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15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113011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2233712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1336076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644EBD-7B4E-4932-BA54-4DA03369E50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2244625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644EBD-7B4E-4932-BA54-4DA03369E508}"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2372823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644EBD-7B4E-4932-BA54-4DA03369E508}"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3497586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644EBD-7B4E-4932-BA54-4DA03369E508}"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341187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644EBD-7B4E-4932-BA54-4DA03369E50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3121841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728BF-02EE-4C75-8C4E-7303D2989392}" type="slidenum">
              <a:rPr lang="en-GB" smtClean="0"/>
              <a:t>‹#›</a:t>
            </a:fld>
            <a:endParaRPr lang="en-GB"/>
          </a:p>
        </p:txBody>
      </p:sp>
      <p:sp>
        <p:nvSpPr>
          <p:cNvPr id="5" name="Date Placeholder 4"/>
          <p:cNvSpPr>
            <a:spLocks noGrp="1"/>
          </p:cNvSpPr>
          <p:nvPr>
            <p:ph type="dt" sz="half" idx="10"/>
          </p:nvPr>
        </p:nvSpPr>
        <p:spPr/>
        <p:txBody>
          <a:bodyPr/>
          <a:lstStyle/>
          <a:p>
            <a:fld id="{56644EBD-7B4E-4932-BA54-4DA03369E508}" type="datetimeFigureOut">
              <a:rPr lang="en-GB" smtClean="0"/>
              <a:t>30/11/2017</a:t>
            </a:fld>
            <a:endParaRPr lang="en-GB"/>
          </a:p>
        </p:txBody>
      </p:sp>
    </p:spTree>
    <p:extLst>
      <p:ext uri="{BB962C8B-B14F-4D97-AF65-F5344CB8AC3E}">
        <p14:creationId xmlns:p14="http://schemas.microsoft.com/office/powerpoint/2010/main" val="964100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20766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99743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3332293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91427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41310018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3834318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44EBD-7B4E-4932-BA54-4DA03369E50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28BF-02EE-4C75-8C4E-7303D2989392}" type="slidenum">
              <a:rPr lang="en-GB" smtClean="0"/>
              <a:t>‹#›</a:t>
            </a:fld>
            <a:endParaRPr lang="en-GB"/>
          </a:p>
        </p:txBody>
      </p:sp>
    </p:spTree>
    <p:extLst>
      <p:ext uri="{BB962C8B-B14F-4D97-AF65-F5344CB8AC3E}">
        <p14:creationId xmlns:p14="http://schemas.microsoft.com/office/powerpoint/2010/main" val="554324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644EBD-7B4E-4932-BA54-4DA03369E508}" type="datetimeFigureOut">
              <a:rPr lang="en-GB" smtClean="0"/>
              <a:t>30/11/2017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18728BF-02EE-4C75-8C4E-7303D2989392}" type="slidenum">
              <a:rPr lang="en-GB" smtClean="0"/>
              <a:t>‹#›</a:t>
            </a:fld>
            <a:endParaRPr lang="en-GB"/>
          </a:p>
        </p:txBody>
      </p:sp>
    </p:spTree>
    <p:extLst>
      <p:ext uri="{BB962C8B-B14F-4D97-AF65-F5344CB8AC3E}">
        <p14:creationId xmlns:p14="http://schemas.microsoft.com/office/powerpoint/2010/main" val="540824425"/>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ww.secularism.org.uk/news/2015/07/nss-briefs-un-committee-on-state-of-childrens-rights" TargetMode="External"/><Relationship Id="rId3" Type="http://schemas.openxmlformats.org/officeDocument/2006/relationships/hyperlink" Target="https://www.childcomwales.org.uk/our-work/resources/childrens-rights-approach-education-wales/" TargetMode="External"/><Relationship Id="rId7" Type="http://schemas.openxmlformats.org/officeDocument/2006/relationships/hyperlink" Target="https://link.springer.com/referenceworkentry/10.1007/978-90-481-9063-8_94" TargetMode="External"/><Relationship Id="rId2" Type="http://schemas.openxmlformats.org/officeDocument/2006/relationships/hyperlink" Target="http://www.childrensrights.wales/participation" TargetMode="External"/><Relationship Id="rId1" Type="http://schemas.openxmlformats.org/officeDocument/2006/relationships/slideLayout" Target="../slideLayouts/slideLayout2.xml"/><Relationship Id="rId6" Type="http://schemas.openxmlformats.org/officeDocument/2006/relationships/hyperlink" Target="http://www.tandfonline.com/doi/abs/10.1080/01411920701657033" TargetMode="External"/><Relationship Id="rId5" Type="http://schemas.openxmlformats.org/officeDocument/2006/relationships/hyperlink" Target="http://journals.sagepub.com/doi/pdf/10.1258/147775007783560175" TargetMode="External"/><Relationship Id="rId4" Type="http://schemas.openxmlformats.org/officeDocument/2006/relationships/hyperlink" Target="https://www.gov.uk/children-with-special-educational-needs/extra-SEN-help" TargetMode="External"/><Relationship Id="rId9" Type="http://schemas.openxmlformats.org/officeDocument/2006/relationships/hyperlink" Target="https://www.nspcc.org.uk/services-and-resources/impact-evidence-evaluation-child-protection/conducting-safe-and-ethical-research/"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people-and-communities/people/children-and-young-people/child-poverty/childrenandfamilies/?lang=en" TargetMode="External"/><Relationship Id="rId2" Type="http://schemas.openxmlformats.org/officeDocument/2006/relationships/hyperlink" Target="file:///C:\Users\Becky\AppData\Local\Packages\Microsoft.MicrosoftEdge_8wekyb3d8bbwe\TempState\Downloads\ProQuestDocument.pdf" TargetMode="External"/><Relationship Id="rId1" Type="http://schemas.openxmlformats.org/officeDocument/2006/relationships/slideLayout" Target="../slideLayouts/slideLayout2.xml"/><Relationship Id="rId4" Type="http://schemas.openxmlformats.org/officeDocument/2006/relationships/hyperlink" Target="https://www.unicef-irc.org/publications/pdf/eric-compendium-approved-digital-web.pdf"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tandfonline.com/doi/abs/10.1080/08856250110040695" TargetMode="External"/><Relationship Id="rId2" Type="http://schemas.openxmlformats.org/officeDocument/2006/relationships/hyperlink" Target="http://www.childreninwales.org.uk/our-work/safeguarding/wales-child-protection-procedures-review-group/" TargetMode="External"/><Relationship Id="rId1" Type="http://schemas.openxmlformats.org/officeDocument/2006/relationships/slideLayout" Target="../slideLayouts/slideLayout2.xml"/><Relationship Id="rId6" Type="http://schemas.openxmlformats.org/officeDocument/2006/relationships/hyperlink" Target="https://primarysite-prod-sorted.s3.amazonaws.com/gendros-ps/UploadedDocument/20db50f0b3724656a17020f258676937/safeguarding-policy.pdf" TargetMode="External"/><Relationship Id="rId5" Type="http://schemas.openxmlformats.org/officeDocument/2006/relationships/hyperlink" Target="https://www.nurseryworld.co.uk/nursery-world/news/1102493/observing-children" TargetMode="External"/><Relationship Id="rId4" Type="http://schemas.openxmlformats.org/officeDocument/2006/relationships/hyperlink" Target="http://www.tandfonline.com/doi/abs/10.1080/0885625050015602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24948/statspolicy-dataprotection-29apr15.pdf" TargetMode="External"/><Relationship Id="rId2" Type="http://schemas.openxmlformats.org/officeDocument/2006/relationships/hyperlink" Target="https://www.gov.uk/government/publications/safeguarding-in-schools-best-pract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38C6662A-9108-450D-B8D2-B3A5876224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9620" y="3467504"/>
            <a:ext cx="2743200" cy="1973992"/>
          </a:xfrm>
          <a:prstGeom prst="rect">
            <a:avLst/>
          </a:prstGeom>
        </p:spPr>
      </p:pic>
      <p:sp>
        <p:nvSpPr>
          <p:cNvPr id="9" name="TextBox 8">
            <a:extLst>
              <a:ext uri="{FF2B5EF4-FFF2-40B4-BE49-F238E27FC236}">
                <a16:creationId xmlns:a16="http://schemas.microsoft.com/office/drawing/2014/main" id="{92DEF304-F06B-4C69-970E-0BCFE215A91B}"/>
              </a:ext>
            </a:extLst>
          </p:cNvPr>
          <p:cNvSpPr txBox="1"/>
          <p:nvPr/>
        </p:nvSpPr>
        <p:spPr>
          <a:xfrm>
            <a:off x="116593" y="2073688"/>
            <a:ext cx="3193774" cy="2862322"/>
          </a:xfrm>
          <a:prstGeom prst="rect">
            <a:avLst/>
          </a:prstGeom>
          <a:noFill/>
        </p:spPr>
        <p:txBody>
          <a:bodyPr wrap="square" rtlCol="0">
            <a:spAutoFit/>
          </a:bodyPr>
          <a:lstStyle/>
          <a:p>
            <a:r>
              <a:rPr lang="en-GB" sz="3600" b="1" dirty="0">
                <a:solidFill>
                  <a:srgbClr val="0070C0"/>
                </a:solidFill>
                <a:latin typeface="Times New Roman" panose="02020603050405020304" pitchFamily="18" charset="0"/>
                <a:cs typeface="Times New Roman" panose="02020603050405020304" pitchFamily="18" charset="0"/>
              </a:rPr>
              <a:t>UN Convention on the Rights of the Child</a:t>
            </a:r>
            <a:br>
              <a:rPr lang="en-GB" sz="3600" b="1" dirty="0">
                <a:solidFill>
                  <a:srgbClr val="0070C0"/>
                </a:solidFill>
                <a:latin typeface="Times New Roman" panose="02020603050405020304" pitchFamily="18" charset="0"/>
                <a:cs typeface="Times New Roman" panose="02020603050405020304" pitchFamily="18" charset="0"/>
              </a:rPr>
            </a:br>
            <a:r>
              <a:rPr lang="en-GB" sz="3600" b="1" dirty="0">
                <a:solidFill>
                  <a:srgbClr val="0070C0"/>
                </a:solidFill>
                <a:latin typeface="Times New Roman" panose="02020603050405020304" pitchFamily="18" charset="0"/>
                <a:cs typeface="Times New Roman" panose="02020603050405020304" pitchFamily="18" charset="0"/>
              </a:rPr>
              <a:t>Briefing Paper.  </a:t>
            </a:r>
          </a:p>
        </p:txBody>
      </p:sp>
      <p:sp>
        <p:nvSpPr>
          <p:cNvPr id="13" name="Rectangle 12">
            <a:extLst>
              <a:ext uri="{FF2B5EF4-FFF2-40B4-BE49-F238E27FC236}">
                <a16:creationId xmlns:a16="http://schemas.microsoft.com/office/drawing/2014/main" id="{C02F616C-C8ED-471C-8F9E-F0AAA78AF144}"/>
              </a:ext>
            </a:extLst>
          </p:cNvPr>
          <p:cNvSpPr/>
          <p:nvPr/>
        </p:nvSpPr>
        <p:spPr>
          <a:xfrm>
            <a:off x="-25669" y="5512901"/>
            <a:ext cx="1789037" cy="1345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Times New Roman" panose="02020603050405020304" pitchFamily="18" charset="0"/>
                <a:cs typeface="Times New Roman" panose="02020603050405020304" pitchFamily="18" charset="0"/>
              </a:rPr>
              <a:t>54</a:t>
            </a:r>
            <a:r>
              <a:rPr lang="en-GB" sz="1400" dirty="0">
                <a:latin typeface="Times New Roman" panose="02020603050405020304" pitchFamily="18" charset="0"/>
                <a:cs typeface="Times New Roman" panose="02020603050405020304" pitchFamily="18" charset="0"/>
              </a:rPr>
              <a:t> articles make up the UN convention on the Rights of the Child.  </a:t>
            </a:r>
          </a:p>
        </p:txBody>
      </p:sp>
      <p:sp>
        <p:nvSpPr>
          <p:cNvPr id="2" name="Speech Bubble: Oval 1">
            <a:extLst>
              <a:ext uri="{FF2B5EF4-FFF2-40B4-BE49-F238E27FC236}">
                <a16:creationId xmlns:a16="http://schemas.microsoft.com/office/drawing/2014/main" id="{2A8EACD4-D7F3-41B4-A98D-6B94445F568C}"/>
              </a:ext>
            </a:extLst>
          </p:cNvPr>
          <p:cNvSpPr/>
          <p:nvPr/>
        </p:nvSpPr>
        <p:spPr>
          <a:xfrm>
            <a:off x="2078235" y="363935"/>
            <a:ext cx="2110154" cy="157456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E3447D4-BB12-4C6A-B490-89C5B639C659}"/>
              </a:ext>
            </a:extLst>
          </p:cNvPr>
          <p:cNvSpPr txBox="1"/>
          <p:nvPr/>
        </p:nvSpPr>
        <p:spPr>
          <a:xfrm>
            <a:off x="2271600" y="734966"/>
            <a:ext cx="1825742" cy="1015663"/>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‘Every child has rights, whatever their ethnicity, gender, religion, abilities and any other status’</a:t>
            </a:r>
            <a:br>
              <a:rPr lang="en-GB" sz="1200" dirty="0">
                <a:solidFill>
                  <a:schemeClr val="bg1"/>
                </a:solidFill>
                <a:latin typeface="Times New Roman" panose="02020603050405020304" pitchFamily="18" charset="0"/>
                <a:cs typeface="Times New Roman" panose="02020603050405020304" pitchFamily="18" charset="0"/>
              </a:rPr>
            </a:br>
            <a:r>
              <a:rPr lang="en-GB" sz="1200" dirty="0">
                <a:solidFill>
                  <a:schemeClr val="bg1"/>
                </a:solidFill>
                <a:latin typeface="Times New Roman" panose="02020603050405020304" pitchFamily="18" charset="0"/>
                <a:cs typeface="Times New Roman" panose="02020603050405020304" pitchFamily="18" charset="0"/>
              </a:rPr>
              <a:t>(UNICEF, 1992) </a:t>
            </a:r>
          </a:p>
        </p:txBody>
      </p:sp>
      <p:sp>
        <p:nvSpPr>
          <p:cNvPr id="6" name="Rectangle 5">
            <a:extLst>
              <a:ext uri="{FF2B5EF4-FFF2-40B4-BE49-F238E27FC236}">
                <a16:creationId xmlns:a16="http://schemas.microsoft.com/office/drawing/2014/main" id="{EA68C2BD-B29E-4BA7-82B2-D98925A66B80}"/>
              </a:ext>
            </a:extLst>
          </p:cNvPr>
          <p:cNvSpPr/>
          <p:nvPr/>
        </p:nvSpPr>
        <p:spPr>
          <a:xfrm>
            <a:off x="1775790" y="5512903"/>
            <a:ext cx="2001080" cy="13384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24A4CE6-DA4C-48D1-A9C7-5C8B16D42929}"/>
              </a:ext>
            </a:extLst>
          </p:cNvPr>
          <p:cNvSpPr txBox="1"/>
          <p:nvPr/>
        </p:nvSpPr>
        <p:spPr>
          <a:xfrm>
            <a:off x="1789041" y="5476293"/>
            <a:ext cx="2110154" cy="1169551"/>
          </a:xfrm>
          <a:prstGeom prst="rect">
            <a:avLst/>
          </a:prstGeom>
          <a:noFill/>
        </p:spPr>
        <p:txBody>
          <a:bodyPr wrap="square" rtlCol="0">
            <a:spAutoFit/>
          </a:bodyPr>
          <a:lstStyle/>
          <a:p>
            <a:r>
              <a:rPr lang="en-GB" sz="2800" b="1" dirty="0">
                <a:solidFill>
                  <a:schemeClr val="bg1"/>
                </a:solidFill>
                <a:latin typeface="Times New Roman" panose="02020603050405020304" pitchFamily="18" charset="0"/>
                <a:cs typeface="Times New Roman" panose="02020603050405020304" pitchFamily="18" charset="0"/>
              </a:rPr>
              <a:t>55,293</a:t>
            </a:r>
            <a:r>
              <a:rPr lang="en-GB" sz="2800" dirty="0">
                <a:solidFill>
                  <a:schemeClr val="bg1"/>
                </a:solidFill>
                <a:latin typeface="Times New Roman" panose="02020603050405020304" pitchFamily="18" charset="0"/>
                <a:cs typeface="Times New Roman" panose="02020603050405020304" pitchFamily="18" charset="0"/>
              </a:rPr>
              <a:t> </a:t>
            </a:r>
            <a:r>
              <a:rPr lang="en-GB" sz="1400" dirty="0">
                <a:solidFill>
                  <a:schemeClr val="bg1"/>
                </a:solidFill>
                <a:latin typeface="Times New Roman" panose="02020603050405020304" pitchFamily="18" charset="0"/>
                <a:cs typeface="Times New Roman" panose="02020603050405020304" pitchFamily="18" charset="0"/>
              </a:rPr>
              <a:t>education kits were supplied by UNCRC to classrooms all across the world </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AB7F3DF3-FE1F-4536-94E1-A092DF6375A8}"/>
              </a:ext>
            </a:extLst>
          </p:cNvPr>
          <p:cNvSpPr/>
          <p:nvPr/>
        </p:nvSpPr>
        <p:spPr>
          <a:xfrm>
            <a:off x="3776870" y="5512903"/>
            <a:ext cx="1775791" cy="13384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09F4B3E-AB6E-4708-BD8E-A991C62314D9}"/>
              </a:ext>
            </a:extLst>
          </p:cNvPr>
          <p:cNvSpPr txBox="1"/>
          <p:nvPr/>
        </p:nvSpPr>
        <p:spPr>
          <a:xfrm>
            <a:off x="3763618" y="5486326"/>
            <a:ext cx="1892006" cy="1384995"/>
          </a:xfrm>
          <a:prstGeom prst="rect">
            <a:avLst/>
          </a:prstGeom>
          <a:noFill/>
        </p:spPr>
        <p:txBody>
          <a:bodyPr wrap="square" rtlCol="0">
            <a:spAutoFit/>
          </a:bodyPr>
          <a:lstStyle/>
          <a:p>
            <a:r>
              <a:rPr lang="en-GB" sz="2800" b="1" dirty="0">
                <a:solidFill>
                  <a:schemeClr val="bg1"/>
                </a:solidFill>
                <a:latin typeface="Times New Roman" panose="02020603050405020304" pitchFamily="18" charset="0"/>
                <a:cs typeface="Times New Roman" panose="02020603050405020304" pitchFamily="18" charset="0"/>
              </a:rPr>
              <a:t>80% </a:t>
            </a:r>
            <a:r>
              <a:rPr lang="en-GB" sz="1400" dirty="0">
                <a:solidFill>
                  <a:schemeClr val="bg1"/>
                </a:solidFill>
                <a:latin typeface="Times New Roman" panose="02020603050405020304" pitchFamily="18" charset="0"/>
                <a:cs typeface="Times New Roman" panose="02020603050405020304" pitchFamily="18" charset="0"/>
              </a:rPr>
              <a:t>of the world’s life saving emergency food was provided by UNCRC.</a:t>
            </a:r>
            <a:r>
              <a:rPr lang="en-GB" sz="2800" b="1" dirty="0">
                <a:solidFill>
                  <a:schemeClr val="bg1"/>
                </a:solidFill>
                <a:latin typeface="Times New Roman" panose="02020603050405020304" pitchFamily="18" charset="0"/>
                <a:cs typeface="Times New Roman" panose="02020603050405020304" pitchFamily="18" charset="0"/>
              </a:rPr>
              <a:t> </a:t>
            </a:r>
          </a:p>
        </p:txBody>
      </p:sp>
      <p:sp>
        <p:nvSpPr>
          <p:cNvPr id="12" name="Rectangle 11">
            <a:extLst>
              <a:ext uri="{FF2B5EF4-FFF2-40B4-BE49-F238E27FC236}">
                <a16:creationId xmlns:a16="http://schemas.microsoft.com/office/drawing/2014/main" id="{ABA17677-7A18-425D-9DC4-85277E8D4074}"/>
              </a:ext>
            </a:extLst>
          </p:cNvPr>
          <p:cNvSpPr/>
          <p:nvPr/>
        </p:nvSpPr>
        <p:spPr>
          <a:xfrm>
            <a:off x="5552661" y="5512903"/>
            <a:ext cx="1630017" cy="13384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9AA2E4F-5945-4E78-9103-59BBAB6F25FB}"/>
              </a:ext>
            </a:extLst>
          </p:cNvPr>
          <p:cNvSpPr txBox="1"/>
          <p:nvPr/>
        </p:nvSpPr>
        <p:spPr>
          <a:xfrm>
            <a:off x="5529213" y="5465298"/>
            <a:ext cx="1616765" cy="1384995"/>
          </a:xfrm>
          <a:prstGeom prst="rect">
            <a:avLst/>
          </a:prstGeom>
          <a:noFill/>
        </p:spPr>
        <p:txBody>
          <a:bodyPr wrap="square" rtlCol="0">
            <a:spAutoFit/>
          </a:bodyPr>
          <a:lstStyle/>
          <a:p>
            <a:r>
              <a:rPr lang="en-GB" sz="2800" b="1" dirty="0">
                <a:solidFill>
                  <a:schemeClr val="bg1"/>
                </a:solidFill>
                <a:latin typeface="Times New Roman" panose="02020603050405020304" pitchFamily="18" charset="0"/>
                <a:cs typeface="Times New Roman" panose="02020603050405020304" pitchFamily="18" charset="0"/>
              </a:rPr>
              <a:t>100 </a:t>
            </a:r>
            <a:r>
              <a:rPr lang="en-GB" sz="1400" dirty="0">
                <a:solidFill>
                  <a:schemeClr val="bg1"/>
                </a:solidFill>
                <a:latin typeface="Times New Roman" panose="02020603050405020304" pitchFamily="18" charset="0"/>
                <a:cs typeface="Times New Roman" panose="02020603050405020304" pitchFamily="18" charset="0"/>
              </a:rPr>
              <a:t>of countries are helped with water, sanitation and hygiene teams. </a:t>
            </a:r>
            <a:endParaRPr lang="en-GB" sz="2800" b="1" dirty="0">
              <a:solidFill>
                <a:schemeClr val="bg1"/>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E86A7739-1C25-4A2B-BF96-F7BCD44B0B28}"/>
              </a:ext>
            </a:extLst>
          </p:cNvPr>
          <p:cNvSpPr/>
          <p:nvPr/>
        </p:nvSpPr>
        <p:spPr>
          <a:xfrm>
            <a:off x="7182678" y="5512902"/>
            <a:ext cx="2017387" cy="13450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4140012-B304-42AB-B270-3A3CADCBD143}"/>
              </a:ext>
            </a:extLst>
          </p:cNvPr>
          <p:cNvSpPr txBox="1"/>
          <p:nvPr/>
        </p:nvSpPr>
        <p:spPr>
          <a:xfrm>
            <a:off x="7219378" y="5512901"/>
            <a:ext cx="2017387" cy="1384995"/>
          </a:xfrm>
          <a:prstGeom prst="rect">
            <a:avLst/>
          </a:prstGeom>
          <a:noFill/>
        </p:spPr>
        <p:txBody>
          <a:bodyPr wrap="square" rtlCol="0">
            <a:spAutoFit/>
          </a:bodyPr>
          <a:lstStyle/>
          <a:p>
            <a:r>
              <a:rPr lang="en-GB" sz="2800" b="1" dirty="0">
                <a:solidFill>
                  <a:schemeClr val="bg1"/>
                </a:solidFill>
                <a:latin typeface="Times New Roman" panose="02020603050405020304" pitchFamily="18" charset="0"/>
                <a:cs typeface="Times New Roman" panose="02020603050405020304" pitchFamily="18" charset="0"/>
              </a:rPr>
              <a:t>2.5 </a:t>
            </a:r>
            <a:r>
              <a:rPr lang="en-GB" sz="1400" dirty="0">
                <a:solidFill>
                  <a:schemeClr val="bg1"/>
                </a:solidFill>
                <a:latin typeface="Times New Roman" panose="02020603050405020304" pitchFamily="18" charset="0"/>
                <a:cs typeface="Times New Roman" panose="02020603050405020304" pitchFamily="18" charset="0"/>
              </a:rPr>
              <a:t>billion vaccines were provided in 2016, helping protect half of the world’s children under 5.</a:t>
            </a:r>
            <a:endParaRPr lang="en-GB" sz="2800" b="1" dirty="0">
              <a:solidFill>
                <a:schemeClr val="bg1"/>
              </a:solidFill>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0CB0C207-56BD-4921-A53D-4315951208C7}"/>
              </a:ext>
            </a:extLst>
          </p:cNvPr>
          <p:cNvSpPr/>
          <p:nvPr/>
        </p:nvSpPr>
        <p:spPr>
          <a:xfrm>
            <a:off x="9200065" y="5512902"/>
            <a:ext cx="1454679" cy="1337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D687441E-33C9-451B-B171-117C7E0C18A2}"/>
              </a:ext>
            </a:extLst>
          </p:cNvPr>
          <p:cNvSpPr txBox="1"/>
          <p:nvPr/>
        </p:nvSpPr>
        <p:spPr>
          <a:xfrm>
            <a:off x="9199491" y="5549250"/>
            <a:ext cx="1517372" cy="1169551"/>
          </a:xfrm>
          <a:prstGeom prst="rect">
            <a:avLst/>
          </a:prstGeom>
          <a:noFill/>
        </p:spPr>
        <p:txBody>
          <a:bodyPr wrap="square" rtlCol="0">
            <a:spAutoFit/>
          </a:bodyPr>
          <a:lstStyle/>
          <a:p>
            <a:r>
              <a:rPr lang="en-GB" sz="2800" b="1" dirty="0">
                <a:solidFill>
                  <a:schemeClr val="bg1"/>
                </a:solidFill>
                <a:latin typeface="Times New Roman" panose="02020603050405020304" pitchFamily="18" charset="0"/>
                <a:cs typeface="Times New Roman" panose="02020603050405020304" pitchFamily="18" charset="0"/>
              </a:rPr>
              <a:t>310 </a:t>
            </a:r>
            <a:r>
              <a:rPr lang="en-GB" sz="1200" dirty="0">
                <a:solidFill>
                  <a:schemeClr val="bg1"/>
                </a:solidFill>
                <a:latin typeface="Times New Roman" panose="02020603050405020304" pitchFamily="18" charset="0"/>
                <a:cs typeface="Times New Roman" panose="02020603050405020304" pitchFamily="18" charset="0"/>
              </a:rPr>
              <a:t>of </a:t>
            </a:r>
            <a:r>
              <a:rPr lang="en-GB" sz="1400" dirty="0">
                <a:solidFill>
                  <a:schemeClr val="bg1"/>
                </a:solidFill>
                <a:latin typeface="Times New Roman" panose="02020603050405020304" pitchFamily="18" charset="0"/>
                <a:cs typeface="Times New Roman" panose="02020603050405020304" pitchFamily="18" charset="0"/>
              </a:rPr>
              <a:t>emergencies were responded by the UNCRC. </a:t>
            </a:r>
            <a:endParaRPr lang="en-GB" sz="2800" b="1" dirty="0">
              <a:solidFill>
                <a:schemeClr val="bg1"/>
              </a:solidFill>
              <a:latin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56B987AA-9C8A-499B-BBAC-0EABBAA7CE2A}"/>
              </a:ext>
            </a:extLst>
          </p:cNvPr>
          <p:cNvSpPr/>
          <p:nvPr/>
        </p:nvSpPr>
        <p:spPr>
          <a:xfrm>
            <a:off x="10654745" y="5512901"/>
            <a:ext cx="1537256" cy="13451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7BC0EC20-56D8-4743-B64E-E4A8C0BC9846}"/>
              </a:ext>
            </a:extLst>
          </p:cNvPr>
          <p:cNvSpPr txBox="1"/>
          <p:nvPr/>
        </p:nvSpPr>
        <p:spPr>
          <a:xfrm>
            <a:off x="10629901" y="5323964"/>
            <a:ext cx="1586943" cy="1600438"/>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Every</a:t>
            </a:r>
            <a:r>
              <a:rPr lang="en-GB" sz="2800" b="1" dirty="0">
                <a:solidFill>
                  <a:schemeClr val="bg1"/>
                </a:solidFill>
                <a:latin typeface="Times New Roman" panose="02020603050405020304" pitchFamily="18" charset="0"/>
                <a:cs typeface="Times New Roman" panose="02020603050405020304" pitchFamily="18" charset="0"/>
              </a:rPr>
              <a:t> 5 </a:t>
            </a:r>
            <a:r>
              <a:rPr lang="en-GB" sz="1400" dirty="0">
                <a:solidFill>
                  <a:schemeClr val="bg1"/>
                </a:solidFill>
                <a:latin typeface="Times New Roman" panose="02020603050405020304" pitchFamily="18" charset="0"/>
                <a:cs typeface="Times New Roman" panose="02020603050405020304" pitchFamily="18" charset="0"/>
              </a:rPr>
              <a:t>minutes, a child dies from violence. UNCRC provide services to help these children</a:t>
            </a:r>
            <a:r>
              <a:rPr lang="en-GB" sz="1400" dirty="0">
                <a:solidFill>
                  <a:schemeClr val="bg1"/>
                </a:solidFill>
              </a:rPr>
              <a:t>.  </a:t>
            </a:r>
            <a:endParaRPr lang="en-GB" sz="2800" b="1" dirty="0">
              <a:solidFill>
                <a:schemeClr val="bg1"/>
              </a:solidFill>
            </a:endParaRPr>
          </a:p>
        </p:txBody>
      </p:sp>
      <p:sp>
        <p:nvSpPr>
          <p:cNvPr id="24" name="Oval 23">
            <a:extLst>
              <a:ext uri="{FF2B5EF4-FFF2-40B4-BE49-F238E27FC236}">
                <a16:creationId xmlns:a16="http://schemas.microsoft.com/office/drawing/2014/main" id="{0C81F782-FB53-4B6C-8BFD-9747FC050B60}"/>
              </a:ext>
            </a:extLst>
          </p:cNvPr>
          <p:cNvSpPr/>
          <p:nvPr/>
        </p:nvSpPr>
        <p:spPr>
          <a:xfrm>
            <a:off x="3205945" y="1923266"/>
            <a:ext cx="1560700" cy="13716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For all professionals working in children education. </a:t>
            </a:r>
          </a:p>
        </p:txBody>
      </p:sp>
      <p:sp>
        <p:nvSpPr>
          <p:cNvPr id="25" name="TextBox 24">
            <a:extLst>
              <a:ext uri="{FF2B5EF4-FFF2-40B4-BE49-F238E27FC236}">
                <a16:creationId xmlns:a16="http://schemas.microsoft.com/office/drawing/2014/main" id="{617B251B-A621-446B-BA70-3D0468006EF8}"/>
              </a:ext>
            </a:extLst>
          </p:cNvPr>
          <p:cNvSpPr txBox="1"/>
          <p:nvPr/>
        </p:nvSpPr>
        <p:spPr>
          <a:xfrm>
            <a:off x="5720287" y="-387"/>
            <a:ext cx="6215270" cy="2369880"/>
          </a:xfrm>
          <a:prstGeom prst="rect">
            <a:avLst/>
          </a:prstGeom>
          <a:noFill/>
        </p:spPr>
        <p:txBody>
          <a:bodyPr wrap="square" rtlCol="0">
            <a:spAutoFit/>
          </a:bodyPr>
          <a:lstStyle/>
          <a:p>
            <a:r>
              <a:rPr lang="en-GB" sz="1600" b="1" u="sng" dirty="0">
                <a:solidFill>
                  <a:srgbClr val="0070C0"/>
                </a:solidFill>
                <a:latin typeface="Times New Roman" panose="02020603050405020304" pitchFamily="18" charset="0"/>
                <a:cs typeface="Times New Roman" panose="02020603050405020304" pitchFamily="18" charset="0"/>
              </a:rPr>
              <a:t>What is the UN Convention on the Rights of the Child?</a:t>
            </a:r>
          </a:p>
          <a:p>
            <a:r>
              <a:rPr lang="en-GB" sz="1200" dirty="0">
                <a:latin typeface="Times New Roman" panose="02020603050405020304" pitchFamily="18" charset="0"/>
                <a:cs typeface="Times New Roman" panose="02020603050405020304" pitchFamily="18" charset="0"/>
              </a:rPr>
              <a:t>The UN Convention is the basis of UNICEF’S work. Pais and Bissell (2006) define the convention as an international, ethical and legal influence, which can be agreed upon by Crowley (2014), where the writer conveys it as an international treaty aiming to protect the civil, political, economic, social, health and cultural rights of the child. Lundy (2014) also agrees with this and claims it as the most comprehension international statement on childhood.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It is recalled by Woods (2005) as a human rights agreement which provides a set of universal principles and obligations regarding to the rights of all children and young people. Jones (2011) also expresses that the convention is defined as an agreement between countries and such governments need to ratify this. This means that these countries agree to obey the articles set out. </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2E26688A-D2FC-4F75-A682-43221D52A0F9}"/>
              </a:ext>
            </a:extLst>
          </p:cNvPr>
          <p:cNvSpPr txBox="1"/>
          <p:nvPr/>
        </p:nvSpPr>
        <p:spPr>
          <a:xfrm>
            <a:off x="3361395" y="3346494"/>
            <a:ext cx="2116778"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(Source: National Secular Society 2015)</a:t>
            </a:r>
          </a:p>
        </p:txBody>
      </p:sp>
      <p:pic>
        <p:nvPicPr>
          <p:cNvPr id="5" name="Picture 4">
            <a:extLst>
              <a:ext uri="{FF2B5EF4-FFF2-40B4-BE49-F238E27FC236}">
                <a16:creationId xmlns:a16="http://schemas.microsoft.com/office/drawing/2014/main" id="{4524C63D-8357-4E87-9855-EE108341C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21" y="269986"/>
            <a:ext cx="1671809" cy="1653280"/>
          </a:xfrm>
          <a:prstGeom prst="rect">
            <a:avLst/>
          </a:prstGeom>
        </p:spPr>
      </p:pic>
      <p:sp>
        <p:nvSpPr>
          <p:cNvPr id="15" name="TextBox 14">
            <a:extLst>
              <a:ext uri="{FF2B5EF4-FFF2-40B4-BE49-F238E27FC236}">
                <a16:creationId xmlns:a16="http://schemas.microsoft.com/office/drawing/2014/main" id="{CB7DF2B0-5095-4693-97D3-0BE35EB8342C}"/>
              </a:ext>
            </a:extLst>
          </p:cNvPr>
          <p:cNvSpPr txBox="1"/>
          <p:nvPr/>
        </p:nvSpPr>
        <p:spPr>
          <a:xfrm>
            <a:off x="198655" y="1777754"/>
            <a:ext cx="1457739" cy="33855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(Source:  StreetChildren.org: No date)</a:t>
            </a:r>
          </a:p>
        </p:txBody>
      </p:sp>
      <p:sp>
        <p:nvSpPr>
          <p:cNvPr id="18" name="TextBox 17">
            <a:extLst>
              <a:ext uri="{FF2B5EF4-FFF2-40B4-BE49-F238E27FC236}">
                <a16:creationId xmlns:a16="http://schemas.microsoft.com/office/drawing/2014/main" id="{906C8BB8-03AF-409D-8278-42FD02E35807}"/>
              </a:ext>
            </a:extLst>
          </p:cNvPr>
          <p:cNvSpPr txBox="1"/>
          <p:nvPr/>
        </p:nvSpPr>
        <p:spPr>
          <a:xfrm>
            <a:off x="5720287" y="1971780"/>
            <a:ext cx="6241774" cy="1261884"/>
          </a:xfrm>
          <a:prstGeom prst="rect">
            <a:avLst/>
          </a:prstGeom>
          <a:noFill/>
        </p:spPr>
        <p:txBody>
          <a:bodyPr wrap="square" rtlCol="0">
            <a:spAutoFit/>
          </a:bodyPr>
          <a:lstStyle/>
          <a:p>
            <a:r>
              <a:rPr lang="en-GB" sz="1600" b="1" u="sng" dirty="0">
                <a:solidFill>
                  <a:srgbClr val="0070C0"/>
                </a:solidFill>
                <a:latin typeface="Times New Roman" panose="02020603050405020304" pitchFamily="18" charset="0"/>
                <a:cs typeface="Times New Roman" panose="02020603050405020304" pitchFamily="18" charset="0"/>
              </a:rPr>
              <a:t>What is the history of the Convention?</a:t>
            </a:r>
            <a:br>
              <a:rPr lang="en-GB" sz="1600" b="1" u="sng" dirty="0">
                <a:solidFill>
                  <a:srgbClr val="0070C0"/>
                </a:solidFill>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UNCRC was approved and agreed upon by the General Assembly in 1989 (Jones 2011), which then formally entered into force on September 1990 (</a:t>
            </a:r>
            <a:r>
              <a:rPr lang="en-GB" sz="1200" dirty="0" err="1">
                <a:latin typeface="Times New Roman" panose="02020603050405020304" pitchFamily="18" charset="0"/>
                <a:cs typeface="Times New Roman" panose="02020603050405020304" pitchFamily="18" charset="0"/>
              </a:rPr>
              <a:t>Mertus</a:t>
            </a:r>
            <a:r>
              <a:rPr lang="en-GB" sz="1200" dirty="0">
                <a:latin typeface="Times New Roman" panose="02020603050405020304" pitchFamily="18" charset="0"/>
                <a:cs typeface="Times New Roman" panose="02020603050405020304" pitchFamily="18" charset="0"/>
              </a:rPr>
              <a:t> 2009). </a:t>
            </a:r>
          </a:p>
          <a:p>
            <a:r>
              <a:rPr lang="en-GB" sz="1200" dirty="0">
                <a:latin typeface="Times New Roman" panose="02020603050405020304" pitchFamily="18" charset="0"/>
                <a:cs typeface="Times New Roman" panose="02020603050405020304" pitchFamily="18" charset="0"/>
              </a:rPr>
              <a:t>The United Nations recognised that children were living in exceptionally challenging situations across all areas of the world and change was needed to resolve this (Pledger-Fonte 2015). The Convention now has an international law and operates in more than 192 countries worldwide. </a:t>
            </a:r>
          </a:p>
        </p:txBody>
      </p:sp>
      <p:sp>
        <p:nvSpPr>
          <p:cNvPr id="8" name="TextBox 7">
            <a:extLst>
              <a:ext uri="{FF2B5EF4-FFF2-40B4-BE49-F238E27FC236}">
                <a16:creationId xmlns:a16="http://schemas.microsoft.com/office/drawing/2014/main" id="{B3101040-D478-4079-89F1-7E9796C2DBA4}"/>
              </a:ext>
            </a:extLst>
          </p:cNvPr>
          <p:cNvSpPr txBox="1"/>
          <p:nvPr/>
        </p:nvSpPr>
        <p:spPr>
          <a:xfrm>
            <a:off x="5689769" y="3188198"/>
            <a:ext cx="6172454" cy="2862322"/>
          </a:xfrm>
          <a:prstGeom prst="rect">
            <a:avLst/>
          </a:prstGeom>
          <a:noFill/>
        </p:spPr>
        <p:txBody>
          <a:bodyPr wrap="square" rtlCol="0">
            <a:spAutoFit/>
          </a:bodyPr>
          <a:lstStyle/>
          <a:p>
            <a:r>
              <a:rPr lang="en-GB" sz="1600" b="1" u="sng" dirty="0">
                <a:solidFill>
                  <a:srgbClr val="0070C0"/>
                </a:solidFill>
                <a:latin typeface="Times New Roman" panose="02020603050405020304" pitchFamily="18" charset="0"/>
                <a:cs typeface="Times New Roman" panose="02020603050405020304" pitchFamily="18" charset="0"/>
              </a:rPr>
              <a:t>What is in the Convention?</a:t>
            </a:r>
            <a:br>
              <a:rPr lang="en-GB" sz="1600" b="1" u="sng" dirty="0">
                <a:solidFill>
                  <a:srgbClr val="0070C0"/>
                </a:solidFill>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Woods (2005) describes that the Convention assembles of four guiding principles which are:</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Best interests of the child </a:t>
            </a:r>
            <a:r>
              <a:rPr lang="en-GB" sz="1200" dirty="0">
                <a:latin typeface="Times New Roman" panose="02020603050405020304" pitchFamily="18" charset="0"/>
                <a:cs typeface="Times New Roman" panose="02020603050405020304" pitchFamily="18" charset="0"/>
              </a:rPr>
              <a:t>(Article 3) – The interests of all children are kept in mind with factors such as decisions or matters affecting them, are top priority. </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Non-discrimination </a:t>
            </a:r>
            <a:r>
              <a:rPr lang="en-GB" sz="1200" dirty="0">
                <a:latin typeface="Times New Roman" panose="02020603050405020304" pitchFamily="18" charset="0"/>
                <a:cs typeface="Times New Roman" panose="02020603050405020304" pitchFamily="18" charset="0"/>
              </a:rPr>
              <a:t>(Article 2) – The Convention affects all children. It does not matter about race, gender, religion, language etc, all children are included. </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The survival and development of children </a:t>
            </a:r>
            <a:r>
              <a:rPr lang="en-GB" sz="1200" dirty="0">
                <a:latin typeface="Times New Roman" panose="02020603050405020304" pitchFamily="18" charset="0"/>
                <a:cs typeface="Times New Roman" panose="02020603050405020304" pitchFamily="18" charset="0"/>
              </a:rPr>
              <a:t>(Article 6) – Every child has the right to life. Governments must in their power to develop children and help them achieve their full potential. </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Participation </a:t>
            </a:r>
            <a:r>
              <a:rPr lang="en-GB" sz="1200" dirty="0">
                <a:latin typeface="Times New Roman" panose="02020603050405020304" pitchFamily="18" charset="0"/>
                <a:cs typeface="Times New Roman" panose="02020603050405020304" pitchFamily="18" charset="0"/>
              </a:rPr>
              <a:t>(Article 12) – This article stretches great importance of children’s rights to be heard, their views to be listened and their feelings and wishes to understood. (Source: UNICEF, 2003) </a:t>
            </a:r>
            <a:br>
              <a:rPr lang="en-GB" sz="1200" dirty="0">
                <a:latin typeface="Times New Roman" panose="02020603050405020304" pitchFamily="18" charset="0"/>
                <a:cs typeface="Times New Roman" panose="02020603050405020304" pitchFamily="18" charset="0"/>
              </a:rPr>
            </a:br>
            <a:endParaRPr lang="en-GB" sz="1600" dirty="0">
              <a:solidFill>
                <a:srgbClr val="0070C0"/>
              </a:solidFill>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98EBEC7-71DC-42FB-8EB4-AEB7B1457B3E}"/>
              </a:ext>
            </a:extLst>
          </p:cNvPr>
          <p:cNvSpPr txBox="1"/>
          <p:nvPr/>
        </p:nvSpPr>
        <p:spPr>
          <a:xfrm>
            <a:off x="91621" y="0"/>
            <a:ext cx="4005721"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Rebecca Lloyd - Student Number – 1703243 Moodle – EAEE4002C</a:t>
            </a:r>
          </a:p>
        </p:txBody>
      </p:sp>
      <p:sp>
        <p:nvSpPr>
          <p:cNvPr id="22" name="TextBox 21">
            <a:extLst>
              <a:ext uri="{FF2B5EF4-FFF2-40B4-BE49-F238E27FC236}">
                <a16:creationId xmlns:a16="http://schemas.microsoft.com/office/drawing/2014/main" id="{25CAA15E-4FCA-427E-8627-500BB549E5C4}"/>
              </a:ext>
            </a:extLst>
          </p:cNvPr>
          <p:cNvSpPr txBox="1"/>
          <p:nvPr/>
        </p:nvSpPr>
        <p:spPr>
          <a:xfrm>
            <a:off x="116593" y="5307373"/>
            <a:ext cx="2110154"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(Source: UNICEF, 2017)</a:t>
            </a:r>
          </a:p>
        </p:txBody>
      </p:sp>
    </p:spTree>
    <p:extLst>
      <p:ext uri="{BB962C8B-B14F-4D97-AF65-F5344CB8AC3E}">
        <p14:creationId xmlns:p14="http://schemas.microsoft.com/office/powerpoint/2010/main" val="71142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766A9D-A4A6-4C40-9CD0-701E4207C98C}"/>
              </a:ext>
            </a:extLst>
          </p:cNvPr>
          <p:cNvSpPr/>
          <p:nvPr/>
        </p:nvSpPr>
        <p:spPr>
          <a:xfrm>
            <a:off x="9322903" y="0"/>
            <a:ext cx="2869098" cy="6831605"/>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8454B7B-ADDD-4691-BD74-0FE757EFA311}"/>
              </a:ext>
            </a:extLst>
          </p:cNvPr>
          <p:cNvSpPr/>
          <p:nvPr/>
        </p:nvSpPr>
        <p:spPr>
          <a:xfrm>
            <a:off x="6374295" y="0"/>
            <a:ext cx="2948607" cy="6842611"/>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DB7F612-35AA-448F-A923-F3A5A791C2D2}"/>
              </a:ext>
            </a:extLst>
          </p:cNvPr>
          <p:cNvSpPr/>
          <p:nvPr/>
        </p:nvSpPr>
        <p:spPr>
          <a:xfrm>
            <a:off x="3274945" y="0"/>
            <a:ext cx="3114261" cy="684261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6D97FB62-F8C8-447D-88E6-D46EA25B8673}"/>
              </a:ext>
            </a:extLst>
          </p:cNvPr>
          <p:cNvSpPr/>
          <p:nvPr/>
        </p:nvSpPr>
        <p:spPr>
          <a:xfrm>
            <a:off x="0" y="-5418"/>
            <a:ext cx="3260034" cy="684261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E99FAEA-E2B8-4A63-9ADD-BC8066E36B1B}"/>
              </a:ext>
            </a:extLst>
          </p:cNvPr>
          <p:cNvSpPr txBox="1"/>
          <p:nvPr/>
        </p:nvSpPr>
        <p:spPr>
          <a:xfrm>
            <a:off x="0" y="4545496"/>
            <a:ext cx="12099235" cy="369332"/>
          </a:xfrm>
          <a:prstGeom prst="rect">
            <a:avLst/>
          </a:prstGeom>
          <a:noFill/>
        </p:spPr>
        <p:txBody>
          <a:bodyPr wrap="square" rtlCol="0">
            <a:spAutoFit/>
          </a:bodyPr>
          <a:lstStyle/>
          <a:p>
            <a:pPr algn="ctr"/>
            <a:r>
              <a:rPr lang="en-GB" dirty="0">
                <a:solidFill>
                  <a:schemeClr val="bg1"/>
                </a:solidFill>
                <a:latin typeface="Times New Roman" panose="02020603050405020304" pitchFamily="18" charset="0"/>
                <a:cs typeface="Times New Roman" panose="02020603050405020304" pitchFamily="18" charset="0"/>
              </a:rPr>
              <a:t>Children’s Rights in Wales </a:t>
            </a:r>
          </a:p>
        </p:txBody>
      </p:sp>
      <p:sp>
        <p:nvSpPr>
          <p:cNvPr id="4" name="TextBox 3">
            <a:extLst>
              <a:ext uri="{FF2B5EF4-FFF2-40B4-BE49-F238E27FC236}">
                <a16:creationId xmlns:a16="http://schemas.microsoft.com/office/drawing/2014/main" id="{3576B44A-D2F7-4F72-BEBE-6E4A1AF56312}"/>
              </a:ext>
            </a:extLst>
          </p:cNvPr>
          <p:cNvSpPr txBox="1"/>
          <p:nvPr/>
        </p:nvSpPr>
        <p:spPr>
          <a:xfrm>
            <a:off x="14911" y="15389"/>
            <a:ext cx="3260034" cy="698652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Article 12 – </a:t>
            </a:r>
            <a:r>
              <a:rPr lang="en-GB" sz="1600" b="1" dirty="0">
                <a:latin typeface="Times New Roman" panose="02020603050405020304" pitchFamily="18" charset="0"/>
                <a:cs typeface="Times New Roman" panose="02020603050405020304" pitchFamily="18" charset="0"/>
              </a:rPr>
              <a:t>Participation </a:t>
            </a:r>
            <a:br>
              <a:rPr lang="en-GB" sz="1200"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Lundy (2009) describes this article as a right’s critique on the concept of the child’s voice and can be founded on the UN Convention on the Rights of the Child, which gives children the right to have their views heard in all matters affecting them. </a:t>
            </a:r>
            <a:r>
              <a:rPr lang="en-GB" sz="1200" dirty="0" err="1">
                <a:latin typeface="Times New Roman" panose="02020603050405020304" pitchFamily="18" charset="0"/>
                <a:cs typeface="Times New Roman" panose="02020603050405020304" pitchFamily="18" charset="0"/>
              </a:rPr>
              <a:t>Krappmann</a:t>
            </a:r>
            <a:r>
              <a:rPr lang="en-GB" sz="1200" dirty="0">
                <a:latin typeface="Times New Roman" panose="02020603050405020304" pitchFamily="18" charset="0"/>
                <a:cs typeface="Times New Roman" panose="02020603050405020304" pitchFamily="18" charset="0"/>
              </a:rPr>
              <a:t> (2010) states that the substance of the article, is formed on the basis of the close connection with the child’s best interests. It is developed to the element of responding to children’s needs and can be used in any particular situation regarding to children, for example additional needs or a behavioural aspect. Viewing each child’s needs, we can find out what might be causing this occurrence and develop methods approaching to this.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Participation is about the enhancement of children having the opportunities in the say about decisions that can affect them. Young Wales has been developed according to Article 12, and is a participation initiative, where they work with schools or individuals to ensure that all young peoples’ voices are heard.</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Article 12 can also be expressed by children being listened to, and being able to say what they think. This can also be conveyed in The Foundation Phase, area of ‘Personal and Social Development, well-being and cultural diversity’. Taylor et al. (2016) state that participation in the Foundation Phase, consists of children being given the opportunity to originate and develop their own learning activities. This element needs to be shown through schools in any situation, especially with children with additional education needs, where they can build up their confidence and social interaction skills. </a:t>
            </a:r>
            <a:br>
              <a:rPr lang="en-GB" sz="1200" b="1" dirty="0">
                <a:latin typeface="Times New Roman" panose="02020603050405020304" pitchFamily="18" charset="0"/>
                <a:cs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858980D-8E8B-4383-9AC3-623FDD8A0598}"/>
              </a:ext>
            </a:extLst>
          </p:cNvPr>
          <p:cNvSpPr txBox="1"/>
          <p:nvPr/>
        </p:nvSpPr>
        <p:spPr>
          <a:xfrm>
            <a:off x="3283233" y="26395"/>
            <a:ext cx="3127513" cy="6863417"/>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Article 29- </a:t>
            </a:r>
            <a:r>
              <a:rPr lang="en-GB" sz="1600" b="1" dirty="0">
                <a:latin typeface="Times New Roman" panose="02020603050405020304" pitchFamily="18" charset="0"/>
                <a:cs typeface="Times New Roman" panose="02020603050405020304" pitchFamily="18" charset="0"/>
              </a:rPr>
              <a:t>Goals to education</a:t>
            </a:r>
            <a:br>
              <a:rPr lang="en-GB" sz="1600"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Smith (2008) recalls that the right to education is one of the most vital elements of the convention as it promotes all of children’s potential achievements. Education is the core to children’s development and needs to be enhanced. Special educational needs and disabilities can affect a child’s ability to learn (Gov 2014) but this article enables children to develop their abilities, talents and personality’s to the full. The right also states that there must be respect for children and their parents through these times and this is where, an Education, Health and Care (EHC) plan can benefit the children and young people who need support through aspects, such as transitions to enable them with special educational needs support. (Gov 2014).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The Children’s Commissioner for Wales, (2017) state that they are an Children’s Right’s Approach organisation, where they have principles and practical frameworks for working with children, which were grounded from the UN Convention on the Rights of the Child. They believe it is about placing the UNCRC at the core ethical experience of children’s education and the core of school planning, teaching, policies and practice.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The principles of a ‘Children’s Rights Approach’ are:</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Children’s rights</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Equality and Non-discrimination </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Empowering children</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Participation</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Accountability</a:t>
            </a:r>
          </a:p>
          <a:p>
            <a:endParaRPr lang="en-GB" sz="16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4AAAF0F-87F6-4044-900E-0F1CCD7283EF}"/>
              </a:ext>
            </a:extLst>
          </p:cNvPr>
          <p:cNvSpPr txBox="1"/>
          <p:nvPr/>
        </p:nvSpPr>
        <p:spPr>
          <a:xfrm>
            <a:off x="6387152" y="26395"/>
            <a:ext cx="2934269" cy="750974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Article 19 – </a:t>
            </a:r>
            <a:r>
              <a:rPr lang="en-GB" sz="1600" b="1" dirty="0">
                <a:latin typeface="Times New Roman" panose="02020603050405020304" pitchFamily="18" charset="0"/>
                <a:cs typeface="Times New Roman" panose="02020603050405020304" pitchFamily="18" charset="0"/>
              </a:rPr>
              <a:t>Protection</a:t>
            </a:r>
            <a:br>
              <a:rPr lang="en-GB" sz="1600"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Hobart (2005) declares that Article 19 defines protection from abuse. </a:t>
            </a:r>
            <a:br>
              <a:rPr lang="en-GB" sz="1200"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Children’s rights are shown in the UNCRC and offer a framework for understanding child protection. Reading (2009) state that the principles of the UNCRC are assembled with those of ethics and that the strength of the UNCRC, is that it provides practitioners a legal basis for implementing policies and procedures regarding to children’s safety and protection. Various policies can be founded in schools. The All Wales Child Protection Act 2008 procedure, provides a framework for practitioners when making a referrals for factors such as, safeguarding and how they should be carried out. This can be a useful concept to adapt when dealing with children under the risk sector for child protection.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The Children’s Act 1989 came into force on 14 October 1991 and has an impact law affecting all children and their families regarding to protection (Hobart 2005). The Act required local authorities to set up Area Protection Committees consisting of professionals who represent all the agencies involving the caring of children, which can be founded with social services, police, education or health services. The Working Together to Safeguard Children, also highlights the important duties the legislation needs to take out. This can be conducted by enabling policies for interagency work to protect children. </a:t>
            </a:r>
            <a:br>
              <a:rPr lang="en-GB" sz="1200" dirty="0">
                <a:latin typeface="Times New Roman" panose="02020603050405020304" pitchFamily="18" charset="0"/>
                <a:cs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a:p>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t>
            </a:r>
            <a:r>
              <a:rPr lang="en-GB" dirty="0"/>
              <a:t> </a:t>
            </a:r>
          </a:p>
        </p:txBody>
      </p:sp>
      <p:sp>
        <p:nvSpPr>
          <p:cNvPr id="7" name="TextBox 6">
            <a:extLst>
              <a:ext uri="{FF2B5EF4-FFF2-40B4-BE49-F238E27FC236}">
                <a16:creationId xmlns:a16="http://schemas.microsoft.com/office/drawing/2014/main" id="{254AD191-07D1-4E2D-9814-B9415662C9FA}"/>
              </a:ext>
            </a:extLst>
          </p:cNvPr>
          <p:cNvSpPr txBox="1"/>
          <p:nvPr/>
        </p:nvSpPr>
        <p:spPr>
          <a:xfrm>
            <a:off x="9330794" y="26395"/>
            <a:ext cx="2934269" cy="6678751"/>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Article 3 – </a:t>
            </a:r>
            <a:r>
              <a:rPr lang="en-GB" sz="1600" b="1" dirty="0">
                <a:latin typeface="Times New Roman" panose="02020603050405020304" pitchFamily="18" charset="0"/>
                <a:cs typeface="Times New Roman" panose="02020603050405020304" pitchFamily="18" charset="0"/>
              </a:rPr>
              <a:t>Best Interests of the Child</a:t>
            </a:r>
            <a:br>
              <a:rPr lang="en-GB" sz="1600"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Article 3 consists of the interests of all children and young people, who's individual needs, should be thought about at all levels and opportunities, and that their rights should be respected by everyone.</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Ethical Research Involving Children Project (ERIC) has been developed via UNCRC to support individuals or organisations who are involved in research that can impact or potentially undertake children. This can be important to note when observing children’s behaviour. NSPCC. (2017) states that research needs to be based on the ethical guidelines and measures that must be in place, to protect </a:t>
            </a:r>
            <a:r>
              <a:rPr lang="en-GB" sz="1200">
                <a:latin typeface="Times New Roman" panose="02020603050405020304" pitchFamily="18" charset="0"/>
                <a:cs typeface="Times New Roman" panose="02020603050405020304" pitchFamily="18" charset="0"/>
              </a:rPr>
              <a:t>any children. </a:t>
            </a:r>
            <a:r>
              <a:rPr lang="en-GB" sz="1200" dirty="0">
                <a:latin typeface="Times New Roman" panose="02020603050405020304" pitchFamily="18" charset="0"/>
                <a:cs typeface="Times New Roman" panose="02020603050405020304" pitchFamily="18" charset="0"/>
              </a:rPr>
              <a:t>This can also be used when gathering information about a child in school and the issues that might affect their lives. The UNCRC mainly consists of the term ‘pupil voice’ and denotes to the way of listening to the views of pupils and involving them in decision-making. This concept needs to be adapted when decisions are made for children with the key element of their best interests at heart. For example, safe guarding. </a:t>
            </a:r>
            <a:r>
              <a:rPr lang="en-GB" sz="1200" dirty="0" err="1">
                <a:latin typeface="Times New Roman" panose="02020603050405020304" pitchFamily="18" charset="0"/>
                <a:cs typeface="Times New Roman" panose="02020603050405020304" pitchFamily="18" charset="0"/>
              </a:rPr>
              <a:t>Farsides</a:t>
            </a:r>
            <a:r>
              <a:rPr lang="en-GB" sz="1200" dirty="0">
                <a:latin typeface="Times New Roman" panose="02020603050405020304" pitchFamily="18" charset="0"/>
                <a:cs typeface="Times New Roman" panose="02020603050405020304" pitchFamily="18" charset="0"/>
              </a:rPr>
              <a:t> and Eckstein (2007) state that the ethical and legal duties of professionals is for them to act in their best interests for the child by safeguarding them and reporting concerns. Article 3 is kept in mind with this situation and the duty of that the child comes first and should continue to do so.   </a:t>
            </a:r>
          </a:p>
        </p:txBody>
      </p:sp>
    </p:spTree>
    <p:extLst>
      <p:ext uri="{BB962C8B-B14F-4D97-AF65-F5344CB8AC3E}">
        <p14:creationId xmlns:p14="http://schemas.microsoft.com/office/powerpoint/2010/main" val="82776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2A0E2F-3014-464E-AB38-49E10D87FEDA}"/>
              </a:ext>
            </a:extLst>
          </p:cNvPr>
          <p:cNvSpPr>
            <a:spLocks noGrp="1"/>
          </p:cNvSpPr>
          <p:nvPr>
            <p:ph idx="1"/>
          </p:nvPr>
        </p:nvSpPr>
        <p:spPr>
          <a:xfrm>
            <a:off x="838338" y="1050877"/>
            <a:ext cx="8596668" cy="6732104"/>
          </a:xfrm>
        </p:spPr>
        <p:txBody>
          <a:bodyPr>
            <a:normAutofit fontScale="85000" lnSpcReduction="20000"/>
          </a:bodyPr>
          <a:lstStyle/>
          <a:p>
            <a:pPr marL="0" indent="0">
              <a:buNone/>
            </a:pPr>
            <a:r>
              <a:rPr lang="en-GB" sz="1300" dirty="0">
                <a:latin typeface="Times New Roman" panose="02020603050405020304" pitchFamily="18" charset="0"/>
                <a:cs typeface="Times New Roman" panose="02020603050405020304" pitchFamily="18" charset="0"/>
              </a:rPr>
              <a:t>Crowley, K. (2014) </a:t>
            </a:r>
            <a:r>
              <a:rPr lang="en-GB" sz="1300" i="1" dirty="0">
                <a:latin typeface="Times New Roman" panose="02020603050405020304" pitchFamily="18" charset="0"/>
                <a:cs typeface="Times New Roman" panose="02020603050405020304" pitchFamily="18" charset="0"/>
              </a:rPr>
              <a:t>Child Development: A  practical introduction. </a:t>
            </a:r>
            <a:r>
              <a:rPr lang="en-GB" sz="1300" dirty="0">
                <a:latin typeface="Times New Roman" panose="02020603050405020304" pitchFamily="18" charset="0"/>
                <a:cs typeface="Times New Roman" panose="02020603050405020304" pitchFamily="18" charset="0"/>
              </a:rPr>
              <a:t>London: SAGE.</a:t>
            </a:r>
            <a:br>
              <a:rPr lang="en-GB" sz="1300" dirty="0">
                <a:latin typeface="Times New Roman" panose="02020603050405020304" pitchFamily="18" charset="0"/>
                <a:cs typeface="Times New Roman" panose="02020603050405020304" pitchFamily="18" charset="0"/>
              </a:rPr>
            </a:b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Children’s Right Wales. (2016) ‘Pupil Participation’ </a:t>
            </a:r>
            <a:r>
              <a:rPr lang="en-GB" sz="1300" dirty="0">
                <a:latin typeface="Times New Roman" panose="02020603050405020304" pitchFamily="18" charset="0"/>
                <a:cs typeface="Times New Roman" panose="02020603050405020304" pitchFamily="18" charset="0"/>
                <a:hlinkClick r:id="rId2"/>
              </a:rPr>
              <a:t>http://www.childrensrights.wales/participation</a:t>
            </a:r>
            <a:r>
              <a:rPr lang="en-GB" sz="1300" dirty="0">
                <a:latin typeface="Times New Roman" panose="02020603050405020304" pitchFamily="18" charset="0"/>
                <a:cs typeface="Times New Roman" panose="02020603050405020304" pitchFamily="18" charset="0"/>
              </a:rPr>
              <a:t> [Assessed: 23</a:t>
            </a:r>
            <a:r>
              <a:rPr lang="en-GB" sz="1300" baseline="30000" dirty="0">
                <a:latin typeface="Times New Roman" panose="02020603050405020304" pitchFamily="18" charset="0"/>
                <a:cs typeface="Times New Roman" panose="02020603050405020304" pitchFamily="18" charset="0"/>
              </a:rPr>
              <a:t>rd</a:t>
            </a:r>
            <a:r>
              <a:rPr lang="en-GB" sz="1300" dirty="0">
                <a:latin typeface="Times New Roman" panose="02020603050405020304" pitchFamily="18" charset="0"/>
                <a:cs typeface="Times New Roman" panose="02020603050405020304" pitchFamily="18" charset="0"/>
              </a:rPr>
              <a:t> November 2017].</a:t>
            </a:r>
          </a:p>
          <a:p>
            <a:pPr marL="0" indent="0">
              <a:buNone/>
            </a:pPr>
            <a:br>
              <a:rPr lang="en-GB" sz="1300" dirty="0">
                <a:latin typeface="Times New Roman" panose="02020603050405020304" pitchFamily="18" charset="0"/>
                <a:cs typeface="Times New Roman" panose="02020603050405020304" pitchFamily="18" charset="0"/>
              </a:rPr>
            </a:br>
            <a:r>
              <a:rPr lang="en-GB" sz="1300" dirty="0">
                <a:latin typeface="Times New Roman" panose="02020603050405020304" pitchFamily="18" charset="0"/>
                <a:cs typeface="Times New Roman" panose="02020603050405020304" pitchFamily="18" charset="0"/>
              </a:rPr>
              <a:t>Children’s Commissioner For Wales. (2017) ‘A Children’s Approach to Education in Wales’ </a:t>
            </a:r>
            <a:r>
              <a:rPr lang="en-GB" sz="1300" dirty="0">
                <a:latin typeface="Times New Roman" panose="02020603050405020304" pitchFamily="18" charset="0"/>
                <a:cs typeface="Times New Roman" panose="02020603050405020304" pitchFamily="18" charset="0"/>
                <a:hlinkClick r:id="rId3"/>
              </a:rPr>
              <a:t>https://www.childcomwales.org.uk/our-work/resources/childrens-rights-approach-education-wales/</a:t>
            </a:r>
            <a:r>
              <a:rPr lang="en-GB" sz="1300" dirty="0">
                <a:latin typeface="Times New Roman" panose="02020603050405020304" pitchFamily="18" charset="0"/>
                <a:cs typeface="Times New Roman" panose="02020603050405020304" pitchFamily="18" charset="0"/>
              </a:rPr>
              <a:t> [Assessed: 23</a:t>
            </a:r>
            <a:r>
              <a:rPr lang="en-GB" sz="1300" baseline="30000" dirty="0">
                <a:latin typeface="Times New Roman" panose="02020603050405020304" pitchFamily="18" charset="0"/>
                <a:cs typeface="Times New Roman" panose="02020603050405020304" pitchFamily="18" charset="0"/>
              </a:rPr>
              <a:t>rd</a:t>
            </a:r>
            <a:r>
              <a:rPr lang="en-GB" sz="1300" dirty="0">
                <a:latin typeface="Times New Roman" panose="02020603050405020304" pitchFamily="18" charset="0"/>
                <a:cs typeface="Times New Roman" panose="02020603050405020304" pitchFamily="18" charset="0"/>
              </a:rPr>
              <a:t> November 2017]. </a:t>
            </a:r>
            <a:br>
              <a:rPr lang="en-GB" sz="1300" dirty="0">
                <a:latin typeface="Times New Roman" panose="02020603050405020304" pitchFamily="18" charset="0"/>
                <a:cs typeface="Times New Roman" panose="02020603050405020304" pitchFamily="18" charset="0"/>
              </a:rPr>
            </a:b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Gov (2014) ‘Children with special needs and disabilities (SEND)’ </a:t>
            </a:r>
            <a:r>
              <a:rPr lang="en-GB" sz="1300" dirty="0">
                <a:latin typeface="Times New Roman" panose="02020603050405020304" pitchFamily="18" charset="0"/>
                <a:cs typeface="Times New Roman" panose="02020603050405020304" pitchFamily="18" charset="0"/>
                <a:hlinkClick r:id="rId4"/>
              </a:rPr>
              <a:t>https://www.gov.uk/children-with-special-educational-needs/extra-SEN-help</a:t>
            </a:r>
            <a:r>
              <a:rPr lang="en-GB" sz="1300" dirty="0">
                <a:latin typeface="Times New Roman" panose="02020603050405020304" pitchFamily="18" charset="0"/>
                <a:cs typeface="Times New Roman" panose="02020603050405020304" pitchFamily="18" charset="0"/>
              </a:rPr>
              <a:t> [Assessed: 19</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err="1">
                <a:latin typeface="Times New Roman" panose="02020603050405020304" pitchFamily="18" charset="0"/>
                <a:cs typeface="Times New Roman" panose="02020603050405020304" pitchFamily="18" charset="0"/>
              </a:rPr>
              <a:t>Farsides</a:t>
            </a:r>
            <a:r>
              <a:rPr lang="en-GB" sz="1300" dirty="0">
                <a:latin typeface="Times New Roman" panose="02020603050405020304" pitchFamily="18" charset="0"/>
                <a:cs typeface="Times New Roman" panose="02020603050405020304" pitchFamily="18" charset="0"/>
              </a:rPr>
              <a:t>, B and Eckstein, S. (2007) ‘Ethical Issues in Child Protection’ </a:t>
            </a:r>
            <a:r>
              <a:rPr lang="en-GB" sz="1300" i="1" dirty="0">
                <a:latin typeface="Times New Roman" panose="02020603050405020304" pitchFamily="18" charset="0"/>
                <a:cs typeface="Times New Roman" panose="02020603050405020304" pitchFamily="18" charset="0"/>
              </a:rPr>
              <a:t>Clinical Ethics, </a:t>
            </a:r>
            <a:r>
              <a:rPr lang="en-GB" sz="1300" dirty="0">
                <a:latin typeface="Times New Roman" panose="02020603050405020304" pitchFamily="18" charset="0"/>
                <a:cs typeface="Times New Roman" panose="02020603050405020304" pitchFamily="18" charset="0"/>
              </a:rPr>
              <a:t>Vol 2, Issue 4, pp.163. [On-line]. </a:t>
            </a:r>
            <a:r>
              <a:rPr lang="en-GB" sz="1300" dirty="0">
                <a:latin typeface="Times New Roman" panose="02020603050405020304" pitchFamily="18" charset="0"/>
                <a:cs typeface="Times New Roman" panose="02020603050405020304" pitchFamily="18" charset="0"/>
                <a:hlinkClick r:id="rId5"/>
              </a:rPr>
              <a:t>http://journals.sagepub.com/doi/pdf/10.1258/147775007783560175</a:t>
            </a:r>
            <a:r>
              <a:rPr lang="en-GB" sz="1300" dirty="0">
                <a:latin typeface="Times New Roman" panose="02020603050405020304" pitchFamily="18" charset="0"/>
                <a:cs typeface="Times New Roman" panose="02020603050405020304" pitchFamily="18" charset="0"/>
              </a:rPr>
              <a:t> [Assessed: 30</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br>
              <a:rPr lang="en-GB" sz="1300" dirty="0">
                <a:latin typeface="Times New Roman" panose="02020603050405020304" pitchFamily="18" charset="0"/>
                <a:cs typeface="Times New Roman" panose="02020603050405020304" pitchFamily="18" charset="0"/>
              </a:rPr>
            </a:br>
            <a:r>
              <a:rPr lang="en-GB" sz="1300" dirty="0">
                <a:latin typeface="Times New Roman" panose="02020603050405020304" pitchFamily="18" charset="0"/>
                <a:cs typeface="Times New Roman" panose="02020603050405020304" pitchFamily="18" charset="0"/>
              </a:rPr>
              <a:t>Hobart, C., Frankel, J. and Walker, M. (2005) </a:t>
            </a:r>
            <a:r>
              <a:rPr lang="en-GB" sz="1300" i="1" dirty="0">
                <a:latin typeface="Times New Roman" panose="02020603050405020304" pitchFamily="18" charset="0"/>
                <a:cs typeface="Times New Roman" panose="02020603050405020304" pitchFamily="18" charset="0"/>
              </a:rPr>
              <a:t>Good Practice in Safeguarding Children. </a:t>
            </a:r>
            <a:r>
              <a:rPr lang="en-GB" sz="1300" dirty="0">
                <a:latin typeface="Times New Roman" panose="02020603050405020304" pitchFamily="18" charset="0"/>
                <a:cs typeface="Times New Roman" panose="02020603050405020304" pitchFamily="18" charset="0"/>
              </a:rPr>
              <a:t>(3</a:t>
            </a:r>
            <a:r>
              <a:rPr lang="en-GB" sz="1300" baseline="30000" dirty="0">
                <a:latin typeface="Times New Roman" panose="02020603050405020304" pitchFamily="18" charset="0"/>
                <a:cs typeface="Times New Roman" panose="02020603050405020304" pitchFamily="18" charset="0"/>
              </a:rPr>
              <a:t>rd</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ed</a:t>
            </a:r>
            <a:r>
              <a:rPr lang="en-GB" sz="1300" dirty="0">
                <a:latin typeface="Times New Roman" panose="02020603050405020304" pitchFamily="18" charset="0"/>
                <a:cs typeface="Times New Roman" panose="02020603050405020304" pitchFamily="18" charset="0"/>
              </a:rPr>
              <a:t>). Cheltenham. Stanley Thrones. </a:t>
            </a:r>
          </a:p>
          <a:p>
            <a:pPr marL="0" indent="0">
              <a:buNone/>
            </a:pPr>
            <a:br>
              <a:rPr lang="en-GB" sz="1300" dirty="0">
                <a:latin typeface="Times New Roman" panose="02020603050405020304" pitchFamily="18" charset="0"/>
                <a:cs typeface="Times New Roman" panose="02020603050405020304" pitchFamily="18" charset="0"/>
              </a:rPr>
            </a:br>
            <a:r>
              <a:rPr lang="en-GB" sz="1300" dirty="0">
                <a:latin typeface="Times New Roman" panose="02020603050405020304" pitchFamily="18" charset="0"/>
                <a:cs typeface="Times New Roman" panose="02020603050405020304" pitchFamily="18" charset="0"/>
              </a:rPr>
              <a:t>Krappermann, L.(2010) ‘The Weight of the Child’s view’ </a:t>
            </a:r>
            <a:r>
              <a:rPr lang="en-GB" sz="1300" i="1" dirty="0">
                <a:latin typeface="Times New Roman" panose="02020603050405020304" pitchFamily="18" charset="0"/>
                <a:cs typeface="Times New Roman" panose="02020603050405020304" pitchFamily="18" charset="0"/>
              </a:rPr>
              <a:t>The International Journal of Children’s Rights, </a:t>
            </a:r>
            <a:r>
              <a:rPr lang="en-GB" sz="1300" dirty="0">
                <a:latin typeface="Times New Roman" panose="02020603050405020304" pitchFamily="18" charset="0"/>
                <a:cs typeface="Times New Roman" panose="02020603050405020304" pitchFamily="18" charset="0"/>
              </a:rPr>
              <a:t>Vol 18, Issue 4, pp. 501-513.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Lundy, L. (2009) ‘Voice is not enough: Conceptualising Article 12 of the United Nations Convention on the Rights of the Child’ </a:t>
            </a:r>
            <a:r>
              <a:rPr lang="en-GB" sz="1300" i="1" dirty="0">
                <a:latin typeface="Times New Roman" panose="02020603050405020304" pitchFamily="18" charset="0"/>
                <a:cs typeface="Times New Roman" panose="02020603050405020304" pitchFamily="18" charset="0"/>
              </a:rPr>
              <a:t>British Educational Research Journal, </a:t>
            </a:r>
            <a:r>
              <a:rPr lang="en-GB" sz="1300" dirty="0">
                <a:latin typeface="Times New Roman" panose="02020603050405020304" pitchFamily="18" charset="0"/>
                <a:cs typeface="Times New Roman" panose="02020603050405020304" pitchFamily="18" charset="0"/>
              </a:rPr>
              <a:t>Vol 3, Issue 6, pp.927-942. [On-line]. </a:t>
            </a:r>
            <a:r>
              <a:rPr lang="en-GB" sz="1300" dirty="0">
                <a:latin typeface="Times New Roman" panose="02020603050405020304" pitchFamily="18" charset="0"/>
                <a:cs typeface="Times New Roman" panose="02020603050405020304" pitchFamily="18" charset="0"/>
                <a:hlinkClick r:id="rId6"/>
              </a:rPr>
              <a:t>http://www.tandfonline.com/doi/abs/10.1080/01411920701657033</a:t>
            </a:r>
            <a:r>
              <a:rPr lang="en-GB" sz="1300" dirty="0">
                <a:latin typeface="Times New Roman" panose="02020603050405020304" pitchFamily="18" charset="0"/>
                <a:cs typeface="Times New Roman" panose="02020603050405020304" pitchFamily="18" charset="0"/>
              </a:rPr>
              <a:t> [Assessed: 18</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r>
              <a:rPr lang="en-GB" sz="1300" dirty="0">
                <a:latin typeface="Times New Roman" panose="02020603050405020304" pitchFamily="18" charset="0"/>
                <a:cs typeface="Times New Roman" panose="02020603050405020304" pitchFamily="18" charset="0"/>
              </a:rPr>
              <a:t>Lundy, L. (2014) ‘United Nations Convention on the Rights of the Child and Well-Being’ </a:t>
            </a:r>
            <a:r>
              <a:rPr lang="en-GB" sz="1300" i="1" dirty="0">
                <a:latin typeface="Times New Roman" panose="02020603050405020304" pitchFamily="18" charset="0"/>
                <a:cs typeface="Times New Roman" panose="02020603050405020304" pitchFamily="18" charset="0"/>
              </a:rPr>
              <a:t>Handbook of child wellbeing, </a:t>
            </a:r>
            <a:r>
              <a:rPr lang="en-GB" sz="1300" dirty="0">
                <a:latin typeface="Times New Roman" panose="02020603050405020304" pitchFamily="18" charset="0"/>
                <a:cs typeface="Times New Roman" panose="02020603050405020304" pitchFamily="18" charset="0"/>
              </a:rPr>
              <a:t>Vol</a:t>
            </a:r>
            <a:r>
              <a:rPr lang="en-GB" sz="1300" i="1" dirty="0">
                <a:latin typeface="Times New Roman" panose="02020603050405020304" pitchFamily="18" charset="0"/>
                <a:cs typeface="Times New Roman" panose="02020603050405020304" pitchFamily="18" charset="0"/>
              </a:rPr>
              <a:t> </a:t>
            </a:r>
            <a:r>
              <a:rPr lang="en-GB" sz="1300" dirty="0">
                <a:latin typeface="Times New Roman" panose="02020603050405020304" pitchFamily="18" charset="0"/>
                <a:cs typeface="Times New Roman" panose="02020603050405020304" pitchFamily="18" charset="0"/>
              </a:rPr>
              <a:t>3, pp.2439-2462. [On-line]. </a:t>
            </a:r>
            <a:r>
              <a:rPr lang="en-GB" sz="1300" dirty="0">
                <a:latin typeface="Times New Roman" panose="02020603050405020304" pitchFamily="18" charset="0"/>
                <a:cs typeface="Times New Roman" panose="02020603050405020304" pitchFamily="18" charset="0"/>
                <a:hlinkClick r:id="rId7"/>
              </a:rPr>
              <a:t>https://link.springer.com/referenceworkentry/10.1007%2F978-90-481-9063-8_94</a:t>
            </a:r>
            <a:r>
              <a:rPr lang="en-GB" sz="1300" dirty="0">
                <a:latin typeface="Times New Roman" panose="02020603050405020304" pitchFamily="18" charset="0"/>
                <a:cs typeface="Times New Roman" panose="02020603050405020304" pitchFamily="18" charset="0"/>
              </a:rPr>
              <a:t> [Assessed: 17</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National Secular Society. (2015) ‘NSS briefs UN committee on state of children’s rights’ </a:t>
            </a:r>
            <a:r>
              <a:rPr lang="en-GB" sz="1300" dirty="0">
                <a:latin typeface="Times New Roman" panose="02020603050405020304" pitchFamily="18" charset="0"/>
                <a:cs typeface="Times New Roman" panose="02020603050405020304" pitchFamily="18" charset="0"/>
                <a:hlinkClick r:id="rId8"/>
              </a:rPr>
              <a:t>http://www.secularism.org.uk/news/2015/07/nss-briefs-un-committee-on-state-of-childrens-rights</a:t>
            </a:r>
            <a:r>
              <a:rPr lang="en-GB" sz="1300" dirty="0">
                <a:latin typeface="Times New Roman" panose="02020603050405020304" pitchFamily="18" charset="0"/>
                <a:cs typeface="Times New Roman" panose="02020603050405020304" pitchFamily="18" charset="0"/>
              </a:rPr>
              <a:t> [Assessed: 30</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NSPCC. (20107) ‘Research with children: ethics, safety and avoiding harm’ </a:t>
            </a:r>
            <a:r>
              <a:rPr lang="en-GB" sz="1300" dirty="0">
                <a:latin typeface="Times New Roman" panose="02020603050405020304" pitchFamily="18" charset="0"/>
                <a:cs typeface="Times New Roman" panose="02020603050405020304" pitchFamily="18" charset="0"/>
                <a:hlinkClick r:id="rId9"/>
              </a:rPr>
              <a:t>https://www.nspcc.org.uk/services-and-resources/impact-evidence-evaluation-child-protection/conducting-safe-and-ethical-research/</a:t>
            </a:r>
            <a:r>
              <a:rPr lang="en-GB" sz="1300" dirty="0">
                <a:latin typeface="Times New Roman" panose="02020603050405020304" pitchFamily="18" charset="0"/>
                <a:cs typeface="Times New Roman" panose="02020603050405020304" pitchFamily="18" charset="0"/>
              </a:rPr>
              <a:t> [Assessed: 25</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br>
              <a:rPr lang="en-GB" sz="1200" dirty="0">
                <a:latin typeface="Times New Roman" panose="02020603050405020304" pitchFamily="18" charset="0"/>
                <a:cs typeface="Times New Roman" panose="02020603050405020304" pitchFamily="18" charset="0"/>
              </a:rPr>
            </a:br>
            <a:endParaRPr lang="en-GB" dirty="0"/>
          </a:p>
        </p:txBody>
      </p:sp>
      <p:sp>
        <p:nvSpPr>
          <p:cNvPr id="2" name="TextBox 1">
            <a:extLst>
              <a:ext uri="{FF2B5EF4-FFF2-40B4-BE49-F238E27FC236}">
                <a16:creationId xmlns:a16="http://schemas.microsoft.com/office/drawing/2014/main" id="{83527295-6EE9-4956-9389-9B8111867081}"/>
              </a:ext>
            </a:extLst>
          </p:cNvPr>
          <p:cNvSpPr txBox="1"/>
          <p:nvPr/>
        </p:nvSpPr>
        <p:spPr>
          <a:xfrm>
            <a:off x="3439236" y="272955"/>
            <a:ext cx="570476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References for Briefing Paper </a:t>
            </a:r>
          </a:p>
        </p:txBody>
      </p:sp>
    </p:spTree>
    <p:extLst>
      <p:ext uri="{BB962C8B-B14F-4D97-AF65-F5344CB8AC3E}">
        <p14:creationId xmlns:p14="http://schemas.microsoft.com/office/powerpoint/2010/main" val="321369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A2E64-F75C-48B2-B8E5-A08EFC2B78C4}"/>
              </a:ext>
            </a:extLst>
          </p:cNvPr>
          <p:cNvSpPr>
            <a:spLocks noGrp="1"/>
          </p:cNvSpPr>
          <p:nvPr>
            <p:ph idx="1"/>
          </p:nvPr>
        </p:nvSpPr>
        <p:spPr>
          <a:xfrm>
            <a:off x="1223244" y="918643"/>
            <a:ext cx="9312234" cy="4819548"/>
          </a:xfrm>
        </p:spPr>
        <p:txBody>
          <a:bodyPr>
            <a:normAutofit fontScale="92500" lnSpcReduction="20000"/>
          </a:bodyPr>
          <a:lstStyle/>
          <a:p>
            <a:pPr marL="0" indent="0">
              <a:buNone/>
            </a:pPr>
            <a:r>
              <a:rPr lang="en-GB" sz="1300" dirty="0">
                <a:latin typeface="Times New Roman" panose="02020603050405020304" pitchFamily="18" charset="0"/>
                <a:cs typeface="Times New Roman" panose="02020603050405020304" pitchFamily="18" charset="0"/>
              </a:rPr>
              <a:t>Pais, M. and Bissell, S. (2006) ‘Overview and implementation of the UN Convention on the rights of the child’ </a:t>
            </a:r>
            <a:r>
              <a:rPr lang="en-GB" sz="1300" i="1" dirty="0">
                <a:latin typeface="Times New Roman" panose="02020603050405020304" pitchFamily="18" charset="0"/>
                <a:cs typeface="Times New Roman" panose="02020603050405020304" pitchFamily="18" charset="0"/>
              </a:rPr>
              <a:t>The Lancet, </a:t>
            </a:r>
            <a:r>
              <a:rPr lang="en-GB" sz="1300" dirty="0">
                <a:latin typeface="Times New Roman" panose="02020603050405020304" pitchFamily="18" charset="0"/>
                <a:cs typeface="Times New Roman" panose="02020603050405020304" pitchFamily="18" charset="0"/>
              </a:rPr>
              <a:t>Vol: 367,pp.689. [On-line]. </a:t>
            </a:r>
            <a:r>
              <a:rPr lang="en-GB" sz="1300" dirty="0">
                <a:latin typeface="Times New Roman" panose="02020603050405020304" pitchFamily="18" charset="0"/>
                <a:cs typeface="Times New Roman" panose="02020603050405020304" pitchFamily="18" charset="0"/>
                <a:hlinkClick r:id="rId2" action="ppaction://hlinkfile"/>
              </a:rPr>
              <a:t>file:///C:/Users/Becky/AppData/Local/Packages/Microsoft.MicrosoftEdge_8wekyb3d8bbwe/TempState/Downloads/ProQuestDocument.pdf</a:t>
            </a:r>
            <a:r>
              <a:rPr lang="en-GB" sz="1300" dirty="0">
                <a:latin typeface="Times New Roman" panose="02020603050405020304" pitchFamily="18" charset="0"/>
                <a:cs typeface="Times New Roman" panose="02020603050405020304" pitchFamily="18" charset="0"/>
              </a:rPr>
              <a:t> [Assessed: 18</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Pledger-Fonte, D. (2015) ‘United Nations Convention on the rights of the child’ </a:t>
            </a:r>
            <a:r>
              <a:rPr lang="en-GB" sz="1300" i="1" dirty="0" err="1">
                <a:latin typeface="Times New Roman" panose="02020603050405020304" pitchFamily="18" charset="0"/>
                <a:cs typeface="Times New Roman" panose="02020603050405020304" pitchFamily="18" charset="0"/>
              </a:rPr>
              <a:t>Encyclopedia</a:t>
            </a:r>
            <a:r>
              <a:rPr lang="en-GB" sz="1300" i="1" dirty="0">
                <a:latin typeface="Times New Roman" panose="02020603050405020304" pitchFamily="18" charset="0"/>
                <a:cs typeface="Times New Roman" panose="02020603050405020304" pitchFamily="18" charset="0"/>
              </a:rPr>
              <a:t> of Immigrant Health, </a:t>
            </a:r>
            <a:r>
              <a:rPr lang="en-GB" sz="1300" dirty="0">
                <a:latin typeface="Times New Roman" panose="02020603050405020304" pitchFamily="18" charset="0"/>
                <a:cs typeface="Times New Roman" panose="02020603050405020304" pitchFamily="18" charset="0"/>
              </a:rPr>
              <a:t>pp. 1456-1458.</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Reading, R., Bissell, S., </a:t>
            </a:r>
            <a:r>
              <a:rPr lang="en-GB" sz="1300" dirty="0" err="1">
                <a:latin typeface="Times New Roman" panose="02020603050405020304" pitchFamily="18" charset="0"/>
                <a:cs typeface="Times New Roman" panose="02020603050405020304" pitchFamily="18" charset="0"/>
              </a:rPr>
              <a:t>Goldhagen</a:t>
            </a:r>
            <a:r>
              <a:rPr lang="en-GB" sz="1300" dirty="0">
                <a:latin typeface="Times New Roman" panose="02020603050405020304" pitchFamily="18" charset="0"/>
                <a:cs typeface="Times New Roman" panose="02020603050405020304" pitchFamily="18" charset="0"/>
              </a:rPr>
              <a:t>, J., </a:t>
            </a:r>
            <a:r>
              <a:rPr lang="en-GB" sz="1300" dirty="0" err="1">
                <a:latin typeface="Times New Roman" panose="02020603050405020304" pitchFamily="18" charset="0"/>
                <a:cs typeface="Times New Roman" panose="02020603050405020304" pitchFamily="18" charset="0"/>
              </a:rPr>
              <a:t>Harwin,J</a:t>
            </a:r>
            <a:r>
              <a:rPr lang="en-GB" sz="1300" dirty="0">
                <a:latin typeface="Times New Roman" panose="02020603050405020304" pitchFamily="18" charset="0"/>
                <a:cs typeface="Times New Roman" panose="02020603050405020304" pitchFamily="18" charset="0"/>
              </a:rPr>
              <a:t>., Masson, J., Moynihan, S., Parton, N., Pais, M., Thoburn, J. and Webb, E. (2009) ‘Promotion of children’s rights and prevention of child maltreatment’ </a:t>
            </a:r>
            <a:r>
              <a:rPr lang="en-GB" sz="1300" i="1" dirty="0">
                <a:latin typeface="Times New Roman" panose="02020603050405020304" pitchFamily="18" charset="0"/>
                <a:cs typeface="Times New Roman" panose="02020603050405020304" pitchFamily="18" charset="0"/>
              </a:rPr>
              <a:t>The Lancet, </a:t>
            </a:r>
            <a:r>
              <a:rPr lang="en-GB" sz="1300" dirty="0">
                <a:latin typeface="Times New Roman" panose="02020603050405020304" pitchFamily="18" charset="0"/>
                <a:cs typeface="Times New Roman" panose="02020603050405020304" pitchFamily="18" charset="0"/>
              </a:rPr>
              <a:t>Vol 373, Issue 9660, pp.332-343.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Smith, A. (2008) ‘Children’s Rights and Early Childhood Education’, in Miller, L., Cameron, C., </a:t>
            </a:r>
            <a:r>
              <a:rPr lang="en-GB" sz="1300" dirty="0" err="1">
                <a:latin typeface="Times New Roman" panose="02020603050405020304" pitchFamily="18" charset="0"/>
                <a:cs typeface="Times New Roman" panose="02020603050405020304" pitchFamily="18" charset="0"/>
              </a:rPr>
              <a:t>Dalli</a:t>
            </a:r>
            <a:r>
              <a:rPr lang="en-GB" sz="1300" dirty="0">
                <a:latin typeface="Times New Roman" panose="02020603050405020304" pitchFamily="18" charset="0"/>
                <a:cs typeface="Times New Roman" panose="02020603050405020304" pitchFamily="18" charset="0"/>
              </a:rPr>
              <a:t>, C. and Barbour, N (</a:t>
            </a:r>
            <a:r>
              <a:rPr lang="en-GB" sz="1300" dirty="0" err="1">
                <a:latin typeface="Times New Roman" panose="02020603050405020304" pitchFamily="18" charset="0"/>
                <a:cs typeface="Times New Roman" panose="02020603050405020304" pitchFamily="18" charset="0"/>
              </a:rPr>
              <a:t>eds</a:t>
            </a:r>
            <a:r>
              <a:rPr lang="en-GB" sz="1300" dirty="0">
                <a:latin typeface="Times New Roman" panose="02020603050405020304" pitchFamily="18" charset="0"/>
                <a:cs typeface="Times New Roman" panose="02020603050405020304" pitchFamily="18" charset="0"/>
              </a:rPr>
              <a:t>) </a:t>
            </a:r>
            <a:r>
              <a:rPr lang="en-GB" sz="1300" i="1" dirty="0">
                <a:latin typeface="Times New Roman" panose="02020603050405020304" pitchFamily="18" charset="0"/>
                <a:cs typeface="Times New Roman" panose="02020603050405020304" pitchFamily="18" charset="0"/>
              </a:rPr>
              <a:t>The SAGE Handbook of Early Childhood Policy. </a:t>
            </a:r>
            <a:r>
              <a:rPr lang="en-GB" sz="1300" dirty="0">
                <a:latin typeface="Times New Roman" panose="02020603050405020304" pitchFamily="18" charset="0"/>
                <a:cs typeface="Times New Roman" panose="02020603050405020304" pitchFamily="18" charset="0"/>
              </a:rPr>
              <a:t>London: SAGE, pp. 452.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Taylor, C., Rhys, M. and Waldron, S. (2016) ‘Implementing curriculum reform in Wales: the case of the Foundation Phase’ </a:t>
            </a:r>
            <a:r>
              <a:rPr lang="en-GB" sz="1300" i="1" dirty="0">
                <a:latin typeface="Times New Roman" panose="02020603050405020304" pitchFamily="18" charset="0"/>
                <a:cs typeface="Times New Roman" panose="02020603050405020304" pitchFamily="18" charset="0"/>
              </a:rPr>
              <a:t>Oxford Review of Education, </a:t>
            </a:r>
            <a:r>
              <a:rPr lang="en-GB" sz="1300" dirty="0">
                <a:latin typeface="Times New Roman" panose="02020603050405020304" pitchFamily="18" charset="0"/>
                <a:cs typeface="Times New Roman" panose="02020603050405020304" pitchFamily="18" charset="0"/>
              </a:rPr>
              <a:t>Vol 42, No 3, pp.299-315. </a:t>
            </a:r>
          </a:p>
          <a:p>
            <a:pPr marL="0" indent="0">
              <a:buNone/>
            </a:pPr>
            <a:r>
              <a:rPr lang="en-GB" sz="1300" dirty="0">
                <a:latin typeface="Times New Roman" panose="02020603050405020304" pitchFamily="18" charset="0"/>
                <a:cs typeface="Times New Roman" panose="02020603050405020304" pitchFamily="18" charset="0"/>
              </a:rPr>
              <a:t>The Welsh Government. (2013) ‘Children and Families (Wales) Measure 2010’ </a:t>
            </a:r>
            <a:r>
              <a:rPr lang="en-GB" sz="1300" dirty="0">
                <a:latin typeface="Times New Roman" panose="02020603050405020304" pitchFamily="18" charset="0"/>
                <a:cs typeface="Times New Roman" panose="02020603050405020304" pitchFamily="18" charset="0"/>
                <a:hlinkClick r:id="rId3"/>
              </a:rPr>
              <a:t>http://gov.wales/topics/people-and-communities/people/children-and-young-people/child-poverty/childrenandfamilies/?lang=en</a:t>
            </a:r>
            <a:r>
              <a:rPr lang="en-GB" sz="1300" dirty="0">
                <a:latin typeface="Times New Roman" panose="02020603050405020304" pitchFamily="18" charset="0"/>
                <a:cs typeface="Times New Roman" panose="02020603050405020304" pitchFamily="18" charset="0"/>
              </a:rPr>
              <a:t> [Assessed: 25</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UNICEF. (2007) ‘Ethical Research Involving Children’ </a:t>
            </a:r>
            <a:r>
              <a:rPr lang="en-GB" sz="1300" dirty="0">
                <a:latin typeface="Times New Roman" panose="02020603050405020304" pitchFamily="18" charset="0"/>
                <a:cs typeface="Times New Roman" panose="02020603050405020304" pitchFamily="18" charset="0"/>
                <a:hlinkClick r:id="rId4"/>
              </a:rPr>
              <a:t>https://www.unicef-irc.org/publications/pdf/eric-compendium-approved-digital-web.pdf</a:t>
            </a:r>
            <a:r>
              <a:rPr lang="en-GB" sz="1300" dirty="0">
                <a:latin typeface="Times New Roman" panose="02020603050405020304" pitchFamily="18" charset="0"/>
                <a:cs typeface="Times New Roman" panose="02020603050405020304" pitchFamily="18" charset="0"/>
              </a:rPr>
              <a:t> [Assessed: 26</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November 2017]. </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Woods, M. (2005) </a:t>
            </a:r>
            <a:r>
              <a:rPr lang="en-GB" sz="1300" i="1" dirty="0">
                <a:latin typeface="Times New Roman" panose="02020603050405020304" pitchFamily="18" charset="0"/>
                <a:cs typeface="Times New Roman" panose="02020603050405020304" pitchFamily="18" charset="0"/>
              </a:rPr>
              <a:t>Early Childhood Studies: An Holistic Introduction. </a:t>
            </a:r>
            <a:r>
              <a:rPr lang="en-GB" sz="1300" dirty="0">
                <a:latin typeface="Times New Roman" panose="02020603050405020304" pitchFamily="18" charset="0"/>
                <a:cs typeface="Times New Roman" panose="02020603050405020304" pitchFamily="18" charset="0"/>
              </a:rPr>
              <a:t>(2</a:t>
            </a:r>
            <a:r>
              <a:rPr lang="en-GB" sz="1300" baseline="30000" dirty="0">
                <a:latin typeface="Times New Roman" panose="02020603050405020304" pitchFamily="18" charset="0"/>
                <a:cs typeface="Times New Roman" panose="02020603050405020304" pitchFamily="18" charset="0"/>
              </a:rPr>
              <a:t>nd</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ed</a:t>
            </a:r>
            <a:r>
              <a:rPr lang="en-GB" sz="1300" dirty="0">
                <a:latin typeface="Times New Roman" panose="02020603050405020304" pitchFamily="18" charset="0"/>
                <a:cs typeface="Times New Roman" panose="02020603050405020304" pitchFamily="18" charset="0"/>
              </a:rPr>
              <a:t>). London: Hodder Headline Group.</a:t>
            </a:r>
          </a:p>
          <a:p>
            <a:pPr marL="0" indent="0">
              <a:buNone/>
            </a:pPr>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BB6058E-8AF2-4598-9EAF-FF0349B06EA1}"/>
              </a:ext>
            </a:extLst>
          </p:cNvPr>
          <p:cNvSpPr txBox="1"/>
          <p:nvPr/>
        </p:nvSpPr>
        <p:spPr>
          <a:xfrm>
            <a:off x="4669809" y="204717"/>
            <a:ext cx="2852382"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Continued</a:t>
            </a:r>
            <a:r>
              <a:rPr lang="en-GB" dirty="0"/>
              <a:t> </a:t>
            </a:r>
          </a:p>
        </p:txBody>
      </p:sp>
    </p:spTree>
    <p:extLst>
      <p:ext uri="{BB962C8B-B14F-4D97-AF65-F5344CB8AC3E}">
        <p14:creationId xmlns:p14="http://schemas.microsoft.com/office/powerpoint/2010/main" val="3086987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384C-6D15-42F4-BAF2-8863521715BE}"/>
              </a:ext>
            </a:extLst>
          </p:cNvPr>
          <p:cNvSpPr>
            <a:spLocks noGrp="1"/>
          </p:cNvSpPr>
          <p:nvPr>
            <p:ph type="title"/>
          </p:nvPr>
        </p:nvSpPr>
        <p:spPr>
          <a:xfrm>
            <a:off x="3579560" y="225287"/>
            <a:ext cx="3444092" cy="591351"/>
          </a:xfrm>
        </p:spPr>
        <p:txBody>
          <a:bodyPr>
            <a:normAutofit/>
          </a:bodyPr>
          <a:lstStyle/>
          <a:p>
            <a:r>
              <a:rPr lang="en-GB" sz="1800" dirty="0">
                <a:solidFill>
                  <a:schemeClr val="tx1"/>
                </a:solidFill>
                <a:latin typeface="Times New Roman" panose="02020603050405020304" pitchFamily="18" charset="0"/>
                <a:cs typeface="Times New Roman" panose="02020603050405020304" pitchFamily="18" charset="0"/>
              </a:rPr>
              <a:t>References for paired presentation </a:t>
            </a:r>
          </a:p>
        </p:txBody>
      </p:sp>
      <p:sp>
        <p:nvSpPr>
          <p:cNvPr id="3" name="Content Placeholder 2">
            <a:extLst>
              <a:ext uri="{FF2B5EF4-FFF2-40B4-BE49-F238E27FC236}">
                <a16:creationId xmlns:a16="http://schemas.microsoft.com/office/drawing/2014/main" id="{002905CB-1604-48DC-80A8-DEDDCA9D7AAD}"/>
              </a:ext>
            </a:extLst>
          </p:cNvPr>
          <p:cNvSpPr>
            <a:spLocks noGrp="1"/>
          </p:cNvSpPr>
          <p:nvPr>
            <p:ph idx="1"/>
          </p:nvPr>
        </p:nvSpPr>
        <p:spPr>
          <a:xfrm>
            <a:off x="888632" y="1086679"/>
            <a:ext cx="10918318" cy="5042451"/>
          </a:xfrm>
        </p:spPr>
        <p:txBody>
          <a:bodyPr>
            <a:normAutofit fontScale="25000" lnSpcReduction="20000"/>
          </a:bodyPr>
          <a:lstStyle/>
          <a:p>
            <a:pPr marL="0" indent="0">
              <a:buNone/>
            </a:pPr>
            <a:r>
              <a:rPr lang="en-GB" sz="4800" dirty="0" err="1">
                <a:latin typeface="Times New Roman" panose="02020603050405020304" pitchFamily="18" charset="0"/>
                <a:cs typeface="Times New Roman" panose="02020603050405020304" pitchFamily="18" charset="0"/>
              </a:rPr>
              <a:t>Baginsky</a:t>
            </a:r>
            <a:r>
              <a:rPr lang="en-GB" sz="4800" dirty="0">
                <a:latin typeface="Times New Roman" panose="02020603050405020304" pitchFamily="18" charset="0"/>
                <a:cs typeface="Times New Roman" panose="02020603050405020304" pitchFamily="18" charset="0"/>
              </a:rPr>
              <a:t>, M. (2008) </a:t>
            </a:r>
            <a:r>
              <a:rPr lang="en-GB" sz="4800" i="1" dirty="0">
                <a:latin typeface="Times New Roman" panose="02020603050405020304" pitchFamily="18" charset="0"/>
                <a:cs typeface="Times New Roman" panose="02020603050405020304" pitchFamily="18" charset="0"/>
              </a:rPr>
              <a:t>Safeguarding Children and Schools. </a:t>
            </a:r>
            <a:r>
              <a:rPr lang="en-GB" sz="4800" dirty="0">
                <a:latin typeface="Times New Roman" panose="02020603050405020304" pitchFamily="18" charset="0"/>
                <a:cs typeface="Times New Roman" panose="02020603050405020304" pitchFamily="18" charset="0"/>
              </a:rPr>
              <a:t>London: Jessica Kingsley Publishing. </a:t>
            </a:r>
          </a:p>
          <a:p>
            <a:pPr marL="0" indent="0">
              <a:buNone/>
            </a:pP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Barber, J. and Paul-Smith, S. (2010) </a:t>
            </a:r>
            <a:r>
              <a:rPr lang="en-GB" sz="4800" i="1" dirty="0">
                <a:latin typeface="Times New Roman" panose="02020603050405020304" pitchFamily="18" charset="0"/>
                <a:cs typeface="Times New Roman" panose="02020603050405020304" pitchFamily="18" charset="0"/>
              </a:rPr>
              <a:t>Early Years Observation and Planning in practice</a:t>
            </a:r>
            <a:r>
              <a:rPr lang="en-GB" sz="4800" dirty="0">
                <a:latin typeface="Times New Roman" panose="02020603050405020304" pitchFamily="18" charset="0"/>
                <a:cs typeface="Times New Roman" panose="02020603050405020304" pitchFamily="18" charset="0"/>
              </a:rPr>
              <a:t>. London: Practical Pre-School Books. </a:t>
            </a:r>
          </a:p>
          <a:p>
            <a:pPr marL="0" indent="0">
              <a:buNone/>
            </a:pP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Children in Wales. (2008) ‘All Wales Child Protection Procedures Review Group’ </a:t>
            </a:r>
            <a:r>
              <a:rPr lang="en-GB" sz="4800" u="sng" dirty="0">
                <a:latin typeface="Times New Roman" panose="02020603050405020304" pitchFamily="18" charset="0"/>
                <a:cs typeface="Times New Roman" panose="02020603050405020304" pitchFamily="18" charset="0"/>
                <a:hlinkClick r:id="rId2"/>
              </a:rPr>
              <a:t>http://www.childreninwales.org.uk/our-work/safeguarding/wales-child-protection-procedures-review-group/</a:t>
            </a:r>
            <a:r>
              <a:rPr lang="en-GB" sz="4800" dirty="0">
                <a:latin typeface="Times New Roman" panose="02020603050405020304" pitchFamily="18" charset="0"/>
                <a:cs typeface="Times New Roman" panose="02020603050405020304" pitchFamily="18" charset="0"/>
              </a:rPr>
              <a:t> [Assessed: 16</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October 2017]. </a:t>
            </a:r>
          </a:p>
          <a:p>
            <a:pPr marL="0" indent="0">
              <a:buNone/>
            </a:pPr>
            <a:endParaRPr lang="en-GB" sz="4800" dirty="0">
              <a:latin typeface="Times New Roman" panose="02020603050405020304" pitchFamily="18" charset="0"/>
              <a:cs typeface="Times New Roman" panose="02020603050405020304" pitchFamily="18" charset="0"/>
            </a:endParaRPr>
          </a:p>
          <a:p>
            <a:pPr marL="0" indent="0">
              <a:buNone/>
            </a:pPr>
            <a:r>
              <a:rPr lang="en-GB" sz="4800" dirty="0">
                <a:latin typeface="Times New Roman" panose="02020603050405020304" pitchFamily="18" charset="0"/>
                <a:cs typeface="Times New Roman" panose="02020603050405020304" pitchFamily="18" charset="0"/>
              </a:rPr>
              <a:t>Children’s Commissioner in Wales. (2017) ‘Our work, our priorities’ https://www.childcomwales.org.uk/our-work/ [Accessed 19th November].</a:t>
            </a:r>
          </a:p>
          <a:p>
            <a:pPr marL="0" indent="0">
              <a:buNone/>
            </a:pP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Crowther, D., Dyson, A. and Millward, A. (2010) ‘Supporting pupils with special educational needs: issues and dilemmas for special needs coordinators in English Primary Schools’ </a:t>
            </a:r>
            <a:r>
              <a:rPr lang="en-GB" sz="4800" i="1" dirty="0">
                <a:latin typeface="Times New Roman" panose="02020603050405020304" pitchFamily="18" charset="0"/>
                <a:cs typeface="Times New Roman" panose="02020603050405020304" pitchFamily="18" charset="0"/>
              </a:rPr>
              <a:t>European Journal of Special Needs Education, </a:t>
            </a:r>
            <a:r>
              <a:rPr lang="en-GB" sz="4800" dirty="0">
                <a:latin typeface="Times New Roman" panose="02020603050405020304" pitchFamily="18" charset="0"/>
                <a:cs typeface="Times New Roman" panose="02020603050405020304" pitchFamily="18" charset="0"/>
              </a:rPr>
              <a:t>Issue 16, No. 2, pp. 85-97. [On-line]. </a:t>
            </a:r>
            <a:r>
              <a:rPr lang="en-GB" sz="4800" u="sng" dirty="0">
                <a:latin typeface="Times New Roman" panose="02020603050405020304" pitchFamily="18" charset="0"/>
                <a:cs typeface="Times New Roman" panose="02020603050405020304" pitchFamily="18" charset="0"/>
                <a:hlinkClick r:id="rId3"/>
              </a:rPr>
              <a:t>http://www.tandfonline.com/doi/abs/10.1080/08856250110040695</a:t>
            </a:r>
            <a:r>
              <a:rPr lang="en-GB" sz="4800" dirty="0">
                <a:latin typeface="Times New Roman" panose="02020603050405020304" pitchFamily="18" charset="0"/>
                <a:cs typeface="Times New Roman" panose="02020603050405020304" pitchFamily="18" charset="0"/>
              </a:rPr>
              <a:t> [Assessed: 20</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November 2017]. </a:t>
            </a:r>
          </a:p>
          <a:p>
            <a:pPr marL="0" indent="0">
              <a:buNone/>
            </a:pPr>
            <a:br>
              <a:rPr lang="en-GB" sz="4800" dirty="0">
                <a:latin typeface="Times New Roman" panose="02020603050405020304" pitchFamily="18" charset="0"/>
                <a:cs typeface="Times New Roman" panose="02020603050405020304" pitchFamily="18" charset="0"/>
              </a:rPr>
            </a:br>
            <a:r>
              <a:rPr lang="en-GB" sz="4800" dirty="0" err="1">
                <a:latin typeface="Times New Roman" panose="02020603050405020304" pitchFamily="18" charset="0"/>
                <a:cs typeface="Times New Roman" panose="02020603050405020304" pitchFamily="18" charset="0"/>
              </a:rPr>
              <a:t>Crowley,K</a:t>
            </a:r>
            <a:r>
              <a:rPr lang="en-GB" sz="4800" dirty="0">
                <a:latin typeface="Times New Roman" panose="02020603050405020304" pitchFamily="18" charset="0"/>
                <a:cs typeface="Times New Roman" panose="02020603050405020304" pitchFamily="18" charset="0"/>
              </a:rPr>
              <a:t>. (2014) </a:t>
            </a:r>
            <a:r>
              <a:rPr lang="en-GB" sz="4800" i="1" dirty="0">
                <a:latin typeface="Times New Roman" panose="02020603050405020304" pitchFamily="18" charset="0"/>
                <a:cs typeface="Times New Roman" panose="02020603050405020304" pitchFamily="18" charset="0"/>
              </a:rPr>
              <a:t>Child development: A practical introduction</a:t>
            </a:r>
            <a:r>
              <a:rPr lang="en-GB" sz="4800" dirty="0">
                <a:latin typeface="Times New Roman" panose="02020603050405020304" pitchFamily="18" charset="0"/>
                <a:cs typeface="Times New Roman" panose="02020603050405020304" pitchFamily="18" charset="0"/>
              </a:rPr>
              <a:t>. London: SAGE. </a:t>
            </a:r>
          </a:p>
          <a:p>
            <a:pPr marL="0" indent="0">
              <a:buNone/>
            </a:pPr>
            <a:endParaRPr lang="en-GB" sz="4800" dirty="0">
              <a:latin typeface="Times New Roman" panose="02020603050405020304" pitchFamily="18" charset="0"/>
              <a:cs typeface="Times New Roman" panose="02020603050405020304" pitchFamily="18" charset="0"/>
            </a:endParaRPr>
          </a:p>
          <a:p>
            <a:pPr marL="0" indent="0">
              <a:buNone/>
            </a:pPr>
            <a:r>
              <a:rPr lang="en-GB" sz="4800" dirty="0">
                <a:latin typeface="Times New Roman" panose="02020603050405020304" pitchFamily="18" charset="0"/>
                <a:cs typeface="Times New Roman" panose="02020603050405020304" pitchFamily="18" charset="0"/>
              </a:rPr>
              <a:t>Cole, B. (2007) ‘Mission Impossible? Special educational needs, inclusion and re-conceptualization of the role of SENCO in England and Wales’ </a:t>
            </a:r>
            <a:r>
              <a:rPr lang="en-GB" sz="4800" i="1" dirty="0">
                <a:latin typeface="Times New Roman" panose="02020603050405020304" pitchFamily="18" charset="0"/>
                <a:cs typeface="Times New Roman" panose="02020603050405020304" pitchFamily="18" charset="0"/>
              </a:rPr>
              <a:t>European Journal of Special Needs Education,</a:t>
            </a:r>
            <a:r>
              <a:rPr lang="en-GB" sz="4800" dirty="0">
                <a:latin typeface="Times New Roman" panose="02020603050405020304" pitchFamily="18" charset="0"/>
                <a:cs typeface="Times New Roman" panose="02020603050405020304" pitchFamily="18" charset="0"/>
              </a:rPr>
              <a:t> Issue</a:t>
            </a:r>
            <a:r>
              <a:rPr lang="en-GB" sz="4800" i="1" dirty="0">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20, No. 3, pp. 287-307. [On-line]. </a:t>
            </a:r>
            <a:r>
              <a:rPr lang="en-GB" sz="4800" u="sng" dirty="0">
                <a:latin typeface="Times New Roman" panose="02020603050405020304" pitchFamily="18" charset="0"/>
                <a:cs typeface="Times New Roman" panose="02020603050405020304" pitchFamily="18" charset="0"/>
                <a:hlinkClick r:id="rId4"/>
              </a:rPr>
              <a:t>http://www.tandfonline.com/doi/abs/10.1080/08856250500156020</a:t>
            </a:r>
            <a:r>
              <a:rPr lang="en-GB" sz="4800" dirty="0">
                <a:latin typeface="Times New Roman" panose="02020603050405020304" pitchFamily="18" charset="0"/>
                <a:cs typeface="Times New Roman" panose="02020603050405020304" pitchFamily="18" charset="0"/>
              </a:rPr>
              <a:t> [Assessed: 16</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October 2017]. </a:t>
            </a:r>
          </a:p>
          <a:p>
            <a:pPr marL="0" indent="0">
              <a:buNone/>
            </a:pPr>
            <a:endParaRPr lang="en-GB" sz="4800" dirty="0">
              <a:latin typeface="Times New Roman" panose="02020603050405020304" pitchFamily="18" charset="0"/>
              <a:cs typeface="Times New Roman" panose="02020603050405020304" pitchFamily="18" charset="0"/>
            </a:endParaRPr>
          </a:p>
          <a:p>
            <a:pPr marL="0" indent="0">
              <a:buNone/>
            </a:pPr>
            <a:r>
              <a:rPr lang="en-GB" sz="4800" dirty="0">
                <a:latin typeface="Times New Roman" panose="02020603050405020304" pitchFamily="18" charset="0"/>
                <a:cs typeface="Times New Roman" panose="02020603050405020304" pitchFamily="18" charset="0"/>
              </a:rPr>
              <a:t>Department for Education and Skills. (2016) </a:t>
            </a:r>
            <a:r>
              <a:rPr lang="en-GB" sz="4800" i="1" dirty="0">
                <a:latin typeface="Times New Roman" panose="02020603050405020304" pitchFamily="18" charset="0"/>
                <a:cs typeface="Times New Roman" panose="02020603050405020304" pitchFamily="18" charset="0"/>
              </a:rPr>
              <a:t>Keeping children safe in education: Statutory guidance for schools and colleges</a:t>
            </a:r>
            <a:r>
              <a:rPr lang="en-GB" sz="4800" dirty="0">
                <a:latin typeface="Times New Roman" panose="02020603050405020304" pitchFamily="18" charset="0"/>
                <a:cs typeface="Times New Roman" panose="02020603050405020304" pitchFamily="18" charset="0"/>
              </a:rPr>
              <a:t>. Gov: DfES.</a:t>
            </a:r>
          </a:p>
          <a:p>
            <a:pPr marL="0" indent="0">
              <a:buNone/>
            </a:pPr>
            <a:endParaRPr lang="en-GB" sz="4800" dirty="0">
              <a:latin typeface="Times New Roman" panose="02020603050405020304" pitchFamily="18" charset="0"/>
              <a:cs typeface="Times New Roman" panose="02020603050405020304" pitchFamily="18" charset="0"/>
            </a:endParaRPr>
          </a:p>
          <a:p>
            <a:pPr marL="0" indent="0">
              <a:buNone/>
            </a:pP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Drake, J. (2006) ‘Observing Children’ </a:t>
            </a:r>
            <a:r>
              <a:rPr lang="en-GB" sz="4800" u="sng" dirty="0">
                <a:latin typeface="Times New Roman" panose="02020603050405020304" pitchFamily="18" charset="0"/>
                <a:cs typeface="Times New Roman" panose="02020603050405020304" pitchFamily="18" charset="0"/>
                <a:hlinkClick r:id="rId5"/>
              </a:rPr>
              <a:t>https://www.nurseryworld.co.uk/nursery-world/news/1102493/observing-children</a:t>
            </a:r>
            <a:r>
              <a:rPr lang="en-GB" sz="4800" dirty="0">
                <a:latin typeface="Times New Roman" panose="02020603050405020304" pitchFamily="18" charset="0"/>
                <a:cs typeface="Times New Roman" panose="02020603050405020304" pitchFamily="18" charset="0"/>
              </a:rPr>
              <a:t> [Assessed: 19</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November 2017]. </a:t>
            </a:r>
          </a:p>
          <a:p>
            <a:pPr marL="0" indent="0">
              <a:buNone/>
            </a:pPr>
            <a:br>
              <a:rPr lang="en-GB" sz="4800" dirty="0">
                <a:latin typeface="Times New Roman" panose="02020603050405020304" pitchFamily="18" charset="0"/>
                <a:cs typeface="Times New Roman" panose="02020603050405020304" pitchFamily="18" charset="0"/>
              </a:rPr>
            </a:br>
            <a:r>
              <a:rPr lang="en-GB" sz="4800" dirty="0" err="1">
                <a:latin typeface="Times New Roman" panose="02020603050405020304" pitchFamily="18" charset="0"/>
                <a:cs typeface="Times New Roman" panose="02020603050405020304" pitchFamily="18" charset="0"/>
              </a:rPr>
              <a:t>Gendros</a:t>
            </a:r>
            <a:r>
              <a:rPr lang="en-GB" sz="4800" dirty="0">
                <a:latin typeface="Times New Roman" panose="02020603050405020304" pitchFamily="18" charset="0"/>
                <a:cs typeface="Times New Roman" panose="02020603050405020304" pitchFamily="18" charset="0"/>
              </a:rPr>
              <a:t> Primary School. (2004) ‘Safeguarding Policy’ </a:t>
            </a:r>
            <a:r>
              <a:rPr lang="en-GB" sz="4800" u="sng" dirty="0">
                <a:latin typeface="Times New Roman" panose="02020603050405020304" pitchFamily="18" charset="0"/>
                <a:cs typeface="Times New Roman" panose="02020603050405020304" pitchFamily="18" charset="0"/>
                <a:hlinkClick r:id="rId6"/>
              </a:rPr>
              <a:t>https://primarysite-prod-sorted.s3.amazonaws.com/gendros-ps/UploadedDocument/20db50f0b3724656a17020f258676937/safeguarding-policy.pdf</a:t>
            </a:r>
            <a:r>
              <a:rPr lang="en-GB" sz="4800" dirty="0">
                <a:latin typeface="Times New Roman" panose="02020603050405020304" pitchFamily="18" charset="0"/>
                <a:cs typeface="Times New Roman" panose="02020603050405020304" pitchFamily="18" charset="0"/>
              </a:rPr>
              <a:t> [Assessed: 21</a:t>
            </a:r>
            <a:r>
              <a:rPr lang="en-GB" sz="4800" baseline="30000" dirty="0">
                <a:latin typeface="Times New Roman" panose="02020603050405020304" pitchFamily="18" charset="0"/>
                <a:cs typeface="Times New Roman" panose="02020603050405020304" pitchFamily="18" charset="0"/>
              </a:rPr>
              <a:t>st</a:t>
            </a:r>
            <a:r>
              <a:rPr lang="en-GB" sz="4800" dirty="0">
                <a:latin typeface="Times New Roman" panose="02020603050405020304" pitchFamily="18" charset="0"/>
                <a:cs typeface="Times New Roman" panose="02020603050405020304" pitchFamily="18" charset="0"/>
              </a:rPr>
              <a:t> November </a:t>
            </a:r>
            <a:r>
              <a:rPr lang="en-GB" sz="3700" dirty="0">
                <a:latin typeface="Times New Roman" panose="02020603050405020304" pitchFamily="18" charset="0"/>
                <a:cs typeface="Times New Roman" panose="02020603050405020304" pitchFamily="18" charset="0"/>
              </a:rPr>
              <a:t>2017]. </a:t>
            </a:r>
          </a:p>
          <a:p>
            <a:pPr marL="0" indent="0">
              <a:buNone/>
            </a:pPr>
            <a:br>
              <a:rPr lang="en-GB" sz="3700" dirty="0">
                <a:latin typeface="Times New Roman" panose="02020603050405020304" pitchFamily="18" charset="0"/>
                <a:cs typeface="Times New Roman" panose="02020603050405020304" pitchFamily="18" charset="0"/>
              </a:rPr>
            </a:br>
            <a:endParaRPr lang="en-GB" sz="3700" dirty="0">
              <a:latin typeface="Times New Roman" panose="02020603050405020304" pitchFamily="18" charset="0"/>
              <a:cs typeface="Times New Roman" panose="02020603050405020304" pitchFamily="18" charset="0"/>
            </a:endParaRPr>
          </a:p>
          <a:p>
            <a:pPr marL="0" indent="0">
              <a:buNone/>
            </a:pPr>
            <a:br>
              <a:rPr lang="en-GB" sz="3700" dirty="0">
                <a:latin typeface="Times New Roman" panose="02020603050405020304" pitchFamily="18" charset="0"/>
                <a:cs typeface="Times New Roman" panose="02020603050405020304" pitchFamily="18" charset="0"/>
              </a:rPr>
            </a:br>
            <a:endParaRPr lang="en-GB" sz="37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91462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526983-50C5-45C7-82B2-7600164E6B5B}"/>
              </a:ext>
            </a:extLst>
          </p:cNvPr>
          <p:cNvSpPr>
            <a:spLocks noGrp="1"/>
          </p:cNvSpPr>
          <p:nvPr>
            <p:ph idx="1"/>
          </p:nvPr>
        </p:nvSpPr>
        <p:spPr>
          <a:xfrm>
            <a:off x="783352" y="689598"/>
            <a:ext cx="10361726" cy="5671445"/>
          </a:xfrm>
        </p:spPr>
        <p:txBody>
          <a:bodyPr>
            <a:normAutofit/>
          </a:bodyPr>
          <a:lstStyle/>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Glazzard,J., </a:t>
            </a:r>
            <a:r>
              <a:rPr lang="en-GB" sz="1200" dirty="0" err="1">
                <a:latin typeface="Times New Roman" panose="02020603050405020304" pitchFamily="18" charset="0"/>
                <a:cs typeface="Times New Roman" panose="02020603050405020304" pitchFamily="18" charset="0"/>
              </a:rPr>
              <a:t>Chadwick,D</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Webster,A</a:t>
            </a:r>
            <a:r>
              <a:rPr lang="en-GB" sz="1200" dirty="0">
                <a:latin typeface="Times New Roman" panose="02020603050405020304" pitchFamily="18" charset="0"/>
                <a:cs typeface="Times New Roman" panose="02020603050405020304" pitchFamily="18" charset="0"/>
              </a:rPr>
              <a:t>. and </a:t>
            </a:r>
            <a:r>
              <a:rPr lang="en-GB" sz="1200" dirty="0" err="1">
                <a:latin typeface="Times New Roman" panose="02020603050405020304" pitchFamily="18" charset="0"/>
                <a:cs typeface="Times New Roman" panose="02020603050405020304" pitchFamily="18" charset="0"/>
              </a:rPr>
              <a:t>Percival,J</a:t>
            </a:r>
            <a:r>
              <a:rPr lang="en-GB" sz="1200" dirty="0">
                <a:latin typeface="Times New Roman" panose="02020603050405020304" pitchFamily="18" charset="0"/>
                <a:cs typeface="Times New Roman" panose="02020603050405020304" pitchFamily="18" charset="0"/>
              </a:rPr>
              <a:t>. (2010</a:t>
            </a:r>
            <a:r>
              <a:rPr lang="en-GB" sz="1200" i="1" dirty="0">
                <a:latin typeface="Times New Roman" panose="02020603050405020304" pitchFamily="18" charset="0"/>
                <a:cs typeface="Times New Roman" panose="02020603050405020304" pitchFamily="18" charset="0"/>
              </a:rPr>
              <a:t>) Assessment for learning in the early years foundation stage</a:t>
            </a:r>
            <a:r>
              <a:rPr lang="en-GB" sz="1200" dirty="0">
                <a:latin typeface="Times New Roman" panose="02020603050405020304" pitchFamily="18" charset="0"/>
                <a:cs typeface="Times New Roman" panose="02020603050405020304" pitchFamily="18" charset="0"/>
              </a:rPr>
              <a:t>. London: SAGE.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Ofsed. (2011) ‘Safeguarding in schools’ </a:t>
            </a:r>
            <a:r>
              <a:rPr lang="en-GB" sz="1200" u="sng" dirty="0">
                <a:latin typeface="Times New Roman" panose="02020603050405020304" pitchFamily="18" charset="0"/>
                <a:cs typeface="Times New Roman" panose="02020603050405020304" pitchFamily="18" charset="0"/>
                <a:hlinkClick r:id="rId2"/>
              </a:rPr>
              <a:t>https://www.gov.uk/government/publications/safeguarding-in-schools-best-practice</a:t>
            </a:r>
            <a:r>
              <a:rPr lang="en-GB" sz="1200" dirty="0">
                <a:latin typeface="Times New Roman" panose="02020603050405020304" pitchFamily="18" charset="0"/>
                <a:cs typeface="Times New Roman" panose="02020603050405020304" pitchFamily="18" charset="0"/>
              </a:rPr>
              <a:t> [Assessed: 19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2017]. </a:t>
            </a:r>
          </a:p>
          <a:p>
            <a:pPr marL="0" indent="0">
              <a:buNone/>
            </a:pP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Pattinson, S and </a:t>
            </a:r>
            <a:r>
              <a:rPr lang="en-GB" sz="1200" dirty="0" err="1">
                <a:latin typeface="Times New Roman" panose="02020603050405020304" pitchFamily="18" charset="0"/>
                <a:cs typeface="Times New Roman" panose="02020603050405020304" pitchFamily="18" charset="0"/>
              </a:rPr>
              <a:t>Beyleveld</a:t>
            </a:r>
            <a:r>
              <a:rPr lang="en-GB" sz="1200" dirty="0">
                <a:latin typeface="Times New Roman" panose="02020603050405020304" pitchFamily="18" charset="0"/>
                <a:cs typeface="Times New Roman" panose="02020603050405020304" pitchFamily="18" charset="0"/>
              </a:rPr>
              <a:t>, D (1998) ‘Confidentially and Data Protection’ </a:t>
            </a:r>
            <a:r>
              <a:rPr lang="en-GB" sz="1200" u="sng" dirty="0">
                <a:latin typeface="Times New Roman" panose="02020603050405020304" pitchFamily="18" charset="0"/>
                <a:cs typeface="Times New Roman" panose="02020603050405020304" pitchFamily="18" charset="0"/>
                <a:hlinkClick r:id="rId3"/>
              </a:rPr>
              <a:t>https://www.gov.uk/government/uploads/system/uploads/attachment_data/file/424948/statspolicy-dataprotection-29apr15.pdf</a:t>
            </a:r>
            <a:r>
              <a:rPr lang="en-GB" sz="1200" dirty="0">
                <a:latin typeface="Times New Roman" panose="02020603050405020304" pitchFamily="18" charset="0"/>
                <a:cs typeface="Times New Roman" panose="02020603050405020304" pitchFamily="18" charset="0"/>
              </a:rPr>
              <a:t> [Assessed: 11</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2017]. </a:t>
            </a:r>
          </a:p>
          <a:p>
            <a:pPr marL="0" indent="0">
              <a:buNone/>
            </a:pP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Phillips, H. (2012) ‘The Foundation Phase’ </a:t>
            </a:r>
            <a:r>
              <a:rPr lang="en-GB" sz="1200" i="1" dirty="0">
                <a:latin typeface="Times New Roman" panose="02020603050405020304" pitchFamily="18" charset="0"/>
                <a:cs typeface="Times New Roman" panose="02020603050405020304" pitchFamily="18" charset="0"/>
              </a:rPr>
              <a:t>University of Wales Trinity Saint David, </a:t>
            </a:r>
            <a:r>
              <a:rPr lang="en-GB" sz="1200" dirty="0">
                <a:latin typeface="Times New Roman" panose="02020603050405020304" pitchFamily="18" charset="0"/>
                <a:cs typeface="Times New Roman" panose="02020603050405020304" pitchFamily="18" charset="0"/>
              </a:rPr>
              <a:t>Issue 2, No.1, pp. 53-67. </a:t>
            </a:r>
            <a:br>
              <a:rPr lang="en-GB" sz="1200"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200" dirty="0" err="1">
                <a:latin typeface="Times New Roman" panose="02020603050405020304" pitchFamily="18" charset="0"/>
                <a:cs typeface="Times New Roman" panose="02020603050405020304" pitchFamily="18" charset="0"/>
              </a:rPr>
              <a:t>Slee</a:t>
            </a:r>
            <a:r>
              <a:rPr lang="en-GB" sz="1200" dirty="0">
                <a:latin typeface="Times New Roman" panose="02020603050405020304" pitchFamily="18" charset="0"/>
                <a:cs typeface="Times New Roman" panose="02020603050405020304" pitchFamily="18" charset="0"/>
              </a:rPr>
              <a:t>, P. and Shute, R. (2003) </a:t>
            </a:r>
            <a:r>
              <a:rPr lang="en-GB" sz="1200" i="1" dirty="0">
                <a:latin typeface="Times New Roman" panose="02020603050405020304" pitchFamily="18" charset="0"/>
                <a:cs typeface="Times New Roman" panose="02020603050405020304" pitchFamily="18" charset="0"/>
              </a:rPr>
              <a:t>Child development: Thinking about theories</a:t>
            </a:r>
            <a:r>
              <a:rPr lang="en-GB" sz="1200" dirty="0">
                <a:latin typeface="Times New Roman" panose="02020603050405020304" pitchFamily="18" charset="0"/>
                <a:cs typeface="Times New Roman" panose="02020603050405020304" pitchFamily="18" charset="0"/>
              </a:rPr>
              <a:t>. London: Hodder</a:t>
            </a:r>
          </a:p>
          <a:p>
            <a:pPr marL="0" indent="0">
              <a:buNone/>
            </a:pP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Sherborne </a:t>
            </a:r>
            <a:r>
              <a:rPr lang="en-GB" sz="1200" dirty="0" err="1">
                <a:latin typeface="Times New Roman" panose="02020603050405020304" pitchFamily="18" charset="0"/>
                <a:cs typeface="Times New Roman" panose="02020603050405020304" pitchFamily="18" charset="0"/>
              </a:rPr>
              <a:t>Quatar</a:t>
            </a:r>
            <a:r>
              <a:rPr lang="en-GB" sz="1200" dirty="0">
                <a:latin typeface="Times New Roman" panose="02020603050405020304" pitchFamily="18" charset="0"/>
                <a:cs typeface="Times New Roman" panose="02020603050405020304" pitchFamily="18" charset="0"/>
              </a:rPr>
              <a:t>. (2010) ‘Job description: Reception teacher’ https://www.tes.com/Upload/Attachments/TES/2835644/Sherborne%20Qatar%20Reception%20Teacher%20Job%20Description%202010.pdf [Assessed 19th November 2017]. </a:t>
            </a:r>
          </a:p>
          <a:p>
            <a:pPr marL="0" indent="0">
              <a:buNone/>
            </a:pPr>
            <a:br>
              <a:rPr lang="en-GB" sz="1200" dirty="0">
                <a:latin typeface="Times New Roman" panose="02020603050405020304" pitchFamily="18" charset="0"/>
                <a:cs typeface="Times New Roman" panose="02020603050405020304" pitchFamily="18" charset="0"/>
              </a:rPr>
            </a:br>
            <a:r>
              <a:rPr lang="en-GB" sz="1200" dirty="0" err="1">
                <a:latin typeface="Times New Roman" panose="02020603050405020304" pitchFamily="18" charset="0"/>
                <a:cs typeface="Times New Roman" panose="02020603050405020304" pitchFamily="18" charset="0"/>
              </a:rPr>
              <a:t>Riddall</a:t>
            </a:r>
            <a:r>
              <a:rPr lang="en-GB" sz="1200" dirty="0">
                <a:latin typeface="Times New Roman" panose="02020603050405020304" pitchFamily="18" charset="0"/>
                <a:cs typeface="Times New Roman" panose="02020603050405020304" pitchFamily="18" charset="0"/>
              </a:rPr>
              <a:t>-Leech, S. (2008) </a:t>
            </a:r>
            <a:r>
              <a:rPr lang="en-GB" sz="1200" i="1" dirty="0">
                <a:latin typeface="Times New Roman" panose="02020603050405020304" pitchFamily="18" charset="0"/>
                <a:cs typeface="Times New Roman" panose="02020603050405020304" pitchFamily="18" charset="0"/>
              </a:rPr>
              <a:t>How to observe children. </a:t>
            </a:r>
            <a:r>
              <a:rPr lang="en-GB" sz="1200" dirty="0">
                <a:latin typeface="Times New Roman" panose="02020603050405020304" pitchFamily="18" charset="0"/>
                <a:cs typeface="Times New Roman" panose="02020603050405020304" pitchFamily="18" charset="0"/>
              </a:rPr>
              <a:t>(2</a:t>
            </a:r>
            <a:r>
              <a:rPr lang="en-GB" sz="1200" baseline="30000" dirty="0">
                <a:latin typeface="Times New Roman" panose="02020603050405020304" pitchFamily="18" charset="0"/>
                <a:cs typeface="Times New Roman" panose="02020603050405020304" pitchFamily="18" charset="0"/>
              </a:rPr>
              <a:t>nd</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ed</a:t>
            </a:r>
            <a:r>
              <a:rPr lang="en-GB" sz="1200" dirty="0">
                <a:latin typeface="Times New Roman" panose="02020603050405020304" pitchFamily="18" charset="0"/>
                <a:cs typeface="Times New Roman" panose="02020603050405020304" pitchFamily="18" charset="0"/>
              </a:rPr>
              <a:t>). Essex: Heinemann. </a:t>
            </a:r>
          </a:p>
          <a:p>
            <a:pPr marL="0" indent="0">
              <a:buNone/>
            </a:pP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Tan, J. (2011) ‘Education and children’s rights’, in Jones, P and Walker, G (</a:t>
            </a:r>
            <a:r>
              <a:rPr lang="en-GB" sz="1200" dirty="0" err="1">
                <a:latin typeface="Times New Roman" panose="02020603050405020304" pitchFamily="18" charset="0"/>
                <a:cs typeface="Times New Roman" panose="02020603050405020304" pitchFamily="18" charset="0"/>
              </a:rPr>
              <a:t>eds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Children’s Rights in Practice. </a:t>
            </a:r>
            <a:r>
              <a:rPr lang="en-GB" sz="1200" dirty="0">
                <a:latin typeface="Times New Roman" panose="02020603050405020304" pitchFamily="18" charset="0"/>
                <a:cs typeface="Times New Roman" panose="02020603050405020304" pitchFamily="18" charset="0"/>
              </a:rPr>
              <a:t>London: SAGE, pp.112.</a:t>
            </a:r>
          </a:p>
          <a:p>
            <a:pPr marL="0" indent="0">
              <a:buNone/>
            </a:pPr>
            <a:endParaRPr lang="en-GB" dirty="0"/>
          </a:p>
          <a:p>
            <a:endParaRPr lang="en-GB" dirty="0"/>
          </a:p>
        </p:txBody>
      </p:sp>
    </p:spTree>
    <p:extLst>
      <p:ext uri="{BB962C8B-B14F-4D97-AF65-F5344CB8AC3E}">
        <p14:creationId xmlns:p14="http://schemas.microsoft.com/office/powerpoint/2010/main" val="4559661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TM02900688[[fn=Facet]]</Template>
  <TotalTime>4389</TotalTime>
  <Words>756</Words>
  <Application>Microsoft Office PowerPoint</Application>
  <PresentationFormat>Widescreen</PresentationFormat>
  <Paragraphs>93</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Times New Roman</vt:lpstr>
      <vt:lpstr>Trebuchet MS</vt:lpstr>
      <vt:lpstr>Wingdings 3</vt:lpstr>
      <vt:lpstr>Facet</vt:lpstr>
      <vt:lpstr>PowerPoint Presentation</vt:lpstr>
      <vt:lpstr>PowerPoint Presentation</vt:lpstr>
      <vt:lpstr>PowerPoint Presentation</vt:lpstr>
      <vt:lpstr>PowerPoint Presentation</vt:lpstr>
      <vt:lpstr>References for paired presentation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Becky Lloyd</dc:creator>
  <cp:lastModifiedBy>Becky Lloyd</cp:lastModifiedBy>
  <cp:revision>142</cp:revision>
  <dcterms:created xsi:type="dcterms:W3CDTF">2017-11-11T22:37:30Z</dcterms:created>
  <dcterms:modified xsi:type="dcterms:W3CDTF">2017-11-30T22:33:47Z</dcterms:modified>
</cp:coreProperties>
</file>