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8"/>
  </p:notesMasterIdLst>
  <p:sldIdLst>
    <p:sldId id="719" r:id="rId24"/>
    <p:sldId id="301" r:id="rId25"/>
    <p:sldId id="331" r:id="rId26"/>
    <p:sldId id="762" r:id="rId27"/>
    <p:sldId id="798" r:id="rId28"/>
    <p:sldId id="763" r:id="rId29"/>
    <p:sldId id="764" r:id="rId30"/>
    <p:sldId id="738" r:id="rId31"/>
    <p:sldId id="767" r:id="rId32"/>
    <p:sldId id="787" r:id="rId33"/>
    <p:sldId id="768" r:id="rId34"/>
    <p:sldId id="801" r:id="rId35"/>
    <p:sldId id="771" r:id="rId36"/>
    <p:sldId id="791" r:id="rId37"/>
    <p:sldId id="769" r:id="rId38"/>
    <p:sldId id="802" r:id="rId39"/>
    <p:sldId id="804" r:id="rId40"/>
    <p:sldId id="805" r:id="rId41"/>
    <p:sldId id="803" r:id="rId42"/>
    <p:sldId id="770" r:id="rId43"/>
    <p:sldId id="789" r:id="rId44"/>
    <p:sldId id="772" r:id="rId45"/>
    <p:sldId id="775" r:id="rId46"/>
    <p:sldId id="776" r:id="rId47"/>
    <p:sldId id="795" r:id="rId48"/>
    <p:sldId id="806" r:id="rId49"/>
    <p:sldId id="807" r:id="rId50"/>
    <p:sldId id="780" r:id="rId51"/>
    <p:sldId id="781" r:id="rId52"/>
    <p:sldId id="786" r:id="rId53"/>
    <p:sldId id="788" r:id="rId54"/>
    <p:sldId id="796" r:id="rId55"/>
    <p:sldId id="797" r:id="rId56"/>
    <p:sldId id="721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EDB7D5-116B-471C-8512-115B8CD5E9D2}" v="1" dt="2024-04-26T12:04:10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8" autoAdjust="0"/>
    <p:restoredTop sz="77253"/>
  </p:normalViewPr>
  <p:slideViewPr>
    <p:cSldViewPr snapToGrid="0">
      <p:cViewPr varScale="1">
        <p:scale>
          <a:sx n="78" d="100"/>
          <a:sy n="78" d="100"/>
        </p:scale>
        <p:origin x="58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47EDB7D5-116B-471C-8512-115B8CD5E9D2}"/>
    <pc:docChg chg="addSld modSld">
      <pc:chgData name="Stalin Jacob Wilson Packia Dhas" userId="050d7d71-3621-4503-95e8-1c9a9d962492" providerId="ADAL" clId="{47EDB7D5-116B-471C-8512-115B8CD5E9D2}" dt="2024-04-26T12:04:10.946" v="0"/>
      <pc:docMkLst>
        <pc:docMk/>
      </pc:docMkLst>
      <pc:sldChg chg="add">
        <pc:chgData name="Stalin Jacob Wilson Packia Dhas" userId="050d7d71-3621-4503-95e8-1c9a9d962492" providerId="ADAL" clId="{47EDB7D5-116B-471C-8512-115B8CD5E9D2}" dt="2024-04-26T12:04:10.946" v="0"/>
        <pc:sldMkLst>
          <pc:docMk/>
          <pc:sldMk cId="2431589875" sldId="786"/>
        </pc:sldMkLst>
      </pc:sldChg>
      <pc:sldChg chg="add">
        <pc:chgData name="Stalin Jacob Wilson Packia Dhas" userId="050d7d71-3621-4503-95e8-1c9a9d962492" providerId="ADAL" clId="{47EDB7D5-116B-471C-8512-115B8CD5E9D2}" dt="2024-04-26T12:04:10.946" v="0"/>
        <pc:sldMkLst>
          <pc:docMk/>
          <pc:sldMk cId="3467757064" sldId="788"/>
        </pc:sldMkLst>
      </pc:sldChg>
      <pc:sldChg chg="add">
        <pc:chgData name="Stalin Jacob Wilson Packia Dhas" userId="050d7d71-3621-4503-95e8-1c9a9d962492" providerId="ADAL" clId="{47EDB7D5-116B-471C-8512-115B8CD5E9D2}" dt="2024-04-26T12:04:10.946" v="0"/>
        <pc:sldMkLst>
          <pc:docMk/>
          <pc:sldMk cId="2928907990" sldId="796"/>
        </pc:sldMkLst>
      </pc:sldChg>
      <pc:sldChg chg="add">
        <pc:chgData name="Stalin Jacob Wilson Packia Dhas" userId="050d7d71-3621-4503-95e8-1c9a9d962492" providerId="ADAL" clId="{47EDB7D5-116B-471C-8512-115B8CD5E9D2}" dt="2024-04-26T12:04:10.946" v="0"/>
        <pc:sldMkLst>
          <pc:docMk/>
          <pc:sldMk cId="3834832053" sldId="79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947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939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382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2975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3941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295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BT, Virgin media- ISP, </a:t>
            </a:r>
          </a:p>
          <a:p>
            <a:r>
              <a:rPr lang="en-IN" dirty="0" err="1"/>
              <a:t>Vodofone</a:t>
            </a:r>
            <a:r>
              <a:rPr lang="en-IN" dirty="0"/>
              <a:t>, EE- Network provider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2709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8028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6421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7399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2732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1620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5345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149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5548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891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22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080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2815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8000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5543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4319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5445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9243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0462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5356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6886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74627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5111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0719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26/04/2024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26/04/2024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ample.com/path/to/resource?name=value#section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200" dirty="0"/>
              <a:t>Introduction</a:t>
            </a:r>
            <a:endParaRPr lang="en-GB" sz="3200" dirty="0">
              <a:cs typeface="Times New Roman" panose="02020603050405020304" pitchFamily="18" charset="0"/>
            </a:endParaRPr>
          </a:p>
          <a:p>
            <a:pPr marL="446088" indent="-357188"/>
            <a:r>
              <a:rPr lang="en-GB" sz="3200" dirty="0">
                <a:cs typeface="Times New Roman" panose="02020603050405020304" pitchFamily="18" charset="0"/>
              </a:rPr>
              <a:t>Internet</a:t>
            </a:r>
          </a:p>
          <a:p>
            <a:pPr marL="446088" indent="-357188"/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Internet Service Providers</a:t>
            </a:r>
          </a:p>
          <a:p>
            <a:pPr marL="446088" indent="-357188"/>
            <a:r>
              <a:rPr lang="en-GB" sz="3200" dirty="0">
                <a:cs typeface="Times New Roman" panose="02020603050405020304" pitchFamily="18" charset="0"/>
              </a:rPr>
              <a:t>Protocol</a:t>
            </a:r>
          </a:p>
          <a:p>
            <a:pPr marL="446088" indent="-357188"/>
            <a:r>
              <a:rPr lang="en-GB" sz="3200" dirty="0">
                <a:cs typeface="Times New Roman" panose="02020603050405020304" pitchFamily="18" charset="0"/>
              </a:rPr>
              <a:t>HTTP, TCP, IP, Ethernet</a:t>
            </a:r>
          </a:p>
          <a:p>
            <a:pPr marL="446088" indent="-357188"/>
            <a:r>
              <a:rPr lang="en-GB" sz="3200" dirty="0">
                <a:cs typeface="Times New Roman" panose="02020603050405020304" pitchFamily="18" charset="0"/>
              </a:rPr>
              <a:t>HTML, URL</a:t>
            </a: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1763" y="300695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Internet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202122"/>
                </a:solidFill>
                <a:effectLst/>
              </a:rPr>
              <a:t>The </a:t>
            </a:r>
            <a:r>
              <a:rPr lang="en-GB" b="1" i="0" dirty="0">
                <a:solidFill>
                  <a:srgbClr val="202122"/>
                </a:solidFill>
                <a:effectLst/>
              </a:rPr>
              <a:t>Internet</a:t>
            </a:r>
            <a:r>
              <a:rPr lang="en-GB" b="0" i="0" dirty="0">
                <a:solidFill>
                  <a:srgbClr val="202122"/>
                </a:solidFill>
                <a:effectLst/>
              </a:rPr>
              <a:t> is the global system of interconnected </a:t>
            </a:r>
            <a:r>
              <a:rPr lang="en-GB" b="0" i="0" u="none" strike="noStrike" dirty="0">
                <a:effectLst/>
              </a:rPr>
              <a:t>computer networks</a:t>
            </a:r>
            <a:r>
              <a:rPr lang="en-GB" b="0" i="0" dirty="0">
                <a:effectLst/>
              </a:rPr>
              <a:t> </a:t>
            </a:r>
            <a:r>
              <a:rPr lang="en-GB" b="0" i="0" dirty="0">
                <a:solidFill>
                  <a:srgbClr val="202122"/>
                </a:solidFill>
                <a:effectLst/>
              </a:rPr>
              <a:t>that uses the </a:t>
            </a:r>
            <a:r>
              <a:rPr lang="en-GB" b="1" i="0" u="none" strike="noStrike" dirty="0">
                <a:effectLst/>
              </a:rPr>
              <a:t>Internet protocol suite</a:t>
            </a:r>
            <a:r>
              <a:rPr lang="en-GB" b="1" i="0" dirty="0">
                <a:effectLst/>
              </a:rPr>
              <a:t> </a:t>
            </a:r>
            <a:r>
              <a:rPr lang="en-GB" b="1" i="0" dirty="0">
                <a:solidFill>
                  <a:srgbClr val="202122"/>
                </a:solidFill>
                <a:effectLst/>
              </a:rPr>
              <a:t>(TCP/IP)</a:t>
            </a:r>
            <a:r>
              <a:rPr lang="en-GB" b="0" i="0" dirty="0">
                <a:solidFill>
                  <a:srgbClr val="202122"/>
                </a:solidFill>
                <a:effectLst/>
              </a:rPr>
              <a:t> to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communicate between networks and devices.</a:t>
            </a:r>
          </a:p>
          <a:p>
            <a:r>
              <a:rPr lang="en-GB" i="0" dirty="0">
                <a:solidFill>
                  <a:srgbClr val="202122"/>
                </a:solidFill>
                <a:effectLst/>
              </a:rPr>
              <a:t>The word internet came from </a:t>
            </a:r>
            <a:r>
              <a:rPr lang="en-GB" dirty="0">
                <a:solidFill>
                  <a:srgbClr val="202122"/>
                </a:solidFill>
              </a:rPr>
              <a:t>the combination of </a:t>
            </a:r>
            <a:r>
              <a:rPr lang="en-GB" b="1" dirty="0">
                <a:solidFill>
                  <a:srgbClr val="202122"/>
                </a:solidFill>
              </a:rPr>
              <a:t>‘interconnection’ </a:t>
            </a:r>
            <a:r>
              <a:rPr lang="en-GB" dirty="0">
                <a:solidFill>
                  <a:srgbClr val="202122"/>
                </a:solidFill>
              </a:rPr>
              <a:t>and </a:t>
            </a:r>
            <a:r>
              <a:rPr lang="en-GB" b="1" dirty="0">
                <a:solidFill>
                  <a:srgbClr val="202122"/>
                </a:solidFill>
              </a:rPr>
              <a:t>‘Network’.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It is a </a:t>
            </a:r>
            <a:r>
              <a:rPr lang="en-GB" b="1" u="none" strike="noStrike" dirty="0">
                <a:effectLst/>
              </a:rPr>
              <a:t>network of networks</a:t>
            </a:r>
            <a:r>
              <a:rPr lang="en-GB" b="1" dirty="0">
                <a:effectLst/>
              </a:rPr>
              <a:t> </a:t>
            </a:r>
          </a:p>
          <a:p>
            <a:r>
              <a:rPr lang="en-GB" dirty="0">
                <a:effectLst/>
              </a:rPr>
              <a:t>It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consists of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private, public, academic, business, and government networks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of local to global scope, linked by a broad array of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electronic, wireless, and </a:t>
            </a:r>
            <a:r>
              <a:rPr lang="en-GB" b="1" i="0" u="none" strike="noStrike" dirty="0">
                <a:effectLst/>
              </a:rPr>
              <a:t>optical networking</a:t>
            </a:r>
            <a:r>
              <a:rPr lang="en-GB" u="none" strike="noStrike" dirty="0"/>
              <a:t>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technologies. 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The Internet carries a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vast range of information resources and services,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such as the inter-linked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hypertext</a:t>
            </a:r>
            <a:r>
              <a:rPr lang="en-GB" b="0" i="0" dirty="0">
                <a:effectLst/>
              </a:rPr>
              <a:t> documents and </a:t>
            </a:r>
            <a:r>
              <a:rPr lang="en-GB" b="0" i="0" u="none" strike="noStrike" dirty="0">
                <a:effectLst/>
              </a:rPr>
              <a:t>applications</a:t>
            </a:r>
            <a:r>
              <a:rPr lang="en-GB" b="0" i="0" dirty="0">
                <a:effectLst/>
              </a:rPr>
              <a:t> of the </a:t>
            </a:r>
            <a:r>
              <a:rPr lang="en-GB" b="1" i="0" u="none" strike="noStrike" dirty="0">
                <a:effectLst/>
              </a:rPr>
              <a:t>World Wide Web</a:t>
            </a:r>
            <a:r>
              <a:rPr lang="en-GB" b="1" i="0" dirty="0">
                <a:effectLst/>
              </a:rPr>
              <a:t> (WWW), </a:t>
            </a:r>
            <a:r>
              <a:rPr lang="en-GB" b="1" i="0" u="none" strike="noStrike" dirty="0">
                <a:effectLst/>
              </a:rPr>
              <a:t>electronic mail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telephony</a:t>
            </a:r>
            <a:r>
              <a:rPr lang="en-GB" b="1" i="0" dirty="0">
                <a:effectLst/>
              </a:rPr>
              <a:t>, and </a:t>
            </a:r>
            <a:r>
              <a:rPr lang="en-GB" b="1" i="0" u="none" strike="noStrike" dirty="0">
                <a:effectLst/>
              </a:rPr>
              <a:t>file sharing</a:t>
            </a:r>
            <a:r>
              <a:rPr lang="en-GB" b="1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sz="3200" b="0" i="0" dirty="0">
                <a:effectLst/>
              </a:rPr>
              <a:t>The internet originated with the U.S. government, which began building a computer network in the </a:t>
            </a:r>
            <a:r>
              <a:rPr lang="en-GB" sz="3200" b="1" i="0" dirty="0">
                <a:effectLst/>
              </a:rPr>
              <a:t>1960s known as ARPANET</a:t>
            </a:r>
            <a:r>
              <a:rPr lang="en-GB" sz="3200" b="0" i="0" dirty="0">
                <a:effectLst/>
              </a:rPr>
              <a:t>, Initially served as a backbone for interconnection of regional academic and military networks in the 1970s to enable </a:t>
            </a:r>
            <a:r>
              <a:rPr lang="en-GB" sz="3200" b="0" i="0" u="none" strike="noStrike" dirty="0">
                <a:effectLst/>
              </a:rPr>
              <a:t>resource sharing</a:t>
            </a:r>
            <a:r>
              <a:rPr lang="en-GB" sz="3200" b="0" i="0" dirty="0">
                <a:effectLst/>
              </a:rPr>
              <a:t>.  </a:t>
            </a:r>
          </a:p>
          <a:p>
            <a:r>
              <a:rPr lang="en-GB" sz="3200" b="0" i="0" dirty="0">
                <a:effectLst/>
              </a:rPr>
              <a:t>It became a </a:t>
            </a:r>
            <a:r>
              <a:rPr lang="en-GB" sz="3200" b="1" i="0" dirty="0">
                <a:effectLst/>
              </a:rPr>
              <a:t>global commercial network in the 1990s.</a:t>
            </a:r>
            <a:r>
              <a:rPr lang="en-GB" sz="3200" b="0" i="0" dirty="0">
                <a:effectLst/>
              </a:rPr>
              <a:t> Today it is used by more than </a:t>
            </a:r>
            <a:r>
              <a:rPr lang="en-GB" sz="3200" b="1" dirty="0"/>
              <a:t>5.4</a:t>
            </a:r>
            <a:r>
              <a:rPr lang="en-GB" sz="3200" b="1" i="0" dirty="0">
                <a:effectLst/>
              </a:rPr>
              <a:t> billion </a:t>
            </a:r>
            <a:r>
              <a:rPr lang="en-GB" sz="3200" b="0" i="0" dirty="0">
                <a:effectLst/>
              </a:rPr>
              <a:t>people around the world.</a:t>
            </a:r>
          </a:p>
          <a:p>
            <a:r>
              <a:rPr lang="en-GB" sz="3200" b="0" i="0" dirty="0">
                <a:effectLst/>
              </a:rPr>
              <a:t>The internet is notable for its </a:t>
            </a:r>
            <a:r>
              <a:rPr lang="en-GB" sz="3200" b="1" i="0" dirty="0">
                <a:effectLst/>
              </a:rPr>
              <a:t>decentralization.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30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1" i="0" dirty="0">
                <a:effectLst/>
              </a:rPr>
              <a:t>No one owns the internet or controls</a:t>
            </a:r>
            <a:r>
              <a:rPr lang="en-GB" b="0" i="0" dirty="0">
                <a:effectLst/>
              </a:rPr>
              <a:t> it. Instead, thousands of different organisations operate their own networks and negotiate voluntary interconnection agreements.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F63B3E-AE9E-86E4-52D9-604DEB86E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7786" y="2688254"/>
            <a:ext cx="6213053" cy="3830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694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69212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202122"/>
                </a:solidFill>
                <a:effectLst/>
              </a:rPr>
              <a:t>Most traditional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communication media, including telephone, radio, television, p</a:t>
            </a:r>
            <a:r>
              <a:rPr lang="en-GB" b="1" i="0" dirty="0">
                <a:effectLst/>
              </a:rPr>
              <a:t>aper mail and newspapers </a:t>
            </a:r>
            <a:r>
              <a:rPr lang="en-GB" b="0" i="0" dirty="0">
                <a:effectLst/>
              </a:rPr>
              <a:t>are </a:t>
            </a:r>
            <a:r>
              <a:rPr lang="en-GB" b="1" i="0" dirty="0">
                <a:effectLst/>
              </a:rPr>
              <a:t>reshaped, redefined</a:t>
            </a:r>
            <a:r>
              <a:rPr lang="en-GB" b="0" i="0" dirty="0">
                <a:effectLst/>
              </a:rPr>
              <a:t>, or even bypassed by the Internet, giving birth to new services such as</a:t>
            </a:r>
          </a:p>
          <a:p>
            <a:pPr lvl="1"/>
            <a:r>
              <a:rPr lang="en-GB" b="0" i="0" dirty="0">
                <a:effectLst/>
              </a:rPr>
              <a:t>email, </a:t>
            </a:r>
          </a:p>
          <a:p>
            <a:pPr lvl="1"/>
            <a:r>
              <a:rPr lang="en-GB" b="0" i="0" dirty="0">
                <a:effectLst/>
              </a:rPr>
              <a:t>Internet telephone, </a:t>
            </a:r>
          </a:p>
          <a:p>
            <a:pPr lvl="1"/>
            <a:r>
              <a:rPr lang="en-GB" b="0" i="0" u="none" strike="noStrike" dirty="0">
                <a:effectLst/>
              </a:rPr>
              <a:t>Internet television</a:t>
            </a:r>
            <a:r>
              <a:rPr lang="en-GB" b="0" i="0" dirty="0">
                <a:effectLst/>
              </a:rPr>
              <a:t>, </a:t>
            </a:r>
          </a:p>
          <a:p>
            <a:pPr lvl="1"/>
            <a:r>
              <a:rPr lang="en-GB" b="0" i="0" u="none" strike="noStrike" dirty="0">
                <a:effectLst/>
              </a:rPr>
              <a:t>online music</a:t>
            </a:r>
            <a:r>
              <a:rPr lang="en-GB" b="0" i="0" dirty="0">
                <a:effectLst/>
              </a:rPr>
              <a:t>, </a:t>
            </a:r>
          </a:p>
          <a:p>
            <a:pPr lvl="1"/>
            <a:r>
              <a:rPr lang="en-GB" b="0" i="0" dirty="0">
                <a:effectLst/>
              </a:rPr>
              <a:t>digital newspapers,</a:t>
            </a:r>
          </a:p>
          <a:p>
            <a:pPr lvl="1"/>
            <a:r>
              <a:rPr lang="en-GB" b="0" i="0" u="none" strike="noStrike" dirty="0">
                <a:effectLst/>
              </a:rPr>
              <a:t>video streaming</a:t>
            </a:r>
            <a:r>
              <a:rPr lang="en-GB" b="0" i="0" dirty="0">
                <a:effectLst/>
              </a:rPr>
              <a:t> websites.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45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lnSpcReduction="10000"/>
          </a:bodyPr>
          <a:lstStyle/>
          <a:p>
            <a:r>
              <a:rPr lang="en-GB" b="1" i="0" dirty="0">
                <a:effectLst/>
              </a:rPr>
              <a:t>Newspaper, book, and other print publishing </a:t>
            </a:r>
            <a:r>
              <a:rPr lang="en-GB" b="0" i="0" dirty="0">
                <a:effectLst/>
              </a:rPr>
              <a:t>are adapting to </a:t>
            </a:r>
            <a:r>
              <a:rPr lang="en-GB" b="1" i="0" u="none" strike="noStrike" dirty="0">
                <a:effectLst/>
              </a:rPr>
              <a:t>website</a:t>
            </a:r>
            <a:r>
              <a:rPr lang="en-GB" b="1" i="0" dirty="0">
                <a:effectLst/>
              </a:rPr>
              <a:t> technology</a:t>
            </a:r>
            <a:r>
              <a:rPr lang="en-GB" b="0" i="0" dirty="0">
                <a:effectLst/>
              </a:rPr>
              <a:t>, or are reshaped into </a:t>
            </a:r>
            <a:r>
              <a:rPr lang="en-GB" b="1" i="0" u="none" strike="noStrike" dirty="0">
                <a:effectLst/>
              </a:rPr>
              <a:t>blogging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web feeds</a:t>
            </a:r>
            <a:r>
              <a:rPr lang="en-GB" b="1" i="0" dirty="0">
                <a:effectLst/>
              </a:rPr>
              <a:t> and online </a:t>
            </a:r>
            <a:r>
              <a:rPr lang="en-GB" b="1" i="0" u="none" strike="noStrike" dirty="0">
                <a:effectLst/>
              </a:rPr>
              <a:t>news aggregators</a:t>
            </a:r>
            <a:r>
              <a:rPr lang="en-GB" b="1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The Internet has </a:t>
            </a:r>
            <a:r>
              <a:rPr lang="en-GB" b="1" i="0" dirty="0">
                <a:effectLst/>
              </a:rPr>
              <a:t>enabled and accelerated new forms of personal interactions</a:t>
            </a:r>
            <a:r>
              <a:rPr lang="en-GB" b="0" i="0" dirty="0">
                <a:effectLst/>
              </a:rPr>
              <a:t> through </a:t>
            </a:r>
            <a:r>
              <a:rPr lang="en-GB" b="1" i="0" u="none" strike="noStrike" dirty="0">
                <a:effectLst/>
              </a:rPr>
              <a:t>instant messaging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Internet forums</a:t>
            </a:r>
            <a:r>
              <a:rPr lang="en-GB" b="1" i="0" dirty="0">
                <a:effectLst/>
              </a:rPr>
              <a:t>, and </a:t>
            </a:r>
            <a:r>
              <a:rPr lang="en-GB" b="1" i="0" u="none" strike="noStrike" dirty="0">
                <a:effectLst/>
              </a:rPr>
              <a:t>social networking services</a:t>
            </a:r>
            <a:r>
              <a:rPr lang="en-GB" b="1" i="0" dirty="0">
                <a:effectLst/>
              </a:rPr>
              <a:t>. </a:t>
            </a:r>
          </a:p>
          <a:p>
            <a:r>
              <a:rPr lang="en-GB" b="1" i="0" u="none" strike="noStrike" dirty="0">
                <a:effectLst/>
              </a:rPr>
              <a:t>Online shopping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has grown exponentially for </a:t>
            </a:r>
            <a:r>
              <a:rPr lang="en-GB" b="1" i="0" dirty="0">
                <a:effectLst/>
              </a:rPr>
              <a:t>major retailers, </a:t>
            </a:r>
            <a:r>
              <a:rPr lang="en-GB" b="1" i="0" u="none" strike="noStrike" dirty="0">
                <a:effectLst/>
              </a:rPr>
              <a:t>small businesses</a:t>
            </a:r>
            <a:r>
              <a:rPr lang="en-GB" b="1" i="0" dirty="0">
                <a:effectLst/>
              </a:rPr>
              <a:t>, and </a:t>
            </a:r>
            <a:r>
              <a:rPr lang="en-GB" b="1" i="0" u="none" strike="noStrike" dirty="0">
                <a:effectLst/>
              </a:rPr>
              <a:t>entrepreneurs</a:t>
            </a:r>
            <a:r>
              <a:rPr lang="en-GB" b="0" i="0" dirty="0">
                <a:effectLst/>
              </a:rPr>
              <a:t>, as it enables firms to extend their "</a:t>
            </a:r>
            <a:r>
              <a:rPr lang="en-GB" b="0" i="0" u="none" strike="noStrike" dirty="0">
                <a:effectLst/>
              </a:rPr>
              <a:t>brick and mortar</a:t>
            </a:r>
            <a:r>
              <a:rPr lang="en-GB" b="0" i="0" dirty="0">
                <a:effectLst/>
              </a:rPr>
              <a:t>" presence to serve a larger market or even </a:t>
            </a:r>
            <a:r>
              <a:rPr lang="en-GB" b="0" i="0" u="none" strike="noStrike" dirty="0">
                <a:effectLst/>
              </a:rPr>
              <a:t>sell goods and services entirely online</a:t>
            </a:r>
            <a:r>
              <a:rPr lang="en-GB" b="0" i="0" dirty="0">
                <a:effectLst/>
              </a:rPr>
              <a:t>. </a:t>
            </a:r>
          </a:p>
          <a:p>
            <a:r>
              <a:rPr lang="en-GB" b="1" i="0" u="none" strike="noStrike" dirty="0">
                <a:effectLst/>
              </a:rPr>
              <a:t>Business-to-business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financial services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on the Internet affect </a:t>
            </a:r>
            <a:r>
              <a:rPr lang="en-GB" b="1" i="0" u="none" strike="noStrike" dirty="0">
                <a:effectLst/>
              </a:rPr>
              <a:t>supply chains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across entire industries.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08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Architecture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AutoShape 4" descr="A Simple Computer Network | Download Scientific Diagram">
            <a:extLst>
              <a:ext uri="{FF2B5EF4-FFF2-40B4-BE49-F238E27FC236}">
                <a16:creationId xmlns:a16="http://schemas.microsoft.com/office/drawing/2014/main" id="{D4D5C96B-D65F-7A03-5E0F-9225E5852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A Simple Computer Network | Download Scientific Diagram">
            <a:extLst>
              <a:ext uri="{FF2B5EF4-FFF2-40B4-BE49-F238E27FC236}">
                <a16:creationId xmlns:a16="http://schemas.microsoft.com/office/drawing/2014/main" id="{E1FE182D-4A4A-BDCF-F0DE-8A9AB564F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146714" cy="314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Today's internet architecture | Download Scientific Diagram">
            <a:extLst>
              <a:ext uri="{FF2B5EF4-FFF2-40B4-BE49-F238E27FC236}">
                <a16:creationId xmlns:a16="http://schemas.microsoft.com/office/drawing/2014/main" id="{63D546A2-0211-37B5-8873-F661102920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875" y="1419225"/>
            <a:ext cx="809625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477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Architecture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AutoShape 4" descr="A Simple Computer Network | Download Scientific Diagram">
            <a:extLst>
              <a:ext uri="{FF2B5EF4-FFF2-40B4-BE49-F238E27FC236}">
                <a16:creationId xmlns:a16="http://schemas.microsoft.com/office/drawing/2014/main" id="{D4D5C96B-D65F-7A03-5E0F-9225E5852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A Simple Computer Network | Download Scientific Diagram">
            <a:extLst>
              <a:ext uri="{FF2B5EF4-FFF2-40B4-BE49-F238E27FC236}">
                <a16:creationId xmlns:a16="http://schemas.microsoft.com/office/drawing/2014/main" id="{E1FE182D-4A4A-BDCF-F0DE-8A9AB564F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146714" cy="314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Computer Network – Yong's blog">
            <a:extLst>
              <a:ext uri="{FF2B5EF4-FFF2-40B4-BE49-F238E27FC236}">
                <a16:creationId xmlns:a16="http://schemas.microsoft.com/office/drawing/2014/main" id="{1B414696-1FD6-CD94-46F5-3D5443F9FB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724" y="1155907"/>
            <a:ext cx="8247352" cy="554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515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0489" y="202242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Internet Service Provider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An </a:t>
            </a:r>
            <a:r>
              <a:rPr lang="en-GB" b="1" i="0" dirty="0">
                <a:effectLst/>
              </a:rPr>
              <a:t>Internet service provider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ISP</a:t>
            </a:r>
            <a:r>
              <a:rPr lang="en-GB" b="0" i="0" dirty="0">
                <a:effectLst/>
              </a:rPr>
              <a:t>) is an organisation that provides services for </a:t>
            </a:r>
            <a:r>
              <a:rPr lang="en-GB" b="1" i="0" dirty="0">
                <a:effectLst/>
              </a:rPr>
              <a:t>accessing, using, or participating on the </a:t>
            </a:r>
            <a:r>
              <a:rPr lang="en-GB" b="1" i="0" u="none" strike="noStrike" dirty="0">
                <a:effectLst/>
              </a:rPr>
              <a:t>Internet</a:t>
            </a:r>
            <a:r>
              <a:rPr lang="en-GB" b="1" i="0" dirty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ISPs can be organised in various forms, such as commercial, </a:t>
            </a:r>
            <a:r>
              <a:rPr lang="en-GB" b="0" i="0" u="none" strike="noStrike" dirty="0">
                <a:effectLst/>
              </a:rPr>
              <a:t>community-owned</a:t>
            </a:r>
            <a:r>
              <a:rPr lang="en-GB" b="0" i="0" dirty="0">
                <a:effectLst/>
              </a:rPr>
              <a:t>, </a:t>
            </a:r>
            <a:r>
              <a:rPr lang="en-GB" b="0" i="0" u="none" strike="noStrike" dirty="0">
                <a:effectLst/>
              </a:rPr>
              <a:t>non-profit</a:t>
            </a:r>
            <a:r>
              <a:rPr lang="en-GB" b="0" i="0" dirty="0">
                <a:effectLst/>
              </a:rPr>
              <a:t>, or otherwise </a:t>
            </a:r>
            <a:r>
              <a:rPr lang="en-GB" b="0" i="0" u="none" strike="noStrike" dirty="0">
                <a:effectLst/>
              </a:rPr>
              <a:t>privately owned</a:t>
            </a:r>
            <a:r>
              <a:rPr lang="en-GB" b="0" i="0" dirty="0"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ISP and Network service provider are not the same.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4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The Protocol 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US" sz="2800" dirty="0"/>
              <a:t>Successful communication between hosts requires </a:t>
            </a:r>
            <a:r>
              <a:rPr lang="en-US" sz="2800" b="1" dirty="0"/>
              <a:t>interaction between several protocols. </a:t>
            </a:r>
          </a:p>
          <a:p>
            <a:r>
              <a:rPr lang="en-US" sz="2800" dirty="0"/>
              <a:t>These protocols are </a:t>
            </a:r>
            <a:r>
              <a:rPr lang="en-US" sz="2800" b="1" dirty="0"/>
              <a:t>implemented in software and hardware </a:t>
            </a:r>
            <a:r>
              <a:rPr lang="en-US" sz="2800" dirty="0"/>
              <a:t>that are </a:t>
            </a:r>
            <a:r>
              <a:rPr lang="en-US" sz="2800" b="1" dirty="0"/>
              <a:t>installed on each host and networking device</a:t>
            </a:r>
            <a:r>
              <a:rPr lang="en-US" sz="2800" dirty="0"/>
              <a:t>.</a:t>
            </a:r>
          </a:p>
          <a:p>
            <a:r>
              <a:rPr lang="en-US" sz="2800" dirty="0"/>
              <a:t>The interaction between the different protocols on a device can be illustrated as a </a:t>
            </a:r>
            <a:r>
              <a:rPr lang="en-US" sz="2800" b="1" dirty="0"/>
              <a:t>protocol stack</a:t>
            </a:r>
            <a:r>
              <a:rPr lang="en-US" sz="2800" dirty="0"/>
              <a:t>.</a:t>
            </a:r>
          </a:p>
          <a:p>
            <a:r>
              <a:rPr lang="en-US" sz="2800" dirty="0"/>
              <a:t> A stack illustrates the protocols as a </a:t>
            </a:r>
            <a:r>
              <a:rPr lang="en-US" sz="2800" b="1" dirty="0"/>
              <a:t>layered hierarchy</a:t>
            </a:r>
            <a:r>
              <a:rPr lang="en-US" sz="2800" dirty="0"/>
              <a:t>, with each higher-level protocol depending on the services of the protocols shown in the lower levels.</a:t>
            </a:r>
          </a:p>
          <a:p>
            <a:r>
              <a:rPr lang="en-US" sz="2800" dirty="0"/>
              <a:t>The </a:t>
            </a:r>
            <a:r>
              <a:rPr lang="en-US" sz="2800" b="1" dirty="0"/>
              <a:t>separation of functions enables each layer in the stack to operate independently</a:t>
            </a:r>
            <a:r>
              <a:rPr lang="en-US" sz="2800" dirty="0"/>
              <a:t> of others.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62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The Protocol 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5F044D-1FC3-4F75-8040-ADE8DE72B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472" y="2126754"/>
            <a:ext cx="4571055" cy="287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601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HTTP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HTTP</a:t>
            </a:r>
            <a:r>
              <a:rPr lang="en-GB" b="0" i="0" dirty="0">
                <a:effectLst/>
              </a:rPr>
              <a:t>– </a:t>
            </a:r>
            <a:r>
              <a:rPr lang="en-GB" dirty="0"/>
              <a:t>Hypertext </a:t>
            </a:r>
            <a:r>
              <a:rPr lang="en-GB" b="0" i="0" dirty="0">
                <a:effectLst/>
              </a:rPr>
              <a:t>Transfer Protocol.</a:t>
            </a:r>
          </a:p>
          <a:p>
            <a:r>
              <a:rPr lang="en-GB" dirty="0"/>
              <a:t>This protocol governs the way a </a:t>
            </a:r>
            <a:r>
              <a:rPr lang="en-GB" b="1" dirty="0"/>
              <a:t>web server and a web client interact</a:t>
            </a:r>
            <a:r>
              <a:rPr lang="en-GB" dirty="0"/>
              <a:t>. </a:t>
            </a:r>
            <a:endParaRPr lang="en-GB" b="1" dirty="0"/>
          </a:p>
          <a:p>
            <a:r>
              <a:rPr lang="en-GB" dirty="0"/>
              <a:t>It is also called </a:t>
            </a:r>
            <a:r>
              <a:rPr lang="en-GB" b="1" dirty="0"/>
              <a:t>request and response protocol </a:t>
            </a:r>
            <a:r>
              <a:rPr lang="en-GB" dirty="0"/>
              <a:t>because the communication between </a:t>
            </a:r>
            <a:r>
              <a:rPr lang="en-GB" b="1" dirty="0"/>
              <a:t>browser and server takes place in request and response pairs.</a:t>
            </a:r>
          </a:p>
          <a:p>
            <a:r>
              <a:rPr lang="en-GB" b="1" dirty="0"/>
              <a:t>Hypertext Transfer Protocol Secure </a:t>
            </a:r>
            <a:r>
              <a:rPr lang="en-GB" dirty="0"/>
              <a:t>(HTTPS) is an extension of the HTTP. It is used for </a:t>
            </a:r>
            <a:r>
              <a:rPr lang="en-GB" b="1" dirty="0"/>
              <a:t>secure</a:t>
            </a:r>
            <a:r>
              <a:rPr lang="en-GB" dirty="0"/>
              <a:t> communication over a computer network.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09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HTTP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endParaRPr lang="en-GB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170" name="Picture 2" descr="Hypertext Transfer Protocol | Perform">
            <a:extLst>
              <a:ext uri="{FF2B5EF4-FFF2-40B4-BE49-F238E27FC236}">
                <a16:creationId xmlns:a16="http://schemas.microsoft.com/office/drawing/2014/main" id="{66562485-EECC-3C27-026A-8F4126F41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2185988"/>
            <a:ext cx="678180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057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TCP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TCP </a:t>
            </a:r>
            <a:r>
              <a:rPr lang="en-GB" b="1" dirty="0"/>
              <a:t>breaks the data packets </a:t>
            </a:r>
            <a:r>
              <a:rPr lang="en-GB" dirty="0"/>
              <a:t>and </a:t>
            </a:r>
            <a:r>
              <a:rPr lang="en-GB" b="1" dirty="0"/>
              <a:t>reassembles </a:t>
            </a:r>
            <a:r>
              <a:rPr lang="en-GB" dirty="0"/>
              <a:t>in the right order with the </a:t>
            </a:r>
            <a:r>
              <a:rPr lang="en-GB" b="1" dirty="0"/>
              <a:t>destination address</a:t>
            </a:r>
            <a:r>
              <a:rPr lang="en-GB" dirty="0"/>
              <a:t>.</a:t>
            </a:r>
          </a:p>
          <a:p>
            <a:r>
              <a:rPr lang="en-US" sz="2800" dirty="0"/>
              <a:t>TCP is responsible for </a:t>
            </a:r>
            <a:r>
              <a:rPr lang="en-US" sz="2800" b="1" dirty="0"/>
              <a:t>guaranteeing the reliable delivery of the information</a:t>
            </a:r>
            <a:endParaRPr lang="en-US" sz="2800" dirty="0"/>
          </a:p>
          <a:p>
            <a:r>
              <a:rPr lang="en-GB" dirty="0"/>
              <a:t>M</a:t>
            </a:r>
            <a:r>
              <a:rPr lang="en-GB" b="0" i="0" dirty="0">
                <a:effectLst/>
              </a:rPr>
              <a:t>anages </a:t>
            </a:r>
            <a:r>
              <a:rPr lang="en-GB" b="1" i="0" dirty="0">
                <a:effectLst/>
              </a:rPr>
              <a:t>flow control between the end devices</a:t>
            </a:r>
            <a:r>
              <a:rPr lang="en-GB" b="0" i="0" dirty="0">
                <a:effectLst/>
              </a:rPr>
              <a:t>.</a:t>
            </a:r>
          </a:p>
          <a:p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84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i="0" dirty="0">
                <a:effectLst/>
              </a:rPr>
              <a:t>This protocol is </a:t>
            </a:r>
            <a:r>
              <a:rPr lang="en-GB" b="1" i="0" dirty="0">
                <a:effectLst/>
              </a:rPr>
              <a:t>responsible for delivering messages from the sender to the receiver. </a:t>
            </a:r>
          </a:p>
          <a:p>
            <a:r>
              <a:rPr lang="en-GB" i="0" dirty="0">
                <a:effectLst/>
              </a:rPr>
              <a:t>IP is used by </a:t>
            </a:r>
            <a:r>
              <a:rPr lang="en-GB" b="1" i="0" dirty="0">
                <a:effectLst/>
              </a:rPr>
              <a:t>routers to forward the messages across multiple networks.</a:t>
            </a:r>
          </a:p>
          <a:p>
            <a:r>
              <a:rPr lang="en-GB" i="0" dirty="0">
                <a:effectLst/>
              </a:rPr>
              <a:t>IP uses </a:t>
            </a:r>
            <a:r>
              <a:rPr lang="en-GB" b="1" i="0" dirty="0">
                <a:effectLst/>
              </a:rPr>
              <a:t>logical addresses called IP addresses to identify devices on the network.</a:t>
            </a:r>
          </a:p>
          <a:p>
            <a:r>
              <a:rPr lang="en-GB" dirty="0"/>
              <a:t>It has two versions:</a:t>
            </a:r>
            <a:endParaRPr lang="en-GB" i="0" dirty="0">
              <a:effectLst/>
            </a:endParaRPr>
          </a:p>
          <a:p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45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IPv4 (Internet Protocol version 4):</a:t>
            </a:r>
          </a:p>
          <a:p>
            <a:r>
              <a:rPr lang="en-GB" i="0" dirty="0">
                <a:effectLst/>
              </a:rPr>
              <a:t>The original version and the </a:t>
            </a:r>
            <a:r>
              <a:rPr lang="en-GB" b="1" i="0" dirty="0">
                <a:effectLst/>
              </a:rPr>
              <a:t>most widely deployed protocol </a:t>
            </a:r>
            <a:r>
              <a:rPr lang="en-GB" i="0" dirty="0">
                <a:effectLst/>
              </a:rPr>
              <a:t>used on the internet.</a:t>
            </a:r>
          </a:p>
          <a:p>
            <a:r>
              <a:rPr lang="en-GB" i="0" dirty="0">
                <a:effectLst/>
              </a:rPr>
              <a:t>Uses a </a:t>
            </a:r>
            <a:r>
              <a:rPr lang="en-GB" b="1" i="0" dirty="0">
                <a:effectLst/>
              </a:rPr>
              <a:t>32-bit address scheme</a:t>
            </a:r>
            <a:r>
              <a:rPr lang="en-GB" i="0" dirty="0">
                <a:effectLst/>
              </a:rPr>
              <a:t> which allows for a theoretical maximum of approximately </a:t>
            </a:r>
            <a:r>
              <a:rPr lang="en-GB" b="1" i="0" dirty="0">
                <a:effectLst/>
              </a:rPr>
              <a:t>4.3 billion unique addresses</a:t>
            </a:r>
            <a:r>
              <a:rPr lang="en-GB" i="0" dirty="0">
                <a:effectLst/>
              </a:rPr>
              <a:t>.</a:t>
            </a:r>
          </a:p>
          <a:p>
            <a:r>
              <a:rPr lang="en-GB" i="0" dirty="0">
                <a:effectLst/>
              </a:rPr>
              <a:t>IPv4 addresses are usually represented in </a:t>
            </a:r>
            <a:r>
              <a:rPr lang="en-GB" b="1" i="0" dirty="0">
                <a:effectLst/>
              </a:rPr>
              <a:t>dot-decimal notation</a:t>
            </a:r>
            <a:r>
              <a:rPr lang="en-GB" i="0" dirty="0">
                <a:effectLst/>
              </a:rPr>
              <a:t>, consisting of </a:t>
            </a:r>
            <a:r>
              <a:rPr lang="en-GB" b="1" i="0" dirty="0">
                <a:effectLst/>
              </a:rPr>
              <a:t>four decimal numbers separated by dots</a:t>
            </a:r>
            <a:r>
              <a:rPr lang="en-GB" i="0" dirty="0">
                <a:effectLst/>
              </a:rPr>
              <a:t>, e.g., 192.168.0.101.</a:t>
            </a:r>
          </a:p>
          <a:p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495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IPv6 (Internet Protocol version 6):</a:t>
            </a:r>
          </a:p>
          <a:p>
            <a:r>
              <a:rPr lang="en-GB" sz="3200" i="0" dirty="0">
                <a:effectLst/>
              </a:rPr>
              <a:t>Developed to address the </a:t>
            </a:r>
            <a:r>
              <a:rPr lang="en-GB" sz="3200" b="1" i="0" dirty="0">
                <a:effectLst/>
              </a:rPr>
              <a:t>exhaustion of IPv4 addresses.</a:t>
            </a:r>
          </a:p>
          <a:p>
            <a:r>
              <a:rPr lang="en-GB" sz="3200" i="0" dirty="0">
                <a:effectLst/>
              </a:rPr>
              <a:t>Uses a </a:t>
            </a:r>
            <a:r>
              <a:rPr lang="en-GB" sz="3200" b="1" i="0" dirty="0">
                <a:effectLst/>
              </a:rPr>
              <a:t>128-bit address scheme</a:t>
            </a:r>
            <a:r>
              <a:rPr lang="en-GB" sz="3200" i="0" dirty="0">
                <a:effectLst/>
              </a:rPr>
              <a:t>, significantly </a:t>
            </a:r>
            <a:r>
              <a:rPr lang="en-GB" sz="3200" b="1" i="0" dirty="0">
                <a:effectLst/>
              </a:rPr>
              <a:t>increasing the number of available addresses.</a:t>
            </a:r>
          </a:p>
          <a:p>
            <a:r>
              <a:rPr lang="en-GB" sz="3200" i="0" dirty="0">
                <a:effectLst/>
              </a:rPr>
              <a:t>IPv6 addresses are </a:t>
            </a:r>
            <a:r>
              <a:rPr lang="en-GB" sz="3200" b="1" i="0" dirty="0">
                <a:effectLst/>
              </a:rPr>
              <a:t>written in hexadecimal and separated </a:t>
            </a:r>
            <a:r>
              <a:rPr lang="en-GB" sz="3200" i="0" dirty="0">
                <a:effectLst/>
              </a:rPr>
              <a:t>by colons, </a:t>
            </a:r>
          </a:p>
          <a:p>
            <a:pPr marL="0" indent="0">
              <a:buNone/>
            </a:pPr>
            <a:r>
              <a:rPr lang="en-GB" sz="3200" i="0" dirty="0">
                <a:effectLst/>
              </a:rPr>
              <a:t>e.g., </a:t>
            </a:r>
            <a:r>
              <a:rPr lang="en-GB" dirty="0"/>
              <a:t>2001:0db8:85a3:0000:0000:8a2e:0370:7334</a:t>
            </a:r>
            <a:r>
              <a:rPr lang="en-GB" sz="3200" i="0" dirty="0">
                <a:effectLst/>
              </a:rPr>
              <a:t>.</a:t>
            </a:r>
          </a:p>
          <a:p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31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Ethernet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US" sz="3200" dirty="0"/>
              <a:t>This protocol is responsible for the delivery of messages from one NIC to another NIC on the same Ethernet local area network (LAN).</a:t>
            </a:r>
          </a:p>
          <a:p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2732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FTP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FTP is a standard network protocol used for the </a:t>
            </a:r>
            <a:r>
              <a:rPr lang="en-GB" b="1" i="0" dirty="0">
                <a:effectLst/>
                <a:latin typeface="Arial" panose="020B0604020202020204" pitchFamily="34" charset="0"/>
              </a:rPr>
              <a:t>transfer of computer files between a client and server </a:t>
            </a:r>
            <a:r>
              <a:rPr lang="en-GB" b="0" i="0" dirty="0">
                <a:effectLst/>
                <a:latin typeface="Arial" panose="020B0604020202020204" pitchFamily="34" charset="0"/>
              </a:rPr>
              <a:t>on a computer network</a:t>
            </a:r>
          </a:p>
          <a:p>
            <a:r>
              <a:rPr lang="en-GB" dirty="0">
                <a:latin typeface="Arial" panose="020B0604020202020204" pitchFamily="34" charset="0"/>
              </a:rPr>
              <a:t>It is often used for </a:t>
            </a:r>
            <a:r>
              <a:rPr lang="en-GB" b="1" dirty="0">
                <a:latin typeface="Arial" panose="020B0604020202020204" pitchFamily="34" charset="0"/>
              </a:rPr>
              <a:t>organising files on a web server for a website.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SFTP (Secure FTP), it is the </a:t>
            </a:r>
            <a:r>
              <a:rPr lang="en-GB" b="1" i="0" dirty="0">
                <a:effectLst/>
                <a:latin typeface="Arial" panose="020B0604020202020204" pitchFamily="34" charset="0"/>
              </a:rPr>
              <a:t>secure version </a:t>
            </a:r>
            <a:r>
              <a:rPr lang="en-GB" b="0" i="0" dirty="0">
                <a:effectLst/>
                <a:latin typeface="Arial" panose="020B0604020202020204" pitchFamily="34" charset="0"/>
              </a:rPr>
              <a:t>of the Transfer protocol.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3555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FTP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26" name="Picture 2" descr="FTP - File Transfer Protocol - javatpoint">
            <a:extLst>
              <a:ext uri="{FF2B5EF4-FFF2-40B4-BE49-F238E27FC236}">
                <a16:creationId xmlns:a16="http://schemas.microsoft.com/office/drawing/2014/main" id="{03D37B7D-488C-2A64-B83E-F94A55B36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758" y="1683566"/>
            <a:ext cx="8595769" cy="483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4967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SMTP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SMPT – Simple Mail Transfer Protocol.</a:t>
            </a:r>
          </a:p>
          <a:p>
            <a:r>
              <a:rPr lang="en-GB" dirty="0"/>
              <a:t>SMTP is a </a:t>
            </a:r>
            <a:r>
              <a:rPr lang="en-GB" b="1" dirty="0"/>
              <a:t>standard electronic – Mail Protocol </a:t>
            </a:r>
            <a:r>
              <a:rPr lang="en-GB" dirty="0"/>
              <a:t>that handles the sending of mail from one SMTP to another SMTP server.</a:t>
            </a:r>
          </a:p>
          <a:p>
            <a:r>
              <a:rPr lang="en-GB" b="0" i="0" dirty="0">
                <a:effectLst/>
              </a:rPr>
              <a:t>Extended SMTP (ESMTP), sometimes referred as </a:t>
            </a:r>
            <a:r>
              <a:rPr lang="en-GB" b="1" i="0" dirty="0">
                <a:effectLst/>
              </a:rPr>
              <a:t>En</a:t>
            </a:r>
            <a:r>
              <a:rPr lang="en-GB" b="1" dirty="0"/>
              <a:t>hanced SMTP</a:t>
            </a:r>
            <a:r>
              <a:rPr lang="en-GB" dirty="0"/>
              <a:t>, is a definition of Protocol extensions to the simple Mail transfer protocol standard.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664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What is WEB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The WEB (World Wide Web) consists of i</a:t>
            </a:r>
            <a:r>
              <a:rPr lang="en-GB" b="1" dirty="0"/>
              <a:t>nformation organized into web pages containing text and graphic images</a:t>
            </a:r>
            <a:r>
              <a:rPr lang="en-GB" dirty="0"/>
              <a:t>.</a:t>
            </a:r>
          </a:p>
          <a:p>
            <a:r>
              <a:rPr lang="en-GB" b="1" dirty="0"/>
              <a:t>Sir Timothy Berners-Lee </a:t>
            </a:r>
            <a:r>
              <a:rPr lang="en-GB" dirty="0"/>
              <a:t>is the inventor of WWW.</a:t>
            </a:r>
          </a:p>
          <a:p>
            <a:r>
              <a:rPr lang="en-GB" dirty="0"/>
              <a:t>A collection of </a:t>
            </a:r>
            <a:r>
              <a:rPr lang="en-GB" b="1" dirty="0"/>
              <a:t>Linked Web Pages</a:t>
            </a:r>
            <a:r>
              <a:rPr lang="en-GB" dirty="0"/>
              <a:t> that has a </a:t>
            </a:r>
            <a:r>
              <a:rPr lang="en-GB" b="1" dirty="0"/>
              <a:t>common theme of focus is called a web site.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53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Hypertext Markup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public files</a:t>
            </a:r>
            <a:r>
              <a:rPr lang="en-GB" dirty="0"/>
              <a:t> on the </a:t>
            </a:r>
            <a:r>
              <a:rPr lang="en-GB" b="1" dirty="0"/>
              <a:t>web server </a:t>
            </a:r>
            <a:r>
              <a:rPr lang="en-GB" dirty="0"/>
              <a:t>are </a:t>
            </a:r>
            <a:r>
              <a:rPr lang="en-GB" b="1" dirty="0"/>
              <a:t>ordinary text files</a:t>
            </a:r>
            <a:r>
              <a:rPr lang="en-GB" dirty="0"/>
              <a:t>, much like the </a:t>
            </a:r>
            <a:r>
              <a:rPr lang="en-GB" b="1" dirty="0"/>
              <a:t>files used by word processing software</a:t>
            </a:r>
            <a:r>
              <a:rPr lang="en-GB" dirty="0"/>
              <a:t>.</a:t>
            </a:r>
          </a:p>
          <a:p>
            <a:r>
              <a:rPr lang="en-GB" dirty="0"/>
              <a:t>To allow web </a:t>
            </a:r>
            <a:r>
              <a:rPr lang="en-GB" b="1" dirty="0"/>
              <a:t>browser to read them</a:t>
            </a:r>
            <a:r>
              <a:rPr lang="en-GB" dirty="0"/>
              <a:t>, the text must be formatted according to a generally accepted standard.</a:t>
            </a:r>
          </a:p>
          <a:p>
            <a:r>
              <a:rPr lang="en-GB" dirty="0"/>
              <a:t>The standard used on the web is </a:t>
            </a:r>
            <a:r>
              <a:rPr lang="en-GB" b="1" dirty="0"/>
              <a:t>Hypertext markup language </a:t>
            </a:r>
            <a:r>
              <a:rPr lang="en-GB" dirty="0"/>
              <a:t>(HTML) </a:t>
            </a:r>
          </a:p>
          <a:p>
            <a:r>
              <a:rPr lang="en-GB" dirty="0"/>
              <a:t>HTML </a:t>
            </a:r>
            <a:r>
              <a:rPr lang="en-GB" b="1" dirty="0"/>
              <a:t>uses codes, or tags, to tell the web browser </a:t>
            </a:r>
            <a:r>
              <a:rPr lang="en-GB" dirty="0"/>
              <a:t>software how to display the text contained in the document.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4994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Hyper text Markup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4" name="Picture 2" descr="Beginner's Guide to Web Design - HTML Basics">
            <a:extLst>
              <a:ext uri="{FF2B5EF4-FFF2-40B4-BE49-F238E27FC236}">
                <a16:creationId xmlns:a16="http://schemas.microsoft.com/office/drawing/2014/main" id="{B178DDB0-D9C3-8C1E-56CF-8251E442E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413" y="1135252"/>
            <a:ext cx="8467547" cy="572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4763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6040" y="331518"/>
            <a:ext cx="6711192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Uniform Resource Locators (URL)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315267"/>
            <a:ext cx="10401353" cy="504417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identify a web pages exact location, web browsers rely on </a:t>
            </a:r>
            <a:r>
              <a:rPr lang="en-GB" b="1" dirty="0"/>
              <a:t>uniform Resource Locator (URL)</a:t>
            </a:r>
          </a:p>
          <a:p>
            <a:r>
              <a:rPr lang="en-GB" b="1" dirty="0"/>
              <a:t>Scheme</a:t>
            </a:r>
            <a:r>
              <a:rPr lang="en-GB" dirty="0"/>
              <a:t>: This indicates the protocol that should be used to access the resource.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Host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: The host name or IP address of the server where the resource is located.</a:t>
            </a:r>
          </a:p>
          <a:p>
            <a:r>
              <a:rPr lang="en-GB" b="1" dirty="0"/>
              <a:t>Port (optional): </a:t>
            </a:r>
            <a:r>
              <a:rPr lang="en-GB" dirty="0"/>
              <a:t>The port number on the host to which the connection should be made</a:t>
            </a:r>
          </a:p>
          <a:p>
            <a:r>
              <a:rPr lang="en-GB" b="1" dirty="0"/>
              <a:t>Path: </a:t>
            </a:r>
            <a:r>
              <a:rPr lang="en-GB" dirty="0"/>
              <a:t>The path to the resource on the server. </a:t>
            </a:r>
          </a:p>
          <a:p>
            <a:r>
              <a:rPr lang="en-GB" b="1" dirty="0"/>
              <a:t>Query (optional): </a:t>
            </a:r>
            <a:r>
              <a:rPr lang="en-GB" dirty="0"/>
              <a:t>A query string that provides additional parameters to the resource. 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Fragment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(optional): A fragment identifier pointing to a specific part of the resource, such as a section within a web page.</a:t>
            </a: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870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6040" y="331518"/>
            <a:ext cx="6711192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Uniform Resource Locators (URL)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315267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https://www.example.com:443/path/to/resource?name=value#section</a:t>
            </a:r>
            <a:endParaRPr lang="en-GB" dirty="0"/>
          </a:p>
          <a:p>
            <a:r>
              <a:rPr lang="en-GB" dirty="0"/>
              <a:t>Scheme: https</a:t>
            </a:r>
          </a:p>
          <a:p>
            <a:r>
              <a:rPr lang="en-GB" dirty="0"/>
              <a:t>Host: www.example.com</a:t>
            </a:r>
          </a:p>
          <a:p>
            <a:r>
              <a:rPr lang="en-GB" dirty="0"/>
              <a:t>Port: 443 (typically not required to be specified for HTTPS as it's the default)</a:t>
            </a:r>
          </a:p>
          <a:p>
            <a:r>
              <a:rPr lang="en-GB" dirty="0"/>
              <a:t>Path: /path/to/resource</a:t>
            </a:r>
          </a:p>
          <a:p>
            <a:r>
              <a:rPr lang="en-GB" dirty="0"/>
              <a:t>Query: name=value</a:t>
            </a:r>
          </a:p>
          <a:p>
            <a:r>
              <a:rPr lang="en-GB" dirty="0"/>
              <a:t>Fragment: section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1568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7483" y="244187"/>
            <a:ext cx="6711192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WEB Browser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A web browser is a </a:t>
            </a:r>
            <a:r>
              <a:rPr lang="en-GB" b="1" dirty="0"/>
              <a:t>software application </a:t>
            </a:r>
            <a:r>
              <a:rPr lang="en-GB" dirty="0"/>
              <a:t>for </a:t>
            </a:r>
            <a:r>
              <a:rPr lang="en-GB" b="1" dirty="0"/>
              <a:t>accessing information on the world wide web.</a:t>
            </a:r>
          </a:p>
          <a:p>
            <a:r>
              <a:rPr lang="en-GB" dirty="0"/>
              <a:t>When a </a:t>
            </a:r>
            <a:r>
              <a:rPr lang="en-GB" b="1" dirty="0"/>
              <a:t>user requests a web page from a particular website, the web browser retrieves the necessary content from a web server and then displays the page on the user’s device</a:t>
            </a:r>
          </a:p>
          <a:p>
            <a:r>
              <a:rPr lang="en-GB" dirty="0"/>
              <a:t>Examples: Edge, Chrome, </a:t>
            </a:r>
            <a:r>
              <a:rPr lang="en-GB" dirty="0" err="1"/>
              <a:t>Opra</a:t>
            </a:r>
            <a:r>
              <a:rPr lang="en-GB" dirty="0"/>
              <a:t>, Mozilla Firefox,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14338" name="Picture 2" descr="Web Browser - Computer Science GCSE GURU">
            <a:extLst>
              <a:ext uri="{FF2B5EF4-FFF2-40B4-BE49-F238E27FC236}">
                <a16:creationId xmlns:a16="http://schemas.microsoft.com/office/drawing/2014/main" id="{1A448C42-6D2D-6C4B-A72E-CE7189E61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1835" y="4437152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9647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7483" y="244187"/>
            <a:ext cx="6711192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Search Engine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A web </a:t>
            </a:r>
            <a:r>
              <a:rPr lang="en-GB" b="1" dirty="0"/>
              <a:t>search engine or internet search engine is a </a:t>
            </a:r>
            <a:r>
              <a:rPr lang="en-GB" dirty="0"/>
              <a:t>software that is designed to carry out web search</a:t>
            </a:r>
          </a:p>
          <a:p>
            <a:r>
              <a:rPr lang="en-GB" dirty="0"/>
              <a:t>The search results are generally presented in a </a:t>
            </a:r>
            <a:r>
              <a:rPr lang="en-GB" b="1" dirty="0"/>
              <a:t>line of results</a:t>
            </a:r>
            <a:r>
              <a:rPr lang="en-GB" dirty="0"/>
              <a:t>, often referred to as search engine result pages.</a:t>
            </a:r>
          </a:p>
          <a:p>
            <a:r>
              <a:rPr lang="en-GB" dirty="0"/>
              <a:t>The information may be mix of links to web pages, images, videos, info, graphics, articles, research papers and other type of files.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15362" name="Picture 2" descr="How Search Engines Work - Aeroadmin Blog">
            <a:extLst>
              <a:ext uri="{FF2B5EF4-FFF2-40B4-BE49-F238E27FC236}">
                <a16:creationId xmlns:a16="http://schemas.microsoft.com/office/drawing/2014/main" id="{3443C43F-D9BD-1C7D-4460-4D1B4CDB3E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3226" y="4280150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3014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3910" y="202242"/>
            <a:ext cx="5687074" cy="73416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Dynamic Host Configuration Protocol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DHCP</a:t>
            </a:r>
            <a:r>
              <a:rPr lang="en-GB" b="0" i="0" dirty="0">
                <a:effectLst/>
              </a:rPr>
              <a:t>) is a </a:t>
            </a:r>
            <a:r>
              <a:rPr lang="en-GB" b="0" i="0" u="none" strike="noStrike" dirty="0">
                <a:effectLst/>
              </a:rPr>
              <a:t>network management protocol</a:t>
            </a:r>
            <a:r>
              <a:rPr lang="en-GB" b="0" i="0" dirty="0">
                <a:effectLst/>
              </a:rPr>
              <a:t> used on </a:t>
            </a:r>
            <a:r>
              <a:rPr lang="en-GB" b="1" i="0" u="none" strike="noStrike" dirty="0">
                <a:effectLst/>
              </a:rPr>
              <a:t>Internet Protocol</a:t>
            </a:r>
            <a:r>
              <a:rPr lang="en-GB" b="1" i="0" dirty="0">
                <a:effectLst/>
              </a:rPr>
              <a:t> (IP) networks </a:t>
            </a:r>
            <a:r>
              <a:rPr lang="en-GB" b="0" i="0" dirty="0">
                <a:effectLst/>
              </a:rPr>
              <a:t>for </a:t>
            </a:r>
            <a:r>
              <a:rPr lang="en-GB" b="1" i="0" dirty="0">
                <a:effectLst/>
              </a:rPr>
              <a:t>automatically assigning </a:t>
            </a:r>
            <a:r>
              <a:rPr lang="en-GB" b="1" i="0" u="none" strike="noStrike" dirty="0">
                <a:effectLst/>
              </a:rPr>
              <a:t>IP addresses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and </a:t>
            </a:r>
            <a:r>
              <a:rPr lang="en-GB" b="1" i="0" dirty="0">
                <a:effectLst/>
              </a:rPr>
              <a:t>other communication parameters to devices </a:t>
            </a:r>
            <a:r>
              <a:rPr lang="en-GB" b="0" i="0" dirty="0">
                <a:effectLst/>
              </a:rPr>
              <a:t>connected to the network using a </a:t>
            </a:r>
            <a:r>
              <a:rPr lang="en-GB" b="0" i="0" u="none" strike="noStrike" dirty="0">
                <a:effectLst/>
              </a:rPr>
              <a:t>client–server</a:t>
            </a:r>
            <a:r>
              <a:rPr lang="en-GB" b="0" i="0" dirty="0">
                <a:effectLst/>
              </a:rPr>
              <a:t> architecture.</a:t>
            </a:r>
            <a:endParaRPr lang="en-GB" b="0" i="0" baseline="3000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DHCP can be implemented on networks ranging in size </a:t>
            </a:r>
            <a:r>
              <a:rPr lang="en-GB" b="0" i="0" dirty="0">
                <a:effectLst/>
              </a:rPr>
              <a:t>from </a:t>
            </a:r>
            <a:r>
              <a:rPr lang="en-GB" b="0" i="0" u="none" strike="noStrike" dirty="0">
                <a:effectLst/>
              </a:rPr>
              <a:t>residential networks</a:t>
            </a:r>
            <a:r>
              <a:rPr lang="en-GB" b="0" i="0" dirty="0">
                <a:effectLst/>
              </a:rPr>
              <a:t> to large </a:t>
            </a:r>
            <a:r>
              <a:rPr lang="en-GB" b="0" i="0" u="none" strike="noStrike" dirty="0">
                <a:effectLst/>
              </a:rPr>
              <a:t>campus networks</a:t>
            </a:r>
            <a:r>
              <a:rPr lang="en-GB" b="0" i="0" dirty="0">
                <a:effectLst/>
              </a:rPr>
              <a:t> and regional ISP networks.</a:t>
            </a:r>
            <a:endParaRPr lang="en-GB" b="0" i="0" baseline="3000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Many </a:t>
            </a:r>
            <a:r>
              <a:rPr lang="en-GB" b="1" i="0" u="none" strike="noStrike" dirty="0">
                <a:effectLst/>
              </a:rPr>
              <a:t>routers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residential gateways</a:t>
            </a:r>
            <a:r>
              <a:rPr lang="en-GB" b="1" i="0" dirty="0">
                <a:effectLst/>
              </a:rPr>
              <a:t> have DHCP server capability</a:t>
            </a:r>
            <a:r>
              <a:rPr lang="en-GB" b="0" i="0" dirty="0">
                <a:effectLst/>
              </a:rPr>
              <a:t>. Most residential network routers receive a </a:t>
            </a:r>
            <a:r>
              <a:rPr lang="en-GB" b="0" i="0" u="none" strike="noStrike" dirty="0">
                <a:effectLst/>
              </a:rPr>
              <a:t>unique</a:t>
            </a:r>
            <a:r>
              <a:rPr lang="en-GB" b="0" i="0" dirty="0">
                <a:effectLst/>
              </a:rPr>
              <a:t> IP address within the ISP network. Within a local network, a DHCP server assigns a local IP address to each device.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5898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7995" y="243747"/>
            <a:ext cx="6711192" cy="73416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DHCP operates based on the </a:t>
            </a:r>
            <a:r>
              <a:rPr lang="en-GB" sz="3200" b="1" i="0" u="none" strike="noStrike" dirty="0">
                <a:effectLst/>
              </a:rPr>
              <a:t>client–server model</a:t>
            </a:r>
            <a:r>
              <a:rPr lang="en-GB" sz="3200" b="0" i="0" dirty="0">
                <a:effectLst/>
              </a:rPr>
              <a:t>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When a computer or other device connects to a network, the DHCP </a:t>
            </a:r>
            <a:r>
              <a:rPr lang="en-GB" sz="3200" b="1" i="0" dirty="0">
                <a:effectLst/>
              </a:rPr>
              <a:t>client software sends a DHCP </a:t>
            </a:r>
            <a:r>
              <a:rPr lang="en-GB" sz="3200" b="1" i="0" u="none" strike="noStrike" dirty="0">
                <a:effectLst/>
              </a:rPr>
              <a:t>broadcast</a:t>
            </a:r>
            <a:r>
              <a:rPr lang="en-GB" sz="3200" b="1" i="0" dirty="0">
                <a:effectLst/>
              </a:rPr>
              <a:t> query requesting the necessary information</a:t>
            </a:r>
            <a:r>
              <a:rPr lang="en-GB" sz="3200" b="0" i="0" dirty="0">
                <a:effectLst/>
              </a:rPr>
              <a:t>. Any </a:t>
            </a:r>
            <a:r>
              <a:rPr lang="en-GB" sz="3200" b="1" i="0" dirty="0">
                <a:effectLst/>
              </a:rPr>
              <a:t>DHCP server on the network may service the request.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The DHCP server </a:t>
            </a:r>
            <a:r>
              <a:rPr lang="en-GB" sz="3200" b="1" i="0" dirty="0">
                <a:effectLst/>
              </a:rPr>
              <a:t>manages a pool of IP addresses </a:t>
            </a:r>
            <a:r>
              <a:rPr lang="en-GB" sz="3200" b="0" i="0" dirty="0">
                <a:effectLst/>
              </a:rPr>
              <a:t>and </a:t>
            </a:r>
            <a:r>
              <a:rPr lang="en-GB" sz="3200" b="1" i="0" dirty="0">
                <a:effectLst/>
              </a:rPr>
              <a:t>information about client configuration parameters such as </a:t>
            </a:r>
            <a:r>
              <a:rPr lang="en-GB" sz="3200" b="1" i="0" u="none" strike="noStrike" dirty="0">
                <a:effectLst/>
              </a:rPr>
              <a:t>default gateway</a:t>
            </a:r>
            <a:r>
              <a:rPr lang="en-GB" sz="3200" b="1" i="0" dirty="0">
                <a:effectLst/>
              </a:rPr>
              <a:t>, </a:t>
            </a:r>
            <a:r>
              <a:rPr lang="en-GB" sz="3200" b="0" i="0" u="none" strike="noStrike" dirty="0">
                <a:effectLst/>
              </a:rPr>
              <a:t>domain name</a:t>
            </a:r>
            <a:r>
              <a:rPr lang="en-GB" sz="3200" b="0" i="0" dirty="0">
                <a:effectLst/>
              </a:rPr>
              <a:t>, the </a:t>
            </a:r>
            <a:r>
              <a:rPr lang="en-GB" sz="3200" b="0" i="0" u="none" strike="noStrike" dirty="0">
                <a:effectLst/>
              </a:rPr>
              <a:t>name servers</a:t>
            </a:r>
            <a:r>
              <a:rPr lang="en-GB" sz="3200" b="0" i="0" dirty="0">
                <a:effectLst/>
              </a:rPr>
              <a:t>, and </a:t>
            </a:r>
            <a:r>
              <a:rPr lang="en-GB" sz="3200" b="0" i="0" u="none" strike="noStrike" dirty="0">
                <a:effectLst/>
              </a:rPr>
              <a:t>time servers</a:t>
            </a:r>
            <a:r>
              <a:rPr lang="en-GB" sz="3200" b="0" i="0" dirty="0">
                <a:effectLst/>
              </a:rPr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7570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7718" y="238552"/>
            <a:ext cx="6711192" cy="73416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On receiving a DHCP request, </a:t>
            </a:r>
            <a:r>
              <a:rPr lang="en-GB" b="1" i="0" dirty="0">
                <a:effectLst/>
              </a:rPr>
              <a:t>the DHCP server may respond with specific information for each client</a:t>
            </a:r>
            <a:r>
              <a:rPr lang="en-GB" b="0" i="0" dirty="0">
                <a:effectLst/>
              </a:rPr>
              <a:t>, as previously configured by an administrator, or with a specific address and any other information valid for the entire network and for the time period for which the allocation (</a:t>
            </a:r>
            <a:r>
              <a:rPr lang="en-GB" b="0" i="1" dirty="0">
                <a:effectLst/>
              </a:rPr>
              <a:t>lease</a:t>
            </a:r>
            <a:r>
              <a:rPr lang="en-GB" b="0" i="0" dirty="0">
                <a:effectLst/>
              </a:rPr>
              <a:t>) is valid.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DHCP client typically queries for this information immediately </a:t>
            </a:r>
            <a:r>
              <a:rPr lang="en-GB" b="0" i="0" dirty="0">
                <a:effectLst/>
              </a:rPr>
              <a:t>after </a:t>
            </a:r>
            <a:r>
              <a:rPr lang="en-GB" b="0" i="0" u="none" strike="noStrike" dirty="0">
                <a:effectLst/>
              </a:rPr>
              <a:t>booting</a:t>
            </a:r>
            <a:r>
              <a:rPr lang="en-GB" b="0" i="0" dirty="0">
                <a:effectLst/>
              </a:rPr>
              <a:t>, and periodically thereafter before the expiration of the information.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a DHCP client refreshes an assignment, it initially requests the same parameter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values, but the DHCP server may assign a new address based on the assignment policies set by administrators.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9079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7604" y="228103"/>
            <a:ext cx="6711192" cy="73416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021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1026" name="Picture 2" descr="What is DHCP? Dynamic Host Configuration Protocol – Connecting the dots">
            <a:extLst>
              <a:ext uri="{FF2B5EF4-FFF2-40B4-BE49-F238E27FC236}">
                <a16:creationId xmlns:a16="http://schemas.microsoft.com/office/drawing/2014/main" id="{4EA1295C-8352-7B93-5AE5-92F2BBF3C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449" y="1377742"/>
            <a:ext cx="5705475" cy="461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8320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1982</Words>
  <Application>Microsoft Office PowerPoint</Application>
  <PresentationFormat>Widescreen</PresentationFormat>
  <Paragraphs>273</Paragraphs>
  <Slides>34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34</vt:i4>
      </vt:variant>
    </vt:vector>
  </HeadingPairs>
  <TitlesOfParts>
    <vt:vector size="59" baseType="lpstr">
      <vt:lpstr>-apple-system</vt:lpstr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Internet</vt:lpstr>
      <vt:lpstr>Internet - History</vt:lpstr>
      <vt:lpstr>Internet - History</vt:lpstr>
      <vt:lpstr>Internet - Benefits</vt:lpstr>
      <vt:lpstr>Internet - Benefits</vt:lpstr>
      <vt:lpstr>Internet - Architecture</vt:lpstr>
      <vt:lpstr>Internet - Architecture</vt:lpstr>
      <vt:lpstr>Internet Service Provider</vt:lpstr>
      <vt:lpstr>The Protocol stack</vt:lpstr>
      <vt:lpstr>The Protocol stack</vt:lpstr>
      <vt:lpstr>HTTP Protocol</vt:lpstr>
      <vt:lpstr>HTTP Protocol</vt:lpstr>
      <vt:lpstr>TCP Protocol</vt:lpstr>
      <vt:lpstr>IP Protocol</vt:lpstr>
      <vt:lpstr>IP Protocol</vt:lpstr>
      <vt:lpstr>IP Protocol</vt:lpstr>
      <vt:lpstr>Ethernet</vt:lpstr>
      <vt:lpstr>FTP Protocol</vt:lpstr>
      <vt:lpstr>FTP Protocol</vt:lpstr>
      <vt:lpstr>SMTP Protocol</vt:lpstr>
      <vt:lpstr>What is WEB</vt:lpstr>
      <vt:lpstr>Hypertext Markup Language (HTML)</vt:lpstr>
      <vt:lpstr>Hyper text Markup Language (HTML)</vt:lpstr>
      <vt:lpstr>Uniform Resource Locators (URL)</vt:lpstr>
      <vt:lpstr>Uniform Resource Locators (URL)</vt:lpstr>
      <vt:lpstr>WEB Browser</vt:lpstr>
      <vt:lpstr>Search Engine</vt:lpstr>
      <vt:lpstr>DHCP</vt:lpstr>
      <vt:lpstr>DHCP</vt:lpstr>
      <vt:lpstr>DHCP</vt:lpstr>
      <vt:lpstr>DHCP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2024-04-26T12:04:13Z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