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451" r:id="rId6"/>
    <p:sldId id="452" r:id="rId7"/>
    <p:sldId id="456" r:id="rId8"/>
    <p:sldId id="263" r:id="rId9"/>
    <p:sldId id="457" r:id="rId10"/>
    <p:sldId id="453" r:id="rId11"/>
    <p:sldId id="454" r:id="rId12"/>
    <p:sldId id="463" r:id="rId13"/>
    <p:sldId id="455" r:id="rId14"/>
    <p:sldId id="458" r:id="rId15"/>
    <p:sldId id="460" r:id="rId16"/>
    <p:sldId id="461" r:id="rId17"/>
    <p:sldId id="462"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23/08/2019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23/08/2019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err="1">
                <a:solidFill>
                  <a:schemeClr val="tx1"/>
                </a:solidFill>
                <a:effectLst/>
                <a:latin typeface="+mn-lt"/>
                <a:ea typeface="+mn-ea"/>
                <a:cs typeface="+mn-cs"/>
              </a:rPr>
              <a:t>Passaro</a:t>
            </a:r>
            <a:r>
              <a:rPr lang="en-GB" sz="1200" b="0" kern="1200" dirty="0">
                <a:solidFill>
                  <a:schemeClr val="tx1"/>
                </a:solidFill>
                <a:effectLst/>
                <a:latin typeface="+mn-lt"/>
                <a:ea typeface="+mn-ea"/>
                <a:cs typeface="+mn-cs"/>
              </a:rPr>
              <a:t>, Joanne (</a:t>
            </a:r>
            <a:r>
              <a:rPr lang="en-GB" sz="1200" kern="1200" dirty="0">
                <a:solidFill>
                  <a:schemeClr val="tx1"/>
                </a:solidFill>
                <a:effectLst/>
                <a:latin typeface="+mn-lt"/>
                <a:ea typeface="+mn-ea"/>
                <a:cs typeface="+mn-cs"/>
              </a:rPr>
              <a:t>1997) "You can't take the subway to the field!": "Village" epistemologies in the global village. </a:t>
            </a:r>
            <a:r>
              <a:rPr lang="de-DE" sz="1200" kern="1200" dirty="0">
                <a:solidFill>
                  <a:schemeClr val="tx1"/>
                </a:solidFill>
                <a:effectLst/>
                <a:latin typeface="+mn-lt"/>
                <a:ea typeface="+mn-ea"/>
                <a:cs typeface="+mn-cs"/>
              </a:rPr>
              <a:t>In: </a:t>
            </a:r>
            <a:r>
              <a:rPr lang="en-GB" sz="1200" kern="1200" dirty="0">
                <a:solidFill>
                  <a:schemeClr val="tx1"/>
                </a:solidFill>
                <a:effectLst/>
                <a:latin typeface="+mn-lt"/>
                <a:ea typeface="+mn-ea"/>
                <a:cs typeface="+mn-cs"/>
              </a:rPr>
              <a:t>Anthropological locations: boundaries and grounds of a field science, ed, by Akhil </a:t>
            </a:r>
            <a:r>
              <a:rPr lang="de-DE" sz="1200" b="0" kern="1200" dirty="0">
                <a:solidFill>
                  <a:schemeClr val="tx1"/>
                </a:solidFill>
                <a:effectLst/>
                <a:latin typeface="+mn-lt"/>
                <a:ea typeface="+mn-ea"/>
                <a:cs typeface="+mn-cs"/>
              </a:rPr>
              <a:t>Gupta and James Ferguson</a:t>
            </a:r>
            <a:r>
              <a:rPr lang="de-DE"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Berkeley/Los Angeles: Univ. of California Press, pp. </a:t>
            </a:r>
            <a:r>
              <a:rPr lang="de-DE" sz="1200" kern="1200" dirty="0">
                <a:solidFill>
                  <a:schemeClr val="tx1"/>
                </a:solidFill>
                <a:effectLst/>
                <a:latin typeface="+mn-lt"/>
                <a:ea typeface="+mn-ea"/>
                <a:cs typeface="+mn-cs"/>
              </a:rPr>
              <a:t>147-162.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6</a:t>
            </a:fld>
            <a:endParaRPr lang="en-GB"/>
          </a:p>
        </p:txBody>
      </p:sp>
    </p:spTree>
    <p:extLst>
      <p:ext uri="{BB962C8B-B14F-4D97-AF65-F5344CB8AC3E}">
        <p14:creationId xmlns:p14="http://schemas.microsoft.com/office/powerpoint/2010/main" val="4148293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Clifford, James. 1</a:t>
            </a:r>
            <a:r>
              <a:rPr lang="en-GB" sz="1200" kern="1200" dirty="0">
                <a:solidFill>
                  <a:schemeClr val="tx1"/>
                </a:solidFill>
                <a:effectLst/>
                <a:latin typeface="+mn-lt"/>
                <a:ea typeface="+mn-ea"/>
                <a:cs typeface="+mn-cs"/>
              </a:rPr>
              <a:t>992. Traveling Cultures. In: </a:t>
            </a:r>
            <a:r>
              <a:rPr lang="en-GB" sz="1200" i="1" kern="1200" dirty="0">
                <a:solidFill>
                  <a:schemeClr val="tx1"/>
                </a:solidFill>
                <a:effectLst/>
                <a:latin typeface="+mn-lt"/>
                <a:ea typeface="+mn-ea"/>
                <a:cs typeface="+mn-cs"/>
              </a:rPr>
              <a:t>Cultural Studies</a:t>
            </a:r>
            <a:r>
              <a:rPr lang="en-GB" sz="1200" kern="1200" dirty="0">
                <a:solidFill>
                  <a:schemeClr val="tx1"/>
                </a:solidFill>
                <a:effectLst/>
                <a:latin typeface="+mn-lt"/>
                <a:ea typeface="+mn-ea"/>
                <a:cs typeface="+mn-cs"/>
              </a:rPr>
              <a:t>, ed. by </a:t>
            </a:r>
            <a:r>
              <a:rPr lang="de-DE" sz="1200" b="0" kern="1200" dirty="0">
                <a:solidFill>
                  <a:schemeClr val="tx1"/>
                </a:solidFill>
                <a:effectLst/>
                <a:latin typeface="+mn-lt"/>
                <a:ea typeface="+mn-ea"/>
                <a:cs typeface="+mn-cs"/>
              </a:rPr>
              <a:t>Grossberg, Lawrence, Cary Nelson and Paula A. Treichler.</a:t>
            </a:r>
            <a:r>
              <a:rPr lang="de-DE"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New York/London: Routledge,  pp. 96-116.</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9</a:t>
            </a:fld>
            <a:endParaRPr lang="en-GB"/>
          </a:p>
        </p:txBody>
      </p:sp>
    </p:spTree>
    <p:extLst>
      <p:ext uri="{BB962C8B-B14F-4D97-AF65-F5344CB8AC3E}">
        <p14:creationId xmlns:p14="http://schemas.microsoft.com/office/powerpoint/2010/main" val="40362758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23/08/2019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23/08/2019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E3F4-EEF9-4478-A41E-1304AF921223}"/>
              </a:ext>
            </a:extLst>
          </p:cNvPr>
          <p:cNvSpPr>
            <a:spLocks noGrp="1"/>
          </p:cNvSpPr>
          <p:nvPr>
            <p:ph type="title"/>
          </p:nvPr>
        </p:nvSpPr>
        <p:spPr/>
        <p:txBody>
          <a:bodyPr>
            <a:normAutofit/>
          </a:bodyPr>
          <a:lstStyle/>
          <a:p>
            <a:r>
              <a:rPr lang="en-GB" dirty="0"/>
              <a:t>The researcher </a:t>
            </a:r>
          </a:p>
        </p:txBody>
      </p:sp>
      <p:sp>
        <p:nvSpPr>
          <p:cNvPr id="3" name="Content Placeholder 2">
            <a:extLst>
              <a:ext uri="{FF2B5EF4-FFF2-40B4-BE49-F238E27FC236}">
                <a16:creationId xmlns:a16="http://schemas.microsoft.com/office/drawing/2014/main" id="{D1068D66-C2FE-4D36-968E-9399AA7008E6}"/>
              </a:ext>
            </a:extLst>
          </p:cNvPr>
          <p:cNvSpPr>
            <a:spLocks noGrp="1"/>
          </p:cNvSpPr>
          <p:nvPr>
            <p:ph idx="1"/>
          </p:nvPr>
        </p:nvSpPr>
        <p:spPr/>
        <p:txBody>
          <a:bodyPr>
            <a:normAutofit/>
          </a:bodyPr>
          <a:lstStyle/>
          <a:p>
            <a:r>
              <a:rPr lang="en-GB" b="1" dirty="0"/>
              <a:t>Reading</a:t>
            </a:r>
            <a:r>
              <a:rPr lang="en-GB" dirty="0"/>
              <a:t>:</a:t>
            </a:r>
          </a:p>
          <a:p>
            <a:r>
              <a:rPr lang="en-GB" dirty="0"/>
              <a:t>Narayan, Kirin (1993). How Native is a “Native” Anthropologist? </a:t>
            </a:r>
            <a:r>
              <a:rPr lang="en-GB" i="1" dirty="0"/>
              <a:t>American Anthropologist, </a:t>
            </a:r>
            <a:r>
              <a:rPr lang="en-GB" dirty="0"/>
              <a:t>New Series, Vol. 95, No. 3. (Sep., 1993), pp. 671-686.</a:t>
            </a:r>
          </a:p>
          <a:p>
            <a:endParaRPr lang="en-GB" dirty="0"/>
          </a:p>
        </p:txBody>
      </p:sp>
    </p:spTree>
    <p:extLst>
      <p:ext uri="{BB962C8B-B14F-4D97-AF65-F5344CB8AC3E}">
        <p14:creationId xmlns:p14="http://schemas.microsoft.com/office/powerpoint/2010/main" val="3158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572D-8245-4169-B232-A23A081CE4F5}"/>
              </a:ext>
            </a:extLst>
          </p:cNvPr>
          <p:cNvSpPr>
            <a:spLocks noGrp="1"/>
          </p:cNvSpPr>
          <p:nvPr>
            <p:ph type="title"/>
          </p:nvPr>
        </p:nvSpPr>
        <p:spPr/>
        <p:txBody>
          <a:bodyPr/>
          <a:lstStyle/>
          <a:p>
            <a:r>
              <a:rPr lang="en-GB" dirty="0"/>
              <a:t>Starting point </a:t>
            </a:r>
          </a:p>
        </p:txBody>
      </p:sp>
      <p:sp>
        <p:nvSpPr>
          <p:cNvPr id="3" name="Content Placeholder 2">
            <a:extLst>
              <a:ext uri="{FF2B5EF4-FFF2-40B4-BE49-F238E27FC236}">
                <a16:creationId xmlns:a16="http://schemas.microsoft.com/office/drawing/2014/main" id="{F4F1B3C3-8003-4A61-8010-786A3F55D40B}"/>
              </a:ext>
            </a:extLst>
          </p:cNvPr>
          <p:cNvSpPr>
            <a:spLocks noGrp="1"/>
          </p:cNvSpPr>
          <p:nvPr>
            <p:ph idx="1"/>
          </p:nvPr>
        </p:nvSpPr>
        <p:spPr/>
        <p:txBody>
          <a:bodyPr/>
          <a:lstStyle/>
          <a:p>
            <a:r>
              <a:rPr lang="en-GB" dirty="0"/>
              <a:t>“How ‘native’ is a native anthropologist?  How ‘foreign’ is an anthropologist from abroad? The paradigm polarizing "regular" and "native" anthropologists is, after all, part of received disciplinary wisdom.” (Narayan 1993, p. 671) </a:t>
            </a:r>
          </a:p>
        </p:txBody>
      </p:sp>
    </p:spTree>
    <p:extLst>
      <p:ext uri="{BB962C8B-B14F-4D97-AF65-F5344CB8AC3E}">
        <p14:creationId xmlns:p14="http://schemas.microsoft.com/office/powerpoint/2010/main" val="3770645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15994-E774-4EB0-81A1-E84984EACE00}"/>
              </a:ext>
            </a:extLst>
          </p:cNvPr>
          <p:cNvSpPr>
            <a:spLocks noGrp="1"/>
          </p:cNvSpPr>
          <p:nvPr>
            <p:ph type="title"/>
          </p:nvPr>
        </p:nvSpPr>
        <p:spPr/>
        <p:txBody>
          <a:bodyPr/>
          <a:lstStyle/>
          <a:p>
            <a:r>
              <a:rPr lang="en-GB" dirty="0"/>
              <a:t>Narayan argues </a:t>
            </a:r>
          </a:p>
        </p:txBody>
      </p:sp>
      <p:sp>
        <p:nvSpPr>
          <p:cNvPr id="3" name="Content Placeholder 2">
            <a:extLst>
              <a:ext uri="{FF2B5EF4-FFF2-40B4-BE49-F238E27FC236}">
                <a16:creationId xmlns:a16="http://schemas.microsoft.com/office/drawing/2014/main" id="{B9C9FCFF-3CE6-4905-9821-6731E538A9AA}"/>
              </a:ext>
            </a:extLst>
          </p:cNvPr>
          <p:cNvSpPr>
            <a:spLocks noGrp="1"/>
          </p:cNvSpPr>
          <p:nvPr>
            <p:ph idx="1"/>
          </p:nvPr>
        </p:nvSpPr>
        <p:spPr/>
        <p:txBody>
          <a:bodyPr>
            <a:normAutofit fontScale="92500" lnSpcReduction="10000"/>
          </a:bodyPr>
          <a:lstStyle/>
          <a:p>
            <a:r>
              <a:rPr lang="en-GB" dirty="0"/>
              <a:t>“… against the fixity of a distinction between "native" and "non-native“ anthropologists. Instead of the paradigm emphasizing a dichotomy between outsider/insider or observer/observed, I propose that at this historical moment we might more profitably view each anthropologist in terms of shifting identifications amid a field of interpenetrating communities and power relations.” (p. 671)</a:t>
            </a:r>
          </a:p>
        </p:txBody>
      </p:sp>
    </p:spTree>
    <p:extLst>
      <p:ext uri="{BB962C8B-B14F-4D97-AF65-F5344CB8AC3E}">
        <p14:creationId xmlns:p14="http://schemas.microsoft.com/office/powerpoint/2010/main" val="2654533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eaLnBrk="1" hangingPunct="1"/>
            <a:r>
              <a:rPr lang="de-DE" sz="4000" dirty="0">
                <a:ea typeface="ＭＳ Ｐゴシック" pitchFamily="34" charset="-128"/>
              </a:rPr>
              <a:t>Defining feature of anthropology </a:t>
            </a:r>
            <a:endParaRPr lang="en-GB" sz="4000" dirty="0">
              <a:ea typeface="ＭＳ Ｐゴシック" pitchFamily="34" charset="-128"/>
            </a:endParaRPr>
          </a:p>
        </p:txBody>
      </p:sp>
      <p:sp>
        <p:nvSpPr>
          <p:cNvPr id="13315" name="Rectangle 3"/>
          <p:cNvSpPr>
            <a:spLocks noGrp="1" noChangeArrowheads="1"/>
          </p:cNvSpPr>
          <p:nvPr>
            <p:ph type="body" idx="1"/>
          </p:nvPr>
        </p:nvSpPr>
        <p:spPr/>
        <p:txBody>
          <a:bodyPr>
            <a:normAutofit lnSpcReduction="10000"/>
          </a:bodyPr>
          <a:lstStyle/>
          <a:p>
            <a:r>
              <a:rPr lang="en-GB" dirty="0"/>
              <a:t>“The paradigm that polarizes "native" anthropologists and "real" anthropologists stems from the colonial setting in which the discipline of anthropology was forged” (p. 672)</a:t>
            </a:r>
          </a:p>
          <a:p>
            <a:endParaRPr lang="en-GB" sz="2800" dirty="0">
              <a:ea typeface="ＭＳ Ｐゴシック" pitchFamily="34" charset="-128"/>
            </a:endParaRPr>
          </a:p>
          <a:p>
            <a:pPr eaLnBrk="1" hangingPunct="1"/>
            <a:r>
              <a:rPr lang="en-GB" sz="2800" dirty="0">
                <a:ea typeface="ＭＳ Ｐゴシック" pitchFamily="34" charset="-128"/>
              </a:rPr>
              <a:t>-&gt; Traditionally ethnographic research was restricted to small communities </a:t>
            </a:r>
          </a:p>
          <a:p>
            <a:pPr eaLnBrk="1" hangingPunct="1"/>
            <a:endParaRPr lang="en-GB" sz="2800" dirty="0">
              <a:ea typeface="ＭＳ Ｐゴシック" pitchFamily="34" charset="-128"/>
            </a:endParaRPr>
          </a:p>
        </p:txBody>
      </p:sp>
    </p:spTree>
    <p:extLst>
      <p:ext uri="{BB962C8B-B14F-4D97-AF65-F5344CB8AC3E}">
        <p14:creationId xmlns:p14="http://schemas.microsoft.com/office/powerpoint/2010/main" val="293915556"/>
      </p:ext>
    </p:extLst>
  </p:cSld>
  <p:clrMapOvr>
    <a:masterClrMapping/>
  </p:clrMapOvr>
  <p:transition advClick="0"/>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DD5F-6F51-46A1-B07B-EF9D187C79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19BADB-6EF2-4D5E-AD63-596D2FFBE93C}"/>
              </a:ext>
            </a:extLst>
          </p:cNvPr>
          <p:cNvSpPr>
            <a:spLocks noGrp="1"/>
          </p:cNvSpPr>
          <p:nvPr>
            <p:ph idx="1"/>
          </p:nvPr>
        </p:nvSpPr>
        <p:spPr/>
        <p:txBody>
          <a:bodyPr>
            <a:normAutofit fontScale="92500"/>
          </a:bodyPr>
          <a:lstStyle/>
          <a:p>
            <a:r>
              <a:rPr lang="en-GB" dirty="0">
                <a:ea typeface="ＭＳ Ｐゴシック" pitchFamily="34" charset="-128"/>
              </a:rPr>
              <a:t>Anthropologists who wanted to do research in urban environments had problems to be accepted or even getting funding </a:t>
            </a:r>
          </a:p>
          <a:p>
            <a:r>
              <a:rPr lang="en-GB" dirty="0">
                <a:ea typeface="ＭＳ Ｐゴシック" pitchFamily="34" charset="-128"/>
              </a:rPr>
              <a:t>Example: </a:t>
            </a:r>
            <a:r>
              <a:rPr lang="de-DE" dirty="0">
                <a:ea typeface="ＭＳ Ｐゴシック" pitchFamily="34" charset="-128"/>
              </a:rPr>
              <a:t>Joanne Passaro and her 1997 article  „You can’t take the subway to the field!“</a:t>
            </a:r>
            <a:r>
              <a:rPr lang="en-GB" dirty="0">
                <a:ea typeface="ＭＳ Ｐゴシック" pitchFamily="34" charset="-128"/>
              </a:rPr>
              <a:t> </a:t>
            </a:r>
          </a:p>
          <a:p>
            <a:pPr marL="857250" lvl="2" indent="0">
              <a:buNone/>
            </a:pPr>
            <a:r>
              <a:rPr lang="en-GB" sz="1500" dirty="0"/>
              <a:t>[</a:t>
            </a:r>
            <a:r>
              <a:rPr lang="en-GB" sz="1500" dirty="0" err="1"/>
              <a:t>Passaro</a:t>
            </a:r>
            <a:r>
              <a:rPr lang="en-GB" sz="1500" dirty="0"/>
              <a:t>, Joanne (1997) "You can't take the subway to the field!": "Village" epistemologies in the global village. </a:t>
            </a:r>
            <a:r>
              <a:rPr lang="de-DE" sz="1500" dirty="0"/>
              <a:t>In: </a:t>
            </a:r>
            <a:r>
              <a:rPr lang="en-GB" sz="1500" dirty="0"/>
              <a:t>Anthropological locations: boundaries and grounds of a field science, ed, by Akhil </a:t>
            </a:r>
            <a:r>
              <a:rPr lang="de-DE" sz="1500" dirty="0"/>
              <a:t>Gupta and James Ferguson</a:t>
            </a:r>
            <a:r>
              <a:rPr lang="de-DE" sz="1500" b="1" dirty="0"/>
              <a:t>. </a:t>
            </a:r>
            <a:r>
              <a:rPr lang="en-GB" sz="1500" dirty="0"/>
              <a:t> Berkeley/Los Angeles: Univ. of California Press, pp. </a:t>
            </a:r>
            <a:r>
              <a:rPr lang="de-DE" sz="1500" dirty="0"/>
              <a:t>147-162.]</a:t>
            </a:r>
            <a:endParaRPr lang="en-GB" sz="1500" dirty="0"/>
          </a:p>
        </p:txBody>
      </p:sp>
    </p:spTree>
    <p:extLst>
      <p:ext uri="{BB962C8B-B14F-4D97-AF65-F5344CB8AC3E}">
        <p14:creationId xmlns:p14="http://schemas.microsoft.com/office/powerpoint/2010/main" val="450856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985B-28E7-4219-8248-884F8AE424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870B6DD-9B8F-4DB0-8BCD-6D1DD278029D}"/>
              </a:ext>
            </a:extLst>
          </p:cNvPr>
          <p:cNvSpPr>
            <a:spLocks noGrp="1"/>
          </p:cNvSpPr>
          <p:nvPr>
            <p:ph idx="1"/>
          </p:nvPr>
        </p:nvSpPr>
        <p:spPr/>
        <p:txBody>
          <a:bodyPr/>
          <a:lstStyle/>
          <a:p>
            <a:r>
              <a:rPr lang="en-GB" dirty="0"/>
              <a:t>Factors “such as education, gender, sexual orientation, class, race, or sheer duration of contacts may at different times outweigh the cultural identity we associate with insider or outsider status” (Narayan, p. 672).</a:t>
            </a:r>
          </a:p>
        </p:txBody>
      </p:sp>
    </p:spTree>
    <p:extLst>
      <p:ext uri="{BB962C8B-B14F-4D97-AF65-F5344CB8AC3E}">
        <p14:creationId xmlns:p14="http://schemas.microsoft.com/office/powerpoint/2010/main" val="250190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4763-2939-4BA4-9756-F6F1F700439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97EDB2A-297C-4EEF-BD6F-EEF7D957D345}"/>
              </a:ext>
            </a:extLst>
          </p:cNvPr>
          <p:cNvSpPr>
            <a:spLocks noGrp="1"/>
          </p:cNvSpPr>
          <p:nvPr>
            <p:ph idx="1"/>
          </p:nvPr>
        </p:nvSpPr>
        <p:spPr/>
        <p:txBody>
          <a:bodyPr>
            <a:normAutofit fontScale="92500" lnSpcReduction="20000"/>
          </a:bodyPr>
          <a:lstStyle/>
          <a:p>
            <a:r>
              <a:rPr lang="en-GB" dirty="0"/>
              <a:t>Highlighting the role of anthropologists in previously colonized countries, minority anthropologists in the West as well as feminist scholarship  Narayan argues that it has become acceptable to “turn the anthropological gaze inward, toward</a:t>
            </a:r>
          </a:p>
          <a:p>
            <a:r>
              <a:rPr lang="en-GB" dirty="0"/>
              <a:t>communities in Western nations”</a:t>
            </a:r>
          </a:p>
          <a:p>
            <a:r>
              <a:rPr lang="en-GB" dirty="0"/>
              <a:t>-&gt; “the "field" is increasingly a flexible concept” (p. 673)</a:t>
            </a:r>
          </a:p>
        </p:txBody>
      </p:sp>
    </p:spTree>
    <p:extLst>
      <p:ext uri="{BB962C8B-B14F-4D97-AF65-F5344CB8AC3E}">
        <p14:creationId xmlns:p14="http://schemas.microsoft.com/office/powerpoint/2010/main" val="157939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5EF2-5EC9-4F32-BE4F-3A25827E5FE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D4417F-D356-48EE-A2DA-72DF2BFF47C7}"/>
              </a:ext>
            </a:extLst>
          </p:cNvPr>
          <p:cNvSpPr>
            <a:spLocks noGrp="1"/>
          </p:cNvSpPr>
          <p:nvPr>
            <p:ph idx="1"/>
          </p:nvPr>
        </p:nvSpPr>
        <p:spPr/>
        <p:txBody>
          <a:bodyPr>
            <a:normAutofit fontScale="77500" lnSpcReduction="20000"/>
          </a:bodyPr>
          <a:lstStyle/>
          <a:p>
            <a:r>
              <a:rPr lang="en-GB" dirty="0"/>
              <a:t>Fieldwork is still the central anthropological method but the »field« has changed. </a:t>
            </a:r>
          </a:p>
          <a:p>
            <a:r>
              <a:rPr lang="en-GB" dirty="0"/>
              <a:t>The idealistic concept of fieldwork developed by Malinowski and his contemporaries which was based on a holistic definition of culture and had a territorial concept of anthropology at its core has been overthrown</a:t>
            </a:r>
          </a:p>
          <a:p>
            <a:pPr lvl="1"/>
            <a:r>
              <a:rPr lang="en-GB" dirty="0"/>
              <a:t> »village/culture </a:t>
            </a:r>
            <a:r>
              <a:rPr lang="en-GB" dirty="0" err="1"/>
              <a:t>synecdoches</a:t>
            </a:r>
            <a:r>
              <a:rPr lang="en-GB" dirty="0"/>
              <a:t>« (James Clifford 1992:28) </a:t>
            </a:r>
          </a:p>
          <a:p>
            <a:r>
              <a:rPr lang="en-GB" dirty="0"/>
              <a:t>Instead we conduct fieldwork among diaspora communities, in multiply located communities, in subways, or even in virtual sites. </a:t>
            </a:r>
          </a:p>
        </p:txBody>
      </p:sp>
    </p:spTree>
    <p:extLst>
      <p:ext uri="{BB962C8B-B14F-4D97-AF65-F5344CB8AC3E}">
        <p14:creationId xmlns:p14="http://schemas.microsoft.com/office/powerpoint/2010/main" val="3654571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50E1A-2AEA-442C-9A0C-0EB31B9A59DA}"/>
              </a:ext>
            </a:extLst>
          </p:cNvPr>
          <p:cNvSpPr>
            <a:spLocks noGrp="1"/>
          </p:cNvSpPr>
          <p:nvPr>
            <p:ph type="title"/>
          </p:nvPr>
        </p:nvSpPr>
        <p:spPr/>
        <p:txBody>
          <a:bodyPr/>
          <a:lstStyle/>
          <a:p>
            <a:r>
              <a:rPr lang="en-GB" dirty="0"/>
              <a:t>Multiple Identities </a:t>
            </a:r>
          </a:p>
        </p:txBody>
      </p:sp>
      <p:sp>
        <p:nvSpPr>
          <p:cNvPr id="3" name="Content Placeholder 2">
            <a:extLst>
              <a:ext uri="{FF2B5EF4-FFF2-40B4-BE49-F238E27FC236}">
                <a16:creationId xmlns:a16="http://schemas.microsoft.com/office/drawing/2014/main" id="{EC7196BC-C321-4472-AEC8-3362C229012B}"/>
              </a:ext>
            </a:extLst>
          </p:cNvPr>
          <p:cNvSpPr>
            <a:spLocks noGrp="1"/>
          </p:cNvSpPr>
          <p:nvPr>
            <p:ph idx="1"/>
          </p:nvPr>
        </p:nvSpPr>
        <p:spPr/>
        <p:txBody>
          <a:bodyPr>
            <a:normAutofit fontScale="92500"/>
          </a:bodyPr>
          <a:lstStyle/>
          <a:p>
            <a:r>
              <a:rPr lang="en-GB" dirty="0"/>
              <a:t>“Yet, in that we all belong to several communities simultaneously (not least of all, the community we were born into and the community of professional academics), I would argue that </a:t>
            </a:r>
            <a:r>
              <a:rPr lang="en-GB" b="1" i="1" dirty="0"/>
              <a:t>every </a:t>
            </a:r>
            <a:r>
              <a:rPr lang="en-GB" dirty="0"/>
              <a:t>anthropologist exhibits what </a:t>
            </a:r>
            <a:r>
              <a:rPr lang="en-GB" dirty="0" err="1"/>
              <a:t>Rosaldo</a:t>
            </a:r>
            <a:r>
              <a:rPr lang="en-GB" dirty="0"/>
              <a:t> has termed a "multiplex </a:t>
            </a:r>
            <a:r>
              <a:rPr lang="en-GB" dirty="0" smtClean="0"/>
              <a:t>subjectivity </a:t>
            </a:r>
            <a:r>
              <a:rPr lang="en-GB" dirty="0"/>
              <a:t>with many crosscutting identifications” (1989: 168-1 95).</a:t>
            </a:r>
          </a:p>
        </p:txBody>
      </p:sp>
    </p:spTree>
    <p:extLst>
      <p:ext uri="{BB962C8B-B14F-4D97-AF65-F5344CB8AC3E}">
        <p14:creationId xmlns:p14="http://schemas.microsoft.com/office/powerpoint/2010/main" val="2098898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A5FCF-6C03-4AF2-BDDB-8DB0D60574CC}"/>
              </a:ext>
            </a:extLst>
          </p:cNvPr>
          <p:cNvSpPr>
            <a:spLocks noGrp="1"/>
          </p:cNvSpPr>
          <p:nvPr>
            <p:ph type="title"/>
          </p:nvPr>
        </p:nvSpPr>
        <p:spPr/>
        <p:txBody>
          <a:bodyPr/>
          <a:lstStyle/>
          <a:p>
            <a:r>
              <a:rPr lang="en-GB" dirty="0"/>
              <a:t>Stuart Hall </a:t>
            </a:r>
          </a:p>
        </p:txBody>
      </p:sp>
      <p:sp>
        <p:nvSpPr>
          <p:cNvPr id="3" name="Content Placeholder 2">
            <a:extLst>
              <a:ext uri="{FF2B5EF4-FFF2-40B4-BE49-F238E27FC236}">
                <a16:creationId xmlns:a16="http://schemas.microsoft.com/office/drawing/2014/main" id="{92BAA1AC-3354-488A-9909-AF1B585AE35E}"/>
              </a:ext>
            </a:extLst>
          </p:cNvPr>
          <p:cNvSpPr>
            <a:spLocks noGrp="1"/>
          </p:cNvSpPr>
          <p:nvPr>
            <p:ph idx="1"/>
          </p:nvPr>
        </p:nvSpPr>
        <p:spPr/>
        <p:txBody>
          <a:bodyPr>
            <a:normAutofit fontScale="77500" lnSpcReduction="20000"/>
          </a:bodyPr>
          <a:lstStyle/>
          <a:p>
            <a:r>
              <a:rPr lang="en-GB" dirty="0"/>
              <a:t>“Cultural identities come from somewhere, have histories. But like everything which is historical, they [identities] undergo constant trans-formation. Far from being eternally fixed in some essentialised past, they are subject to the continuous "play" of history, culture, and power. Far from being grounded in a mere "recovery" of the past, which is waiting to be found, and which, when found, will secure our sense of ourselves into eternity, identities are the names we give to the different ways we are positioned by, and position ourselves within, the narratives of the</a:t>
            </a:r>
          </a:p>
          <a:p>
            <a:r>
              <a:rPr lang="en-GB" dirty="0"/>
              <a:t>past.” [Stuart Hall 1989:70]</a:t>
            </a:r>
          </a:p>
        </p:txBody>
      </p:sp>
    </p:spTree>
    <p:extLst>
      <p:ext uri="{BB962C8B-B14F-4D97-AF65-F5344CB8AC3E}">
        <p14:creationId xmlns:p14="http://schemas.microsoft.com/office/powerpoint/2010/main" val="626551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331E-0F70-44AE-8665-FF3B617EEC65}"/>
              </a:ext>
            </a:extLst>
          </p:cNvPr>
          <p:cNvSpPr>
            <a:spLocks noGrp="1"/>
          </p:cNvSpPr>
          <p:nvPr>
            <p:ph type="title"/>
          </p:nvPr>
        </p:nvSpPr>
        <p:spPr/>
        <p:txBody>
          <a:bodyPr/>
          <a:lstStyle/>
          <a:p>
            <a:r>
              <a:rPr lang="en-GB" dirty="0"/>
              <a:t>“radical empiricism”</a:t>
            </a:r>
          </a:p>
        </p:txBody>
      </p:sp>
      <p:sp>
        <p:nvSpPr>
          <p:cNvPr id="3" name="Content Placeholder 2">
            <a:extLst>
              <a:ext uri="{FF2B5EF4-FFF2-40B4-BE49-F238E27FC236}">
                <a16:creationId xmlns:a16="http://schemas.microsoft.com/office/drawing/2014/main" id="{A080A6D0-9019-4AF9-AB94-705B1B2198EC}"/>
              </a:ext>
            </a:extLst>
          </p:cNvPr>
          <p:cNvSpPr>
            <a:spLocks noGrp="1"/>
          </p:cNvSpPr>
          <p:nvPr>
            <p:ph idx="1"/>
          </p:nvPr>
        </p:nvSpPr>
        <p:spPr/>
        <p:txBody>
          <a:bodyPr>
            <a:normAutofit/>
          </a:bodyPr>
          <a:lstStyle/>
          <a:p>
            <a:r>
              <a:rPr lang="en-GB" dirty="0"/>
              <a:t>Michael Jackson (1989) argues for ‘radical empiricism’ which he defines as “a methodology and discursive-style that emphasizes the subject's experience and involvement with others in the construction of knowledge“(cited by Narayan, p. 680).</a:t>
            </a:r>
          </a:p>
        </p:txBody>
      </p:sp>
    </p:spTree>
    <p:extLst>
      <p:ext uri="{BB962C8B-B14F-4D97-AF65-F5344CB8AC3E}">
        <p14:creationId xmlns:p14="http://schemas.microsoft.com/office/powerpoint/2010/main" val="2846812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25892-29EF-4B5E-8701-D624A7D2596C}"/>
              </a:ext>
            </a:extLst>
          </p:cNvPr>
          <p:cNvSpPr>
            <a:spLocks noGrp="1"/>
          </p:cNvSpPr>
          <p:nvPr>
            <p:ph type="title"/>
          </p:nvPr>
        </p:nvSpPr>
        <p:spPr/>
        <p:txBody>
          <a:bodyPr/>
          <a:lstStyle/>
          <a:p>
            <a:r>
              <a:rPr lang="en-GB" dirty="0"/>
              <a:t>Narayan’s argument </a:t>
            </a:r>
          </a:p>
        </p:txBody>
      </p:sp>
      <p:sp>
        <p:nvSpPr>
          <p:cNvPr id="3" name="Content Placeholder 2">
            <a:extLst>
              <a:ext uri="{FF2B5EF4-FFF2-40B4-BE49-F238E27FC236}">
                <a16:creationId xmlns:a16="http://schemas.microsoft.com/office/drawing/2014/main" id="{12050076-E66F-43C2-9624-5CB52C995A5A}"/>
              </a:ext>
            </a:extLst>
          </p:cNvPr>
          <p:cNvSpPr>
            <a:spLocks noGrp="1"/>
          </p:cNvSpPr>
          <p:nvPr>
            <p:ph idx="1"/>
          </p:nvPr>
        </p:nvSpPr>
        <p:spPr/>
        <p:txBody>
          <a:bodyPr>
            <a:normAutofit/>
          </a:bodyPr>
          <a:lstStyle/>
          <a:p>
            <a:r>
              <a:rPr lang="en-GB" dirty="0"/>
              <a:t>"Objectivity" must be replaced by an involvement that is unabashedly subjective as it interacts with and invites other subjectivities to take a place in anthropological productions….” (next slide)  </a:t>
            </a:r>
          </a:p>
        </p:txBody>
      </p:sp>
    </p:spTree>
    <p:extLst>
      <p:ext uri="{BB962C8B-B14F-4D97-AF65-F5344CB8AC3E}">
        <p14:creationId xmlns:p14="http://schemas.microsoft.com/office/powerpoint/2010/main" val="1241675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4E36C-DDE3-4848-BA0F-2A91D9C06BB1}"/>
              </a:ext>
            </a:extLst>
          </p:cNvPr>
          <p:cNvSpPr>
            <a:spLocks noGrp="1"/>
          </p:cNvSpPr>
          <p:nvPr>
            <p:ph type="title"/>
          </p:nvPr>
        </p:nvSpPr>
        <p:spPr/>
        <p:txBody>
          <a:bodyPr/>
          <a:lstStyle/>
          <a:p>
            <a:r>
              <a:rPr lang="en-GB" dirty="0"/>
              <a:t>(continue)</a:t>
            </a:r>
          </a:p>
        </p:txBody>
      </p:sp>
      <p:sp>
        <p:nvSpPr>
          <p:cNvPr id="3" name="Content Placeholder 2">
            <a:extLst>
              <a:ext uri="{FF2B5EF4-FFF2-40B4-BE49-F238E27FC236}">
                <a16:creationId xmlns:a16="http://schemas.microsoft.com/office/drawing/2014/main" id="{8048EEFB-7F39-4D88-AFAF-798BBED83757}"/>
              </a:ext>
            </a:extLst>
          </p:cNvPr>
          <p:cNvSpPr>
            <a:spLocks noGrp="1"/>
          </p:cNvSpPr>
          <p:nvPr>
            <p:ph idx="1"/>
          </p:nvPr>
        </p:nvSpPr>
        <p:spPr/>
        <p:txBody>
          <a:bodyPr/>
          <a:lstStyle/>
          <a:p>
            <a:r>
              <a:rPr lang="en-GB" dirty="0"/>
              <a:t>“….Knowledge, in this scheme, is not transcendental, but situated, negotiated, and part of an ongoing process. This process spans personal, professional, and cultural domains.” (p. 682)</a:t>
            </a:r>
          </a:p>
          <a:p>
            <a:endParaRPr lang="en-GB" dirty="0"/>
          </a:p>
        </p:txBody>
      </p:sp>
    </p:spTree>
    <p:extLst>
      <p:ext uri="{BB962C8B-B14F-4D97-AF65-F5344CB8AC3E}">
        <p14:creationId xmlns:p14="http://schemas.microsoft.com/office/powerpoint/2010/main" val="33727316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770</TotalTime>
  <Words>899</Words>
  <Application>Microsoft Office PowerPoint</Application>
  <PresentationFormat>On-screen Show (4:3)</PresentationFormat>
  <Paragraphs>40</Paragraphs>
  <Slides>14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Calibri</vt:lpstr>
      <vt:lpstr>Myriad Pro</vt:lpstr>
      <vt:lpstr>20140311PresentationUWTSDTemplate</vt:lpstr>
      <vt:lpstr>Theory, Methods and Practice: Critical Perspectives in Anthropology</vt:lpstr>
      <vt:lpstr>The researcher </vt:lpstr>
      <vt:lpstr>Starting point </vt:lpstr>
      <vt:lpstr>Narayan argues </vt:lpstr>
      <vt:lpstr>Defining feature of anthropology </vt:lpstr>
      <vt:lpstr>PowerPoint Presentation</vt:lpstr>
      <vt:lpstr>PowerPoint Presentation</vt:lpstr>
      <vt:lpstr>PowerPoint Presentation</vt:lpstr>
      <vt:lpstr>PowerPoint Presentation</vt:lpstr>
      <vt:lpstr>Multiple Identities </vt:lpstr>
      <vt:lpstr>Stuart Hall </vt:lpstr>
      <vt:lpstr>“radical empiricism”</vt:lpstr>
      <vt:lpstr>Narayan’s argument </vt:lpstr>
      <vt:lpstr>(continue)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114</cp:revision>
  <cp:lastPrinted>2017-03-06T16:11:16Z</cp:lastPrinted>
  <dcterms:created xsi:type="dcterms:W3CDTF">2015-04-14T15:21:28Z</dcterms:created>
  <dcterms:modified xsi:type="dcterms:W3CDTF">2019-08-23T11:38:54Z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