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handoutMasterIdLst>
    <p:handoutMasterId r:id="rId24"/>
  </p:handoutMasterIdLst>
  <p:sldIdLst>
    <p:sldId id="257" r:id="rId5"/>
    <p:sldId id="258" r:id="rId6"/>
    <p:sldId id="260" r:id="rId7"/>
    <p:sldId id="261" r:id="rId8"/>
    <p:sldId id="263" r:id="rId9"/>
    <p:sldId id="267" r:id="rId10"/>
    <p:sldId id="265" r:id="rId11"/>
    <p:sldId id="262" r:id="rId12"/>
    <p:sldId id="268" r:id="rId13"/>
    <p:sldId id="269" r:id="rId14"/>
    <p:sldId id="270" r:id="rId15"/>
    <p:sldId id="271" r:id="rId16"/>
    <p:sldId id="272" r:id="rId17"/>
    <p:sldId id="273" r:id="rId18"/>
    <p:sldId id="275" r:id="rId19"/>
    <p:sldId id="276" r:id="rId20"/>
    <p:sldId id="277" r:id="rId21"/>
    <p:sldId id="274" r:id="rId22"/>
    <p:sldId id="278" r:id="rId23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7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EED73E-EF0A-4BC4-BC54-6E79B9AC07E6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5EBAF7-8ED6-487D-8448-322B6C5656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267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1/20/2021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1/20/2021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extra.shu.ac.uk/issue1/artic4html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uardian.co.uk/2013/jul/forensic-evidence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5038" y="1871131"/>
            <a:ext cx="8462074" cy="1515533"/>
          </a:xfrm>
        </p:spPr>
        <p:txBody>
          <a:bodyPr/>
          <a:lstStyle/>
          <a:p>
            <a:r>
              <a:rPr lang="en-GB" sz="4500" b="1" dirty="0">
                <a:solidFill>
                  <a:schemeClr val="tx1"/>
                </a:solidFill>
              </a:rPr>
              <a:t>REFERENCE PROPERLY</a:t>
            </a:r>
            <a:br>
              <a:rPr lang="en-GB" sz="4500" b="1" dirty="0">
                <a:solidFill>
                  <a:schemeClr val="tx1"/>
                </a:solidFill>
              </a:rPr>
            </a:br>
            <a:r>
              <a:rPr lang="en-GB" sz="4000" dirty="0">
                <a:solidFill>
                  <a:schemeClr val="tx1"/>
                </a:solidFill>
              </a:rPr>
              <a:t>AND AVOID PLAGIARISM</a:t>
            </a:r>
            <a:r>
              <a:rPr lang="en-GB" sz="3200" dirty="0">
                <a:solidFill>
                  <a:schemeClr val="tx1"/>
                </a:solidFill>
              </a:rPr>
              <a:t/>
            </a:r>
            <a:br>
              <a:rPr lang="en-GB" sz="3200" dirty="0">
                <a:solidFill>
                  <a:schemeClr val="tx1"/>
                </a:solidFill>
              </a:rPr>
            </a:br>
            <a:endParaRPr lang="en-GB" sz="21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594226"/>
            <a:ext cx="6815669" cy="1320802"/>
          </a:xfrm>
        </p:spPr>
        <p:txBody>
          <a:bodyPr>
            <a:noAutofit/>
          </a:bodyPr>
          <a:lstStyle/>
          <a:p>
            <a:r>
              <a:rPr lang="en-GB" sz="3500" dirty="0"/>
              <a:t>Part </a:t>
            </a:r>
            <a:r>
              <a:rPr lang="en-GB" sz="3500" dirty="0" smtClean="0"/>
              <a:t>Two</a:t>
            </a:r>
            <a:r>
              <a:rPr lang="en-GB" sz="3500" dirty="0"/>
              <a:t/>
            </a:r>
            <a:br>
              <a:rPr lang="en-GB" sz="3500" dirty="0"/>
            </a:br>
            <a:r>
              <a:rPr lang="en-GB" sz="3500" b="1" dirty="0" smtClean="0"/>
              <a:t>The reference list</a:t>
            </a:r>
            <a:r>
              <a:rPr lang="en-GB" sz="3500" b="1" dirty="0"/>
              <a:t/>
            </a:r>
            <a:br>
              <a:rPr lang="en-GB" sz="3500" b="1" dirty="0"/>
            </a:br>
            <a:r>
              <a:rPr lang="en-GB" sz="3500" i="1" dirty="0"/>
              <a:t>Harvard System of Referencing </a:t>
            </a:r>
            <a:endParaRPr lang="en-GB" sz="3500" dirty="0"/>
          </a:p>
        </p:txBody>
      </p:sp>
    </p:spTree>
    <p:extLst>
      <p:ext uri="{BB962C8B-B14F-4D97-AF65-F5344CB8AC3E}">
        <p14:creationId xmlns:p14="http://schemas.microsoft.com/office/powerpoint/2010/main" val="3231973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91891" y="631034"/>
            <a:ext cx="1019013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4000" dirty="0"/>
              <a:t>This PowerPoint will help you prepare </a:t>
            </a:r>
            <a:r>
              <a:rPr lang="en-GB" sz="4000" b="1" dirty="0" smtClean="0"/>
              <a:t>reference lists </a:t>
            </a:r>
            <a:r>
              <a:rPr lang="en-GB" sz="4000" dirty="0" smtClean="0"/>
              <a:t>following </a:t>
            </a:r>
            <a:r>
              <a:rPr lang="en-GB" sz="4000" dirty="0"/>
              <a:t>the </a:t>
            </a:r>
            <a:r>
              <a:rPr lang="en-GB" sz="4000" b="1" dirty="0"/>
              <a:t>Harvard System of Referencing</a:t>
            </a:r>
            <a:r>
              <a:rPr lang="en-GB" sz="4000" dirty="0"/>
              <a:t>. </a:t>
            </a:r>
          </a:p>
          <a:p>
            <a:pPr algn="just"/>
            <a:endParaRPr lang="en-GB" sz="4000" dirty="0"/>
          </a:p>
          <a:p>
            <a:pPr algn="just"/>
            <a:r>
              <a:rPr lang="en-GB" sz="4000" dirty="0"/>
              <a:t>After watching the presentation, do the </a:t>
            </a:r>
            <a:r>
              <a:rPr lang="en-GB" sz="4000" b="1" dirty="0"/>
              <a:t>activities</a:t>
            </a:r>
            <a:r>
              <a:rPr lang="en-GB" sz="4000" dirty="0"/>
              <a:t> in the accompanying booklet to practice what has been presented here.</a:t>
            </a:r>
          </a:p>
          <a:p>
            <a:pPr algn="just"/>
            <a:endParaRPr lang="en-GB" sz="4000" dirty="0"/>
          </a:p>
          <a:p>
            <a:pPr algn="just"/>
            <a:r>
              <a:rPr lang="en-GB" sz="4000" dirty="0"/>
              <a:t>Before starting, </a:t>
            </a:r>
            <a:r>
              <a:rPr lang="en-GB" sz="4000" dirty="0" smtClean="0"/>
              <a:t>you should remember that </a:t>
            </a:r>
            <a:r>
              <a:rPr lang="en-GB" sz="4000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978816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21411" y="882813"/>
            <a:ext cx="10352868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GB" sz="4000" dirty="0"/>
              <a:t>the reference list is presented in </a:t>
            </a:r>
            <a:r>
              <a:rPr lang="en-GB" sz="4000" u="sng" dirty="0"/>
              <a:t>alphabetical order</a:t>
            </a:r>
            <a:r>
              <a:rPr lang="en-GB" sz="4000" dirty="0"/>
              <a:t> (by author’s surname) </a:t>
            </a:r>
            <a:r>
              <a:rPr lang="en-GB" sz="4000" dirty="0" smtClean="0"/>
              <a:t>and</a:t>
            </a:r>
          </a:p>
          <a:p>
            <a:pPr algn="just"/>
            <a:endParaRPr lang="en-GB" sz="4000" dirty="0"/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n-GB" sz="4000" dirty="0" smtClean="0"/>
              <a:t>in it you </a:t>
            </a:r>
            <a:r>
              <a:rPr lang="en-GB" sz="4000" dirty="0"/>
              <a:t>will </a:t>
            </a:r>
            <a:r>
              <a:rPr lang="en-GB" sz="4000" u="sng" dirty="0"/>
              <a:t>complete</a:t>
            </a:r>
            <a:r>
              <a:rPr lang="en-GB" sz="4000" dirty="0"/>
              <a:t> the </a:t>
            </a:r>
            <a:r>
              <a:rPr lang="en-GB" sz="4000" u="sng" dirty="0"/>
              <a:t>information</a:t>
            </a:r>
            <a:r>
              <a:rPr lang="en-GB" sz="4000" dirty="0"/>
              <a:t> </a:t>
            </a:r>
            <a:r>
              <a:rPr lang="en-GB" sz="4000" dirty="0" smtClean="0"/>
              <a:t>provided </a:t>
            </a:r>
            <a:r>
              <a:rPr lang="en-GB" sz="4000" dirty="0"/>
              <a:t>in </a:t>
            </a:r>
            <a:r>
              <a:rPr lang="en-GB" sz="4000" dirty="0" smtClean="0"/>
              <a:t>the citations, so </a:t>
            </a:r>
            <a:r>
              <a:rPr lang="en-GB" sz="4000" dirty="0"/>
              <a:t>that the </a:t>
            </a:r>
            <a:r>
              <a:rPr lang="en-GB" sz="4000" dirty="0" smtClean="0"/>
              <a:t>reader has all the </a:t>
            </a:r>
            <a:r>
              <a:rPr lang="en-GB" sz="4000" u="sng" dirty="0" smtClean="0"/>
              <a:t>necessary</a:t>
            </a:r>
            <a:r>
              <a:rPr lang="en-GB" sz="4000" dirty="0" smtClean="0"/>
              <a:t> </a:t>
            </a:r>
            <a:r>
              <a:rPr lang="en-GB" sz="4000" u="sng" dirty="0" smtClean="0"/>
              <a:t>information</a:t>
            </a:r>
            <a:r>
              <a:rPr lang="en-GB" sz="4000" dirty="0" smtClean="0"/>
              <a:t> to find the </a:t>
            </a:r>
            <a:r>
              <a:rPr lang="en-GB" sz="4000" u="sng" dirty="0" smtClean="0"/>
              <a:t>original</a:t>
            </a:r>
            <a:r>
              <a:rPr lang="en-GB" sz="4000" dirty="0" smtClean="0"/>
              <a:t> sources.</a:t>
            </a:r>
          </a:p>
          <a:p>
            <a:pPr algn="just"/>
            <a:endParaRPr lang="en-GB" sz="4000" dirty="0" smtClean="0"/>
          </a:p>
          <a:p>
            <a:pPr marL="571500" indent="-571500" algn="just">
              <a:buFont typeface="Wingdings" panose="05000000000000000000" pitchFamily="2" charset="2"/>
              <a:buChar char="Ø"/>
            </a:pPr>
            <a:endParaRPr lang="en-GB" sz="4000" dirty="0" smtClean="0"/>
          </a:p>
        </p:txBody>
      </p:sp>
    </p:spTree>
    <p:extLst>
      <p:ext uri="{BB962C8B-B14F-4D97-AF65-F5344CB8AC3E}">
        <p14:creationId xmlns:p14="http://schemas.microsoft.com/office/powerpoint/2010/main" val="4081990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76391" y="604308"/>
            <a:ext cx="10128143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3500" dirty="0"/>
              <a:t>For example,</a:t>
            </a:r>
          </a:p>
          <a:p>
            <a:pPr algn="just"/>
            <a:endParaRPr lang="en-GB" sz="3500" dirty="0"/>
          </a:p>
          <a:p>
            <a:pPr algn="just"/>
            <a:r>
              <a:rPr lang="en-GB" sz="3500" dirty="0"/>
              <a:t>Phillips (2014, p32) explains that “referencing must be done consistently throughout your work”.</a:t>
            </a:r>
          </a:p>
          <a:p>
            <a:pPr algn="just"/>
            <a:endParaRPr lang="en-GB" sz="3500" dirty="0"/>
          </a:p>
          <a:p>
            <a:pPr algn="just"/>
            <a:endParaRPr lang="en-GB" sz="3500" dirty="0" smtClean="0"/>
          </a:p>
          <a:p>
            <a:pPr algn="just"/>
            <a:endParaRPr lang="en-GB" sz="3500" dirty="0" smtClean="0"/>
          </a:p>
          <a:p>
            <a:pPr algn="just"/>
            <a:r>
              <a:rPr lang="en-GB" sz="3500" dirty="0" smtClean="0"/>
              <a:t>Phillips</a:t>
            </a:r>
            <a:r>
              <a:rPr lang="en-GB" sz="3500" dirty="0"/>
              <a:t>, M. (2014) </a:t>
            </a:r>
            <a:r>
              <a:rPr lang="en-GB" sz="3500" i="1" dirty="0"/>
              <a:t>How to reference</a:t>
            </a:r>
            <a:r>
              <a:rPr lang="en-GB" sz="3500" dirty="0"/>
              <a:t>, London, Pavilion Press</a:t>
            </a:r>
          </a:p>
          <a:p>
            <a:endParaRPr lang="es-ES" sz="4000" dirty="0"/>
          </a:p>
          <a:p>
            <a:endParaRPr lang="en-GB" sz="4000" dirty="0"/>
          </a:p>
          <a:p>
            <a:pPr algn="just"/>
            <a:endParaRPr lang="en-GB" sz="4000" dirty="0"/>
          </a:p>
        </p:txBody>
      </p:sp>
      <p:sp>
        <p:nvSpPr>
          <p:cNvPr id="3" name="Rectangle 2"/>
          <p:cNvSpPr/>
          <p:nvPr/>
        </p:nvSpPr>
        <p:spPr>
          <a:xfrm>
            <a:off x="2592125" y="2984285"/>
            <a:ext cx="7271965" cy="613679"/>
          </a:xfrm>
          <a:prstGeom prst="rect">
            <a:avLst/>
          </a:prstGeom>
          <a:noFill/>
          <a:ln w="28575"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s-ES" sz="2200" b="1" dirty="0" err="1" smtClean="0">
                <a:solidFill>
                  <a:srgbClr val="FF0000"/>
                </a:solidFill>
              </a:rPr>
              <a:t>With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this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citation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you</a:t>
            </a:r>
            <a:r>
              <a:rPr lang="es-ES" sz="2200" b="1" dirty="0" smtClean="0">
                <a:solidFill>
                  <a:srgbClr val="FF0000"/>
                </a:solidFill>
              </a:rPr>
              <a:t> are </a:t>
            </a:r>
            <a:r>
              <a:rPr lang="es-ES" sz="2200" b="1" dirty="0" err="1" smtClean="0">
                <a:solidFill>
                  <a:srgbClr val="FF0000"/>
                </a:solidFill>
              </a:rPr>
              <a:t>acknowledging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that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these</a:t>
            </a:r>
            <a:r>
              <a:rPr lang="es-ES" sz="2200" b="1" dirty="0" smtClean="0">
                <a:solidFill>
                  <a:srgbClr val="FF0000"/>
                </a:solidFill>
              </a:rPr>
              <a:t> are </a:t>
            </a:r>
            <a:r>
              <a:rPr lang="es-ES" sz="2200" b="1" dirty="0" err="1" smtClean="0">
                <a:solidFill>
                  <a:srgbClr val="FF0000"/>
                </a:solidFill>
              </a:rPr>
              <a:t>not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your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own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words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or</a:t>
            </a:r>
            <a:r>
              <a:rPr lang="es-ES" sz="2200" b="1" dirty="0" smtClean="0">
                <a:solidFill>
                  <a:srgbClr val="FF0000"/>
                </a:solidFill>
              </a:rPr>
              <a:t> ideas, </a:t>
            </a:r>
            <a:r>
              <a:rPr lang="es-ES" sz="2200" b="1" dirty="0" err="1" smtClean="0">
                <a:solidFill>
                  <a:srgbClr val="FF0000"/>
                </a:solidFill>
              </a:rPr>
              <a:t>but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somebody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else’s</a:t>
            </a:r>
            <a:r>
              <a:rPr lang="es-ES" sz="2200" b="1" dirty="0" smtClean="0">
                <a:solidFill>
                  <a:srgbClr val="FF0000"/>
                </a:solidFill>
              </a:rPr>
              <a:t>.</a:t>
            </a:r>
            <a:endParaRPr lang="en-GB" sz="2200" b="1" dirty="0">
              <a:solidFill>
                <a:srgbClr val="FF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483721" y="4959425"/>
            <a:ext cx="7692886" cy="721099"/>
          </a:xfrm>
          <a:prstGeom prst="rect">
            <a:avLst/>
          </a:prstGeom>
          <a:noFill/>
          <a:ln w="28575"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endParaRPr lang="es-ES" sz="2200" b="1" dirty="0" smtClean="0">
              <a:solidFill>
                <a:schemeClr val="tx1"/>
              </a:solidFill>
            </a:endParaRPr>
          </a:p>
          <a:p>
            <a:pPr algn="just"/>
            <a:r>
              <a:rPr lang="es-ES" sz="2200" b="1" dirty="0" err="1" smtClean="0">
                <a:solidFill>
                  <a:srgbClr val="FF0000"/>
                </a:solidFill>
              </a:rPr>
              <a:t>With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this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reference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you</a:t>
            </a:r>
            <a:r>
              <a:rPr lang="es-ES" sz="2200" b="1" dirty="0" smtClean="0">
                <a:solidFill>
                  <a:srgbClr val="FF0000"/>
                </a:solidFill>
              </a:rPr>
              <a:t> are </a:t>
            </a:r>
            <a:r>
              <a:rPr lang="es-ES" sz="2200" b="1" dirty="0" err="1" smtClean="0">
                <a:solidFill>
                  <a:srgbClr val="FF0000"/>
                </a:solidFill>
              </a:rPr>
              <a:t>providing</a:t>
            </a:r>
            <a:r>
              <a:rPr lang="es-ES" sz="2200" b="1" dirty="0" smtClean="0">
                <a:solidFill>
                  <a:srgbClr val="FF0000"/>
                </a:solidFill>
              </a:rPr>
              <a:t> full </a:t>
            </a:r>
            <a:r>
              <a:rPr lang="es-ES" sz="2200" b="1" dirty="0" err="1" smtClean="0">
                <a:solidFill>
                  <a:srgbClr val="FF0000"/>
                </a:solidFill>
              </a:rPr>
              <a:t>details</a:t>
            </a:r>
            <a:r>
              <a:rPr lang="es-ES" sz="2200" b="1" dirty="0" smtClean="0">
                <a:solidFill>
                  <a:srgbClr val="FF0000"/>
                </a:solidFill>
              </a:rPr>
              <a:t>, </a:t>
            </a:r>
            <a:r>
              <a:rPr lang="es-ES" sz="2200" b="1" dirty="0" err="1" smtClean="0">
                <a:solidFill>
                  <a:srgbClr val="FF0000"/>
                </a:solidFill>
              </a:rPr>
              <a:t>leading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the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reader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to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n-GB" sz="2200" b="1" dirty="0" smtClean="0">
                <a:solidFill>
                  <a:srgbClr val="FF0000"/>
                </a:solidFill>
              </a:rPr>
              <a:t>the original source.</a:t>
            </a:r>
            <a:endParaRPr lang="en-GB" sz="2200" b="1" dirty="0">
              <a:solidFill>
                <a:srgbClr val="FF0000"/>
              </a:solidFill>
            </a:endParaRPr>
          </a:p>
          <a:p>
            <a:pPr algn="just"/>
            <a:endParaRPr lang="en-GB" sz="2000" dirty="0"/>
          </a:p>
        </p:txBody>
      </p:sp>
      <p:cxnSp>
        <p:nvCxnSpPr>
          <p:cNvPr id="6" name="Straight Connector 5"/>
          <p:cNvCxnSpPr/>
          <p:nvPr/>
        </p:nvCxnSpPr>
        <p:spPr>
          <a:xfrm>
            <a:off x="1115878" y="2169763"/>
            <a:ext cx="3363132" cy="7749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9626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14399" y="772488"/>
            <a:ext cx="10345119" cy="49398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3500" dirty="0" smtClean="0"/>
              <a:t>In the </a:t>
            </a:r>
            <a:r>
              <a:rPr lang="en-GB" sz="3500" b="1" dirty="0" smtClean="0"/>
              <a:t>REFERENCES </a:t>
            </a:r>
            <a:r>
              <a:rPr lang="en-GB" sz="3500" dirty="0" smtClean="0"/>
              <a:t>you will </a:t>
            </a:r>
            <a:r>
              <a:rPr lang="en-GB" sz="3500" i="1" dirty="0" smtClean="0"/>
              <a:t>normally</a:t>
            </a:r>
            <a:r>
              <a:rPr lang="en-GB" sz="3500" dirty="0" smtClean="0"/>
              <a:t> include :</a:t>
            </a:r>
          </a:p>
          <a:p>
            <a:pPr algn="just"/>
            <a:endParaRPr lang="en-GB" sz="3500" dirty="0" smtClean="0"/>
          </a:p>
          <a:p>
            <a:pPr algn="just"/>
            <a:endParaRPr lang="en-GB" sz="3500" dirty="0" smtClean="0"/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sz="3500" dirty="0" smtClean="0"/>
              <a:t>Author’s surname AND initial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sz="3500" dirty="0" smtClean="0"/>
              <a:t>Date of publication in brackets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sz="3500" dirty="0" smtClean="0"/>
              <a:t>Title of publication </a:t>
            </a:r>
            <a:r>
              <a:rPr lang="en-GB" sz="3500" i="1" dirty="0" smtClean="0"/>
              <a:t>in italics</a:t>
            </a:r>
            <a:endParaRPr lang="en-GB" sz="3500" dirty="0"/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sz="3500" dirty="0" smtClean="0"/>
              <a:t>Place of publication</a:t>
            </a:r>
          </a:p>
          <a:p>
            <a:pPr marL="457200" indent="-457200" algn="just">
              <a:buFont typeface="Wingdings" panose="05000000000000000000" pitchFamily="2" charset="2"/>
              <a:buChar char="Ø"/>
            </a:pPr>
            <a:r>
              <a:rPr lang="en-GB" sz="3500" dirty="0" smtClean="0"/>
              <a:t>Name of publisher</a:t>
            </a:r>
          </a:p>
          <a:p>
            <a:pPr algn="just"/>
            <a:endParaRPr lang="en-GB" sz="3500" i="1" dirty="0"/>
          </a:p>
        </p:txBody>
      </p:sp>
      <p:sp>
        <p:nvSpPr>
          <p:cNvPr id="3" name="Right Brace 2"/>
          <p:cNvSpPr/>
          <p:nvPr/>
        </p:nvSpPr>
        <p:spPr>
          <a:xfrm>
            <a:off x="6571080" y="2224006"/>
            <a:ext cx="842838" cy="3223648"/>
          </a:xfrm>
          <a:prstGeom prst="rightBrac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7686244" y="3242395"/>
            <a:ext cx="3300947" cy="11668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endParaRPr lang="en-GB" sz="2200" b="1" dirty="0" smtClean="0">
              <a:solidFill>
                <a:srgbClr val="FF0000"/>
              </a:solidFill>
            </a:endParaRPr>
          </a:p>
          <a:p>
            <a:pPr algn="just"/>
            <a:r>
              <a:rPr lang="en-GB" sz="2200" b="1" dirty="0" smtClean="0">
                <a:solidFill>
                  <a:srgbClr val="FF0000"/>
                </a:solidFill>
              </a:rPr>
              <a:t>Sometimes variations or additions will be required,</a:t>
            </a:r>
          </a:p>
          <a:p>
            <a:pPr algn="just"/>
            <a:r>
              <a:rPr lang="es-ES" sz="2200" b="1" dirty="0" err="1">
                <a:solidFill>
                  <a:srgbClr val="FF0000"/>
                </a:solidFill>
              </a:rPr>
              <a:t>b</a:t>
            </a:r>
            <a:r>
              <a:rPr lang="es-ES" sz="2200" b="1" dirty="0" err="1" smtClean="0">
                <a:solidFill>
                  <a:srgbClr val="FF0000"/>
                </a:solidFill>
              </a:rPr>
              <a:t>ut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for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now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let’s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focus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on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this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basic</a:t>
            </a:r>
            <a:r>
              <a:rPr lang="es-ES" sz="2200" b="1" dirty="0" smtClean="0">
                <a:solidFill>
                  <a:srgbClr val="FF0000"/>
                </a:solidFill>
              </a:rPr>
              <a:t> formula.</a:t>
            </a:r>
            <a:endParaRPr lang="en-GB" sz="2200" b="1" dirty="0" smtClean="0">
              <a:solidFill>
                <a:srgbClr val="FF0000"/>
              </a:solidFill>
            </a:endParaRPr>
          </a:p>
          <a:p>
            <a:pPr algn="just"/>
            <a:endParaRPr lang="en-GB" sz="2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9458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06652" y="2878574"/>
            <a:ext cx="577869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en-GB" sz="4000" dirty="0"/>
              <a:t>Have a look at </a:t>
            </a:r>
            <a:r>
              <a:rPr lang="en-GB" sz="4000" dirty="0" smtClean="0"/>
              <a:t>this example: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13275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15138" y="1137550"/>
            <a:ext cx="10135891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GB" sz="4000" dirty="0" smtClean="0"/>
          </a:p>
          <a:p>
            <a:pPr algn="just"/>
            <a:endParaRPr lang="en-GB" sz="4000" dirty="0"/>
          </a:p>
          <a:p>
            <a:pPr algn="just"/>
            <a:endParaRPr lang="en-GB" sz="4000" dirty="0"/>
          </a:p>
          <a:p>
            <a:pPr algn="just"/>
            <a:r>
              <a:rPr lang="en-GB" sz="4000" dirty="0" smtClean="0"/>
              <a:t>King</a:t>
            </a:r>
            <a:r>
              <a:rPr lang="en-GB" sz="4000" dirty="0"/>
              <a:t>, P. (2010) </a:t>
            </a:r>
            <a:r>
              <a:rPr lang="en-GB" sz="4000" i="1" dirty="0"/>
              <a:t>Housing Policy Transformed: the right to buy and the desire to </a:t>
            </a:r>
            <a:r>
              <a:rPr lang="en-GB" sz="4000" i="1" dirty="0" smtClean="0"/>
              <a:t>own</a:t>
            </a:r>
            <a:r>
              <a:rPr lang="en-GB" sz="4000" i="1" dirty="0"/>
              <a:t>.</a:t>
            </a:r>
            <a:r>
              <a:rPr lang="en-GB" sz="4000" i="1" dirty="0" smtClean="0"/>
              <a:t> </a:t>
            </a:r>
            <a:r>
              <a:rPr lang="en-GB" sz="4000" dirty="0" smtClean="0"/>
              <a:t>Bristol: </a:t>
            </a:r>
            <a:r>
              <a:rPr lang="en-GB" sz="4000" dirty="0"/>
              <a:t>Policy Press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flipH="1" flipV="1">
            <a:off x="1578908" y="1828800"/>
            <a:ext cx="7750" cy="1263112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>
          <a:xfrm>
            <a:off x="833032" y="811530"/>
            <a:ext cx="2381507" cy="970776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500" dirty="0" smtClean="0"/>
          </a:p>
          <a:p>
            <a:pPr algn="ctr"/>
            <a:r>
              <a:rPr lang="en-GB" sz="2500" dirty="0" smtClean="0"/>
              <a:t>Author’s </a:t>
            </a:r>
            <a:r>
              <a:rPr lang="en-GB" sz="2500" dirty="0"/>
              <a:t>surname AND initial</a:t>
            </a:r>
          </a:p>
          <a:p>
            <a:pPr algn="ctr"/>
            <a:endParaRPr lang="en-GB" sz="2500" dirty="0"/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3415764" y="1954530"/>
            <a:ext cx="744756" cy="1159276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3364329" y="858024"/>
            <a:ext cx="1687731" cy="970776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500" dirty="0" smtClean="0"/>
          </a:p>
          <a:p>
            <a:pPr algn="ctr"/>
            <a:r>
              <a:rPr lang="en-GB" sz="2500" dirty="0" smtClean="0"/>
              <a:t>Year of publication</a:t>
            </a:r>
            <a:endParaRPr lang="en-GB" sz="2500" dirty="0"/>
          </a:p>
          <a:p>
            <a:pPr algn="ctr"/>
            <a:endParaRPr lang="en-GB" sz="2500" dirty="0"/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8172451" y="1828800"/>
            <a:ext cx="22859" cy="1263112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/>
          <p:cNvSpPr/>
          <p:nvPr/>
        </p:nvSpPr>
        <p:spPr>
          <a:xfrm>
            <a:off x="7040694" y="1062990"/>
            <a:ext cx="2149211" cy="662166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500" dirty="0" smtClean="0"/>
          </a:p>
          <a:p>
            <a:pPr algn="ctr"/>
            <a:r>
              <a:rPr lang="en-GB" sz="2500" dirty="0" smtClean="0"/>
              <a:t>Title </a:t>
            </a:r>
            <a:r>
              <a:rPr lang="en-GB" sz="2500" i="1" dirty="0" smtClean="0"/>
              <a:t>in italics</a:t>
            </a:r>
            <a:endParaRPr lang="en-GB" sz="2500" i="1" dirty="0"/>
          </a:p>
          <a:p>
            <a:pPr algn="ctr"/>
            <a:endParaRPr lang="en-GB" sz="2500" dirty="0"/>
          </a:p>
        </p:txBody>
      </p:sp>
      <p:cxnSp>
        <p:nvCxnSpPr>
          <p:cNvPr id="19" name="Straight Arrow Connector 18"/>
          <p:cNvCxnSpPr/>
          <p:nvPr/>
        </p:nvCxnSpPr>
        <p:spPr>
          <a:xfrm>
            <a:off x="6240780" y="4183380"/>
            <a:ext cx="11430" cy="891540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4880610" y="5181600"/>
            <a:ext cx="2708910" cy="662166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500" dirty="0" smtClean="0"/>
          </a:p>
          <a:p>
            <a:pPr algn="ctr"/>
            <a:r>
              <a:rPr lang="en-GB" sz="2500" dirty="0" smtClean="0"/>
              <a:t>Place of publication (usually a city)</a:t>
            </a:r>
            <a:endParaRPr lang="en-GB" sz="2500" b="1" i="1" dirty="0"/>
          </a:p>
          <a:p>
            <a:pPr algn="ctr"/>
            <a:endParaRPr lang="en-GB" sz="2500" dirty="0"/>
          </a:p>
        </p:txBody>
      </p:sp>
      <p:cxnSp>
        <p:nvCxnSpPr>
          <p:cNvPr id="27" name="Straight Arrow Connector 26"/>
          <p:cNvCxnSpPr/>
          <p:nvPr/>
        </p:nvCxnSpPr>
        <p:spPr>
          <a:xfrm>
            <a:off x="8267278" y="4171187"/>
            <a:ext cx="434341" cy="1040195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/>
          <p:cNvSpPr/>
          <p:nvPr/>
        </p:nvSpPr>
        <p:spPr>
          <a:xfrm>
            <a:off x="7913185" y="5254272"/>
            <a:ext cx="1779456" cy="662166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500" dirty="0" smtClean="0"/>
          </a:p>
          <a:p>
            <a:pPr algn="ctr"/>
            <a:r>
              <a:rPr lang="en-GB" sz="2500" dirty="0" smtClean="0"/>
              <a:t>Publishers</a:t>
            </a:r>
            <a:endParaRPr lang="en-GB" sz="2500" b="1" i="1" dirty="0"/>
          </a:p>
          <a:p>
            <a:pPr algn="ctr"/>
            <a:endParaRPr lang="en-GB" sz="2500" dirty="0"/>
          </a:p>
        </p:txBody>
      </p:sp>
      <p:cxnSp>
        <p:nvCxnSpPr>
          <p:cNvPr id="14" name="Straight Arrow Connector 13"/>
          <p:cNvCxnSpPr/>
          <p:nvPr/>
        </p:nvCxnSpPr>
        <p:spPr>
          <a:xfrm flipH="1" flipV="1">
            <a:off x="2546121" y="1828800"/>
            <a:ext cx="7750" cy="1263112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9467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6" grpId="0" animBg="1"/>
      <p:bldP spid="26" grpId="0" animBg="1"/>
      <p:bldP spid="2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84143" y="545843"/>
            <a:ext cx="10166888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s-ES" sz="4000" dirty="0" smtClean="0"/>
              <a:t>As </a:t>
            </a:r>
            <a:r>
              <a:rPr lang="es-ES" sz="4000" dirty="0" err="1" smtClean="0"/>
              <a:t>you</a:t>
            </a:r>
            <a:r>
              <a:rPr lang="es-ES" sz="4000" dirty="0" smtClean="0"/>
              <a:t> can </a:t>
            </a:r>
            <a:r>
              <a:rPr lang="es-ES" sz="4000" dirty="0" err="1" smtClean="0"/>
              <a:t>see</a:t>
            </a:r>
            <a:r>
              <a:rPr lang="es-ES" sz="4000" dirty="0" smtClean="0"/>
              <a:t>, …</a:t>
            </a:r>
          </a:p>
          <a:p>
            <a:pPr algn="just"/>
            <a:endParaRPr lang="es-ES" sz="4000" dirty="0" smtClean="0"/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s-ES" sz="4000" dirty="0" err="1" smtClean="0"/>
              <a:t>you</a:t>
            </a:r>
            <a:r>
              <a:rPr lang="es-ES" sz="4000" dirty="0" smtClean="0"/>
              <a:t> </a:t>
            </a:r>
            <a:r>
              <a:rPr lang="es-ES" sz="4000" dirty="0" err="1" smtClean="0"/>
              <a:t>will</a:t>
            </a:r>
            <a:r>
              <a:rPr lang="es-ES" sz="4000" dirty="0" smtClean="0"/>
              <a:t> </a:t>
            </a:r>
            <a:r>
              <a:rPr lang="es-ES" sz="4000" dirty="0" err="1" smtClean="0"/>
              <a:t>need</a:t>
            </a:r>
            <a:r>
              <a:rPr lang="es-ES" sz="4000" dirty="0" smtClean="0"/>
              <a:t> </a:t>
            </a:r>
            <a:r>
              <a:rPr lang="es-ES" sz="4000" dirty="0" err="1" smtClean="0"/>
              <a:t>detailed</a:t>
            </a:r>
            <a:r>
              <a:rPr lang="es-ES" sz="4000" dirty="0" smtClean="0"/>
              <a:t> </a:t>
            </a:r>
            <a:r>
              <a:rPr lang="es-ES" sz="4000" dirty="0" err="1" smtClean="0"/>
              <a:t>information</a:t>
            </a:r>
            <a:r>
              <a:rPr lang="es-ES" sz="4000" dirty="0" smtClean="0"/>
              <a:t> </a:t>
            </a:r>
            <a:r>
              <a:rPr lang="es-ES" sz="4000" dirty="0" err="1" smtClean="0"/>
              <a:t>about</a:t>
            </a:r>
            <a:r>
              <a:rPr lang="es-ES" sz="4000" dirty="0" smtClean="0"/>
              <a:t> </a:t>
            </a:r>
            <a:r>
              <a:rPr lang="es-ES" sz="4000" dirty="0" err="1" smtClean="0"/>
              <a:t>your</a:t>
            </a:r>
            <a:r>
              <a:rPr lang="es-ES" sz="4000" dirty="0" smtClean="0"/>
              <a:t> </a:t>
            </a:r>
            <a:r>
              <a:rPr lang="es-ES" sz="4000" dirty="0" err="1" smtClean="0"/>
              <a:t>sources</a:t>
            </a:r>
            <a:r>
              <a:rPr lang="es-ES" sz="4000" dirty="0" smtClean="0"/>
              <a:t> in </a:t>
            </a:r>
            <a:r>
              <a:rPr lang="es-ES" sz="4000" dirty="0" err="1" smtClean="0"/>
              <a:t>order</a:t>
            </a:r>
            <a:r>
              <a:rPr lang="es-ES" sz="4000" dirty="0" smtClean="0"/>
              <a:t> </a:t>
            </a:r>
            <a:r>
              <a:rPr lang="es-ES" sz="4000" dirty="0" err="1" smtClean="0"/>
              <a:t>to</a:t>
            </a:r>
            <a:r>
              <a:rPr lang="es-ES" sz="4000" dirty="0" smtClean="0"/>
              <a:t> compile </a:t>
            </a:r>
            <a:r>
              <a:rPr lang="es-ES" sz="4000" dirty="0" err="1" smtClean="0"/>
              <a:t>the</a:t>
            </a:r>
            <a:r>
              <a:rPr lang="es-ES" sz="4000" dirty="0" smtClean="0"/>
              <a:t> </a:t>
            </a:r>
            <a:r>
              <a:rPr lang="es-ES" sz="4000" dirty="0" err="1" smtClean="0"/>
              <a:t>reference</a:t>
            </a:r>
            <a:r>
              <a:rPr lang="es-ES" sz="4000" dirty="0" smtClean="0"/>
              <a:t> </a:t>
            </a:r>
            <a:r>
              <a:rPr lang="es-ES" sz="4000" dirty="0" err="1" smtClean="0"/>
              <a:t>list</a:t>
            </a:r>
            <a:r>
              <a:rPr lang="es-ES" sz="4000" dirty="0" smtClean="0"/>
              <a:t>,</a:t>
            </a:r>
          </a:p>
          <a:p>
            <a:pPr algn="just"/>
            <a:endParaRPr lang="es-ES" sz="4000" dirty="0" smtClean="0"/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s-ES" sz="4000" dirty="0" smtClean="0"/>
              <a:t>so </a:t>
            </a:r>
            <a:r>
              <a:rPr lang="es-ES" sz="4000" dirty="0" err="1" smtClean="0"/>
              <a:t>it</a:t>
            </a:r>
            <a:r>
              <a:rPr lang="es-ES" sz="4000" dirty="0" smtClean="0"/>
              <a:t> </a:t>
            </a:r>
            <a:r>
              <a:rPr lang="es-ES" sz="4000" dirty="0" err="1" smtClean="0"/>
              <a:t>is</a:t>
            </a:r>
            <a:r>
              <a:rPr lang="es-ES" sz="4000" dirty="0" smtClean="0"/>
              <a:t> </a:t>
            </a:r>
            <a:r>
              <a:rPr lang="es-ES" sz="4000" dirty="0" err="1" smtClean="0"/>
              <a:t>very</a:t>
            </a:r>
            <a:r>
              <a:rPr lang="es-ES" sz="4000" dirty="0" smtClean="0"/>
              <a:t> </a:t>
            </a:r>
            <a:r>
              <a:rPr lang="es-ES" sz="4000" dirty="0" err="1" smtClean="0"/>
              <a:t>important</a:t>
            </a:r>
            <a:r>
              <a:rPr lang="es-ES" sz="4000" dirty="0" smtClean="0"/>
              <a:t> </a:t>
            </a:r>
            <a:r>
              <a:rPr lang="es-ES" sz="4000" dirty="0" err="1" smtClean="0"/>
              <a:t>that</a:t>
            </a:r>
            <a:r>
              <a:rPr lang="es-ES" sz="4000" dirty="0" smtClean="0"/>
              <a:t> </a:t>
            </a:r>
            <a:r>
              <a:rPr lang="es-ES" sz="4000" dirty="0" err="1" smtClean="0"/>
              <a:t>you</a:t>
            </a:r>
            <a:r>
              <a:rPr lang="es-ES" sz="4000" dirty="0" smtClean="0"/>
              <a:t> </a:t>
            </a:r>
            <a:r>
              <a:rPr lang="es-ES" sz="4000" u="sng" dirty="0" err="1" smtClean="0"/>
              <a:t>take</a:t>
            </a:r>
            <a:r>
              <a:rPr lang="es-ES" sz="4000" u="sng" dirty="0" smtClean="0"/>
              <a:t> note of </a:t>
            </a:r>
            <a:r>
              <a:rPr lang="es-ES" sz="4000" u="sng" dirty="0" err="1" smtClean="0"/>
              <a:t>these</a:t>
            </a:r>
            <a:r>
              <a:rPr lang="es-ES" sz="4000" u="sng" dirty="0" smtClean="0"/>
              <a:t> </a:t>
            </a:r>
            <a:r>
              <a:rPr lang="es-ES" sz="4000" u="sng" dirty="0" err="1" smtClean="0"/>
              <a:t>details</a:t>
            </a:r>
            <a:r>
              <a:rPr lang="es-ES" sz="4000" u="sng" dirty="0" smtClean="0"/>
              <a:t> as </a:t>
            </a:r>
            <a:r>
              <a:rPr lang="es-ES" sz="4000" u="sng" dirty="0" err="1" smtClean="0"/>
              <a:t>you</a:t>
            </a:r>
            <a:r>
              <a:rPr lang="es-ES" sz="4000" u="sng" dirty="0" smtClean="0"/>
              <a:t> use </a:t>
            </a:r>
            <a:r>
              <a:rPr lang="es-ES" sz="4000" u="sng" dirty="0" err="1" smtClean="0"/>
              <a:t>the</a:t>
            </a:r>
            <a:r>
              <a:rPr lang="es-ES" sz="4000" u="sng" dirty="0" smtClean="0"/>
              <a:t> </a:t>
            </a:r>
            <a:r>
              <a:rPr lang="es-ES" sz="4000" u="sng" dirty="0" err="1" smtClean="0"/>
              <a:t>sources</a:t>
            </a:r>
            <a:r>
              <a:rPr lang="es-ES" sz="4000" dirty="0" smtClean="0"/>
              <a:t> (</a:t>
            </a:r>
            <a:r>
              <a:rPr lang="es-ES" sz="4000" dirty="0" err="1" smtClean="0"/>
              <a:t>instead</a:t>
            </a:r>
            <a:r>
              <a:rPr lang="es-ES" sz="4000" dirty="0" smtClean="0"/>
              <a:t> of </a:t>
            </a:r>
            <a:r>
              <a:rPr lang="es-ES" sz="4000" dirty="0" err="1" smtClean="0"/>
              <a:t>trying</a:t>
            </a:r>
            <a:r>
              <a:rPr lang="es-ES" sz="4000" dirty="0" smtClean="0"/>
              <a:t> </a:t>
            </a:r>
            <a:r>
              <a:rPr lang="es-ES" sz="4000" dirty="0" err="1" smtClean="0"/>
              <a:t>to</a:t>
            </a:r>
            <a:r>
              <a:rPr lang="es-ES" sz="4000" dirty="0" smtClean="0"/>
              <a:t> </a:t>
            </a:r>
            <a:r>
              <a:rPr lang="es-ES" sz="4000" dirty="0" err="1" smtClean="0"/>
              <a:t>find</a:t>
            </a:r>
            <a:r>
              <a:rPr lang="es-ES" sz="4000" dirty="0" smtClean="0"/>
              <a:t> </a:t>
            </a:r>
            <a:r>
              <a:rPr lang="es-ES" sz="4000" dirty="0" err="1" smtClean="0"/>
              <a:t>this</a:t>
            </a:r>
            <a:r>
              <a:rPr lang="es-ES" sz="4000" dirty="0" smtClean="0"/>
              <a:t> </a:t>
            </a:r>
            <a:r>
              <a:rPr lang="es-ES" sz="4000" dirty="0" err="1" smtClean="0"/>
              <a:t>information</a:t>
            </a:r>
            <a:r>
              <a:rPr lang="es-ES" sz="4000" dirty="0" smtClean="0"/>
              <a:t> </a:t>
            </a:r>
            <a:r>
              <a:rPr lang="es-ES" sz="4000" dirty="0" err="1" smtClean="0"/>
              <a:t>when</a:t>
            </a:r>
            <a:r>
              <a:rPr lang="es-ES" sz="4000" dirty="0" smtClean="0"/>
              <a:t> </a:t>
            </a:r>
            <a:r>
              <a:rPr lang="es-ES" sz="4000" dirty="0" err="1" smtClean="0"/>
              <a:t>you</a:t>
            </a:r>
            <a:r>
              <a:rPr lang="es-ES" sz="4000" dirty="0" smtClean="0"/>
              <a:t> </a:t>
            </a:r>
            <a:r>
              <a:rPr lang="es-ES" sz="4000" dirty="0" err="1" smtClean="0"/>
              <a:t>have</a:t>
            </a:r>
            <a:r>
              <a:rPr lang="es-ES" sz="4000" dirty="0" smtClean="0"/>
              <a:t> </a:t>
            </a:r>
            <a:r>
              <a:rPr lang="es-ES" sz="4000" dirty="0" err="1" smtClean="0"/>
              <a:t>finished</a:t>
            </a:r>
            <a:r>
              <a:rPr lang="es-ES" sz="4000" dirty="0" smtClean="0"/>
              <a:t> </a:t>
            </a:r>
            <a:r>
              <a:rPr lang="es-ES" sz="4000" dirty="0" err="1" smtClean="0"/>
              <a:t>your</a:t>
            </a:r>
            <a:r>
              <a:rPr lang="es-ES" sz="4000" dirty="0" smtClean="0"/>
              <a:t> </a:t>
            </a:r>
            <a:r>
              <a:rPr lang="es-ES" sz="4000" dirty="0" err="1" smtClean="0"/>
              <a:t>essay</a:t>
            </a:r>
            <a:r>
              <a:rPr lang="es-ES" sz="4000" dirty="0" smtClean="0"/>
              <a:t>/</a:t>
            </a:r>
            <a:r>
              <a:rPr lang="es-ES" sz="4000" dirty="0" err="1" smtClean="0"/>
              <a:t>report</a:t>
            </a:r>
            <a:r>
              <a:rPr lang="es-ES" sz="4000" dirty="0" smtClean="0"/>
              <a:t>).</a:t>
            </a:r>
          </a:p>
          <a:p>
            <a:pPr algn="just"/>
            <a:endParaRPr lang="en-GB" sz="4000" dirty="0"/>
          </a:p>
          <a:p>
            <a:pPr algn="just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859872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29964" y="1165118"/>
            <a:ext cx="10152063" cy="48628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4000" dirty="0"/>
              <a:t>Sometimes the basic </a:t>
            </a:r>
            <a:r>
              <a:rPr lang="en-GB" sz="4000" dirty="0" smtClean="0"/>
              <a:t>“formula” for a reference (slide 7) will </a:t>
            </a:r>
            <a:r>
              <a:rPr lang="en-GB" sz="4000" dirty="0"/>
              <a:t>vary </a:t>
            </a:r>
            <a:r>
              <a:rPr lang="en-GB" sz="4000" dirty="0" smtClean="0"/>
              <a:t>slightly, depending for example on the type of source you have used (website, article, etc.).</a:t>
            </a:r>
            <a:endParaRPr lang="en-GB" sz="4000" dirty="0"/>
          </a:p>
          <a:p>
            <a:pPr algn="just"/>
            <a:endParaRPr lang="en-GB" sz="4000" dirty="0"/>
          </a:p>
          <a:p>
            <a:r>
              <a:rPr lang="en-GB" sz="3000" dirty="0" smtClean="0"/>
              <a:t>					</a:t>
            </a:r>
            <a:endParaRPr lang="en-GB" sz="4000" dirty="0" smtClean="0"/>
          </a:p>
          <a:p>
            <a:pPr algn="ctr"/>
            <a:r>
              <a:rPr lang="en-GB" sz="4000" dirty="0" smtClean="0"/>
              <a:t>Let’s have a look at some variations.</a:t>
            </a:r>
            <a:endParaRPr lang="en-GB" sz="4000" dirty="0"/>
          </a:p>
          <a:p>
            <a:pPr algn="just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083410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60120" y="2069098"/>
            <a:ext cx="10321290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3200" dirty="0" err="1" smtClean="0"/>
              <a:t>Hirst</a:t>
            </a:r>
            <a:r>
              <a:rPr lang="en-GB" sz="3200" dirty="0" smtClean="0"/>
              <a:t>, M. (2001) </a:t>
            </a:r>
            <a:r>
              <a:rPr lang="en-GB" sz="3200" i="1" dirty="0" smtClean="0"/>
              <a:t>Andrews and </a:t>
            </a:r>
            <a:r>
              <a:rPr lang="en-GB" sz="3200" i="1" dirty="0" err="1" smtClean="0"/>
              <a:t>Hirst</a:t>
            </a:r>
            <a:r>
              <a:rPr lang="en-GB" sz="3200" i="1" dirty="0" smtClean="0"/>
              <a:t> on criminal </a:t>
            </a:r>
            <a:r>
              <a:rPr lang="en-GB" sz="3200" i="1" dirty="0"/>
              <a:t>e</a:t>
            </a:r>
            <a:r>
              <a:rPr lang="en-GB" sz="3200" i="1" dirty="0" smtClean="0"/>
              <a:t>vidence</a:t>
            </a:r>
            <a:r>
              <a:rPr lang="en-GB" sz="3200" dirty="0" smtClean="0"/>
              <a:t>, 4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</a:t>
            </a:r>
            <a:r>
              <a:rPr lang="en-GB" sz="3200" dirty="0" smtClean="0"/>
              <a:t>edition. Bristol: </a:t>
            </a:r>
            <a:r>
              <a:rPr lang="en-GB" sz="3200" dirty="0" smtClean="0"/>
              <a:t>Jordan</a:t>
            </a:r>
            <a:endParaRPr lang="en-GB" sz="3200" dirty="0"/>
          </a:p>
          <a:p>
            <a:pPr algn="just"/>
            <a:endParaRPr lang="en-GB" sz="3200" u="sng" dirty="0"/>
          </a:p>
          <a:p>
            <a:pPr algn="just"/>
            <a:endParaRPr lang="en-GB" sz="3200" u="sng" dirty="0"/>
          </a:p>
          <a:p>
            <a:pPr algn="just"/>
            <a:endParaRPr lang="en-GB" sz="3200" u="sng" dirty="0"/>
          </a:p>
          <a:p>
            <a:pPr algn="just"/>
            <a:r>
              <a:rPr lang="en-GB" sz="3200" dirty="0" smtClean="0"/>
              <a:t>Burns</a:t>
            </a:r>
            <a:r>
              <a:rPr lang="en-GB" sz="3200" dirty="0"/>
              <a:t>, T. and </a:t>
            </a:r>
            <a:r>
              <a:rPr lang="en-GB" sz="3200" dirty="0" err="1"/>
              <a:t>Sinfield</a:t>
            </a:r>
            <a:r>
              <a:rPr lang="en-GB" sz="3200" dirty="0"/>
              <a:t>, S. (2012) </a:t>
            </a:r>
            <a:r>
              <a:rPr lang="en-GB" sz="3200" i="1" dirty="0"/>
              <a:t>Essential Study Skills. The Complete Guide to Success at University</a:t>
            </a:r>
            <a:r>
              <a:rPr lang="en-GB" sz="3200" dirty="0"/>
              <a:t>, 3</a:t>
            </a:r>
            <a:r>
              <a:rPr lang="en-GB" sz="3200" baseline="30000" dirty="0"/>
              <a:t>rd</a:t>
            </a:r>
            <a:r>
              <a:rPr lang="en-GB" sz="3200" dirty="0"/>
              <a:t> </a:t>
            </a:r>
            <a:r>
              <a:rPr lang="en-GB" sz="3200" dirty="0" smtClean="0"/>
              <a:t>edition. London: </a:t>
            </a:r>
            <a:r>
              <a:rPr lang="en-GB" sz="3200" dirty="0"/>
              <a:t>Sage Publications</a:t>
            </a:r>
          </a:p>
        </p:txBody>
      </p:sp>
      <p:sp>
        <p:nvSpPr>
          <p:cNvPr id="3" name="Rectangle 2"/>
          <p:cNvSpPr/>
          <p:nvPr/>
        </p:nvSpPr>
        <p:spPr>
          <a:xfrm>
            <a:off x="1996769" y="844410"/>
            <a:ext cx="7973169" cy="70395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Is the book you have used a second or subsequent edition? </a:t>
            </a:r>
          </a:p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Include this information after the title.</a:t>
            </a:r>
            <a:endParaRPr lang="en-GB" sz="2400" dirty="0">
              <a:solidFill>
                <a:srgbClr val="FF0000"/>
              </a:solidFill>
            </a:endParaRP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5983354" y="1560143"/>
            <a:ext cx="7303" cy="502415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val 4"/>
          <p:cNvSpPr/>
          <p:nvPr/>
        </p:nvSpPr>
        <p:spPr>
          <a:xfrm>
            <a:off x="9406890" y="1931670"/>
            <a:ext cx="1725930" cy="101727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763074" y="3359356"/>
            <a:ext cx="6643816" cy="70395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Does your source have two or more authors? </a:t>
            </a:r>
            <a:r>
              <a:rPr lang="en-GB" sz="2400" dirty="0" smtClean="0">
                <a:solidFill>
                  <a:srgbClr val="FF0000"/>
                </a:solidFill>
              </a:rPr>
              <a:t>Include the surnames and initials of ALL the authors.</a:t>
            </a:r>
            <a:endParaRPr lang="en-GB" sz="2400" dirty="0">
              <a:solidFill>
                <a:srgbClr val="FF0000"/>
              </a:solidFill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5976050" y="4063313"/>
            <a:ext cx="7303" cy="502415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val 7"/>
          <p:cNvSpPr/>
          <p:nvPr/>
        </p:nvSpPr>
        <p:spPr>
          <a:xfrm>
            <a:off x="879190" y="4370522"/>
            <a:ext cx="4778660" cy="82141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18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67896" y="2765795"/>
            <a:ext cx="10045521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GB" sz="3200" dirty="0" smtClean="0"/>
          </a:p>
          <a:p>
            <a:pPr algn="just"/>
            <a:r>
              <a:rPr lang="en-GB" sz="3200" dirty="0" smtClean="0"/>
              <a:t>Gerber</a:t>
            </a:r>
            <a:r>
              <a:rPr lang="en-GB" sz="3200" dirty="0"/>
              <a:t>, M.E. (2003) </a:t>
            </a:r>
            <a:r>
              <a:rPr lang="en-GB" sz="3200" i="1" dirty="0"/>
              <a:t>The E-Myth Manager </a:t>
            </a:r>
            <a:r>
              <a:rPr lang="en-GB" sz="3200" dirty="0"/>
              <a:t>(E-book) New York, </a:t>
            </a:r>
            <a:r>
              <a:rPr lang="en-GB" sz="3200" dirty="0" err="1"/>
              <a:t>PerfectBound</a:t>
            </a:r>
            <a:r>
              <a:rPr lang="en-GB" sz="3200" dirty="0"/>
              <a:t>, available from http://us.perfectbound.com/, accessed 30 April 2015</a:t>
            </a:r>
          </a:p>
          <a:p>
            <a:pPr algn="just"/>
            <a:endParaRPr lang="en-GB" sz="3200" dirty="0"/>
          </a:p>
        </p:txBody>
      </p:sp>
      <p:sp>
        <p:nvSpPr>
          <p:cNvPr id="3" name="Rectangle 2"/>
          <p:cNvSpPr/>
          <p:nvPr/>
        </p:nvSpPr>
        <p:spPr>
          <a:xfrm>
            <a:off x="2239018" y="811368"/>
            <a:ext cx="8398931" cy="172577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Is your source an e-book?</a:t>
            </a:r>
          </a:p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dirty="0" smtClean="0">
                <a:solidFill>
                  <a:srgbClr val="FF0000"/>
                </a:solidFill>
              </a:rPr>
              <a:t>Indicate it after the title and in brackets.</a:t>
            </a:r>
          </a:p>
          <a:p>
            <a:pPr algn="ctr"/>
            <a:r>
              <a:rPr lang="es-ES" sz="2400" dirty="0" err="1" smtClean="0">
                <a:solidFill>
                  <a:srgbClr val="FF0000"/>
                </a:solidFill>
              </a:rPr>
              <a:t>You</a:t>
            </a:r>
            <a:r>
              <a:rPr lang="es-ES" sz="2400" dirty="0" smtClean="0">
                <a:solidFill>
                  <a:srgbClr val="FF0000"/>
                </a:solidFill>
              </a:rPr>
              <a:t> </a:t>
            </a:r>
            <a:r>
              <a:rPr lang="es-ES" sz="2400" dirty="0" err="1" smtClean="0">
                <a:solidFill>
                  <a:srgbClr val="FF0000"/>
                </a:solidFill>
              </a:rPr>
              <a:t>must</a:t>
            </a:r>
            <a:r>
              <a:rPr lang="es-ES" sz="2400" dirty="0" smtClean="0">
                <a:solidFill>
                  <a:srgbClr val="FF0000"/>
                </a:solidFill>
              </a:rPr>
              <a:t> </a:t>
            </a:r>
            <a:r>
              <a:rPr lang="es-ES" sz="2400" dirty="0" err="1" smtClean="0">
                <a:solidFill>
                  <a:srgbClr val="FF0000"/>
                </a:solidFill>
              </a:rPr>
              <a:t>also</a:t>
            </a:r>
            <a:r>
              <a:rPr lang="es-ES" sz="2400" dirty="0" smtClean="0">
                <a:solidFill>
                  <a:srgbClr val="FF0000"/>
                </a:solidFill>
              </a:rPr>
              <a:t> </a:t>
            </a:r>
            <a:r>
              <a:rPr lang="es-ES" sz="2400" dirty="0" err="1" smtClean="0">
                <a:solidFill>
                  <a:srgbClr val="FF0000"/>
                </a:solidFill>
              </a:rPr>
              <a:t>indicate</a:t>
            </a:r>
            <a:r>
              <a:rPr lang="es-ES" sz="2400" dirty="0" smtClean="0">
                <a:solidFill>
                  <a:srgbClr val="FF0000"/>
                </a:solidFill>
              </a:rPr>
              <a:t> </a:t>
            </a:r>
            <a:r>
              <a:rPr lang="es-ES" sz="2400" dirty="0" err="1" smtClean="0">
                <a:solidFill>
                  <a:srgbClr val="FF0000"/>
                </a:solidFill>
              </a:rPr>
              <a:t>where</a:t>
            </a:r>
            <a:r>
              <a:rPr lang="es-ES" sz="2400" dirty="0" smtClean="0">
                <a:solidFill>
                  <a:srgbClr val="FF0000"/>
                </a:solidFill>
              </a:rPr>
              <a:t> and </a:t>
            </a:r>
            <a:r>
              <a:rPr lang="es-ES" sz="2400" dirty="0" err="1" smtClean="0">
                <a:solidFill>
                  <a:srgbClr val="FF0000"/>
                </a:solidFill>
              </a:rPr>
              <a:t>when</a:t>
            </a:r>
            <a:r>
              <a:rPr lang="es-ES" sz="2400" dirty="0" smtClean="0">
                <a:solidFill>
                  <a:srgbClr val="FF0000"/>
                </a:solidFill>
              </a:rPr>
              <a:t> </a:t>
            </a:r>
            <a:r>
              <a:rPr lang="es-ES" sz="2400" dirty="0" err="1" smtClean="0">
                <a:solidFill>
                  <a:srgbClr val="FF0000"/>
                </a:solidFill>
              </a:rPr>
              <a:t>you</a:t>
            </a:r>
            <a:r>
              <a:rPr lang="es-ES" sz="2400" dirty="0" smtClean="0">
                <a:solidFill>
                  <a:srgbClr val="FF0000"/>
                </a:solidFill>
              </a:rPr>
              <a:t> </a:t>
            </a:r>
            <a:r>
              <a:rPr lang="es-ES" sz="2400" dirty="0" err="1" smtClean="0">
                <a:solidFill>
                  <a:srgbClr val="FF0000"/>
                </a:solidFill>
              </a:rPr>
              <a:t>accessed</a:t>
            </a:r>
            <a:r>
              <a:rPr lang="es-ES" sz="2400" dirty="0" smtClean="0">
                <a:solidFill>
                  <a:srgbClr val="FF0000"/>
                </a:solidFill>
              </a:rPr>
              <a:t> </a:t>
            </a:r>
            <a:r>
              <a:rPr lang="es-ES" sz="2400" dirty="0" err="1" smtClean="0">
                <a:solidFill>
                  <a:srgbClr val="FF0000"/>
                </a:solidFill>
              </a:rPr>
              <a:t>the</a:t>
            </a:r>
            <a:r>
              <a:rPr lang="es-ES" sz="2400" dirty="0" smtClean="0">
                <a:solidFill>
                  <a:srgbClr val="FF0000"/>
                </a:solidFill>
              </a:rPr>
              <a:t> e-</a:t>
            </a:r>
            <a:r>
              <a:rPr lang="es-ES" sz="2400" dirty="0" err="1" smtClean="0">
                <a:solidFill>
                  <a:srgbClr val="FF0000"/>
                </a:solidFill>
              </a:rPr>
              <a:t>book</a:t>
            </a:r>
            <a:r>
              <a:rPr lang="es-ES" sz="2400" dirty="0" smtClean="0">
                <a:solidFill>
                  <a:srgbClr val="FF0000"/>
                </a:solidFill>
              </a:rPr>
              <a:t>, </a:t>
            </a:r>
            <a:r>
              <a:rPr lang="es-ES" sz="2400" dirty="0" err="1" smtClean="0">
                <a:solidFill>
                  <a:srgbClr val="FF0000"/>
                </a:solidFill>
              </a:rPr>
              <a:t>you</a:t>
            </a:r>
            <a:r>
              <a:rPr lang="es-ES" sz="2400" dirty="0" smtClean="0">
                <a:solidFill>
                  <a:srgbClr val="FF0000"/>
                </a:solidFill>
              </a:rPr>
              <a:t> </a:t>
            </a:r>
            <a:r>
              <a:rPr lang="es-ES" sz="2400" dirty="0" err="1" smtClean="0">
                <a:solidFill>
                  <a:srgbClr val="FF0000"/>
                </a:solidFill>
              </a:rPr>
              <a:t>will</a:t>
            </a:r>
            <a:r>
              <a:rPr lang="es-ES" sz="2400" dirty="0" smtClean="0">
                <a:solidFill>
                  <a:srgbClr val="FF0000"/>
                </a:solidFill>
              </a:rPr>
              <a:t> </a:t>
            </a:r>
            <a:r>
              <a:rPr lang="es-ES" sz="2400" dirty="0" err="1" smtClean="0">
                <a:solidFill>
                  <a:srgbClr val="FF0000"/>
                </a:solidFill>
              </a:rPr>
              <a:t>normally</a:t>
            </a:r>
            <a:r>
              <a:rPr lang="es-ES" sz="2400" dirty="0" smtClean="0">
                <a:solidFill>
                  <a:srgbClr val="FF0000"/>
                </a:solidFill>
              </a:rPr>
              <a:t> use </a:t>
            </a:r>
            <a:r>
              <a:rPr lang="es-ES" sz="2400" dirty="0" err="1" smtClean="0">
                <a:solidFill>
                  <a:srgbClr val="FF0000"/>
                </a:solidFill>
              </a:rPr>
              <a:t>the</a:t>
            </a:r>
            <a:r>
              <a:rPr lang="es-ES" sz="2400" dirty="0" smtClean="0">
                <a:solidFill>
                  <a:srgbClr val="FF0000"/>
                </a:solidFill>
              </a:rPr>
              <a:t> </a:t>
            </a:r>
            <a:r>
              <a:rPr lang="es-ES" sz="2400" dirty="0" err="1" smtClean="0">
                <a:solidFill>
                  <a:srgbClr val="FF0000"/>
                </a:solidFill>
              </a:rPr>
              <a:t>phrases</a:t>
            </a:r>
            <a:r>
              <a:rPr lang="es-ES" sz="2400" dirty="0" smtClean="0">
                <a:solidFill>
                  <a:srgbClr val="FF0000"/>
                </a:solidFill>
              </a:rPr>
              <a:t> “</a:t>
            </a:r>
            <a:r>
              <a:rPr lang="es-ES" sz="2400" dirty="0" err="1" smtClean="0">
                <a:solidFill>
                  <a:srgbClr val="FF0000"/>
                </a:solidFill>
              </a:rPr>
              <a:t>available</a:t>
            </a:r>
            <a:r>
              <a:rPr lang="es-ES" sz="2400" dirty="0" smtClean="0">
                <a:solidFill>
                  <a:srgbClr val="FF0000"/>
                </a:solidFill>
              </a:rPr>
              <a:t> </a:t>
            </a:r>
            <a:r>
              <a:rPr lang="es-ES" sz="2400" dirty="0" err="1" smtClean="0">
                <a:solidFill>
                  <a:srgbClr val="FF0000"/>
                </a:solidFill>
              </a:rPr>
              <a:t>from</a:t>
            </a:r>
            <a:r>
              <a:rPr lang="es-ES" sz="2400" dirty="0" smtClean="0">
                <a:solidFill>
                  <a:srgbClr val="FF0000"/>
                </a:solidFill>
              </a:rPr>
              <a:t>” and “</a:t>
            </a:r>
            <a:r>
              <a:rPr lang="es-ES" sz="2400" dirty="0" err="1" smtClean="0">
                <a:solidFill>
                  <a:srgbClr val="FF0000"/>
                </a:solidFill>
              </a:rPr>
              <a:t>accessed</a:t>
            </a:r>
            <a:r>
              <a:rPr lang="es-ES" sz="2400" dirty="0" smtClean="0">
                <a:solidFill>
                  <a:srgbClr val="FF0000"/>
                </a:solidFill>
              </a:rPr>
              <a:t>”.</a:t>
            </a:r>
            <a:endParaRPr lang="en-GB" sz="2400" dirty="0">
              <a:solidFill>
                <a:srgbClr val="FF0000"/>
              </a:solidFill>
            </a:endParaRP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6437621" y="2540993"/>
            <a:ext cx="7303" cy="502415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val 4"/>
          <p:cNvSpPr/>
          <p:nvPr/>
        </p:nvSpPr>
        <p:spPr>
          <a:xfrm>
            <a:off x="7539454" y="3112105"/>
            <a:ext cx="1643183" cy="833054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3593206" y="4209783"/>
            <a:ext cx="7044743" cy="12879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1066800" y="4689236"/>
            <a:ext cx="3543837" cy="12879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317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22670" y="2966026"/>
            <a:ext cx="100584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3200" dirty="0"/>
              <a:t>Andrews, G. (2014) Understanding the </a:t>
            </a:r>
            <a:r>
              <a:rPr lang="en-GB" sz="3200" dirty="0" err="1"/>
              <a:t>Stockmarket</a:t>
            </a:r>
            <a:r>
              <a:rPr lang="en-GB" sz="3200" dirty="0"/>
              <a:t>, in Rawlings, M. (ed.) </a:t>
            </a:r>
            <a:r>
              <a:rPr lang="en-GB" sz="3200" i="1" dirty="0"/>
              <a:t>The Secrets of the Banking Sector</a:t>
            </a:r>
            <a:r>
              <a:rPr lang="en-GB" sz="3200" dirty="0"/>
              <a:t>, New </a:t>
            </a:r>
            <a:r>
              <a:rPr lang="en-GB" sz="3200" dirty="0" smtClean="0"/>
              <a:t>York: </a:t>
            </a:r>
            <a:r>
              <a:rPr lang="en-GB" sz="3200" dirty="0"/>
              <a:t>Leaf, pp58-74 </a:t>
            </a:r>
          </a:p>
        </p:txBody>
      </p:sp>
      <p:sp>
        <p:nvSpPr>
          <p:cNvPr id="3" name="Rectangle 2"/>
          <p:cNvSpPr/>
          <p:nvPr/>
        </p:nvSpPr>
        <p:spPr>
          <a:xfrm>
            <a:off x="1218985" y="822798"/>
            <a:ext cx="9792129" cy="146517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Is your source a chapter from an edited book?</a:t>
            </a:r>
          </a:p>
          <a:p>
            <a:r>
              <a:rPr lang="en-GB" sz="2400" dirty="0" smtClean="0">
                <a:solidFill>
                  <a:srgbClr val="FF0000"/>
                </a:solidFill>
              </a:rPr>
              <a:t>Author </a:t>
            </a:r>
            <a:r>
              <a:rPr lang="en-GB" sz="2400" dirty="0">
                <a:solidFill>
                  <a:srgbClr val="FF0000"/>
                </a:solidFill>
              </a:rPr>
              <a:t>of chapter + </a:t>
            </a:r>
            <a:r>
              <a:rPr lang="en-GB" sz="2400" dirty="0" smtClean="0">
                <a:solidFill>
                  <a:srgbClr val="FF0000"/>
                </a:solidFill>
              </a:rPr>
              <a:t>book publication date </a:t>
            </a:r>
            <a:r>
              <a:rPr lang="en-GB" sz="2400" dirty="0">
                <a:solidFill>
                  <a:srgbClr val="FF0000"/>
                </a:solidFill>
              </a:rPr>
              <a:t>+ article title + in </a:t>
            </a:r>
            <a:r>
              <a:rPr lang="en-GB" sz="2400" dirty="0" smtClean="0">
                <a:solidFill>
                  <a:srgbClr val="FF0000"/>
                </a:solidFill>
              </a:rPr>
              <a:t>+ author </a:t>
            </a:r>
            <a:r>
              <a:rPr lang="en-GB" sz="2400" dirty="0">
                <a:solidFill>
                  <a:srgbClr val="FF0000"/>
                </a:solidFill>
              </a:rPr>
              <a:t>of book + (ed.) + </a:t>
            </a:r>
            <a:r>
              <a:rPr lang="en-GB" sz="2400" i="1" dirty="0">
                <a:solidFill>
                  <a:srgbClr val="FF0000"/>
                </a:solidFill>
              </a:rPr>
              <a:t>book </a:t>
            </a:r>
            <a:r>
              <a:rPr lang="en-GB" sz="2400" i="1" dirty="0" smtClean="0">
                <a:solidFill>
                  <a:srgbClr val="FF0000"/>
                </a:solidFill>
              </a:rPr>
              <a:t>title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smtClean="0">
                <a:solidFill>
                  <a:srgbClr val="FF0000"/>
                </a:solidFill>
              </a:rPr>
              <a:t>+ place of </a:t>
            </a:r>
            <a:r>
              <a:rPr lang="en-GB" sz="2400" dirty="0">
                <a:solidFill>
                  <a:srgbClr val="FF0000"/>
                </a:solidFill>
              </a:rPr>
              <a:t>publication + publishers + </a:t>
            </a:r>
            <a:r>
              <a:rPr lang="en-GB" sz="2400" dirty="0" smtClean="0">
                <a:solidFill>
                  <a:srgbClr val="FF0000"/>
                </a:solidFill>
              </a:rPr>
              <a:t>chapter </a:t>
            </a:r>
            <a:r>
              <a:rPr lang="en-GB" sz="2400" dirty="0">
                <a:solidFill>
                  <a:srgbClr val="FF0000"/>
                </a:solidFill>
              </a:rPr>
              <a:t>page numbers</a:t>
            </a: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6151870" y="2285678"/>
            <a:ext cx="7303" cy="502415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6964463" y="4713619"/>
            <a:ext cx="4046651" cy="11668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endParaRPr lang="en-GB" sz="2200" b="1" dirty="0" smtClean="0">
              <a:solidFill>
                <a:srgbClr val="FF0000"/>
              </a:solidFill>
            </a:endParaRPr>
          </a:p>
          <a:p>
            <a:pPr algn="just"/>
            <a:r>
              <a:rPr lang="en-GB" sz="2200" b="1" dirty="0" smtClean="0">
                <a:solidFill>
                  <a:srgbClr val="FF0000"/>
                </a:solidFill>
              </a:rPr>
              <a:t>Remember: title of the article is NOT in italics, the title of the book IS.</a:t>
            </a:r>
          </a:p>
          <a:p>
            <a:pPr algn="just"/>
            <a:endParaRPr lang="en-GB" sz="2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879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50505" y="879948"/>
            <a:ext cx="8667965" cy="1360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Is your source an article from </a:t>
            </a:r>
            <a:r>
              <a:rPr lang="en-GB" sz="2400" b="1" dirty="0">
                <a:solidFill>
                  <a:srgbClr val="FF0000"/>
                </a:solidFill>
              </a:rPr>
              <a:t>a</a:t>
            </a:r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b="1" dirty="0" smtClean="0">
                <a:solidFill>
                  <a:srgbClr val="FF0000"/>
                </a:solidFill>
              </a:rPr>
              <a:t>print journal?</a:t>
            </a:r>
          </a:p>
          <a:p>
            <a:r>
              <a:rPr lang="en-GB" sz="2400" dirty="0">
                <a:solidFill>
                  <a:srgbClr val="FF0000"/>
                </a:solidFill>
              </a:rPr>
              <a:t>Author of article + date + article title </a:t>
            </a:r>
            <a:r>
              <a:rPr lang="en-GB" sz="2400" dirty="0" smtClean="0">
                <a:solidFill>
                  <a:srgbClr val="FF0000"/>
                </a:solidFill>
              </a:rPr>
              <a:t>+ </a:t>
            </a:r>
            <a:r>
              <a:rPr lang="en-GB" sz="2400" i="1" dirty="0" smtClean="0">
                <a:solidFill>
                  <a:srgbClr val="FF0000"/>
                </a:solidFill>
              </a:rPr>
              <a:t>journal title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smtClean="0">
                <a:solidFill>
                  <a:srgbClr val="FF0000"/>
                </a:solidFill>
              </a:rPr>
              <a:t>+ volume </a:t>
            </a:r>
            <a:r>
              <a:rPr lang="en-GB" sz="2400" dirty="0">
                <a:solidFill>
                  <a:srgbClr val="FF0000"/>
                </a:solidFill>
              </a:rPr>
              <a:t>number + issue number + article page numbers</a:t>
            </a:r>
          </a:p>
        </p:txBody>
      </p:sp>
      <p:sp>
        <p:nvSpPr>
          <p:cNvPr id="3" name="Rectangle 2"/>
          <p:cNvSpPr/>
          <p:nvPr/>
        </p:nvSpPr>
        <p:spPr>
          <a:xfrm>
            <a:off x="1383031" y="2795885"/>
            <a:ext cx="993267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 err="1"/>
              <a:t>Herbane</a:t>
            </a:r>
            <a:r>
              <a:rPr lang="en-GB" sz="3200" dirty="0"/>
              <a:t>, B. (2010) </a:t>
            </a:r>
            <a:r>
              <a:rPr lang="en-GB" sz="3200" dirty="0" smtClean="0"/>
              <a:t>Time </a:t>
            </a:r>
            <a:r>
              <a:rPr lang="en-GB" sz="3200" dirty="0"/>
              <a:t>for a crisis-based view, </a:t>
            </a:r>
            <a:r>
              <a:rPr lang="en-GB" sz="3200" i="1" dirty="0"/>
              <a:t>International Small Business Journal</a:t>
            </a:r>
            <a:r>
              <a:rPr lang="en-GB" sz="3200" dirty="0"/>
              <a:t>, </a:t>
            </a:r>
            <a:r>
              <a:rPr lang="en-GB" sz="3200" dirty="0" err="1"/>
              <a:t>Vol</a:t>
            </a:r>
            <a:r>
              <a:rPr lang="en-GB" sz="3200" dirty="0"/>
              <a:t> 28, No 1, pp43-64</a:t>
            </a: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6243310" y="2228528"/>
            <a:ext cx="7303" cy="502415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6457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43201" y="924843"/>
            <a:ext cx="8419411" cy="118970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What if it is </a:t>
            </a:r>
            <a:r>
              <a:rPr lang="en-GB" sz="2400" b="1" smtClean="0">
                <a:solidFill>
                  <a:srgbClr val="FF0000"/>
                </a:solidFill>
              </a:rPr>
              <a:t>an article from </a:t>
            </a:r>
            <a:r>
              <a:rPr lang="en-GB" sz="2400" b="1" dirty="0" smtClean="0">
                <a:solidFill>
                  <a:srgbClr val="FF0000"/>
                </a:solidFill>
              </a:rPr>
              <a:t>an electronic journal? </a:t>
            </a:r>
          </a:p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As in the previous case, but you add where and when you accessed the source.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077986" y="2578412"/>
            <a:ext cx="1014984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 smtClean="0"/>
              <a:t>McCarthy, L. (2013) Homelessness and identity, </a:t>
            </a:r>
            <a:r>
              <a:rPr lang="en-GB" sz="3200" i="1" dirty="0" smtClean="0"/>
              <a:t>People, Place &amp; Policy Online</a:t>
            </a:r>
            <a:r>
              <a:rPr lang="en-GB" sz="3200" dirty="0" smtClean="0"/>
              <a:t>, </a:t>
            </a:r>
            <a:r>
              <a:rPr lang="en-GB" sz="3200" dirty="0" err="1" smtClean="0"/>
              <a:t>Vol</a:t>
            </a:r>
            <a:r>
              <a:rPr lang="en-GB" sz="3200" dirty="0" smtClean="0"/>
              <a:t> 7, No 1, pp46-58, available from </a:t>
            </a:r>
            <a:r>
              <a:rPr lang="en-GB" sz="3200" dirty="0" smtClean="0">
                <a:hlinkClick r:id="rId2"/>
              </a:rPr>
              <a:t>http://extra.shu.ac.uk/issue1/artic4html</a:t>
            </a:r>
            <a:r>
              <a:rPr lang="en-GB" sz="3200" dirty="0" smtClean="0"/>
              <a:t>, accessed 20 February 2016</a:t>
            </a:r>
            <a:endParaRPr lang="en-GB" sz="3200" dirty="0"/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6171469" y="2106704"/>
            <a:ext cx="7303" cy="502415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9848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35161" y="737616"/>
            <a:ext cx="9635490" cy="133140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Is the source an article from a newspaper or magazine? </a:t>
            </a:r>
          </a:p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Author + year </a:t>
            </a:r>
            <a:r>
              <a:rPr lang="en-GB" sz="2400" dirty="0">
                <a:solidFill>
                  <a:srgbClr val="FF0000"/>
                </a:solidFill>
              </a:rPr>
              <a:t>of publication </a:t>
            </a:r>
            <a:r>
              <a:rPr lang="en-GB" sz="2400" dirty="0" smtClean="0">
                <a:solidFill>
                  <a:srgbClr val="FF0000"/>
                </a:solidFill>
              </a:rPr>
              <a:t>+ article title + </a:t>
            </a:r>
            <a:r>
              <a:rPr lang="en-GB" sz="2400" i="1" dirty="0" smtClean="0">
                <a:solidFill>
                  <a:srgbClr val="FF0000"/>
                </a:solidFill>
              </a:rPr>
              <a:t>newspaper/magazine title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smtClean="0">
                <a:solidFill>
                  <a:srgbClr val="FF0000"/>
                </a:solidFill>
              </a:rPr>
              <a:t>+ exact date + </a:t>
            </a:r>
            <a:r>
              <a:rPr lang="en-GB" sz="2400" dirty="0">
                <a:solidFill>
                  <a:srgbClr val="FF0000"/>
                </a:solidFill>
              </a:rPr>
              <a:t>page number(s</a:t>
            </a:r>
            <a:r>
              <a:rPr lang="en-GB" sz="2400" dirty="0" smtClean="0">
                <a:solidFill>
                  <a:srgbClr val="FF0000"/>
                </a:solidFill>
              </a:rPr>
              <a:t>)</a:t>
            </a:r>
          </a:p>
        </p:txBody>
      </p:sp>
      <p:cxnSp>
        <p:nvCxnSpPr>
          <p:cNvPr id="3" name="Straight Arrow Connector 2"/>
          <p:cNvCxnSpPr/>
          <p:nvPr/>
        </p:nvCxnSpPr>
        <p:spPr>
          <a:xfrm>
            <a:off x="6152906" y="2077726"/>
            <a:ext cx="7303" cy="502415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/>
          <p:cNvSpPr/>
          <p:nvPr/>
        </p:nvSpPr>
        <p:spPr>
          <a:xfrm>
            <a:off x="888641" y="2484836"/>
            <a:ext cx="10419009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3200" dirty="0" err="1"/>
              <a:t>Bowcott</a:t>
            </a:r>
            <a:r>
              <a:rPr lang="en-GB" sz="3200" dirty="0"/>
              <a:t>, O. (2013) Criminal defendants forced to pay to see evidence, </a:t>
            </a:r>
            <a:r>
              <a:rPr lang="en-GB" sz="3200" i="1" dirty="0"/>
              <a:t>The Guardian</a:t>
            </a:r>
            <a:r>
              <a:rPr lang="en-GB" sz="3200" dirty="0"/>
              <a:t>, 18 July, </a:t>
            </a:r>
            <a:r>
              <a:rPr lang="en-GB" sz="3200" dirty="0" smtClean="0"/>
              <a:t>p11</a:t>
            </a:r>
          </a:p>
          <a:p>
            <a:pPr algn="just"/>
            <a:endParaRPr lang="en-GB" sz="3200" dirty="0" smtClean="0"/>
          </a:p>
          <a:p>
            <a:pPr algn="just"/>
            <a:endParaRPr lang="en-GB" sz="3200" dirty="0" smtClean="0"/>
          </a:p>
        </p:txBody>
      </p:sp>
      <p:sp>
        <p:nvSpPr>
          <p:cNvPr id="5" name="Rectangle 4"/>
          <p:cNvSpPr/>
          <p:nvPr/>
        </p:nvSpPr>
        <p:spPr>
          <a:xfrm>
            <a:off x="887235" y="3685034"/>
            <a:ext cx="10451782" cy="86190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What if it is an online newspaper/magazine?</a:t>
            </a:r>
          </a:p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As before, but add where and when you used the source (“available from”, “accessed”)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06651" y="4962751"/>
            <a:ext cx="10507851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3200" dirty="0" smtClean="0"/>
              <a:t>…available </a:t>
            </a:r>
            <a:r>
              <a:rPr lang="en-GB" sz="3200" dirty="0"/>
              <a:t>from </a:t>
            </a:r>
            <a:r>
              <a:rPr lang="en-GB" sz="3200" dirty="0">
                <a:hlinkClick r:id="rId2"/>
              </a:rPr>
              <a:t>http://www.guardian.co.uk/2013/jul/forensic-evidence</a:t>
            </a:r>
            <a:r>
              <a:rPr lang="en-GB" sz="3200" dirty="0"/>
              <a:t>, accessed 15 February 2016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6149254" y="4546939"/>
            <a:ext cx="7303" cy="502415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9316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64680" y="799609"/>
            <a:ext cx="9635490" cy="133140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400" b="1" dirty="0" smtClean="0">
              <a:solidFill>
                <a:srgbClr val="FF0000"/>
              </a:solidFill>
            </a:endParaRPr>
          </a:p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Is the source an internet site with author’s name available? </a:t>
            </a:r>
          </a:p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Author + year </a:t>
            </a:r>
            <a:r>
              <a:rPr lang="en-GB" sz="2400" dirty="0">
                <a:solidFill>
                  <a:srgbClr val="FF0000"/>
                </a:solidFill>
              </a:rPr>
              <a:t>of publication </a:t>
            </a:r>
            <a:r>
              <a:rPr lang="en-GB" sz="2400" dirty="0" smtClean="0">
                <a:solidFill>
                  <a:srgbClr val="FF0000"/>
                </a:solidFill>
              </a:rPr>
              <a:t>+ </a:t>
            </a:r>
            <a:r>
              <a:rPr lang="en-GB" sz="2400" i="1" dirty="0" smtClean="0">
                <a:solidFill>
                  <a:srgbClr val="FF0000"/>
                </a:solidFill>
              </a:rPr>
              <a:t>title</a:t>
            </a:r>
            <a:endParaRPr lang="en-GB" sz="2400" dirty="0">
              <a:solidFill>
                <a:srgbClr val="FF0000"/>
              </a:solidFill>
            </a:endParaRPr>
          </a:p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+ site’s name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  <a:r>
              <a:rPr lang="en-GB" sz="2400" dirty="0" smtClean="0">
                <a:solidFill>
                  <a:srgbClr val="FF0000"/>
                </a:solidFill>
              </a:rPr>
              <a:t>+ “available </a:t>
            </a:r>
            <a:r>
              <a:rPr lang="en-GB" sz="2400" dirty="0">
                <a:solidFill>
                  <a:srgbClr val="FF0000"/>
                </a:solidFill>
              </a:rPr>
              <a:t>from …” </a:t>
            </a:r>
            <a:r>
              <a:rPr lang="en-GB" sz="2400" dirty="0" smtClean="0">
                <a:solidFill>
                  <a:srgbClr val="FF0000"/>
                </a:solidFill>
              </a:rPr>
              <a:t>+ “accessed …” </a:t>
            </a:r>
            <a:endParaRPr lang="en-GB" sz="2400" dirty="0">
              <a:solidFill>
                <a:srgbClr val="FF0000"/>
              </a:solidFill>
            </a:endParaRPr>
          </a:p>
          <a:p>
            <a:pPr algn="ctr"/>
            <a:endParaRPr lang="en-GB" sz="2400" dirty="0" smtClean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164680" y="2702319"/>
            <a:ext cx="1004351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3200" dirty="0"/>
              <a:t>O’Brien, J. (2013) </a:t>
            </a:r>
            <a:r>
              <a:rPr lang="en-GB" sz="3200" i="1" dirty="0"/>
              <a:t>Do sporty women make better entrepreneurs?</a:t>
            </a:r>
            <a:r>
              <a:rPr lang="en-GB" sz="3200" dirty="0"/>
              <a:t>, BBC </a:t>
            </a:r>
            <a:r>
              <a:rPr lang="en-GB" sz="3200" dirty="0" smtClean="0"/>
              <a:t>News, </a:t>
            </a:r>
            <a:r>
              <a:rPr lang="en-GB" sz="3200" dirty="0"/>
              <a:t>available from http://www.bbc.co.uk/news/business-23, accessed 2 September 2013</a:t>
            </a: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6152906" y="2116471"/>
            <a:ext cx="7303" cy="502415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5060889" y="4455000"/>
            <a:ext cx="6400800" cy="157460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endParaRPr lang="en-GB" sz="2200" b="1" dirty="0" smtClean="0">
              <a:solidFill>
                <a:srgbClr val="FF0000"/>
              </a:solidFill>
            </a:endParaRPr>
          </a:p>
          <a:p>
            <a:pPr algn="just"/>
            <a:r>
              <a:rPr lang="es-ES" sz="2200" b="1" dirty="0" err="1" smtClean="0">
                <a:solidFill>
                  <a:srgbClr val="FF0000"/>
                </a:solidFill>
              </a:rPr>
              <a:t>If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there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is</a:t>
            </a:r>
            <a:r>
              <a:rPr lang="es-ES" sz="2200" b="1" dirty="0" smtClean="0">
                <a:solidFill>
                  <a:srgbClr val="FF0000"/>
                </a:solidFill>
              </a:rPr>
              <a:t> no date </a:t>
            </a:r>
            <a:r>
              <a:rPr lang="es-ES" sz="2200" b="1" dirty="0" err="1" smtClean="0">
                <a:solidFill>
                  <a:srgbClr val="FF0000"/>
                </a:solidFill>
              </a:rPr>
              <a:t>available</a:t>
            </a:r>
            <a:r>
              <a:rPr lang="es-ES" sz="2200" b="1" dirty="0" smtClean="0">
                <a:solidFill>
                  <a:srgbClr val="FF0000"/>
                </a:solidFill>
              </a:rPr>
              <a:t>, </a:t>
            </a:r>
            <a:r>
              <a:rPr lang="es-ES" sz="2200" b="1" dirty="0" err="1" smtClean="0">
                <a:solidFill>
                  <a:srgbClr val="FF0000"/>
                </a:solidFill>
              </a:rPr>
              <a:t>write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>
                <a:solidFill>
                  <a:srgbClr val="FF0000"/>
                </a:solidFill>
              </a:rPr>
              <a:t>(</a:t>
            </a:r>
            <a:r>
              <a:rPr lang="es-ES" sz="2200" b="1" dirty="0" err="1">
                <a:solidFill>
                  <a:srgbClr val="FF0000"/>
                </a:solidFill>
              </a:rPr>
              <a:t>nd</a:t>
            </a:r>
            <a:r>
              <a:rPr lang="es-ES" sz="2200" b="1" dirty="0">
                <a:solidFill>
                  <a:srgbClr val="FF0000"/>
                </a:solidFill>
              </a:rPr>
              <a:t>.) </a:t>
            </a:r>
            <a:r>
              <a:rPr lang="es-ES" sz="2200" b="1" dirty="0" err="1">
                <a:solidFill>
                  <a:srgbClr val="FF0000"/>
                </a:solidFill>
              </a:rPr>
              <a:t>instead</a:t>
            </a:r>
            <a:r>
              <a:rPr lang="es-ES" sz="2200" b="1" dirty="0">
                <a:solidFill>
                  <a:srgbClr val="FF0000"/>
                </a:solidFill>
              </a:rPr>
              <a:t> of </a:t>
            </a:r>
            <a:r>
              <a:rPr lang="es-ES" sz="2200" b="1" dirty="0" err="1">
                <a:solidFill>
                  <a:srgbClr val="FF0000"/>
                </a:solidFill>
              </a:rPr>
              <a:t>year</a:t>
            </a:r>
            <a:r>
              <a:rPr lang="es-ES" sz="2200" b="1" dirty="0">
                <a:solidFill>
                  <a:srgbClr val="FF0000"/>
                </a:solidFill>
              </a:rPr>
              <a:t> of </a:t>
            </a:r>
            <a:r>
              <a:rPr lang="es-ES" sz="2200" b="1" dirty="0" err="1" smtClean="0">
                <a:solidFill>
                  <a:srgbClr val="FF0000"/>
                </a:solidFill>
              </a:rPr>
              <a:t>publication</a:t>
            </a:r>
            <a:r>
              <a:rPr lang="es-ES" sz="2200" b="1" dirty="0" smtClean="0">
                <a:solidFill>
                  <a:srgbClr val="FF0000"/>
                </a:solidFill>
              </a:rPr>
              <a:t>.</a:t>
            </a:r>
          </a:p>
          <a:p>
            <a:pPr algn="just"/>
            <a:r>
              <a:rPr lang="es-ES" sz="2200" b="1" dirty="0" err="1" smtClean="0">
                <a:solidFill>
                  <a:srgbClr val="FF0000"/>
                </a:solidFill>
              </a:rPr>
              <a:t>If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the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source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does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not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have</a:t>
            </a:r>
            <a:r>
              <a:rPr lang="es-ES" sz="2200" b="1" dirty="0" smtClean="0">
                <a:solidFill>
                  <a:srgbClr val="FF0000"/>
                </a:solidFill>
              </a:rPr>
              <a:t> a </a:t>
            </a:r>
            <a:r>
              <a:rPr lang="es-ES" sz="2200" b="1" dirty="0" err="1" smtClean="0">
                <a:solidFill>
                  <a:srgbClr val="FF0000"/>
                </a:solidFill>
              </a:rPr>
              <a:t>title</a:t>
            </a:r>
            <a:r>
              <a:rPr lang="es-ES" sz="2200" b="1" dirty="0" smtClean="0">
                <a:solidFill>
                  <a:srgbClr val="FF0000"/>
                </a:solidFill>
              </a:rPr>
              <a:t>, </a:t>
            </a:r>
            <a:r>
              <a:rPr lang="es-ES" sz="2200" b="1" dirty="0" err="1" smtClean="0">
                <a:solidFill>
                  <a:srgbClr val="FF0000"/>
                </a:solidFill>
              </a:rPr>
              <a:t>just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write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the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site’s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name</a:t>
            </a:r>
            <a:r>
              <a:rPr lang="es-ES" sz="2200" b="1" dirty="0" smtClean="0">
                <a:solidFill>
                  <a:srgbClr val="FF0000"/>
                </a:solidFill>
              </a:rPr>
              <a:t>.</a:t>
            </a:r>
            <a:endParaRPr lang="es-ES" sz="2200" b="1" dirty="0">
              <a:solidFill>
                <a:srgbClr val="FF0000"/>
              </a:solidFill>
            </a:endParaRPr>
          </a:p>
          <a:p>
            <a:pPr algn="just"/>
            <a:endParaRPr lang="en-GB" sz="2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85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64680" y="799609"/>
            <a:ext cx="9635490" cy="133140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2400" b="1" dirty="0" smtClean="0">
              <a:solidFill>
                <a:srgbClr val="FF0000"/>
              </a:solidFill>
            </a:endParaRPr>
          </a:p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Is the source an internet site with NO author’s name available? </a:t>
            </a:r>
          </a:p>
          <a:p>
            <a:pPr algn="ctr"/>
            <a:r>
              <a:rPr lang="en-GB" sz="2400" dirty="0" smtClean="0">
                <a:solidFill>
                  <a:srgbClr val="FF0000"/>
                </a:solidFill>
              </a:rPr>
              <a:t>Use the site’s name in the first place (instead of the author’s name)</a:t>
            </a:r>
            <a:endParaRPr lang="en-GB" sz="2400" dirty="0">
              <a:solidFill>
                <a:srgbClr val="FF0000"/>
              </a:solidFill>
            </a:endParaRPr>
          </a:p>
          <a:p>
            <a:pPr algn="ctr"/>
            <a:endParaRPr lang="en-GB" sz="2400" dirty="0" smtClean="0">
              <a:solidFill>
                <a:srgbClr val="FF0000"/>
              </a:solidFill>
            </a:endParaRPr>
          </a:p>
        </p:txBody>
      </p:sp>
      <p:cxnSp>
        <p:nvCxnSpPr>
          <p:cNvPr id="3" name="Straight Arrow Connector 2"/>
          <p:cNvCxnSpPr/>
          <p:nvPr/>
        </p:nvCxnSpPr>
        <p:spPr>
          <a:xfrm>
            <a:off x="6152906" y="2116471"/>
            <a:ext cx="7303" cy="502415"/>
          </a:xfrm>
          <a:prstGeom prst="straightConnector1">
            <a:avLst/>
          </a:prstGeom>
          <a:ln>
            <a:solidFill>
              <a:schemeClr val="bg1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/>
          <p:cNvSpPr/>
          <p:nvPr/>
        </p:nvSpPr>
        <p:spPr>
          <a:xfrm>
            <a:off x="977769" y="2756412"/>
            <a:ext cx="10248521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3200" dirty="0"/>
              <a:t>Department for Business, Innovation and Skills (2011) </a:t>
            </a:r>
            <a:r>
              <a:rPr lang="en-GB" sz="3200" i="1" dirty="0"/>
              <a:t>Government cuts apprenticeship red </a:t>
            </a:r>
            <a:r>
              <a:rPr lang="en-GB" sz="3200" i="1" dirty="0" smtClean="0"/>
              <a:t>tape</a:t>
            </a:r>
            <a:r>
              <a:rPr lang="en-GB" sz="3200" dirty="0" smtClean="0"/>
              <a:t>, </a:t>
            </a:r>
            <a:r>
              <a:rPr lang="en-GB" sz="3200" dirty="0"/>
              <a:t>available from http://www.bis.gov.uk/news/topstories/2011/Sep/apprenticeships-red-tape-slashed, accessed 8 September 2011 </a:t>
            </a:r>
          </a:p>
        </p:txBody>
      </p:sp>
      <p:sp>
        <p:nvSpPr>
          <p:cNvPr id="5" name="Rectangle 4"/>
          <p:cNvSpPr/>
          <p:nvPr/>
        </p:nvSpPr>
        <p:spPr>
          <a:xfrm>
            <a:off x="5060889" y="4956040"/>
            <a:ext cx="6400800" cy="107356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endParaRPr lang="en-GB" sz="2200" b="1" dirty="0" smtClean="0">
              <a:solidFill>
                <a:srgbClr val="FF0000"/>
              </a:solidFill>
            </a:endParaRPr>
          </a:p>
          <a:p>
            <a:pPr algn="just"/>
            <a:r>
              <a:rPr lang="es-ES" sz="2200" b="1" dirty="0" err="1" smtClean="0">
                <a:solidFill>
                  <a:srgbClr val="FF0000"/>
                </a:solidFill>
              </a:rPr>
              <a:t>If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there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 err="1" smtClean="0">
                <a:solidFill>
                  <a:srgbClr val="FF0000"/>
                </a:solidFill>
              </a:rPr>
              <a:t>is</a:t>
            </a:r>
            <a:r>
              <a:rPr lang="es-ES" sz="2200" b="1" dirty="0" smtClean="0">
                <a:solidFill>
                  <a:srgbClr val="FF0000"/>
                </a:solidFill>
              </a:rPr>
              <a:t> no date </a:t>
            </a:r>
            <a:r>
              <a:rPr lang="es-ES" sz="2200" b="1" dirty="0" err="1" smtClean="0">
                <a:solidFill>
                  <a:srgbClr val="FF0000"/>
                </a:solidFill>
              </a:rPr>
              <a:t>available</a:t>
            </a:r>
            <a:r>
              <a:rPr lang="es-ES" sz="2200" b="1" dirty="0" smtClean="0">
                <a:solidFill>
                  <a:srgbClr val="FF0000"/>
                </a:solidFill>
              </a:rPr>
              <a:t>, </a:t>
            </a:r>
            <a:r>
              <a:rPr lang="es-ES" sz="2200" b="1" dirty="0" err="1" smtClean="0">
                <a:solidFill>
                  <a:srgbClr val="FF0000"/>
                </a:solidFill>
              </a:rPr>
              <a:t>write</a:t>
            </a:r>
            <a:r>
              <a:rPr lang="es-ES" sz="2200" b="1" dirty="0" smtClean="0">
                <a:solidFill>
                  <a:srgbClr val="FF0000"/>
                </a:solidFill>
              </a:rPr>
              <a:t> </a:t>
            </a:r>
            <a:r>
              <a:rPr lang="es-ES" sz="2200" b="1" dirty="0">
                <a:solidFill>
                  <a:srgbClr val="FF0000"/>
                </a:solidFill>
              </a:rPr>
              <a:t>(</a:t>
            </a:r>
            <a:r>
              <a:rPr lang="es-ES" sz="2200" b="1" dirty="0" err="1">
                <a:solidFill>
                  <a:srgbClr val="FF0000"/>
                </a:solidFill>
              </a:rPr>
              <a:t>nd</a:t>
            </a:r>
            <a:r>
              <a:rPr lang="es-ES" sz="2200" b="1" dirty="0">
                <a:solidFill>
                  <a:srgbClr val="FF0000"/>
                </a:solidFill>
              </a:rPr>
              <a:t>.) </a:t>
            </a:r>
            <a:r>
              <a:rPr lang="es-ES" sz="2200" b="1" dirty="0" err="1">
                <a:solidFill>
                  <a:srgbClr val="FF0000"/>
                </a:solidFill>
              </a:rPr>
              <a:t>instead</a:t>
            </a:r>
            <a:r>
              <a:rPr lang="es-ES" sz="2200" b="1" dirty="0">
                <a:solidFill>
                  <a:srgbClr val="FF0000"/>
                </a:solidFill>
              </a:rPr>
              <a:t> of </a:t>
            </a:r>
            <a:r>
              <a:rPr lang="es-ES" sz="2200" b="1" dirty="0" err="1">
                <a:solidFill>
                  <a:srgbClr val="FF0000"/>
                </a:solidFill>
              </a:rPr>
              <a:t>year</a:t>
            </a:r>
            <a:r>
              <a:rPr lang="es-ES" sz="2200" b="1" dirty="0">
                <a:solidFill>
                  <a:srgbClr val="FF0000"/>
                </a:solidFill>
              </a:rPr>
              <a:t> of </a:t>
            </a:r>
            <a:r>
              <a:rPr lang="es-ES" sz="2200" b="1" dirty="0" err="1" smtClean="0">
                <a:solidFill>
                  <a:srgbClr val="FF0000"/>
                </a:solidFill>
              </a:rPr>
              <a:t>publication</a:t>
            </a:r>
            <a:r>
              <a:rPr lang="es-ES" sz="2200" b="1" dirty="0" smtClean="0">
                <a:solidFill>
                  <a:srgbClr val="FF0000"/>
                </a:solidFill>
              </a:rPr>
              <a:t>.</a:t>
            </a:r>
          </a:p>
          <a:p>
            <a:pPr algn="just"/>
            <a:endParaRPr lang="en-GB" sz="2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3644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51560" y="533915"/>
            <a:ext cx="10058400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4000" dirty="0" err="1" smtClean="0"/>
              <a:t>Remember</a:t>
            </a:r>
            <a:r>
              <a:rPr lang="es-ES" sz="4000" dirty="0"/>
              <a:t> </a:t>
            </a:r>
            <a:r>
              <a:rPr lang="es-ES" sz="4000" dirty="0" err="1" smtClean="0"/>
              <a:t>to</a:t>
            </a:r>
            <a:r>
              <a:rPr lang="es-ES" sz="4000" dirty="0" smtClean="0"/>
              <a:t> …</a:t>
            </a:r>
          </a:p>
          <a:p>
            <a:endParaRPr lang="es-ES" sz="4000" dirty="0"/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s-ES" sz="4000" b="1" dirty="0" err="1"/>
              <a:t>c</a:t>
            </a:r>
            <a:r>
              <a:rPr lang="es-ES" sz="4000" b="1" dirty="0" err="1" smtClean="0"/>
              <a:t>ollect</a:t>
            </a:r>
            <a:r>
              <a:rPr lang="es-ES" sz="4000" dirty="0" smtClean="0"/>
              <a:t> </a:t>
            </a:r>
            <a:r>
              <a:rPr lang="es-ES" sz="4000" b="1" dirty="0" err="1" smtClean="0"/>
              <a:t>information</a:t>
            </a:r>
            <a:r>
              <a:rPr lang="es-ES" sz="4000" b="1" dirty="0" smtClean="0"/>
              <a:t> </a:t>
            </a:r>
            <a:r>
              <a:rPr lang="es-ES" sz="4000" dirty="0" err="1" smtClean="0"/>
              <a:t>about</a:t>
            </a:r>
            <a:r>
              <a:rPr lang="es-ES" sz="4000" dirty="0" smtClean="0"/>
              <a:t> </a:t>
            </a:r>
            <a:r>
              <a:rPr lang="es-ES" sz="4000" dirty="0" err="1" smtClean="0"/>
              <a:t>the</a:t>
            </a:r>
            <a:r>
              <a:rPr lang="es-ES" sz="4000" dirty="0" smtClean="0"/>
              <a:t> </a:t>
            </a:r>
            <a:r>
              <a:rPr lang="es-ES" sz="4000" dirty="0" err="1" smtClean="0"/>
              <a:t>sources</a:t>
            </a:r>
            <a:r>
              <a:rPr lang="es-ES" sz="4000" dirty="0" smtClean="0"/>
              <a:t> </a:t>
            </a:r>
            <a:r>
              <a:rPr lang="es-ES" sz="4000" dirty="0"/>
              <a:t>AS </a:t>
            </a:r>
            <a:r>
              <a:rPr lang="es-ES" sz="4000" dirty="0" err="1"/>
              <a:t>you</a:t>
            </a:r>
            <a:r>
              <a:rPr lang="es-ES" sz="4000" dirty="0"/>
              <a:t> use </a:t>
            </a:r>
            <a:r>
              <a:rPr lang="es-ES" sz="4000" dirty="0" err="1" smtClean="0"/>
              <a:t>them</a:t>
            </a:r>
            <a:endParaRPr lang="es-ES" sz="4000" dirty="0"/>
          </a:p>
          <a:p>
            <a:endParaRPr lang="en-GB" sz="4000" dirty="0"/>
          </a:p>
          <a:p>
            <a:pPr marL="571500" indent="-571500" algn="just">
              <a:buFont typeface="Wingdings" panose="05000000000000000000" pitchFamily="2" charset="2"/>
              <a:buChar char="Ø"/>
            </a:pPr>
            <a:r>
              <a:rPr lang="es-ES" sz="4000" dirty="0" err="1" smtClean="0"/>
              <a:t>make</a:t>
            </a:r>
            <a:r>
              <a:rPr lang="es-ES" sz="4000" dirty="0" smtClean="0"/>
              <a:t> </a:t>
            </a:r>
            <a:r>
              <a:rPr lang="es-ES" sz="4000" dirty="0" err="1"/>
              <a:t>sure</a:t>
            </a:r>
            <a:r>
              <a:rPr lang="es-ES" sz="4000" dirty="0"/>
              <a:t> </a:t>
            </a:r>
            <a:r>
              <a:rPr lang="es-ES" sz="4000" dirty="0" err="1"/>
              <a:t>all</a:t>
            </a:r>
            <a:r>
              <a:rPr lang="es-ES" sz="4000" dirty="0"/>
              <a:t> </a:t>
            </a:r>
            <a:r>
              <a:rPr lang="es-ES" sz="4000" dirty="0" err="1" smtClean="0"/>
              <a:t>citations</a:t>
            </a:r>
            <a:r>
              <a:rPr lang="es-ES" sz="4000" b="1" dirty="0" smtClean="0"/>
              <a:t> </a:t>
            </a:r>
            <a:r>
              <a:rPr lang="es-ES" sz="4000" dirty="0" err="1" smtClean="0"/>
              <a:t>have</a:t>
            </a:r>
            <a:r>
              <a:rPr lang="es-ES" sz="4000" dirty="0" smtClean="0"/>
              <a:t> </a:t>
            </a:r>
            <a:r>
              <a:rPr lang="es-ES" sz="4000" dirty="0"/>
              <a:t>a </a:t>
            </a:r>
            <a:r>
              <a:rPr lang="es-ES" sz="4000" b="1" dirty="0" err="1"/>
              <a:t>corresponding</a:t>
            </a:r>
            <a:r>
              <a:rPr lang="es-ES" sz="4000" b="1" dirty="0"/>
              <a:t> </a:t>
            </a:r>
            <a:r>
              <a:rPr lang="es-ES" sz="4000" b="1" dirty="0" err="1"/>
              <a:t>reference</a:t>
            </a:r>
            <a:r>
              <a:rPr lang="es-ES" sz="4000" b="1" dirty="0"/>
              <a:t> </a:t>
            </a:r>
            <a:r>
              <a:rPr lang="es-ES" sz="4000" dirty="0"/>
              <a:t>in </a:t>
            </a:r>
            <a:r>
              <a:rPr lang="es-ES" sz="4000" dirty="0" err="1"/>
              <a:t>the</a:t>
            </a:r>
            <a:r>
              <a:rPr lang="es-ES" sz="4000" dirty="0"/>
              <a:t> </a:t>
            </a:r>
            <a:r>
              <a:rPr lang="es-ES" sz="4000" dirty="0" err="1" smtClean="0"/>
              <a:t>reference</a:t>
            </a:r>
            <a:r>
              <a:rPr lang="es-ES" sz="4000" dirty="0" smtClean="0"/>
              <a:t> </a:t>
            </a:r>
            <a:r>
              <a:rPr lang="es-ES" sz="4000" dirty="0" err="1" smtClean="0"/>
              <a:t>list</a:t>
            </a:r>
            <a:endParaRPr lang="es-ES" sz="4000" dirty="0"/>
          </a:p>
          <a:p>
            <a:pPr marL="571500" indent="-571500">
              <a:buFont typeface="Wingdings" panose="05000000000000000000" pitchFamily="2" charset="2"/>
              <a:buChar char="Ø"/>
            </a:pPr>
            <a:endParaRPr lang="es-ES" sz="4000" dirty="0"/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s-ES" sz="4000" dirty="0" err="1" smtClean="0"/>
              <a:t>write</a:t>
            </a:r>
            <a:r>
              <a:rPr lang="es-ES" sz="4000" dirty="0" smtClean="0"/>
              <a:t> </a:t>
            </a:r>
            <a:r>
              <a:rPr lang="es-ES" sz="4000" dirty="0" err="1"/>
              <a:t>your</a:t>
            </a:r>
            <a:r>
              <a:rPr lang="es-ES" sz="4000" dirty="0"/>
              <a:t> </a:t>
            </a:r>
            <a:r>
              <a:rPr lang="es-ES" sz="4000" dirty="0" err="1"/>
              <a:t>references</a:t>
            </a:r>
            <a:r>
              <a:rPr lang="es-ES" sz="4000" dirty="0"/>
              <a:t> in </a:t>
            </a:r>
            <a:r>
              <a:rPr lang="es-ES" sz="4000" b="1" dirty="0" err="1"/>
              <a:t>alphabetical</a:t>
            </a:r>
            <a:r>
              <a:rPr lang="es-ES" sz="4000" dirty="0"/>
              <a:t> </a:t>
            </a:r>
            <a:r>
              <a:rPr lang="es-ES" sz="4000" dirty="0" err="1"/>
              <a:t>order</a:t>
            </a:r>
            <a:endParaRPr lang="es-ES" sz="4000" dirty="0"/>
          </a:p>
          <a:p>
            <a:endParaRPr lang="es-ES" sz="4000" dirty="0"/>
          </a:p>
        </p:txBody>
      </p:sp>
    </p:spTree>
    <p:extLst>
      <p:ext uri="{BB962C8B-B14F-4D97-AF65-F5344CB8AC3E}">
        <p14:creationId xmlns:p14="http://schemas.microsoft.com/office/powerpoint/2010/main" val="1099255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53884" y="821410"/>
            <a:ext cx="10112644" cy="51174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4000" dirty="0"/>
              <a:t>Now it is time for you to </a:t>
            </a:r>
            <a:r>
              <a:rPr lang="en-GB" sz="4000" b="1" dirty="0"/>
              <a:t>practise</a:t>
            </a:r>
            <a:r>
              <a:rPr lang="en-GB" sz="4000" dirty="0"/>
              <a:t> what you have seen in this presentation by doing the activities in the booklet.</a:t>
            </a:r>
          </a:p>
          <a:p>
            <a:pPr algn="just"/>
            <a:endParaRPr lang="en-GB" sz="4000" dirty="0"/>
          </a:p>
          <a:p>
            <a:pPr algn="just"/>
            <a:r>
              <a:rPr lang="en-GB" sz="4000" dirty="0"/>
              <a:t>Use the answer key to check your answers or check them with your teacher.</a:t>
            </a:r>
          </a:p>
          <a:p>
            <a:pPr algn="just"/>
            <a:endParaRPr lang="en-GB" sz="4000" dirty="0"/>
          </a:p>
          <a:p>
            <a:pPr algn="just"/>
            <a:r>
              <a:rPr lang="en-GB" sz="4000" dirty="0"/>
              <a:t>Remember, PRACTICE MAKES PERFECT!!</a:t>
            </a:r>
          </a:p>
        </p:txBody>
      </p:sp>
    </p:spTree>
    <p:extLst>
      <p:ext uri="{BB962C8B-B14F-4D97-AF65-F5344CB8AC3E}">
        <p14:creationId xmlns:p14="http://schemas.microsoft.com/office/powerpoint/2010/main" val="3013696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A4462EC5D42D48A1870FB723F26746" ma:contentTypeVersion="13" ma:contentTypeDescription="Create a new document." ma:contentTypeScope="" ma:versionID="2113b180b566515a006f8f7d43cfb4af">
  <xsd:schema xmlns:xsd="http://www.w3.org/2001/XMLSchema" xmlns:xs="http://www.w3.org/2001/XMLSchema" xmlns:p="http://schemas.microsoft.com/office/2006/metadata/properties" xmlns:ns3="7ab40eed-68c2-4ff5-b2ec-48499265677d" xmlns:ns4="e30e1647-29be-4cde-b2da-971aed4fcaf4" targetNamespace="http://schemas.microsoft.com/office/2006/metadata/properties" ma:root="true" ma:fieldsID="1c2c384fb5906270d50adb64808fd565" ns3:_="" ns4:_="">
    <xsd:import namespace="7ab40eed-68c2-4ff5-b2ec-48499265677d"/>
    <xsd:import namespace="e30e1647-29be-4cde-b2da-971aed4fcaf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b40eed-68c2-4ff5-b2ec-48499265677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0e1647-29be-4cde-b2da-971aed4fcaf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97AADC7-30CA-4187-91CF-B1B4CCF16A8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ab40eed-68c2-4ff5-b2ec-48499265677d"/>
    <ds:schemaRef ds:uri="e30e1647-29be-4cde-b2da-971aed4fcaf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5801140-EF61-4A84-9CE4-6373D6A3EEB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8426FBF-9737-49BE-A148-444B3CE31C1A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e30e1647-29be-4cde-b2da-971aed4fcaf4"/>
    <ds:schemaRef ds:uri="7ab40eed-68c2-4ff5-b2ec-48499265677d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825</TotalTime>
  <Words>1069</Words>
  <Application>Microsoft Office PowerPoint</Application>
  <PresentationFormat>Widescreen</PresentationFormat>
  <Paragraphs>112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Garamond</vt:lpstr>
      <vt:lpstr>Wingdings</vt:lpstr>
      <vt:lpstr>Organic</vt:lpstr>
      <vt:lpstr>REFERENCE PROPERLY AND AVOID PLAGIARISM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REFERENCE PROPERLY AND AVOID PLAGIARISM</dc:title>
  <dc:creator>Nuria Lopez</dc:creator>
  <cp:lastModifiedBy>Laura James</cp:lastModifiedBy>
  <cp:revision>66</cp:revision>
  <cp:lastPrinted>2017-01-06T09:07:15Z</cp:lastPrinted>
  <dcterms:created xsi:type="dcterms:W3CDTF">2016-08-15T07:51:02Z</dcterms:created>
  <dcterms:modified xsi:type="dcterms:W3CDTF">2021-01-20T14:10:42Z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0x010100B2A4462EC5D42D48A1870FB723F26746</vt:lpwstr>
  </property>
</Properties>
</file>