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494" r:id="rId2"/>
    <p:sldId id="499" r:id="rId3"/>
    <p:sldId id="495" r:id="rId4"/>
    <p:sldId id="517" r:id="rId5"/>
    <p:sldId id="518" r:id="rId6"/>
    <p:sldId id="519" r:id="rId7"/>
    <p:sldId id="521" r:id="rId8"/>
    <p:sldId id="522" r:id="rId9"/>
    <p:sldId id="523" r:id="rId10"/>
    <p:sldId id="524" r:id="rId11"/>
    <p:sldId id="529" r:id="rId12"/>
    <p:sldId id="526" r:id="rId13"/>
    <p:sldId id="527" r:id="rId14"/>
    <p:sldId id="530" r:id="rId15"/>
    <p:sldId id="528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98" autoAdjust="0"/>
    <p:restoredTop sz="94660" autoAdjust="0"/>
  </p:normalViewPr>
  <p:slideViewPr>
    <p:cSldViewPr>
      <p:cViewPr varScale="1">
        <p:scale>
          <a:sx n="91" d="100"/>
          <a:sy n="91" d="100"/>
        </p:scale>
        <p:origin x="-972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9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F1214719-E398-486B-8E4B-4B42F2B19888}" type="datetimeFigureOut">
              <a:rPr lang="en-GB"/>
              <a:pPr>
                <a:defRPr/>
              </a:pPr>
              <a:t>10/10/2018</a:t>
            </a:fld>
            <a:endParaRPr lang="en-GB"/>
          </a:p>
        </p:txBody>
      </p:sp>
      <p:sp>
        <p:nvSpPr>
          <p:cNvPr id="809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46EC1415-A70B-402E-A254-EEACEB16BD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181846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/>
            </a:lvl1pPr>
          </a:lstStyle>
          <a:p>
            <a:pPr>
              <a:defRPr/>
            </a:pPr>
            <a:fld id="{B252ACA8-DA6E-4F1B-948E-C80F95BF9531}" type="datetimeFigureOut">
              <a:rPr lang="en-US"/>
              <a:pPr>
                <a:defRPr/>
              </a:pPr>
              <a:t>10/10/2018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0" hangingPunct="0">
              <a:defRPr sz="1200"/>
            </a:lvl1pPr>
          </a:lstStyle>
          <a:p>
            <a:pPr>
              <a:defRPr/>
            </a:pPr>
            <a:fld id="{0F3CD3E5-D4B7-4031-82AF-D475F29401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375522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90841C-6CE3-4295-B3E0-38B48C0D5C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CCB38-DA5F-46F2-BD72-0B5CFD7CC0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13BF19-5D29-4F11-AAD2-162AAC5A6D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0CD022-2FFE-4DAF-B2C1-42D828C9564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DEEE2E-70A6-4BB6-82DF-DBC05B24C02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6609CE-03BA-46FC-999F-148AFE8901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4A2046-0F50-4E00-B5B6-A1A5026B89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C7D054-AFEE-4027-BD48-1C969DC78D6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A267D5-BC83-4095-8263-411D479E95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FD2597-5C04-4657-822D-A932D7389B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2B080B-B3BD-4BFE-BA41-E4EF92CA39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latin typeface="+mn-lt"/>
              </a:defRPr>
            </a:lvl1pPr>
          </a:lstStyle>
          <a:p>
            <a:pPr>
              <a:defRPr/>
            </a:pPr>
            <a:fld id="{55B2B2A7-BF5E-4F11-AA03-940D0133A32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3JCkUZAwvEA&amp;mode=related&amp;search=beanfield%201985%20police%20wiltshire%20june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5PhPyRaqNZY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hyperlink" Target="https://www.youtube.com/watch?v=ct0HKeYbOQI" TargetMode="External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aRNAJCHxa7w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gWMHdK7m3JE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hyperlink" Target="https://www.youtube.com/watch?v=tHmAIxAN07E" TargetMode="External"/><Relationship Id="rId4" Type="http://schemas.openxmlformats.org/officeDocument/2006/relationships/image" Target="../media/image3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yMK5nGDwS2I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hyperlink" Target="https://www.youtube.com/watch?v=QUJ7PHCNOVs" TargetMode="External"/><Relationship Id="rId4" Type="http://schemas.openxmlformats.org/officeDocument/2006/relationships/image" Target="../media/image3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JZu2zqFE_gI&amp;list=PLCB7113859E5689FE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hyperlink" Target="https://www.youtube.com/watch?v=PdJhTgT0xqw" TargetMode="External"/><Relationship Id="rId4" Type="http://schemas.openxmlformats.org/officeDocument/2006/relationships/image" Target="../media/image3.jpeg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mjGJPPRD3u0&amp;feature=related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SwJQ-H4g1Ik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SE5FSdmZnoA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hyperlink" Target="https://www.youtube.com/watch?v=_5YvI6KpS2I" TargetMode="External"/><Relationship Id="rId5" Type="http://schemas.openxmlformats.org/officeDocument/2006/relationships/image" Target="../media/image4.jpeg"/><Relationship Id="rId10" Type="http://schemas.openxmlformats.org/officeDocument/2006/relationships/hyperlink" Target="https://www.youtube.com/watch?v=hXtF0KeAFpI" TargetMode="External"/><Relationship Id="rId4" Type="http://schemas.openxmlformats.org/officeDocument/2006/relationships/image" Target="../media/image3.jpeg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n6QilY51xFA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YIA5kZJPENE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hyperlink" Target="https://www.youtube.com/watch?v=JI4ozg4iEEw" TargetMode="External"/><Relationship Id="rId4" Type="http://schemas.openxmlformats.org/officeDocument/2006/relationships/image" Target="../media/image3.jpeg"/><Relationship Id="rId9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6mkXU15dca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oVKOfAu90es&amp;bpctr=1539212640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19.jpeg"/><Relationship Id="rId4" Type="http://schemas.openxmlformats.org/officeDocument/2006/relationships/image" Target="../media/image3.jpeg"/><Relationship Id="rId9" Type="http://schemas.openxmlformats.org/officeDocument/2006/relationships/hyperlink" Target="https://www.youtube.com/watch?v=bEKTrOMqbKk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PIX7pMhN7OI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archaeology &amp; politics</a:t>
            </a:r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>
          <a:xfrm>
            <a:off x="2267744" y="5517232"/>
            <a:ext cx="4640560" cy="550912"/>
          </a:xfrm>
        </p:spPr>
        <p:txBody>
          <a:bodyPr/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HPAR5010 / HPHE5010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12" descr="Summer solstice at Stonehenge, 1985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57488" y="1643050"/>
            <a:ext cx="4714054" cy="371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3214678" y="5572140"/>
            <a:ext cx="4700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 2:07			</a:t>
            </a:r>
            <a:r>
              <a:rPr lang="en-GB" dirty="0" smtClean="0"/>
              <a:t>8min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412532" y="548680"/>
            <a:ext cx="36760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i="1" dirty="0" smtClean="0"/>
              <a:t>‘Battle </a:t>
            </a:r>
            <a:r>
              <a:rPr lang="en-GB" b="1" i="1" dirty="0" smtClean="0"/>
              <a:t>of the </a:t>
            </a:r>
            <a:r>
              <a:rPr lang="en-GB" b="1" i="1" dirty="0" err="1" smtClean="0"/>
              <a:t>Beanfield</a:t>
            </a:r>
            <a:r>
              <a:rPr lang="en-GB" b="1" i="1" dirty="0" smtClean="0"/>
              <a:t>’ </a:t>
            </a:r>
          </a:p>
          <a:p>
            <a:pPr algn="ctr"/>
            <a:r>
              <a:rPr lang="en-GB" b="1" dirty="0" smtClean="0"/>
              <a:t>1</a:t>
            </a:r>
            <a:r>
              <a:rPr lang="en-GB" b="1" baseline="30000" dirty="0" smtClean="0"/>
              <a:t>st</a:t>
            </a:r>
            <a:r>
              <a:rPr lang="en-GB" b="1" dirty="0" smtClean="0"/>
              <a:t> June 19</a:t>
            </a:r>
            <a:r>
              <a:rPr lang="en-GB" b="1" dirty="0" smtClean="0"/>
              <a:t>85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11" descr="beanfield03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00298" y="2857496"/>
            <a:ext cx="4127126" cy="3643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6786578" y="6072206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4:19</a:t>
            </a:r>
            <a:r>
              <a:rPr lang="en-GB" dirty="0" smtClean="0"/>
              <a:t>min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928926" y="500042"/>
            <a:ext cx="44807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Battle of the </a:t>
            </a:r>
            <a:r>
              <a:rPr lang="en-GB" dirty="0" err="1" smtClean="0"/>
              <a:t>Beanfield</a:t>
            </a:r>
            <a:r>
              <a:rPr lang="en-GB" dirty="0" smtClean="0"/>
              <a:t> 01.06.85</a:t>
            </a:r>
          </a:p>
          <a:p>
            <a:r>
              <a:rPr lang="en-GB" dirty="0" smtClean="0"/>
              <a:t>BBC </a:t>
            </a:r>
            <a:r>
              <a:rPr lang="en-GB" i="1" dirty="0" err="1" smtClean="0"/>
              <a:t>Newsnight</a:t>
            </a:r>
            <a:endParaRPr lang="en-GB" i="1" dirty="0" smtClean="0"/>
          </a:p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411760" y="1340768"/>
            <a:ext cx="5455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10"/>
              </a:rPr>
              <a:t>Operation Solstice / Battle of </a:t>
            </a:r>
            <a:r>
              <a:rPr lang="en-GB" dirty="0" err="1" smtClean="0">
                <a:hlinkClick r:id="rId10"/>
              </a:rPr>
              <a:t>Beanfield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660232" y="1844824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8:12</a:t>
            </a:r>
            <a:r>
              <a:rPr lang="en-GB" dirty="0" smtClean="0"/>
              <a:t>min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6732240" y="3861048"/>
            <a:ext cx="2195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`time centre` </a:t>
            </a:r>
            <a:r>
              <a:rPr lang="en-GB" dirty="0" smtClean="0"/>
              <a:t>by </a:t>
            </a:r>
            <a:r>
              <a:rPr lang="en-GB" dirty="0" err="1" smtClean="0"/>
              <a:t>Micheal</a:t>
            </a:r>
            <a:r>
              <a:rPr lang="en-GB" dirty="0" smtClean="0"/>
              <a:t> Moorcock/</a:t>
            </a:r>
          </a:p>
          <a:p>
            <a:r>
              <a:rPr lang="en-GB" dirty="0" err="1" smtClean="0"/>
              <a:t>H</a:t>
            </a:r>
            <a:r>
              <a:rPr lang="en-GB" dirty="0" err="1" smtClean="0"/>
              <a:t>awkwind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2900595" y="571480"/>
            <a:ext cx="44678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/>
              <a:t>Digging for </a:t>
            </a:r>
            <a:r>
              <a:rPr lang="en-GB" b="1" dirty="0" smtClean="0"/>
              <a:t>trouble</a:t>
            </a:r>
          </a:p>
          <a:p>
            <a:pPr algn="ctr"/>
            <a:r>
              <a:rPr lang="en-GB" dirty="0"/>
              <a:t>a</a:t>
            </a:r>
            <a:r>
              <a:rPr lang="en-GB" dirty="0" smtClean="0"/>
              <a:t>rchaeology in </a:t>
            </a:r>
            <a:r>
              <a:rPr lang="en-GB" dirty="0" smtClean="0"/>
              <a:t>Jerusalem 2008</a:t>
            </a:r>
            <a:endParaRPr lang="en-GB" dirty="0"/>
          </a:p>
        </p:txBody>
      </p:sp>
      <p:pic>
        <p:nvPicPr>
          <p:cNvPr id="10" name="Picture 9" descr="Old-City-of-Jerusalem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000364" y="2071678"/>
            <a:ext cx="4410075" cy="299085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000892" y="6072206"/>
            <a:ext cx="1024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26min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835696" y="357166"/>
            <a:ext cx="69847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Ayodhya</a:t>
            </a:r>
            <a:r>
              <a:rPr lang="en-GB" b="1" dirty="0"/>
              <a:t> </a:t>
            </a:r>
            <a:r>
              <a:rPr lang="en-GB" b="1" dirty="0" smtClean="0"/>
              <a:t>dispute</a:t>
            </a:r>
          </a:p>
          <a:p>
            <a:pPr algn="ctr"/>
            <a:r>
              <a:rPr lang="en-GB" dirty="0" smtClean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December </a:t>
            </a:r>
            <a:r>
              <a:rPr lang="en-GB" dirty="0" smtClean="0"/>
              <a:t>1992</a:t>
            </a:r>
          </a:p>
          <a:p>
            <a:endParaRPr lang="en-GB" dirty="0" smtClean="0"/>
          </a:p>
          <a:p>
            <a:r>
              <a:rPr lang="en-GB" dirty="0" smtClean="0"/>
              <a:t>2000+ people </a:t>
            </a:r>
            <a:r>
              <a:rPr lang="en-GB" dirty="0" smtClean="0"/>
              <a:t>killed </a:t>
            </a:r>
            <a:r>
              <a:rPr lang="en-GB" dirty="0" smtClean="0"/>
              <a:t>in riots </a:t>
            </a:r>
            <a:r>
              <a:rPr lang="en-GB" dirty="0" smtClean="0"/>
              <a:t>in many major Indian cities including Mumbai, Bhopal, Delhi and Hyderabad</a:t>
            </a:r>
            <a:r>
              <a:rPr lang="en-GB" dirty="0" smtClean="0"/>
              <a:t> </a:t>
            </a:r>
            <a:r>
              <a:rPr lang="en-GB" dirty="0" smtClean="0"/>
              <a:t>following the </a:t>
            </a:r>
            <a:r>
              <a:rPr lang="en-GB" dirty="0" smtClean="0"/>
              <a:t>demolition.</a:t>
            </a:r>
            <a:r>
              <a:rPr lang="en-GB" baseline="30000" dirty="0" smtClean="0"/>
              <a:t> </a:t>
            </a:r>
            <a:endParaRPr lang="en-GB" dirty="0"/>
          </a:p>
        </p:txBody>
      </p:sp>
      <p:pic>
        <p:nvPicPr>
          <p:cNvPr id="10" name="Picture 9" descr="babri-640x480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987824" y="3789040"/>
            <a:ext cx="3714776" cy="278608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596336" y="3284984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6:18min</a:t>
            </a:r>
            <a:endParaRPr lang="en-GB" dirty="0" smtClean="0"/>
          </a:p>
        </p:txBody>
      </p:sp>
      <p:sp>
        <p:nvSpPr>
          <p:cNvPr id="16" name="TextBox 15">
            <a:hlinkClick r:id="rId10"/>
          </p:cNvPr>
          <p:cNvSpPr txBox="1"/>
          <p:nvPr/>
        </p:nvSpPr>
        <p:spPr>
          <a:xfrm>
            <a:off x="2339752" y="2780928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hlinkClick r:id="rId10"/>
              </a:rPr>
              <a:t>Revisiting </a:t>
            </a:r>
            <a:r>
              <a:rPr lang="en-GB" b="1" dirty="0" err="1" smtClean="0">
                <a:hlinkClick r:id="rId10"/>
              </a:rPr>
              <a:t>Ayodhya</a:t>
            </a:r>
            <a:r>
              <a:rPr lang="en-GB" b="1" dirty="0" smtClean="0">
                <a:hlinkClick r:id="rId10"/>
              </a:rPr>
              <a:t> 25 Years After Demolition of </a:t>
            </a:r>
            <a:r>
              <a:rPr lang="en-GB" b="1" dirty="0" err="1" smtClean="0">
                <a:hlinkClick r:id="rId10"/>
              </a:rPr>
              <a:t>Babri</a:t>
            </a:r>
            <a:r>
              <a:rPr lang="en-GB" b="1" dirty="0" smtClean="0">
                <a:hlinkClick r:id="rId10"/>
              </a:rPr>
              <a:t> </a:t>
            </a:r>
            <a:r>
              <a:rPr lang="en-GB" b="1" dirty="0" err="1" smtClean="0">
                <a:hlinkClick r:id="rId10"/>
              </a:rPr>
              <a:t>Masjid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732240" y="5661248"/>
            <a:ext cx="22220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 smtClean="0"/>
              <a:t>9</a:t>
            </a:r>
            <a:r>
              <a:rPr lang="en-GB" dirty="0" smtClean="0"/>
              <a:t>:13min</a:t>
            </a:r>
          </a:p>
          <a:p>
            <a:pPr algn="r"/>
            <a:r>
              <a:rPr lang="en-GB" dirty="0" smtClean="0"/>
              <a:t>(silent footage)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2595676" y="642918"/>
            <a:ext cx="487665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Zeugma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Flooding </a:t>
            </a:r>
            <a:r>
              <a:rPr lang="en-GB" dirty="0"/>
              <a:t>the cradle of civilisation</a:t>
            </a:r>
          </a:p>
          <a:p>
            <a:endParaRPr lang="en-GB" dirty="0"/>
          </a:p>
        </p:txBody>
      </p:sp>
      <p:pic>
        <p:nvPicPr>
          <p:cNvPr id="10" name="Picture 9" descr="gaziantep-zeugma-mozaigi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714612" y="1928802"/>
            <a:ext cx="4572000" cy="304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596336" y="1412776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9:30min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835696" y="5229200"/>
            <a:ext cx="69268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10"/>
              </a:rPr>
              <a:t>The Conservation of the Roman town of Zeugma </a:t>
            </a:r>
            <a:endParaRPr lang="en-GB" dirty="0" smtClean="0">
              <a:hlinkClick r:id="rId10"/>
            </a:endParaRPr>
          </a:p>
          <a:p>
            <a:r>
              <a:rPr lang="en-GB" dirty="0" smtClean="0">
                <a:hlinkClick r:id="rId10"/>
              </a:rPr>
              <a:t>2000-2004  - </a:t>
            </a:r>
            <a:r>
              <a:rPr lang="en-GB" dirty="0" smtClean="0">
                <a:hlinkClick r:id="rId10"/>
              </a:rPr>
              <a:t>Ministry of Culture of Turkey 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7452320" y="6093296"/>
            <a:ext cx="1452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25</a:t>
            </a:r>
            <a:r>
              <a:rPr lang="en-GB" dirty="0" smtClean="0"/>
              <a:t>:50min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2714612" y="500042"/>
            <a:ext cx="50463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Destruction of Armenian heritage</a:t>
            </a:r>
          </a:p>
          <a:p>
            <a:endParaRPr lang="en-GB" dirty="0"/>
          </a:p>
        </p:txBody>
      </p:sp>
      <p:pic>
        <p:nvPicPr>
          <p:cNvPr id="10" name="Picture 9" descr="25539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14678" y="2000240"/>
            <a:ext cx="3714776" cy="253006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08304" y="4077072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5</a:t>
            </a:r>
            <a:r>
              <a:rPr lang="en-GB" dirty="0" smtClean="0"/>
              <a:t>:19min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932040" y="5445224"/>
            <a:ext cx="2034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10"/>
              </a:rPr>
              <a:t>t</a:t>
            </a:r>
            <a:r>
              <a:rPr lang="en-GB" dirty="0" smtClean="0">
                <a:hlinkClick r:id="rId10"/>
              </a:rPr>
              <a:t>hen and now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308304" y="5445224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2:51min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2627784" y="692696"/>
            <a:ext cx="44871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Kill the Ground Zero Mosque </a:t>
            </a:r>
            <a:endParaRPr lang="en-GB" b="1" dirty="0" smtClean="0"/>
          </a:p>
          <a:p>
            <a:r>
              <a:rPr lang="en-GB" b="1" dirty="0" smtClean="0"/>
              <a:t>TV Ad - 2010</a:t>
            </a:r>
            <a:endParaRPr lang="en-GB" b="1" dirty="0"/>
          </a:p>
          <a:p>
            <a:endParaRPr lang="en-GB" dirty="0"/>
          </a:p>
        </p:txBody>
      </p:sp>
      <p:pic>
        <p:nvPicPr>
          <p:cNvPr id="10" name="Picture 9" descr="ground-zero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857488" y="2000240"/>
            <a:ext cx="4037018" cy="302776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08304" y="4581128"/>
            <a:ext cx="853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1min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2428860" y="571480"/>
            <a:ext cx="55026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Dublin Wood Quay protest march 1979</a:t>
            </a:r>
          </a:p>
          <a:p>
            <a:endParaRPr lang="en-GB" dirty="0"/>
          </a:p>
        </p:txBody>
      </p:sp>
      <p:pic>
        <p:nvPicPr>
          <p:cNvPr id="10" name="Picture 9" descr="raid_1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14678" y="1357298"/>
            <a:ext cx="4445000" cy="44323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429520" y="6143644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r>
              <a:rPr lang="en-GB" dirty="0" smtClean="0"/>
              <a:t>:44min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3779912" y="692696"/>
            <a:ext cx="33650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/>
              <a:t>The </a:t>
            </a:r>
            <a:r>
              <a:rPr lang="en-GB" b="1" dirty="0" smtClean="0"/>
              <a:t>M3 Highway </a:t>
            </a:r>
            <a:r>
              <a:rPr lang="en-GB" b="1" dirty="0" smtClean="0"/>
              <a:t>2007</a:t>
            </a:r>
            <a:endParaRPr lang="en-GB" b="1" dirty="0" smtClean="0"/>
          </a:p>
          <a:p>
            <a:pPr algn="ctr"/>
            <a:r>
              <a:rPr lang="en-GB" b="1" dirty="0" smtClean="0"/>
              <a:t>Tara</a:t>
            </a:r>
            <a:r>
              <a:rPr lang="en-GB" b="1" dirty="0" smtClean="0"/>
              <a:t>, </a:t>
            </a:r>
            <a:r>
              <a:rPr lang="en-GB" b="1" dirty="0"/>
              <a:t>the Hill of Kings</a:t>
            </a:r>
          </a:p>
          <a:p>
            <a:endParaRPr lang="en-GB" dirty="0"/>
          </a:p>
        </p:txBody>
      </p:sp>
      <p:pic>
        <p:nvPicPr>
          <p:cNvPr id="10" name="Picture 9" descr="hill-of-tara-6740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1916832"/>
            <a:ext cx="4286280" cy="265341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660232" y="4941168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3</a:t>
            </a:r>
            <a:r>
              <a:rPr lang="en-GB" dirty="0" smtClean="0"/>
              <a:t>:23min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000364" y="4857760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10"/>
              </a:rPr>
              <a:t>protest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143240" y="5500702"/>
            <a:ext cx="18485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err="1" smtClean="0">
                <a:hlinkClick r:id="rId11"/>
              </a:rPr>
              <a:t>tara</a:t>
            </a:r>
            <a:r>
              <a:rPr lang="en-GB" dirty="0" smtClean="0">
                <a:hlinkClick r:id="rId11"/>
              </a:rPr>
              <a:t> protest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660232" y="5517232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5</a:t>
            </a:r>
            <a:r>
              <a:rPr lang="en-GB" dirty="0" smtClean="0"/>
              <a:t>:42min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907704" y="836712"/>
            <a:ext cx="69446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Battle for </a:t>
            </a:r>
            <a:r>
              <a:rPr lang="en-GB" b="1" dirty="0" err="1" smtClean="0"/>
              <a:t>Twyford</a:t>
            </a:r>
            <a:r>
              <a:rPr lang="en-GB" b="1" dirty="0" smtClean="0"/>
              <a:t> Down, </a:t>
            </a:r>
            <a:r>
              <a:rPr lang="en-GB" b="1" dirty="0" smtClean="0"/>
              <a:t>Winchester 1994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6732240" y="6165304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9:45min</a:t>
            </a:r>
            <a:endParaRPr lang="en-GB" dirty="0"/>
          </a:p>
        </p:txBody>
      </p:sp>
      <p:pic>
        <p:nvPicPr>
          <p:cNvPr id="14" name="Picture 13" descr="The Battle for Twyford Down, Winchester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627784" y="1412776"/>
            <a:ext cx="5472607" cy="34110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3138607" y="714356"/>
            <a:ext cx="45204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/>
              <a:t>Taliban </a:t>
            </a:r>
            <a:r>
              <a:rPr lang="en-GB" b="1" dirty="0" smtClean="0"/>
              <a:t>vs</a:t>
            </a:r>
            <a:r>
              <a:rPr lang="en-GB" b="1" dirty="0"/>
              <a:t>. </a:t>
            </a:r>
            <a:r>
              <a:rPr lang="en-GB" b="1" dirty="0" err="1"/>
              <a:t>Bamiyan</a:t>
            </a:r>
            <a:r>
              <a:rPr lang="en-GB" b="1" dirty="0"/>
              <a:t> </a:t>
            </a:r>
            <a:r>
              <a:rPr lang="en-GB" b="1" dirty="0" err="1" smtClean="0"/>
              <a:t>Buddhas</a:t>
            </a:r>
            <a:endParaRPr lang="en-GB" b="1" dirty="0"/>
          </a:p>
          <a:p>
            <a:endParaRPr lang="en-GB" dirty="0"/>
          </a:p>
        </p:txBody>
      </p:sp>
      <p:pic>
        <p:nvPicPr>
          <p:cNvPr id="10" name="Picture 9" descr="bamiyan_wideweb__430x312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000364" y="1428736"/>
            <a:ext cx="4430530" cy="321471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596336" y="6237312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1:22min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763688" y="5805264"/>
            <a:ext cx="6690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hlinkClick r:id="rId10"/>
              </a:rPr>
              <a:t>Buddhas</a:t>
            </a:r>
            <a:r>
              <a:rPr lang="en-GB" dirty="0" smtClean="0">
                <a:hlinkClick r:id="rId10"/>
              </a:rPr>
              <a:t> of </a:t>
            </a:r>
            <a:r>
              <a:rPr lang="en-GB" dirty="0" err="1" smtClean="0">
                <a:hlinkClick r:id="rId10"/>
              </a:rPr>
              <a:t>Bamiyan</a:t>
            </a:r>
            <a:r>
              <a:rPr lang="en-GB" dirty="0" smtClean="0">
                <a:hlinkClick r:id="rId10"/>
              </a:rPr>
              <a:t> resurrected in Afghanistan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740352" y="4221088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4</a:t>
            </a:r>
            <a:r>
              <a:rPr lang="en-GB" dirty="0" smtClean="0"/>
              <a:t>:14min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1691680" y="4725144"/>
            <a:ext cx="58320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Sayid</a:t>
            </a:r>
            <a:r>
              <a:rPr lang="en-GB" dirty="0" smtClean="0"/>
              <a:t> </a:t>
            </a:r>
            <a:r>
              <a:rPr lang="en-GB" dirty="0" err="1" smtClean="0"/>
              <a:t>Mirza</a:t>
            </a:r>
            <a:r>
              <a:rPr lang="en-GB" dirty="0" smtClean="0"/>
              <a:t> </a:t>
            </a:r>
            <a:r>
              <a:rPr lang="en-GB" dirty="0" err="1" smtClean="0"/>
              <a:t>Hossein</a:t>
            </a:r>
            <a:r>
              <a:rPr lang="en-GB" dirty="0" smtClean="0"/>
              <a:t>: </a:t>
            </a:r>
            <a:endParaRPr lang="en-GB" dirty="0" smtClean="0"/>
          </a:p>
          <a:p>
            <a:r>
              <a:rPr lang="en-GB" dirty="0" smtClean="0"/>
              <a:t>'The </a:t>
            </a:r>
            <a:r>
              <a:rPr lang="en-GB" dirty="0" smtClean="0"/>
              <a:t>day I blew up the </a:t>
            </a:r>
            <a:r>
              <a:rPr lang="en-GB" dirty="0" err="1" smtClean="0"/>
              <a:t>Bamiyan</a:t>
            </a:r>
            <a:r>
              <a:rPr lang="en-GB" dirty="0" smtClean="0"/>
              <a:t> </a:t>
            </a:r>
            <a:r>
              <a:rPr lang="en-GB" dirty="0" err="1" smtClean="0"/>
              <a:t>Buddhas</a:t>
            </a:r>
            <a:r>
              <a:rPr lang="en-GB" dirty="0" smtClean="0"/>
              <a:t>'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2071671" y="785794"/>
            <a:ext cx="64294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“The </a:t>
            </a:r>
            <a:r>
              <a:rPr lang="en-GB" dirty="0"/>
              <a:t>Government Is Allowing the Destruction </a:t>
            </a:r>
            <a:r>
              <a:rPr lang="en-GB" dirty="0" smtClean="0"/>
              <a:t>of </a:t>
            </a:r>
            <a:r>
              <a:rPr lang="en-GB" dirty="0"/>
              <a:t>The Temple </a:t>
            </a:r>
            <a:r>
              <a:rPr lang="en-GB" dirty="0" smtClean="0"/>
              <a:t>Mount”</a:t>
            </a:r>
            <a:endParaRPr lang="en-GB" dirty="0"/>
          </a:p>
          <a:p>
            <a:endParaRPr lang="en-GB" dirty="0"/>
          </a:p>
        </p:txBody>
      </p:sp>
      <p:pic>
        <p:nvPicPr>
          <p:cNvPr id="10" name="Picture 9" descr="temple_mount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714612" y="2357430"/>
            <a:ext cx="4357678" cy="283249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000892" y="6143644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4:32min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2071671" y="785794"/>
            <a:ext cx="64294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Treblinka</a:t>
            </a:r>
            <a:endParaRPr lang="en-GB" b="1" dirty="0"/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732240" y="5229200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3</a:t>
            </a:r>
            <a:r>
              <a:rPr lang="en-GB" dirty="0" smtClean="0"/>
              <a:t>:36min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716016" y="4365104"/>
            <a:ext cx="1008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8"/>
              </a:rPr>
              <a:t>denial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572000" y="5301208"/>
            <a:ext cx="1452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9"/>
              </a:rPr>
              <a:t>response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732240" y="4365104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3</a:t>
            </a:r>
            <a:r>
              <a:rPr lang="en-GB" dirty="0" smtClean="0"/>
              <a:t>:16min</a:t>
            </a:r>
            <a:endParaRPr lang="en-GB" dirty="0"/>
          </a:p>
        </p:txBody>
      </p:sp>
      <p:pic>
        <p:nvPicPr>
          <p:cNvPr id="15" name="Picture 14" descr="Deportation_to_Treblinka_from_ghetto_in_Siedlce_1942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283968" y="1268760"/>
            <a:ext cx="2164840" cy="270892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763688" y="1700808"/>
            <a:ext cx="205056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700,000 – </a:t>
            </a:r>
          </a:p>
          <a:p>
            <a:r>
              <a:rPr lang="en-GB" b="1" dirty="0" smtClean="0"/>
              <a:t>3,000,000</a:t>
            </a:r>
          </a:p>
          <a:p>
            <a:endParaRPr lang="en-GB" dirty="0" smtClean="0"/>
          </a:p>
          <a:p>
            <a:r>
              <a:rPr lang="en-GB" b="1" dirty="0" smtClean="0"/>
              <a:t>16 months</a:t>
            </a:r>
          </a:p>
          <a:p>
            <a:endParaRPr lang="en-GB" b="1" dirty="0" smtClean="0"/>
          </a:p>
          <a:p>
            <a:r>
              <a:rPr lang="en-GB" b="1" dirty="0" smtClean="0"/>
              <a:t>453 days</a:t>
            </a:r>
            <a:endParaRPr lang="en-GB" b="1" dirty="0" smtClean="0"/>
          </a:p>
          <a:p>
            <a:endParaRPr lang="en-GB" dirty="0" smtClean="0"/>
          </a:p>
          <a:p>
            <a:r>
              <a:rPr lang="en-GB" dirty="0" smtClean="0"/>
              <a:t>July 1942 </a:t>
            </a:r>
            <a:r>
              <a:rPr lang="en-GB" dirty="0" smtClean="0"/>
              <a:t>–</a:t>
            </a:r>
          </a:p>
          <a:p>
            <a:r>
              <a:rPr lang="en-GB" dirty="0" smtClean="0"/>
              <a:t>October </a:t>
            </a:r>
            <a:r>
              <a:rPr lang="en-GB" dirty="0" smtClean="0"/>
              <a:t>1943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beanfield-arrest-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938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eanfield-arrest-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71563"/>
            <a:ext cx="1285875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beanfield-arrest-1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71688"/>
            <a:ext cx="12842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beanfield-arrest-5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143250"/>
            <a:ext cx="128587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beanfield-casualty-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14813"/>
            <a:ext cx="12858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beanfield-bus-burning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5286375"/>
            <a:ext cx="12858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2071671" y="857232"/>
            <a:ext cx="6858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King Arthur </a:t>
            </a:r>
            <a:endParaRPr lang="en-GB" b="1" dirty="0" smtClean="0"/>
          </a:p>
          <a:p>
            <a:pPr algn="ctr"/>
            <a:r>
              <a:rPr lang="en-GB" b="1" dirty="0" smtClean="0"/>
              <a:t>protesting </a:t>
            </a:r>
            <a:r>
              <a:rPr lang="en-GB" b="1" dirty="0"/>
              <a:t>for the return of our </a:t>
            </a:r>
            <a:r>
              <a:rPr lang="en-GB" b="1" dirty="0" smtClean="0"/>
              <a:t>ancestors</a:t>
            </a:r>
            <a:endParaRPr lang="en-GB" b="1" dirty="0"/>
          </a:p>
          <a:p>
            <a:endParaRPr lang="en-GB" dirty="0"/>
          </a:p>
        </p:txBody>
      </p:sp>
      <p:pic>
        <p:nvPicPr>
          <p:cNvPr id="11" name="Picture 10" descr="Pendragon.jpg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786050" y="1785926"/>
            <a:ext cx="5500694" cy="424149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286644" y="6072206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3:15min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2210</TotalTime>
  <Words>231</Words>
  <Application>Microsoft Office PowerPoint</Application>
  <PresentationFormat>On-screen Show (4:3)</PresentationFormat>
  <Paragraphs>72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Default Design</vt:lpstr>
      <vt:lpstr>archaeology &amp; politics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Quentin Drew</dc:creator>
  <cp:lastModifiedBy>Quentin</cp:lastModifiedBy>
  <cp:revision>100</cp:revision>
  <dcterms:created xsi:type="dcterms:W3CDTF">2000-08-06T16:44:19Z</dcterms:created>
  <dcterms:modified xsi:type="dcterms:W3CDTF">2018-10-10T23:08:19Z</dcterms:modified>
</cp:coreProperties>
</file>