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1887200" cy="73152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04">
          <p15:clr>
            <a:srgbClr val="A4A3A4"/>
          </p15:clr>
        </p15:guide>
        <p15:guide id="2" pos="374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114" y="43"/>
      </p:cViewPr>
      <p:guideLst>
        <p:guide orient="horz" pos="2304"/>
        <p:guide pos="374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4124715"/>
            <a:ext cx="11887200" cy="3190485"/>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12" name="Rectangle 11"/>
          <p:cNvSpPr/>
          <p:nvPr/>
        </p:nvSpPr>
        <p:spPr>
          <a:xfrm>
            <a:off x="0" y="0"/>
            <a:ext cx="11887200" cy="4124715"/>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dirty="0"/>
          </a:p>
        </p:txBody>
      </p:sp>
      <p:sp>
        <p:nvSpPr>
          <p:cNvPr id="13" name="Rectangle 12"/>
          <p:cNvSpPr/>
          <p:nvPr/>
        </p:nvSpPr>
        <p:spPr>
          <a:xfrm>
            <a:off x="0" y="2829132"/>
            <a:ext cx="11887200" cy="2438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14" name="Oval 13"/>
          <p:cNvSpPr/>
          <p:nvPr/>
        </p:nvSpPr>
        <p:spPr>
          <a:xfrm>
            <a:off x="0" y="1706880"/>
            <a:ext cx="11887200" cy="54457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3" name="Subtitle 2"/>
          <p:cNvSpPr>
            <a:spLocks noGrp="1"/>
          </p:cNvSpPr>
          <p:nvPr>
            <p:ph type="subTitle" idx="1"/>
          </p:nvPr>
        </p:nvSpPr>
        <p:spPr>
          <a:xfrm>
            <a:off x="1915934" y="5389382"/>
            <a:ext cx="7328113" cy="940927"/>
          </a:xfrm>
        </p:spPr>
        <p:txBody>
          <a:bodyPr>
            <a:normAutofit/>
          </a:bodyPr>
          <a:lstStyle>
            <a:lvl1pPr marL="0" indent="0" algn="l">
              <a:buNone/>
              <a:defRPr sz="2600">
                <a:solidFill>
                  <a:schemeClr val="tx2"/>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8DFBA0-B5D9-4C1A-A9F0-767DA356B2AE}"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E01DD-E7A3-40C3-9229-87C80A3272E2}" type="slidenum">
              <a:rPr lang="en-US" smtClean="0"/>
              <a:t>‹#›</a:t>
            </a:fld>
            <a:endParaRPr lang="en-US"/>
          </a:p>
        </p:txBody>
      </p:sp>
      <p:sp>
        <p:nvSpPr>
          <p:cNvPr id="2" name="Title 1"/>
          <p:cNvSpPr>
            <a:spLocks noGrp="1"/>
          </p:cNvSpPr>
          <p:nvPr>
            <p:ph type="ctrTitle"/>
          </p:nvPr>
        </p:nvSpPr>
        <p:spPr>
          <a:xfrm>
            <a:off x="1062856" y="3341110"/>
            <a:ext cx="9327956" cy="1912711"/>
          </a:xfrm>
          <a:effectLst/>
        </p:spPr>
        <p:txBody>
          <a:bodyPr>
            <a:noAutofit/>
          </a:bodyPr>
          <a:lstStyle>
            <a:lvl1pPr marL="768096" indent="-548640" algn="l">
              <a:defRPr sz="65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C8DFBA0-B5D9-4C1A-A9F0-767DA356B2AE}"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E01DD-E7A3-40C3-9229-87C80A3272E2}"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485900" y="780288"/>
            <a:ext cx="8321040" cy="3706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124715"/>
            <a:ext cx="11887200" cy="3190485"/>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8" name="Rectangle 7"/>
          <p:cNvSpPr/>
          <p:nvPr/>
        </p:nvSpPr>
        <p:spPr>
          <a:xfrm>
            <a:off x="0" y="0"/>
            <a:ext cx="11887200" cy="4124715"/>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dirty="0"/>
          </a:p>
        </p:txBody>
      </p:sp>
      <p:sp>
        <p:nvSpPr>
          <p:cNvPr id="9" name="Rectangle 8"/>
          <p:cNvSpPr/>
          <p:nvPr/>
        </p:nvSpPr>
        <p:spPr>
          <a:xfrm>
            <a:off x="0" y="2829132"/>
            <a:ext cx="11887200" cy="2438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10" name="Oval 9"/>
          <p:cNvSpPr/>
          <p:nvPr/>
        </p:nvSpPr>
        <p:spPr>
          <a:xfrm>
            <a:off x="0" y="1706880"/>
            <a:ext cx="11887200" cy="54457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2" name="Title 1"/>
          <p:cNvSpPr>
            <a:spLocks noGrp="1"/>
          </p:cNvSpPr>
          <p:nvPr>
            <p:ph type="title"/>
          </p:nvPr>
        </p:nvSpPr>
        <p:spPr>
          <a:xfrm>
            <a:off x="2643153" y="2317491"/>
            <a:ext cx="7756666" cy="2584902"/>
          </a:xfrm>
          <a:effectLst/>
        </p:spPr>
        <p:txBody>
          <a:bodyPr anchor="b"/>
          <a:lstStyle>
            <a:lvl1pPr algn="r">
              <a:defRPr sz="55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629170" y="4914679"/>
            <a:ext cx="7761642" cy="891157"/>
          </a:xfrm>
        </p:spPr>
        <p:txBody>
          <a:bodyPr anchor="t"/>
          <a:lstStyle>
            <a:lvl1pPr marL="0" indent="0" algn="r">
              <a:buNone/>
              <a:defRPr sz="2400">
                <a:solidFill>
                  <a:schemeClr val="tx2"/>
                </a:solidFill>
              </a:defRPr>
            </a:lvl1pPr>
            <a:lvl2pPr marL="548640" indent="0">
              <a:buNone/>
              <a:defRPr sz="2200">
                <a:solidFill>
                  <a:schemeClr val="tx1">
                    <a:tint val="75000"/>
                  </a:schemeClr>
                </a:solidFill>
              </a:defRPr>
            </a:lvl2pPr>
            <a:lvl3pPr marL="1097280" indent="0">
              <a:buNone/>
              <a:defRPr sz="1900">
                <a:solidFill>
                  <a:schemeClr val="tx1">
                    <a:tint val="75000"/>
                  </a:schemeClr>
                </a:solidFill>
              </a:defRPr>
            </a:lvl3pPr>
            <a:lvl4pPr marL="1645920" indent="0">
              <a:buNone/>
              <a:defRPr sz="1700">
                <a:solidFill>
                  <a:schemeClr val="tx1">
                    <a:tint val="75000"/>
                  </a:schemeClr>
                </a:solidFill>
              </a:defRPr>
            </a:lvl4pPr>
            <a:lvl5pPr marL="2194560" indent="0">
              <a:buNone/>
              <a:defRPr sz="1700">
                <a:solidFill>
                  <a:schemeClr val="tx1">
                    <a:tint val="75000"/>
                  </a:schemeClr>
                </a:solidFill>
              </a:defRPr>
            </a:lvl5pPr>
            <a:lvl6pPr marL="2743200" indent="0">
              <a:buNone/>
              <a:defRPr sz="1700">
                <a:solidFill>
                  <a:schemeClr val="tx1">
                    <a:tint val="75000"/>
                  </a:schemeClr>
                </a:solidFill>
              </a:defRPr>
            </a:lvl6pPr>
            <a:lvl7pPr marL="3291840" indent="0">
              <a:buNone/>
              <a:defRPr sz="1700">
                <a:solidFill>
                  <a:schemeClr val="tx1">
                    <a:tint val="75000"/>
                  </a:schemeClr>
                </a:solidFill>
              </a:defRPr>
            </a:lvl7pPr>
            <a:lvl8pPr marL="3840480" indent="0">
              <a:buNone/>
              <a:defRPr sz="1700">
                <a:solidFill>
                  <a:schemeClr val="tx1">
                    <a:tint val="75000"/>
                  </a:schemeClr>
                </a:solidFill>
              </a:defRPr>
            </a:lvl8pPr>
            <a:lvl9pPr marL="4389120" indent="0">
              <a:buNone/>
              <a:defRPr sz="1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8DFBA0-B5D9-4C1A-A9F0-767DA356B2AE}"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C8DFBA0-B5D9-4C1A-A9F0-767DA356B2AE}"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E01DD-E7A3-40C3-9229-87C80A3272E2}"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485899" y="780287"/>
            <a:ext cx="4350715" cy="3706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038698" y="780288"/>
            <a:ext cx="4350715" cy="3706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85900" y="780288"/>
            <a:ext cx="4350715" cy="682413"/>
          </a:xfrm>
        </p:spPr>
        <p:txBody>
          <a:bodyPr anchor="b">
            <a:noAutofit/>
          </a:bodyPr>
          <a:lstStyle>
            <a:lvl1pPr marL="0" indent="0" algn="ctr">
              <a:buNone/>
              <a:defRPr lang="en-US" sz="29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548640" indent="0">
              <a:buNone/>
              <a:defRPr sz="2400" b="1"/>
            </a:lvl2pPr>
            <a:lvl3pPr marL="1097280" indent="0">
              <a:buNone/>
              <a:defRPr sz="2200" b="1"/>
            </a:lvl3pPr>
            <a:lvl4pPr marL="1645920" indent="0">
              <a:buNone/>
              <a:defRPr sz="1900" b="1"/>
            </a:lvl4pPr>
            <a:lvl5pPr marL="2194560" indent="0">
              <a:buNone/>
              <a:defRPr sz="1900" b="1"/>
            </a:lvl5pPr>
            <a:lvl6pPr marL="2743200" indent="0">
              <a:buNone/>
              <a:defRPr sz="1900" b="1"/>
            </a:lvl6pPr>
            <a:lvl7pPr marL="3291840" indent="0">
              <a:buNone/>
              <a:defRPr sz="1900" b="1"/>
            </a:lvl7pPr>
            <a:lvl8pPr marL="3840480" indent="0">
              <a:buNone/>
              <a:defRPr sz="1900" b="1"/>
            </a:lvl8pPr>
            <a:lvl9pPr marL="4389120" indent="0">
              <a:buNone/>
              <a:defRPr sz="1900" b="1"/>
            </a:lvl9pPr>
          </a:lstStyle>
          <a:p>
            <a:pPr lvl="0"/>
            <a:r>
              <a:rPr lang="en-US"/>
              <a:t>Click to edit Master text styles</a:t>
            </a:r>
          </a:p>
        </p:txBody>
      </p:sp>
      <p:sp>
        <p:nvSpPr>
          <p:cNvPr id="4" name="Content Placeholder 3"/>
          <p:cNvSpPr>
            <a:spLocks noGrp="1"/>
          </p:cNvSpPr>
          <p:nvPr>
            <p:ph sz="half" idx="2"/>
          </p:nvPr>
        </p:nvSpPr>
        <p:spPr>
          <a:xfrm>
            <a:off x="1503381" y="1493682"/>
            <a:ext cx="4350715" cy="2926080"/>
          </a:xfrm>
        </p:spPr>
        <p:txBody>
          <a:bodyPr>
            <a:normAutofit/>
          </a:bodyPr>
          <a:lstStyle>
            <a:lvl1pPr>
              <a:defRPr sz="2200"/>
            </a:lvl1pPr>
            <a:lvl2pPr>
              <a:defRPr sz="2200"/>
            </a:lvl2pPr>
            <a:lvl3pPr>
              <a:defRPr sz="1900"/>
            </a:lvl3pPr>
            <a:lvl4pPr>
              <a:defRPr sz="1900"/>
            </a:lvl4pPr>
            <a:lvl5pPr>
              <a:defRPr sz="1900"/>
            </a:lvl5pPr>
            <a:lvl6pPr>
              <a:defRPr sz="1900"/>
            </a:lvl6pPr>
            <a:lvl7pPr>
              <a:defRPr sz="1900"/>
            </a:lvl7pPr>
            <a:lvl8pPr>
              <a:defRPr sz="1900"/>
            </a:lvl8pPr>
            <a:lvl9pPr>
              <a:defRPr sz="1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41493" y="780288"/>
            <a:ext cx="4350715" cy="682413"/>
          </a:xfrm>
        </p:spPr>
        <p:txBody>
          <a:bodyPr anchor="b">
            <a:noAutofit/>
          </a:bodyPr>
          <a:lstStyle>
            <a:lvl1pPr marL="0" indent="0" algn="ctr">
              <a:buNone/>
              <a:defRPr lang="en-US" sz="29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548640" indent="0">
              <a:buNone/>
              <a:defRPr sz="2400" b="1"/>
            </a:lvl2pPr>
            <a:lvl3pPr marL="1097280" indent="0">
              <a:buNone/>
              <a:defRPr sz="2200" b="1"/>
            </a:lvl3pPr>
            <a:lvl4pPr marL="1645920" indent="0">
              <a:buNone/>
              <a:defRPr sz="1900" b="1"/>
            </a:lvl4pPr>
            <a:lvl5pPr marL="2194560" indent="0">
              <a:buNone/>
              <a:defRPr sz="1900" b="1"/>
            </a:lvl5pPr>
            <a:lvl6pPr marL="2743200" indent="0">
              <a:buNone/>
              <a:defRPr sz="1900" b="1"/>
            </a:lvl6pPr>
            <a:lvl7pPr marL="3291840" indent="0">
              <a:buNone/>
              <a:defRPr sz="1900" b="1"/>
            </a:lvl7pPr>
            <a:lvl8pPr marL="3840480" indent="0">
              <a:buNone/>
              <a:defRPr sz="1900" b="1"/>
            </a:lvl8pPr>
            <a:lvl9pPr marL="4389120" indent="0">
              <a:buNone/>
              <a:defRPr sz="1900" b="1"/>
            </a:lvl9pPr>
          </a:lstStyle>
          <a:p>
            <a:pPr marL="0" lvl="0" indent="0" algn="ctr" defTabSz="1097280" rtl="0" eaLnBrk="1" latinLnBrk="0" hangingPunct="1">
              <a:spcBef>
                <a:spcPct val="20000"/>
              </a:spcBef>
              <a:spcAft>
                <a:spcPts val="36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6038533" y="1492301"/>
            <a:ext cx="4350715" cy="2926080"/>
          </a:xfrm>
        </p:spPr>
        <p:txBody>
          <a:bodyPr>
            <a:normAutofit/>
          </a:bodyPr>
          <a:lstStyle>
            <a:lvl1pPr>
              <a:defRPr sz="2200"/>
            </a:lvl1pPr>
            <a:lvl2pPr>
              <a:defRPr sz="2200"/>
            </a:lvl2pPr>
            <a:lvl3pPr>
              <a:defRPr sz="1900"/>
            </a:lvl3pPr>
            <a:lvl4pPr>
              <a:defRPr sz="1900"/>
            </a:lvl4pPr>
            <a:lvl5pPr>
              <a:defRPr sz="1900"/>
            </a:lvl5pPr>
            <a:lvl6pPr>
              <a:defRPr sz="1900"/>
            </a:lvl6pPr>
            <a:lvl7pPr>
              <a:defRPr sz="1900"/>
            </a:lvl7pPr>
            <a:lvl8pPr>
              <a:defRPr sz="1900"/>
            </a:lvl8pPr>
            <a:lvl9pPr>
              <a:defRPr sz="1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8DFBA0-B5D9-4C1A-A9F0-767DA356B2AE}"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4E01DD-E7A3-40C3-9229-87C80A3272E2}"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8DFBA0-B5D9-4C1A-A9F0-767DA356B2AE}"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8DFBA0-B5D9-4C1A-A9F0-767DA356B2AE}"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0824" y="2357120"/>
            <a:ext cx="4726911" cy="1342393"/>
          </a:xfrm>
          <a:effectLst/>
        </p:spPr>
        <p:txBody>
          <a:bodyPr anchor="b">
            <a:noAutofit/>
          </a:bodyPr>
          <a:lstStyle>
            <a:lvl1pPr marL="274320" indent="-274320" algn="l">
              <a:defRPr sz="3400" b="1">
                <a:effectLst/>
              </a:defRPr>
            </a:lvl1pPr>
          </a:lstStyle>
          <a:p>
            <a:r>
              <a:rPr lang="en-US"/>
              <a:t>Click to edit Master title style</a:t>
            </a:r>
            <a:endParaRPr lang="en-US" dirty="0"/>
          </a:p>
        </p:txBody>
      </p:sp>
      <p:sp>
        <p:nvSpPr>
          <p:cNvPr id="3" name="Content Placeholder 2"/>
          <p:cNvSpPr>
            <a:spLocks noGrp="1"/>
          </p:cNvSpPr>
          <p:nvPr>
            <p:ph idx="1"/>
          </p:nvPr>
        </p:nvSpPr>
        <p:spPr>
          <a:xfrm>
            <a:off x="5971570" y="780288"/>
            <a:ext cx="5222211" cy="5221045"/>
          </a:xfrm>
        </p:spPr>
        <p:txBody>
          <a:bodyPr anchor="ctr"/>
          <a:lstStyle>
            <a:lvl1pPr>
              <a:defRPr sz="2600"/>
            </a:lvl1pPr>
            <a:lvl2pPr>
              <a:defRPr sz="2400"/>
            </a:lvl2pPr>
            <a:lvl3pPr>
              <a:defRPr sz="2200"/>
            </a:lvl3pPr>
            <a:lvl4pPr>
              <a:defRPr sz="1900"/>
            </a:lvl4pPr>
            <a:lvl5pPr>
              <a:defRPr sz="17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98495" y="3730989"/>
            <a:ext cx="4405258" cy="2282153"/>
          </a:xfrm>
        </p:spPr>
        <p:txBody>
          <a:bodyPr/>
          <a:lstStyle>
            <a:lvl1pPr marL="0" indent="0">
              <a:buNone/>
              <a:defRPr sz="1700"/>
            </a:lvl1pPr>
            <a:lvl2pPr marL="548640" indent="0">
              <a:buNone/>
              <a:defRPr sz="1400"/>
            </a:lvl2pPr>
            <a:lvl3pPr marL="1097280" indent="0">
              <a:buNone/>
              <a:defRPr sz="1200"/>
            </a:lvl3pPr>
            <a:lvl4pPr marL="1645920" indent="0">
              <a:buNone/>
              <a:defRPr sz="1100"/>
            </a:lvl4pPr>
            <a:lvl5pPr marL="2194560" indent="0">
              <a:buNone/>
              <a:defRPr sz="1100"/>
            </a:lvl5pPr>
            <a:lvl6pPr marL="2743200" indent="0">
              <a:buNone/>
              <a:defRPr sz="1100"/>
            </a:lvl6pPr>
            <a:lvl7pPr marL="3291840" indent="0">
              <a:buNone/>
              <a:defRPr sz="1100"/>
            </a:lvl7pPr>
            <a:lvl8pPr marL="3840480" indent="0">
              <a:buNone/>
              <a:defRPr sz="1100"/>
            </a:lvl8pPr>
            <a:lvl9pPr marL="4389120" indent="0">
              <a:buNone/>
              <a:defRPr sz="1100"/>
            </a:lvl9pPr>
          </a:lstStyle>
          <a:p>
            <a:pPr lvl="0"/>
            <a:r>
              <a:rPr lang="en-US"/>
              <a:t>Click to edit Master text styles</a:t>
            </a:r>
          </a:p>
        </p:txBody>
      </p:sp>
      <p:sp>
        <p:nvSpPr>
          <p:cNvPr id="5" name="Date Placeholder 4"/>
          <p:cNvSpPr>
            <a:spLocks noGrp="1"/>
          </p:cNvSpPr>
          <p:nvPr>
            <p:ph type="dt" sz="half" idx="10"/>
          </p:nvPr>
        </p:nvSpPr>
        <p:spPr/>
        <p:txBody>
          <a:bodyPr/>
          <a:lstStyle/>
          <a:p>
            <a:fld id="{FC8DFBA0-B5D9-4C1A-A9F0-767DA356B2AE}"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124715"/>
            <a:ext cx="11887200" cy="3190485"/>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9" name="Rectangle 8"/>
          <p:cNvSpPr/>
          <p:nvPr/>
        </p:nvSpPr>
        <p:spPr>
          <a:xfrm>
            <a:off x="0" y="0"/>
            <a:ext cx="11887200" cy="4124715"/>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dirty="0"/>
          </a:p>
        </p:txBody>
      </p:sp>
      <p:sp>
        <p:nvSpPr>
          <p:cNvPr id="10" name="Rectangle 9"/>
          <p:cNvSpPr/>
          <p:nvPr/>
        </p:nvSpPr>
        <p:spPr>
          <a:xfrm>
            <a:off x="0" y="2829132"/>
            <a:ext cx="11887200" cy="2438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11" name="Oval 10"/>
          <p:cNvSpPr/>
          <p:nvPr/>
        </p:nvSpPr>
        <p:spPr>
          <a:xfrm>
            <a:off x="0" y="1706880"/>
            <a:ext cx="11887200" cy="54457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3" name="Picture Placeholder 2"/>
          <p:cNvSpPr>
            <a:spLocks noGrp="1"/>
          </p:cNvSpPr>
          <p:nvPr>
            <p:ph type="pic" idx="1"/>
          </p:nvPr>
        </p:nvSpPr>
        <p:spPr>
          <a:xfrm>
            <a:off x="5817728" y="1219200"/>
            <a:ext cx="5349240" cy="333632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400"/>
            </a:lvl1pPr>
            <a:lvl2pPr marL="548640" indent="0">
              <a:buNone/>
              <a:defRPr sz="3400"/>
            </a:lvl2pPr>
            <a:lvl3pPr marL="1097280" indent="0">
              <a:buNone/>
              <a:defRPr sz="290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141253" y="1077852"/>
            <a:ext cx="4802348" cy="2307221"/>
          </a:xfrm>
        </p:spPr>
        <p:txBody>
          <a:bodyPr anchor="b"/>
          <a:lstStyle>
            <a:lvl1pPr marL="219456" indent="-219456">
              <a:buFont typeface="Georgia" pitchFamily="18" charset="0"/>
              <a:buChar char="*"/>
              <a:defRPr sz="1900"/>
            </a:lvl1pPr>
            <a:lvl2pPr marL="548640" indent="0">
              <a:buNone/>
              <a:defRPr sz="1400"/>
            </a:lvl2pPr>
            <a:lvl3pPr marL="1097280" indent="0">
              <a:buNone/>
              <a:defRPr sz="1200"/>
            </a:lvl3pPr>
            <a:lvl4pPr marL="1645920" indent="0">
              <a:buNone/>
              <a:defRPr sz="1100"/>
            </a:lvl4pPr>
            <a:lvl5pPr marL="2194560" indent="0">
              <a:buNone/>
              <a:defRPr sz="1100"/>
            </a:lvl5pPr>
            <a:lvl6pPr marL="2743200" indent="0">
              <a:buNone/>
              <a:defRPr sz="1100"/>
            </a:lvl6pPr>
            <a:lvl7pPr marL="3291840" indent="0">
              <a:buNone/>
              <a:defRPr sz="1100"/>
            </a:lvl7pPr>
            <a:lvl8pPr marL="3840480" indent="0">
              <a:buNone/>
              <a:defRPr sz="1100"/>
            </a:lvl8pPr>
            <a:lvl9pPr marL="4389120" indent="0">
              <a:buNone/>
              <a:defRPr sz="1100"/>
            </a:lvl9pPr>
          </a:lstStyle>
          <a:p>
            <a:pPr lvl="0"/>
            <a:r>
              <a:rPr lang="en-US"/>
              <a:t>Click to edit Master text styles</a:t>
            </a:r>
          </a:p>
        </p:txBody>
      </p:sp>
      <p:sp>
        <p:nvSpPr>
          <p:cNvPr id="5" name="Date Placeholder 4"/>
          <p:cNvSpPr>
            <a:spLocks noGrp="1"/>
          </p:cNvSpPr>
          <p:nvPr>
            <p:ph type="dt" sz="half" idx="10"/>
          </p:nvPr>
        </p:nvSpPr>
        <p:spPr/>
        <p:txBody>
          <a:bodyPr/>
          <a:lstStyle/>
          <a:p>
            <a:fld id="{FC8DFBA0-B5D9-4C1A-A9F0-767DA356B2AE}"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E01DD-E7A3-40C3-9229-87C80A3272E2}" type="slidenum">
              <a:rPr lang="en-US" smtClean="0"/>
              <a:t>‹#›</a:t>
            </a:fld>
            <a:endParaRPr lang="en-US"/>
          </a:p>
        </p:txBody>
      </p:sp>
      <p:sp>
        <p:nvSpPr>
          <p:cNvPr id="2" name="Title 1"/>
          <p:cNvSpPr>
            <a:spLocks noGrp="1"/>
          </p:cNvSpPr>
          <p:nvPr>
            <p:ph type="title"/>
          </p:nvPr>
        </p:nvSpPr>
        <p:spPr>
          <a:xfrm>
            <a:off x="945449" y="4762049"/>
            <a:ext cx="8298599" cy="1219200"/>
          </a:xfrm>
        </p:spPr>
        <p:txBody>
          <a:bodyPr anchor="b">
            <a:noAutofit/>
          </a:bodyPr>
          <a:lstStyle>
            <a:lvl1pPr algn="l">
              <a:defRPr sz="55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2476500" y="780287"/>
            <a:ext cx="8321040" cy="370636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8DFBA0-B5D9-4C1A-A9F0-767DA356B2AE}"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99885" y="401618"/>
            <a:ext cx="2674620" cy="5587562"/>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4321348" y="780288"/>
            <a:ext cx="6278073" cy="52210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8DFBA0-B5D9-4C1A-A9F0-767DA356B2AE}"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E01DD-E7A3-40C3-9229-87C80A3272E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445760"/>
            <a:ext cx="11887200" cy="186944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8" name="Rectangle 7"/>
          <p:cNvSpPr/>
          <p:nvPr/>
        </p:nvSpPr>
        <p:spPr>
          <a:xfrm>
            <a:off x="0" y="0"/>
            <a:ext cx="11887200" cy="544576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dirty="0"/>
          </a:p>
        </p:txBody>
      </p:sp>
      <p:sp>
        <p:nvSpPr>
          <p:cNvPr id="9" name="Rectangle 8"/>
          <p:cNvSpPr/>
          <p:nvPr/>
        </p:nvSpPr>
        <p:spPr>
          <a:xfrm>
            <a:off x="0" y="4019524"/>
            <a:ext cx="11887200" cy="2438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10" name="Oval 9"/>
          <p:cNvSpPr/>
          <p:nvPr/>
        </p:nvSpPr>
        <p:spPr>
          <a:xfrm>
            <a:off x="0" y="1706880"/>
            <a:ext cx="11887200" cy="544576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09728" tIns="54864" rIns="109728" bIns="54864" rtlCol="0" anchor="ctr"/>
          <a:lstStyle/>
          <a:p>
            <a:pPr algn="ctr"/>
            <a:endParaRPr lang="en-US"/>
          </a:p>
        </p:txBody>
      </p:sp>
      <p:sp>
        <p:nvSpPr>
          <p:cNvPr id="2" name="Title Placeholder 1"/>
          <p:cNvSpPr>
            <a:spLocks noGrp="1"/>
          </p:cNvSpPr>
          <p:nvPr>
            <p:ph type="title"/>
          </p:nvPr>
        </p:nvSpPr>
        <p:spPr>
          <a:xfrm>
            <a:off x="2331277" y="4663646"/>
            <a:ext cx="8466264" cy="1219200"/>
          </a:xfrm>
          <a:prstGeom prst="rect">
            <a:avLst/>
          </a:prstGeom>
          <a:effectLst/>
        </p:spPr>
        <p:txBody>
          <a:bodyPr vert="horz" lIns="109728" tIns="54864" rIns="109728" bIns="54864"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485900" y="781077"/>
            <a:ext cx="8321040" cy="3706368"/>
          </a:xfrm>
          <a:prstGeom prst="rect">
            <a:avLst/>
          </a:prstGeom>
        </p:spPr>
        <p:txBody>
          <a:bodyPr vert="horz" lIns="109728" tIns="54864" rIns="109728" bIns="5486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23860" y="6583680"/>
            <a:ext cx="3268980" cy="389467"/>
          </a:xfrm>
          <a:prstGeom prst="rect">
            <a:avLst/>
          </a:prstGeom>
        </p:spPr>
        <p:txBody>
          <a:bodyPr vert="horz" lIns="109728" tIns="54864" rIns="109728" bIns="54864" rtlCol="0" anchor="ctr"/>
          <a:lstStyle>
            <a:lvl1pPr algn="r">
              <a:defRPr sz="1300" b="1">
                <a:solidFill>
                  <a:schemeClr val="tx1">
                    <a:lumMod val="50000"/>
                    <a:lumOff val="50000"/>
                  </a:schemeClr>
                </a:solidFill>
              </a:defRPr>
            </a:lvl1pPr>
          </a:lstStyle>
          <a:p>
            <a:fld id="{FC8DFBA0-B5D9-4C1A-A9F0-767DA356B2AE}" type="datetimeFigureOut">
              <a:rPr lang="en-US" smtClean="0"/>
              <a:t>10/20/2026</a:t>
            </a:fld>
            <a:endParaRPr lang="en-US"/>
          </a:p>
        </p:txBody>
      </p:sp>
      <p:sp>
        <p:nvSpPr>
          <p:cNvPr id="5" name="Footer Placeholder 4"/>
          <p:cNvSpPr>
            <a:spLocks noGrp="1"/>
          </p:cNvSpPr>
          <p:nvPr>
            <p:ph type="ftr" sz="quarter" idx="3"/>
          </p:nvPr>
        </p:nvSpPr>
        <p:spPr>
          <a:xfrm>
            <a:off x="594360" y="6583680"/>
            <a:ext cx="4358641" cy="389467"/>
          </a:xfrm>
          <a:prstGeom prst="rect">
            <a:avLst/>
          </a:prstGeom>
        </p:spPr>
        <p:txBody>
          <a:bodyPr vert="horz" lIns="109728" tIns="54864" rIns="109728" bIns="54864" rtlCol="0" anchor="ctr"/>
          <a:lstStyle>
            <a:lvl1pPr algn="l">
              <a:defRPr sz="13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4953000" y="6583680"/>
            <a:ext cx="2377440" cy="389467"/>
          </a:xfrm>
          <a:prstGeom prst="rect">
            <a:avLst/>
          </a:prstGeom>
        </p:spPr>
        <p:txBody>
          <a:bodyPr vert="horz" lIns="109728" tIns="54864" rIns="109728" bIns="54864" rtlCol="0" anchor="ctr"/>
          <a:lstStyle>
            <a:lvl1pPr algn="ctr">
              <a:defRPr sz="1400" b="1">
                <a:solidFill>
                  <a:schemeClr val="tx1">
                    <a:lumMod val="50000"/>
                    <a:lumOff val="50000"/>
                  </a:schemeClr>
                </a:solidFill>
              </a:defRPr>
            </a:lvl1pPr>
          </a:lstStyle>
          <a:p>
            <a:fld id="{FE4E01DD-E7A3-40C3-9229-87C80A3272E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384048" indent="-384048" algn="r" defTabSz="1097280" rtl="0" eaLnBrk="1" latinLnBrk="0" hangingPunct="1">
        <a:spcBef>
          <a:spcPct val="0"/>
        </a:spcBef>
        <a:buClr>
          <a:schemeClr val="accent6">
            <a:lumMod val="75000"/>
          </a:schemeClr>
        </a:buClr>
        <a:buSzPct val="128000"/>
        <a:buFont typeface="Georgia" pitchFamily="18" charset="0"/>
        <a:buChar char="*"/>
        <a:defRPr sz="55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2600" kern="1200">
          <a:solidFill>
            <a:schemeClr val="tx1">
              <a:lumMod val="75000"/>
              <a:lumOff val="25000"/>
            </a:schemeClr>
          </a:solidFill>
          <a:latin typeface="+mn-lt"/>
          <a:ea typeface="+mn-ea"/>
          <a:cs typeface="+mn-cs"/>
        </a:defRPr>
      </a:lvl1pPr>
      <a:lvl2pPr marL="658368"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2400" kern="1200">
          <a:solidFill>
            <a:schemeClr val="tx1">
              <a:lumMod val="75000"/>
              <a:lumOff val="25000"/>
            </a:schemeClr>
          </a:solidFill>
          <a:latin typeface="+mn-lt"/>
          <a:ea typeface="+mn-ea"/>
          <a:cs typeface="+mn-cs"/>
        </a:defRPr>
      </a:lvl2pPr>
      <a:lvl3pPr marL="987552"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3pPr>
      <a:lvl4pPr marL="1316736"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900" kern="1200">
          <a:solidFill>
            <a:schemeClr val="tx1">
              <a:lumMod val="75000"/>
              <a:lumOff val="25000"/>
            </a:schemeClr>
          </a:solidFill>
          <a:latin typeface="+mn-lt"/>
          <a:ea typeface="+mn-ea"/>
          <a:cs typeface="+mn-cs"/>
        </a:defRPr>
      </a:lvl4pPr>
      <a:lvl5pPr marL="1667866"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700" kern="1200">
          <a:solidFill>
            <a:schemeClr val="tx1">
              <a:lumMod val="75000"/>
              <a:lumOff val="25000"/>
            </a:schemeClr>
          </a:solidFill>
          <a:latin typeface="+mn-lt"/>
          <a:ea typeface="+mn-ea"/>
          <a:cs typeface="+mn-cs"/>
        </a:defRPr>
      </a:lvl5pPr>
      <a:lvl6pPr marL="1997050"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700" kern="1200">
          <a:solidFill>
            <a:schemeClr val="tx1">
              <a:lumMod val="75000"/>
              <a:lumOff val="25000"/>
            </a:schemeClr>
          </a:solidFill>
          <a:latin typeface="+mn-lt"/>
          <a:ea typeface="+mn-ea"/>
          <a:cs typeface="+mn-cs"/>
        </a:defRPr>
      </a:lvl6pPr>
      <a:lvl7pPr marL="2359152"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700" kern="1200">
          <a:solidFill>
            <a:schemeClr val="tx1">
              <a:lumMod val="75000"/>
              <a:lumOff val="25000"/>
            </a:schemeClr>
          </a:solidFill>
          <a:latin typeface="+mn-lt"/>
          <a:ea typeface="+mn-ea"/>
          <a:cs typeface="+mn-cs"/>
        </a:defRPr>
      </a:lvl7pPr>
      <a:lvl8pPr marL="2743200"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700" kern="1200">
          <a:solidFill>
            <a:schemeClr val="tx1">
              <a:lumMod val="75000"/>
              <a:lumOff val="25000"/>
            </a:schemeClr>
          </a:solidFill>
          <a:latin typeface="+mn-lt"/>
          <a:ea typeface="+mn-ea"/>
          <a:cs typeface="+mn-cs"/>
        </a:defRPr>
      </a:lvl8pPr>
      <a:lvl9pPr marL="3105302" indent="-219456" algn="l" defTabSz="1097280" rtl="0" eaLnBrk="1" latinLnBrk="0" hangingPunct="1">
        <a:spcBef>
          <a:spcPct val="20000"/>
        </a:spcBef>
        <a:spcAft>
          <a:spcPts val="360"/>
        </a:spcAft>
        <a:buClr>
          <a:schemeClr val="accent6">
            <a:lumMod val="75000"/>
          </a:schemeClr>
        </a:buClr>
        <a:buSzPct val="130000"/>
        <a:buFont typeface="Georgia" pitchFamily="18" charset="0"/>
        <a:buChar char="*"/>
        <a:defRPr sz="1700" kern="1200">
          <a:solidFill>
            <a:schemeClr val="tx1">
              <a:lumMod val="75000"/>
              <a:lumOff val="25000"/>
            </a:schemeClr>
          </a:solidFill>
          <a:latin typeface="+mn-lt"/>
          <a:ea typeface="+mn-ea"/>
          <a:cs typeface="+mn-cs"/>
        </a:defRPr>
      </a:lvl9pPr>
    </p:bodyStyle>
    <p:otherStyle>
      <a:defPPr>
        <a:defRPr lang="en-US"/>
      </a:defPPr>
      <a:lvl1pPr marL="0" algn="l" defTabSz="1097280" rtl="0" eaLnBrk="1" latinLnBrk="0" hangingPunct="1">
        <a:defRPr sz="2200" kern="1200">
          <a:solidFill>
            <a:schemeClr val="tx1"/>
          </a:solidFill>
          <a:latin typeface="+mn-lt"/>
          <a:ea typeface="+mn-ea"/>
          <a:cs typeface="+mn-cs"/>
        </a:defRPr>
      </a:lvl1pPr>
      <a:lvl2pPr marL="548640" algn="l" defTabSz="1097280" rtl="0" eaLnBrk="1" latinLnBrk="0" hangingPunct="1">
        <a:defRPr sz="2200" kern="1200">
          <a:solidFill>
            <a:schemeClr val="tx1"/>
          </a:solidFill>
          <a:latin typeface="+mn-lt"/>
          <a:ea typeface="+mn-ea"/>
          <a:cs typeface="+mn-cs"/>
        </a:defRPr>
      </a:lvl2pPr>
      <a:lvl3pPr marL="1097280" algn="l" defTabSz="1097280" rtl="0" eaLnBrk="1" latinLnBrk="0" hangingPunct="1">
        <a:defRPr sz="2200" kern="1200">
          <a:solidFill>
            <a:schemeClr val="tx1"/>
          </a:solidFill>
          <a:latin typeface="+mn-lt"/>
          <a:ea typeface="+mn-ea"/>
          <a:cs typeface="+mn-cs"/>
        </a:defRPr>
      </a:lvl3pPr>
      <a:lvl4pPr marL="1645920" algn="l" defTabSz="1097280" rtl="0" eaLnBrk="1" latinLnBrk="0" hangingPunct="1">
        <a:defRPr sz="2200" kern="1200">
          <a:solidFill>
            <a:schemeClr val="tx1"/>
          </a:solidFill>
          <a:latin typeface="+mn-lt"/>
          <a:ea typeface="+mn-ea"/>
          <a:cs typeface="+mn-cs"/>
        </a:defRPr>
      </a:lvl4pPr>
      <a:lvl5pPr marL="2194560" algn="l" defTabSz="1097280" rtl="0" eaLnBrk="1" latinLnBrk="0" hangingPunct="1">
        <a:defRPr sz="2200" kern="1200">
          <a:solidFill>
            <a:schemeClr val="tx1"/>
          </a:solidFill>
          <a:latin typeface="+mn-lt"/>
          <a:ea typeface="+mn-ea"/>
          <a:cs typeface="+mn-cs"/>
        </a:defRPr>
      </a:lvl5pPr>
      <a:lvl6pPr marL="2743200" algn="l" defTabSz="1097280" rtl="0" eaLnBrk="1" latinLnBrk="0" hangingPunct="1">
        <a:defRPr sz="2200" kern="1200">
          <a:solidFill>
            <a:schemeClr val="tx1"/>
          </a:solidFill>
          <a:latin typeface="+mn-lt"/>
          <a:ea typeface="+mn-ea"/>
          <a:cs typeface="+mn-cs"/>
        </a:defRPr>
      </a:lvl6pPr>
      <a:lvl7pPr marL="3291840" algn="l" defTabSz="1097280" rtl="0" eaLnBrk="1" latinLnBrk="0" hangingPunct="1">
        <a:defRPr sz="2200" kern="1200">
          <a:solidFill>
            <a:schemeClr val="tx1"/>
          </a:solidFill>
          <a:latin typeface="+mn-lt"/>
          <a:ea typeface="+mn-ea"/>
          <a:cs typeface="+mn-cs"/>
        </a:defRPr>
      </a:lvl7pPr>
      <a:lvl8pPr marL="3840480" algn="l" defTabSz="1097280" rtl="0" eaLnBrk="1" latinLnBrk="0" hangingPunct="1">
        <a:defRPr sz="2200" kern="1200">
          <a:solidFill>
            <a:schemeClr val="tx1"/>
          </a:solidFill>
          <a:latin typeface="+mn-lt"/>
          <a:ea typeface="+mn-ea"/>
          <a:cs typeface="+mn-cs"/>
        </a:defRPr>
      </a:lvl8pPr>
      <a:lvl9pPr marL="4389120" algn="l" defTabSz="1097280" rtl="0" eaLnBrk="1" latinLnBrk="0" hangingPunct="1">
        <a:defRPr sz="2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8" Type="http://schemas.openxmlformats.org/officeDocument/2006/relationships/hyperlink" Target="https://www.local.gov.uk/case-studies/dorset-council-acoustic-monitoring-care-homes" TargetMode="External"/><Relationship Id="rId13" Type="http://schemas.openxmlformats.org/officeDocument/2006/relationships/hyperlink" Target="https://www.who.int/publications/i/item/9789240016866" TargetMode="External"/><Relationship Id="rId3" Type="http://schemas.openxmlformats.org/officeDocument/2006/relationships/slideLayout" Target="../slideLayouts/slideLayout7.xml"/><Relationship Id="rId7" Type="http://schemas.openxmlformats.org/officeDocument/2006/relationships/hyperlink" Target="https://doi.org/10.1016/j.cell.2022.11.001" TargetMode="External"/><Relationship Id="rId12" Type="http://schemas.openxmlformats.org/officeDocument/2006/relationships/hyperlink" Target="https://www.skillsforcare.org.uk/" TargetMode="External"/><Relationship Id="rId17" Type="http://schemas.openxmlformats.org/officeDocument/2006/relationships/image" Target="../media/image1.png"/><Relationship Id="rId2" Type="http://schemas.openxmlformats.org/officeDocument/2006/relationships/audio" Target="../media/media15.m4a"/><Relationship Id="rId16" Type="http://schemas.openxmlformats.org/officeDocument/2006/relationships/hyperlink" Target="https://pubmed.ncbi.nlm.nih.gov/37071459/" TargetMode="External"/><Relationship Id="rId1" Type="http://schemas.microsoft.com/office/2007/relationships/media" Target="../media/media15.m4a"/><Relationship Id="rId6" Type="http://schemas.openxmlformats.org/officeDocument/2006/relationships/hyperlink" Target="https://www.gov.uk/government/publications/telecare-national-action-plan-protecting-telecare-users-throughout-the-digital-phone-switchover" TargetMode="External"/><Relationship Id="rId11" Type="http://schemas.openxmlformats.org/officeDocument/2006/relationships/hyperlink" Target="https://www.ons.gov.uk/" TargetMode="External"/><Relationship Id="rId5" Type="http://schemas.openxmlformats.org/officeDocument/2006/relationships/hyperlink" Target="https://www.gov.uk/government/publications/people-at-the-heart-of-care-adult-social-care-reform-white-paper" TargetMode="External"/><Relationship Id="rId15" Type="http://schemas.openxmlformats.org/officeDocument/2006/relationships/hyperlink" Target="https://pubmed.ncbi.nlm.nih.gov/38614134/" TargetMode="External"/><Relationship Id="rId10" Type="http://schemas.openxmlformats.org/officeDocument/2006/relationships/hyperlink" Target="https://www.england.nhs.uk/virtual-wards/case-studies/" TargetMode="External"/><Relationship Id="rId4" Type="http://schemas.openxmlformats.org/officeDocument/2006/relationships/hyperlink" Target="https://www.cqc.org.uk/publications/major-report/state-care/2024-2025" TargetMode="External"/><Relationship Id="rId9" Type="http://schemas.openxmlformats.org/officeDocument/2006/relationships/hyperlink" Target="https://www.england.nhs.uk/2020/01/rapid-nhs-response-teams-to-help-people-stay-well-at-home/" TargetMode="External"/><Relationship Id="rId14" Type="http://schemas.openxmlformats.org/officeDocument/2006/relationships/hyperlink" Target="https://www.who.int/publications/i/item/9789240017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95600" y="956922"/>
            <a:ext cx="5943600" cy="5016758"/>
          </a:xfrm>
          <a:prstGeom prst="rect">
            <a:avLst/>
          </a:prstGeom>
        </p:spPr>
        <p:txBody>
          <a:bodyPr>
            <a:spAutoFit/>
          </a:bodyPr>
          <a:lstStyle/>
          <a:p>
            <a:pPr algn="ctr"/>
            <a:r>
              <a:rPr lang="en-US" sz="3200" b="1" dirty="0">
                <a:latin typeface="Times New Roman" pitchFamily="18" charset="0"/>
                <a:cs typeface="Times New Roman" pitchFamily="18" charset="0"/>
              </a:rPr>
              <a:t>Module Code: BMHP6027</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Module Name:</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Assignment Title:  Component 1: PowerPoint with Voiceover</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Student Name: </a:t>
            </a:r>
            <a:r>
              <a:rPr lang="en-US" sz="3200" b="1" dirty="0" err="1">
                <a:latin typeface="Times New Roman" pitchFamily="18" charset="0"/>
                <a:cs typeface="Times New Roman" pitchFamily="18" charset="0"/>
              </a:rPr>
              <a:t>Arlia</a:t>
            </a:r>
            <a:r>
              <a:rPr lang="en-US" sz="3200" b="1" dirty="0">
                <a:latin typeface="Times New Roman" pitchFamily="18" charset="0"/>
                <a:cs typeface="Times New Roman" pitchFamily="18" charset="0"/>
              </a:rPr>
              <a:t> Ali</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 </a:t>
            </a:r>
            <a:endParaRPr lang="en-US" sz="3200" dirty="0">
              <a:latin typeface="Times New Roman" pitchFamily="18" charset="0"/>
              <a:cs typeface="Times New Roman" pitchFamily="18" charset="0"/>
            </a:endParaRPr>
          </a:p>
          <a:p>
            <a:pPr algn="ctr"/>
            <a:r>
              <a:rPr lang="en-US" sz="3200" b="1" dirty="0">
                <a:latin typeface="Times New Roman" pitchFamily="18" charset="0"/>
                <a:cs typeface="Times New Roman" pitchFamily="18" charset="0"/>
              </a:rPr>
              <a:t>Student ID: 2330094</a:t>
            </a:r>
            <a:endParaRPr lang="en-US" sz="3200" dirty="0">
              <a:latin typeface="Times New Roman" pitchFamily="18" charset="0"/>
              <a:cs typeface="Times New Roman" pitchFamily="18" charset="0"/>
            </a:endParaRPr>
          </a:p>
        </p:txBody>
      </p:sp>
      <p:sp>
        <p:nvSpPr>
          <p:cNvPr id="3" name="Rectangle 2"/>
          <p:cNvSpPr/>
          <p:nvPr/>
        </p:nvSpPr>
        <p:spPr>
          <a:xfrm>
            <a:off x="685800" y="587590"/>
            <a:ext cx="910827" cy="369332"/>
          </a:xfrm>
          <a:prstGeom prst="rect">
            <a:avLst/>
          </a:prstGeom>
        </p:spPr>
        <p:txBody>
          <a:bodyPr wrap="none">
            <a:spAutoFit/>
          </a:bodyPr>
          <a:lstStyle/>
          <a:p>
            <a:r>
              <a:rPr lang="en-US" b="1" dirty="0"/>
              <a:t>Slide 1</a:t>
            </a:r>
          </a:p>
        </p:txBody>
      </p:sp>
      <p:pic>
        <p:nvPicPr>
          <p:cNvPr id="12" name="Audio 11">
            <a:hlinkClick r:id="" action="ppaction://media"/>
            <a:extLst>
              <a:ext uri="{FF2B5EF4-FFF2-40B4-BE49-F238E27FC236}">
                <a16:creationId xmlns:a16="http://schemas.microsoft.com/office/drawing/2014/main" id="{C8BFE932-6B9D-8021-2E80-2318D0AD5C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75146" t="-175146" r="-175146" b="-175146"/>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3861774013"/>
      </p:ext>
    </p:extLst>
  </p:cSld>
  <p:clrMapOvr>
    <a:masterClrMapping/>
  </p:clrMapOvr>
  <mc:AlternateContent xmlns:mc="http://schemas.openxmlformats.org/markup-compatibility/2006">
    <mc:Choice xmlns:p14="http://schemas.microsoft.com/office/powerpoint/2010/main" Requires="p14">
      <p:transition spd="slow" p14:dur="2000" advTm="23964"/>
    </mc:Choice>
    <mc:Fallback>
      <p:transition spd="slow" advTm="23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7924800" cy="6324808"/>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2 – Introduction</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What is Ageing?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Ageing is a lifelong, journey that touches biology, mind and society. Ageing in the body means cells stop growing genes become unstable the power plants, inside cells break down and the body stays inflamed. However getting old no longer necessarily suggests dependency, or loss of independence. Older humans have extraordinary abilities, needs, preferences, and life experiences.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This presentation will examine: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The UK's growing old population.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Theories of ageing.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Current care and support.</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Legislation and policy.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Technology in older people's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Case research and, guidelines for independence and wellbeing.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a:t>
            </a:r>
            <a:r>
              <a:rPr lang="en-GB" dirty="0" err="1">
                <a:latin typeface="Times New Roman" pitchFamily="18" charset="0"/>
                <a:cs typeface="Times New Roman" pitchFamily="18" charset="0"/>
              </a:rPr>
              <a:t>López-Otín</a:t>
            </a:r>
            <a:r>
              <a:rPr lang="en-GB" dirty="0">
                <a:latin typeface="Times New Roman" pitchFamily="18" charset="0"/>
                <a:cs typeface="Times New Roman" pitchFamily="18" charset="0"/>
              </a:rPr>
              <a:t> et al., 2023; WHO, 2021a, 2021b)</a:t>
            </a:r>
            <a:endParaRPr lang="en-US"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3070029"/>
            <a:ext cx="4462780" cy="30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Audio 8">
            <a:hlinkClick r:id="" action="ppaction://media"/>
            <a:extLst>
              <a:ext uri="{FF2B5EF4-FFF2-40B4-BE49-F238E27FC236}">
                <a16:creationId xmlns:a16="http://schemas.microsoft.com/office/drawing/2014/main" id="{1BCB9FD4-B21A-AAE2-275F-9B75950F2B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093550" y="5562600"/>
            <a:ext cx="2194560" cy="2194560"/>
          </a:xfrm>
          <a:prstGeom prst="ellipse">
            <a:avLst/>
          </a:prstGeom>
        </p:spPr>
      </p:pic>
    </p:spTree>
    <p:extLst>
      <p:ext uri="{BB962C8B-B14F-4D97-AF65-F5344CB8AC3E}">
        <p14:creationId xmlns:p14="http://schemas.microsoft.com/office/powerpoint/2010/main" val="1658796560"/>
      </p:ext>
    </p:extLst>
  </p:cSld>
  <p:clrMapOvr>
    <a:masterClrMapping/>
  </p:clrMapOvr>
  <mc:AlternateContent xmlns:mc="http://schemas.openxmlformats.org/markup-compatibility/2006">
    <mc:Choice xmlns:p14="http://schemas.microsoft.com/office/powerpoint/2010/main" Requires="p14">
      <p:transition spd="slow" p14:dur="2000" advTm="95959"/>
    </mc:Choice>
    <mc:Fallback>
      <p:transition spd="slow" advTm="95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57069" y="467880"/>
            <a:ext cx="7391400" cy="5909310"/>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3 – The Ageing Population</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Why does population ageing matter?</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 UK population is ageing, with growing numbers of human beings residing into superior age. Around 69.3 million human beings lived in the UK in mid-2024, along with about 1.75 million humans aged eighty-five and over. The 85+ population is predicted to grow significantly by 2049.</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Older people's desires can include:</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Physical:</a:t>
            </a:r>
            <a:r>
              <a:rPr lang="en-GB" dirty="0">
                <a:latin typeface="Times New Roman" pitchFamily="18" charset="0"/>
                <a:cs typeface="Times New Roman" pitchFamily="18" charset="0"/>
              </a:rPr>
              <a:t> frailty, falls, mobility problems, many illnesses and help with chores.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Psychological:</a:t>
            </a:r>
            <a:r>
              <a:rPr lang="en-GB" dirty="0">
                <a:latin typeface="Times New Roman" pitchFamily="18" charset="0"/>
                <a:cs typeface="Times New Roman" pitchFamily="18" charset="0"/>
              </a:rPr>
              <a:t> changes in thinking grief, mental health.</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Social:</a:t>
            </a:r>
            <a:r>
              <a:rPr lang="en-GB" dirty="0">
                <a:latin typeface="Times New Roman" pitchFamily="18" charset="0"/>
                <a:cs typeface="Times New Roman" pitchFamily="18" charset="0"/>
              </a:rPr>
              <a:t> loneliness, keeping friendships, community involvement.</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Population growing older will raise need, for prevention, recovery, community help, housing, caregiver support and built‑in exercise and social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(ONS, 2025a, 2025b, 2026; WHO, 2021b)</a:t>
            </a:r>
            <a:endParaRPr lang="en-US"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1933" y="2590801"/>
            <a:ext cx="3746936" cy="2486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udio 6">
            <a:hlinkClick r:id="" action="ppaction://media"/>
            <a:extLst>
              <a:ext uri="{FF2B5EF4-FFF2-40B4-BE49-F238E27FC236}">
                <a16:creationId xmlns:a16="http://schemas.microsoft.com/office/drawing/2014/main" id="{835318CC-103C-7A74-C7BE-5D4D2FFFF6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879070657"/>
      </p:ext>
    </p:extLst>
  </p:cSld>
  <p:clrMapOvr>
    <a:masterClrMapping/>
  </p:clrMapOvr>
  <mc:AlternateContent xmlns:mc="http://schemas.openxmlformats.org/markup-compatibility/2006">
    <mc:Choice xmlns:p14="http://schemas.microsoft.com/office/powerpoint/2010/main" Requires="p14">
      <p:transition spd="slow" p14:dur="2000" advTm="107090"/>
    </mc:Choice>
    <mc:Fallback>
      <p:transition spd="slow" advTm="107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381000"/>
            <a:ext cx="8534400" cy="6324808"/>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4 – Theoretical Frameworks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Understanding growing old via theory</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Activity Theory:</a:t>
            </a:r>
            <a:r>
              <a:rPr lang="en-GB" dirty="0">
                <a:latin typeface="Times New Roman" pitchFamily="18" charset="0"/>
                <a:cs typeface="Times New Roman" pitchFamily="18" charset="0"/>
              </a:rPr>
              <a:t> Older people's wellbeing may additionally benefit from persistent social participation, significant things to </a:t>
            </a:r>
            <a:r>
              <a:rPr lang="en-GB" dirty="0" err="1">
                <a:latin typeface="Times New Roman" pitchFamily="18" charset="0"/>
                <a:cs typeface="Times New Roman" pitchFamily="18" charset="0"/>
              </a:rPr>
              <a:t>do,o</a:t>
            </a:r>
            <a:r>
              <a:rPr lang="en-GB" dirty="0">
                <a:latin typeface="Times New Roman" pitchFamily="18" charset="0"/>
                <a:cs typeface="Times New Roman" pitchFamily="18" charset="0"/>
              </a:rPr>
              <a:t> and relationships.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Continuity Theory:</a:t>
            </a:r>
            <a:r>
              <a:rPr lang="en-GB" dirty="0">
                <a:latin typeface="Times New Roman" pitchFamily="18" charset="0"/>
                <a:cs typeface="Times New Roman" pitchFamily="18" charset="0"/>
              </a:rPr>
              <a:t> Maintaining familiar routines, relationships, values and pursuits can assist identification and wellbeing. Care needs to replicate the person' history.</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Life-Course Perspective:,</a:t>
            </a:r>
            <a:r>
              <a:rPr lang="en-GB" dirty="0">
                <a:latin typeface="Times New Roman" pitchFamily="18" charset="0"/>
                <a:cs typeface="Times New Roman" pitchFamily="18" charset="0"/>
              </a:rPr>
              <a:t> Later-life outcomes are shaped by the resource of experiences. These experiences, include education, work, relationships, socioeconomic circumstances and health inequalities. Later-life outcomes depend on these experiences.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Disengagement Theory:</a:t>
            </a:r>
            <a:r>
              <a:rPr lang="en-GB" dirty="0">
                <a:latin typeface="Times New Roman" pitchFamily="18" charset="0"/>
                <a:cs typeface="Times New Roman" pitchFamily="18" charset="0"/>
              </a:rPr>
              <a:t> Suggests that withdrawal from social roles may also, occur with ageing. However, making use of this universally might also fortify ageist assumptions.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Application to practice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Theories have to be used as guiding virtues instead than consistent rules. So believe the files, for preferences, culture, capability and existence should stay central.</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(WHO, 2021b; </a:t>
            </a:r>
            <a:r>
              <a:rPr lang="en-GB" dirty="0" err="1">
                <a:latin typeface="Times New Roman" pitchFamily="18" charset="0"/>
                <a:cs typeface="Times New Roman" pitchFamily="18" charset="0"/>
              </a:rPr>
              <a:t>López-Otín</a:t>
            </a:r>
            <a:r>
              <a:rPr lang="en-GB" dirty="0">
                <a:latin typeface="Times New Roman" pitchFamily="18" charset="0"/>
                <a:cs typeface="Times New Roman" pitchFamily="18" charset="0"/>
              </a:rPr>
              <a:t> et al., 2023)</a:t>
            </a:r>
            <a:endParaRPr lang="en-US"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7800" y="2438400"/>
            <a:ext cx="2667000" cy="4267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udio 6">
            <a:hlinkClick r:id="" action="ppaction://media"/>
            <a:extLst>
              <a:ext uri="{FF2B5EF4-FFF2-40B4-BE49-F238E27FC236}">
                <a16:creationId xmlns:a16="http://schemas.microsoft.com/office/drawing/2014/main" id="{9E8A5CFC-EAE1-2E1D-B1BD-BE7CBD5EE87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5943600" y="5836920"/>
            <a:ext cx="2194560" cy="2194560"/>
          </a:xfrm>
          <a:prstGeom prst="ellipse">
            <a:avLst/>
          </a:prstGeom>
        </p:spPr>
      </p:pic>
    </p:spTree>
    <p:extLst>
      <p:ext uri="{BB962C8B-B14F-4D97-AF65-F5344CB8AC3E}">
        <p14:creationId xmlns:p14="http://schemas.microsoft.com/office/powerpoint/2010/main" val="3484675238"/>
      </p:ext>
    </p:extLst>
  </p:cSld>
  <p:clrMapOvr>
    <a:masterClrMapping/>
  </p:clrMapOvr>
  <mc:AlternateContent xmlns:mc="http://schemas.openxmlformats.org/markup-compatibility/2006">
    <mc:Choice xmlns:p14="http://schemas.microsoft.com/office/powerpoint/2010/main" Requires="p14">
      <p:transition spd="slow" p14:dur="2000" advTm="95136"/>
    </mc:Choice>
    <mc:Fallback>
      <p:transition spd="slow" advTm="95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8312" y="381000"/>
            <a:ext cx="10454390" cy="6696064"/>
          </a:xfrm>
          <a:prstGeom prst="rect">
            <a:avLst/>
          </a:prstGeom>
        </p:spPr>
        <p:txBody>
          <a:bodyPr wrap="square">
            <a:spAutoFit/>
          </a:bodyPr>
          <a:lstStyle/>
          <a:p>
            <a:pPr>
              <a:lnSpc>
                <a:spcPct val="150000"/>
              </a:lnSpc>
            </a:pPr>
            <a:r>
              <a:rPr lang="en-GB" sz="1600" b="1" dirty="0">
                <a:latin typeface="Times New Roman" pitchFamily="18" charset="0"/>
                <a:cs typeface="Times New Roman" pitchFamily="18" charset="0"/>
              </a:rPr>
              <a:t>Slide 5 – Policy and Legislation</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How coverage shapes older people's care</a:t>
            </a:r>
            <a:endParaRPr lang="en-US" sz="1600" dirty="0">
              <a:latin typeface="Times New Roman" pitchFamily="18" charset="0"/>
              <a:cs typeface="Times New Roman" pitchFamily="18" charset="0"/>
            </a:endParaRPr>
          </a:p>
          <a:p>
            <a:pPr>
              <a:lnSpc>
                <a:spcPct val="150000"/>
              </a:lnSpc>
            </a:pPr>
            <a:r>
              <a:rPr lang="en-GB" sz="1600" b="1" dirty="0">
                <a:latin typeface="Times New Roman" pitchFamily="18" charset="0"/>
                <a:cs typeface="Times New Roman" pitchFamily="18" charset="0"/>
              </a:rPr>
              <a:t>Care Act 2014</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Applies to England.</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Places wellbeing at the centre of grown-up social care.</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Supports dignity, independence, choice, relationships and prevention.</a:t>
            </a:r>
            <a:endParaRPr lang="en-US" sz="1600" dirty="0">
              <a:latin typeface="Times New Roman" pitchFamily="18" charset="0"/>
              <a:cs typeface="Times New Roman" pitchFamily="18" charset="0"/>
            </a:endParaRPr>
          </a:p>
          <a:p>
            <a:pPr>
              <a:lnSpc>
                <a:spcPct val="150000"/>
              </a:lnSpc>
            </a:pPr>
            <a:r>
              <a:rPr lang="en-GB" sz="1600" b="1" dirty="0">
                <a:latin typeface="Times New Roman" pitchFamily="18" charset="0"/>
                <a:cs typeface="Times New Roman" pitchFamily="18" charset="0"/>
              </a:rPr>
              <a:t>Equality Act 2010</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Protects human beings from illegal discrimination.</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Age is a blanketed characteristic.</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Supports equality, and accessibility.</a:t>
            </a:r>
            <a:endParaRPr lang="en-US" sz="1600" dirty="0">
              <a:latin typeface="Times New Roman" pitchFamily="18" charset="0"/>
              <a:cs typeface="Times New Roman" pitchFamily="18" charset="0"/>
            </a:endParaRPr>
          </a:p>
          <a:p>
            <a:pPr>
              <a:lnSpc>
                <a:spcPct val="150000"/>
              </a:lnSpc>
            </a:pPr>
            <a:r>
              <a:rPr lang="en-GB" sz="1600" b="1" dirty="0">
                <a:latin typeface="Times New Roman" pitchFamily="18" charset="0"/>
                <a:cs typeface="Times New Roman" pitchFamily="18" charset="0"/>
              </a:rPr>
              <a:t>Human Rights Act 1998</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Protects dignity, privacy, household existence and, freedom from degrading treatment.</a:t>
            </a:r>
            <a:endParaRPr lang="en-US" sz="1600" dirty="0">
              <a:latin typeface="Times New Roman" pitchFamily="18" charset="0"/>
              <a:cs typeface="Times New Roman" pitchFamily="18" charset="0"/>
            </a:endParaRPr>
          </a:p>
          <a:p>
            <a:pPr>
              <a:lnSpc>
                <a:spcPct val="150000"/>
              </a:lnSpc>
            </a:pPr>
            <a:r>
              <a:rPr lang="en-GB" sz="1600" b="1" dirty="0">
                <a:latin typeface="Times New Roman" pitchFamily="18" charset="0"/>
                <a:cs typeface="Times New Roman" pitchFamily="18" charset="0"/>
              </a:rPr>
              <a:t>NHS Long Term Plan</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 Promotes prevention, personalised care and community-based support.</a:t>
            </a:r>
            <a:endParaRPr lang="en-US" sz="1600" dirty="0">
              <a:latin typeface="Times New Roman" pitchFamily="18" charset="0"/>
              <a:cs typeface="Times New Roman" pitchFamily="18" charset="0"/>
            </a:endParaRPr>
          </a:p>
          <a:p>
            <a:pPr>
              <a:lnSpc>
                <a:spcPct val="150000"/>
              </a:lnSpc>
            </a:pPr>
            <a:r>
              <a:rPr lang="en-GB" sz="1600" b="1" dirty="0">
                <a:latin typeface="Times New Roman" pitchFamily="18" charset="0"/>
                <a:cs typeface="Times New Roman" pitchFamily="18" charset="0"/>
              </a:rPr>
              <a:t>Critical point</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Legislation gives necessary rights; however, high-quality, implementation additionally relies upon funding personnel capacity accessibility and continuity of care.</a:t>
            </a:r>
            <a:endParaRPr lang="en-US" sz="1600" dirty="0">
              <a:latin typeface="Times New Roman" pitchFamily="18" charset="0"/>
              <a:cs typeface="Times New Roman" pitchFamily="18" charset="0"/>
            </a:endParaRPr>
          </a:p>
          <a:p>
            <a:pPr>
              <a:lnSpc>
                <a:spcPct val="150000"/>
              </a:lnSpc>
            </a:pPr>
            <a:r>
              <a:rPr lang="en-GB" sz="1600" dirty="0">
                <a:latin typeface="Times New Roman" pitchFamily="18" charset="0"/>
                <a:cs typeface="Times New Roman" pitchFamily="18" charset="0"/>
              </a:rPr>
              <a:t>(DHSC, 2021/22; NHS England, 2020)</a:t>
            </a:r>
            <a:endParaRPr lang="en-US" sz="1600" dirty="0">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9938" y="1219200"/>
            <a:ext cx="4807712" cy="31385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udio 6">
            <a:hlinkClick r:id="" action="ppaction://media"/>
            <a:extLst>
              <a:ext uri="{FF2B5EF4-FFF2-40B4-BE49-F238E27FC236}">
                <a16:creationId xmlns:a16="http://schemas.microsoft.com/office/drawing/2014/main" id="{AD9DF64A-ED29-C143-38DE-9F8276BB03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5943600" y="5562600"/>
            <a:ext cx="2194560" cy="2194560"/>
          </a:xfrm>
          <a:prstGeom prst="ellipse">
            <a:avLst/>
          </a:prstGeom>
        </p:spPr>
      </p:pic>
    </p:spTree>
    <p:extLst>
      <p:ext uri="{BB962C8B-B14F-4D97-AF65-F5344CB8AC3E}">
        <p14:creationId xmlns:p14="http://schemas.microsoft.com/office/powerpoint/2010/main" val="1083595803"/>
      </p:ext>
    </p:extLst>
  </p:cSld>
  <p:clrMapOvr>
    <a:masterClrMapping/>
  </p:clrMapOvr>
  <mc:AlternateContent xmlns:mc="http://schemas.openxmlformats.org/markup-compatibility/2006">
    <mc:Choice xmlns:p14="http://schemas.microsoft.com/office/powerpoint/2010/main" Requires="p14">
      <p:transition spd="slow" p14:dur="2000" advTm="103479"/>
    </mc:Choice>
    <mc:Fallback>
      <p:transition spd="slow" advTm="103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7924800" cy="6324808"/>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6 – Current Care Provision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A combined machine of support</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NHS and community services,</a:t>
            </a:r>
            <a:r>
              <a:rPr lang="en-GB" dirty="0">
                <a:latin typeface="Times New Roman" pitchFamily="18" charset="0"/>
                <a:cs typeface="Times New Roman" pitchFamily="18" charset="0"/>
              </a:rPr>
              <a:t> include care, community nursing, rehabilitation, </a:t>
            </a:r>
            <a:r>
              <a:rPr lang="en-GB" dirty="0" err="1">
                <a:latin typeface="Times New Roman" pitchFamily="18" charset="0"/>
                <a:cs typeface="Times New Roman" pitchFamily="18" charset="0"/>
              </a:rPr>
              <a:t>reablement</a:t>
            </a:r>
            <a:r>
              <a:rPr lang="en-GB" dirty="0">
                <a:latin typeface="Times New Roman" pitchFamily="18" charset="0"/>
                <a:cs typeface="Times New Roman" pitchFamily="18" charset="0"/>
              </a:rPr>
              <a:t> support for frailty and virtual wards.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Local Authority social care,</a:t>
            </a:r>
            <a:r>
              <a:rPr lang="en-GB" dirty="0">
                <a:latin typeface="Times New Roman" pitchFamily="18" charset="0"/>
                <a:cs typeface="Times New Roman" pitchFamily="18" charset="0"/>
              </a:rPr>
              <a:t> covers assessments, domiciliary care, direct payments, supported housing, residential and nursing services and assistance, for carers.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Voluntary organisations:</a:t>
            </a:r>
            <a:r>
              <a:rPr lang="en-GB" dirty="0">
                <a:latin typeface="Times New Roman" pitchFamily="18" charset="0"/>
                <a:cs typeface="Times New Roman" pitchFamily="18" charset="0"/>
              </a:rPr>
              <a:t> Befriending, dementia support, advocacy, social prescribing and community activities.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Unpaid carers:</a:t>
            </a:r>
            <a:r>
              <a:rPr lang="en-GB" dirty="0">
                <a:latin typeface="Times New Roman" pitchFamily="18" charset="0"/>
                <a:cs typeface="Times New Roman" pitchFamily="18" charset="0"/>
              </a:rPr>
              <a:t> Provide practical, emotional and personal support however, they may also, face financial, emotional and health pressures.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Current pressures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High demand, personnel shortages and homecare vacancies can have an effect on service availability and continuity, specially for human beings with problematic needs.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(CQC, 2025; Skills for Care, 2024)</a:t>
            </a:r>
            <a:endParaRPr lang="en-US" dirty="0">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5800" y="2743200"/>
            <a:ext cx="3276600" cy="386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udio 6">
            <a:hlinkClick r:id="" action="ppaction://media"/>
            <a:extLst>
              <a:ext uri="{FF2B5EF4-FFF2-40B4-BE49-F238E27FC236}">
                <a16:creationId xmlns:a16="http://schemas.microsoft.com/office/drawing/2014/main" id="{8817B5B2-1B49-14A7-F763-21D85E932C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587429263"/>
      </p:ext>
    </p:extLst>
  </p:cSld>
  <p:clrMapOvr>
    <a:masterClrMapping/>
  </p:clrMapOvr>
  <mc:AlternateContent xmlns:mc="http://schemas.openxmlformats.org/markup-compatibility/2006">
    <mc:Choice xmlns:p14="http://schemas.microsoft.com/office/powerpoint/2010/main" Requires="p14">
      <p:transition spd="slow" p14:dur="2000" advTm="93552"/>
    </mc:Choice>
    <mc:Fallback>
      <p:transition spd="slow" advTm="93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04800"/>
            <a:ext cx="10820400" cy="6740307"/>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7 – Domiciliary/Home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Supporting human beings to continue to be at home</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Strengths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Familiar environment and routines.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Supports independence and relationships.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Enables customized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a:t>
            </a:r>
            <a:r>
              <a:rPr lang="en-GB" dirty="0" err="1">
                <a:latin typeface="Times New Roman" pitchFamily="18" charset="0"/>
                <a:cs typeface="Times New Roman" pitchFamily="18" charset="0"/>
              </a:rPr>
              <a:t>Reablement</a:t>
            </a:r>
            <a:r>
              <a:rPr lang="en-GB" dirty="0">
                <a:latin typeface="Times New Roman" pitchFamily="18" charset="0"/>
                <a:cs typeface="Times New Roman" pitchFamily="18" charset="0"/>
              </a:rPr>
              <a:t> can help useful </a:t>
            </a:r>
            <a:r>
              <a:rPr lang="en-GB" dirty="0" err="1">
                <a:latin typeface="Times New Roman" pitchFamily="18" charset="0"/>
                <a:cs typeface="Times New Roman" pitchFamily="18" charset="0"/>
              </a:rPr>
              <a:t>recowithLimitations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Workforce shortages.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Travel-time pressures.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Inconsistent carers.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Missed or delayed visits.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Limited desire in some areas.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Critical Analysis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Home care supports continuity through keeping familiar environments and Activity Theory with the aid of enabling everyday participation. However empowerment requires significant desire and adequate provider capacity.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(CQC, 2025; DHSC, 2021/22; WHO, 2021b)</a:t>
            </a:r>
            <a:endParaRPr lang="en-US" dirty="0">
              <a:latin typeface="Times New Roman" pitchFamily="18" charset="0"/>
              <a:cs typeface="Times New Roman" pitchFamily="18" charset="0"/>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1889015"/>
            <a:ext cx="5681773"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Audio 6">
            <a:hlinkClick r:id="" action="ppaction://media"/>
            <a:extLst>
              <a:ext uri="{FF2B5EF4-FFF2-40B4-BE49-F238E27FC236}">
                <a16:creationId xmlns:a16="http://schemas.microsoft.com/office/drawing/2014/main" id="{7100B2F6-B040-C6BC-7FBA-4F4289DFA6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906000" y="5176740"/>
            <a:ext cx="2194560" cy="2194560"/>
          </a:xfrm>
          <a:prstGeom prst="ellipse">
            <a:avLst/>
          </a:prstGeom>
        </p:spPr>
      </p:pic>
    </p:spTree>
    <p:extLst>
      <p:ext uri="{BB962C8B-B14F-4D97-AF65-F5344CB8AC3E}">
        <p14:creationId xmlns:p14="http://schemas.microsoft.com/office/powerpoint/2010/main" val="3116292513"/>
      </p:ext>
    </p:extLst>
  </p:cSld>
  <p:clrMapOvr>
    <a:masterClrMapping/>
  </p:clrMapOvr>
  <mc:AlternateContent xmlns:mc="http://schemas.openxmlformats.org/markup-compatibility/2006">
    <mc:Choice xmlns:p14="http://schemas.microsoft.com/office/powerpoint/2010/main" Requires="p14">
      <p:transition spd="slow" p14:dur="2000" advTm="80986"/>
    </mc:Choice>
    <mc:Fallback>
      <p:transition spd="slow" advTm="8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54767"/>
            <a:ext cx="10363200" cy="6740307"/>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8 – Residential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A supportive environment with workable limitations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Strengths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24-hour care, and safeguarding.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Support for complicated needs.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Specialist nursing or medical input.</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Social interaction and activities.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Limitations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Moving away from domestic and community.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Possible loss of routines and relationships.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Staffing instability.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Reduced </a:t>
            </a:r>
            <a:r>
              <a:rPr lang="en-GB" dirty="0" err="1">
                <a:latin typeface="Times New Roman" pitchFamily="18" charset="0"/>
                <a:cs typeface="Times New Roman" pitchFamily="18" charset="0"/>
              </a:rPr>
              <a:t>preference;e</a:t>
            </a:r>
            <a:r>
              <a:rPr lang="en-GB" dirty="0">
                <a:latin typeface="Times New Roman" pitchFamily="18" charset="0"/>
                <a:cs typeface="Times New Roman" pitchFamily="18" charset="0"/>
              </a:rPr>
              <a:t> the place locations are limited.</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Risk of task-focused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Residential care can supply safety, social interaction, and professional aid for some people. Quality relies upon choice, dignity, privacy, significance, relationships and private identity.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(CQC, 2025; WHO, 2021b)</a:t>
            </a:r>
            <a:endParaRPr lang="en-US" dirty="0">
              <a:latin typeface="Times New Roman" pitchFamily="18" charset="0"/>
              <a:cs typeface="Times New Roman" pitchFamily="18" charset="0"/>
            </a:endParaRP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6256" y="1219198"/>
            <a:ext cx="5586098" cy="368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11B8CEDB-53BC-17FD-6555-B19EF30636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906000" y="5257800"/>
            <a:ext cx="2194560" cy="2194560"/>
          </a:xfrm>
          <a:prstGeom prst="ellipse">
            <a:avLst/>
          </a:prstGeom>
        </p:spPr>
      </p:pic>
    </p:spTree>
    <p:extLst>
      <p:ext uri="{BB962C8B-B14F-4D97-AF65-F5344CB8AC3E}">
        <p14:creationId xmlns:p14="http://schemas.microsoft.com/office/powerpoint/2010/main" val="2149957523"/>
      </p:ext>
    </p:extLst>
  </p:cSld>
  <p:clrMapOvr>
    <a:masterClrMapping/>
  </p:clrMapOvr>
  <mc:AlternateContent xmlns:mc="http://schemas.openxmlformats.org/markup-compatibility/2006">
    <mc:Choice xmlns:p14="http://schemas.microsoft.com/office/powerpoint/2010/main" Requires="p14">
      <p:transition spd="slow" p14:dur="2000" advTm="78686"/>
    </mc:Choice>
    <mc:Fallback>
      <p:transition spd="slow" advTm="78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5826" y="457200"/>
            <a:ext cx="6669374" cy="6324808"/>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9 – Technological Innovations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Technology enabled Care</a:t>
            </a:r>
            <a:endParaRPr lang="en-US" dirty="0">
              <a:latin typeface="Times New Roman" pitchFamily="18" charset="0"/>
              <a:cs typeface="Times New Roman" pitchFamily="18" charset="0"/>
            </a:endParaRPr>
          </a:p>
          <a:p>
            <a:pPr>
              <a:lnSpc>
                <a:spcPct val="150000"/>
              </a:lnSpc>
            </a:pPr>
            <a:r>
              <a:rPr lang="en-GB" b="1" dirty="0" err="1">
                <a:latin typeface="Times New Roman" pitchFamily="18" charset="0"/>
                <a:cs typeface="Times New Roman" pitchFamily="18" charset="0"/>
              </a:rPr>
              <a:t>Telecare</a:t>
            </a:r>
            <a:r>
              <a:rPr lang="en-GB" b="1" dirty="0">
                <a:latin typeface="Times New Roman" pitchFamily="18" charset="0"/>
                <a:cs typeface="Times New Roman" pitchFamily="18" charset="0"/>
              </a:rPr>
              <a:t>:</a:t>
            </a:r>
            <a:r>
              <a:rPr lang="en-GB" dirty="0">
                <a:latin typeface="Times New Roman" pitchFamily="18" charset="0"/>
                <a:cs typeface="Times New Roman" pitchFamily="18" charset="0"/>
              </a:rPr>
              <a:t> Personal alarms fall detectors sensors and, emergency systems.</a:t>
            </a:r>
            <a:endParaRPr lang="en-US" dirty="0">
              <a:latin typeface="Times New Roman" pitchFamily="18" charset="0"/>
              <a:cs typeface="Times New Roman" pitchFamily="18" charset="0"/>
            </a:endParaRPr>
          </a:p>
          <a:p>
            <a:pPr>
              <a:lnSpc>
                <a:spcPct val="150000"/>
              </a:lnSpc>
            </a:pPr>
            <a:r>
              <a:rPr lang="en-GB" b="1" dirty="0" err="1">
                <a:latin typeface="Times New Roman" pitchFamily="18" charset="0"/>
                <a:cs typeface="Times New Roman" pitchFamily="18" charset="0"/>
              </a:rPr>
              <a:t>Telehealth</a:t>
            </a:r>
            <a:r>
              <a:rPr lang="en-GB" b="1" dirty="0">
                <a:latin typeface="Times New Roman" pitchFamily="18" charset="0"/>
                <a:cs typeface="Times New Roman" pitchFamily="18" charset="0"/>
              </a:rPr>
              <a:t>:</a:t>
            </a:r>
            <a:r>
              <a:rPr lang="en-GB" dirty="0">
                <a:latin typeface="Times New Roman" pitchFamily="18" charset="0"/>
                <a:cs typeface="Times New Roman" pitchFamily="18" charset="0"/>
              </a:rPr>
              <a:t> Video calls remote support, digital records and online care.</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Assistive, technology:</a:t>
            </a:r>
            <a:r>
              <a:rPr lang="en-GB" dirty="0">
                <a:latin typeface="Times New Roman" pitchFamily="18" charset="0"/>
                <a:cs typeface="Times New Roman" pitchFamily="18" charset="0"/>
              </a:rPr>
              <a:t> GPS devices medicine reminders, safety sensors and memory aids.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Ai:</a:t>
            </a:r>
            <a:r>
              <a:rPr lang="en-GB" dirty="0">
                <a:latin typeface="Times New Roman" pitchFamily="18" charset="0"/>
                <a:cs typeface="Times New Roman" pitchFamily="18" charset="0"/>
              </a:rPr>
              <a:t> Robots, automatic notes, </a:t>
            </a:r>
            <a:r>
              <a:rPr lang="en-GB" dirty="0" err="1">
                <a:latin typeface="Times New Roman" pitchFamily="18" charset="0"/>
                <a:cs typeface="Times New Roman" pitchFamily="18" charset="0"/>
              </a:rPr>
              <a:t>warnng</a:t>
            </a:r>
            <a:r>
              <a:rPr lang="en-GB" dirty="0">
                <a:latin typeface="Times New Roman" pitchFamily="18" charset="0"/>
                <a:cs typeface="Times New Roman" pitchFamily="18" charset="0"/>
              </a:rPr>
              <a:t> signs and early monitoring.</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Benefits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Technology can also increase independence improve communication, support carers and help with early action.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However, it have </a:t>
            </a:r>
            <a:r>
              <a:rPr lang="en-GB" dirty="0" err="1">
                <a:latin typeface="Times New Roman" pitchFamily="18" charset="0"/>
                <a:cs typeface="Times New Roman" pitchFamily="18" charset="0"/>
              </a:rPr>
              <a:t>tohasplement</a:t>
            </a:r>
            <a:r>
              <a:rPr lang="en-GB" dirty="0">
                <a:latin typeface="Times New Roman" pitchFamily="18" charset="0"/>
                <a:cs typeface="Times New Roman" pitchFamily="18" charset="0"/>
              </a:rPr>
              <a:t> as an alternative than change human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(Zhang et al., 2023; Yen et al., 2024; DHSC &amp; DIT, 2025)</a:t>
            </a:r>
            <a:endParaRPr lang="en-US" dirty="0">
              <a:latin typeface="Times New Roman" pitchFamily="18" charset="0"/>
              <a:cs typeface="Times New Roman" pitchFamily="18" charset="0"/>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2133600"/>
            <a:ext cx="4206301" cy="3907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F6F2FB74-12BA-C2F3-4883-362A7876EE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516870672"/>
      </p:ext>
    </p:extLst>
  </p:cSld>
  <p:clrMapOvr>
    <a:masterClrMapping/>
  </p:clrMapOvr>
  <mc:AlternateContent xmlns:mc="http://schemas.openxmlformats.org/markup-compatibility/2006">
    <mc:Choice xmlns:p14="http://schemas.microsoft.com/office/powerpoint/2010/main" Requires="p14">
      <p:transition spd="slow" p14:dur="2000" advTm="68998"/>
    </mc:Choice>
    <mc:Fallback>
      <p:transition spd="slow" advTm="68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04800"/>
            <a:ext cx="9829800" cy="6740307"/>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10 – Technology: Critical Assessment</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Independence versus exclusion</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Digital exclusion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Limited digital skills.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Sensory or cognitive impairment.</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Language, price and connectivity barriers.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Privacy, and Ethics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Consent confidentiality, information protection, surveillance and capability ought to be considered.</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Safety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Risks encompass connectivity problems, false alarms, terrible setup and insufficient training.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 UK's digital </a:t>
            </a:r>
            <a:r>
              <a:rPr lang="en-GB" dirty="0" err="1">
                <a:latin typeface="Times New Roman" pitchFamily="18" charset="0"/>
                <a:cs typeface="Times New Roman" pitchFamily="18" charset="0"/>
              </a:rPr>
              <a:t>cellphone</a:t>
            </a:r>
            <a:r>
              <a:rPr lang="en-GB" dirty="0">
                <a:latin typeface="Times New Roman" pitchFamily="18" charset="0"/>
                <a:cs typeface="Times New Roman" pitchFamily="18" charset="0"/>
              </a:rPr>
              <a:t> transition additionally creates compatibility and security issues for some </a:t>
            </a:r>
            <a:r>
              <a:rPr lang="en-GB" dirty="0" err="1">
                <a:latin typeface="Times New Roman" pitchFamily="18" charset="0"/>
                <a:cs typeface="Times New Roman" pitchFamily="18" charset="0"/>
              </a:rPr>
              <a:t>telecare</a:t>
            </a:r>
            <a:r>
              <a:rPr lang="en-GB" dirty="0">
                <a:latin typeface="Times New Roman" pitchFamily="18" charset="0"/>
                <a:cs typeface="Times New Roman" pitchFamily="18" charset="0"/>
              </a:rPr>
              <a:t> users.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Best approach</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Assess → Co-design → Train → Monitor → Review</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Technology needs to continue to be proportionate to character wants and preferences.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(DHSC &amp;amp; DSIT, 2025; Zhang et al., 2023; WHO, 2021a)</a:t>
            </a:r>
            <a:endParaRPr lang="en-US" dirty="0">
              <a:latin typeface="Times New Roman" pitchFamily="18" charset="0"/>
              <a:cs typeface="Times New Roman" pitchFamily="18" charset="0"/>
            </a:endParaRPr>
          </a:p>
        </p:txBody>
      </p:sp>
      <p:pic>
        <p:nvPicPr>
          <p:cNvPr id="133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813" y="457200"/>
            <a:ext cx="4552950" cy="2776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02186CB5-A0EC-1575-1510-38EE294AD2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57588153"/>
      </p:ext>
    </p:extLst>
  </p:cSld>
  <p:clrMapOvr>
    <a:masterClrMapping/>
  </p:clrMapOvr>
  <mc:AlternateContent xmlns:mc="http://schemas.openxmlformats.org/markup-compatibility/2006">
    <mc:Choice xmlns:p14="http://schemas.microsoft.com/office/powerpoint/2010/main" Requires="p14">
      <p:transition spd="slow" p14:dur="2000" advTm="84644"/>
    </mc:Choice>
    <mc:Fallback>
      <p:transition spd="slow" advTm="8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5943600" cy="6275051"/>
          </a:xfrm>
          <a:prstGeom prst="rect">
            <a:avLst/>
          </a:prstGeom>
        </p:spPr>
        <p:txBody>
          <a:bodyPr>
            <a:spAutoFit/>
          </a:bodyPr>
          <a:lstStyle/>
          <a:p>
            <a:pPr>
              <a:lnSpc>
                <a:spcPct val="150000"/>
              </a:lnSpc>
            </a:pPr>
            <a:r>
              <a:rPr lang="en-GB" b="1" dirty="0">
                <a:latin typeface="Times New Roman" pitchFamily="18" charset="0"/>
                <a:cs typeface="Times New Roman" pitchFamily="18" charset="0"/>
              </a:rPr>
              <a:t>Slide 11 – Case Study: Leeds Frailty Virtual Ward</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 Leeds frailty digital ward gives multidisciplinary guide to appropriate sufferers in their own homes.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Process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Referral → Home evaluation → Multidisciplinary selection → Home-based care monitoring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NHS England mentioned that the provider had saved more than 21,500 mattress days because they began.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 mannequin displays Continuity Theory because human beings stay in an acquainted environment and may additionally proceed with day-to-day activities.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Critical issue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Successful digital wards require expert staff, digital infrastructure, fantastic verbal exchange and, equitable access.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(NHS England, 2024)</a:t>
            </a:r>
            <a:endParaRPr lang="en-US" dirty="0">
              <a:latin typeface="Times New Roman" pitchFamily="18" charset="0"/>
              <a:cs typeface="Times New Roman" pitchFamily="18" charset="0"/>
            </a:endParaRPr>
          </a:p>
        </p:txBody>
      </p:sp>
      <p:pic>
        <p:nvPicPr>
          <p:cNvPr id="1026" name="Picture 2" descr="Virtual Wards - Essex Partnership University NHS Foundation Tru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1981200"/>
            <a:ext cx="47625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83D22E1-8369-EFFC-56B8-516916DF46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3723481682"/>
      </p:ext>
    </p:extLst>
  </p:cSld>
  <p:clrMapOvr>
    <a:masterClrMapping/>
  </p:clrMapOvr>
  <mc:AlternateContent xmlns:mc="http://schemas.openxmlformats.org/markup-compatibility/2006">
    <mc:Choice xmlns:p14="http://schemas.microsoft.com/office/powerpoint/2010/main" Requires="p14">
      <p:transition spd="slow" p14:dur="2000" advTm="66638"/>
    </mc:Choice>
    <mc:Fallback>
      <p:transition spd="slow" advTm="66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33400"/>
            <a:ext cx="5943600" cy="6275051"/>
          </a:xfrm>
          <a:prstGeom prst="rect">
            <a:avLst/>
          </a:prstGeom>
        </p:spPr>
        <p:txBody>
          <a:bodyPr>
            <a:spAutoFit/>
          </a:bodyPr>
          <a:lstStyle/>
          <a:p>
            <a:pPr>
              <a:lnSpc>
                <a:spcPct val="150000"/>
              </a:lnSpc>
            </a:pPr>
            <a:r>
              <a:rPr lang="en-GB" b="1" dirty="0">
                <a:latin typeface="Times New Roman" pitchFamily="18" charset="0"/>
                <a:cs typeface="Times New Roman" pitchFamily="18" charset="0"/>
              </a:rPr>
              <a:t>Slide 12 – Case Study: Dorset Acoustic Monitoring</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Dorset Council has explored acoustic monitoring in care homes, the use of sound, motion data, and machine learning.</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Potential uses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Fall prevention.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Earlier identification of changes.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Proactive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 Understanding residents' routines.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The pilot concerned six care properties and about 184 sensors.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Residents must acquire clear facts and recognize how technological know-how is used. Appropriate consent </a:t>
            </a:r>
            <a:r>
              <a:rPr lang="en-GB" dirty="0" err="1">
                <a:latin typeface="Times New Roman" pitchFamily="18" charset="0"/>
                <a:cs typeface="Times New Roman" pitchFamily="18" charset="0"/>
              </a:rPr>
              <a:t>andand</a:t>
            </a:r>
            <a:r>
              <a:rPr lang="en-GB" dirty="0">
                <a:latin typeface="Times New Roman" pitchFamily="18" charset="0"/>
                <a:cs typeface="Times New Roman" pitchFamily="18" charset="0"/>
              </a:rPr>
              <a:t> </a:t>
            </a:r>
            <a:r>
              <a:rPr lang="en-GB" dirty="0" err="1">
                <a:latin typeface="Times New Roman" pitchFamily="18" charset="0"/>
                <a:cs typeface="Times New Roman" pitchFamily="18" charset="0"/>
              </a:rPr>
              <a:t>privacyotections</a:t>
            </a:r>
            <a:r>
              <a:rPr lang="en-GB" dirty="0">
                <a:latin typeface="Times New Roman" pitchFamily="18" charset="0"/>
                <a:cs typeface="Times New Roman" pitchFamily="18" charset="0"/>
              </a:rPr>
              <a:t> are essential.</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Evaluation must reflect consideration of safety, well-being, </a:t>
            </a:r>
            <a:r>
              <a:rPr lang="en-GB" dirty="0" err="1">
                <a:latin typeface="Times New Roman" pitchFamily="18" charset="0"/>
                <a:cs typeface="Times New Roman" pitchFamily="18" charset="0"/>
              </a:rPr>
              <a:t>nd</a:t>
            </a:r>
            <a:r>
              <a:rPr lang="en-GB" dirty="0">
                <a:latin typeface="Times New Roman" pitchFamily="18" charset="0"/>
                <a:cs typeface="Times New Roman" pitchFamily="18" charset="0"/>
              </a:rPr>
              <a:t> care quality rather than simply the range of signals produced.</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(Local Government Association, 2025)</a:t>
            </a:r>
            <a:endParaRPr lang="en-US" dirty="0">
              <a:latin typeface="Times New Roman" pitchFamily="18" charset="0"/>
              <a:cs typeface="Times New Roman" pitchFamily="18" charset="0"/>
            </a:endParaRPr>
          </a:p>
        </p:txBody>
      </p:sp>
      <p:sp>
        <p:nvSpPr>
          <p:cNvPr id="3" name="AutoShape 2" descr="Acoustic sensors for acoustic detection, communication, and control...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4" descr="Acoustic sensors for acoustic detection, communication, and control... |  Download Scientific Diagra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Acoustic sensors for acoustic detection, communication, and control... |  Download Scientific Diagram"/>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6600" y="1981200"/>
            <a:ext cx="4234257" cy="3600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Audio 7">
            <a:hlinkClick r:id="" action="ppaction://media"/>
            <a:extLst>
              <a:ext uri="{FF2B5EF4-FFF2-40B4-BE49-F238E27FC236}">
                <a16:creationId xmlns:a16="http://schemas.microsoft.com/office/drawing/2014/main" id="{82F22A53-4F78-0F0F-6F4E-5FEACF3C37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982672557"/>
      </p:ext>
    </p:extLst>
  </p:cSld>
  <p:clrMapOvr>
    <a:masterClrMapping/>
  </p:clrMapOvr>
  <mc:AlternateContent xmlns:mc="http://schemas.openxmlformats.org/markup-compatibility/2006">
    <mc:Choice xmlns:p14="http://schemas.microsoft.com/office/powerpoint/2010/main" Requires="p14">
      <p:transition spd="slow" p14:dur="2000" advTm="58913"/>
    </mc:Choice>
    <mc:Fallback>
      <p:transition spd="slow" advTm="58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381000"/>
            <a:ext cx="8229600" cy="6324808"/>
          </a:xfrm>
          <a:prstGeom prst="rect">
            <a:avLst/>
          </a:prstGeom>
        </p:spPr>
        <p:txBody>
          <a:bodyPr wrap="square">
            <a:spAutoFit/>
          </a:bodyPr>
          <a:lstStyle/>
          <a:p>
            <a:pPr>
              <a:lnSpc>
                <a:spcPct val="150000"/>
              </a:lnSpc>
            </a:pPr>
            <a:r>
              <a:rPr lang="en-GB" b="1" dirty="0">
                <a:latin typeface="Times New Roman" pitchFamily="18" charset="0"/>
                <a:cs typeface="Times New Roman" pitchFamily="18" charset="0"/>
              </a:rPr>
              <a:t>Slide 13 – Recommendations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1. Protect continuity, of care</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Improve recruitment, retention, coaching and consistency of carers.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2. Improve digital inclusion</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Provide digital abilities training, handy equipment, connectivity and non-digital alternatives.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3. Expand, care-at-home models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Develop </a:t>
            </a:r>
            <a:r>
              <a:rPr lang="en-GB" dirty="0" err="1">
                <a:latin typeface="Times New Roman" pitchFamily="18" charset="0"/>
                <a:cs typeface="Times New Roman" pitchFamily="18" charset="0"/>
              </a:rPr>
              <a:t>reablement</a:t>
            </a:r>
            <a:r>
              <a:rPr lang="en-GB" dirty="0">
                <a:latin typeface="Times New Roman" pitchFamily="18" charset="0"/>
                <a:cs typeface="Times New Roman" pitchFamily="18" charset="0"/>
              </a:rPr>
              <a:t>, digital wards, rehabilitation and built-in community teams.</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4. Co-produce technology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Older people and carers must assist in selecting, checking, and considering technology.</a:t>
            </a:r>
            <a:endParaRPr lang="en-US" dirty="0">
              <a:latin typeface="Times New Roman" pitchFamily="18" charset="0"/>
              <a:cs typeface="Times New Roman" pitchFamily="18" charset="0"/>
            </a:endParaRPr>
          </a:p>
          <a:p>
            <a:pPr>
              <a:lnSpc>
                <a:spcPct val="150000"/>
              </a:lnSpc>
            </a:pPr>
            <a:r>
              <a:rPr lang="en-GB" b="1" dirty="0">
                <a:latin typeface="Times New Roman" pitchFamily="18" charset="0"/>
                <a:cs typeface="Times New Roman" pitchFamily="18" charset="0"/>
              </a:rPr>
              <a:t>5. Measure, significant outcomes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Evaluations, must include quality of life practical ability, dignity, independence, participation, carer well‑being and equity.</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Success should no longer be measured by discount or sanatorium mattress days.</a:t>
            </a:r>
            <a:endParaRPr lang="en-US" dirty="0">
              <a:latin typeface="Times New Roman" pitchFamily="18" charset="0"/>
              <a:cs typeface="Times New Roman" pitchFamily="18" charset="0"/>
            </a:endParaRPr>
          </a:p>
          <a:p>
            <a:pPr>
              <a:lnSpc>
                <a:spcPct val="150000"/>
              </a:lnSpc>
            </a:pPr>
            <a:r>
              <a:rPr lang="en-GB" dirty="0">
                <a:latin typeface="Times New Roman" pitchFamily="18" charset="0"/>
                <a:cs typeface="Times New Roman" pitchFamily="18" charset="0"/>
              </a:rPr>
              <a:t>(CQC, 2025; Skills for Care, 2024; WHO, 2021b; DHSC &amp;amp; DSIT, 2025)</a:t>
            </a:r>
            <a:endParaRPr lang="en-US" dirty="0">
              <a:latin typeface="Times New Roman" pitchFamily="18" charset="0"/>
              <a:cs typeface="Times New Roman" pitchFamily="18" charset="0"/>
            </a:endParaRPr>
          </a:p>
        </p:txBody>
      </p:sp>
      <p:pic>
        <p:nvPicPr>
          <p:cNvPr id="3077" name="Picture 5" descr="Technologies in Inclusive Education: Solution or Challenge? A Systematic  Review"/>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37292" y="4572001"/>
            <a:ext cx="3616391" cy="24384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AD29844A-140A-2282-D53D-470703C94A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056578349"/>
      </p:ext>
    </p:extLst>
  </p:cSld>
  <p:clrMapOvr>
    <a:masterClrMapping/>
  </p:clrMapOvr>
  <mc:AlternateContent xmlns:mc="http://schemas.openxmlformats.org/markup-compatibility/2006">
    <mc:Choice xmlns:p14="http://schemas.microsoft.com/office/powerpoint/2010/main" Requires="p14">
      <p:transition spd="slow" p14:dur="2000" advTm="79994"/>
    </mc:Choice>
    <mc:Fallback>
      <p:transition spd="slow" advTm="79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2274" y="247338"/>
            <a:ext cx="11392525" cy="6878806"/>
          </a:xfrm>
          <a:prstGeom prst="rect">
            <a:avLst/>
          </a:prstGeom>
        </p:spPr>
        <p:txBody>
          <a:bodyPr wrap="square">
            <a:spAutoFit/>
          </a:bodyPr>
          <a:lstStyle/>
          <a:p>
            <a:pPr>
              <a:lnSpc>
                <a:spcPct val="150000"/>
              </a:lnSpc>
            </a:pPr>
            <a:r>
              <a:rPr lang="en-GB" sz="1400" b="1" dirty="0">
                <a:latin typeface="Times New Roman" pitchFamily="18" charset="0"/>
                <a:cs typeface="Times New Roman" pitchFamily="18" charset="0"/>
              </a:rPr>
              <a:t>Slide 14 – Conclusion</a:t>
            </a:r>
            <a:endParaRPr lang="en-US" sz="1400" dirty="0">
              <a:latin typeface="Times New Roman" pitchFamily="18" charset="0"/>
              <a:cs typeface="Times New Roman" pitchFamily="18" charset="0"/>
            </a:endParaRPr>
          </a:p>
          <a:p>
            <a:pPr>
              <a:lnSpc>
                <a:spcPct val="150000"/>
              </a:lnSpc>
            </a:pPr>
            <a:r>
              <a:rPr lang="en-GB" sz="1400" dirty="0" err="1">
                <a:latin typeface="Times New Roman" pitchFamily="18" charset="0"/>
                <a:cs typeface="Times New Roman" pitchFamily="18" charset="0"/>
              </a:rPr>
              <a:t>Cahasave</a:t>
            </a:r>
            <a:r>
              <a:rPr lang="en-GB" sz="1400" dirty="0">
                <a:latin typeface="Times New Roman" pitchFamily="18" charset="0"/>
                <a:cs typeface="Times New Roman" pitchFamily="18" charset="0"/>
              </a:rPr>
              <a:t> to amplify capability, not virtually control decline</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Population ageing:</a:t>
            </a:r>
            <a:r>
              <a:rPr lang="en-GB" sz="1400" dirty="0">
                <a:latin typeface="Times New Roman" pitchFamily="18" charset="0"/>
                <a:cs typeface="Times New Roman" pitchFamily="18" charset="0"/>
              </a:rPr>
              <a:t> Because human beings stay longer we want assist with health, social lifestyles and community care.</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Current care:</a:t>
            </a:r>
            <a:r>
              <a:rPr lang="en-GB" sz="1400" dirty="0">
                <a:latin typeface="Times New Roman" pitchFamily="18" charset="0"/>
                <a:cs typeface="Times New Roman" pitchFamily="18" charset="0"/>
              </a:rPr>
              <a:t> Home and residential offerings assist, humans remain unbiased and safe. There are nevertheless workforce shortages, funding issues and gaps in care.</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Theory:</a:t>
            </a:r>
            <a:r>
              <a:rPr lang="en-GB" sz="1400" dirty="0">
                <a:latin typeface="Times New Roman" pitchFamily="18" charset="0"/>
                <a:cs typeface="Times New Roman" pitchFamily="18" charset="0"/>
              </a:rPr>
              <a:t> Activity, Continuity and Life-Course views exhibit that getting old is about greater than bodily health.</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Policy:</a:t>
            </a:r>
            <a:r>
              <a:rPr lang="en-GB" sz="1400" dirty="0">
                <a:latin typeface="Times New Roman" pitchFamily="18" charset="0"/>
                <a:cs typeface="Times New Roman" pitchFamily="18" charset="0"/>
              </a:rPr>
              <a:t> The Care Act 2014 units standards, for wellbeing, dignity and private desire however top implementation is nevertheless essential.</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Technology:</a:t>
            </a:r>
            <a:r>
              <a:rPr lang="en-GB" sz="1400" dirty="0">
                <a:latin typeface="Times New Roman" pitchFamily="18" charset="0"/>
                <a:cs typeface="Times New Roman" pitchFamily="18" charset="0"/>
              </a:rPr>
              <a:t> </a:t>
            </a:r>
            <a:r>
              <a:rPr lang="en-GB" sz="1400" dirty="0" err="1">
                <a:latin typeface="Times New Roman" pitchFamily="18" charset="0"/>
                <a:cs typeface="Times New Roman" pitchFamily="18" charset="0"/>
              </a:rPr>
              <a:t>Telecare</a:t>
            </a:r>
            <a:r>
              <a:rPr lang="en-GB" sz="1400" dirty="0">
                <a:latin typeface="Times New Roman" pitchFamily="18" charset="0"/>
                <a:cs typeface="Times New Roman" pitchFamily="18" charset="0"/>
              </a:rPr>
              <a:t>, digital wards, remote monitoring and, AI can assist humans to continue to be unbiased when they are available, safe, moral and centred on the person.</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Final message</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Theory explains significant ageing; coverage establishes rights and responsibilities; and exact exercise connects each to the older person's lived experience.</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Future priorities</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Integrated community services.</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Workforce development.</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Prevention and </a:t>
            </a:r>
            <a:r>
              <a:rPr lang="en-GB" sz="1400" dirty="0" err="1">
                <a:latin typeface="Times New Roman" pitchFamily="18" charset="0"/>
                <a:cs typeface="Times New Roman" pitchFamily="18" charset="0"/>
              </a:rPr>
              <a:t>reablement</a:t>
            </a:r>
            <a:r>
              <a:rPr lang="en-GB" sz="1400" dirty="0">
                <a:latin typeface="Times New Roman" pitchFamily="18" charset="0"/>
                <a:cs typeface="Times New Roman" pitchFamily="18" charset="0"/>
              </a:rPr>
              <a:t>.</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Co-production.</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Safer digital infrastructure.</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 Measuring results that count for older people.</a:t>
            </a:r>
            <a:endParaRPr lang="en-US" sz="1400" dirty="0">
              <a:latin typeface="Times New Roman" pitchFamily="18" charset="0"/>
              <a:cs typeface="Times New Roman" pitchFamily="18" charset="0"/>
            </a:endParaRPr>
          </a:p>
          <a:p>
            <a:pPr>
              <a:lnSpc>
                <a:spcPct val="150000"/>
              </a:lnSpc>
            </a:pPr>
            <a:r>
              <a:rPr lang="en-GB" sz="1400" b="1" dirty="0">
                <a:latin typeface="Times New Roman" pitchFamily="18" charset="0"/>
                <a:cs typeface="Times New Roman" pitchFamily="18" charset="0"/>
              </a:rPr>
              <a:t>Final question:</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Does the intervention extend the older person's useful ability, choice, dignity and participation?</a:t>
            </a:r>
            <a:endParaRPr lang="en-US" sz="1400" dirty="0">
              <a:latin typeface="Times New Roman" pitchFamily="18" charset="0"/>
              <a:cs typeface="Times New Roman" pitchFamily="18" charset="0"/>
            </a:endParaRPr>
          </a:p>
          <a:p>
            <a:pPr>
              <a:lnSpc>
                <a:spcPct val="150000"/>
              </a:lnSpc>
            </a:pPr>
            <a:r>
              <a:rPr lang="en-GB" sz="1400" dirty="0">
                <a:latin typeface="Times New Roman" pitchFamily="18" charset="0"/>
                <a:cs typeface="Times New Roman" pitchFamily="18" charset="0"/>
              </a:rPr>
              <a:t>(WHO, 2021b; CQC, 2025)</a:t>
            </a:r>
            <a:endParaRPr lang="en-US" sz="14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0" y="3962400"/>
            <a:ext cx="4191000" cy="279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4FB3BBE8-D242-1472-47DE-A28F6632D4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463276739"/>
      </p:ext>
    </p:extLst>
  </p:cSld>
  <p:clrMapOvr>
    <a:masterClrMapping/>
  </p:clrMapOvr>
  <mc:AlternateContent xmlns:mc="http://schemas.openxmlformats.org/markup-compatibility/2006">
    <mc:Choice xmlns:p14="http://schemas.microsoft.com/office/powerpoint/2010/main" Requires="p14">
      <p:transition spd="slow" p14:dur="2000" advTm="75293"/>
    </mc:Choice>
    <mc:Fallback>
      <p:transition spd="slow" advTm="75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 y="90701"/>
            <a:ext cx="11582400" cy="7232749"/>
          </a:xfrm>
          <a:prstGeom prst="rect">
            <a:avLst/>
          </a:prstGeom>
        </p:spPr>
        <p:txBody>
          <a:bodyPr wrap="square">
            <a:spAutoFit/>
          </a:bodyPr>
          <a:lstStyle/>
          <a:p>
            <a:pPr algn="ctr">
              <a:spcAft>
                <a:spcPts val="800"/>
              </a:spcAft>
            </a:pPr>
            <a:r>
              <a:rPr lang="en-US" sz="1400" b="1" dirty="0">
                <a:effectLst/>
                <a:latin typeface="Times New Roman" pitchFamily="18" charset="0"/>
                <a:ea typeface="Times New Roman"/>
                <a:cs typeface="Times New Roman" pitchFamily="18" charset="0"/>
              </a:rPr>
              <a:t>References </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Care Quality Commission. (2025). </a:t>
            </a:r>
            <a:r>
              <a:rPr lang="en-US" sz="1400" i="1" dirty="0">
                <a:effectLst/>
                <a:latin typeface="Times New Roman" pitchFamily="18" charset="0"/>
                <a:ea typeface="Times New Roman"/>
                <a:cs typeface="Times New Roman" pitchFamily="18" charset="0"/>
              </a:rPr>
              <a:t>The state of health care and adult social care in England 2024/25.</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4"/>
              </a:rPr>
              <a:t>https://www.cqc.org.uk/publications/major-report/state-care/2024-2025</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Department of Health and Social Care. (2021/2022). </a:t>
            </a:r>
            <a:r>
              <a:rPr lang="en-US" sz="1400" i="1" dirty="0">
                <a:effectLst/>
                <a:latin typeface="Times New Roman" pitchFamily="18" charset="0"/>
                <a:ea typeface="Times New Roman"/>
                <a:cs typeface="Times New Roman" pitchFamily="18" charset="0"/>
              </a:rPr>
              <a:t>People at the heart of care: Adult social care reform white paper.</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5"/>
              </a:rPr>
              <a:t>https://www.gov.uk/government/publications/people-at-the-heart-of-care-adult-social-care-reform-white-paper</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Department of Health and Social Care, &amp; Department for Science, Innovation and Technology. (2025). </a:t>
            </a:r>
            <a:r>
              <a:rPr lang="en-US" sz="1400" i="1" dirty="0" err="1">
                <a:effectLst/>
                <a:latin typeface="Times New Roman" pitchFamily="18" charset="0"/>
                <a:ea typeface="Times New Roman"/>
                <a:cs typeface="Times New Roman" pitchFamily="18" charset="0"/>
              </a:rPr>
              <a:t>Telecare</a:t>
            </a:r>
            <a:r>
              <a:rPr lang="en-US" sz="1400" i="1" dirty="0">
                <a:effectLst/>
                <a:latin typeface="Times New Roman" pitchFamily="18" charset="0"/>
                <a:ea typeface="Times New Roman"/>
                <a:cs typeface="Times New Roman" pitchFamily="18" charset="0"/>
              </a:rPr>
              <a:t> National Action Plan.</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6"/>
              </a:rPr>
              <a:t>https://www.gov.uk/government/publications/telecare-national-action-plan-protecting-telecare-users-throughout-the-digital-phone-switchover</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err="1">
                <a:effectLst/>
                <a:latin typeface="Times New Roman" pitchFamily="18" charset="0"/>
                <a:ea typeface="Times New Roman"/>
                <a:cs typeface="Times New Roman" pitchFamily="18" charset="0"/>
              </a:rPr>
              <a:t>López-Otín</a:t>
            </a:r>
            <a:r>
              <a:rPr lang="en-US" sz="1400" dirty="0">
                <a:effectLst/>
                <a:latin typeface="Times New Roman" pitchFamily="18" charset="0"/>
                <a:ea typeface="Times New Roman"/>
                <a:cs typeface="Times New Roman" pitchFamily="18" charset="0"/>
              </a:rPr>
              <a:t>, C., </a:t>
            </a:r>
            <a:r>
              <a:rPr lang="en-US" sz="1400" dirty="0" err="1">
                <a:effectLst/>
                <a:latin typeface="Times New Roman" pitchFamily="18" charset="0"/>
                <a:ea typeface="Times New Roman"/>
                <a:cs typeface="Times New Roman" pitchFamily="18" charset="0"/>
              </a:rPr>
              <a:t>Blasco</a:t>
            </a:r>
            <a:r>
              <a:rPr lang="en-US" sz="1400" dirty="0">
                <a:effectLst/>
                <a:latin typeface="Times New Roman" pitchFamily="18" charset="0"/>
                <a:ea typeface="Times New Roman"/>
                <a:cs typeface="Times New Roman" pitchFamily="18" charset="0"/>
              </a:rPr>
              <a:t>, M. A., Partridge, L., Serrano, M., &amp; </a:t>
            </a:r>
            <a:r>
              <a:rPr lang="en-US" sz="1400" dirty="0" err="1">
                <a:effectLst/>
                <a:latin typeface="Times New Roman" pitchFamily="18" charset="0"/>
                <a:ea typeface="Times New Roman"/>
                <a:cs typeface="Times New Roman" pitchFamily="18" charset="0"/>
              </a:rPr>
              <a:t>Kroemer</a:t>
            </a:r>
            <a:r>
              <a:rPr lang="en-US" sz="1400" dirty="0">
                <a:effectLst/>
                <a:latin typeface="Times New Roman" pitchFamily="18" charset="0"/>
                <a:ea typeface="Times New Roman"/>
                <a:cs typeface="Times New Roman" pitchFamily="18" charset="0"/>
              </a:rPr>
              <a:t>, G. (2023). Hallmarks of aging: An expanding universe. </a:t>
            </a:r>
            <a:r>
              <a:rPr lang="en-US" sz="1400" i="1" dirty="0">
                <a:effectLst/>
                <a:latin typeface="Times New Roman" pitchFamily="18" charset="0"/>
                <a:ea typeface="Times New Roman"/>
                <a:cs typeface="Times New Roman" pitchFamily="18" charset="0"/>
              </a:rPr>
              <a:t>Cell, 186</a:t>
            </a:r>
            <a:r>
              <a:rPr lang="en-US" sz="1400" dirty="0">
                <a:effectLst/>
                <a:latin typeface="Times New Roman" pitchFamily="18" charset="0"/>
                <a:ea typeface="Times New Roman"/>
                <a:cs typeface="Times New Roman" pitchFamily="18" charset="0"/>
              </a:rPr>
              <a:t>(2), 243–278. </a:t>
            </a:r>
            <a:r>
              <a:rPr lang="en-US" sz="1400" u="sng" dirty="0">
                <a:solidFill>
                  <a:srgbClr val="0000FF"/>
                </a:solidFill>
                <a:effectLst/>
                <a:latin typeface="Times New Roman" pitchFamily="18" charset="0"/>
                <a:ea typeface="Times New Roman"/>
                <a:cs typeface="Times New Roman" pitchFamily="18" charset="0"/>
                <a:hlinkClick r:id="rId7"/>
              </a:rPr>
              <a:t>https://doi.org/10.1016/j.cell.2022.11.001</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Local Government Association. (2025). </a:t>
            </a:r>
            <a:r>
              <a:rPr lang="en-US" sz="1400" i="1" dirty="0">
                <a:effectLst/>
                <a:latin typeface="Times New Roman" pitchFamily="18" charset="0"/>
                <a:ea typeface="Times New Roman"/>
                <a:cs typeface="Times New Roman" pitchFamily="18" charset="0"/>
              </a:rPr>
              <a:t>Dorset Council: Acoustic monitoring in care homes.</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8"/>
              </a:rPr>
              <a:t>https://www.local.gov.uk/case-studies/dorset-council-acoustic-monitoring-care-homes</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NHS England. (2020). </a:t>
            </a:r>
            <a:r>
              <a:rPr lang="en-US" sz="1400" i="1" dirty="0">
                <a:effectLst/>
                <a:latin typeface="Times New Roman" pitchFamily="18" charset="0"/>
                <a:ea typeface="Times New Roman"/>
                <a:cs typeface="Times New Roman" pitchFamily="18" charset="0"/>
              </a:rPr>
              <a:t>Rapid NHS response teams to help people stay well at home.</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9"/>
              </a:rPr>
              <a:t>https://www.england.nhs.uk/2020/01/rapid-nhs-response-teams-to-help-people-stay-well-at-home/</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NHS England. (2024). </a:t>
            </a:r>
            <a:r>
              <a:rPr lang="en-US" sz="1400" i="1" dirty="0">
                <a:effectLst/>
                <a:latin typeface="Times New Roman" pitchFamily="18" charset="0"/>
                <a:ea typeface="Times New Roman"/>
                <a:cs typeface="Times New Roman" pitchFamily="18" charset="0"/>
              </a:rPr>
              <a:t>Providing rapid care to people in their own home through a frailty virtual ward in Leeds.</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0"/>
              </a:rPr>
              <a:t>https://www.england.nhs.uk/virtual-wards/case-studies/</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Office for National Statistics. (2025). </a:t>
            </a:r>
            <a:r>
              <a:rPr lang="en-US" sz="1400" i="1" dirty="0">
                <a:effectLst/>
                <a:latin typeface="Times New Roman" pitchFamily="18" charset="0"/>
                <a:ea typeface="Times New Roman"/>
                <a:cs typeface="Times New Roman" pitchFamily="18" charset="0"/>
              </a:rPr>
              <a:t>Population estimates for the UK, England, Wales, Scotland and Northern Ireland: Mid-2024.</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1"/>
              </a:rPr>
              <a:t>https://www.ons.gov.uk/</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Office for National Statistics. (2025). </a:t>
            </a:r>
            <a:r>
              <a:rPr lang="en-US" sz="1400" i="1" dirty="0">
                <a:effectLst/>
                <a:latin typeface="Times New Roman" pitchFamily="18" charset="0"/>
                <a:ea typeface="Times New Roman"/>
                <a:cs typeface="Times New Roman" pitchFamily="18" charset="0"/>
              </a:rPr>
              <a:t>National life tables – life expectancy in the UK: 2022 to 2024.</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1"/>
              </a:rPr>
              <a:t>https://www.ons.gov.uk/</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Office for National Statistics. (2026). </a:t>
            </a:r>
            <a:r>
              <a:rPr lang="en-US" sz="1400" i="1" dirty="0">
                <a:effectLst/>
                <a:latin typeface="Times New Roman" pitchFamily="18" charset="0"/>
                <a:ea typeface="Times New Roman"/>
                <a:cs typeface="Times New Roman" pitchFamily="18" charset="0"/>
              </a:rPr>
              <a:t>National population projections: 2024-based.</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1"/>
              </a:rPr>
              <a:t>https://www.ons.gov.uk/</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Skills for Care. (2024). </a:t>
            </a:r>
            <a:r>
              <a:rPr lang="en-US" sz="1400" i="1" dirty="0">
                <a:effectLst/>
                <a:latin typeface="Times New Roman" pitchFamily="18" charset="0"/>
                <a:ea typeface="Times New Roman"/>
                <a:cs typeface="Times New Roman" pitchFamily="18" charset="0"/>
              </a:rPr>
              <a:t>The state of the adult social care sector and workforce in England, 2024.</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2"/>
              </a:rPr>
              <a:t>https://www.skillsforcare.org.uk/</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World Health Organization. (2021a). </a:t>
            </a:r>
            <a:r>
              <a:rPr lang="en-US" sz="1400" i="1" dirty="0">
                <a:effectLst/>
                <a:latin typeface="Times New Roman" pitchFamily="18" charset="0"/>
                <a:ea typeface="Times New Roman"/>
                <a:cs typeface="Times New Roman" pitchFamily="18" charset="0"/>
              </a:rPr>
              <a:t>Global report on ageism.</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3"/>
              </a:rPr>
              <a:t>https://www.who.int/publications/i/item/9789240016866</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World Health Organization. (2021b). </a:t>
            </a:r>
            <a:r>
              <a:rPr lang="en-US" sz="1400" i="1" dirty="0">
                <a:effectLst/>
                <a:latin typeface="Times New Roman" pitchFamily="18" charset="0"/>
                <a:ea typeface="Times New Roman"/>
                <a:cs typeface="Times New Roman" pitchFamily="18" charset="0"/>
              </a:rPr>
              <a:t>Decade of healthy ageing: Baseline report.</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4"/>
              </a:rPr>
              <a:t>https://www.who.int/publications/i/item/9789240017900</a:t>
            </a:r>
            <a:endParaRPr lang="en-US" sz="1400" dirty="0">
              <a:latin typeface="Times New Roman" pitchFamily="18" charset="0"/>
              <a:ea typeface="Calibri"/>
              <a:cs typeface="Times New Roman" pitchFamily="18" charset="0"/>
            </a:endParaRPr>
          </a:p>
          <a:p>
            <a:pPr marL="342900" marR="0" lvl="0" indent="-342900">
              <a:spcBef>
                <a:spcPts val="0"/>
              </a:spcBef>
              <a:spcAft>
                <a:spcPts val="800"/>
              </a:spcAft>
              <a:buFont typeface="+mj-lt"/>
              <a:buAutoNum type="arabicPeriod"/>
              <a:tabLst>
                <a:tab pos="457200" algn="l"/>
              </a:tabLst>
            </a:pPr>
            <a:r>
              <a:rPr lang="en-US" sz="1400" dirty="0">
                <a:effectLst/>
                <a:latin typeface="Times New Roman" pitchFamily="18" charset="0"/>
                <a:ea typeface="Times New Roman"/>
                <a:cs typeface="Times New Roman" pitchFamily="18" charset="0"/>
              </a:rPr>
              <a:t>Yen, H.-Y., Huang, C. W., Chiu, H.-L., &amp; Jin, G. (2024). The effect of social robots on depression and loneliness for older residents in long-term care facilities. </a:t>
            </a:r>
            <a:r>
              <a:rPr lang="en-US" sz="1400" i="1" dirty="0">
                <a:effectLst/>
                <a:latin typeface="Times New Roman" pitchFamily="18" charset="0"/>
                <a:ea typeface="Times New Roman"/>
                <a:cs typeface="Times New Roman" pitchFamily="18" charset="0"/>
              </a:rPr>
              <a:t>Journal of the American Medical Directors Association, 25</a:t>
            </a:r>
            <a:r>
              <a:rPr lang="en-US" sz="1400" dirty="0">
                <a:effectLst/>
                <a:latin typeface="Times New Roman" pitchFamily="18" charset="0"/>
                <a:ea typeface="Times New Roman"/>
                <a:cs typeface="Times New Roman" pitchFamily="18" charset="0"/>
              </a:rPr>
              <a:t>(6), 104979. </a:t>
            </a:r>
            <a:r>
              <a:rPr lang="en-US" sz="1400" u="sng" dirty="0">
                <a:solidFill>
                  <a:srgbClr val="0000FF"/>
                </a:solidFill>
                <a:effectLst/>
                <a:latin typeface="Times New Roman" pitchFamily="18" charset="0"/>
                <a:ea typeface="Times New Roman"/>
                <a:cs typeface="Times New Roman" pitchFamily="18" charset="0"/>
                <a:hlinkClick r:id="rId15"/>
              </a:rPr>
              <a:t>https://pubmed.ncbi.nlm.nih.gov/38614134/</a:t>
            </a:r>
            <a:endParaRPr lang="en-US" sz="1400" dirty="0">
              <a:latin typeface="Times New Roman" pitchFamily="18" charset="0"/>
              <a:ea typeface="Calibri"/>
              <a:cs typeface="Times New Roman" pitchFamily="18" charset="0"/>
            </a:endParaRPr>
          </a:p>
          <a:p>
            <a:r>
              <a:rPr lang="en-US" sz="1400" dirty="0">
                <a:effectLst/>
                <a:latin typeface="Times New Roman" pitchFamily="18" charset="0"/>
                <a:ea typeface="Times New Roman"/>
                <a:cs typeface="Times New Roman" pitchFamily="18" charset="0"/>
              </a:rPr>
              <a:t>15.   Zhang, Y., </a:t>
            </a:r>
            <a:r>
              <a:rPr lang="en-US" sz="1400" dirty="0" err="1">
                <a:effectLst/>
                <a:latin typeface="Times New Roman" pitchFamily="18" charset="0"/>
                <a:ea typeface="Times New Roman"/>
                <a:cs typeface="Times New Roman" pitchFamily="18" charset="0"/>
              </a:rPr>
              <a:t>Leuk</a:t>
            </a:r>
            <a:r>
              <a:rPr lang="en-US" sz="1400" dirty="0">
                <a:effectLst/>
                <a:latin typeface="Times New Roman" pitchFamily="18" charset="0"/>
                <a:ea typeface="Times New Roman"/>
                <a:cs typeface="Times New Roman" pitchFamily="18" charset="0"/>
              </a:rPr>
              <a:t>, J. S.-P., &amp; </a:t>
            </a:r>
            <a:r>
              <a:rPr lang="en-US" sz="1400" dirty="0" err="1">
                <a:effectLst/>
                <a:latin typeface="Times New Roman" pitchFamily="18" charset="0"/>
                <a:ea typeface="Times New Roman"/>
                <a:cs typeface="Times New Roman" pitchFamily="18" charset="0"/>
              </a:rPr>
              <a:t>Teo</a:t>
            </a:r>
            <a:r>
              <a:rPr lang="en-US" sz="1400" dirty="0">
                <a:effectLst/>
                <a:latin typeface="Times New Roman" pitchFamily="18" charset="0"/>
                <a:ea typeface="Times New Roman"/>
                <a:cs typeface="Times New Roman" pitchFamily="18" charset="0"/>
              </a:rPr>
              <a:t>, W.-P. (2023). Domains, feasibility, effectiveness, cost, and acceptability of </a:t>
            </a:r>
            <a:r>
              <a:rPr lang="en-US" sz="1400" dirty="0" err="1">
                <a:effectLst/>
                <a:latin typeface="Times New Roman" pitchFamily="18" charset="0"/>
                <a:ea typeface="Times New Roman"/>
                <a:cs typeface="Times New Roman" pitchFamily="18" charset="0"/>
              </a:rPr>
              <a:t>telehealth</a:t>
            </a:r>
            <a:r>
              <a:rPr lang="en-US" sz="1400" dirty="0">
                <a:effectLst/>
                <a:latin typeface="Times New Roman" pitchFamily="18" charset="0"/>
                <a:ea typeface="Times New Roman"/>
                <a:cs typeface="Times New Roman" pitchFamily="18" charset="0"/>
              </a:rPr>
              <a:t> in aging care. </a:t>
            </a:r>
            <a:r>
              <a:rPr lang="en-US" sz="1400" i="1" dirty="0">
                <a:effectLst/>
                <a:latin typeface="Times New Roman" pitchFamily="18" charset="0"/>
                <a:ea typeface="Times New Roman"/>
                <a:cs typeface="Times New Roman" pitchFamily="18" charset="0"/>
              </a:rPr>
              <a:t>JMIR Aging.</a:t>
            </a:r>
            <a:r>
              <a:rPr lang="en-US" sz="1400" dirty="0">
                <a:effectLst/>
                <a:latin typeface="Times New Roman" pitchFamily="18" charset="0"/>
                <a:ea typeface="Times New Roman"/>
                <a:cs typeface="Times New Roman" pitchFamily="18" charset="0"/>
              </a:rPr>
              <a:t>                                                              </a:t>
            </a:r>
            <a:r>
              <a:rPr lang="en-US" sz="1400" u="sng" dirty="0">
                <a:solidFill>
                  <a:srgbClr val="0000FF"/>
                </a:solidFill>
                <a:effectLst/>
                <a:latin typeface="Times New Roman" pitchFamily="18" charset="0"/>
                <a:ea typeface="Times New Roman"/>
                <a:cs typeface="Times New Roman" pitchFamily="18" charset="0"/>
                <a:hlinkClick r:id="rId16"/>
              </a:rPr>
              <a:t>https://pubmed.ncbi.nlm.nih.gov/37071459/</a:t>
            </a:r>
            <a:endParaRPr lang="en-US" sz="1400" dirty="0">
              <a:latin typeface="Times New Roman" pitchFamily="18" charset="0"/>
              <a:cs typeface="Times New Roman" pitchFamily="18" charset="0"/>
            </a:endParaRPr>
          </a:p>
        </p:txBody>
      </p:sp>
      <p:pic>
        <p:nvPicPr>
          <p:cNvPr id="4" name="Audio 3">
            <a:hlinkClick r:id="" action="ppaction://media"/>
            <a:extLst>
              <a:ext uri="{FF2B5EF4-FFF2-40B4-BE49-F238E27FC236}">
                <a16:creationId xmlns:a16="http://schemas.microsoft.com/office/drawing/2014/main" id="{759D55AA-617B-4A8B-6534-58CF13962CAA}"/>
              </a:ext>
            </a:extLst>
          </p:cNvPr>
          <p:cNvPicPr>
            <a:picLocks noChangeAspect="1"/>
          </p:cNvPicPr>
          <p:nvPr>
            <a:audioFile r:link="rId2"/>
            <p:extLst>
              <p:ext uri="{DAA4B4D4-6D71-4841-9C94-3DE7FCFB9230}">
                <p14:media xmlns:p14="http://schemas.microsoft.com/office/powerpoint/2010/main" r:embed="rId1"/>
              </p:ext>
            </p:extLst>
          </p:nvPr>
        </p:nvPicPr>
        <p:blipFill>
          <a:blip r:embed="rId17"/>
          <a:srcRect l="-175147" t="-175147" r="-175147" b="-175147"/>
          <a:stretch>
            <a:fillRect/>
          </a:stretch>
        </p:blipFill>
        <p:spPr>
          <a:xfrm>
            <a:off x="9604858" y="5032858"/>
            <a:ext cx="2194560" cy="2194560"/>
          </a:xfrm>
          <a:prstGeom prst="ellipse">
            <a:avLst/>
          </a:prstGeom>
        </p:spPr>
      </p:pic>
    </p:spTree>
    <p:extLst>
      <p:ext uri="{BB962C8B-B14F-4D97-AF65-F5344CB8AC3E}">
        <p14:creationId xmlns:p14="http://schemas.microsoft.com/office/powerpoint/2010/main" val="2383911755"/>
      </p:ext>
    </p:extLst>
  </p:cSld>
  <p:clrMapOvr>
    <a:masterClrMapping/>
  </p:clrMapOvr>
  <mc:AlternateContent xmlns:mc="http://schemas.openxmlformats.org/markup-compatibility/2006">
    <mc:Choice xmlns:p14="http://schemas.microsoft.com/office/powerpoint/2010/main" Requires="p14">
      <p:transition spd="slow" p14:dur="2000" advTm="6377"/>
    </mc:Choice>
    <mc:Fallback>
      <p:transition spd="slow" advTm="6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lipstream">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318</TotalTime>
  <Words>2363</Words>
  <Application>Microsoft Office PowerPoint</Application>
  <PresentationFormat>Custom</PresentationFormat>
  <Paragraphs>188</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Georgia</vt:lpstr>
      <vt:lpstr>Times New Roman</vt:lpstr>
      <vt:lpstr>Trebuchet MS</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Self</dc:creator>
  <cp:lastModifiedBy>arlia ali</cp:lastModifiedBy>
  <cp:revision>39</cp:revision>
  <dcterms:created xsi:type="dcterms:W3CDTF">2026-10-05T07:16:30Z</dcterms:created>
  <dcterms:modified xsi:type="dcterms:W3CDTF">2026-10-20T13:36:25Z</dcterms:modified>
</cp:coreProperties>
</file>