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56" r:id="rId2"/>
    <p:sldId id="257" r:id="rId3"/>
    <p:sldId id="258" r:id="rId4"/>
    <p:sldId id="259" r:id="rId5"/>
    <p:sldId id="260" r:id="rId6"/>
    <p:sldId id="262" r:id="rId7"/>
    <p:sldId id="263" r:id="rId8"/>
    <p:sldId id="261"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9B7688-5179-477B-AB9E-9E3EC02BC15A}" v="4" dt="2026-10-04T20:35:40.4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8541" autoAdjust="0"/>
  </p:normalViewPr>
  <p:slideViewPr>
    <p:cSldViewPr snapToGrid="0">
      <p:cViewPr varScale="1">
        <p:scale>
          <a:sx n="50" d="100"/>
          <a:sy n="50" d="100"/>
        </p:scale>
        <p:origin x="126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minita iancu" userId="8a82085be6b9ed5c" providerId="LiveId" clId="{93825FB2-B027-4587-BFED-D809C1114DFB}"/>
    <pc:docChg chg="custSel modSld modNotesMaster">
      <pc:chgData name="luminita iancu" userId="8a82085be6b9ed5c" providerId="LiveId" clId="{93825FB2-B027-4587-BFED-D809C1114DFB}" dt="2026-10-04T20:36:00.863" v="934" actId="5793"/>
      <pc:docMkLst>
        <pc:docMk/>
      </pc:docMkLst>
      <pc:sldChg chg="addSp delSp modSp mod modNotes">
        <pc:chgData name="luminita iancu" userId="8a82085be6b9ed5c" providerId="LiveId" clId="{93825FB2-B027-4587-BFED-D809C1114DFB}" dt="2026-10-04T14:24:25.617" v="779" actId="20577"/>
        <pc:sldMkLst>
          <pc:docMk/>
          <pc:sldMk cId="3348788925" sldId="256"/>
        </pc:sldMkLst>
        <pc:spChg chg="mod">
          <ac:chgData name="luminita iancu" userId="8a82085be6b9ed5c" providerId="LiveId" clId="{93825FB2-B027-4587-BFED-D809C1114DFB}" dt="2026-10-04T14:24:25.617" v="779" actId="20577"/>
          <ac:spMkLst>
            <pc:docMk/>
            <pc:sldMk cId="3348788925" sldId="256"/>
            <ac:spMk id="2" creationId="{FC3994B6-E5C0-457C-87C7-4CDCA7FE9254}"/>
          </ac:spMkLst>
        </pc:spChg>
        <pc:spChg chg="add mod">
          <ac:chgData name="luminita iancu" userId="8a82085be6b9ed5c" providerId="LiveId" clId="{93825FB2-B027-4587-BFED-D809C1114DFB}" dt="2026-09-27T09:38:57.732" v="216" actId="20577"/>
          <ac:spMkLst>
            <pc:docMk/>
            <pc:sldMk cId="3348788925" sldId="256"/>
            <ac:spMk id="5" creationId="{60EA38FC-BE6C-E1A0-0EB3-C483B9512418}"/>
          </ac:spMkLst>
        </pc:spChg>
      </pc:sldChg>
      <pc:sldChg chg="modSp mod modNotes">
        <pc:chgData name="luminita iancu" userId="8a82085be6b9ed5c" providerId="LiveId" clId="{93825FB2-B027-4587-BFED-D809C1114DFB}" dt="2026-09-27T15:42:15.349" v="775" actId="5793"/>
        <pc:sldMkLst>
          <pc:docMk/>
          <pc:sldMk cId="2632046292" sldId="257"/>
        </pc:sldMkLst>
        <pc:spChg chg="mod">
          <ac:chgData name="luminita iancu" userId="8a82085be6b9ed5c" providerId="LiveId" clId="{93825FB2-B027-4587-BFED-D809C1114DFB}" dt="2026-09-27T15:42:15.349" v="775" actId="5793"/>
          <ac:spMkLst>
            <pc:docMk/>
            <pc:sldMk cId="2632046292" sldId="257"/>
            <ac:spMk id="4" creationId="{1704145A-77C6-4DD9-990A-5B9C6F51AA27}"/>
          </ac:spMkLst>
        </pc:spChg>
        <pc:spChg chg="mod">
          <ac:chgData name="luminita iancu" userId="8a82085be6b9ed5c" providerId="LiveId" clId="{93825FB2-B027-4587-BFED-D809C1114DFB}" dt="2026-09-27T15:42:14.859" v="759" actId="27636"/>
          <ac:spMkLst>
            <pc:docMk/>
            <pc:sldMk cId="2632046292" sldId="257"/>
            <ac:spMk id="5" creationId="{59E3A725-5E70-42FF-B9ED-256548A496A2}"/>
          </ac:spMkLst>
        </pc:spChg>
      </pc:sldChg>
      <pc:sldChg chg="modSp mod modNotes modNotesTx">
        <pc:chgData name="luminita iancu" userId="8a82085be6b9ed5c" providerId="LiveId" clId="{93825FB2-B027-4587-BFED-D809C1114DFB}" dt="2026-10-04T20:36:00.863" v="934" actId="5793"/>
        <pc:sldMkLst>
          <pc:docMk/>
          <pc:sldMk cId="1208039900" sldId="258"/>
        </pc:sldMkLst>
        <pc:spChg chg="mod">
          <ac:chgData name="luminita iancu" userId="8a82085be6b9ed5c" providerId="LiveId" clId="{93825FB2-B027-4587-BFED-D809C1114DFB}" dt="2026-10-04T20:25:30.306" v="901" actId="20577"/>
          <ac:spMkLst>
            <pc:docMk/>
            <pc:sldMk cId="1208039900" sldId="258"/>
            <ac:spMk id="3" creationId="{C9EBC79D-80D0-43CE-A694-E9BB08E43ED5}"/>
          </ac:spMkLst>
        </pc:spChg>
      </pc:sldChg>
      <pc:sldChg chg="modNotes">
        <pc:chgData name="luminita iancu" userId="8a82085be6b9ed5c" providerId="LiveId" clId="{93825FB2-B027-4587-BFED-D809C1114DFB}" dt="2026-09-27T10:00:41.378" v="309" actId="26606"/>
        <pc:sldMkLst>
          <pc:docMk/>
          <pc:sldMk cId="2049209643" sldId="259"/>
        </pc:sldMkLst>
      </pc:sldChg>
      <pc:sldChg chg="modSp mod modNotes">
        <pc:chgData name="luminita iancu" userId="8a82085be6b9ed5c" providerId="LiveId" clId="{93825FB2-B027-4587-BFED-D809C1114DFB}" dt="2026-09-27T10:00:41.378" v="309" actId="26606"/>
        <pc:sldMkLst>
          <pc:docMk/>
          <pc:sldMk cId="1732391699" sldId="260"/>
        </pc:sldMkLst>
        <pc:picChg chg="mod">
          <ac:chgData name="luminita iancu" userId="8a82085be6b9ed5c" providerId="LiveId" clId="{93825FB2-B027-4587-BFED-D809C1114DFB}" dt="2026-09-27T10:00:41.378" v="309" actId="26606"/>
          <ac:picMkLst>
            <pc:docMk/>
            <pc:sldMk cId="1732391699" sldId="260"/>
            <ac:picMk id="7" creationId="{134055C4-38EF-4A33-8DCC-45480DB86744}"/>
          </ac:picMkLst>
        </pc:picChg>
      </pc:sldChg>
      <pc:sldChg chg="modNotes">
        <pc:chgData name="luminita iancu" userId="8a82085be6b9ed5c" providerId="LiveId" clId="{93825FB2-B027-4587-BFED-D809C1114DFB}" dt="2026-09-27T10:00:41.378" v="309" actId="26606"/>
        <pc:sldMkLst>
          <pc:docMk/>
          <pc:sldMk cId="3326381257" sldId="261"/>
        </pc:sldMkLst>
      </pc:sldChg>
      <pc:sldChg chg="modNotes modNotesTx">
        <pc:chgData name="luminita iancu" userId="8a82085be6b9ed5c" providerId="LiveId" clId="{93825FB2-B027-4587-BFED-D809C1114DFB}" dt="2026-09-27T10:09:46.694" v="385" actId="20577"/>
        <pc:sldMkLst>
          <pc:docMk/>
          <pc:sldMk cId="1932308062" sldId="262"/>
        </pc:sldMkLst>
      </pc:sldChg>
      <pc:sldChg chg="modNotes">
        <pc:chgData name="luminita iancu" userId="8a82085be6b9ed5c" providerId="LiveId" clId="{93825FB2-B027-4587-BFED-D809C1114DFB}" dt="2026-09-27T10:00:41.378" v="309" actId="26606"/>
        <pc:sldMkLst>
          <pc:docMk/>
          <pc:sldMk cId="1693856192" sldId="26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0178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0DCE25C-5656-41A0-873B-DA9B6FD9585B}" type="slidenum">
              <a:rPr lang="en-US" smtClean="0"/>
              <a:t>1</a:t>
            </a:fld>
            <a:endParaRPr lang="en-US"/>
          </a:p>
        </p:txBody>
      </p:sp>
    </p:spTree>
    <p:extLst>
      <p:ext uri="{BB962C8B-B14F-4D97-AF65-F5344CB8AC3E}">
        <p14:creationId xmlns:p14="http://schemas.microsoft.com/office/powerpoint/2010/main" val="30850308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future career would be a SEN Teaching Assistant as this role is a combination of education, care and inclusion. Support for teachers by providing additional provision to support pupils with a variety of learning needs and contribute to an inclusive learning environment (National Careers Service, 2026). Communication, patience, team-work and safeguarding awareness are key components of the role. I am developing skills which are relevant to my career goals as part of this training and I have undertaken practical volunteering skills as part of this.</a:t>
            </a:r>
          </a:p>
        </p:txBody>
      </p:sp>
      <p:sp>
        <p:nvSpPr>
          <p:cNvPr id="4" name="Slide Number Placeholder 3"/>
          <p:cNvSpPr>
            <a:spLocks noGrp="1"/>
          </p:cNvSpPr>
          <p:nvPr>
            <p:ph type="sldNum" sz="quarter" idx="5"/>
          </p:nvPr>
        </p:nvSpPr>
        <p:spPr/>
        <p:txBody>
          <a:bodyPr/>
          <a:lstStyle/>
          <a:p>
            <a:fld id="{60DCE25C-5656-41A0-873B-DA9B6FD9585B}" type="slidenum">
              <a:rPr lang="en-US" smtClean="0"/>
              <a:t>2</a:t>
            </a:fld>
            <a:endParaRPr lang="en-US"/>
          </a:p>
        </p:txBody>
      </p:sp>
    </p:spTree>
    <p:extLst>
      <p:ext uri="{BB962C8B-B14F-4D97-AF65-F5344CB8AC3E}">
        <p14:creationId xmlns:p14="http://schemas.microsoft.com/office/powerpoint/2010/main" val="2053953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have selected the career of Special Educational Needs Teaching Assistant as it is a career that entails 'Education, Care and Inclusion'. SEN Teaching Assistants support pupils who need extra help by working with teachers and making adjustments to support as needed (National Careers Service, 2026). Requires communication, empathy, patience and safeguarding awareness. My career is going to suit my long term aim, of becoming an education professional, and my SEN qualification, and volunteering experience are also helping me to build up skills. </a:t>
            </a:r>
            <a:r>
              <a:rPr lang="en-US" dirty="0" err="1"/>
              <a:t>Tes</a:t>
            </a:r>
            <a:r>
              <a:rPr lang="en-US"/>
              <a:t> { </a:t>
            </a:r>
            <a:r>
              <a:rPr lang="en-US" dirty="0"/>
              <a:t>times </a:t>
            </a:r>
            <a:r>
              <a:rPr lang="en-GB" dirty="0"/>
              <a:t>educational supplement]</a:t>
            </a:r>
            <a:endParaRPr lang="en-US" dirty="0"/>
          </a:p>
        </p:txBody>
      </p:sp>
      <p:sp>
        <p:nvSpPr>
          <p:cNvPr id="4" name="Slide Number Placeholder 3"/>
          <p:cNvSpPr>
            <a:spLocks noGrp="1"/>
          </p:cNvSpPr>
          <p:nvPr>
            <p:ph type="sldNum" sz="quarter" idx="5"/>
          </p:nvPr>
        </p:nvSpPr>
        <p:spPr/>
        <p:txBody>
          <a:bodyPr/>
          <a:lstStyle/>
          <a:p>
            <a:fld id="{60DCE25C-5656-41A0-873B-DA9B6FD9585B}" type="slidenum">
              <a:rPr lang="en-US" smtClean="0"/>
              <a:t>3</a:t>
            </a:fld>
            <a:endParaRPr lang="en-US"/>
          </a:p>
        </p:txBody>
      </p:sp>
    </p:spTree>
    <p:extLst>
      <p:ext uri="{BB962C8B-B14F-4D97-AF65-F5344CB8AC3E}">
        <p14:creationId xmlns:p14="http://schemas.microsoft.com/office/powerpoint/2010/main" val="25119779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role of the SEN Teaching Assistant is to support SEN children and to assist teachers to provide a welcoming environment where children with additional needs are included. The National Careers Service (2026) states that SEN Teaching Assistants are an essential resource to help enhance a pupil's learning and development. Effective communication, empathy and team working skills are essential as the professionals work with teachers, families and other support staff. My chosen job advert shows this and </a:t>
            </a:r>
            <a:r>
              <a:rPr lang="en-US" dirty="0" err="1"/>
              <a:t>emphasises</a:t>
            </a:r>
            <a:r>
              <a:rPr lang="en-US" dirty="0"/>
              <a:t> the knowledge of SEN and safeguarding skills, alongside classroom support skills.</a:t>
            </a:r>
          </a:p>
        </p:txBody>
      </p:sp>
      <p:sp>
        <p:nvSpPr>
          <p:cNvPr id="4" name="Slide Number Placeholder 3"/>
          <p:cNvSpPr>
            <a:spLocks noGrp="1"/>
          </p:cNvSpPr>
          <p:nvPr>
            <p:ph type="sldNum" sz="quarter" idx="5"/>
          </p:nvPr>
        </p:nvSpPr>
        <p:spPr/>
        <p:txBody>
          <a:bodyPr/>
          <a:lstStyle/>
          <a:p>
            <a:fld id="{60DCE25C-5656-41A0-873B-DA9B6FD9585B}" type="slidenum">
              <a:rPr lang="en-US" smtClean="0"/>
              <a:t>4</a:t>
            </a:fld>
            <a:endParaRPr lang="en-US"/>
          </a:p>
        </p:txBody>
      </p:sp>
    </p:spTree>
    <p:extLst>
      <p:ext uri="{BB962C8B-B14F-4D97-AF65-F5344CB8AC3E}">
        <p14:creationId xmlns:p14="http://schemas.microsoft.com/office/powerpoint/2010/main" val="779463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SWOT analysis illustrates the strengths and weaknesses of my current capabilities and skills in relation to the SEN Teaching Assistant role. I have worked in a primary school as a volunteer and I also have an interest in supporting children, I have completed SEN Level 3 training. I am aware, however, that there are aspects within the school's experience and exposure to complex SEN cases that need to be developed, particularly paid experience in the UK. I can overcome these weaknesses by gaining more classroom experience, training, and feedback from professionals with experience. Career opportunities like continuing to work towards teaching qualifications and professional development can help with my long term career goals. But competition for roles in SEN and evolving employer expectations are potential challenges that can be addressed through ongoing learning and skill development.</a:t>
            </a:r>
          </a:p>
        </p:txBody>
      </p:sp>
      <p:sp>
        <p:nvSpPr>
          <p:cNvPr id="4" name="Slide Number Placeholder 3"/>
          <p:cNvSpPr>
            <a:spLocks noGrp="1"/>
          </p:cNvSpPr>
          <p:nvPr>
            <p:ph type="sldNum" sz="quarter" idx="5"/>
          </p:nvPr>
        </p:nvSpPr>
        <p:spPr/>
        <p:txBody>
          <a:bodyPr/>
          <a:lstStyle/>
          <a:p>
            <a:fld id="{60DCE25C-5656-41A0-873B-DA9B6FD9585B}" type="slidenum">
              <a:rPr lang="en-US" smtClean="0"/>
              <a:t>5</a:t>
            </a:fld>
            <a:endParaRPr lang="en-US"/>
          </a:p>
        </p:txBody>
      </p:sp>
    </p:spTree>
    <p:extLst>
      <p:ext uri="{BB962C8B-B14F-4D97-AF65-F5344CB8AC3E}">
        <p14:creationId xmlns:p14="http://schemas.microsoft.com/office/powerpoint/2010/main" val="40827928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positive attributes will assist me with my identified weaknesses in my SWOT analysis . My SWOT analysis identified my weaknesses which I will be able to overcome by using my strengths. I am currently undertaking a qualification as a SEN Teaching Assistant to gain theoretical knowledge and volunteering in a primary school to gain practical experience. I can communicate effectively and be empathetic towards pupils and staff, developing positive relationships. I will ensure I carry on my professional development, seek more experience and build up specialist SEN skills to ensure my progression towards a career in teaching is </a:t>
            </a:r>
            <a:r>
              <a:rPr lang="en-US" dirty="0" err="1"/>
              <a:t>minimised</a:t>
            </a:r>
            <a:r>
              <a:rPr lang="en-US" dirty="0"/>
              <a:t> by counterbalancing these threats.</a:t>
            </a:r>
          </a:p>
        </p:txBody>
      </p:sp>
      <p:sp>
        <p:nvSpPr>
          <p:cNvPr id="4" name="Slide Number Placeholder 3"/>
          <p:cNvSpPr>
            <a:spLocks noGrp="1"/>
          </p:cNvSpPr>
          <p:nvPr>
            <p:ph type="sldNum" sz="quarter" idx="5"/>
          </p:nvPr>
        </p:nvSpPr>
        <p:spPr/>
        <p:txBody>
          <a:bodyPr/>
          <a:lstStyle/>
          <a:p>
            <a:fld id="{60DCE25C-5656-41A0-873B-DA9B6FD9585B}" type="slidenum">
              <a:rPr lang="en-US" smtClean="0"/>
              <a:t>6</a:t>
            </a:fld>
            <a:endParaRPr lang="en-US"/>
          </a:p>
        </p:txBody>
      </p:sp>
    </p:spTree>
    <p:extLst>
      <p:ext uri="{BB962C8B-B14F-4D97-AF65-F5344CB8AC3E}">
        <p14:creationId xmlns:p14="http://schemas.microsoft.com/office/powerpoint/2010/main" val="33828413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 career action plan is listing the actions I will take to become an SEN Teaching Assistant. I'm going to finish up my training and get hands on experience in the short term. Over the medium term I will look for work and gain special skills. In the longer term I would like to develop my career further in education and Health &amp; Social Care via Continuous Professional Development. (Department for Education, 2024)</a:t>
            </a:r>
          </a:p>
        </p:txBody>
      </p:sp>
      <p:sp>
        <p:nvSpPr>
          <p:cNvPr id="4" name="Slide Number Placeholder 3"/>
          <p:cNvSpPr>
            <a:spLocks noGrp="1"/>
          </p:cNvSpPr>
          <p:nvPr>
            <p:ph type="sldNum" sz="quarter" idx="5"/>
          </p:nvPr>
        </p:nvSpPr>
        <p:spPr/>
        <p:txBody>
          <a:bodyPr/>
          <a:lstStyle/>
          <a:p>
            <a:fld id="{60DCE25C-5656-41A0-873B-DA9B6FD9585B}" type="slidenum">
              <a:rPr lang="en-US" smtClean="0"/>
              <a:t>7</a:t>
            </a:fld>
            <a:endParaRPr lang="en-US"/>
          </a:p>
        </p:txBody>
      </p:sp>
    </p:spTree>
    <p:extLst>
      <p:ext uri="{BB962C8B-B14F-4D97-AF65-F5344CB8AC3E}">
        <p14:creationId xmlns:p14="http://schemas.microsoft.com/office/powerpoint/2010/main" val="1359319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self-awareness analysis is helping me to understand my strengths and areas for development and career pathway as an SEN Teaching Assistant. My qualification, volunteering and commitment to lifelong learning can help me to rise to the challenge and continuously improve my skills. I want to help children who may have additional needs and have a positive impact in the Health &amp; Social Care setting. (Department for Education, 2024)</a:t>
            </a:r>
          </a:p>
        </p:txBody>
      </p:sp>
      <p:sp>
        <p:nvSpPr>
          <p:cNvPr id="4" name="Slide Number Placeholder 3"/>
          <p:cNvSpPr>
            <a:spLocks noGrp="1"/>
          </p:cNvSpPr>
          <p:nvPr>
            <p:ph type="sldNum" sz="quarter" idx="5"/>
          </p:nvPr>
        </p:nvSpPr>
        <p:spPr/>
        <p:txBody>
          <a:bodyPr/>
          <a:lstStyle/>
          <a:p>
            <a:fld id="{60DCE25C-5656-41A0-873B-DA9B6FD9585B}" type="slidenum">
              <a:rPr lang="en-US" smtClean="0"/>
              <a:t>8</a:t>
            </a:fld>
            <a:endParaRPr lang="en-US"/>
          </a:p>
        </p:txBody>
      </p:sp>
    </p:spTree>
    <p:extLst>
      <p:ext uri="{BB962C8B-B14F-4D97-AF65-F5344CB8AC3E}">
        <p14:creationId xmlns:p14="http://schemas.microsoft.com/office/powerpoint/2010/main" val="367630133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a:lstStyle/>
          <a:p>
            <a:endParaRPr lang="en-GB"/>
          </a:p>
        </p:txBody>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GB"/>
          </a:p>
        </p:txBody>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5BEE69A-0862-49FF-9094-C8D39C916221}" type="datetimeFigureOut">
              <a:rPr lang="en-US" smtClean="0"/>
              <a:t>10/4/2026</a:t>
            </a:fld>
            <a:endParaRPr lang="en-US"/>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358713B8-B3B2-4C9D-AA62-7AE93A714111}" type="slidenum">
              <a:rPr lang="en-US" smtClean="0"/>
              <a:t>‹#›</a:t>
            </a:fld>
            <a:endParaRPr lang="en-US"/>
          </a:p>
        </p:txBody>
      </p:sp>
    </p:spTree>
    <p:extLst>
      <p:ext uri="{BB962C8B-B14F-4D97-AF65-F5344CB8AC3E}">
        <p14:creationId xmlns:p14="http://schemas.microsoft.com/office/powerpoint/2010/main" val="244803409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BEE69A-0862-49FF-9094-C8D39C916221}" type="datetimeFigureOut">
              <a:rPr lang="en-US" smtClean="0"/>
              <a:t>10/4/2026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752555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D5BEE69A-0862-49FF-9094-C8D39C916221}" type="datetimeFigureOut">
              <a:rPr lang="en-US" smtClean="0"/>
              <a:t>10/4/2026</a:t>
            </a:fld>
            <a:endParaRPr lang="en-US"/>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a:p>
        </p:txBody>
      </p:sp>
      <p:sp>
        <p:nvSpPr>
          <p:cNvPr id="6" name="Slide Number Placeholder 5"/>
          <p:cNvSpPr>
            <a:spLocks noGrp="1"/>
          </p:cNvSpPr>
          <p:nvPr>
            <p:ph type="sldNum" sz="quarter" idx="12"/>
          </p:nvPr>
        </p:nvSpPr>
        <p:spPr>
          <a:xfrm>
            <a:off x="8604504" y="5211060"/>
            <a:ext cx="2112264" cy="228600"/>
          </a:xfrm>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4175235686"/>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BEE69A-0862-49FF-9094-C8D39C916221}" type="datetimeFigureOut">
              <a:rPr lang="en-US" smtClean="0"/>
              <a:t>10/4/2026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3999054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BEE69A-0862-49FF-9094-C8D39C916221}" type="datetimeFigureOut">
              <a:rPr lang="en-US" smtClean="0"/>
              <a:t>10/4/2026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677264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BEE69A-0862-49FF-9094-C8D39C916221}" type="datetimeFigureOut">
              <a:rPr lang="en-US" smtClean="0"/>
              <a:t>10/4/2026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160893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BEE69A-0862-49FF-9094-C8D39C916221}" type="datetimeFigureOut">
              <a:rPr lang="en-US" smtClean="0"/>
              <a:t>10/4/2026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16353686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D5BEE69A-0862-49FF-9094-C8D39C916221}" type="datetimeFigureOut">
              <a:rPr lang="en-US" smtClean="0"/>
              <a:t>10/4/2026</a:t>
            </a:fld>
            <a:endParaRPr lang="en-US"/>
          </a:p>
        </p:txBody>
      </p:sp>
      <p:sp>
        <p:nvSpPr>
          <p:cNvPr id="9" name="Footer Placeholder 8"/>
          <p:cNvSpPr>
            <a:spLocks noGrp="1"/>
          </p:cNvSpPr>
          <p:nvPr>
            <p:ph type="ftr" sz="quarter" idx="11"/>
          </p:nvPr>
        </p:nvSpPr>
        <p:spPr/>
        <p:txBody>
          <a:bodyPr/>
          <a:lstStyle>
            <a:lvl1pPr algn="r">
              <a:defRPr/>
            </a:lvl1pPr>
          </a:lstStyle>
          <a:p>
            <a:endParaRPr lang="en-US"/>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358713B8-B3B2-4C9D-AA62-7AE93A714111}" type="slidenum">
              <a:rPr lang="en-US" smtClean="0"/>
              <a:t>‹#›</a:t>
            </a:fld>
            <a:endParaRPr lang="en-US"/>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517612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D5BEE69A-0862-49FF-9094-C8D39C916221}" type="datetimeFigureOut">
              <a:rPr lang="en-US" smtClean="0"/>
              <a:t>10/4/2026</a:t>
            </a:fld>
            <a:endParaRPr lang="en-US"/>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358713B8-B3B2-4C9D-AA62-7AE93A714111}" type="slidenum">
              <a:rPr lang="en-US" smtClean="0"/>
              <a:t>‹#›</a:t>
            </a:fld>
            <a:endParaRPr lang="en-US"/>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52934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BEE69A-0862-49FF-9094-C8D39C916221}"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3025779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BEE69A-0862-49FF-9094-C8D39C916221}" type="datetimeFigureOut">
              <a:rPr lang="en-US" smtClean="0"/>
              <a:t>10/4/2026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58713B8-B3B2-4C9D-AA62-7AE93A714111}" type="slidenum">
              <a:rPr lang="en-US" smtClean="0"/>
              <a:t>‹#›</a:t>
            </a:fld>
            <a:endParaRPr lang="en-US"/>
          </a:p>
        </p:txBody>
      </p:sp>
    </p:spTree>
    <p:extLst>
      <p:ext uri="{BB962C8B-B14F-4D97-AF65-F5344CB8AC3E}">
        <p14:creationId xmlns:p14="http://schemas.microsoft.com/office/powerpoint/2010/main" val="27370195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txBody>
          <a:bodyPr/>
          <a:lstStyle/>
          <a:p>
            <a:endParaRPr lang="en-GB"/>
          </a:p>
        </p:txBody>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D5BEE69A-0862-49FF-9094-C8D39C916221}" type="datetimeFigureOut">
              <a:rPr lang="en-US" smtClean="0"/>
              <a:t>10/4/2026</a:t>
            </a:fld>
            <a:endParaRPr lang="en-US"/>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58713B8-B3B2-4C9D-AA62-7AE93A714111}" type="slidenum">
              <a:rPr lang="en-US" smtClean="0"/>
              <a:t>‹#›</a:t>
            </a:fld>
            <a:endParaRPr lang="en-US"/>
          </a:p>
        </p:txBody>
      </p:sp>
    </p:spTree>
    <p:extLst>
      <p:ext uri="{BB962C8B-B14F-4D97-AF65-F5344CB8AC3E}">
        <p14:creationId xmlns:p14="http://schemas.microsoft.com/office/powerpoint/2010/main" val="13678092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nationalcareers.service.gov.uk/job-profiles/teaching-assistant" TargetMode="External"/><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 Id="rId6" Type="http://schemas.openxmlformats.org/officeDocument/2006/relationships/hyperlink" Target="https://www.sciencedirect.com/science/article/pii/S0742051X21002481" TargetMode="External"/><Relationship Id="rId5" Type="http://schemas.openxmlformats.org/officeDocument/2006/relationships/hyperlink" Target="https://onlinelibrary.wiley.com/doi/abs/10.1111/jcal.70027" TargetMode="External"/><Relationship Id="rId4" Type="http://schemas.openxmlformats.org/officeDocument/2006/relationships/hyperlink" Target="https://neu.org.uk/latest/library/professional-standards-teaching-assistants?ut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994B6-E5C0-457C-87C7-4CDCA7FE9254}"/>
              </a:ext>
            </a:extLst>
          </p:cNvPr>
          <p:cNvSpPr>
            <a:spLocks noGrp="1"/>
          </p:cNvSpPr>
          <p:nvPr>
            <p:ph type="ctrTitle"/>
          </p:nvPr>
        </p:nvSpPr>
        <p:spPr/>
        <p:txBody>
          <a:bodyPr/>
          <a:lstStyle/>
          <a:p>
            <a:r>
              <a:rPr lang="en-US" sz="2000" b="1" dirty="0"/>
              <a:t>Assignment Title: Self-Awareness Presentation</a:t>
            </a:r>
            <a:br>
              <a:rPr lang="en-US" sz="2000" b="1" dirty="0"/>
            </a:br>
            <a:r>
              <a:rPr lang="en-US" sz="2000" b="1" dirty="0"/>
              <a:t>Module: Professional Development within Health and Social Care (LCHS4009)</a:t>
            </a:r>
            <a:br>
              <a:rPr lang="en-US" sz="2000" b="1" dirty="0"/>
            </a:br>
            <a:r>
              <a:rPr lang="en-US" sz="2000" b="1" dirty="0"/>
              <a:t>Lecturer </a:t>
            </a:r>
            <a:r>
              <a:rPr lang="en-US" sz="2000" b="1"/>
              <a:t>:  Dr KAL </a:t>
            </a:r>
            <a:r>
              <a:rPr lang="en-US" sz="2000" b="1" dirty="0"/>
              <a:t>ALNANBABTAH</a:t>
            </a:r>
            <a:br>
              <a:rPr lang="en-US" sz="2000" b="1" dirty="0"/>
            </a:br>
            <a:r>
              <a:rPr lang="en-US" sz="2000" b="1" dirty="0"/>
              <a:t> </a:t>
            </a:r>
          </a:p>
        </p:txBody>
      </p:sp>
      <p:sp>
        <p:nvSpPr>
          <p:cNvPr id="5" name="Subtitle 4">
            <a:extLst>
              <a:ext uri="{FF2B5EF4-FFF2-40B4-BE49-F238E27FC236}">
                <a16:creationId xmlns:a16="http://schemas.microsoft.com/office/drawing/2014/main" id="{60EA38FC-BE6C-E1A0-0EB3-C483B9512418}"/>
              </a:ext>
            </a:extLst>
          </p:cNvPr>
          <p:cNvSpPr>
            <a:spLocks noGrp="1"/>
          </p:cNvSpPr>
          <p:nvPr>
            <p:ph type="subTitle" idx="1"/>
          </p:nvPr>
        </p:nvSpPr>
        <p:spPr>
          <a:xfrm>
            <a:off x="1562100" y="4013200"/>
            <a:ext cx="9068192" cy="1126063"/>
          </a:xfrm>
        </p:spPr>
        <p:txBody>
          <a:bodyPr>
            <a:normAutofit/>
          </a:bodyPr>
          <a:lstStyle/>
          <a:p>
            <a:r>
              <a:rPr lang="en-GB" dirty="0"/>
              <a:t>STUDENT NAME :LUMINITA IANCU</a:t>
            </a:r>
            <a:endParaRPr lang="en-GB" sz="1800" dirty="0"/>
          </a:p>
          <a:p>
            <a:r>
              <a:rPr lang="en-GB" sz="1800" dirty="0"/>
              <a:t>AD STUDENT:2525260</a:t>
            </a:r>
          </a:p>
        </p:txBody>
      </p:sp>
    </p:spTree>
    <p:extLst>
      <p:ext uri="{BB962C8B-B14F-4D97-AF65-F5344CB8AC3E}">
        <p14:creationId xmlns:p14="http://schemas.microsoft.com/office/powerpoint/2010/main" val="33487889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3F4962-42A8-4E76-9639-AFEA0E19DBCA}"/>
              </a:ext>
            </a:extLst>
          </p:cNvPr>
          <p:cNvSpPr>
            <a:spLocks noGrp="1"/>
          </p:cNvSpPr>
          <p:nvPr>
            <p:ph type="title"/>
          </p:nvPr>
        </p:nvSpPr>
        <p:spPr/>
        <p:txBody>
          <a:bodyPr>
            <a:normAutofit fontScale="90000"/>
          </a:bodyPr>
          <a:lstStyle/>
          <a:p>
            <a:r>
              <a:rPr lang="en-US" b="1" dirty="0"/>
              <a:t>Future Career Choice: SEN Teaching Assistant (UK Health &amp; Social Care Sector)</a:t>
            </a:r>
          </a:p>
        </p:txBody>
      </p:sp>
      <p:sp>
        <p:nvSpPr>
          <p:cNvPr id="4" name="Content Placeholder 3">
            <a:extLst>
              <a:ext uri="{FF2B5EF4-FFF2-40B4-BE49-F238E27FC236}">
                <a16:creationId xmlns:a16="http://schemas.microsoft.com/office/drawing/2014/main" id="{1704145A-77C6-4DD9-990A-5B9C6F51AA27}"/>
              </a:ext>
            </a:extLst>
          </p:cNvPr>
          <p:cNvSpPr>
            <a:spLocks noGrp="1"/>
          </p:cNvSpPr>
          <p:nvPr>
            <p:ph sz="half" idx="1"/>
          </p:nvPr>
        </p:nvSpPr>
        <p:spPr>
          <a:xfrm>
            <a:off x="1066800" y="2255520"/>
            <a:ext cx="4754880" cy="4185920"/>
          </a:xfrm>
        </p:spPr>
        <p:txBody>
          <a:bodyPr>
            <a:normAutofit fontScale="92500" lnSpcReduction="20000"/>
          </a:bodyPr>
          <a:lstStyle/>
          <a:p>
            <a:pPr marL="0" indent="0">
              <a:buNone/>
            </a:pPr>
            <a:endParaRPr lang="en-US" dirty="0"/>
          </a:p>
          <a:p>
            <a:pPr>
              <a:buFont typeface="Arial" panose="020B0604020202020204" pitchFamily="34" charset="0"/>
              <a:buChar char="•"/>
            </a:pPr>
            <a:r>
              <a:rPr lang="en-US" b="1" dirty="0"/>
              <a:t>Role Focus:</a:t>
            </a:r>
            <a:r>
              <a:rPr lang="en-US" dirty="0"/>
              <a:t> Supporting pupils with special educational needs and promoting inclusive learning environments. </a:t>
            </a:r>
          </a:p>
          <a:p>
            <a:r>
              <a:rPr lang="en-US" b="1" dirty="0"/>
              <a:t>Key Requirements:</a:t>
            </a:r>
          </a:p>
          <a:p>
            <a:pPr>
              <a:buFont typeface="Arial" panose="020B0604020202020204" pitchFamily="34" charset="0"/>
              <a:buChar char="•"/>
            </a:pPr>
            <a:r>
              <a:rPr lang="en-US" dirty="0"/>
              <a:t>Experience supporting children or young people </a:t>
            </a:r>
          </a:p>
          <a:p>
            <a:pPr>
              <a:buFont typeface="Arial" panose="020B0604020202020204" pitchFamily="34" charset="0"/>
              <a:buChar char="•"/>
            </a:pPr>
            <a:r>
              <a:rPr lang="en-US" dirty="0"/>
              <a:t>Understanding of safeguarding responsibilities </a:t>
            </a:r>
          </a:p>
          <a:p>
            <a:pPr>
              <a:buFont typeface="Arial" panose="020B0604020202020204" pitchFamily="34" charset="0"/>
              <a:buChar char="•"/>
            </a:pPr>
            <a:r>
              <a:rPr lang="en-US" dirty="0"/>
              <a:t>Ability to work collaboratively with teachers and support staff (</a:t>
            </a:r>
            <a:r>
              <a:rPr lang="en-US" dirty="0" err="1"/>
              <a:t>Jardi</a:t>
            </a:r>
            <a:r>
              <a:rPr lang="en-US" dirty="0"/>
              <a:t> et al., 2022)</a:t>
            </a:r>
          </a:p>
          <a:p>
            <a:pPr>
              <a:buFont typeface="Arial" panose="020B0604020202020204" pitchFamily="34" charset="0"/>
              <a:buChar char="•"/>
            </a:pPr>
            <a:r>
              <a:rPr lang="en-US" dirty="0"/>
              <a:t>Commitment to supporting pupils’ academic, social and emotional development</a:t>
            </a:r>
            <a:br>
              <a:rPr lang="en-US" dirty="0"/>
            </a:br>
            <a:r>
              <a:rPr lang="en-US" i="1" dirty="0"/>
              <a:t>(Department for Education, 2024)</a:t>
            </a:r>
            <a:endParaRPr lang="en-US" dirty="0"/>
          </a:p>
          <a:p>
            <a:endParaRPr lang="en-US" dirty="0"/>
          </a:p>
        </p:txBody>
      </p:sp>
      <p:sp>
        <p:nvSpPr>
          <p:cNvPr id="5" name="Content Placeholder 4">
            <a:extLst>
              <a:ext uri="{FF2B5EF4-FFF2-40B4-BE49-F238E27FC236}">
                <a16:creationId xmlns:a16="http://schemas.microsoft.com/office/drawing/2014/main" id="{59E3A725-5E70-42FF-B9ED-256548A496A2}"/>
              </a:ext>
            </a:extLst>
          </p:cNvPr>
          <p:cNvSpPr>
            <a:spLocks noGrp="1"/>
          </p:cNvSpPr>
          <p:nvPr>
            <p:ph sz="half" idx="2"/>
          </p:nvPr>
        </p:nvSpPr>
        <p:spPr/>
        <p:txBody>
          <a:bodyPr>
            <a:normAutofit fontScale="92500" lnSpcReduction="20000"/>
          </a:bodyPr>
          <a:lstStyle/>
          <a:p>
            <a:r>
              <a:rPr lang="en-US" b="1" dirty="0"/>
              <a:t>Essential Skills:</a:t>
            </a:r>
          </a:p>
          <a:p>
            <a:pPr>
              <a:buFont typeface="Arial" panose="020B0604020202020204" pitchFamily="34" charset="0"/>
              <a:buChar char="•"/>
            </a:pPr>
            <a:r>
              <a:rPr lang="en-US" dirty="0"/>
              <a:t>Communication and interpersonal skills </a:t>
            </a:r>
          </a:p>
          <a:p>
            <a:pPr>
              <a:buFont typeface="Arial" panose="020B0604020202020204" pitchFamily="34" charset="0"/>
              <a:buChar char="•"/>
            </a:pPr>
            <a:r>
              <a:rPr lang="en-US" dirty="0"/>
              <a:t>Patience, empathy and adaptability </a:t>
            </a:r>
          </a:p>
          <a:p>
            <a:pPr>
              <a:buFont typeface="Arial" panose="020B0604020202020204" pitchFamily="34" charset="0"/>
              <a:buChar char="•"/>
            </a:pPr>
            <a:r>
              <a:rPr lang="en-US" dirty="0"/>
              <a:t>Teamwork and </a:t>
            </a:r>
            <a:r>
              <a:rPr lang="en-US" dirty="0" err="1"/>
              <a:t>behaviour</a:t>
            </a:r>
            <a:r>
              <a:rPr lang="en-US" dirty="0"/>
              <a:t> support skills </a:t>
            </a:r>
          </a:p>
          <a:p>
            <a:pPr>
              <a:buFont typeface="Arial" panose="020B0604020202020204" pitchFamily="34" charset="0"/>
              <a:buChar char="•"/>
            </a:pPr>
            <a:r>
              <a:rPr lang="en-US" dirty="0"/>
              <a:t>Ability to provide </a:t>
            </a:r>
            <a:r>
              <a:rPr lang="en-US" dirty="0" err="1"/>
              <a:t>individualised</a:t>
            </a:r>
            <a:r>
              <a:rPr lang="en-US" dirty="0"/>
              <a:t> learning support</a:t>
            </a:r>
            <a:br>
              <a:rPr lang="en-US" dirty="0"/>
            </a:br>
            <a:r>
              <a:rPr lang="en-US" i="1" dirty="0"/>
              <a:t>(National Careers Service, 2026)</a:t>
            </a:r>
            <a:r>
              <a:rPr lang="en-US" dirty="0"/>
              <a:t> </a:t>
            </a:r>
          </a:p>
          <a:p>
            <a:r>
              <a:rPr lang="en-US" b="1" dirty="0"/>
              <a:t>Why This Career?</a:t>
            </a:r>
          </a:p>
          <a:p>
            <a:pPr>
              <a:buFont typeface="Arial" panose="020B0604020202020204" pitchFamily="34" charset="0"/>
              <a:buChar char="•"/>
            </a:pPr>
            <a:r>
              <a:rPr lang="en-US" dirty="0"/>
              <a:t>SEN Teaching Assistants play an important role in helping pupils overcome learning barriers and access education effectively.</a:t>
            </a:r>
            <a:br>
              <a:rPr lang="en-US" dirty="0"/>
            </a:br>
            <a:r>
              <a:rPr lang="en-US" i="1" dirty="0"/>
              <a:t>(Department for Education, 2024)</a:t>
            </a:r>
            <a:endParaRPr lang="en-US" dirty="0"/>
          </a:p>
          <a:p>
            <a:endParaRPr lang="en-US" dirty="0"/>
          </a:p>
        </p:txBody>
      </p:sp>
    </p:spTree>
    <p:extLst>
      <p:ext uri="{BB962C8B-B14F-4D97-AF65-F5344CB8AC3E}">
        <p14:creationId xmlns:p14="http://schemas.microsoft.com/office/powerpoint/2010/main" val="2632046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34C66-69D7-426F-8F64-B6D06AB94708}"/>
              </a:ext>
            </a:extLst>
          </p:cNvPr>
          <p:cNvSpPr>
            <a:spLocks noGrp="1"/>
          </p:cNvSpPr>
          <p:nvPr>
            <p:ph type="title"/>
          </p:nvPr>
        </p:nvSpPr>
        <p:spPr>
          <a:xfrm>
            <a:off x="1066800" y="642594"/>
            <a:ext cx="10058400" cy="363246"/>
          </a:xfrm>
        </p:spPr>
        <p:txBody>
          <a:bodyPr>
            <a:normAutofit fontScale="90000"/>
          </a:bodyPr>
          <a:lstStyle/>
          <a:p>
            <a:r>
              <a:rPr lang="en-US" b="1" dirty="0"/>
              <a:t>Career Choice &amp; Job Advertisement</a:t>
            </a:r>
          </a:p>
        </p:txBody>
      </p:sp>
      <p:sp>
        <p:nvSpPr>
          <p:cNvPr id="3" name="Content Placeholder 2">
            <a:extLst>
              <a:ext uri="{FF2B5EF4-FFF2-40B4-BE49-F238E27FC236}">
                <a16:creationId xmlns:a16="http://schemas.microsoft.com/office/drawing/2014/main" id="{C9EBC79D-80D0-43CE-A694-E9BB08E43ED5}"/>
              </a:ext>
            </a:extLst>
          </p:cNvPr>
          <p:cNvSpPr>
            <a:spLocks noGrp="1"/>
          </p:cNvSpPr>
          <p:nvPr>
            <p:ph sz="half" idx="1"/>
          </p:nvPr>
        </p:nvSpPr>
        <p:spPr>
          <a:xfrm>
            <a:off x="360218" y="1316182"/>
            <a:ext cx="6010102" cy="5361709"/>
          </a:xfrm>
        </p:spPr>
        <p:txBody>
          <a:bodyPr>
            <a:normAutofit fontScale="55000" lnSpcReduction="20000"/>
          </a:bodyPr>
          <a:lstStyle/>
          <a:p>
            <a:pPr marL="0" indent="0">
              <a:buNone/>
            </a:pPr>
            <a:endParaRPr lang="en-US" sz="2900" b="1" dirty="0"/>
          </a:p>
          <a:p>
            <a:r>
              <a:rPr lang="en-US" sz="2900" b="1" dirty="0"/>
              <a:t>Special Educational Needs (SEN) Teaching Assistant</a:t>
            </a:r>
            <a:endParaRPr lang="en-US" sz="2900" dirty="0"/>
          </a:p>
          <a:p>
            <a:r>
              <a:rPr lang="en-US" sz="2900" b="1" dirty="0"/>
              <a:t>Live Job Advertisement :</a:t>
            </a:r>
            <a:r>
              <a:rPr lang="en-GB" sz="2900" b="1" dirty="0"/>
              <a:t> TES (2026) ‘SEN Teaching Assistant, Dudley. Available at: https://www.tes.com/jobs/search?keywords=SEN+Teaching+Assistant&amp;location=Dudley (Accessed: 4 October 2026)</a:t>
            </a:r>
            <a:r>
              <a:rPr lang="en-US" sz="2900" b="1" dirty="0"/>
              <a:t> </a:t>
            </a:r>
            <a:endParaRPr lang="en-US" sz="2900" dirty="0"/>
          </a:p>
          <a:p>
            <a:r>
              <a:rPr lang="en-US" sz="2900" b="1" dirty="0"/>
              <a:t>Main Responsibilities:</a:t>
            </a:r>
          </a:p>
          <a:p>
            <a:pPr>
              <a:buFont typeface="Arial" panose="020B0604020202020204" pitchFamily="34" charset="0"/>
              <a:buChar char="•"/>
            </a:pPr>
            <a:r>
              <a:rPr lang="en-US" sz="2900" dirty="0"/>
              <a:t>Provide one-to-one and small-group support for pupils with additional learning needs. </a:t>
            </a:r>
          </a:p>
          <a:p>
            <a:pPr>
              <a:buFont typeface="Arial" panose="020B0604020202020204" pitchFamily="34" charset="0"/>
              <a:buChar char="•"/>
            </a:pPr>
            <a:r>
              <a:rPr lang="en-US" sz="2900" dirty="0"/>
              <a:t>Assist teachers in delivering inclusive classroom activities. </a:t>
            </a:r>
          </a:p>
          <a:p>
            <a:pPr>
              <a:buFont typeface="Arial" panose="020B0604020202020204" pitchFamily="34" charset="0"/>
              <a:buChar char="•"/>
            </a:pPr>
            <a:r>
              <a:rPr lang="en-US" sz="2900" dirty="0"/>
              <a:t>Support pupils’ academic, social and emotional development. </a:t>
            </a:r>
          </a:p>
          <a:p>
            <a:pPr>
              <a:buFont typeface="Arial" panose="020B0604020202020204" pitchFamily="34" charset="0"/>
              <a:buChar char="•"/>
            </a:pPr>
            <a:r>
              <a:rPr lang="en-US" sz="2900" dirty="0"/>
              <a:t>Promote safeguarding and positive learning environments.</a:t>
            </a:r>
            <a:br>
              <a:rPr lang="en-US" sz="2900" dirty="0"/>
            </a:br>
            <a:r>
              <a:rPr lang="en-US" sz="2900" i="1" dirty="0"/>
              <a:t>(Department for Education, 2024)</a:t>
            </a:r>
            <a:endParaRPr lang="en-US" sz="2900" dirty="0"/>
          </a:p>
          <a:p>
            <a:endParaRPr lang="en-US" dirty="0"/>
          </a:p>
        </p:txBody>
      </p:sp>
      <p:sp>
        <p:nvSpPr>
          <p:cNvPr id="4" name="Content Placeholder 3">
            <a:extLst>
              <a:ext uri="{FF2B5EF4-FFF2-40B4-BE49-F238E27FC236}">
                <a16:creationId xmlns:a16="http://schemas.microsoft.com/office/drawing/2014/main" id="{ACC2A9B3-A563-4B0E-ABC4-004341FE1EEF}"/>
              </a:ext>
            </a:extLst>
          </p:cNvPr>
          <p:cNvSpPr>
            <a:spLocks noGrp="1"/>
          </p:cNvSpPr>
          <p:nvPr>
            <p:ph sz="half" idx="2"/>
          </p:nvPr>
        </p:nvSpPr>
        <p:spPr/>
        <p:txBody>
          <a:bodyPr>
            <a:normAutofit fontScale="55000" lnSpcReduction="20000"/>
          </a:bodyPr>
          <a:lstStyle/>
          <a:p>
            <a:r>
              <a:rPr lang="en-US" sz="2500" b="1" dirty="0"/>
              <a:t>Required Skills &amp; Qualifications:</a:t>
            </a:r>
          </a:p>
          <a:p>
            <a:pPr>
              <a:buFont typeface="Arial" panose="020B0604020202020204" pitchFamily="34" charset="0"/>
              <a:buChar char="•"/>
            </a:pPr>
            <a:r>
              <a:rPr lang="en-US" sz="2500" dirty="0"/>
              <a:t>Level 2/3 Teaching Assistant or SEN qualification preferred. </a:t>
            </a:r>
          </a:p>
          <a:p>
            <a:pPr>
              <a:buFont typeface="Arial" panose="020B0604020202020204" pitchFamily="34" charset="0"/>
              <a:buChar char="•"/>
            </a:pPr>
            <a:r>
              <a:rPr lang="en-US" sz="2500" dirty="0"/>
              <a:t>Understanding of SEND needs and inclusive practice. </a:t>
            </a:r>
          </a:p>
          <a:p>
            <a:pPr>
              <a:buFont typeface="Arial" panose="020B0604020202020204" pitchFamily="34" charset="0"/>
              <a:buChar char="•"/>
            </a:pPr>
            <a:r>
              <a:rPr lang="en-US" sz="2500" dirty="0"/>
              <a:t>Strong communication, patience and teamwork skills. </a:t>
            </a:r>
          </a:p>
          <a:p>
            <a:pPr>
              <a:buFont typeface="Arial" panose="020B0604020202020204" pitchFamily="34" charset="0"/>
              <a:buChar char="•"/>
            </a:pPr>
            <a:r>
              <a:rPr lang="en-US" sz="2500" dirty="0"/>
              <a:t>Ability to build positive relationships with pupils.</a:t>
            </a:r>
            <a:br>
              <a:rPr lang="en-US" sz="2500" dirty="0"/>
            </a:br>
            <a:r>
              <a:rPr lang="en-US" sz="2500" i="1" dirty="0"/>
              <a:t>(National Careers Service, 2026)</a:t>
            </a:r>
            <a:r>
              <a:rPr lang="en-US" sz="2500" dirty="0"/>
              <a:t> </a:t>
            </a:r>
          </a:p>
          <a:p>
            <a:r>
              <a:rPr lang="en-US" sz="2500" b="1" dirty="0"/>
              <a:t>Career Alignment:</a:t>
            </a:r>
          </a:p>
          <a:p>
            <a:pPr>
              <a:buFont typeface="Arial" panose="020B0604020202020204" pitchFamily="34" charset="0"/>
              <a:buChar char="•"/>
            </a:pPr>
            <a:r>
              <a:rPr lang="en-US" sz="2500" dirty="0"/>
              <a:t>This career aligns with my goal of working in education and supporting children with additional needs. </a:t>
            </a:r>
          </a:p>
          <a:p>
            <a:pPr>
              <a:buFont typeface="Arial" panose="020B0604020202020204" pitchFamily="34" charset="0"/>
              <a:buChar char="•"/>
            </a:pPr>
            <a:r>
              <a:rPr lang="en-US" sz="2500" dirty="0"/>
              <a:t>My SEN Teaching Assistant Level 3 training and school volunteering experience support my progression towards this role.</a:t>
            </a:r>
          </a:p>
          <a:p>
            <a:endParaRPr lang="en-US" dirty="0"/>
          </a:p>
        </p:txBody>
      </p:sp>
    </p:spTree>
    <p:extLst>
      <p:ext uri="{BB962C8B-B14F-4D97-AF65-F5344CB8AC3E}">
        <p14:creationId xmlns:p14="http://schemas.microsoft.com/office/powerpoint/2010/main" val="12080399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1767C-4E1C-43D4-8170-ADF9404E6CF7}"/>
              </a:ext>
            </a:extLst>
          </p:cNvPr>
          <p:cNvSpPr>
            <a:spLocks noGrp="1"/>
          </p:cNvSpPr>
          <p:nvPr>
            <p:ph type="title"/>
          </p:nvPr>
        </p:nvSpPr>
        <p:spPr/>
        <p:txBody>
          <a:bodyPr>
            <a:normAutofit fontScale="90000"/>
          </a:bodyPr>
          <a:lstStyle/>
          <a:p>
            <a:r>
              <a:rPr lang="en-US" b="1" dirty="0"/>
              <a:t>Understanding the Role: SEN Teaching Assistant</a:t>
            </a:r>
          </a:p>
        </p:txBody>
      </p:sp>
      <p:sp>
        <p:nvSpPr>
          <p:cNvPr id="3" name="Content Placeholder 2">
            <a:extLst>
              <a:ext uri="{FF2B5EF4-FFF2-40B4-BE49-F238E27FC236}">
                <a16:creationId xmlns:a16="http://schemas.microsoft.com/office/drawing/2014/main" id="{11C2A972-4766-4291-BF11-0CE758881D11}"/>
              </a:ext>
            </a:extLst>
          </p:cNvPr>
          <p:cNvSpPr>
            <a:spLocks noGrp="1"/>
          </p:cNvSpPr>
          <p:nvPr>
            <p:ph sz="half" idx="1"/>
          </p:nvPr>
        </p:nvSpPr>
        <p:spPr/>
        <p:txBody>
          <a:bodyPr>
            <a:normAutofit lnSpcReduction="10000"/>
          </a:bodyPr>
          <a:lstStyle/>
          <a:p>
            <a:r>
              <a:rPr lang="en-US" b="1" dirty="0"/>
              <a:t>Responsibilities</a:t>
            </a:r>
          </a:p>
          <a:p>
            <a:pPr>
              <a:buFont typeface="Arial" panose="020B0604020202020204" pitchFamily="34" charset="0"/>
              <a:buChar char="•"/>
            </a:pPr>
            <a:r>
              <a:rPr lang="en-US" dirty="0"/>
              <a:t>Support pupils with SEND needs </a:t>
            </a:r>
          </a:p>
          <a:p>
            <a:pPr>
              <a:buFont typeface="Arial" panose="020B0604020202020204" pitchFamily="34" charset="0"/>
              <a:buChar char="•"/>
            </a:pPr>
            <a:r>
              <a:rPr lang="en-US" dirty="0"/>
              <a:t>Assist teachers in classroom activities </a:t>
            </a:r>
          </a:p>
          <a:p>
            <a:pPr>
              <a:buFont typeface="Arial" panose="020B0604020202020204" pitchFamily="34" charset="0"/>
              <a:buChar char="•"/>
            </a:pPr>
            <a:r>
              <a:rPr lang="en-US" dirty="0"/>
              <a:t>Provide individual learning and </a:t>
            </a:r>
            <a:r>
              <a:rPr lang="en-US" dirty="0" err="1"/>
              <a:t>behavioural</a:t>
            </a:r>
            <a:r>
              <a:rPr lang="en-US" dirty="0"/>
              <a:t> support</a:t>
            </a:r>
            <a:br>
              <a:rPr lang="en-US" dirty="0"/>
            </a:br>
            <a:r>
              <a:rPr lang="en-US" i="1" dirty="0"/>
              <a:t>(National Careers Service, 2026)</a:t>
            </a:r>
            <a:r>
              <a:rPr lang="en-US" dirty="0"/>
              <a:t> </a:t>
            </a:r>
          </a:p>
          <a:p>
            <a:r>
              <a:rPr lang="en-US" b="1" dirty="0"/>
              <a:t>Professional Skills</a:t>
            </a:r>
          </a:p>
          <a:p>
            <a:pPr>
              <a:buFont typeface="Arial" panose="020B0604020202020204" pitchFamily="34" charset="0"/>
              <a:buChar char="•"/>
            </a:pPr>
            <a:r>
              <a:rPr lang="en-US" dirty="0"/>
              <a:t>Communication and teamwork </a:t>
            </a:r>
          </a:p>
          <a:p>
            <a:pPr>
              <a:buFont typeface="Arial" panose="020B0604020202020204" pitchFamily="34" charset="0"/>
              <a:buChar char="•"/>
            </a:pPr>
            <a:r>
              <a:rPr lang="en-US" dirty="0"/>
              <a:t>Patience and empathy </a:t>
            </a:r>
          </a:p>
          <a:p>
            <a:pPr>
              <a:buFont typeface="Arial" panose="020B0604020202020204" pitchFamily="34" charset="0"/>
              <a:buChar char="•"/>
            </a:pPr>
            <a:r>
              <a:rPr lang="en-US" dirty="0"/>
              <a:t>Safeguarding awareness</a:t>
            </a:r>
            <a:br>
              <a:rPr lang="en-US" dirty="0"/>
            </a:br>
            <a:r>
              <a:rPr lang="en-US" i="1" dirty="0"/>
              <a:t>(National Education Union, 2019)</a:t>
            </a:r>
            <a:endParaRPr lang="en-US" dirty="0"/>
          </a:p>
        </p:txBody>
      </p:sp>
      <p:sp>
        <p:nvSpPr>
          <p:cNvPr id="4" name="Content Placeholder 3">
            <a:extLst>
              <a:ext uri="{FF2B5EF4-FFF2-40B4-BE49-F238E27FC236}">
                <a16:creationId xmlns:a16="http://schemas.microsoft.com/office/drawing/2014/main" id="{B60622D5-DCF9-4AF8-88D5-C268FE95384C}"/>
              </a:ext>
            </a:extLst>
          </p:cNvPr>
          <p:cNvSpPr>
            <a:spLocks noGrp="1"/>
          </p:cNvSpPr>
          <p:nvPr>
            <p:ph sz="half" idx="2"/>
          </p:nvPr>
        </p:nvSpPr>
        <p:spPr/>
        <p:txBody>
          <a:bodyPr>
            <a:normAutofit lnSpcReduction="10000"/>
          </a:bodyPr>
          <a:lstStyle/>
          <a:p>
            <a:r>
              <a:rPr lang="en-US" b="1" dirty="0"/>
              <a:t>Importance in Health &amp; Social Care</a:t>
            </a:r>
          </a:p>
          <a:p>
            <a:pPr>
              <a:buFont typeface="Arial" panose="020B0604020202020204" pitchFamily="34" charset="0"/>
              <a:buChar char="•"/>
            </a:pPr>
            <a:r>
              <a:rPr lang="en-US" dirty="0"/>
              <a:t>Promotes inclusion and wellbeing </a:t>
            </a:r>
          </a:p>
          <a:p>
            <a:pPr>
              <a:buFont typeface="Arial" panose="020B0604020202020204" pitchFamily="34" charset="0"/>
              <a:buChar char="•"/>
            </a:pPr>
            <a:r>
              <a:rPr lang="en-US" dirty="0"/>
              <a:t>Supports children’s development and independence</a:t>
            </a:r>
            <a:br>
              <a:rPr lang="en-US" dirty="0"/>
            </a:br>
            <a:r>
              <a:rPr lang="en-US" i="1" dirty="0"/>
              <a:t>(Department for Education, 2024)</a:t>
            </a:r>
            <a:r>
              <a:rPr lang="en-US" dirty="0"/>
              <a:t> </a:t>
            </a:r>
          </a:p>
          <a:p>
            <a:r>
              <a:rPr lang="en-US" b="1" dirty="0"/>
              <a:t>Link to Job Advert</a:t>
            </a:r>
          </a:p>
          <a:p>
            <a:pPr>
              <a:buFont typeface="Arial" panose="020B0604020202020204" pitchFamily="34" charset="0"/>
              <a:buChar char="•"/>
            </a:pPr>
            <a:r>
              <a:rPr lang="en-US" dirty="0"/>
              <a:t>Requires classroom support skills, SEN understanding and collaborative working</a:t>
            </a:r>
            <a:br>
              <a:rPr lang="en-US" dirty="0"/>
            </a:br>
            <a:endParaRPr lang="en-US" dirty="0"/>
          </a:p>
        </p:txBody>
      </p:sp>
    </p:spTree>
    <p:extLst>
      <p:ext uri="{BB962C8B-B14F-4D97-AF65-F5344CB8AC3E}">
        <p14:creationId xmlns:p14="http://schemas.microsoft.com/office/powerpoint/2010/main" val="20492096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34055C4-38EF-4A33-8DCC-45480DB86744}"/>
              </a:ext>
            </a:extLst>
          </p:cNvPr>
          <p:cNvPicPr>
            <a:picLocks noChangeAspect="1"/>
          </p:cNvPicPr>
          <p:nvPr/>
        </p:nvPicPr>
        <p:blipFill>
          <a:blip r:embed="rId3"/>
          <a:stretch>
            <a:fillRect/>
          </a:stretch>
        </p:blipFill>
        <p:spPr>
          <a:xfrm>
            <a:off x="2950899" y="900544"/>
            <a:ext cx="6290201" cy="5749637"/>
          </a:xfrm>
          <a:prstGeom prst="rect">
            <a:avLst/>
          </a:prstGeom>
        </p:spPr>
      </p:pic>
      <p:sp>
        <p:nvSpPr>
          <p:cNvPr id="8" name="Title 7">
            <a:extLst>
              <a:ext uri="{FF2B5EF4-FFF2-40B4-BE49-F238E27FC236}">
                <a16:creationId xmlns:a16="http://schemas.microsoft.com/office/drawing/2014/main" id="{1BADA55C-CA9B-4BD1-833B-7F044F7A101F}"/>
              </a:ext>
            </a:extLst>
          </p:cNvPr>
          <p:cNvSpPr>
            <a:spLocks noGrp="1"/>
          </p:cNvSpPr>
          <p:nvPr>
            <p:ph type="title"/>
          </p:nvPr>
        </p:nvSpPr>
        <p:spPr>
          <a:xfrm>
            <a:off x="942109" y="285403"/>
            <a:ext cx="10058400" cy="537558"/>
          </a:xfrm>
        </p:spPr>
        <p:txBody>
          <a:bodyPr>
            <a:normAutofit fontScale="90000"/>
          </a:bodyPr>
          <a:lstStyle/>
          <a:p>
            <a:r>
              <a:rPr lang="en-US" b="1" dirty="0"/>
              <a:t>SWOT Analysis</a:t>
            </a:r>
          </a:p>
        </p:txBody>
      </p:sp>
      <p:sp>
        <p:nvSpPr>
          <p:cNvPr id="11" name="TextBox 10">
            <a:extLst>
              <a:ext uri="{FF2B5EF4-FFF2-40B4-BE49-F238E27FC236}">
                <a16:creationId xmlns:a16="http://schemas.microsoft.com/office/drawing/2014/main" id="{2D3D87EF-5A16-4DC8-9D29-6871C29BE22E}"/>
              </a:ext>
            </a:extLst>
          </p:cNvPr>
          <p:cNvSpPr txBox="1"/>
          <p:nvPr/>
        </p:nvSpPr>
        <p:spPr>
          <a:xfrm>
            <a:off x="1759528" y="6280849"/>
            <a:ext cx="6096000" cy="369332"/>
          </a:xfrm>
          <a:prstGeom prst="rect">
            <a:avLst/>
          </a:prstGeom>
          <a:noFill/>
        </p:spPr>
        <p:txBody>
          <a:bodyPr wrap="square">
            <a:spAutoFit/>
          </a:bodyPr>
          <a:lstStyle/>
          <a:p>
            <a:r>
              <a:rPr lang="en-US" dirty="0"/>
              <a:t>(Tang et al., 2025; </a:t>
            </a:r>
            <a:r>
              <a:rPr lang="en-US" dirty="0" err="1"/>
              <a:t>Jardi</a:t>
            </a:r>
            <a:r>
              <a:rPr lang="en-US" dirty="0"/>
              <a:t> et al., 2022)</a:t>
            </a:r>
          </a:p>
        </p:txBody>
      </p:sp>
    </p:spTree>
    <p:extLst>
      <p:ext uri="{BB962C8B-B14F-4D97-AF65-F5344CB8AC3E}">
        <p14:creationId xmlns:p14="http://schemas.microsoft.com/office/powerpoint/2010/main" val="1732391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B3C9CD-C6D4-406B-9B67-1F470A8820E7}"/>
              </a:ext>
            </a:extLst>
          </p:cNvPr>
          <p:cNvSpPr>
            <a:spLocks noGrp="1"/>
          </p:cNvSpPr>
          <p:nvPr>
            <p:ph type="title"/>
          </p:nvPr>
        </p:nvSpPr>
        <p:spPr/>
        <p:txBody>
          <a:bodyPr>
            <a:normAutofit fontScale="90000"/>
          </a:bodyPr>
          <a:lstStyle/>
          <a:p>
            <a:r>
              <a:rPr lang="en-US" b="1" dirty="0"/>
              <a:t>Applying Strengths to Career Development</a:t>
            </a:r>
          </a:p>
        </p:txBody>
      </p:sp>
      <p:sp>
        <p:nvSpPr>
          <p:cNvPr id="4" name="Content Placeholder 3">
            <a:extLst>
              <a:ext uri="{FF2B5EF4-FFF2-40B4-BE49-F238E27FC236}">
                <a16:creationId xmlns:a16="http://schemas.microsoft.com/office/drawing/2014/main" id="{76B52F9E-D692-4063-8A60-662E45C101C9}"/>
              </a:ext>
            </a:extLst>
          </p:cNvPr>
          <p:cNvSpPr>
            <a:spLocks noGrp="1"/>
          </p:cNvSpPr>
          <p:nvPr>
            <p:ph sz="half" idx="1"/>
          </p:nvPr>
        </p:nvSpPr>
        <p:spPr/>
        <p:txBody>
          <a:bodyPr>
            <a:normAutofit fontScale="92500" lnSpcReduction="10000"/>
          </a:bodyPr>
          <a:lstStyle/>
          <a:p>
            <a:r>
              <a:rPr lang="en-US" b="1" dirty="0"/>
              <a:t>Using My Strengths to Overcome Challenges</a:t>
            </a:r>
          </a:p>
          <a:p>
            <a:r>
              <a:rPr lang="en-US" b="1" dirty="0"/>
              <a:t>Strengths → Career Progression</a:t>
            </a:r>
            <a:endParaRPr lang="en-US" dirty="0"/>
          </a:p>
          <a:p>
            <a:r>
              <a:rPr lang="en-US" dirty="0"/>
              <a:t>✅ </a:t>
            </a:r>
            <a:r>
              <a:rPr lang="en-US" b="1" dirty="0"/>
              <a:t>SEN Training &amp; Knowledge</a:t>
            </a:r>
            <a:br>
              <a:rPr lang="en-US" dirty="0"/>
            </a:br>
            <a:r>
              <a:rPr lang="en-US" dirty="0"/>
              <a:t>→ Develop confidence in supporting pupils with different needs.</a:t>
            </a:r>
          </a:p>
          <a:p>
            <a:r>
              <a:rPr lang="en-US" dirty="0"/>
              <a:t>✅ </a:t>
            </a:r>
            <a:r>
              <a:rPr lang="en-US" b="1" dirty="0"/>
              <a:t>Primary School Volunteering Experience</a:t>
            </a:r>
            <a:br>
              <a:rPr lang="en-US" dirty="0"/>
            </a:br>
            <a:r>
              <a:rPr lang="en-US" dirty="0"/>
              <a:t>→ Improve classroom skills and reduce limited UK work experience.</a:t>
            </a:r>
          </a:p>
          <a:p>
            <a:r>
              <a:rPr lang="en-US" dirty="0"/>
              <a:t>✅ </a:t>
            </a:r>
            <a:r>
              <a:rPr lang="en-US" b="1" dirty="0"/>
              <a:t>Communication &amp; Empathy Skills</a:t>
            </a:r>
            <a:br>
              <a:rPr lang="en-US" dirty="0"/>
            </a:br>
            <a:r>
              <a:rPr lang="en-US" dirty="0"/>
              <a:t>→ Build positive relationships with pupils, teachers and families.</a:t>
            </a:r>
          </a:p>
          <a:p>
            <a:endParaRPr lang="en-US" dirty="0"/>
          </a:p>
        </p:txBody>
      </p:sp>
      <p:sp>
        <p:nvSpPr>
          <p:cNvPr id="5" name="Content Placeholder 4">
            <a:extLst>
              <a:ext uri="{FF2B5EF4-FFF2-40B4-BE49-F238E27FC236}">
                <a16:creationId xmlns:a16="http://schemas.microsoft.com/office/drawing/2014/main" id="{7E76B090-B3E4-4015-A5D3-DB94982987DC}"/>
              </a:ext>
            </a:extLst>
          </p:cNvPr>
          <p:cNvSpPr>
            <a:spLocks noGrp="1"/>
          </p:cNvSpPr>
          <p:nvPr>
            <p:ph sz="half" idx="2"/>
          </p:nvPr>
        </p:nvSpPr>
        <p:spPr/>
        <p:txBody>
          <a:bodyPr>
            <a:normAutofit fontScale="92500" lnSpcReduction="10000"/>
          </a:bodyPr>
          <a:lstStyle/>
          <a:p>
            <a:r>
              <a:rPr lang="en-US" b="1" dirty="0"/>
              <a:t>Development Action Plan</a:t>
            </a:r>
          </a:p>
          <a:p>
            <a:pPr>
              <a:buFont typeface="Arial" panose="020B0604020202020204" pitchFamily="34" charset="0"/>
              <a:buChar char="•"/>
            </a:pPr>
            <a:r>
              <a:rPr lang="en-US" dirty="0"/>
              <a:t>Complete Level 3 SEN Teaching Assistant qualification. </a:t>
            </a:r>
          </a:p>
          <a:p>
            <a:pPr>
              <a:buFont typeface="Arial" panose="020B0604020202020204" pitchFamily="34" charset="0"/>
              <a:buChar char="•"/>
            </a:pPr>
            <a:r>
              <a:rPr lang="en-US" dirty="0"/>
              <a:t>Gain further classroom experience. </a:t>
            </a:r>
          </a:p>
          <a:p>
            <a:pPr>
              <a:buFont typeface="Arial" panose="020B0604020202020204" pitchFamily="34" charset="0"/>
              <a:buChar char="•"/>
            </a:pPr>
            <a:r>
              <a:rPr lang="en-US" dirty="0"/>
              <a:t>Undertake continuous professional development (CPD). </a:t>
            </a:r>
          </a:p>
          <a:p>
            <a:pPr>
              <a:buFont typeface="Arial" panose="020B0604020202020204" pitchFamily="34" charset="0"/>
              <a:buChar char="•"/>
            </a:pPr>
            <a:r>
              <a:rPr lang="en-US" dirty="0"/>
              <a:t>Progress towards long-term teaching career goals. </a:t>
            </a:r>
          </a:p>
          <a:p>
            <a:r>
              <a:rPr lang="en-US" i="1" dirty="0"/>
              <a:t>(Department for Education, 2024; National Careers Service, 2026)</a:t>
            </a:r>
            <a:endParaRPr lang="en-US" dirty="0"/>
          </a:p>
          <a:p>
            <a:endParaRPr lang="en-US" dirty="0"/>
          </a:p>
        </p:txBody>
      </p:sp>
    </p:spTree>
    <p:extLst>
      <p:ext uri="{BB962C8B-B14F-4D97-AF65-F5344CB8AC3E}">
        <p14:creationId xmlns:p14="http://schemas.microsoft.com/office/powerpoint/2010/main" val="19323080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A17EAC1-CD2D-4F71-99F9-85ABF0998C8E}"/>
              </a:ext>
            </a:extLst>
          </p:cNvPr>
          <p:cNvSpPr>
            <a:spLocks noGrp="1"/>
          </p:cNvSpPr>
          <p:nvPr>
            <p:ph type="title"/>
          </p:nvPr>
        </p:nvSpPr>
        <p:spPr>
          <a:xfrm>
            <a:off x="1066800" y="642594"/>
            <a:ext cx="10058400" cy="341079"/>
          </a:xfrm>
        </p:spPr>
        <p:txBody>
          <a:bodyPr>
            <a:normAutofit fontScale="90000"/>
          </a:bodyPr>
          <a:lstStyle/>
          <a:p>
            <a:r>
              <a:rPr lang="en-US" b="1" dirty="0"/>
              <a:t>Career Action Plan</a:t>
            </a:r>
          </a:p>
        </p:txBody>
      </p:sp>
      <p:pic>
        <p:nvPicPr>
          <p:cNvPr id="7" name="Content Placeholder 6">
            <a:extLst>
              <a:ext uri="{FF2B5EF4-FFF2-40B4-BE49-F238E27FC236}">
                <a16:creationId xmlns:a16="http://schemas.microsoft.com/office/drawing/2014/main" id="{18D080F0-8114-4E6E-A3B7-EE096AECE659}"/>
              </a:ext>
            </a:extLst>
          </p:cNvPr>
          <p:cNvPicPr>
            <a:picLocks noGrp="1" noChangeAspect="1"/>
          </p:cNvPicPr>
          <p:nvPr>
            <p:ph idx="1"/>
          </p:nvPr>
        </p:nvPicPr>
        <p:blipFill rotWithShape="1">
          <a:blip r:embed="rId3"/>
          <a:srcRect l="-480" t="20924" r="480" b="1401"/>
          <a:stretch/>
        </p:blipFill>
        <p:spPr>
          <a:xfrm>
            <a:off x="263237" y="1177636"/>
            <a:ext cx="11554690" cy="5458691"/>
          </a:xfrm>
          <a:prstGeom prst="rect">
            <a:avLst/>
          </a:prstGeom>
        </p:spPr>
      </p:pic>
    </p:spTree>
    <p:extLst>
      <p:ext uri="{BB962C8B-B14F-4D97-AF65-F5344CB8AC3E}">
        <p14:creationId xmlns:p14="http://schemas.microsoft.com/office/powerpoint/2010/main" val="16938561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F340B-46A8-499C-A8E3-1FD36B4FBD79}"/>
              </a:ext>
            </a:extLst>
          </p:cNvPr>
          <p:cNvSpPr>
            <a:spLocks noGrp="1"/>
          </p:cNvSpPr>
          <p:nvPr>
            <p:ph type="title"/>
          </p:nvPr>
        </p:nvSpPr>
        <p:spPr/>
        <p:txBody>
          <a:bodyPr/>
          <a:lstStyle/>
          <a:p>
            <a:r>
              <a:rPr lang="en-US" b="1" dirty="0"/>
              <a:t>Conclusion</a:t>
            </a:r>
          </a:p>
        </p:txBody>
      </p:sp>
      <p:sp>
        <p:nvSpPr>
          <p:cNvPr id="5" name="Content Placeholder 4">
            <a:extLst>
              <a:ext uri="{FF2B5EF4-FFF2-40B4-BE49-F238E27FC236}">
                <a16:creationId xmlns:a16="http://schemas.microsoft.com/office/drawing/2014/main" id="{F09C200D-9ACC-471F-BD54-76B248FE0F13}"/>
              </a:ext>
            </a:extLst>
          </p:cNvPr>
          <p:cNvSpPr>
            <a:spLocks noGrp="1"/>
          </p:cNvSpPr>
          <p:nvPr>
            <p:ph idx="1"/>
          </p:nvPr>
        </p:nvSpPr>
        <p:spPr/>
        <p:txBody>
          <a:bodyPr/>
          <a:lstStyle/>
          <a:p>
            <a:r>
              <a:rPr lang="en-US" dirty="0"/>
              <a:t>Personal strengths support my career development</a:t>
            </a:r>
          </a:p>
          <a:p>
            <a:r>
              <a:rPr lang="en-US" dirty="0"/>
              <a:t>Continuous learning will improve my professional skills</a:t>
            </a:r>
          </a:p>
          <a:p>
            <a:r>
              <a:rPr lang="en-US" dirty="0"/>
              <a:t>My goal is to support children with additional needs</a:t>
            </a:r>
          </a:p>
          <a:p>
            <a:r>
              <a:rPr lang="en-US" dirty="0"/>
              <a:t>Commitment to growth within Health &amp; Social Care</a:t>
            </a:r>
          </a:p>
        </p:txBody>
      </p:sp>
    </p:spTree>
    <p:extLst>
      <p:ext uri="{BB962C8B-B14F-4D97-AF65-F5344CB8AC3E}">
        <p14:creationId xmlns:p14="http://schemas.microsoft.com/office/powerpoint/2010/main" val="3326381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35EB7-216B-4522-B749-B90EC59819A3}"/>
              </a:ext>
            </a:extLst>
          </p:cNvPr>
          <p:cNvSpPr>
            <a:spLocks noGrp="1"/>
          </p:cNvSpPr>
          <p:nvPr>
            <p:ph type="title"/>
          </p:nvPr>
        </p:nvSpPr>
        <p:spPr/>
        <p:txBody>
          <a:bodyPr/>
          <a:lstStyle/>
          <a:p>
            <a:r>
              <a:rPr lang="en-US" b="1" dirty="0"/>
              <a:t>References </a:t>
            </a:r>
          </a:p>
        </p:txBody>
      </p:sp>
      <p:sp>
        <p:nvSpPr>
          <p:cNvPr id="3" name="Content Placeholder 2">
            <a:extLst>
              <a:ext uri="{FF2B5EF4-FFF2-40B4-BE49-F238E27FC236}">
                <a16:creationId xmlns:a16="http://schemas.microsoft.com/office/drawing/2014/main" id="{ABE14C0E-DB2E-485D-A51A-0AD748131D28}"/>
              </a:ext>
            </a:extLst>
          </p:cNvPr>
          <p:cNvSpPr>
            <a:spLocks noGrp="1"/>
          </p:cNvSpPr>
          <p:nvPr>
            <p:ph idx="1"/>
          </p:nvPr>
        </p:nvSpPr>
        <p:spPr/>
        <p:txBody>
          <a:bodyPr>
            <a:normAutofit fontScale="85000" lnSpcReduction="10000"/>
          </a:bodyPr>
          <a:lstStyle/>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Department for Education (2024)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Special educational needs and disability code of practice: 0 to 25 years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Available at:</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2"/>
              </a:rPr>
              <a:t>https://www.gov.uk/government/publications/send-code-of-practice-0-to-25</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(Accessed: 23 September 2026).</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National Careers Service (2026)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Special educational needs (SEN) teaching assistant: Job profile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Available at: https://nationalcareers.service.gov.uk/job-profiles/special-educational-needs-sen-teaching-assistant?utm</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National Careers Service (2026)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Teaching Assistant: Job Profile</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Available at:</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3"/>
              </a:rPr>
              <a:t>https://nationalcareers.service.gov.uk/job-profiles/teaching-assistant</a:t>
            </a:r>
            <a:b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(Accessed: 23 September 2026).</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National Education Union (2019) </a:t>
            </a:r>
            <a:r>
              <a:rPr lang="en-US" sz="1800" i="1" kern="0" dirty="0">
                <a:effectLst/>
                <a:latin typeface="Times New Roman" panose="02020603050405020304" pitchFamily="18" charset="0"/>
                <a:ea typeface="Times New Roman" panose="02020603050405020304" pitchFamily="18" charset="0"/>
                <a:cs typeface="Times New Roman" panose="02020603050405020304" pitchFamily="18" charset="0"/>
              </a:rPr>
              <a:t>Professional standards for teaching assistants</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Available at: </a:t>
            </a:r>
            <a:r>
              <a:rPr lang="en-US" sz="1800" u="sng" kern="0" dirty="0">
                <a:solidFill>
                  <a:srgbClr val="0000FF"/>
                </a:solidFill>
                <a:effectLst/>
                <a:latin typeface="Times New Roman" panose="02020603050405020304" pitchFamily="18" charset="0"/>
                <a:ea typeface="Times New Roman" panose="02020603050405020304" pitchFamily="18" charset="0"/>
                <a:cs typeface="Times New Roman" panose="02020603050405020304" pitchFamily="18" charset="0"/>
                <a:hlinkClick r:id="rId4"/>
              </a:rPr>
              <a:t>https://neu.org.uk/latest/library/professional-standards-teaching-assistants?utm</a:t>
            </a:r>
            <a:r>
              <a:rPr lang="en-US" sz="1800" kern="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Tang, Q., Deng, W., Huang, Y., Wang, S. and Zhang, H. (2025) Can generative artificial intelligence be a good teaching assistant?—An empirical analysis based on generative AI</a:t>
            </a:r>
            <a:r>
              <a:rPr lang="en-US" sz="1200" kern="100" dirty="0">
                <a:solidFill>
                  <a:srgbClr val="222222"/>
                </a:solidFill>
                <a:effectLst/>
                <a:latin typeface="Cambria Math" panose="02040503050406030204" pitchFamily="18" charset="0"/>
                <a:ea typeface="Calibri" panose="020F0502020204030204" pitchFamily="34" charset="0"/>
                <a:cs typeface="Cambria Math" panose="02040503050406030204" pitchFamily="18" charset="0"/>
              </a:rPr>
              <a:t>‐</a:t>
            </a:r>
            <a:r>
              <a:rPr lang="en-US" sz="12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assisted teaching. </a:t>
            </a:r>
            <a:r>
              <a:rPr lang="en-US" sz="1600" i="1" kern="100" dirty="0">
                <a:effectLst/>
                <a:latin typeface="Calibri" panose="020F0502020204030204" pitchFamily="34" charset="0"/>
                <a:ea typeface="Calibri" panose="020F0502020204030204" pitchFamily="34" charset="0"/>
                <a:cs typeface="Times New Roman" panose="02020603050405020304" pitchFamily="18" charset="0"/>
              </a:rPr>
              <a:t>Journal of Computer Assisted Learning</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i="1" kern="100" dirty="0">
                <a:effectLst/>
                <a:latin typeface="Calibri" panose="020F0502020204030204" pitchFamily="34" charset="0"/>
                <a:ea typeface="Calibri" panose="020F0502020204030204" pitchFamily="34" charset="0"/>
                <a:cs typeface="Times New Roman" panose="02020603050405020304" pitchFamily="18" charset="0"/>
              </a:rPr>
              <a:t>41</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(3), p.e70027. </a:t>
            </a:r>
            <a:r>
              <a:rPr lang="en-US" sz="1200" u="sng"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hlinkClick r:id="rId5"/>
              </a:rPr>
              <a:t>https://onlinelibrary.wiley.com/doi/abs/10.1111/jcal.70027</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800"/>
              </a:spcAft>
            </a:pPr>
            <a:r>
              <a:rPr lang="en-US" sz="1200" kern="1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Jardí</a:t>
            </a:r>
            <a:r>
              <a:rPr lang="en-US" sz="12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A., Webster, R., </a:t>
            </a:r>
            <a:r>
              <a:rPr lang="en-US" sz="1200" kern="1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Petreñas</a:t>
            </a:r>
            <a:r>
              <a:rPr lang="en-US" sz="12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C. and </a:t>
            </a:r>
            <a:r>
              <a:rPr lang="en-US" sz="1200" kern="100" dirty="0" err="1">
                <a:solidFill>
                  <a:srgbClr val="222222"/>
                </a:solidFill>
                <a:effectLst/>
                <a:latin typeface="Arial" panose="020B0604020202020204" pitchFamily="34" charset="0"/>
                <a:ea typeface="Calibri" panose="020F0502020204030204" pitchFamily="34" charset="0"/>
                <a:cs typeface="Times New Roman" panose="02020603050405020304" pitchFamily="18" charset="0"/>
              </a:rPr>
              <a:t>Puigdellívol</a:t>
            </a:r>
            <a:r>
              <a:rPr lang="en-US" sz="1200"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rPr>
              <a:t>, I. (2022) Building successful partnerships between teaching assistants and teachers: Which interpersonal factors matter?. </a:t>
            </a:r>
            <a:r>
              <a:rPr lang="en-US" sz="1600" i="1" kern="100" dirty="0">
                <a:effectLst/>
                <a:latin typeface="Calibri" panose="020F0502020204030204" pitchFamily="34" charset="0"/>
                <a:ea typeface="Calibri" panose="020F0502020204030204" pitchFamily="34" charset="0"/>
                <a:cs typeface="Times New Roman" panose="02020603050405020304" pitchFamily="18" charset="0"/>
              </a:rPr>
              <a:t>Teaching and Teacher Education</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a:t>
            </a:r>
            <a:r>
              <a:rPr lang="en-US" sz="1600" i="1" kern="100" dirty="0">
                <a:effectLst/>
                <a:latin typeface="Calibri" panose="020F0502020204030204" pitchFamily="34" charset="0"/>
                <a:ea typeface="Calibri" panose="020F0502020204030204" pitchFamily="34" charset="0"/>
                <a:cs typeface="Times New Roman" panose="02020603050405020304" pitchFamily="18" charset="0"/>
              </a:rPr>
              <a:t>109</a:t>
            </a:r>
            <a:r>
              <a:rPr lang="en-US" sz="1600" kern="100" dirty="0">
                <a:effectLst/>
                <a:latin typeface="Calibri" panose="020F0502020204030204" pitchFamily="34" charset="0"/>
                <a:ea typeface="Calibri" panose="020F0502020204030204" pitchFamily="34" charset="0"/>
                <a:cs typeface="Times New Roman" panose="02020603050405020304" pitchFamily="18" charset="0"/>
              </a:rPr>
              <a:t>, p.103523. </a:t>
            </a:r>
            <a:r>
              <a:rPr lang="en-US" sz="1200" u="sng" kern="100" dirty="0">
                <a:solidFill>
                  <a:srgbClr val="222222"/>
                </a:solidFill>
                <a:effectLst/>
                <a:latin typeface="Arial" panose="020B0604020202020204" pitchFamily="34" charset="0"/>
                <a:ea typeface="Calibri" panose="020F0502020204030204" pitchFamily="34" charset="0"/>
                <a:cs typeface="Times New Roman" panose="02020603050405020304" pitchFamily="18" charset="0"/>
                <a:hlinkClick r:id="rId6"/>
              </a:rPr>
              <a:t>https://www.sciencedirect.com/science/article/pii/S0742051X21002481</a:t>
            </a:r>
            <a:endParaRPr lang="en-US" sz="16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51037293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Savon</Template>
  <TotalTime>548</TotalTime>
  <Words>1612</Words>
  <Application>Microsoft Office PowerPoint</Application>
  <PresentationFormat>Widescreen</PresentationFormat>
  <Paragraphs>91</Paragraphs>
  <Slides>9</Slides>
  <Notes>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Calibri</vt:lpstr>
      <vt:lpstr>Cambria Math</vt:lpstr>
      <vt:lpstr>Century Gothic</vt:lpstr>
      <vt:lpstr>Garamond</vt:lpstr>
      <vt:lpstr>Times New Roman</vt:lpstr>
      <vt:lpstr>Savon</vt:lpstr>
      <vt:lpstr>Assignment Title: Self-Awareness Presentation Module: Professional Development within Health and Social Care (LCHS4009) Lecturer :  Dr KAL ALNANBABTAH  </vt:lpstr>
      <vt:lpstr>Future Career Choice: SEN Teaching Assistant (UK Health &amp; Social Care Sector)</vt:lpstr>
      <vt:lpstr>Career Choice &amp; Job Advertisement</vt:lpstr>
      <vt:lpstr>Understanding the Role: SEN Teaching Assistant</vt:lpstr>
      <vt:lpstr>SWOT Analysis</vt:lpstr>
      <vt:lpstr>Applying Strengths to Career Development</vt:lpstr>
      <vt:lpstr>Career Action Plan</vt:lpstr>
      <vt:lpstr>Conclusion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Author</dc:creator>
  <cp:lastModifiedBy>luminita iancu</cp:lastModifiedBy>
  <cp:revision>6</cp:revision>
  <dcterms:created xsi:type="dcterms:W3CDTF">2026-09-23T10:18:36Z</dcterms:created>
  <dcterms:modified xsi:type="dcterms:W3CDTF">2026-10-04T20:36:03Z</dcterms:modified>
</cp:coreProperties>
</file>