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5" r:id="rId1"/>
  </p:sldMasterIdLst>
  <p:notesMasterIdLst>
    <p:notesMasterId r:id="rId13"/>
  </p:notesMasterIdLst>
  <p:sldIdLst>
    <p:sldId id="256" r:id="rId2"/>
    <p:sldId id="257" r:id="rId3"/>
    <p:sldId id="258" r:id="rId4"/>
    <p:sldId id="261" r:id="rId5"/>
    <p:sldId id="272" r:id="rId6"/>
    <p:sldId id="263" r:id="rId7"/>
    <p:sldId id="274" r:id="rId8"/>
    <p:sldId id="275" r:id="rId9"/>
    <p:sldId id="271" r:id="rId10"/>
    <p:sldId id="264" r:id="rId11"/>
    <p:sldId id="265" r:id="rId12"/>
  </p:sldIdLst>
  <p:sldSz cx="18288000" cy="10287000"/>
  <p:notesSz cx="6858000" cy="9144000"/>
  <p:embeddedFontLst>
    <p:embeddedFont>
      <p:font typeface="Bodoni MT" panose="02070603080606020203" pitchFamily="18" charset="0"/>
      <p:regular r:id="rId14"/>
      <p:bold r:id="rId15"/>
      <p:italic r:id="rId16"/>
      <p:boldItalic r:id="rId17"/>
    </p:embeddedFont>
    <p:embeddedFont>
      <p:font typeface="Cambria" panose="02040503050406030204" pitchFamily="18" charset="0"/>
      <p:regular r:id="rId18"/>
      <p:bold r:id="rId19"/>
      <p:italic r:id="rId20"/>
      <p:boldItalic r:id="rId21"/>
    </p:embeddedFont>
    <p:embeddedFont>
      <p:font typeface="Cormorant Garamond" panose="020B0604020202020204" charset="0"/>
      <p:regular r:id="rId22"/>
      <p:bold r:id="rId23"/>
      <p:italic r:id="rId24"/>
      <p:boldItalic r:id="rId25"/>
    </p:embeddedFont>
    <p:embeddedFont>
      <p:font typeface="DM Sans"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E8E1"/>
    <a:srgbClr val="30625D"/>
    <a:srgbClr val="306253"/>
    <a:srgbClr val="008000"/>
    <a:srgbClr val="224643"/>
    <a:srgbClr val="152D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322" y="5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7" name="Google Shape;67;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0" name="Google Shape;8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a:extLst>
            <a:ext uri="{FF2B5EF4-FFF2-40B4-BE49-F238E27FC236}">
              <a16:creationId xmlns:a16="http://schemas.microsoft.com/office/drawing/2014/main" id="{B6BF8E6E-EFCA-43D4-76CD-0346C0329ADD}"/>
            </a:ext>
          </a:extLst>
        </p:cNvPr>
        <p:cNvGrpSpPr/>
        <p:nvPr/>
      </p:nvGrpSpPr>
      <p:grpSpPr>
        <a:xfrm>
          <a:off x="0" y="0"/>
          <a:ext cx="0" cy="0"/>
          <a:chOff x="0" y="0"/>
          <a:chExt cx="0" cy="0"/>
        </a:xfrm>
      </p:grpSpPr>
      <p:sp>
        <p:nvSpPr>
          <p:cNvPr id="165" name="Google Shape;165;p6:notes">
            <a:extLst>
              <a:ext uri="{FF2B5EF4-FFF2-40B4-BE49-F238E27FC236}">
                <a16:creationId xmlns:a16="http://schemas.microsoft.com/office/drawing/2014/main" id="{659901EA-E51C-6BBF-7B3D-C903166AE7D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66" name="Google Shape;166;p6:notes">
            <a:extLst>
              <a:ext uri="{FF2B5EF4-FFF2-40B4-BE49-F238E27FC236}">
                <a16:creationId xmlns:a16="http://schemas.microsoft.com/office/drawing/2014/main" id="{AF2D1757-56EC-1CCF-D251-F55D61B1548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363593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a:extLst>
            <a:ext uri="{FF2B5EF4-FFF2-40B4-BE49-F238E27FC236}">
              <a16:creationId xmlns:a16="http://schemas.microsoft.com/office/drawing/2014/main" id="{09A79F2D-5971-421A-610E-560BC2081623}"/>
            </a:ext>
          </a:extLst>
        </p:cNvPr>
        <p:cNvGrpSpPr/>
        <p:nvPr/>
      </p:nvGrpSpPr>
      <p:grpSpPr>
        <a:xfrm>
          <a:off x="0" y="0"/>
          <a:ext cx="0" cy="0"/>
          <a:chOff x="0" y="0"/>
          <a:chExt cx="0" cy="0"/>
        </a:xfrm>
      </p:grpSpPr>
      <p:sp>
        <p:nvSpPr>
          <p:cNvPr id="165" name="Google Shape;165;p6:notes">
            <a:extLst>
              <a:ext uri="{FF2B5EF4-FFF2-40B4-BE49-F238E27FC236}">
                <a16:creationId xmlns:a16="http://schemas.microsoft.com/office/drawing/2014/main" id="{75532F35-FF7B-EFF7-6157-3F73979C714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6:notes">
            <a:extLst>
              <a:ext uri="{FF2B5EF4-FFF2-40B4-BE49-F238E27FC236}">
                <a16:creationId xmlns:a16="http://schemas.microsoft.com/office/drawing/2014/main" id="{EB37D7F5-8C1A-BF75-1798-7BE49334C83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723670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a:extLst>
            <a:ext uri="{FF2B5EF4-FFF2-40B4-BE49-F238E27FC236}">
              <a16:creationId xmlns:a16="http://schemas.microsoft.com/office/drawing/2014/main" id="{F4897B52-57C9-6C4C-3D9C-A8729D4836CF}"/>
            </a:ext>
          </a:extLst>
        </p:cNvPr>
        <p:cNvGrpSpPr/>
        <p:nvPr/>
      </p:nvGrpSpPr>
      <p:grpSpPr>
        <a:xfrm>
          <a:off x="0" y="0"/>
          <a:ext cx="0" cy="0"/>
          <a:chOff x="0" y="0"/>
          <a:chExt cx="0" cy="0"/>
        </a:xfrm>
      </p:grpSpPr>
      <p:sp>
        <p:nvSpPr>
          <p:cNvPr id="165" name="Google Shape;165;p6:notes">
            <a:extLst>
              <a:ext uri="{FF2B5EF4-FFF2-40B4-BE49-F238E27FC236}">
                <a16:creationId xmlns:a16="http://schemas.microsoft.com/office/drawing/2014/main" id="{011F8CF4-89E3-7FD4-E96B-15621F0FFDF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6:notes">
            <a:extLst>
              <a:ext uri="{FF2B5EF4-FFF2-40B4-BE49-F238E27FC236}">
                <a16:creationId xmlns:a16="http://schemas.microsoft.com/office/drawing/2014/main" id="{8B241E2E-1979-1E19-7AB6-6B6C480784B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647097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a:extLst>
            <a:ext uri="{FF2B5EF4-FFF2-40B4-BE49-F238E27FC236}">
              <a16:creationId xmlns:a16="http://schemas.microsoft.com/office/drawing/2014/main" id="{3756B5A1-FF98-B972-227C-896D7D1C3F04}"/>
            </a:ext>
          </a:extLst>
        </p:cNvPr>
        <p:cNvGrpSpPr/>
        <p:nvPr/>
      </p:nvGrpSpPr>
      <p:grpSpPr>
        <a:xfrm>
          <a:off x="0" y="0"/>
          <a:ext cx="0" cy="0"/>
          <a:chOff x="0" y="0"/>
          <a:chExt cx="0" cy="0"/>
        </a:xfrm>
      </p:grpSpPr>
      <p:sp>
        <p:nvSpPr>
          <p:cNvPr id="165" name="Google Shape;165;p6:notes">
            <a:extLst>
              <a:ext uri="{FF2B5EF4-FFF2-40B4-BE49-F238E27FC236}">
                <a16:creationId xmlns:a16="http://schemas.microsoft.com/office/drawing/2014/main" id="{4B0F4842-AF73-3634-A522-97C610C7BAA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6:notes">
            <a:extLst>
              <a:ext uri="{FF2B5EF4-FFF2-40B4-BE49-F238E27FC236}">
                <a16:creationId xmlns:a16="http://schemas.microsoft.com/office/drawing/2014/main" id="{55699E66-4719-7468-0C4E-6FAFAB347BF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782831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grpSp>
        <p:nvGrpSpPr>
          <p:cNvPr id="16" name="Google Shape;16;p3"/>
          <p:cNvGrpSpPr/>
          <p:nvPr/>
        </p:nvGrpSpPr>
        <p:grpSpPr>
          <a:xfrm>
            <a:off x="8387818" y="847873"/>
            <a:ext cx="8871540" cy="8410893"/>
            <a:chOff x="0" y="-47625"/>
            <a:chExt cx="2336522" cy="2215200"/>
          </a:xfrm>
        </p:grpSpPr>
        <p:sp>
          <p:nvSpPr>
            <p:cNvPr id="17" name="Google Shape;17;p3"/>
            <p:cNvSpPr/>
            <p:nvPr/>
          </p:nvSpPr>
          <p:spPr>
            <a:xfrm>
              <a:off x="0" y="0"/>
              <a:ext cx="2336522" cy="2167467"/>
            </a:xfrm>
            <a:custGeom>
              <a:avLst/>
              <a:gdLst/>
              <a:ahLst/>
              <a:cxnLst/>
              <a:rect l="l" t="t" r="r" b="b"/>
              <a:pathLst>
                <a:path w="2336522" h="2167467" extrusionOk="0">
                  <a:moveTo>
                    <a:pt x="2336522" y="17453"/>
                  </a:moveTo>
                  <a:lnTo>
                    <a:pt x="2336522" y="2150013"/>
                  </a:lnTo>
                  <a:cubicBezTo>
                    <a:pt x="2336522" y="2154642"/>
                    <a:pt x="2334683" y="2159082"/>
                    <a:pt x="2331410" y="2162355"/>
                  </a:cubicBezTo>
                  <a:cubicBezTo>
                    <a:pt x="2328137" y="2165628"/>
                    <a:pt x="2323698" y="2167467"/>
                    <a:pt x="2319069" y="2167467"/>
                  </a:cubicBezTo>
                  <a:lnTo>
                    <a:pt x="17453" y="2167467"/>
                  </a:lnTo>
                  <a:cubicBezTo>
                    <a:pt x="12825" y="2167467"/>
                    <a:pt x="8385" y="2165628"/>
                    <a:pt x="5112" y="2162355"/>
                  </a:cubicBezTo>
                  <a:cubicBezTo>
                    <a:pt x="1839" y="2159082"/>
                    <a:pt x="0" y="2154642"/>
                    <a:pt x="0" y="2150013"/>
                  </a:cubicBezTo>
                  <a:lnTo>
                    <a:pt x="0" y="17453"/>
                  </a:lnTo>
                  <a:cubicBezTo>
                    <a:pt x="0" y="12825"/>
                    <a:pt x="1839" y="8385"/>
                    <a:pt x="5112" y="5112"/>
                  </a:cubicBezTo>
                  <a:cubicBezTo>
                    <a:pt x="8385" y="1839"/>
                    <a:pt x="12825" y="0"/>
                    <a:pt x="17453" y="0"/>
                  </a:cubicBezTo>
                  <a:lnTo>
                    <a:pt x="2319069" y="0"/>
                  </a:lnTo>
                  <a:cubicBezTo>
                    <a:pt x="2323698" y="0"/>
                    <a:pt x="2328137" y="1839"/>
                    <a:pt x="2331410" y="5112"/>
                  </a:cubicBezTo>
                  <a:cubicBezTo>
                    <a:pt x="2334683" y="8385"/>
                    <a:pt x="2336522" y="12825"/>
                    <a:pt x="2336522" y="17453"/>
                  </a:cubicBezTo>
                  <a:close/>
                </a:path>
              </a:pathLst>
            </a:custGeom>
            <a:solidFill>
              <a:srgbClr val="FFFF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txBox="1"/>
            <p:nvPr/>
          </p:nvSpPr>
          <p:spPr>
            <a:xfrm>
              <a:off x="0" y="-47625"/>
              <a:ext cx="2336400" cy="22152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 name="Google Shape;19;p3"/>
          <p:cNvSpPr txBox="1">
            <a:spLocks noGrp="1"/>
          </p:cNvSpPr>
          <p:nvPr>
            <p:ph type="title"/>
          </p:nvPr>
        </p:nvSpPr>
        <p:spPr>
          <a:xfrm>
            <a:off x="9347225" y="2426650"/>
            <a:ext cx="6952500" cy="3615900"/>
          </a:xfrm>
          <a:prstGeom prst="rect">
            <a:avLst/>
          </a:prstGeom>
          <a:noFill/>
          <a:ln>
            <a:noFill/>
          </a:ln>
        </p:spPr>
        <p:txBody>
          <a:bodyPr spcFirstLastPara="1" wrap="square" lIns="91425" tIns="45700" rIns="91425" bIns="45700" anchor="ctr" anchorCtr="0">
            <a:normAutofit/>
          </a:bodyPr>
          <a:lstStyle>
            <a:lvl1pPr marR="0" lvl="0" algn="ctr">
              <a:lnSpc>
                <a:spcPct val="80000"/>
              </a:lnSpc>
              <a:spcBef>
                <a:spcPts val="0"/>
              </a:spcBef>
              <a:spcAft>
                <a:spcPts val="0"/>
              </a:spcAft>
              <a:buClr>
                <a:srgbClr val="063636"/>
              </a:buClr>
              <a:buSzPts val="12000"/>
              <a:buFont typeface="Cormorant Garamond"/>
              <a:buNone/>
              <a:defRPr sz="12000" i="0" u="none" strike="noStrike" cap="none">
                <a:solidFill>
                  <a:srgbClr val="063636"/>
                </a:solidFill>
                <a:latin typeface="Cormorant Garamond"/>
                <a:ea typeface="Cormorant Garamond"/>
                <a:cs typeface="Cormorant Garamond"/>
                <a:sym typeface="Cormorant Garamond"/>
              </a:defRPr>
            </a:lvl1pPr>
            <a:lvl2pPr lvl="1">
              <a:lnSpc>
                <a:spcPct val="80000"/>
              </a:lnSpc>
              <a:spcBef>
                <a:spcPts val="0"/>
              </a:spcBef>
              <a:spcAft>
                <a:spcPts val="0"/>
              </a:spcAft>
              <a:buClr>
                <a:srgbClr val="063636"/>
              </a:buClr>
              <a:buSzPts val="12000"/>
              <a:buNone/>
              <a:defRPr sz="12000">
                <a:solidFill>
                  <a:srgbClr val="063636"/>
                </a:solidFill>
              </a:defRPr>
            </a:lvl2pPr>
            <a:lvl3pPr lvl="2">
              <a:lnSpc>
                <a:spcPct val="80000"/>
              </a:lnSpc>
              <a:spcBef>
                <a:spcPts val="0"/>
              </a:spcBef>
              <a:spcAft>
                <a:spcPts val="0"/>
              </a:spcAft>
              <a:buClr>
                <a:srgbClr val="063636"/>
              </a:buClr>
              <a:buSzPts val="12000"/>
              <a:buNone/>
              <a:defRPr sz="12000">
                <a:solidFill>
                  <a:srgbClr val="063636"/>
                </a:solidFill>
              </a:defRPr>
            </a:lvl3pPr>
            <a:lvl4pPr lvl="3">
              <a:lnSpc>
                <a:spcPct val="80000"/>
              </a:lnSpc>
              <a:spcBef>
                <a:spcPts val="0"/>
              </a:spcBef>
              <a:spcAft>
                <a:spcPts val="0"/>
              </a:spcAft>
              <a:buClr>
                <a:srgbClr val="063636"/>
              </a:buClr>
              <a:buSzPts val="12000"/>
              <a:buNone/>
              <a:defRPr sz="12000">
                <a:solidFill>
                  <a:srgbClr val="063636"/>
                </a:solidFill>
              </a:defRPr>
            </a:lvl4pPr>
            <a:lvl5pPr lvl="4">
              <a:lnSpc>
                <a:spcPct val="80000"/>
              </a:lnSpc>
              <a:spcBef>
                <a:spcPts val="0"/>
              </a:spcBef>
              <a:spcAft>
                <a:spcPts val="0"/>
              </a:spcAft>
              <a:buClr>
                <a:srgbClr val="063636"/>
              </a:buClr>
              <a:buSzPts val="12000"/>
              <a:buNone/>
              <a:defRPr sz="12000">
                <a:solidFill>
                  <a:srgbClr val="063636"/>
                </a:solidFill>
              </a:defRPr>
            </a:lvl5pPr>
            <a:lvl6pPr lvl="5">
              <a:lnSpc>
                <a:spcPct val="80000"/>
              </a:lnSpc>
              <a:spcBef>
                <a:spcPts val="0"/>
              </a:spcBef>
              <a:spcAft>
                <a:spcPts val="0"/>
              </a:spcAft>
              <a:buClr>
                <a:srgbClr val="063636"/>
              </a:buClr>
              <a:buSzPts val="12000"/>
              <a:buNone/>
              <a:defRPr sz="12000">
                <a:solidFill>
                  <a:srgbClr val="063636"/>
                </a:solidFill>
              </a:defRPr>
            </a:lvl6pPr>
            <a:lvl7pPr lvl="6">
              <a:lnSpc>
                <a:spcPct val="80000"/>
              </a:lnSpc>
              <a:spcBef>
                <a:spcPts val="0"/>
              </a:spcBef>
              <a:spcAft>
                <a:spcPts val="0"/>
              </a:spcAft>
              <a:buClr>
                <a:srgbClr val="063636"/>
              </a:buClr>
              <a:buSzPts val="12000"/>
              <a:buNone/>
              <a:defRPr sz="12000">
                <a:solidFill>
                  <a:srgbClr val="063636"/>
                </a:solidFill>
              </a:defRPr>
            </a:lvl7pPr>
            <a:lvl8pPr lvl="7">
              <a:lnSpc>
                <a:spcPct val="80000"/>
              </a:lnSpc>
              <a:spcBef>
                <a:spcPts val="0"/>
              </a:spcBef>
              <a:spcAft>
                <a:spcPts val="0"/>
              </a:spcAft>
              <a:buClr>
                <a:srgbClr val="063636"/>
              </a:buClr>
              <a:buSzPts val="12000"/>
              <a:buNone/>
              <a:defRPr sz="12000">
                <a:solidFill>
                  <a:srgbClr val="063636"/>
                </a:solidFill>
              </a:defRPr>
            </a:lvl8pPr>
            <a:lvl9pPr lvl="8">
              <a:lnSpc>
                <a:spcPct val="80000"/>
              </a:lnSpc>
              <a:spcBef>
                <a:spcPts val="0"/>
              </a:spcBef>
              <a:spcAft>
                <a:spcPts val="0"/>
              </a:spcAft>
              <a:buClr>
                <a:srgbClr val="063636"/>
              </a:buClr>
              <a:buSzPts val="12000"/>
              <a:buNone/>
              <a:defRPr sz="12000">
                <a:solidFill>
                  <a:srgbClr val="063636"/>
                </a:solidFill>
              </a:defRPr>
            </a:lvl9pPr>
          </a:lstStyle>
          <a:p>
            <a:endParaRPr/>
          </a:p>
        </p:txBody>
      </p:sp>
      <p:sp>
        <p:nvSpPr>
          <p:cNvPr id="20" name="Google Shape;20;p3"/>
          <p:cNvSpPr txBox="1">
            <a:spLocks noGrp="1"/>
          </p:cNvSpPr>
          <p:nvPr>
            <p:ph type="title" idx="2"/>
          </p:nvPr>
        </p:nvSpPr>
        <p:spPr>
          <a:xfrm>
            <a:off x="9347225" y="7686425"/>
            <a:ext cx="6952500" cy="415800"/>
          </a:xfrm>
          <a:prstGeom prst="rect">
            <a:avLst/>
          </a:prstGeom>
          <a:noFill/>
          <a:ln>
            <a:noFill/>
          </a:ln>
        </p:spPr>
        <p:txBody>
          <a:bodyPr spcFirstLastPara="1" wrap="square" lIns="91425" tIns="45700" rIns="91425" bIns="45700" anchor="ctr" anchorCtr="0">
            <a:normAutofit/>
          </a:bodyPr>
          <a:lstStyle>
            <a:lvl1pPr marR="0" lvl="0" algn="ctr" rtl="0">
              <a:lnSpc>
                <a:spcPct val="80000"/>
              </a:lnSpc>
              <a:spcBef>
                <a:spcPts val="0"/>
              </a:spcBef>
              <a:spcAft>
                <a:spcPts val="0"/>
              </a:spcAft>
              <a:buClr>
                <a:srgbClr val="063636"/>
              </a:buClr>
              <a:buSzPts val="2000"/>
              <a:buFont typeface="DM Sans"/>
              <a:buNone/>
              <a:defRPr sz="2000" i="0" u="none" strike="noStrike" cap="none">
                <a:solidFill>
                  <a:srgbClr val="063636"/>
                </a:solidFill>
                <a:latin typeface="DM Sans"/>
                <a:ea typeface="DM Sans"/>
                <a:cs typeface="DM Sans"/>
                <a:sym typeface="DM Sans"/>
              </a:defRPr>
            </a:lvl1pPr>
            <a:lvl2pPr lvl="1"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2pPr>
            <a:lvl3pPr lvl="2"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3pPr>
            <a:lvl4pPr lvl="3"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4pPr>
            <a:lvl5pPr lvl="4"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5pPr>
            <a:lvl6pPr lvl="5"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6pPr>
            <a:lvl7pPr lvl="6"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7pPr>
            <a:lvl8pPr lvl="7"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8pPr>
            <a:lvl9pPr lvl="8" rtl="0">
              <a:lnSpc>
                <a:spcPct val="80000"/>
              </a:lnSpc>
              <a:spcBef>
                <a:spcPts val="0"/>
              </a:spcBef>
              <a:spcAft>
                <a:spcPts val="0"/>
              </a:spcAft>
              <a:buClr>
                <a:srgbClr val="063636"/>
              </a:buClr>
              <a:buSzPts val="2000"/>
              <a:buFont typeface="DM Sans"/>
              <a:buNone/>
              <a:defRPr sz="2000">
                <a:solidFill>
                  <a:srgbClr val="063636"/>
                </a:solidFill>
                <a:latin typeface="DM Sans"/>
                <a:ea typeface="DM Sans"/>
                <a:cs typeface="DM Sans"/>
                <a:sym typeface="DM Sans"/>
              </a:defRPr>
            </a:lvl9pPr>
          </a:lstStyle>
          <a:p>
            <a:endParaRPr/>
          </a:p>
        </p:txBody>
      </p:sp>
      <p:sp>
        <p:nvSpPr>
          <p:cNvPr id="21" name="Google Shape;21;p3"/>
          <p:cNvSpPr>
            <a:spLocks noGrp="1"/>
          </p:cNvSpPr>
          <p:nvPr>
            <p:ph type="pic" idx="3"/>
          </p:nvPr>
        </p:nvSpPr>
        <p:spPr>
          <a:xfrm>
            <a:off x="1175300" y="1064650"/>
            <a:ext cx="6952500" cy="8194200"/>
          </a:xfrm>
          <a:prstGeom prst="roundRect">
            <a:avLst>
              <a:gd name="adj" fmla="val 3164"/>
            </a:avLst>
          </a:prstGeom>
          <a:noFill/>
          <a:ln>
            <a:no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grpSp>
        <p:nvGrpSpPr>
          <p:cNvPr id="23" name="Google Shape;23;p4"/>
          <p:cNvGrpSpPr/>
          <p:nvPr/>
        </p:nvGrpSpPr>
        <p:grpSpPr>
          <a:xfrm>
            <a:off x="1028700" y="1028700"/>
            <a:ext cx="7989437" cy="8229781"/>
            <a:chOff x="0" y="0"/>
            <a:chExt cx="2104200" cy="2167500"/>
          </a:xfrm>
        </p:grpSpPr>
        <p:sp>
          <p:nvSpPr>
            <p:cNvPr id="24" name="Google Shape;24;p4"/>
            <p:cNvSpPr/>
            <p:nvPr/>
          </p:nvSpPr>
          <p:spPr>
            <a:xfrm>
              <a:off x="0" y="0"/>
              <a:ext cx="2104055" cy="2167467"/>
            </a:xfrm>
            <a:custGeom>
              <a:avLst/>
              <a:gdLst/>
              <a:ahLst/>
              <a:cxnLst/>
              <a:rect l="l" t="t" r="r" b="b"/>
              <a:pathLst>
                <a:path w="2104055" h="2167467" extrusionOk="0">
                  <a:moveTo>
                    <a:pt x="2104055" y="19382"/>
                  </a:moveTo>
                  <a:lnTo>
                    <a:pt x="2104055" y="2148085"/>
                  </a:lnTo>
                  <a:cubicBezTo>
                    <a:pt x="2104055" y="2158789"/>
                    <a:pt x="2095377" y="2167467"/>
                    <a:pt x="2084673" y="2167467"/>
                  </a:cubicBezTo>
                  <a:lnTo>
                    <a:pt x="19382" y="2167467"/>
                  </a:lnTo>
                  <a:cubicBezTo>
                    <a:pt x="14241" y="2167467"/>
                    <a:pt x="9312" y="2165425"/>
                    <a:pt x="5677" y="2161790"/>
                  </a:cubicBezTo>
                  <a:cubicBezTo>
                    <a:pt x="2042" y="2158155"/>
                    <a:pt x="0" y="2153225"/>
                    <a:pt x="0" y="2148085"/>
                  </a:cubicBezTo>
                  <a:lnTo>
                    <a:pt x="0" y="19382"/>
                  </a:lnTo>
                  <a:cubicBezTo>
                    <a:pt x="0" y="8678"/>
                    <a:pt x="8678" y="0"/>
                    <a:pt x="19382" y="0"/>
                  </a:cubicBezTo>
                  <a:lnTo>
                    <a:pt x="2084673" y="0"/>
                  </a:lnTo>
                  <a:cubicBezTo>
                    <a:pt x="2095377" y="0"/>
                    <a:pt x="2104055" y="8678"/>
                    <a:pt x="2104055" y="19382"/>
                  </a:cubicBezTo>
                  <a:close/>
                </a:path>
              </a:pathLst>
            </a:custGeom>
            <a:solidFill>
              <a:srgbClr val="FFFF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4"/>
            <p:cNvSpPr txBox="1"/>
            <p:nvPr/>
          </p:nvSpPr>
          <p:spPr>
            <a:xfrm>
              <a:off x="0" y="0"/>
              <a:ext cx="2104200" cy="21675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6" name="Google Shape;26;p4"/>
          <p:cNvSpPr>
            <a:spLocks noGrp="1"/>
          </p:cNvSpPr>
          <p:nvPr>
            <p:ph type="pic" idx="2"/>
          </p:nvPr>
        </p:nvSpPr>
        <p:spPr>
          <a:xfrm>
            <a:off x="9236600" y="1029075"/>
            <a:ext cx="7871700" cy="8229900"/>
          </a:xfrm>
          <a:prstGeom prst="roundRect">
            <a:avLst>
              <a:gd name="adj" fmla="val 3164"/>
            </a:avLst>
          </a:prstGeom>
          <a:noFill/>
          <a:ln>
            <a:noFill/>
          </a:ln>
        </p:spPr>
        <p:txBody>
          <a:bodyPr/>
          <a:lstStyle/>
          <a:p>
            <a:endParaRPr lang="en-GB"/>
          </a:p>
        </p:txBody>
      </p:sp>
      <p:sp>
        <p:nvSpPr>
          <p:cNvPr id="27" name="Google Shape;27;p4"/>
          <p:cNvSpPr txBox="1">
            <a:spLocks noGrp="1"/>
          </p:cNvSpPr>
          <p:nvPr>
            <p:ph type="title"/>
          </p:nvPr>
        </p:nvSpPr>
        <p:spPr>
          <a:xfrm>
            <a:off x="1561400" y="1695825"/>
            <a:ext cx="6811500" cy="2679900"/>
          </a:xfrm>
          <a:prstGeom prst="rect">
            <a:avLst/>
          </a:prstGeom>
          <a:noFill/>
          <a:ln>
            <a:noFill/>
          </a:ln>
        </p:spPr>
        <p:txBody>
          <a:bodyPr spcFirstLastPara="1" wrap="square" lIns="91425" tIns="45700" rIns="91425" bIns="45700" anchor="ctr" anchorCtr="0">
            <a:normAutofit/>
          </a:bodyPr>
          <a:lstStyle>
            <a:lvl1pPr marR="0" lvl="0" algn="l">
              <a:lnSpc>
                <a:spcPct val="80000"/>
              </a:lnSpc>
              <a:spcBef>
                <a:spcPts val="0"/>
              </a:spcBef>
              <a:spcAft>
                <a:spcPts val="0"/>
              </a:spcAft>
              <a:buClr>
                <a:srgbClr val="063636"/>
              </a:buClr>
              <a:buSzPts val="9000"/>
              <a:buFont typeface="Cormorant Garamond"/>
              <a:buNone/>
              <a:defRPr sz="9000" i="0" u="none" strike="noStrike" cap="none">
                <a:solidFill>
                  <a:srgbClr val="063636"/>
                </a:solidFill>
                <a:latin typeface="Cormorant Garamond"/>
                <a:ea typeface="Cormorant Garamond"/>
                <a:cs typeface="Cormorant Garamond"/>
                <a:sym typeface="Cormorant Garamond"/>
              </a:defRPr>
            </a:lvl1pPr>
            <a:lvl2pPr lvl="1">
              <a:lnSpc>
                <a:spcPct val="80000"/>
              </a:lnSpc>
              <a:spcBef>
                <a:spcPts val="0"/>
              </a:spcBef>
              <a:spcAft>
                <a:spcPts val="0"/>
              </a:spcAft>
              <a:buClr>
                <a:srgbClr val="063636"/>
              </a:buClr>
              <a:buSzPts val="12000"/>
              <a:buNone/>
              <a:defRPr sz="12000">
                <a:solidFill>
                  <a:srgbClr val="063636"/>
                </a:solidFill>
              </a:defRPr>
            </a:lvl2pPr>
            <a:lvl3pPr lvl="2">
              <a:lnSpc>
                <a:spcPct val="80000"/>
              </a:lnSpc>
              <a:spcBef>
                <a:spcPts val="0"/>
              </a:spcBef>
              <a:spcAft>
                <a:spcPts val="0"/>
              </a:spcAft>
              <a:buClr>
                <a:srgbClr val="063636"/>
              </a:buClr>
              <a:buSzPts val="12000"/>
              <a:buNone/>
              <a:defRPr sz="12000">
                <a:solidFill>
                  <a:srgbClr val="063636"/>
                </a:solidFill>
              </a:defRPr>
            </a:lvl3pPr>
            <a:lvl4pPr lvl="3">
              <a:lnSpc>
                <a:spcPct val="80000"/>
              </a:lnSpc>
              <a:spcBef>
                <a:spcPts val="0"/>
              </a:spcBef>
              <a:spcAft>
                <a:spcPts val="0"/>
              </a:spcAft>
              <a:buClr>
                <a:srgbClr val="063636"/>
              </a:buClr>
              <a:buSzPts val="12000"/>
              <a:buNone/>
              <a:defRPr sz="12000">
                <a:solidFill>
                  <a:srgbClr val="063636"/>
                </a:solidFill>
              </a:defRPr>
            </a:lvl4pPr>
            <a:lvl5pPr lvl="4">
              <a:lnSpc>
                <a:spcPct val="80000"/>
              </a:lnSpc>
              <a:spcBef>
                <a:spcPts val="0"/>
              </a:spcBef>
              <a:spcAft>
                <a:spcPts val="0"/>
              </a:spcAft>
              <a:buClr>
                <a:srgbClr val="063636"/>
              </a:buClr>
              <a:buSzPts val="12000"/>
              <a:buNone/>
              <a:defRPr sz="12000">
                <a:solidFill>
                  <a:srgbClr val="063636"/>
                </a:solidFill>
              </a:defRPr>
            </a:lvl5pPr>
            <a:lvl6pPr lvl="5">
              <a:lnSpc>
                <a:spcPct val="80000"/>
              </a:lnSpc>
              <a:spcBef>
                <a:spcPts val="0"/>
              </a:spcBef>
              <a:spcAft>
                <a:spcPts val="0"/>
              </a:spcAft>
              <a:buClr>
                <a:srgbClr val="063636"/>
              </a:buClr>
              <a:buSzPts val="12000"/>
              <a:buNone/>
              <a:defRPr sz="12000">
                <a:solidFill>
                  <a:srgbClr val="063636"/>
                </a:solidFill>
              </a:defRPr>
            </a:lvl6pPr>
            <a:lvl7pPr lvl="6">
              <a:lnSpc>
                <a:spcPct val="80000"/>
              </a:lnSpc>
              <a:spcBef>
                <a:spcPts val="0"/>
              </a:spcBef>
              <a:spcAft>
                <a:spcPts val="0"/>
              </a:spcAft>
              <a:buClr>
                <a:srgbClr val="063636"/>
              </a:buClr>
              <a:buSzPts val="12000"/>
              <a:buNone/>
              <a:defRPr sz="12000">
                <a:solidFill>
                  <a:srgbClr val="063636"/>
                </a:solidFill>
              </a:defRPr>
            </a:lvl7pPr>
            <a:lvl8pPr lvl="7">
              <a:lnSpc>
                <a:spcPct val="80000"/>
              </a:lnSpc>
              <a:spcBef>
                <a:spcPts val="0"/>
              </a:spcBef>
              <a:spcAft>
                <a:spcPts val="0"/>
              </a:spcAft>
              <a:buClr>
                <a:srgbClr val="063636"/>
              </a:buClr>
              <a:buSzPts val="12000"/>
              <a:buNone/>
              <a:defRPr sz="12000">
                <a:solidFill>
                  <a:srgbClr val="063636"/>
                </a:solidFill>
              </a:defRPr>
            </a:lvl8pPr>
            <a:lvl9pPr lvl="8">
              <a:lnSpc>
                <a:spcPct val="80000"/>
              </a:lnSpc>
              <a:spcBef>
                <a:spcPts val="0"/>
              </a:spcBef>
              <a:spcAft>
                <a:spcPts val="0"/>
              </a:spcAft>
              <a:buClr>
                <a:srgbClr val="063636"/>
              </a:buClr>
              <a:buSzPts val="12000"/>
              <a:buNone/>
              <a:defRPr sz="12000">
                <a:solidFill>
                  <a:srgbClr val="063636"/>
                </a:solidFill>
              </a:defRPr>
            </a:lvl9pPr>
          </a:lstStyle>
          <a:p>
            <a:endParaRPr/>
          </a:p>
        </p:txBody>
      </p:sp>
      <p:sp>
        <p:nvSpPr>
          <p:cNvPr id="28" name="Google Shape;28;p4"/>
          <p:cNvSpPr txBox="1">
            <a:spLocks noGrp="1"/>
          </p:cNvSpPr>
          <p:nvPr>
            <p:ph type="body" idx="1"/>
          </p:nvPr>
        </p:nvSpPr>
        <p:spPr>
          <a:xfrm>
            <a:off x="1461750" y="4929350"/>
            <a:ext cx="7225200" cy="39321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1pPr>
            <a:lvl2pPr marL="914400" marR="0" lvl="1" indent="-355600" algn="l">
              <a:spcBef>
                <a:spcPts val="56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2pPr>
            <a:lvl3pPr marL="1371600" marR="0" lvl="2" indent="-355600" algn="l">
              <a:spcBef>
                <a:spcPts val="48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3pPr>
            <a:lvl4pPr marL="1828800" marR="0" lvl="3"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4pPr>
            <a:lvl5pPr marL="2286000" marR="0" lvl="4"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5pPr>
            <a:lvl6pPr marL="2743200" marR="0" lvl="5"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6pPr>
            <a:lvl7pPr marL="3200400" marR="0" lvl="6"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7pPr>
            <a:lvl8pPr marL="3657600" marR="0" lvl="7"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8pPr>
            <a:lvl9pPr marL="4114800" marR="0" lvl="8" indent="-355600" algn="l">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grpSp>
        <p:nvGrpSpPr>
          <p:cNvPr id="30" name="Google Shape;30;p5"/>
          <p:cNvGrpSpPr/>
          <p:nvPr/>
        </p:nvGrpSpPr>
        <p:grpSpPr>
          <a:xfrm>
            <a:off x="9434305" y="1028700"/>
            <a:ext cx="7825411" cy="8229781"/>
            <a:chOff x="0" y="0"/>
            <a:chExt cx="2061000" cy="2167500"/>
          </a:xfrm>
        </p:grpSpPr>
        <p:sp>
          <p:nvSpPr>
            <p:cNvPr id="31" name="Google Shape;31;p5"/>
            <p:cNvSpPr/>
            <p:nvPr/>
          </p:nvSpPr>
          <p:spPr>
            <a:xfrm>
              <a:off x="0" y="0"/>
              <a:ext cx="2060904" cy="2167467"/>
            </a:xfrm>
            <a:custGeom>
              <a:avLst/>
              <a:gdLst/>
              <a:ahLst/>
              <a:cxnLst/>
              <a:rect l="l" t="t" r="r" b="b"/>
              <a:pathLst>
                <a:path w="2060904" h="2167467" extrusionOk="0">
                  <a:moveTo>
                    <a:pt x="19788" y="0"/>
                  </a:moveTo>
                  <a:lnTo>
                    <a:pt x="2041116" y="0"/>
                  </a:lnTo>
                  <a:cubicBezTo>
                    <a:pt x="2052045" y="0"/>
                    <a:pt x="2060904" y="8859"/>
                    <a:pt x="2060904" y="19788"/>
                  </a:cubicBezTo>
                  <a:lnTo>
                    <a:pt x="2060904" y="2147679"/>
                  </a:lnTo>
                  <a:cubicBezTo>
                    <a:pt x="2060904" y="2158608"/>
                    <a:pt x="2052045" y="2167467"/>
                    <a:pt x="2041116" y="2167467"/>
                  </a:cubicBezTo>
                  <a:lnTo>
                    <a:pt x="19788" y="2167467"/>
                  </a:lnTo>
                  <a:cubicBezTo>
                    <a:pt x="8859" y="2167467"/>
                    <a:pt x="0" y="2158608"/>
                    <a:pt x="0" y="2147679"/>
                  </a:cubicBezTo>
                  <a:lnTo>
                    <a:pt x="0" y="19788"/>
                  </a:lnTo>
                  <a:cubicBezTo>
                    <a:pt x="0" y="8859"/>
                    <a:pt x="8859" y="0"/>
                    <a:pt x="19788"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5"/>
            <p:cNvSpPr txBox="1"/>
            <p:nvPr/>
          </p:nvSpPr>
          <p:spPr>
            <a:xfrm>
              <a:off x="0" y="0"/>
              <a:ext cx="2061000" cy="21675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3" name="Google Shape;33;p5"/>
          <p:cNvSpPr txBox="1">
            <a:spLocks noGrp="1"/>
          </p:cNvSpPr>
          <p:nvPr>
            <p:ph type="title"/>
          </p:nvPr>
        </p:nvSpPr>
        <p:spPr>
          <a:xfrm>
            <a:off x="1461750" y="1028700"/>
            <a:ext cx="6911100" cy="3347100"/>
          </a:xfrm>
          <a:prstGeom prst="rect">
            <a:avLst/>
          </a:prstGeom>
          <a:noFill/>
          <a:ln>
            <a:noFill/>
          </a:ln>
        </p:spPr>
        <p:txBody>
          <a:bodyPr spcFirstLastPara="1" wrap="square" lIns="91425" tIns="45700" rIns="91425" bIns="45700" anchor="ctr" anchorCtr="0">
            <a:normAutofit/>
          </a:bodyPr>
          <a:lstStyle>
            <a:lvl1pPr marR="0" lvl="0" algn="l">
              <a:lnSpc>
                <a:spcPct val="80000"/>
              </a:lnSpc>
              <a:spcBef>
                <a:spcPts val="0"/>
              </a:spcBef>
              <a:spcAft>
                <a:spcPts val="0"/>
              </a:spcAft>
              <a:buClr>
                <a:srgbClr val="FFFFFC"/>
              </a:buClr>
              <a:buSzPts val="9000"/>
              <a:buFont typeface="Cormorant Garamond"/>
              <a:buNone/>
              <a:defRPr sz="9000" i="0" u="none" strike="noStrike" cap="none">
                <a:solidFill>
                  <a:srgbClr val="FFFFFC"/>
                </a:solidFill>
                <a:latin typeface="Cormorant Garamond"/>
                <a:ea typeface="Cormorant Garamond"/>
                <a:cs typeface="Cormorant Garamond"/>
                <a:sym typeface="Cormorant Garamond"/>
              </a:defRPr>
            </a:lvl1pPr>
            <a:lvl2pPr lvl="1">
              <a:lnSpc>
                <a:spcPct val="80000"/>
              </a:lnSpc>
              <a:spcBef>
                <a:spcPts val="0"/>
              </a:spcBef>
              <a:spcAft>
                <a:spcPts val="0"/>
              </a:spcAft>
              <a:buClr>
                <a:srgbClr val="FFFFFC"/>
              </a:buClr>
              <a:buSzPts val="12000"/>
              <a:buNone/>
              <a:defRPr sz="12000">
                <a:solidFill>
                  <a:srgbClr val="FFFFFC"/>
                </a:solidFill>
              </a:defRPr>
            </a:lvl2pPr>
            <a:lvl3pPr lvl="2">
              <a:lnSpc>
                <a:spcPct val="80000"/>
              </a:lnSpc>
              <a:spcBef>
                <a:spcPts val="0"/>
              </a:spcBef>
              <a:spcAft>
                <a:spcPts val="0"/>
              </a:spcAft>
              <a:buClr>
                <a:srgbClr val="FFFFFC"/>
              </a:buClr>
              <a:buSzPts val="12000"/>
              <a:buNone/>
              <a:defRPr sz="12000">
                <a:solidFill>
                  <a:srgbClr val="FFFFFC"/>
                </a:solidFill>
              </a:defRPr>
            </a:lvl3pPr>
            <a:lvl4pPr lvl="3">
              <a:lnSpc>
                <a:spcPct val="80000"/>
              </a:lnSpc>
              <a:spcBef>
                <a:spcPts val="0"/>
              </a:spcBef>
              <a:spcAft>
                <a:spcPts val="0"/>
              </a:spcAft>
              <a:buClr>
                <a:srgbClr val="FFFFFC"/>
              </a:buClr>
              <a:buSzPts val="12000"/>
              <a:buNone/>
              <a:defRPr sz="12000">
                <a:solidFill>
                  <a:srgbClr val="FFFFFC"/>
                </a:solidFill>
              </a:defRPr>
            </a:lvl4pPr>
            <a:lvl5pPr lvl="4">
              <a:lnSpc>
                <a:spcPct val="80000"/>
              </a:lnSpc>
              <a:spcBef>
                <a:spcPts val="0"/>
              </a:spcBef>
              <a:spcAft>
                <a:spcPts val="0"/>
              </a:spcAft>
              <a:buClr>
                <a:srgbClr val="FFFFFC"/>
              </a:buClr>
              <a:buSzPts val="12000"/>
              <a:buNone/>
              <a:defRPr sz="12000">
                <a:solidFill>
                  <a:srgbClr val="FFFFFC"/>
                </a:solidFill>
              </a:defRPr>
            </a:lvl5pPr>
            <a:lvl6pPr lvl="5">
              <a:lnSpc>
                <a:spcPct val="80000"/>
              </a:lnSpc>
              <a:spcBef>
                <a:spcPts val="0"/>
              </a:spcBef>
              <a:spcAft>
                <a:spcPts val="0"/>
              </a:spcAft>
              <a:buClr>
                <a:srgbClr val="FFFFFC"/>
              </a:buClr>
              <a:buSzPts val="12000"/>
              <a:buNone/>
              <a:defRPr sz="12000">
                <a:solidFill>
                  <a:srgbClr val="FFFFFC"/>
                </a:solidFill>
              </a:defRPr>
            </a:lvl6pPr>
            <a:lvl7pPr lvl="6">
              <a:lnSpc>
                <a:spcPct val="80000"/>
              </a:lnSpc>
              <a:spcBef>
                <a:spcPts val="0"/>
              </a:spcBef>
              <a:spcAft>
                <a:spcPts val="0"/>
              </a:spcAft>
              <a:buClr>
                <a:srgbClr val="FFFFFC"/>
              </a:buClr>
              <a:buSzPts val="12000"/>
              <a:buNone/>
              <a:defRPr sz="12000">
                <a:solidFill>
                  <a:srgbClr val="FFFFFC"/>
                </a:solidFill>
              </a:defRPr>
            </a:lvl7pPr>
            <a:lvl8pPr lvl="7">
              <a:lnSpc>
                <a:spcPct val="80000"/>
              </a:lnSpc>
              <a:spcBef>
                <a:spcPts val="0"/>
              </a:spcBef>
              <a:spcAft>
                <a:spcPts val="0"/>
              </a:spcAft>
              <a:buClr>
                <a:srgbClr val="FFFFFC"/>
              </a:buClr>
              <a:buSzPts val="12000"/>
              <a:buNone/>
              <a:defRPr sz="12000">
                <a:solidFill>
                  <a:srgbClr val="FFFFFC"/>
                </a:solidFill>
              </a:defRPr>
            </a:lvl8pPr>
            <a:lvl9pPr lvl="8">
              <a:lnSpc>
                <a:spcPct val="80000"/>
              </a:lnSpc>
              <a:spcBef>
                <a:spcPts val="0"/>
              </a:spcBef>
              <a:spcAft>
                <a:spcPts val="0"/>
              </a:spcAft>
              <a:buClr>
                <a:srgbClr val="FFFFFC"/>
              </a:buClr>
              <a:buSzPts val="12000"/>
              <a:buNone/>
              <a:defRPr sz="12000">
                <a:solidFill>
                  <a:srgbClr val="FFFFFC"/>
                </a:solidFill>
              </a:defRPr>
            </a:lvl9pPr>
          </a:lstStyle>
          <a:p>
            <a:endParaRPr/>
          </a:p>
        </p:txBody>
      </p:sp>
      <p:sp>
        <p:nvSpPr>
          <p:cNvPr id="34" name="Google Shape;34;p5"/>
          <p:cNvSpPr txBox="1">
            <a:spLocks noGrp="1"/>
          </p:cNvSpPr>
          <p:nvPr>
            <p:ph type="body" idx="1"/>
          </p:nvPr>
        </p:nvSpPr>
        <p:spPr>
          <a:xfrm>
            <a:off x="1461750" y="5217250"/>
            <a:ext cx="7225200" cy="39321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1pPr>
            <a:lvl2pPr marL="914400" marR="0" lvl="1" indent="-355600" algn="l">
              <a:spcBef>
                <a:spcPts val="56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2pPr>
            <a:lvl3pPr marL="1371600" marR="0" lvl="2" indent="-355600" algn="l">
              <a:spcBef>
                <a:spcPts val="48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3pPr>
            <a:lvl4pPr marL="1828800" marR="0" lvl="3"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4pPr>
            <a:lvl5pPr marL="2286000" marR="0" lvl="4"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5pPr>
            <a:lvl6pPr marL="2743200" marR="0" lvl="5"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6pPr>
            <a:lvl7pPr marL="3200400" marR="0" lvl="6"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7pPr>
            <a:lvl8pPr marL="3657600" marR="0" lvl="7"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8pPr>
            <a:lvl9pPr marL="4114800" marR="0" lvl="8"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9pPr>
          </a:lstStyle>
          <a:p>
            <a:endParaRPr/>
          </a:p>
        </p:txBody>
      </p:sp>
      <p:sp>
        <p:nvSpPr>
          <p:cNvPr id="35" name="Google Shape;35;p5"/>
          <p:cNvSpPr>
            <a:spLocks noGrp="1"/>
          </p:cNvSpPr>
          <p:nvPr>
            <p:ph type="pic" idx="2"/>
          </p:nvPr>
        </p:nvSpPr>
        <p:spPr>
          <a:xfrm>
            <a:off x="11065813" y="2758588"/>
            <a:ext cx="4562400" cy="4770000"/>
          </a:xfrm>
          <a:prstGeom prst="roundRect">
            <a:avLst>
              <a:gd name="adj" fmla="val 3164"/>
            </a:avLst>
          </a:prstGeom>
          <a:noFill/>
          <a:ln>
            <a:no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6"/>
        <p:cNvGrpSpPr/>
        <p:nvPr/>
      </p:nvGrpSpPr>
      <p:grpSpPr>
        <a:xfrm>
          <a:off x="0" y="0"/>
          <a:ext cx="0" cy="0"/>
          <a:chOff x="0" y="0"/>
          <a:chExt cx="0" cy="0"/>
        </a:xfrm>
      </p:grpSpPr>
      <p:grpSp>
        <p:nvGrpSpPr>
          <p:cNvPr id="37" name="Google Shape;37;p6"/>
          <p:cNvGrpSpPr/>
          <p:nvPr/>
        </p:nvGrpSpPr>
        <p:grpSpPr>
          <a:xfrm>
            <a:off x="1028700" y="5132303"/>
            <a:ext cx="7956791" cy="1919603"/>
            <a:chOff x="0" y="0"/>
            <a:chExt cx="2095602" cy="505571"/>
          </a:xfrm>
        </p:grpSpPr>
        <p:sp>
          <p:nvSpPr>
            <p:cNvPr id="38" name="Google Shape;38;p6"/>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txBox="1"/>
            <p:nvPr/>
          </p:nvSpPr>
          <p:spPr>
            <a:xfrm>
              <a:off x="0" y="0"/>
              <a:ext cx="2095500" cy="505500"/>
            </a:xfrm>
            <a:prstGeom prst="rect">
              <a:avLst/>
            </a:prstGeom>
            <a:no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0" name="Google Shape;40;p6"/>
          <p:cNvGrpSpPr/>
          <p:nvPr/>
        </p:nvGrpSpPr>
        <p:grpSpPr>
          <a:xfrm>
            <a:off x="1028700" y="7338710"/>
            <a:ext cx="7956791" cy="1919603"/>
            <a:chOff x="0" y="0"/>
            <a:chExt cx="2095602" cy="505571"/>
          </a:xfrm>
        </p:grpSpPr>
        <p:sp>
          <p:nvSpPr>
            <p:cNvPr id="41" name="Google Shape;41;p6"/>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6"/>
            <p:cNvSpPr txBox="1"/>
            <p:nvPr/>
          </p:nvSpPr>
          <p:spPr>
            <a:xfrm>
              <a:off x="0" y="0"/>
              <a:ext cx="2095500" cy="5055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3" name="Google Shape;43;p6"/>
          <p:cNvGrpSpPr/>
          <p:nvPr/>
        </p:nvGrpSpPr>
        <p:grpSpPr>
          <a:xfrm>
            <a:off x="9302561" y="5133370"/>
            <a:ext cx="7956791" cy="1919603"/>
            <a:chOff x="0" y="0"/>
            <a:chExt cx="2095602" cy="505571"/>
          </a:xfrm>
        </p:grpSpPr>
        <p:sp>
          <p:nvSpPr>
            <p:cNvPr id="44" name="Google Shape;44;p6"/>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6"/>
            <p:cNvSpPr txBox="1"/>
            <p:nvPr/>
          </p:nvSpPr>
          <p:spPr>
            <a:xfrm>
              <a:off x="0" y="0"/>
              <a:ext cx="2095500" cy="5055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6" name="Google Shape;46;p6"/>
          <p:cNvGrpSpPr/>
          <p:nvPr/>
        </p:nvGrpSpPr>
        <p:grpSpPr>
          <a:xfrm>
            <a:off x="9302561" y="7338710"/>
            <a:ext cx="7956791" cy="1919603"/>
            <a:chOff x="0" y="0"/>
            <a:chExt cx="2095602" cy="505571"/>
          </a:xfrm>
        </p:grpSpPr>
        <p:sp>
          <p:nvSpPr>
            <p:cNvPr id="47" name="Google Shape;47;p6"/>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6"/>
            <p:cNvSpPr txBox="1"/>
            <p:nvPr/>
          </p:nvSpPr>
          <p:spPr>
            <a:xfrm>
              <a:off x="0" y="0"/>
              <a:ext cx="2095500" cy="5055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9" name="Google Shape;49;p6"/>
          <p:cNvSpPr>
            <a:spLocks noGrp="1"/>
          </p:cNvSpPr>
          <p:nvPr>
            <p:ph type="pic" idx="2"/>
          </p:nvPr>
        </p:nvSpPr>
        <p:spPr>
          <a:xfrm>
            <a:off x="9302550" y="1130850"/>
            <a:ext cx="7956900" cy="3643500"/>
          </a:xfrm>
          <a:prstGeom prst="roundRect">
            <a:avLst>
              <a:gd name="adj" fmla="val 3164"/>
            </a:avLst>
          </a:prstGeom>
          <a:noFill/>
          <a:ln>
            <a:noFill/>
          </a:ln>
        </p:spPr>
        <p:txBody>
          <a:bodyPr/>
          <a:lstStyle/>
          <a:p>
            <a:endParaRPr lang="en-GB"/>
          </a:p>
        </p:txBody>
      </p:sp>
      <p:sp>
        <p:nvSpPr>
          <p:cNvPr id="50" name="Google Shape;50;p6"/>
          <p:cNvSpPr txBox="1">
            <a:spLocks noGrp="1"/>
          </p:cNvSpPr>
          <p:nvPr>
            <p:ph type="title"/>
          </p:nvPr>
        </p:nvSpPr>
        <p:spPr>
          <a:xfrm>
            <a:off x="1028700" y="1130850"/>
            <a:ext cx="7730400" cy="3299400"/>
          </a:xfrm>
          <a:prstGeom prst="rect">
            <a:avLst/>
          </a:prstGeom>
          <a:noFill/>
          <a:ln>
            <a:noFill/>
          </a:ln>
        </p:spPr>
        <p:txBody>
          <a:bodyPr spcFirstLastPara="1" wrap="square" lIns="91425" tIns="45700" rIns="91425" bIns="45700" anchor="ctr" anchorCtr="0">
            <a:normAutofit/>
          </a:bodyPr>
          <a:lstStyle>
            <a:lvl1pPr marR="0" lvl="0" algn="l">
              <a:lnSpc>
                <a:spcPct val="80000"/>
              </a:lnSpc>
              <a:spcBef>
                <a:spcPts val="0"/>
              </a:spcBef>
              <a:spcAft>
                <a:spcPts val="0"/>
              </a:spcAft>
              <a:buClr>
                <a:srgbClr val="FFFFFC"/>
              </a:buClr>
              <a:buSzPts val="9000"/>
              <a:buFont typeface="Cormorant Garamond"/>
              <a:buNone/>
              <a:defRPr sz="9000" i="0" u="none" strike="noStrike" cap="none">
                <a:solidFill>
                  <a:srgbClr val="FFFFFC"/>
                </a:solidFill>
                <a:latin typeface="Cormorant Garamond"/>
                <a:ea typeface="Cormorant Garamond"/>
                <a:cs typeface="Cormorant Garamond"/>
                <a:sym typeface="Cormorant Garamond"/>
              </a:defRPr>
            </a:lvl1pPr>
            <a:lvl2pPr lvl="1">
              <a:lnSpc>
                <a:spcPct val="80000"/>
              </a:lnSpc>
              <a:spcBef>
                <a:spcPts val="0"/>
              </a:spcBef>
              <a:spcAft>
                <a:spcPts val="0"/>
              </a:spcAft>
              <a:buClr>
                <a:srgbClr val="FFFFFC"/>
              </a:buClr>
              <a:buSzPts val="12000"/>
              <a:buNone/>
              <a:defRPr sz="12000">
                <a:solidFill>
                  <a:srgbClr val="FFFFFC"/>
                </a:solidFill>
              </a:defRPr>
            </a:lvl2pPr>
            <a:lvl3pPr lvl="2">
              <a:lnSpc>
                <a:spcPct val="80000"/>
              </a:lnSpc>
              <a:spcBef>
                <a:spcPts val="0"/>
              </a:spcBef>
              <a:spcAft>
                <a:spcPts val="0"/>
              </a:spcAft>
              <a:buClr>
                <a:srgbClr val="FFFFFC"/>
              </a:buClr>
              <a:buSzPts val="12000"/>
              <a:buNone/>
              <a:defRPr sz="12000">
                <a:solidFill>
                  <a:srgbClr val="FFFFFC"/>
                </a:solidFill>
              </a:defRPr>
            </a:lvl3pPr>
            <a:lvl4pPr lvl="3">
              <a:lnSpc>
                <a:spcPct val="80000"/>
              </a:lnSpc>
              <a:spcBef>
                <a:spcPts val="0"/>
              </a:spcBef>
              <a:spcAft>
                <a:spcPts val="0"/>
              </a:spcAft>
              <a:buClr>
                <a:srgbClr val="FFFFFC"/>
              </a:buClr>
              <a:buSzPts val="12000"/>
              <a:buNone/>
              <a:defRPr sz="12000">
                <a:solidFill>
                  <a:srgbClr val="FFFFFC"/>
                </a:solidFill>
              </a:defRPr>
            </a:lvl4pPr>
            <a:lvl5pPr lvl="4">
              <a:lnSpc>
                <a:spcPct val="80000"/>
              </a:lnSpc>
              <a:spcBef>
                <a:spcPts val="0"/>
              </a:spcBef>
              <a:spcAft>
                <a:spcPts val="0"/>
              </a:spcAft>
              <a:buClr>
                <a:srgbClr val="FFFFFC"/>
              </a:buClr>
              <a:buSzPts val="12000"/>
              <a:buNone/>
              <a:defRPr sz="12000">
                <a:solidFill>
                  <a:srgbClr val="FFFFFC"/>
                </a:solidFill>
              </a:defRPr>
            </a:lvl5pPr>
            <a:lvl6pPr lvl="5">
              <a:lnSpc>
                <a:spcPct val="80000"/>
              </a:lnSpc>
              <a:spcBef>
                <a:spcPts val="0"/>
              </a:spcBef>
              <a:spcAft>
                <a:spcPts val="0"/>
              </a:spcAft>
              <a:buClr>
                <a:srgbClr val="FFFFFC"/>
              </a:buClr>
              <a:buSzPts val="12000"/>
              <a:buNone/>
              <a:defRPr sz="12000">
                <a:solidFill>
                  <a:srgbClr val="FFFFFC"/>
                </a:solidFill>
              </a:defRPr>
            </a:lvl6pPr>
            <a:lvl7pPr lvl="6">
              <a:lnSpc>
                <a:spcPct val="80000"/>
              </a:lnSpc>
              <a:spcBef>
                <a:spcPts val="0"/>
              </a:spcBef>
              <a:spcAft>
                <a:spcPts val="0"/>
              </a:spcAft>
              <a:buClr>
                <a:srgbClr val="FFFFFC"/>
              </a:buClr>
              <a:buSzPts val="12000"/>
              <a:buNone/>
              <a:defRPr sz="12000">
                <a:solidFill>
                  <a:srgbClr val="FFFFFC"/>
                </a:solidFill>
              </a:defRPr>
            </a:lvl7pPr>
            <a:lvl8pPr lvl="7">
              <a:lnSpc>
                <a:spcPct val="80000"/>
              </a:lnSpc>
              <a:spcBef>
                <a:spcPts val="0"/>
              </a:spcBef>
              <a:spcAft>
                <a:spcPts val="0"/>
              </a:spcAft>
              <a:buClr>
                <a:srgbClr val="FFFFFC"/>
              </a:buClr>
              <a:buSzPts val="12000"/>
              <a:buNone/>
              <a:defRPr sz="12000">
                <a:solidFill>
                  <a:srgbClr val="FFFFFC"/>
                </a:solidFill>
              </a:defRPr>
            </a:lvl8pPr>
            <a:lvl9pPr lvl="8">
              <a:lnSpc>
                <a:spcPct val="80000"/>
              </a:lnSpc>
              <a:spcBef>
                <a:spcPts val="0"/>
              </a:spcBef>
              <a:spcAft>
                <a:spcPts val="0"/>
              </a:spcAft>
              <a:buClr>
                <a:srgbClr val="FFFFFC"/>
              </a:buClr>
              <a:buSzPts val="12000"/>
              <a:buNone/>
              <a:defRPr sz="12000">
                <a:solidFill>
                  <a:srgbClr val="FFFFFC"/>
                </a:solidFill>
              </a:defRPr>
            </a:lvl9pPr>
          </a:lstStyle>
          <a:p>
            <a:endParaRPr/>
          </a:p>
        </p:txBody>
      </p:sp>
      <p:sp>
        <p:nvSpPr>
          <p:cNvPr id="51" name="Google Shape;51;p6"/>
          <p:cNvSpPr txBox="1">
            <a:spLocks noGrp="1"/>
          </p:cNvSpPr>
          <p:nvPr>
            <p:ph type="body" idx="1"/>
          </p:nvPr>
        </p:nvSpPr>
        <p:spPr>
          <a:xfrm>
            <a:off x="1281300" y="5326225"/>
            <a:ext cx="7477800" cy="15189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1pPr>
            <a:lvl2pPr marL="914400" marR="0" lvl="1" indent="-355600" algn="l">
              <a:spcBef>
                <a:spcPts val="56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2pPr>
            <a:lvl3pPr marL="1371600" marR="0" lvl="2" indent="-355600" algn="l">
              <a:spcBef>
                <a:spcPts val="48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3pPr>
            <a:lvl4pPr marL="1828800" marR="0" lvl="3"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4pPr>
            <a:lvl5pPr marL="2286000" marR="0" lvl="4"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5pPr>
            <a:lvl6pPr marL="2743200" marR="0" lvl="5"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6pPr>
            <a:lvl7pPr marL="3200400" marR="0" lvl="6"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7pPr>
            <a:lvl8pPr marL="3657600" marR="0" lvl="7"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8pPr>
            <a:lvl9pPr marL="4114800" marR="0" lvl="8" indent="-355600" algn="l">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9pPr>
          </a:lstStyle>
          <a:p>
            <a:endParaRPr/>
          </a:p>
        </p:txBody>
      </p:sp>
      <p:sp>
        <p:nvSpPr>
          <p:cNvPr id="52" name="Google Shape;52;p6"/>
          <p:cNvSpPr txBox="1">
            <a:spLocks noGrp="1"/>
          </p:cNvSpPr>
          <p:nvPr>
            <p:ph type="body" idx="3"/>
          </p:nvPr>
        </p:nvSpPr>
        <p:spPr>
          <a:xfrm>
            <a:off x="1281300" y="7539063"/>
            <a:ext cx="7477800" cy="15189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1pPr>
            <a:lvl2pPr marL="914400" marR="0" lvl="1" indent="-355600" algn="l" rtl="0">
              <a:spcBef>
                <a:spcPts val="56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2pPr>
            <a:lvl3pPr marL="1371600" marR="0" lvl="2" indent="-355600" algn="l" rtl="0">
              <a:spcBef>
                <a:spcPts val="48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3pPr>
            <a:lvl4pPr marL="1828800" marR="0" lvl="3"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4pPr>
            <a:lvl5pPr marL="2286000" marR="0" lvl="4"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5pPr>
            <a:lvl6pPr marL="2743200" marR="0" lvl="5"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6pPr>
            <a:lvl7pPr marL="3200400" marR="0" lvl="6"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7pPr>
            <a:lvl8pPr marL="3657600" marR="0" lvl="7"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8pPr>
            <a:lvl9pPr marL="4114800" marR="0" lvl="8"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9pPr>
          </a:lstStyle>
          <a:p>
            <a:endParaRPr/>
          </a:p>
        </p:txBody>
      </p:sp>
      <p:sp>
        <p:nvSpPr>
          <p:cNvPr id="53" name="Google Shape;53;p6"/>
          <p:cNvSpPr txBox="1">
            <a:spLocks noGrp="1"/>
          </p:cNvSpPr>
          <p:nvPr>
            <p:ph type="body" idx="4"/>
          </p:nvPr>
        </p:nvSpPr>
        <p:spPr>
          <a:xfrm>
            <a:off x="9542100" y="5326225"/>
            <a:ext cx="7477800" cy="15189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1pPr>
            <a:lvl2pPr marL="914400" marR="0" lvl="1" indent="-355600" algn="l" rtl="0">
              <a:spcBef>
                <a:spcPts val="56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2pPr>
            <a:lvl3pPr marL="1371600" marR="0" lvl="2" indent="-355600" algn="l" rtl="0">
              <a:spcBef>
                <a:spcPts val="48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3pPr>
            <a:lvl4pPr marL="1828800" marR="0" lvl="3"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4pPr>
            <a:lvl5pPr marL="2286000" marR="0" lvl="4"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5pPr>
            <a:lvl6pPr marL="2743200" marR="0" lvl="5"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6pPr>
            <a:lvl7pPr marL="3200400" marR="0" lvl="6"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7pPr>
            <a:lvl8pPr marL="3657600" marR="0" lvl="7"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8pPr>
            <a:lvl9pPr marL="4114800" marR="0" lvl="8"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9pPr>
          </a:lstStyle>
          <a:p>
            <a:endParaRPr/>
          </a:p>
        </p:txBody>
      </p:sp>
      <p:sp>
        <p:nvSpPr>
          <p:cNvPr id="54" name="Google Shape;54;p6"/>
          <p:cNvSpPr txBox="1">
            <a:spLocks noGrp="1"/>
          </p:cNvSpPr>
          <p:nvPr>
            <p:ph type="body" idx="5"/>
          </p:nvPr>
        </p:nvSpPr>
        <p:spPr>
          <a:xfrm>
            <a:off x="9542100" y="7539063"/>
            <a:ext cx="7477800" cy="15189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1pPr>
            <a:lvl2pPr marL="914400" marR="0" lvl="1" indent="-355600" algn="l" rtl="0">
              <a:spcBef>
                <a:spcPts val="56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2pPr>
            <a:lvl3pPr marL="1371600" marR="0" lvl="2" indent="-355600" algn="l" rtl="0">
              <a:spcBef>
                <a:spcPts val="48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3pPr>
            <a:lvl4pPr marL="1828800" marR="0" lvl="3"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4pPr>
            <a:lvl5pPr marL="2286000" marR="0" lvl="4"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5pPr>
            <a:lvl6pPr marL="2743200" marR="0" lvl="5"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6pPr>
            <a:lvl7pPr marL="3200400" marR="0" lvl="6"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7pPr>
            <a:lvl8pPr marL="3657600" marR="0" lvl="7"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8pPr>
            <a:lvl9pPr marL="4114800" marR="0" lvl="8" indent="-355600" algn="l" rtl="0">
              <a:spcBef>
                <a:spcPts val="400"/>
              </a:spcBef>
              <a:spcAft>
                <a:spcPts val="0"/>
              </a:spcAft>
              <a:buClr>
                <a:srgbClr val="FFFFFC"/>
              </a:buClr>
              <a:buSzPts val="2000"/>
              <a:buFont typeface="DM Sans"/>
              <a:buChar char="•"/>
              <a:defRPr sz="2000" i="0" u="none" strike="noStrike" cap="none">
                <a:solidFill>
                  <a:srgbClr val="FFFFFC"/>
                </a:solidFill>
                <a:latin typeface="DM Sans"/>
                <a:ea typeface="DM Sans"/>
                <a:cs typeface="DM Sans"/>
                <a:sym typeface="DM Sans"/>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1461750" y="1028700"/>
            <a:ext cx="6911100" cy="3347100"/>
          </a:xfrm>
          <a:prstGeom prst="rect">
            <a:avLst/>
          </a:prstGeom>
          <a:noFill/>
          <a:ln>
            <a:noFill/>
          </a:ln>
        </p:spPr>
        <p:txBody>
          <a:bodyPr spcFirstLastPara="1" wrap="square" lIns="91425" tIns="45700" rIns="91425" bIns="45700" anchor="ctr" anchorCtr="0">
            <a:normAutofit/>
          </a:bodyPr>
          <a:lstStyle>
            <a:lvl1pPr marR="0" lvl="0" algn="l">
              <a:lnSpc>
                <a:spcPct val="80000"/>
              </a:lnSpc>
              <a:spcBef>
                <a:spcPts val="0"/>
              </a:spcBef>
              <a:spcAft>
                <a:spcPts val="0"/>
              </a:spcAft>
              <a:buSzPts val="9000"/>
              <a:buFont typeface="Cormorant Garamond"/>
              <a:buNone/>
              <a:defRPr sz="9000" i="0" u="none" strike="noStrike" cap="none">
                <a:latin typeface="Cormorant Garamond"/>
                <a:ea typeface="Cormorant Garamond"/>
                <a:cs typeface="Cormorant Garamond"/>
                <a:sym typeface="Cormorant Garamond"/>
              </a:defRPr>
            </a:lvl1pPr>
            <a:lvl2pPr lvl="1">
              <a:lnSpc>
                <a:spcPct val="80000"/>
              </a:lnSpc>
              <a:spcBef>
                <a:spcPts val="0"/>
              </a:spcBef>
              <a:spcAft>
                <a:spcPts val="0"/>
              </a:spcAft>
              <a:buSzPts val="12000"/>
              <a:buNone/>
              <a:defRPr sz="12000"/>
            </a:lvl2pPr>
            <a:lvl3pPr lvl="2">
              <a:lnSpc>
                <a:spcPct val="80000"/>
              </a:lnSpc>
              <a:spcBef>
                <a:spcPts val="0"/>
              </a:spcBef>
              <a:spcAft>
                <a:spcPts val="0"/>
              </a:spcAft>
              <a:buSzPts val="12000"/>
              <a:buNone/>
              <a:defRPr sz="12000"/>
            </a:lvl3pPr>
            <a:lvl4pPr lvl="3">
              <a:lnSpc>
                <a:spcPct val="80000"/>
              </a:lnSpc>
              <a:spcBef>
                <a:spcPts val="0"/>
              </a:spcBef>
              <a:spcAft>
                <a:spcPts val="0"/>
              </a:spcAft>
              <a:buSzPts val="12000"/>
              <a:buNone/>
              <a:defRPr sz="12000"/>
            </a:lvl4pPr>
            <a:lvl5pPr lvl="4">
              <a:lnSpc>
                <a:spcPct val="80000"/>
              </a:lnSpc>
              <a:spcBef>
                <a:spcPts val="0"/>
              </a:spcBef>
              <a:spcAft>
                <a:spcPts val="0"/>
              </a:spcAft>
              <a:buSzPts val="12000"/>
              <a:buNone/>
              <a:defRPr sz="12000"/>
            </a:lvl5pPr>
            <a:lvl6pPr lvl="5">
              <a:lnSpc>
                <a:spcPct val="80000"/>
              </a:lnSpc>
              <a:spcBef>
                <a:spcPts val="0"/>
              </a:spcBef>
              <a:spcAft>
                <a:spcPts val="0"/>
              </a:spcAft>
              <a:buSzPts val="12000"/>
              <a:buNone/>
              <a:defRPr sz="12000"/>
            </a:lvl6pPr>
            <a:lvl7pPr lvl="6">
              <a:lnSpc>
                <a:spcPct val="80000"/>
              </a:lnSpc>
              <a:spcBef>
                <a:spcPts val="0"/>
              </a:spcBef>
              <a:spcAft>
                <a:spcPts val="0"/>
              </a:spcAft>
              <a:buSzPts val="12000"/>
              <a:buNone/>
              <a:defRPr sz="12000"/>
            </a:lvl7pPr>
            <a:lvl8pPr lvl="7">
              <a:lnSpc>
                <a:spcPct val="80000"/>
              </a:lnSpc>
              <a:spcBef>
                <a:spcPts val="0"/>
              </a:spcBef>
              <a:spcAft>
                <a:spcPts val="0"/>
              </a:spcAft>
              <a:buSzPts val="12000"/>
              <a:buNone/>
              <a:defRPr sz="12000"/>
            </a:lvl8pPr>
            <a:lvl9pPr lvl="8">
              <a:lnSpc>
                <a:spcPct val="80000"/>
              </a:lnSpc>
              <a:spcBef>
                <a:spcPts val="0"/>
              </a:spcBef>
              <a:spcAft>
                <a:spcPts val="0"/>
              </a:spcAft>
              <a:buSzPts val="12000"/>
              <a:buNone/>
              <a:defRPr sz="12000"/>
            </a:lvl9pPr>
          </a:lstStyle>
          <a:p>
            <a:endParaRPr/>
          </a:p>
        </p:txBody>
      </p:sp>
      <p:sp>
        <p:nvSpPr>
          <p:cNvPr id="57" name="Google Shape;57;p7"/>
          <p:cNvSpPr txBox="1">
            <a:spLocks noGrp="1"/>
          </p:cNvSpPr>
          <p:nvPr>
            <p:ph type="body" idx="1"/>
          </p:nvPr>
        </p:nvSpPr>
        <p:spPr>
          <a:xfrm>
            <a:off x="1461750" y="5217250"/>
            <a:ext cx="7225200" cy="39321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SzPts val="2000"/>
              <a:buFont typeface="DM Sans"/>
              <a:buChar char="•"/>
              <a:defRPr sz="2000" i="0" u="none" strike="noStrike" cap="none">
                <a:latin typeface="DM Sans"/>
                <a:ea typeface="DM Sans"/>
                <a:cs typeface="DM Sans"/>
                <a:sym typeface="DM Sans"/>
              </a:defRPr>
            </a:lvl1pPr>
            <a:lvl2pPr marL="914400" marR="0" lvl="1" indent="-355600" algn="l">
              <a:spcBef>
                <a:spcPts val="560"/>
              </a:spcBef>
              <a:spcAft>
                <a:spcPts val="0"/>
              </a:spcAft>
              <a:buSzPts val="2000"/>
              <a:buFont typeface="DM Sans"/>
              <a:buChar char="–"/>
              <a:defRPr sz="2000" i="0" u="none" strike="noStrike" cap="none">
                <a:latin typeface="DM Sans"/>
                <a:ea typeface="DM Sans"/>
                <a:cs typeface="DM Sans"/>
                <a:sym typeface="DM Sans"/>
              </a:defRPr>
            </a:lvl2pPr>
            <a:lvl3pPr marL="1371600" marR="0" lvl="2" indent="-355600" algn="l">
              <a:spcBef>
                <a:spcPts val="480"/>
              </a:spcBef>
              <a:spcAft>
                <a:spcPts val="0"/>
              </a:spcAft>
              <a:buSzPts val="2000"/>
              <a:buFont typeface="DM Sans"/>
              <a:buChar char="•"/>
              <a:defRPr sz="2000" i="0" u="none" strike="noStrike" cap="none">
                <a:latin typeface="DM Sans"/>
                <a:ea typeface="DM Sans"/>
                <a:cs typeface="DM Sans"/>
                <a:sym typeface="DM Sans"/>
              </a:defRPr>
            </a:lvl3pPr>
            <a:lvl4pPr marL="1828800" marR="0" lvl="3" indent="-355600" algn="l">
              <a:spcBef>
                <a:spcPts val="400"/>
              </a:spcBef>
              <a:spcAft>
                <a:spcPts val="0"/>
              </a:spcAft>
              <a:buSzPts val="2000"/>
              <a:buFont typeface="DM Sans"/>
              <a:buChar char="–"/>
              <a:defRPr sz="2000" i="0" u="none" strike="noStrike" cap="none">
                <a:latin typeface="DM Sans"/>
                <a:ea typeface="DM Sans"/>
                <a:cs typeface="DM Sans"/>
                <a:sym typeface="DM Sans"/>
              </a:defRPr>
            </a:lvl4pPr>
            <a:lvl5pPr marL="2286000" marR="0" lvl="4" indent="-355600" algn="l">
              <a:spcBef>
                <a:spcPts val="400"/>
              </a:spcBef>
              <a:spcAft>
                <a:spcPts val="0"/>
              </a:spcAft>
              <a:buSzPts val="2000"/>
              <a:buFont typeface="DM Sans"/>
              <a:buChar char="»"/>
              <a:defRPr sz="2000" i="0" u="none" strike="noStrike" cap="none">
                <a:latin typeface="DM Sans"/>
                <a:ea typeface="DM Sans"/>
                <a:cs typeface="DM Sans"/>
                <a:sym typeface="DM Sans"/>
              </a:defRPr>
            </a:lvl5pPr>
            <a:lvl6pPr marL="2743200" marR="0" lvl="5" indent="-355600" algn="l">
              <a:spcBef>
                <a:spcPts val="400"/>
              </a:spcBef>
              <a:spcAft>
                <a:spcPts val="0"/>
              </a:spcAft>
              <a:buSzPts val="2000"/>
              <a:buFont typeface="DM Sans"/>
              <a:buChar char="•"/>
              <a:defRPr sz="2000" i="0" u="none" strike="noStrike" cap="none">
                <a:latin typeface="DM Sans"/>
                <a:ea typeface="DM Sans"/>
                <a:cs typeface="DM Sans"/>
                <a:sym typeface="DM Sans"/>
              </a:defRPr>
            </a:lvl6pPr>
            <a:lvl7pPr marL="3200400" marR="0" lvl="6" indent="-355600" algn="l">
              <a:spcBef>
                <a:spcPts val="400"/>
              </a:spcBef>
              <a:spcAft>
                <a:spcPts val="0"/>
              </a:spcAft>
              <a:buSzPts val="2000"/>
              <a:buFont typeface="DM Sans"/>
              <a:buChar char="•"/>
              <a:defRPr sz="2000" i="0" u="none" strike="noStrike" cap="none">
                <a:latin typeface="DM Sans"/>
                <a:ea typeface="DM Sans"/>
                <a:cs typeface="DM Sans"/>
                <a:sym typeface="DM Sans"/>
              </a:defRPr>
            </a:lvl7pPr>
            <a:lvl8pPr marL="3657600" marR="0" lvl="7" indent="-355600" algn="l">
              <a:spcBef>
                <a:spcPts val="400"/>
              </a:spcBef>
              <a:spcAft>
                <a:spcPts val="0"/>
              </a:spcAft>
              <a:buSzPts val="2000"/>
              <a:buFont typeface="DM Sans"/>
              <a:buChar char="•"/>
              <a:defRPr sz="2000" i="0" u="none" strike="noStrike" cap="none">
                <a:latin typeface="DM Sans"/>
                <a:ea typeface="DM Sans"/>
                <a:cs typeface="DM Sans"/>
                <a:sym typeface="DM Sans"/>
              </a:defRPr>
            </a:lvl8pPr>
            <a:lvl9pPr marL="4114800" marR="0" lvl="8" indent="-355600" algn="l">
              <a:spcBef>
                <a:spcPts val="400"/>
              </a:spcBef>
              <a:spcAft>
                <a:spcPts val="0"/>
              </a:spcAft>
              <a:buSzPts val="2000"/>
              <a:buFont typeface="DM Sans"/>
              <a:buChar char="•"/>
              <a:defRPr sz="2000" i="0" u="none" strike="noStrike" cap="none">
                <a:latin typeface="DM Sans"/>
                <a:ea typeface="DM Sans"/>
                <a:cs typeface="DM Sans"/>
                <a:sym typeface="DM Sans"/>
              </a:defRPr>
            </a:lvl9pPr>
          </a:lstStyle>
          <a:p>
            <a:endParaRPr/>
          </a:p>
        </p:txBody>
      </p:sp>
      <p:sp>
        <p:nvSpPr>
          <p:cNvPr id="58" name="Google Shape;58;p7"/>
          <p:cNvSpPr>
            <a:spLocks noGrp="1"/>
          </p:cNvSpPr>
          <p:nvPr>
            <p:ph type="pic" idx="2"/>
          </p:nvPr>
        </p:nvSpPr>
        <p:spPr>
          <a:xfrm>
            <a:off x="9236600" y="1029075"/>
            <a:ext cx="7871700" cy="8229900"/>
          </a:xfrm>
          <a:prstGeom prst="roundRect">
            <a:avLst>
              <a:gd name="adj" fmla="val 3164"/>
            </a:avLst>
          </a:prstGeom>
          <a:noFill/>
          <a:ln>
            <a:no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59"/>
        <p:cNvGrpSpPr/>
        <p:nvPr/>
      </p:nvGrpSpPr>
      <p:grpSpPr>
        <a:xfrm>
          <a:off x="0" y="0"/>
          <a:ext cx="0" cy="0"/>
          <a:chOff x="0" y="0"/>
          <a:chExt cx="0" cy="0"/>
        </a:xfrm>
      </p:grpSpPr>
      <p:sp>
        <p:nvSpPr>
          <p:cNvPr id="60" name="Google Shape;60;p8"/>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8"/>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2" name="Google Shape;62;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937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2464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rgbClr val="063636"/>
              </a:buClr>
              <a:buSzPts val="4400"/>
              <a:buFont typeface="Cormorant Garamond"/>
              <a:buNone/>
              <a:defRPr sz="4400" i="0" u="none" strike="noStrike" cap="none">
                <a:solidFill>
                  <a:srgbClr val="063636"/>
                </a:solidFill>
                <a:latin typeface="Cormorant Garamond"/>
                <a:ea typeface="Cormorant Garamond"/>
                <a:cs typeface="Cormorant Garamond"/>
                <a:sym typeface="Cormorant Garamond"/>
              </a:defRPr>
            </a:lvl1pPr>
            <a:lvl2pPr lvl="1">
              <a:spcBef>
                <a:spcPts val="0"/>
              </a:spcBef>
              <a:spcAft>
                <a:spcPts val="0"/>
              </a:spcAft>
              <a:buClr>
                <a:srgbClr val="063636"/>
              </a:buClr>
              <a:buSzPts val="1400"/>
              <a:buNone/>
              <a:defRPr sz="1800">
                <a:solidFill>
                  <a:srgbClr val="063636"/>
                </a:solidFill>
              </a:defRPr>
            </a:lvl2pPr>
            <a:lvl3pPr lvl="2">
              <a:spcBef>
                <a:spcPts val="0"/>
              </a:spcBef>
              <a:spcAft>
                <a:spcPts val="0"/>
              </a:spcAft>
              <a:buClr>
                <a:srgbClr val="063636"/>
              </a:buClr>
              <a:buSzPts val="1400"/>
              <a:buNone/>
              <a:defRPr sz="1800">
                <a:solidFill>
                  <a:srgbClr val="063636"/>
                </a:solidFill>
              </a:defRPr>
            </a:lvl3pPr>
            <a:lvl4pPr lvl="3">
              <a:spcBef>
                <a:spcPts val="0"/>
              </a:spcBef>
              <a:spcAft>
                <a:spcPts val="0"/>
              </a:spcAft>
              <a:buClr>
                <a:srgbClr val="063636"/>
              </a:buClr>
              <a:buSzPts val="1400"/>
              <a:buNone/>
              <a:defRPr sz="1800">
                <a:solidFill>
                  <a:srgbClr val="063636"/>
                </a:solidFill>
              </a:defRPr>
            </a:lvl4pPr>
            <a:lvl5pPr lvl="4">
              <a:spcBef>
                <a:spcPts val="0"/>
              </a:spcBef>
              <a:spcAft>
                <a:spcPts val="0"/>
              </a:spcAft>
              <a:buClr>
                <a:srgbClr val="063636"/>
              </a:buClr>
              <a:buSzPts val="1400"/>
              <a:buNone/>
              <a:defRPr sz="1800">
                <a:solidFill>
                  <a:srgbClr val="063636"/>
                </a:solidFill>
              </a:defRPr>
            </a:lvl5pPr>
            <a:lvl6pPr lvl="5">
              <a:spcBef>
                <a:spcPts val="0"/>
              </a:spcBef>
              <a:spcAft>
                <a:spcPts val="0"/>
              </a:spcAft>
              <a:buClr>
                <a:srgbClr val="063636"/>
              </a:buClr>
              <a:buSzPts val="1400"/>
              <a:buNone/>
              <a:defRPr sz="1800">
                <a:solidFill>
                  <a:srgbClr val="063636"/>
                </a:solidFill>
              </a:defRPr>
            </a:lvl6pPr>
            <a:lvl7pPr lvl="6">
              <a:spcBef>
                <a:spcPts val="0"/>
              </a:spcBef>
              <a:spcAft>
                <a:spcPts val="0"/>
              </a:spcAft>
              <a:buClr>
                <a:srgbClr val="063636"/>
              </a:buClr>
              <a:buSzPts val="1400"/>
              <a:buNone/>
              <a:defRPr sz="1800">
                <a:solidFill>
                  <a:srgbClr val="063636"/>
                </a:solidFill>
              </a:defRPr>
            </a:lvl7pPr>
            <a:lvl8pPr lvl="7">
              <a:spcBef>
                <a:spcPts val="0"/>
              </a:spcBef>
              <a:spcAft>
                <a:spcPts val="0"/>
              </a:spcAft>
              <a:buClr>
                <a:srgbClr val="063636"/>
              </a:buClr>
              <a:buSzPts val="1400"/>
              <a:buNone/>
              <a:defRPr sz="1800">
                <a:solidFill>
                  <a:srgbClr val="063636"/>
                </a:solidFill>
              </a:defRPr>
            </a:lvl8pPr>
            <a:lvl9pPr lvl="8">
              <a:spcBef>
                <a:spcPts val="0"/>
              </a:spcBef>
              <a:spcAft>
                <a:spcPts val="0"/>
              </a:spcAft>
              <a:buClr>
                <a:srgbClr val="063636"/>
              </a:buClr>
              <a:buSzPts val="1400"/>
              <a:buNone/>
              <a:defRPr sz="1800">
                <a:solidFill>
                  <a:srgbClr val="063636"/>
                </a:solidFill>
              </a:defRPr>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1pPr>
            <a:lvl2pPr marL="914400" marR="0" lvl="1" indent="-355600" algn="l" rtl="0">
              <a:spcBef>
                <a:spcPts val="56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2pPr>
            <a:lvl3pPr marL="1371600" marR="0" lvl="2" indent="-355600" algn="l" rtl="0">
              <a:spcBef>
                <a:spcPts val="48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3pPr>
            <a:lvl4pPr marL="1828800" marR="0" lvl="3"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4pPr>
            <a:lvl5pPr marL="2286000" marR="0" lvl="4"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5pPr>
            <a:lvl6pPr marL="2743200" marR="0" lvl="5"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6pPr>
            <a:lvl7pPr marL="3200400" marR="0" lvl="6"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7pPr>
            <a:lvl8pPr marL="3657600" marR="0" lvl="7"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8pPr>
            <a:lvl9pPr marL="4114800" marR="0" lvl="8" indent="-355600" algn="l" rtl="0">
              <a:spcBef>
                <a:spcPts val="400"/>
              </a:spcBef>
              <a:spcAft>
                <a:spcPts val="0"/>
              </a:spcAft>
              <a:buClr>
                <a:srgbClr val="063636"/>
              </a:buClr>
              <a:buSzPts val="2000"/>
              <a:buFont typeface="DM Sans"/>
              <a:buChar char="•"/>
              <a:defRPr sz="2000" i="0" u="none" strike="noStrike" cap="none">
                <a:solidFill>
                  <a:srgbClr val="063636"/>
                </a:solidFill>
                <a:latin typeface="DM Sans"/>
                <a:ea typeface="DM Sans"/>
                <a:cs typeface="DM Sans"/>
                <a:sym typeface="DM Sans"/>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grpSp>
        <p:nvGrpSpPr>
          <p:cNvPr id="69" name="Google Shape;69;p9"/>
          <p:cNvGrpSpPr/>
          <p:nvPr/>
        </p:nvGrpSpPr>
        <p:grpSpPr>
          <a:xfrm>
            <a:off x="8539316" y="1038274"/>
            <a:ext cx="8719984" cy="8220026"/>
            <a:chOff x="0" y="-47625"/>
            <a:chExt cx="2336522" cy="2215092"/>
          </a:xfrm>
          <a:solidFill>
            <a:srgbClr val="30625D"/>
          </a:solidFill>
        </p:grpSpPr>
        <p:sp>
          <p:nvSpPr>
            <p:cNvPr id="70" name="Google Shape;70;p9"/>
            <p:cNvSpPr/>
            <p:nvPr/>
          </p:nvSpPr>
          <p:spPr>
            <a:xfrm>
              <a:off x="0" y="0"/>
              <a:ext cx="2336522" cy="2167467"/>
            </a:xfrm>
            <a:custGeom>
              <a:avLst/>
              <a:gdLst/>
              <a:ahLst/>
              <a:cxnLst/>
              <a:rect l="l" t="t" r="r" b="b"/>
              <a:pathLst>
                <a:path w="2336522" h="2167467" extrusionOk="0">
                  <a:moveTo>
                    <a:pt x="2336522" y="17453"/>
                  </a:moveTo>
                  <a:lnTo>
                    <a:pt x="2336522" y="2150013"/>
                  </a:lnTo>
                  <a:cubicBezTo>
                    <a:pt x="2336522" y="2154642"/>
                    <a:pt x="2334683" y="2159082"/>
                    <a:pt x="2331410" y="2162355"/>
                  </a:cubicBezTo>
                  <a:cubicBezTo>
                    <a:pt x="2328137" y="2165628"/>
                    <a:pt x="2323698" y="2167467"/>
                    <a:pt x="2319069" y="2167467"/>
                  </a:cubicBezTo>
                  <a:lnTo>
                    <a:pt x="17453" y="2167467"/>
                  </a:lnTo>
                  <a:cubicBezTo>
                    <a:pt x="12825" y="2167467"/>
                    <a:pt x="8385" y="2165628"/>
                    <a:pt x="5112" y="2162355"/>
                  </a:cubicBezTo>
                  <a:cubicBezTo>
                    <a:pt x="1839" y="2159082"/>
                    <a:pt x="0" y="2154642"/>
                    <a:pt x="0" y="2150013"/>
                  </a:cubicBezTo>
                  <a:lnTo>
                    <a:pt x="0" y="17453"/>
                  </a:lnTo>
                  <a:cubicBezTo>
                    <a:pt x="0" y="12825"/>
                    <a:pt x="1839" y="8385"/>
                    <a:pt x="5112" y="5112"/>
                  </a:cubicBezTo>
                  <a:cubicBezTo>
                    <a:pt x="8385" y="1839"/>
                    <a:pt x="12825" y="0"/>
                    <a:pt x="17453" y="0"/>
                  </a:cubicBezTo>
                  <a:lnTo>
                    <a:pt x="2319069" y="0"/>
                  </a:lnTo>
                  <a:cubicBezTo>
                    <a:pt x="2323698" y="0"/>
                    <a:pt x="2328137" y="1839"/>
                    <a:pt x="2331410" y="5112"/>
                  </a:cubicBezTo>
                  <a:cubicBezTo>
                    <a:pt x="2334683" y="8385"/>
                    <a:pt x="2336522" y="12825"/>
                    <a:pt x="2336522" y="17453"/>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9"/>
            <p:cNvSpPr txBox="1"/>
            <p:nvPr/>
          </p:nvSpPr>
          <p:spPr>
            <a:xfrm>
              <a:off x="0" y="-47625"/>
              <a:ext cx="2336522" cy="2215092"/>
            </a:xfrm>
            <a:prstGeom prst="rect">
              <a:avLst/>
            </a:prstGeom>
            <a:grp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72" name="Google Shape;72;p9"/>
          <p:cNvSpPr/>
          <p:nvPr/>
        </p:nvSpPr>
        <p:spPr>
          <a:xfrm>
            <a:off x="11296249" y="1652392"/>
            <a:ext cx="975375" cy="774980"/>
          </a:xfrm>
          <a:custGeom>
            <a:avLst/>
            <a:gdLst/>
            <a:ahLst/>
            <a:cxnLst/>
            <a:rect l="l" t="t" r="r" b="b"/>
            <a:pathLst>
              <a:path w="975375" h="774980" extrusionOk="0">
                <a:moveTo>
                  <a:pt x="0" y="0"/>
                </a:moveTo>
                <a:lnTo>
                  <a:pt x="975375" y="0"/>
                </a:lnTo>
                <a:lnTo>
                  <a:pt x="975375" y="774980"/>
                </a:lnTo>
                <a:lnTo>
                  <a:pt x="0" y="774980"/>
                </a:lnTo>
                <a:lnTo>
                  <a:pt x="0" y="0"/>
                </a:lnTo>
                <a:close/>
              </a:path>
            </a:pathLst>
          </a:custGeom>
          <a:blipFill rotWithShape="1">
            <a:blip r:embed="rId3">
              <a:alphaModFix/>
            </a:blip>
            <a:stretch>
              <a:fillRect/>
            </a:stretch>
          </a:blipFill>
          <a:ln>
            <a:noFill/>
          </a:ln>
        </p:spPr>
        <p:txBody>
          <a:bodyPr/>
          <a:lstStyle/>
          <a:p>
            <a:endParaRPr lang="en-GB"/>
          </a:p>
        </p:txBody>
      </p:sp>
      <p:sp>
        <p:nvSpPr>
          <p:cNvPr id="73" name="Google Shape;73;p9"/>
          <p:cNvSpPr txBox="1"/>
          <p:nvPr/>
        </p:nvSpPr>
        <p:spPr>
          <a:xfrm>
            <a:off x="12271624" y="1690543"/>
            <a:ext cx="4276065" cy="615553"/>
          </a:xfrm>
          <a:prstGeom prst="rect">
            <a:avLst/>
          </a:prstGeom>
          <a:noFill/>
          <a:ln>
            <a:noFill/>
          </a:ln>
        </p:spPr>
        <p:txBody>
          <a:bodyPr spcFirstLastPara="1" wrap="square" lIns="0" tIns="0" rIns="0" bIns="0" anchor="t" anchorCtr="0">
            <a:spAutoFit/>
          </a:bodyPr>
          <a:lstStyle/>
          <a:p>
            <a:pPr lvl="0" algn="ctr"/>
            <a:r>
              <a:rPr lang="en-US" sz="2000" kern="1200" dirty="0">
                <a:solidFill>
                  <a:schemeClr val="tx1"/>
                </a:solidFill>
                <a:latin typeface="Calibri" pitchFamily="34" charset="0"/>
                <a:ea typeface="Calibri" pitchFamily="34" charset="-122"/>
                <a:cs typeface="Calibri" pitchFamily="34" charset="-120"/>
              </a:rPr>
              <a:t>BMHP6026: Digital Transformation in the Health and Care Professions</a:t>
            </a:r>
            <a:endParaRPr sz="2000" dirty="0">
              <a:solidFill>
                <a:schemeClr val="tx1"/>
              </a:solidFill>
            </a:endParaRPr>
          </a:p>
        </p:txBody>
      </p:sp>
      <p:sp>
        <p:nvSpPr>
          <p:cNvPr id="74" name="Google Shape;74;p9"/>
          <p:cNvSpPr txBox="1"/>
          <p:nvPr/>
        </p:nvSpPr>
        <p:spPr>
          <a:xfrm>
            <a:off x="8845258" y="3367034"/>
            <a:ext cx="8108100" cy="2511457"/>
          </a:xfrm>
          <a:prstGeom prst="rect">
            <a:avLst/>
          </a:prstGeom>
          <a:noFill/>
          <a:ln>
            <a:noFill/>
          </a:ln>
        </p:spPr>
        <p:txBody>
          <a:bodyPr spcFirstLastPara="1" wrap="square" lIns="0" tIns="0" rIns="0" bIns="0" anchor="t" anchorCtr="0">
            <a:spAutoFit/>
          </a:bodyPr>
          <a:lstStyle/>
          <a:p>
            <a:pPr lvl="0" algn="ctr">
              <a:lnSpc>
                <a:spcPct val="60000"/>
              </a:lnSpc>
            </a:pPr>
            <a:r>
              <a:rPr lang="en-US" sz="4400" dirty="0">
                <a:solidFill>
                  <a:schemeClr val="tx1"/>
                </a:solidFill>
                <a:latin typeface="Cambria" pitchFamily="34" charset="0"/>
                <a:ea typeface="Cambria" pitchFamily="34" charset="-122"/>
                <a:cs typeface="Cambria" pitchFamily="34" charset="-120"/>
              </a:rPr>
              <a:t>Electronic Patient Records in the</a:t>
            </a:r>
          </a:p>
          <a:p>
            <a:pPr lvl="0" algn="ctr">
              <a:lnSpc>
                <a:spcPct val="60000"/>
              </a:lnSpc>
            </a:pPr>
            <a:endParaRPr lang="en-US" sz="4400" dirty="0">
              <a:solidFill>
                <a:schemeClr val="tx1"/>
              </a:solidFill>
              <a:latin typeface="Cambria" pitchFamily="34" charset="0"/>
              <a:ea typeface="Cambria" pitchFamily="34" charset="-122"/>
              <a:cs typeface="Cambria" pitchFamily="34" charset="-120"/>
            </a:endParaRPr>
          </a:p>
          <a:p>
            <a:pPr lvl="0" algn="ctr">
              <a:lnSpc>
                <a:spcPct val="60000"/>
              </a:lnSpc>
            </a:pPr>
            <a:r>
              <a:rPr lang="en-US" sz="4400" dirty="0">
                <a:solidFill>
                  <a:schemeClr val="tx1"/>
                </a:solidFill>
                <a:latin typeface="Cambria" pitchFamily="34" charset="0"/>
                <a:ea typeface="Cambria" pitchFamily="34" charset="-122"/>
                <a:cs typeface="Cambria" pitchFamily="34" charset="-120"/>
              </a:rPr>
              <a:t> NHS</a:t>
            </a:r>
          </a:p>
          <a:p>
            <a:pPr lvl="0" algn="ctr">
              <a:lnSpc>
                <a:spcPct val="60000"/>
              </a:lnSpc>
            </a:pPr>
            <a:endParaRPr lang="en-US" sz="4400" dirty="0">
              <a:solidFill>
                <a:schemeClr val="tx1"/>
              </a:solidFill>
              <a:latin typeface="Cambria" pitchFamily="34" charset="0"/>
              <a:ea typeface="Cambria" pitchFamily="34" charset="-122"/>
            </a:endParaRPr>
          </a:p>
          <a:p>
            <a:pPr lvl="0" algn="ctr">
              <a:lnSpc>
                <a:spcPct val="60000"/>
              </a:lnSpc>
            </a:pPr>
            <a:r>
              <a:rPr lang="en-US" sz="3200" dirty="0">
                <a:solidFill>
                  <a:schemeClr val="tx1"/>
                </a:solidFill>
                <a:latin typeface="Bodoni MT" panose="02070603080606020203" pitchFamily="18" charset="0"/>
                <a:ea typeface="Calibri" pitchFamily="34" charset="-122"/>
                <a:cs typeface="Calibri" pitchFamily="34" charset="-120"/>
              </a:rPr>
              <a:t>A Critical Evaluation of Digital Transformation</a:t>
            </a:r>
            <a:br>
              <a:rPr lang="en-US" sz="3200" dirty="0">
                <a:solidFill>
                  <a:schemeClr val="tx1"/>
                </a:solidFill>
                <a:latin typeface="Bodoni MT" panose="02070603080606020203" pitchFamily="18" charset="0"/>
              </a:rPr>
            </a:br>
            <a:r>
              <a:rPr lang="en-US" sz="3200" dirty="0">
                <a:solidFill>
                  <a:schemeClr val="tx1"/>
                </a:solidFill>
                <a:latin typeface="Bodoni MT" panose="02070603080606020203" pitchFamily="18" charset="0"/>
                <a:ea typeface="Calibri" pitchFamily="34" charset="-122"/>
                <a:cs typeface="Calibri" pitchFamily="34" charset="-120"/>
              </a:rPr>
              <a:t>in Health and Social Care</a:t>
            </a:r>
            <a:endParaRPr sz="3200" dirty="0">
              <a:solidFill>
                <a:schemeClr val="tx1"/>
              </a:solidFill>
              <a:latin typeface="Bodoni MT" panose="02070603080606020203" pitchFamily="18" charset="0"/>
            </a:endParaRPr>
          </a:p>
        </p:txBody>
      </p:sp>
      <p:sp>
        <p:nvSpPr>
          <p:cNvPr id="76" name="Google Shape;76;p9"/>
          <p:cNvSpPr txBox="1"/>
          <p:nvPr/>
        </p:nvSpPr>
        <p:spPr>
          <a:xfrm>
            <a:off x="9727520" y="8362917"/>
            <a:ext cx="7531780" cy="738664"/>
          </a:xfrm>
          <a:prstGeom prst="rect">
            <a:avLst/>
          </a:prstGeom>
          <a:noFill/>
          <a:ln>
            <a:noFill/>
          </a:ln>
        </p:spPr>
        <p:txBody>
          <a:bodyPr spcFirstLastPara="1" wrap="square" lIns="0" tIns="0" rIns="0" bIns="0" anchor="t" anchorCtr="0">
            <a:spAutoFit/>
          </a:bodyPr>
          <a:lstStyle/>
          <a:p>
            <a:pPr lvl="0" algn="ctr">
              <a:lnSpc>
                <a:spcPct val="120000"/>
              </a:lnSpc>
            </a:pPr>
            <a:r>
              <a:rPr lang="en-US" sz="2000" b="1" dirty="0">
                <a:solidFill>
                  <a:schemeClr val="tx1"/>
                </a:solidFill>
                <a:latin typeface="Calibri" pitchFamily="34" charset="0"/>
                <a:ea typeface="Calibri" pitchFamily="34" charset="-122"/>
                <a:cs typeface="Calibri" pitchFamily="34" charset="-120"/>
              </a:rPr>
              <a:t>Submitted to: Tomy </a:t>
            </a:r>
            <a:r>
              <a:rPr lang="en-US" sz="2000" b="1" dirty="0" err="1">
                <a:solidFill>
                  <a:schemeClr val="tx1"/>
                </a:solidFill>
                <a:latin typeface="Calibri" pitchFamily="34" charset="0"/>
                <a:ea typeface="Calibri" pitchFamily="34" charset="-122"/>
                <a:cs typeface="Calibri" pitchFamily="34" charset="-120"/>
              </a:rPr>
              <a:t>Adattu</a:t>
            </a:r>
            <a:r>
              <a:rPr lang="en-US" sz="2000" b="1" dirty="0">
                <a:solidFill>
                  <a:schemeClr val="tx1"/>
                </a:solidFill>
                <a:latin typeface="Calibri" pitchFamily="34" charset="0"/>
                <a:ea typeface="Calibri" pitchFamily="34" charset="-122"/>
                <a:cs typeface="Calibri" pitchFamily="34" charset="-120"/>
              </a:rPr>
              <a:t> Chacko</a:t>
            </a:r>
            <a:br>
              <a:rPr lang="en-US" sz="2000" b="1" dirty="0">
                <a:solidFill>
                  <a:schemeClr val="tx1"/>
                </a:solidFill>
                <a:latin typeface="Calibri" pitchFamily="34" charset="0"/>
                <a:ea typeface="Calibri" pitchFamily="34" charset="-122"/>
                <a:cs typeface="Calibri" pitchFamily="34" charset="-120"/>
              </a:rPr>
            </a:br>
            <a:r>
              <a:rPr lang="en-US" sz="2000" b="1" dirty="0">
                <a:solidFill>
                  <a:schemeClr val="tx1"/>
                </a:solidFill>
                <a:latin typeface="Calibri" pitchFamily="34" charset="0"/>
                <a:ea typeface="Calibri" pitchFamily="34" charset="-122"/>
                <a:cs typeface="Calibri" pitchFamily="34" charset="-120"/>
              </a:rPr>
              <a:t>Submitted by: Nafeesa Bibi(2331120)</a:t>
            </a:r>
            <a:endParaRPr sz="2000" b="1" dirty="0"/>
          </a:p>
        </p:txBody>
      </p:sp>
      <p:pic>
        <p:nvPicPr>
          <p:cNvPr id="77" name="Google Shape;77;p9"/>
          <p:cNvPicPr preferRelativeResize="0"/>
          <p:nvPr/>
        </p:nvPicPr>
        <p:blipFill>
          <a:blip r:embed="rId4">
            <a:alphaModFix/>
          </a:blip>
          <a:stretch>
            <a:fillRect/>
          </a:stretch>
        </p:blipFill>
        <p:spPr>
          <a:xfrm>
            <a:off x="1097117" y="1038325"/>
            <a:ext cx="7065684" cy="822002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grpSp>
        <p:nvGrpSpPr>
          <p:cNvPr id="82" name="Google Shape;82;p10"/>
          <p:cNvGrpSpPr/>
          <p:nvPr/>
        </p:nvGrpSpPr>
        <p:grpSpPr>
          <a:xfrm>
            <a:off x="1028700" y="1028700"/>
            <a:ext cx="8035175" cy="8243026"/>
            <a:chOff x="0" y="0"/>
            <a:chExt cx="2116260" cy="2171003"/>
          </a:xfrm>
          <a:solidFill>
            <a:srgbClr val="30625D"/>
          </a:solidFill>
        </p:grpSpPr>
        <p:sp>
          <p:nvSpPr>
            <p:cNvPr id="83" name="Google Shape;83;p10"/>
            <p:cNvSpPr/>
            <p:nvPr/>
          </p:nvSpPr>
          <p:spPr>
            <a:xfrm>
              <a:off x="0" y="0"/>
              <a:ext cx="2104055" cy="2167467"/>
            </a:xfrm>
            <a:custGeom>
              <a:avLst/>
              <a:gdLst/>
              <a:ahLst/>
              <a:cxnLst/>
              <a:rect l="l" t="t" r="r" b="b"/>
              <a:pathLst>
                <a:path w="2104055" h="2167467" extrusionOk="0">
                  <a:moveTo>
                    <a:pt x="2104055" y="19382"/>
                  </a:moveTo>
                  <a:lnTo>
                    <a:pt x="2104055" y="2148085"/>
                  </a:lnTo>
                  <a:cubicBezTo>
                    <a:pt x="2104055" y="2158789"/>
                    <a:pt x="2095377" y="2167467"/>
                    <a:pt x="2084673" y="2167467"/>
                  </a:cubicBezTo>
                  <a:lnTo>
                    <a:pt x="19382" y="2167467"/>
                  </a:lnTo>
                  <a:cubicBezTo>
                    <a:pt x="14241" y="2167467"/>
                    <a:pt x="9312" y="2165425"/>
                    <a:pt x="5677" y="2161790"/>
                  </a:cubicBezTo>
                  <a:cubicBezTo>
                    <a:pt x="2042" y="2158155"/>
                    <a:pt x="0" y="2153225"/>
                    <a:pt x="0" y="2148085"/>
                  </a:cubicBezTo>
                  <a:lnTo>
                    <a:pt x="0" y="19382"/>
                  </a:lnTo>
                  <a:cubicBezTo>
                    <a:pt x="0" y="8678"/>
                    <a:pt x="8678" y="0"/>
                    <a:pt x="19382" y="0"/>
                  </a:cubicBezTo>
                  <a:lnTo>
                    <a:pt x="2084673" y="0"/>
                  </a:lnTo>
                  <a:cubicBezTo>
                    <a:pt x="2095377" y="0"/>
                    <a:pt x="2104055" y="8678"/>
                    <a:pt x="2104055" y="19382"/>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84" name="Google Shape;84;p10"/>
            <p:cNvSpPr txBox="1"/>
            <p:nvPr/>
          </p:nvSpPr>
          <p:spPr>
            <a:xfrm>
              <a:off x="12205" y="3536"/>
              <a:ext cx="2104055" cy="2167467"/>
            </a:xfrm>
            <a:prstGeom prst="rect">
              <a:avLst/>
            </a:prstGeom>
            <a:grp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1" i="0" u="none" strike="noStrike" cap="none">
                <a:solidFill>
                  <a:schemeClr val="dk1"/>
                </a:solidFill>
                <a:latin typeface="Calibri"/>
                <a:ea typeface="Calibri"/>
                <a:cs typeface="Calibri"/>
                <a:sym typeface="Calibri"/>
              </a:endParaRPr>
            </a:p>
          </p:txBody>
        </p:sp>
      </p:grpSp>
      <p:sp>
        <p:nvSpPr>
          <p:cNvPr id="103" name="Google Shape;103;p10"/>
          <p:cNvSpPr txBox="1"/>
          <p:nvPr/>
        </p:nvSpPr>
        <p:spPr>
          <a:xfrm>
            <a:off x="1201722" y="2050492"/>
            <a:ext cx="7074300" cy="67710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400" b="1" i="0" u="none" strike="noStrike" cap="none" dirty="0">
                <a:solidFill>
                  <a:schemeClr val="tx1"/>
                </a:solidFill>
                <a:latin typeface="Cambria" panose="02040503050406030204" pitchFamily="18" charset="0"/>
                <a:ea typeface="Cambria" panose="02040503050406030204" pitchFamily="18" charset="0"/>
                <a:cs typeface="Cormorant Garamond"/>
                <a:sym typeface="Cormorant Garamond"/>
              </a:rPr>
              <a:t>Contents</a:t>
            </a:r>
            <a:endParaRPr sz="4400" b="1" dirty="0">
              <a:solidFill>
                <a:schemeClr val="tx1"/>
              </a:solidFill>
              <a:latin typeface="Cambria" panose="02040503050406030204" pitchFamily="18" charset="0"/>
              <a:ea typeface="Cambria" panose="02040503050406030204" pitchFamily="18" charset="0"/>
            </a:endParaRPr>
          </a:p>
        </p:txBody>
      </p:sp>
      <p:sp>
        <p:nvSpPr>
          <p:cNvPr id="110" name="Google Shape;110;p10"/>
          <p:cNvSpPr txBox="1"/>
          <p:nvPr/>
        </p:nvSpPr>
        <p:spPr>
          <a:xfrm>
            <a:off x="2762322" y="3740975"/>
            <a:ext cx="5513700" cy="738664"/>
          </a:xfrm>
          <a:prstGeom prst="rect">
            <a:avLst/>
          </a:prstGeom>
          <a:noFill/>
          <a:ln>
            <a:noFill/>
          </a:ln>
        </p:spPr>
        <p:txBody>
          <a:bodyPr spcFirstLastPara="1" wrap="square" lIns="0" tIns="0" rIns="0" bIns="0" anchor="t" anchorCtr="0">
            <a:spAutoFit/>
          </a:bodyPr>
          <a:lstStyle/>
          <a:p>
            <a:pPr marL="457200" indent="-457200">
              <a:buFont typeface="+mj-lt"/>
              <a:buAutoNum type="arabicPeriod"/>
            </a:pPr>
            <a:r>
              <a:rPr lang="en-US" sz="2400" b="1" dirty="0">
                <a:solidFill>
                  <a:schemeClr val="tx1"/>
                </a:solidFill>
                <a:latin typeface="Cambria" pitchFamily="34" charset="0"/>
                <a:ea typeface="Cambria" pitchFamily="34" charset="-122"/>
                <a:cs typeface="Cambria" pitchFamily="34" charset="-120"/>
              </a:rPr>
              <a:t>What is an Electronic Patient Record?</a:t>
            </a:r>
            <a:endParaRPr lang="en-US" sz="2400" b="1" dirty="0">
              <a:solidFill>
                <a:schemeClr val="tx1"/>
              </a:solidFill>
            </a:endParaRPr>
          </a:p>
        </p:txBody>
      </p:sp>
      <p:sp>
        <p:nvSpPr>
          <p:cNvPr id="111" name="Google Shape;111;p10"/>
          <p:cNvSpPr txBox="1"/>
          <p:nvPr/>
        </p:nvSpPr>
        <p:spPr>
          <a:xfrm>
            <a:off x="2762233" y="4479639"/>
            <a:ext cx="5124378" cy="369332"/>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2.   Impact on the Workforce</a:t>
            </a:r>
            <a:endParaRPr lang="en-US" sz="2400" dirty="0">
              <a:solidFill>
                <a:schemeClr val="tx1"/>
              </a:solidFill>
            </a:endParaRPr>
          </a:p>
        </p:txBody>
      </p:sp>
      <p:sp>
        <p:nvSpPr>
          <p:cNvPr id="112" name="Google Shape;112;p10"/>
          <p:cNvSpPr txBox="1"/>
          <p:nvPr/>
        </p:nvSpPr>
        <p:spPr>
          <a:xfrm>
            <a:off x="2716417" y="4972260"/>
            <a:ext cx="4613400" cy="369332"/>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3.   Impact on Service Delivery</a:t>
            </a:r>
            <a:endParaRPr lang="en-US" sz="2400" dirty="0">
              <a:solidFill>
                <a:schemeClr val="tx1"/>
              </a:solidFill>
            </a:endParaRPr>
          </a:p>
        </p:txBody>
      </p:sp>
      <p:sp>
        <p:nvSpPr>
          <p:cNvPr id="113" name="Google Shape;113;p10"/>
          <p:cNvSpPr txBox="1"/>
          <p:nvPr/>
        </p:nvSpPr>
        <p:spPr>
          <a:xfrm>
            <a:off x="2716417" y="5464881"/>
            <a:ext cx="6255300" cy="369332"/>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4.   Impact on Patients &amp; Service Users</a:t>
            </a:r>
            <a:endParaRPr lang="en-US" sz="2400" dirty="0">
              <a:solidFill>
                <a:schemeClr val="tx1"/>
              </a:solidFill>
            </a:endParaRPr>
          </a:p>
        </p:txBody>
      </p:sp>
      <p:sp>
        <p:nvSpPr>
          <p:cNvPr id="114" name="Google Shape;114;p10"/>
          <p:cNvSpPr txBox="1"/>
          <p:nvPr/>
        </p:nvSpPr>
        <p:spPr>
          <a:xfrm>
            <a:off x="2762233" y="5945639"/>
            <a:ext cx="4878900" cy="738664"/>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5.  Impact on Communities &amp; Public Health</a:t>
            </a:r>
            <a:endParaRPr lang="en-US" sz="2400" dirty="0">
              <a:solidFill>
                <a:schemeClr val="tx1"/>
              </a:solidFill>
            </a:endParaRPr>
          </a:p>
        </p:txBody>
      </p:sp>
      <p:sp>
        <p:nvSpPr>
          <p:cNvPr id="115" name="Google Shape;115;p10"/>
          <p:cNvSpPr txBox="1"/>
          <p:nvPr/>
        </p:nvSpPr>
        <p:spPr>
          <a:xfrm>
            <a:off x="2762233" y="6795729"/>
            <a:ext cx="5860200" cy="369332"/>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6.  Key Findings &amp; Critical Analysis</a:t>
            </a:r>
            <a:endParaRPr lang="en-US" sz="2400" dirty="0">
              <a:solidFill>
                <a:schemeClr val="tx1"/>
              </a:solidFill>
            </a:endParaRPr>
          </a:p>
        </p:txBody>
      </p:sp>
      <p:pic>
        <p:nvPicPr>
          <p:cNvPr id="116" name="Google Shape;116;p10"/>
          <p:cNvPicPr preferRelativeResize="0"/>
          <p:nvPr/>
        </p:nvPicPr>
        <p:blipFill>
          <a:blip r:embed="rId3">
            <a:alphaModFix/>
          </a:blip>
          <a:stretch>
            <a:fillRect/>
          </a:stretch>
        </p:blipFill>
        <p:spPr>
          <a:xfrm>
            <a:off x="9224125" y="1028700"/>
            <a:ext cx="7988873" cy="8256453"/>
          </a:xfrm>
          <a:prstGeom prst="rect">
            <a:avLst/>
          </a:prstGeom>
          <a:noFill/>
          <a:ln>
            <a:noFill/>
          </a:ln>
        </p:spPr>
      </p:pic>
      <p:sp>
        <p:nvSpPr>
          <p:cNvPr id="3" name="Google Shape;115;p10">
            <a:extLst>
              <a:ext uri="{FF2B5EF4-FFF2-40B4-BE49-F238E27FC236}">
                <a16:creationId xmlns:a16="http://schemas.microsoft.com/office/drawing/2014/main" id="{478F737E-8656-BEA9-2D21-79D63409752F}"/>
              </a:ext>
            </a:extLst>
          </p:cNvPr>
          <p:cNvSpPr txBox="1"/>
          <p:nvPr/>
        </p:nvSpPr>
        <p:spPr>
          <a:xfrm>
            <a:off x="2762233" y="7216920"/>
            <a:ext cx="5860200" cy="738664"/>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7. </a:t>
            </a:r>
            <a:r>
              <a:rPr lang="en-US" sz="2400" b="1" dirty="0">
                <a:solidFill>
                  <a:schemeClr val="tx1"/>
                </a:solidFill>
                <a:latin typeface="Cambria" panose="02040503050406030204" pitchFamily="18" charset="0"/>
                <a:ea typeface="Cambria" panose="02040503050406030204" pitchFamily="18" charset="0"/>
                <a:cs typeface="Cambria" pitchFamily="34" charset="-120"/>
              </a:rPr>
              <a:t>Conclusion &amp; Recommendations</a:t>
            </a:r>
            <a:endParaRPr lang="en-US" sz="2400" dirty="0">
              <a:solidFill>
                <a:schemeClr val="tx1"/>
              </a:solidFill>
              <a:latin typeface="Cambria" panose="02040503050406030204" pitchFamily="18" charset="0"/>
              <a:ea typeface="Cambria" panose="02040503050406030204" pitchFamily="18" charset="0"/>
            </a:endParaRPr>
          </a:p>
          <a:p>
            <a:endParaRPr lang="en-US" sz="2400" dirty="0">
              <a:solidFill>
                <a:schemeClr val="tx1"/>
              </a:solidFill>
            </a:endParaRPr>
          </a:p>
        </p:txBody>
      </p:sp>
      <p:sp>
        <p:nvSpPr>
          <p:cNvPr id="5" name="Google Shape;115;p10">
            <a:extLst>
              <a:ext uri="{FF2B5EF4-FFF2-40B4-BE49-F238E27FC236}">
                <a16:creationId xmlns:a16="http://schemas.microsoft.com/office/drawing/2014/main" id="{EF058A79-899D-0BE4-DA60-7907F5421B5A}"/>
              </a:ext>
            </a:extLst>
          </p:cNvPr>
          <p:cNvSpPr txBox="1"/>
          <p:nvPr/>
        </p:nvSpPr>
        <p:spPr>
          <a:xfrm>
            <a:off x="2762233" y="7645819"/>
            <a:ext cx="5860200" cy="738664"/>
          </a:xfrm>
          <a:prstGeom prst="rect">
            <a:avLst/>
          </a:prstGeom>
          <a:noFill/>
          <a:ln>
            <a:noFill/>
          </a:ln>
        </p:spPr>
        <p:txBody>
          <a:bodyPr spcFirstLastPara="1" wrap="square" lIns="0" tIns="0" rIns="0" bIns="0" anchor="t" anchorCtr="0">
            <a:spAutoFit/>
          </a:bodyPr>
          <a:lstStyle/>
          <a:p>
            <a:r>
              <a:rPr lang="en-US" sz="2400" b="1" dirty="0">
                <a:solidFill>
                  <a:schemeClr val="tx1"/>
                </a:solidFill>
                <a:latin typeface="Cambria" pitchFamily="34" charset="0"/>
                <a:ea typeface="Cambria" pitchFamily="34" charset="-122"/>
                <a:cs typeface="Cambria" pitchFamily="34" charset="-120"/>
              </a:rPr>
              <a:t>8. </a:t>
            </a:r>
            <a:r>
              <a:rPr lang="en-US" sz="2400" b="1" dirty="0">
                <a:solidFill>
                  <a:schemeClr val="tx1"/>
                </a:solidFill>
                <a:latin typeface="Cambria" panose="02040503050406030204" pitchFamily="18" charset="0"/>
                <a:ea typeface="Cambria" panose="02040503050406030204" pitchFamily="18" charset="0"/>
                <a:cs typeface="Cambria" pitchFamily="34" charset="-120"/>
              </a:rPr>
              <a:t>Conclusion &amp; Recommendations</a:t>
            </a:r>
            <a:endParaRPr lang="en-US" sz="2400" dirty="0">
              <a:solidFill>
                <a:schemeClr val="tx1"/>
              </a:solidFill>
              <a:latin typeface="Cambria" panose="02040503050406030204" pitchFamily="18" charset="0"/>
              <a:ea typeface="Cambria" panose="02040503050406030204" pitchFamily="18" charset="0"/>
            </a:endParaRPr>
          </a:p>
          <a:p>
            <a:endParaRPr lang="en-US" sz="2400"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1"/>
          <p:cNvSpPr txBox="1"/>
          <p:nvPr/>
        </p:nvSpPr>
        <p:spPr>
          <a:xfrm>
            <a:off x="831676" y="1574505"/>
            <a:ext cx="8760000" cy="553998"/>
          </a:xfrm>
          <a:prstGeom prst="rect">
            <a:avLst/>
          </a:prstGeom>
          <a:noFill/>
          <a:ln>
            <a:noFill/>
          </a:ln>
        </p:spPr>
        <p:txBody>
          <a:bodyPr spcFirstLastPara="1" wrap="square" lIns="0" tIns="0" rIns="0" bIns="0" anchor="t" anchorCtr="0">
            <a:spAutoFit/>
          </a:bodyPr>
          <a:lstStyle/>
          <a:p>
            <a:r>
              <a:rPr lang="en-US" sz="3600" b="1" dirty="0">
                <a:solidFill>
                  <a:srgbClr val="FFFFFF"/>
                </a:solidFill>
                <a:latin typeface="Cambria" pitchFamily="34" charset="0"/>
                <a:ea typeface="Cambria" pitchFamily="34" charset="-122"/>
                <a:cs typeface="Cambria" pitchFamily="34" charset="-120"/>
              </a:rPr>
              <a:t>What is an Electronic Patient Record?</a:t>
            </a:r>
            <a:endParaRPr lang="en-US" sz="3600" dirty="0"/>
          </a:p>
        </p:txBody>
      </p:sp>
      <p:sp>
        <p:nvSpPr>
          <p:cNvPr id="122" name="Google Shape;122;p11"/>
          <p:cNvSpPr txBox="1"/>
          <p:nvPr/>
        </p:nvSpPr>
        <p:spPr>
          <a:xfrm>
            <a:off x="831676" y="2751105"/>
            <a:ext cx="8312324" cy="1723549"/>
          </a:xfrm>
          <a:prstGeom prst="rect">
            <a:avLst/>
          </a:prstGeom>
          <a:noFill/>
          <a:ln>
            <a:noFill/>
          </a:ln>
        </p:spPr>
        <p:txBody>
          <a:bodyPr spcFirstLastPara="1" wrap="square" lIns="0" tIns="0" rIns="0" bIns="0" anchor="t" anchorCtr="0">
            <a:spAutoFit/>
          </a:bodyPr>
          <a:lstStyle/>
          <a:p>
            <a:r>
              <a:rPr lang="en-US" sz="2200" dirty="0">
                <a:solidFill>
                  <a:schemeClr val="bg1"/>
                </a:solidFill>
                <a:latin typeface="Cambria" panose="02040503050406030204" pitchFamily="18" charset="0"/>
                <a:ea typeface="Cambria" panose="02040503050406030204" pitchFamily="18" charset="0"/>
                <a:cs typeface="Calibri" pitchFamily="34" charset="-120"/>
              </a:rPr>
              <a:t>A digital version of a patient’s hospital record:  bringing together diagnoses, medications, test results and care plans into one place, accessible to authorised staff in real time.</a:t>
            </a:r>
            <a:endParaRPr lang="en-US" sz="2200" dirty="0">
              <a:solidFill>
                <a:schemeClr val="bg1"/>
              </a:solidFill>
              <a:latin typeface="Cambria" panose="02040503050406030204" pitchFamily="18" charset="0"/>
              <a:ea typeface="Cambria" panose="02040503050406030204" pitchFamily="18" charset="0"/>
            </a:endParaRPr>
          </a:p>
          <a:p>
            <a:endParaRPr lang="en-US" sz="2200" dirty="0">
              <a:solidFill>
                <a:schemeClr val="bg1"/>
              </a:solidFill>
              <a:latin typeface="Cambria" panose="02040503050406030204" pitchFamily="18" charset="0"/>
              <a:ea typeface="Cambria" panose="02040503050406030204" pitchFamily="18" charset="0"/>
            </a:endParaRPr>
          </a:p>
          <a:p>
            <a:r>
              <a:rPr lang="en-US" sz="2200" dirty="0">
                <a:solidFill>
                  <a:schemeClr val="bg1"/>
                </a:solidFill>
                <a:latin typeface="Cambria" panose="02040503050406030204" pitchFamily="18" charset="0"/>
                <a:ea typeface="Cambria" panose="02040503050406030204" pitchFamily="18" charset="0"/>
                <a:cs typeface="Calibri" pitchFamily="34" charset="-120"/>
              </a:rPr>
              <a:t>(NHS England, 2024a</a:t>
            </a:r>
            <a:r>
              <a:rPr lang="en-US" sz="2400" dirty="0">
                <a:solidFill>
                  <a:schemeClr val="bg1"/>
                </a:solidFill>
                <a:latin typeface="Cambria" panose="02040503050406030204" pitchFamily="18" charset="0"/>
                <a:ea typeface="Cambria" panose="02040503050406030204" pitchFamily="18" charset="0"/>
                <a:cs typeface="Calibri" pitchFamily="34" charset="-120"/>
              </a:rPr>
              <a:t>)</a:t>
            </a:r>
            <a:endParaRPr lang="en-US" sz="2400" dirty="0">
              <a:solidFill>
                <a:schemeClr val="bg1"/>
              </a:solidFill>
              <a:latin typeface="Cambria" panose="02040503050406030204" pitchFamily="18" charset="0"/>
              <a:ea typeface="Cambria" panose="02040503050406030204" pitchFamily="18" charset="0"/>
            </a:endParaRPr>
          </a:p>
        </p:txBody>
      </p:sp>
      <p:grpSp>
        <p:nvGrpSpPr>
          <p:cNvPr id="123" name="Google Shape;123;p11"/>
          <p:cNvGrpSpPr/>
          <p:nvPr/>
        </p:nvGrpSpPr>
        <p:grpSpPr>
          <a:xfrm>
            <a:off x="9329044" y="944350"/>
            <a:ext cx="7824995" cy="8809250"/>
            <a:chOff x="0" y="0"/>
            <a:chExt cx="2060904" cy="2167467"/>
          </a:xfrm>
        </p:grpSpPr>
        <p:sp>
          <p:nvSpPr>
            <p:cNvPr id="124" name="Google Shape;124;p11"/>
            <p:cNvSpPr/>
            <p:nvPr/>
          </p:nvSpPr>
          <p:spPr>
            <a:xfrm>
              <a:off x="0" y="0"/>
              <a:ext cx="2060904" cy="2167467"/>
            </a:xfrm>
            <a:custGeom>
              <a:avLst/>
              <a:gdLst/>
              <a:ahLst/>
              <a:cxnLst/>
              <a:rect l="l" t="t" r="r" b="b"/>
              <a:pathLst>
                <a:path w="2060904" h="2167467" extrusionOk="0">
                  <a:moveTo>
                    <a:pt x="19788" y="0"/>
                  </a:moveTo>
                  <a:lnTo>
                    <a:pt x="2041116" y="0"/>
                  </a:lnTo>
                  <a:cubicBezTo>
                    <a:pt x="2052045" y="0"/>
                    <a:pt x="2060904" y="8859"/>
                    <a:pt x="2060904" y="19788"/>
                  </a:cubicBezTo>
                  <a:lnTo>
                    <a:pt x="2060904" y="2147679"/>
                  </a:lnTo>
                  <a:cubicBezTo>
                    <a:pt x="2060904" y="2158608"/>
                    <a:pt x="2052045" y="2167467"/>
                    <a:pt x="2041116" y="2167467"/>
                  </a:cubicBezTo>
                  <a:lnTo>
                    <a:pt x="19788" y="2167467"/>
                  </a:lnTo>
                  <a:cubicBezTo>
                    <a:pt x="8859" y="2167467"/>
                    <a:pt x="0" y="2158608"/>
                    <a:pt x="0" y="2147679"/>
                  </a:cubicBezTo>
                  <a:lnTo>
                    <a:pt x="0" y="19788"/>
                  </a:lnTo>
                  <a:cubicBezTo>
                    <a:pt x="0" y="8859"/>
                    <a:pt x="8859" y="0"/>
                    <a:pt x="19788"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1"/>
            <p:cNvSpPr txBox="1"/>
            <p:nvPr/>
          </p:nvSpPr>
          <p:spPr>
            <a:xfrm>
              <a:off x="0" y="0"/>
              <a:ext cx="2060904" cy="2167467"/>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41" name="Google Shape;141;p11"/>
          <p:cNvPicPr preferRelativeResize="0"/>
          <p:nvPr/>
        </p:nvPicPr>
        <p:blipFill>
          <a:blip r:embed="rId3">
            <a:alphaModFix/>
          </a:blip>
          <a:stretch>
            <a:fillRect/>
          </a:stretch>
        </p:blipFill>
        <p:spPr>
          <a:xfrm>
            <a:off x="1028701" y="4660707"/>
            <a:ext cx="8160826" cy="4597643"/>
          </a:xfrm>
          <a:prstGeom prst="rect">
            <a:avLst/>
          </a:prstGeom>
          <a:noFill/>
          <a:ln>
            <a:noFill/>
          </a:ln>
        </p:spPr>
      </p:pic>
      <p:sp>
        <p:nvSpPr>
          <p:cNvPr id="3" name="Shape 5">
            <a:extLst>
              <a:ext uri="{FF2B5EF4-FFF2-40B4-BE49-F238E27FC236}">
                <a16:creationId xmlns:a16="http://schemas.microsoft.com/office/drawing/2014/main" id="{C2BFC885-2DA8-F277-12C1-CB138F76ED15}"/>
              </a:ext>
            </a:extLst>
          </p:cNvPr>
          <p:cNvSpPr/>
          <p:nvPr/>
        </p:nvSpPr>
        <p:spPr>
          <a:xfrm>
            <a:off x="10043160" y="1752600"/>
            <a:ext cx="6370320" cy="1905000"/>
          </a:xfrm>
          <a:prstGeom prst="roundRect">
            <a:avLst>
              <a:gd name="adj" fmla="val 7273"/>
            </a:avLst>
          </a:prstGeom>
          <a:solidFill>
            <a:srgbClr val="30625D"/>
          </a:solidFill>
          <a:ln w="12700">
            <a:solidFill>
              <a:srgbClr val="028090"/>
            </a:solidFill>
            <a:prstDash val="solid"/>
          </a:ln>
        </p:spPr>
        <p:txBody>
          <a:bodyPr/>
          <a:lstStyle/>
          <a:p>
            <a:pPr marL="0" indent="0" algn="ctr">
              <a:buNone/>
            </a:pPr>
            <a:r>
              <a:rPr lang="en-US" sz="3600" b="1" dirty="0">
                <a:solidFill>
                  <a:srgbClr val="FFFFFF"/>
                </a:solidFill>
                <a:latin typeface="Cambria" pitchFamily="34" charset="0"/>
                <a:ea typeface="Cambria" pitchFamily="34" charset="-122"/>
                <a:cs typeface="Cambria" pitchFamily="34" charset="-120"/>
              </a:rPr>
              <a:t>£2bn</a:t>
            </a:r>
          </a:p>
          <a:p>
            <a:pPr marL="0" indent="0" algn="ctr">
              <a:buNone/>
            </a:pPr>
            <a:endParaRPr lang="en-US" sz="3600" b="1" dirty="0">
              <a:solidFill>
                <a:srgbClr val="FFFFFF"/>
              </a:solidFill>
              <a:latin typeface="Cambria" pitchFamily="34" charset="0"/>
              <a:ea typeface="Cambria" pitchFamily="34" charset="-122"/>
              <a:cs typeface="Cambria" pitchFamily="34" charset="-120"/>
            </a:endParaRPr>
          </a:p>
          <a:p>
            <a:pPr algn="ctr"/>
            <a:r>
              <a:rPr lang="en-US" sz="2200" dirty="0">
                <a:solidFill>
                  <a:srgbClr val="C8EDF5"/>
                </a:solidFill>
                <a:latin typeface="Cambria" panose="02040503050406030204" pitchFamily="18" charset="0"/>
                <a:ea typeface="Cambria" panose="02040503050406030204" pitchFamily="18" charset="0"/>
                <a:cs typeface="Calibri" pitchFamily="34" charset="-120"/>
              </a:rPr>
              <a:t>invested via Frontline Digitisation Programme</a:t>
            </a:r>
            <a:endParaRPr lang="en-US" sz="2200" dirty="0">
              <a:latin typeface="Cambria" panose="02040503050406030204" pitchFamily="18" charset="0"/>
              <a:ea typeface="Cambria" panose="02040503050406030204" pitchFamily="18" charset="0"/>
            </a:endParaRPr>
          </a:p>
          <a:p>
            <a:pPr marL="0" indent="0" algn="ctr">
              <a:buNone/>
            </a:pPr>
            <a:endParaRPr lang="en-US" sz="3600" dirty="0"/>
          </a:p>
        </p:txBody>
      </p:sp>
      <p:sp>
        <p:nvSpPr>
          <p:cNvPr id="5" name="Shape 8">
            <a:extLst>
              <a:ext uri="{FF2B5EF4-FFF2-40B4-BE49-F238E27FC236}">
                <a16:creationId xmlns:a16="http://schemas.microsoft.com/office/drawing/2014/main" id="{7076CE02-A14C-FA7A-E140-9CF79F9FF0C3}"/>
              </a:ext>
            </a:extLst>
          </p:cNvPr>
          <p:cNvSpPr/>
          <p:nvPr/>
        </p:nvSpPr>
        <p:spPr>
          <a:xfrm>
            <a:off x="10043160" y="4556229"/>
            <a:ext cx="6370320" cy="2073171"/>
          </a:xfrm>
          <a:prstGeom prst="roundRect">
            <a:avLst>
              <a:gd name="adj" fmla="val 7273"/>
            </a:avLst>
          </a:prstGeom>
          <a:solidFill>
            <a:srgbClr val="30625D"/>
          </a:solidFill>
          <a:ln w="12700">
            <a:solidFill>
              <a:srgbClr val="028090"/>
            </a:solidFill>
            <a:prstDash val="solid"/>
          </a:ln>
        </p:spPr>
        <p:txBody>
          <a:bodyPr/>
          <a:lstStyle/>
          <a:p>
            <a:r>
              <a:rPr lang="en-GB" sz="3600" b="1" dirty="0">
                <a:solidFill>
                  <a:schemeClr val="bg1"/>
                </a:solidFill>
              </a:rPr>
              <a:t>                   </a:t>
            </a:r>
            <a:r>
              <a:rPr lang="en-GB" sz="3600" b="1" dirty="0">
                <a:solidFill>
                  <a:schemeClr val="bg1"/>
                </a:solidFill>
                <a:latin typeface="Cambria" panose="02040503050406030204" pitchFamily="18" charset="0"/>
                <a:ea typeface="Cambria" panose="02040503050406030204" pitchFamily="18" charset="0"/>
              </a:rPr>
              <a:t>90%</a:t>
            </a:r>
          </a:p>
          <a:p>
            <a:endParaRPr lang="en-GB" sz="3600" b="1" dirty="0">
              <a:solidFill>
                <a:schemeClr val="bg1"/>
              </a:solidFill>
              <a:latin typeface="Cambria" panose="02040503050406030204" pitchFamily="18" charset="0"/>
              <a:ea typeface="Cambria" panose="02040503050406030204" pitchFamily="18" charset="0"/>
            </a:endParaRPr>
          </a:p>
          <a:p>
            <a:r>
              <a:rPr lang="en-US" sz="2200" dirty="0">
                <a:solidFill>
                  <a:srgbClr val="C8EDF5"/>
                </a:solidFill>
                <a:latin typeface="Cambria" panose="02040503050406030204" pitchFamily="18" charset="0"/>
                <a:ea typeface="Cambria" panose="02040503050406030204" pitchFamily="18" charset="0"/>
                <a:cs typeface="Calibri" pitchFamily="34" charset="-120"/>
              </a:rPr>
              <a:t>           of NHS trusts had EPRs by Nov 2023</a:t>
            </a:r>
            <a:endParaRPr lang="en-US" sz="2200" dirty="0">
              <a:latin typeface="Cambria" panose="02040503050406030204" pitchFamily="18" charset="0"/>
              <a:ea typeface="Cambria" panose="02040503050406030204" pitchFamily="18" charset="0"/>
            </a:endParaRPr>
          </a:p>
          <a:p>
            <a:endParaRPr lang="en-GB" sz="3600" b="1" dirty="0">
              <a:solidFill>
                <a:schemeClr val="bg1"/>
              </a:solidFill>
              <a:latin typeface="Cambria" panose="02040503050406030204" pitchFamily="18" charset="0"/>
              <a:ea typeface="Cambria" panose="02040503050406030204" pitchFamily="18" charset="0"/>
            </a:endParaRPr>
          </a:p>
        </p:txBody>
      </p:sp>
      <p:sp>
        <p:nvSpPr>
          <p:cNvPr id="9" name="Shape 11">
            <a:extLst>
              <a:ext uri="{FF2B5EF4-FFF2-40B4-BE49-F238E27FC236}">
                <a16:creationId xmlns:a16="http://schemas.microsoft.com/office/drawing/2014/main" id="{D35BEA8A-93A0-4A7F-AAA6-F278F8119D86}"/>
              </a:ext>
            </a:extLst>
          </p:cNvPr>
          <p:cNvSpPr/>
          <p:nvPr/>
        </p:nvSpPr>
        <p:spPr>
          <a:xfrm>
            <a:off x="10043160" y="7147028"/>
            <a:ext cx="6370320" cy="1844571"/>
          </a:xfrm>
          <a:prstGeom prst="roundRect">
            <a:avLst>
              <a:gd name="adj" fmla="val 7273"/>
            </a:avLst>
          </a:prstGeom>
          <a:solidFill>
            <a:srgbClr val="30625D"/>
          </a:solidFill>
          <a:ln w="12700">
            <a:solidFill>
              <a:srgbClr val="028090"/>
            </a:solidFill>
            <a:prstDash val="solid"/>
          </a:ln>
        </p:spPr>
        <p:txBody>
          <a:bodyPr/>
          <a:lstStyle/>
          <a:p>
            <a:pPr algn="ctr"/>
            <a:r>
              <a:rPr lang="en-GB" sz="3600" b="1" dirty="0">
                <a:solidFill>
                  <a:schemeClr val="bg1"/>
                </a:solidFill>
                <a:latin typeface="Cambria" panose="02040503050406030204" pitchFamily="18" charset="0"/>
                <a:ea typeface="Cambria" panose="02040503050406030204" pitchFamily="18" charset="0"/>
              </a:rPr>
              <a:t>189</a:t>
            </a:r>
          </a:p>
          <a:p>
            <a:pPr algn="ctr"/>
            <a:endParaRPr lang="en-GB" sz="3600" b="1" dirty="0">
              <a:solidFill>
                <a:schemeClr val="bg1"/>
              </a:solidFill>
              <a:latin typeface="Cambria" panose="02040503050406030204" pitchFamily="18" charset="0"/>
              <a:ea typeface="Cambria" panose="02040503050406030204" pitchFamily="18" charset="0"/>
            </a:endParaRPr>
          </a:p>
          <a:p>
            <a:pPr algn="ctr"/>
            <a:r>
              <a:rPr lang="en-US" sz="2200" dirty="0">
                <a:solidFill>
                  <a:srgbClr val="C8EDF5"/>
                </a:solidFill>
                <a:latin typeface="Cambria" panose="02040503050406030204" pitchFamily="18" charset="0"/>
                <a:ea typeface="Cambria" panose="02040503050406030204" pitchFamily="18" charset="0"/>
                <a:cs typeface="Calibri" pitchFamily="34" charset="-120"/>
              </a:rPr>
              <a:t>hospital trusts live with EPR systems</a:t>
            </a:r>
            <a:endParaRPr lang="en-US" sz="2200" dirty="0">
              <a:latin typeface="Cambria" panose="02040503050406030204" pitchFamily="18" charset="0"/>
              <a:ea typeface="Cambria" panose="02040503050406030204" pitchFamily="18" charset="0"/>
            </a:endParaRPr>
          </a:p>
          <a:p>
            <a:pPr algn="ctr"/>
            <a:endParaRPr lang="en-GB" sz="3600" b="1" dirty="0">
              <a:solidFill>
                <a:schemeClr val="bg1"/>
              </a:solidFill>
              <a:latin typeface="Cambria" panose="02040503050406030204" pitchFamily="18" charset="0"/>
              <a:ea typeface="Cambria" panose="020405030504060302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grpSp>
        <p:nvGrpSpPr>
          <p:cNvPr id="168" name="Google Shape;168;p14"/>
          <p:cNvGrpSpPr/>
          <p:nvPr/>
        </p:nvGrpSpPr>
        <p:grpSpPr>
          <a:xfrm>
            <a:off x="1028700" y="3599542"/>
            <a:ext cx="7956739" cy="5442857"/>
            <a:chOff x="0" y="0"/>
            <a:chExt cx="2095602" cy="505571"/>
          </a:xfrm>
        </p:grpSpPr>
        <p:sp>
          <p:nvSpPr>
            <p:cNvPr id="169" name="Google Shape;169;p14"/>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4"/>
            <p:cNvSpPr txBox="1"/>
            <p:nvPr/>
          </p:nvSpPr>
          <p:spPr>
            <a:xfrm>
              <a:off x="0" y="0"/>
              <a:ext cx="2095602" cy="505571"/>
            </a:xfrm>
            <a:prstGeom prst="rect">
              <a:avLst/>
            </a:prstGeom>
            <a:solidFill>
              <a:srgbClr val="30625D"/>
            </a:solid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4" name="Google Shape;174;p14"/>
          <p:cNvGrpSpPr/>
          <p:nvPr/>
        </p:nvGrpSpPr>
        <p:grpSpPr>
          <a:xfrm>
            <a:off x="9302561" y="3537223"/>
            <a:ext cx="7956739" cy="5442856"/>
            <a:chOff x="0" y="0"/>
            <a:chExt cx="2095602" cy="505571"/>
          </a:xfrm>
          <a:solidFill>
            <a:srgbClr val="30625D"/>
          </a:solidFill>
        </p:grpSpPr>
        <p:sp>
          <p:nvSpPr>
            <p:cNvPr id="175" name="Google Shape;175;p14"/>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grp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4"/>
            <p:cNvSpPr txBox="1"/>
            <p:nvPr/>
          </p:nvSpPr>
          <p:spPr>
            <a:xfrm>
              <a:off x="0" y="0"/>
              <a:ext cx="2095602" cy="505571"/>
            </a:xfrm>
            <a:prstGeom prst="rect">
              <a:avLst/>
            </a:prstGeom>
            <a:grp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0" name="Google Shape;180;p14"/>
          <p:cNvSpPr txBox="1"/>
          <p:nvPr/>
        </p:nvSpPr>
        <p:spPr>
          <a:xfrm>
            <a:off x="586740" y="1409699"/>
            <a:ext cx="9486900"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Impact on the Workforce</a:t>
            </a:r>
            <a:endParaRPr lang="en-US" sz="4400" dirty="0"/>
          </a:p>
        </p:txBody>
      </p:sp>
      <p:sp>
        <p:nvSpPr>
          <p:cNvPr id="181" name="Google Shape;181;p14"/>
          <p:cNvSpPr txBox="1"/>
          <p:nvPr/>
        </p:nvSpPr>
        <p:spPr>
          <a:xfrm>
            <a:off x="1995355" y="4055540"/>
            <a:ext cx="6023428"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Positives</a:t>
            </a:r>
            <a:endParaRPr lang="en-US" sz="3200" dirty="0">
              <a:solidFill>
                <a:schemeClr val="bg1"/>
              </a:solidFill>
            </a:endParaRPr>
          </a:p>
        </p:txBody>
      </p:sp>
      <p:sp>
        <p:nvSpPr>
          <p:cNvPr id="183" name="Google Shape;183;p14"/>
          <p:cNvSpPr txBox="1"/>
          <p:nvPr/>
        </p:nvSpPr>
        <p:spPr>
          <a:xfrm>
            <a:off x="10995830" y="4055539"/>
            <a:ext cx="4570200"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Challenges</a:t>
            </a:r>
            <a:endParaRPr lang="en-US" sz="3200" dirty="0">
              <a:solidFill>
                <a:schemeClr val="bg1"/>
              </a:solidFill>
            </a:endParaRPr>
          </a:p>
        </p:txBody>
      </p:sp>
      <p:sp>
        <p:nvSpPr>
          <p:cNvPr id="185" name="Google Shape;185;p14"/>
          <p:cNvSpPr txBox="1"/>
          <p:nvPr/>
        </p:nvSpPr>
        <p:spPr>
          <a:xfrm>
            <a:off x="1425902" y="5016361"/>
            <a:ext cx="7083300" cy="3693319"/>
          </a:xfrm>
          <a:prstGeom prst="rect">
            <a:avLst/>
          </a:prstGeom>
          <a:noFill/>
          <a:ln>
            <a:noFill/>
          </a:ln>
        </p:spPr>
        <p:txBody>
          <a:bodyPr spcFirstLastPara="1" wrap="square" lIns="0" tIns="0" rIns="0" bIns="0" anchor="t" anchorCtr="0">
            <a:spAutoFit/>
          </a:bodyPr>
          <a:lstStyle/>
          <a:p>
            <a:r>
              <a:rPr lang="en-US" sz="2400" b="1" dirty="0">
                <a:solidFill>
                  <a:schemeClr val="bg1"/>
                </a:solidFill>
                <a:latin typeface="Cambria" panose="02040503050406030204" pitchFamily="18" charset="0"/>
                <a:ea typeface="Cambria" panose="02040503050406030204" pitchFamily="18" charset="0"/>
                <a:cs typeface="Calibri" pitchFamily="34" charset="-120"/>
              </a:rPr>
              <a:t>New specialist roles created:</a:t>
            </a:r>
          </a:p>
          <a:p>
            <a:endParaRPr lang="en-US" sz="2400" b="1"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CNIOs, Digital Nurses, EPR Programme Managers, Information Governance Leads</a:t>
            </a:r>
            <a:endParaRPr lang="en-US" sz="2400" dirty="0">
              <a:solidFill>
                <a:schemeClr val="bg1"/>
              </a:solidFill>
              <a:latin typeface="Cambria" panose="02040503050406030204" pitchFamily="18" charset="0"/>
              <a:ea typeface="Cambria" panose="02040503050406030204" pitchFamily="18" charset="0"/>
            </a:endParaRPr>
          </a:p>
          <a:p>
            <a:endParaRPr lang="en-US" sz="2400"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Regular training returns 50–60 mins of clinical time per week</a:t>
            </a:r>
            <a:endParaRPr lang="en-US" sz="2400" dirty="0">
              <a:solidFill>
                <a:schemeClr val="bg1"/>
              </a:solidFill>
              <a:latin typeface="Cambria" panose="02040503050406030204" pitchFamily="18" charset="0"/>
              <a:ea typeface="Cambria" panose="02040503050406030204" pitchFamily="18" charset="0"/>
            </a:endParaRPr>
          </a:p>
          <a:p>
            <a:endParaRPr lang="en-US" sz="2400"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NHS England Frontline Productivity Programme targets wasted documentation time</a:t>
            </a:r>
            <a:endParaRPr lang="en-US" sz="2400" dirty="0">
              <a:solidFill>
                <a:schemeClr val="bg1"/>
              </a:solidFill>
              <a:latin typeface="Cambria" panose="02040503050406030204" pitchFamily="18" charset="0"/>
              <a:ea typeface="Cambria" panose="02040503050406030204" pitchFamily="18" charset="0"/>
            </a:endParaRPr>
          </a:p>
        </p:txBody>
      </p:sp>
      <p:sp>
        <p:nvSpPr>
          <p:cNvPr id="186" name="Google Shape;186;p14"/>
          <p:cNvSpPr txBox="1"/>
          <p:nvPr/>
        </p:nvSpPr>
        <p:spPr>
          <a:xfrm>
            <a:off x="1028700" y="9374350"/>
            <a:ext cx="16230600" cy="701731"/>
          </a:xfrm>
          <a:prstGeom prst="rect">
            <a:avLst/>
          </a:prstGeom>
          <a:noFill/>
          <a:ln>
            <a:noFill/>
          </a:ln>
        </p:spPr>
        <p:txBody>
          <a:bodyPr spcFirstLastPara="1" wrap="square" lIns="0" tIns="0" rIns="0" bIns="0" anchor="t" anchorCtr="0">
            <a:spAutoFit/>
          </a:bodyPr>
          <a:lstStyle/>
          <a:p>
            <a:pPr>
              <a:lnSpc>
                <a:spcPct val="119958"/>
              </a:lnSpc>
            </a:pPr>
            <a:r>
              <a:rPr lang="en-US" sz="2400" dirty="0">
                <a:solidFill>
                  <a:srgbClr val="6B8BAE"/>
                </a:solidFill>
                <a:latin typeface="Calibri" pitchFamily="34" charset="0"/>
                <a:ea typeface="Calibri" pitchFamily="34" charset="-122"/>
                <a:cs typeface="Calibri" pitchFamily="34" charset="-120"/>
              </a:rPr>
              <a:t>  </a:t>
            </a:r>
            <a:r>
              <a:rPr lang="en-US" sz="2200" dirty="0">
                <a:solidFill>
                  <a:srgbClr val="6B8BAE"/>
                </a:solidFill>
                <a:latin typeface="Calibri" pitchFamily="34" charset="0"/>
                <a:ea typeface="Calibri" pitchFamily="34" charset="-122"/>
                <a:cs typeface="Calibri" pitchFamily="34" charset="-120"/>
              </a:rPr>
              <a:t>Sources: NHS England, 2024b; Clarke et al., 2015; Health Foundation, 2026</a:t>
            </a:r>
            <a:endParaRPr lang="en-US" sz="2200" dirty="0"/>
          </a:p>
          <a:p>
            <a:pPr marL="0" marR="0" lvl="0" indent="0" algn="l" rtl="0">
              <a:lnSpc>
                <a:spcPct val="119958"/>
              </a:lnSpc>
              <a:spcBef>
                <a:spcPts val="0"/>
              </a:spcBef>
              <a:spcAft>
                <a:spcPts val="0"/>
              </a:spcAft>
              <a:buNone/>
            </a:pPr>
            <a:endParaRPr dirty="0"/>
          </a:p>
        </p:txBody>
      </p:sp>
      <p:sp>
        <p:nvSpPr>
          <p:cNvPr id="187" name="Google Shape;187;p14"/>
          <p:cNvSpPr txBox="1"/>
          <p:nvPr/>
        </p:nvSpPr>
        <p:spPr>
          <a:xfrm>
            <a:off x="9739280" y="5016361"/>
            <a:ext cx="7083300" cy="3582519"/>
          </a:xfrm>
          <a:prstGeom prst="rect">
            <a:avLst/>
          </a:prstGeom>
          <a:noFill/>
          <a:ln>
            <a:noFill/>
          </a:ln>
        </p:spPr>
        <p:txBody>
          <a:bodyPr spcFirstLastPara="1" wrap="square" lIns="0" tIns="0" rIns="0" bIns="0" anchor="t" anchorCtr="0">
            <a:spAutoFit/>
          </a:bodyPr>
          <a:lstStyle/>
          <a:p>
            <a:r>
              <a:rPr lang="en-US" sz="2400" b="1" dirty="0">
                <a:solidFill>
                  <a:schemeClr val="bg1"/>
                </a:solidFill>
                <a:latin typeface="Cambria" panose="02040503050406030204" pitchFamily="18" charset="0"/>
                <a:ea typeface="Cambria" panose="02040503050406030204" pitchFamily="18" charset="0"/>
                <a:cs typeface="Calibri" pitchFamily="34" charset="-120"/>
              </a:rPr>
              <a:t>60% of doctors &amp; 70% of nurses:</a:t>
            </a:r>
          </a:p>
          <a:p>
            <a:endParaRPr lang="en-US" sz="2400"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want more EPR training</a:t>
            </a:r>
            <a:endParaRPr lang="en-US" sz="2400" dirty="0">
              <a:solidFill>
                <a:schemeClr val="bg1"/>
              </a:solidFill>
              <a:latin typeface="Cambria" panose="02040503050406030204" pitchFamily="18" charset="0"/>
              <a:ea typeface="Cambria" panose="02040503050406030204" pitchFamily="18" charset="0"/>
            </a:endParaRPr>
          </a:p>
          <a:p>
            <a:endParaRPr lang="en-US" sz="2400"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44% received no training after joining their organisation</a:t>
            </a:r>
            <a:endParaRPr lang="en-US" sz="2400" dirty="0">
              <a:solidFill>
                <a:schemeClr val="bg1"/>
              </a:solidFill>
              <a:latin typeface="Cambria" panose="02040503050406030204" pitchFamily="18" charset="0"/>
              <a:ea typeface="Cambria" panose="02040503050406030204" pitchFamily="18" charset="0"/>
            </a:endParaRPr>
          </a:p>
          <a:p>
            <a:endParaRPr lang="en-US" sz="2400" dirty="0">
              <a:solidFill>
                <a:schemeClr val="bg1"/>
              </a:solidFill>
              <a:latin typeface="Cambria" panose="02040503050406030204" pitchFamily="18" charset="0"/>
              <a:ea typeface="Cambria" panose="02040503050406030204" pitchFamily="18" charset="0"/>
            </a:endParaRPr>
          </a:p>
          <a:p>
            <a:r>
              <a:rPr lang="en-US" sz="2400" dirty="0">
                <a:solidFill>
                  <a:schemeClr val="bg1"/>
                </a:solidFill>
                <a:latin typeface="Cambria" panose="02040503050406030204" pitchFamily="18" charset="0"/>
                <a:ea typeface="Cambria" panose="02040503050406030204" pitchFamily="18" charset="0"/>
                <a:cs typeface="Calibri" pitchFamily="34" charset="-120"/>
              </a:rPr>
              <a:t>NHS clinicians 3x more likely to report EPR-related burnout vs international peers</a:t>
            </a:r>
            <a:endParaRPr lang="en-US" sz="2400" dirty="0">
              <a:solidFill>
                <a:schemeClr val="bg1"/>
              </a:solidFill>
              <a:latin typeface="Cambria" panose="02040503050406030204" pitchFamily="18" charset="0"/>
              <a:ea typeface="Cambria" panose="02040503050406030204" pitchFamily="18" charset="0"/>
            </a:endParaRPr>
          </a:p>
          <a:p>
            <a:pPr marL="0" marR="0" lvl="0" indent="0" algn="l" rtl="0">
              <a:lnSpc>
                <a:spcPct val="119958"/>
              </a:lnSpc>
              <a:spcBef>
                <a:spcPts val="0"/>
              </a:spcBef>
              <a:spcAft>
                <a:spcPts val="0"/>
              </a:spcAft>
              <a:buNone/>
            </a:pPr>
            <a:endParaRPr dirty="0">
              <a:solidFill>
                <a:schemeClr val="bg1"/>
              </a:solidFill>
              <a:latin typeface="Cambria" panose="02040503050406030204" pitchFamily="18" charset="0"/>
              <a:ea typeface="Cambria" panose="02040503050406030204" pitchFamily="18" charset="0"/>
            </a:endParaRPr>
          </a:p>
        </p:txBody>
      </p:sp>
      <p:pic>
        <p:nvPicPr>
          <p:cNvPr id="190" name="Google Shape;190;p14"/>
          <p:cNvPicPr preferRelativeResize="0"/>
          <p:nvPr/>
        </p:nvPicPr>
        <p:blipFill>
          <a:blip r:embed="rId3">
            <a:alphaModFix/>
          </a:blip>
          <a:stretch>
            <a:fillRect/>
          </a:stretch>
        </p:blipFill>
        <p:spPr>
          <a:xfrm>
            <a:off x="10408022" y="914400"/>
            <a:ext cx="6851278" cy="222855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7">
          <a:extLst>
            <a:ext uri="{FF2B5EF4-FFF2-40B4-BE49-F238E27FC236}">
              <a16:creationId xmlns:a16="http://schemas.microsoft.com/office/drawing/2014/main" id="{1C959ECF-634A-20D5-AE50-DAECC451A95A}"/>
            </a:ext>
          </a:extLst>
        </p:cNvPr>
        <p:cNvGrpSpPr/>
        <p:nvPr/>
      </p:nvGrpSpPr>
      <p:grpSpPr>
        <a:xfrm>
          <a:off x="0" y="0"/>
          <a:ext cx="0" cy="0"/>
          <a:chOff x="0" y="0"/>
          <a:chExt cx="0" cy="0"/>
        </a:xfrm>
      </p:grpSpPr>
      <p:grpSp>
        <p:nvGrpSpPr>
          <p:cNvPr id="168" name="Google Shape;168;p14">
            <a:extLst>
              <a:ext uri="{FF2B5EF4-FFF2-40B4-BE49-F238E27FC236}">
                <a16:creationId xmlns:a16="http://schemas.microsoft.com/office/drawing/2014/main" id="{2AC24C85-CD09-978D-6615-5C6D47D952CD}"/>
              </a:ext>
            </a:extLst>
          </p:cNvPr>
          <p:cNvGrpSpPr/>
          <p:nvPr/>
        </p:nvGrpSpPr>
        <p:grpSpPr>
          <a:xfrm>
            <a:off x="1028700" y="3537223"/>
            <a:ext cx="7956739" cy="5442857"/>
            <a:chOff x="0" y="0"/>
            <a:chExt cx="2095602" cy="505571"/>
          </a:xfrm>
        </p:grpSpPr>
        <p:sp>
          <p:nvSpPr>
            <p:cNvPr id="169" name="Google Shape;169;p14">
              <a:extLst>
                <a:ext uri="{FF2B5EF4-FFF2-40B4-BE49-F238E27FC236}">
                  <a16:creationId xmlns:a16="http://schemas.microsoft.com/office/drawing/2014/main" id="{C8AEFCCF-7F87-A457-C253-6CD946CF0030}"/>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4">
              <a:extLst>
                <a:ext uri="{FF2B5EF4-FFF2-40B4-BE49-F238E27FC236}">
                  <a16:creationId xmlns:a16="http://schemas.microsoft.com/office/drawing/2014/main" id="{1D91FAB0-11DF-0469-DCE2-88907B06312C}"/>
                </a:ext>
              </a:extLst>
            </p:cNvPr>
            <p:cNvSpPr txBox="1"/>
            <p:nvPr/>
          </p:nvSpPr>
          <p:spPr>
            <a:xfrm>
              <a:off x="0" y="0"/>
              <a:ext cx="2095602" cy="505571"/>
            </a:xfrm>
            <a:prstGeom prst="rect">
              <a:avLst/>
            </a:prstGeom>
            <a:solidFill>
              <a:srgbClr val="30625D"/>
            </a:solid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4" name="Google Shape;174;p14">
            <a:extLst>
              <a:ext uri="{FF2B5EF4-FFF2-40B4-BE49-F238E27FC236}">
                <a16:creationId xmlns:a16="http://schemas.microsoft.com/office/drawing/2014/main" id="{66D60B59-04FA-3EFD-5F09-89C5CCDAEA92}"/>
              </a:ext>
            </a:extLst>
          </p:cNvPr>
          <p:cNvGrpSpPr/>
          <p:nvPr/>
        </p:nvGrpSpPr>
        <p:grpSpPr>
          <a:xfrm>
            <a:off x="9302561" y="3537223"/>
            <a:ext cx="7956739" cy="5442856"/>
            <a:chOff x="0" y="0"/>
            <a:chExt cx="2095602" cy="505571"/>
          </a:xfrm>
          <a:solidFill>
            <a:srgbClr val="30625D"/>
          </a:solidFill>
        </p:grpSpPr>
        <p:sp>
          <p:nvSpPr>
            <p:cNvPr id="175" name="Google Shape;175;p14">
              <a:extLst>
                <a:ext uri="{FF2B5EF4-FFF2-40B4-BE49-F238E27FC236}">
                  <a16:creationId xmlns:a16="http://schemas.microsoft.com/office/drawing/2014/main" id="{535D2B40-24C1-CAAF-AAE9-3B4A68AB8BE2}"/>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grp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4">
              <a:extLst>
                <a:ext uri="{FF2B5EF4-FFF2-40B4-BE49-F238E27FC236}">
                  <a16:creationId xmlns:a16="http://schemas.microsoft.com/office/drawing/2014/main" id="{41E4C7B0-9C19-0222-492E-5BBFF51DBC91}"/>
                </a:ext>
              </a:extLst>
            </p:cNvPr>
            <p:cNvSpPr txBox="1"/>
            <p:nvPr/>
          </p:nvSpPr>
          <p:spPr>
            <a:xfrm>
              <a:off x="0" y="0"/>
              <a:ext cx="2095602" cy="505571"/>
            </a:xfrm>
            <a:prstGeom prst="rect">
              <a:avLst/>
            </a:prstGeom>
            <a:grp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0" name="Google Shape;180;p14">
            <a:extLst>
              <a:ext uri="{FF2B5EF4-FFF2-40B4-BE49-F238E27FC236}">
                <a16:creationId xmlns:a16="http://schemas.microsoft.com/office/drawing/2014/main" id="{B32A50F1-70C6-0836-EED9-DC7D38160F60}"/>
              </a:ext>
            </a:extLst>
          </p:cNvPr>
          <p:cNvSpPr txBox="1"/>
          <p:nvPr/>
        </p:nvSpPr>
        <p:spPr>
          <a:xfrm>
            <a:off x="4400550" y="567493"/>
            <a:ext cx="9486900"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Impact on Service Delivery</a:t>
            </a:r>
            <a:endParaRPr lang="en-US" sz="4400" dirty="0"/>
          </a:p>
        </p:txBody>
      </p:sp>
      <p:sp>
        <p:nvSpPr>
          <p:cNvPr id="181" name="Google Shape;181;p14">
            <a:extLst>
              <a:ext uri="{FF2B5EF4-FFF2-40B4-BE49-F238E27FC236}">
                <a16:creationId xmlns:a16="http://schemas.microsoft.com/office/drawing/2014/main" id="{0F6873FE-F40E-3678-6FBE-E2AA275A2F50}"/>
              </a:ext>
            </a:extLst>
          </p:cNvPr>
          <p:cNvSpPr txBox="1"/>
          <p:nvPr/>
        </p:nvSpPr>
        <p:spPr>
          <a:xfrm>
            <a:off x="1995355" y="4055540"/>
            <a:ext cx="6023428"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Benefits</a:t>
            </a:r>
            <a:endParaRPr lang="en-US" sz="3200" dirty="0">
              <a:solidFill>
                <a:schemeClr val="bg1"/>
              </a:solidFill>
            </a:endParaRPr>
          </a:p>
        </p:txBody>
      </p:sp>
      <p:sp>
        <p:nvSpPr>
          <p:cNvPr id="183" name="Google Shape;183;p14">
            <a:extLst>
              <a:ext uri="{FF2B5EF4-FFF2-40B4-BE49-F238E27FC236}">
                <a16:creationId xmlns:a16="http://schemas.microsoft.com/office/drawing/2014/main" id="{9BC3FF2E-FB91-5B5F-2FFC-465C84931733}"/>
              </a:ext>
            </a:extLst>
          </p:cNvPr>
          <p:cNvSpPr txBox="1"/>
          <p:nvPr/>
        </p:nvSpPr>
        <p:spPr>
          <a:xfrm>
            <a:off x="10995830" y="4055539"/>
            <a:ext cx="4570200"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Challenges</a:t>
            </a:r>
            <a:endParaRPr lang="en-US" sz="3200" dirty="0">
              <a:solidFill>
                <a:schemeClr val="bg1"/>
              </a:solidFill>
            </a:endParaRPr>
          </a:p>
        </p:txBody>
      </p:sp>
      <p:sp>
        <p:nvSpPr>
          <p:cNvPr id="185" name="Google Shape;185;p14">
            <a:extLst>
              <a:ext uri="{FF2B5EF4-FFF2-40B4-BE49-F238E27FC236}">
                <a16:creationId xmlns:a16="http://schemas.microsoft.com/office/drawing/2014/main" id="{A766F513-DC5E-E813-2DD8-1AD884CD2201}"/>
              </a:ext>
            </a:extLst>
          </p:cNvPr>
          <p:cNvSpPr txBox="1"/>
          <p:nvPr/>
        </p:nvSpPr>
        <p:spPr>
          <a:xfrm>
            <a:off x="1425902" y="5016361"/>
            <a:ext cx="7083300" cy="1846659"/>
          </a:xfrm>
          <a:prstGeom prst="rect">
            <a:avLst/>
          </a:prstGeom>
          <a:noFill/>
          <a:ln>
            <a:noFill/>
          </a:ln>
        </p:spPr>
        <p:txBody>
          <a:bodyPr spcFirstLastPara="1" wrap="square" lIns="0" tIns="0" rIns="0" bIns="0" anchor="t" anchorCtr="0">
            <a:spAutoFit/>
          </a:bodyPr>
          <a:lstStyle/>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Single consolidated record: faster decisions</a:t>
            </a:r>
            <a:endParaRPr lang="en-US" sz="24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Clinical decision support alerts (drug interactions, deterioration)</a:t>
            </a:r>
            <a:endParaRPr lang="en-US" sz="24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Electronic prescribing reduces medication errors (Ahmed &amp; Rizvi, 2025)</a:t>
            </a:r>
            <a:endParaRPr lang="en-US" sz="2400" dirty="0">
              <a:solidFill>
                <a:schemeClr val="bg1"/>
              </a:solidFill>
              <a:latin typeface="Cambria" panose="02040503050406030204" pitchFamily="18" charset="0"/>
              <a:ea typeface="Cambria" panose="02040503050406030204" pitchFamily="18" charset="0"/>
            </a:endParaRPr>
          </a:p>
        </p:txBody>
      </p:sp>
      <p:sp>
        <p:nvSpPr>
          <p:cNvPr id="186" name="Google Shape;186;p14">
            <a:extLst>
              <a:ext uri="{FF2B5EF4-FFF2-40B4-BE49-F238E27FC236}">
                <a16:creationId xmlns:a16="http://schemas.microsoft.com/office/drawing/2014/main" id="{3CBA6E2D-C271-9C50-F68C-9D468A73C795}"/>
              </a:ext>
            </a:extLst>
          </p:cNvPr>
          <p:cNvSpPr txBox="1"/>
          <p:nvPr/>
        </p:nvSpPr>
        <p:spPr>
          <a:xfrm>
            <a:off x="1028700" y="9374350"/>
            <a:ext cx="16230600" cy="744819"/>
          </a:xfrm>
          <a:prstGeom prst="rect">
            <a:avLst/>
          </a:prstGeom>
          <a:noFill/>
          <a:ln>
            <a:noFill/>
          </a:ln>
        </p:spPr>
        <p:txBody>
          <a:bodyPr spcFirstLastPara="1" wrap="square" lIns="0" tIns="0" rIns="0" bIns="0" anchor="t" anchorCtr="0">
            <a:spAutoFit/>
          </a:bodyPr>
          <a:lstStyle/>
          <a:p>
            <a:pPr marL="0" indent="0">
              <a:buNone/>
            </a:pPr>
            <a:r>
              <a:rPr lang="en-US" sz="2200" dirty="0">
                <a:solidFill>
                  <a:srgbClr val="6B8BAE"/>
                </a:solidFill>
                <a:latin typeface="Calibri" pitchFamily="34" charset="0"/>
                <a:ea typeface="Calibri" pitchFamily="34" charset="-122"/>
                <a:cs typeface="Calibri" pitchFamily="34" charset="-120"/>
              </a:rPr>
              <a:t>  Sources: Health Foundation, </a:t>
            </a:r>
            <a:r>
              <a:rPr lang="en-US" sz="2200" dirty="0">
                <a:solidFill>
                  <a:srgbClr val="6B8BAE"/>
                </a:solidFill>
                <a:latin typeface="Calibri" panose="020F0502020204030204" pitchFamily="34" charset="0"/>
                <a:ea typeface="Calibri" panose="020F0502020204030204" pitchFamily="34" charset="0"/>
                <a:cs typeface="Calibri" panose="020F0502020204030204" pitchFamily="34" charset="0"/>
              </a:rPr>
              <a:t>2026; Li et al., 2025; NHS England, 2024b; HFMA, 2025; Ahmed &amp; Rizvi, 2025</a:t>
            </a:r>
            <a:endParaRPr lang="en-US" sz="2200"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119958"/>
              </a:lnSpc>
              <a:spcBef>
                <a:spcPts val="0"/>
              </a:spcBef>
              <a:spcAft>
                <a:spcPts val="0"/>
              </a:spcAft>
              <a:buNone/>
            </a:pPr>
            <a:endParaRPr sz="2200" dirty="0">
              <a:latin typeface="Calibri" panose="020F0502020204030204" pitchFamily="34" charset="0"/>
              <a:ea typeface="Calibri" panose="020F0502020204030204" pitchFamily="34" charset="0"/>
              <a:cs typeface="Calibri" panose="020F0502020204030204" pitchFamily="34" charset="0"/>
            </a:endParaRPr>
          </a:p>
        </p:txBody>
      </p:sp>
      <p:sp>
        <p:nvSpPr>
          <p:cNvPr id="187" name="Google Shape;187;p14">
            <a:extLst>
              <a:ext uri="{FF2B5EF4-FFF2-40B4-BE49-F238E27FC236}">
                <a16:creationId xmlns:a16="http://schemas.microsoft.com/office/drawing/2014/main" id="{211F2D85-0389-A6EB-3E33-50DF4FF11AEE}"/>
              </a:ext>
            </a:extLst>
          </p:cNvPr>
          <p:cNvSpPr txBox="1"/>
          <p:nvPr/>
        </p:nvSpPr>
        <p:spPr>
          <a:xfrm>
            <a:off x="9739280" y="5016361"/>
            <a:ext cx="7083300" cy="2105192"/>
          </a:xfrm>
          <a:prstGeom prst="rect">
            <a:avLst/>
          </a:prstGeom>
          <a:noFill/>
          <a:ln>
            <a:noFill/>
          </a:ln>
        </p:spPr>
        <p:txBody>
          <a:bodyPr spcFirstLastPara="1" wrap="square" lIns="0" tIns="0" rIns="0" bIns="0" anchor="t" anchorCtr="0">
            <a:spAutoFit/>
          </a:bodyPr>
          <a:lstStyle/>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Systems cannot share data across organisation’s: patient safety risk (Li et al., 2025)</a:t>
            </a:r>
            <a:endParaRPr lang="en-US" sz="24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Only 10–30% of trusts use advanced features (HFMA, 2025)</a:t>
            </a:r>
            <a:endParaRPr lang="en-US" sz="24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400" dirty="0">
                <a:solidFill>
                  <a:schemeClr val="bg1"/>
                </a:solidFill>
                <a:latin typeface="Cambria" panose="02040503050406030204" pitchFamily="18" charset="0"/>
                <a:ea typeface="Cambria" panose="02040503050406030204" pitchFamily="18" charset="0"/>
                <a:cs typeface="Calibri" pitchFamily="34" charset="-120"/>
              </a:rPr>
              <a:t>Having an EPR ≠ using it well</a:t>
            </a:r>
            <a:endParaRPr lang="en-US" sz="2400" dirty="0">
              <a:solidFill>
                <a:schemeClr val="bg1"/>
              </a:solidFill>
              <a:latin typeface="Cambria" panose="02040503050406030204" pitchFamily="18" charset="0"/>
              <a:ea typeface="Cambria" panose="02040503050406030204" pitchFamily="18" charset="0"/>
            </a:endParaRPr>
          </a:p>
          <a:p>
            <a:pPr marL="0" marR="0" lvl="0" indent="0" algn="l" rtl="0">
              <a:lnSpc>
                <a:spcPct val="119958"/>
              </a:lnSpc>
              <a:spcBef>
                <a:spcPts val="0"/>
              </a:spcBef>
              <a:spcAft>
                <a:spcPts val="0"/>
              </a:spcAft>
              <a:buNone/>
            </a:pPr>
            <a:endParaRPr dirty="0">
              <a:solidFill>
                <a:schemeClr val="bg1"/>
              </a:solidFill>
              <a:latin typeface="Cambria" panose="02040503050406030204" pitchFamily="18" charset="0"/>
              <a:ea typeface="Cambria" panose="02040503050406030204" pitchFamily="18" charset="0"/>
            </a:endParaRPr>
          </a:p>
        </p:txBody>
      </p:sp>
      <p:sp>
        <p:nvSpPr>
          <p:cNvPr id="3" name="Shape 2">
            <a:extLst>
              <a:ext uri="{FF2B5EF4-FFF2-40B4-BE49-F238E27FC236}">
                <a16:creationId xmlns:a16="http://schemas.microsoft.com/office/drawing/2014/main" id="{5FF17223-ED27-65E8-775D-B04E206C9388}"/>
              </a:ext>
            </a:extLst>
          </p:cNvPr>
          <p:cNvSpPr/>
          <p:nvPr/>
        </p:nvSpPr>
        <p:spPr>
          <a:xfrm>
            <a:off x="5288513" y="1638872"/>
            <a:ext cx="3664754" cy="1492292"/>
          </a:xfrm>
          <a:prstGeom prst="roundRect">
            <a:avLst>
              <a:gd name="adj" fmla="val 5333"/>
            </a:avLst>
          </a:prstGeom>
          <a:solidFill>
            <a:srgbClr val="30625D"/>
          </a:solidFill>
          <a:ln w="12700">
            <a:solidFill>
              <a:srgbClr val="0D2B55"/>
            </a:solidFill>
            <a:prstDash val="solid"/>
          </a:ln>
          <a:effectLst>
            <a:outerShdw blurRad="101600" dist="38100" dir="2700000" algn="bl" rotWithShape="0">
              <a:srgbClr val="000000">
                <a:alpha val="13000"/>
              </a:srgbClr>
            </a:outerShdw>
          </a:effectLst>
        </p:spPr>
        <p:txBody>
          <a:bodyPr/>
          <a:lstStyle/>
          <a:p>
            <a:pPr algn="ctr"/>
            <a:r>
              <a:rPr lang="en-GB" sz="3200" b="1" dirty="0">
                <a:solidFill>
                  <a:srgbClr val="02C39A"/>
                </a:solidFill>
                <a:latin typeface="Cambria" pitchFamily="34" charset="0"/>
                <a:ea typeface="Cambria" pitchFamily="34" charset="-122"/>
                <a:cs typeface="Cambria" pitchFamily="34" charset="-120"/>
              </a:rPr>
              <a:t>    </a:t>
            </a:r>
            <a:r>
              <a:rPr lang="en-US" sz="3200" b="1" dirty="0">
                <a:solidFill>
                  <a:srgbClr val="02C39A"/>
                </a:solidFill>
                <a:latin typeface="Cambria" pitchFamily="34" charset="0"/>
                <a:ea typeface="Cambria" pitchFamily="34" charset="-122"/>
                <a:cs typeface="Cambria" pitchFamily="34" charset="-120"/>
              </a:rPr>
              <a:t>70%</a:t>
            </a:r>
          </a:p>
          <a:p>
            <a:pPr marL="0" indent="0" algn="ctr">
              <a:buNone/>
            </a:pPr>
            <a:r>
              <a:rPr lang="en-US" sz="2000" dirty="0">
                <a:solidFill>
                  <a:srgbClr val="A8D5DF"/>
                </a:solidFill>
                <a:latin typeface="Calibri" pitchFamily="34" charset="0"/>
                <a:ea typeface="Calibri" pitchFamily="34" charset="-122"/>
                <a:cs typeface="Calibri" pitchFamily="34" charset="-120"/>
              </a:rPr>
              <a:t>use more than one</a:t>
            </a:r>
            <a:endParaRPr lang="en-US" sz="2000" dirty="0"/>
          </a:p>
          <a:p>
            <a:pPr marL="0" indent="0" algn="ctr">
              <a:buNone/>
            </a:pPr>
            <a:r>
              <a:rPr lang="en-US" sz="2000" dirty="0">
                <a:solidFill>
                  <a:srgbClr val="A8D5DF"/>
                </a:solidFill>
                <a:latin typeface="Calibri" pitchFamily="34" charset="0"/>
                <a:ea typeface="Calibri" pitchFamily="34" charset="-122"/>
                <a:cs typeface="Calibri" pitchFamily="34" charset="-120"/>
              </a:rPr>
              <a:t>EPR system daily</a:t>
            </a:r>
            <a:endParaRPr lang="en-US" sz="2000" dirty="0"/>
          </a:p>
          <a:p>
            <a:endParaRPr lang="en-GB" dirty="0"/>
          </a:p>
        </p:txBody>
      </p:sp>
      <p:sp>
        <p:nvSpPr>
          <p:cNvPr id="7" name="Shape 2">
            <a:extLst>
              <a:ext uri="{FF2B5EF4-FFF2-40B4-BE49-F238E27FC236}">
                <a16:creationId xmlns:a16="http://schemas.microsoft.com/office/drawing/2014/main" id="{7A6617DB-958C-4CAA-63B7-93C9BF8F9C9E}"/>
              </a:ext>
            </a:extLst>
          </p:cNvPr>
          <p:cNvSpPr/>
          <p:nvPr/>
        </p:nvSpPr>
        <p:spPr>
          <a:xfrm>
            <a:off x="1105017" y="1638872"/>
            <a:ext cx="4107180" cy="1492292"/>
          </a:xfrm>
          <a:prstGeom prst="roundRect">
            <a:avLst>
              <a:gd name="adj" fmla="val 5333"/>
            </a:avLst>
          </a:prstGeom>
          <a:solidFill>
            <a:srgbClr val="30625D"/>
          </a:solidFill>
          <a:ln w="12700">
            <a:solidFill>
              <a:srgbClr val="0D2B55"/>
            </a:solidFill>
            <a:prstDash val="solid"/>
          </a:ln>
          <a:effectLst>
            <a:outerShdw blurRad="101600" dist="38100" dir="2700000" algn="bl" rotWithShape="0">
              <a:srgbClr val="000000">
                <a:alpha val="13000"/>
              </a:srgbClr>
            </a:outerShdw>
          </a:effectLst>
        </p:spPr>
        <p:txBody>
          <a:bodyPr/>
          <a:lstStyle/>
          <a:p>
            <a:r>
              <a:rPr lang="en-GB" sz="3200" b="1" dirty="0">
                <a:solidFill>
                  <a:srgbClr val="02C39A"/>
                </a:solidFill>
                <a:latin typeface="Cambria" pitchFamily="34" charset="0"/>
                <a:ea typeface="Cambria" pitchFamily="34" charset="-122"/>
                <a:cs typeface="Cambria" pitchFamily="34" charset="-120"/>
              </a:rPr>
              <a:t>                </a:t>
            </a:r>
            <a:r>
              <a:rPr lang="en-US" sz="3200" b="1" dirty="0">
                <a:solidFill>
                  <a:srgbClr val="02C39A"/>
                </a:solidFill>
                <a:latin typeface="Cambria" pitchFamily="34" charset="0"/>
                <a:ea typeface="Cambria" pitchFamily="34" charset="-122"/>
                <a:cs typeface="Cambria" pitchFamily="34" charset="-120"/>
              </a:rPr>
              <a:t>37%</a:t>
            </a:r>
          </a:p>
          <a:p>
            <a:pPr marL="0" indent="0" algn="ctr">
              <a:buNone/>
            </a:pPr>
            <a:r>
              <a:rPr lang="en-US" sz="2000" dirty="0">
                <a:solidFill>
                  <a:srgbClr val="A8D5DF"/>
                </a:solidFill>
                <a:latin typeface="Cambria" panose="02040503050406030204" pitchFamily="18" charset="0"/>
                <a:ea typeface="Cambria" panose="02040503050406030204" pitchFamily="18" charset="0"/>
                <a:cs typeface="Calibri" pitchFamily="34" charset="-120"/>
              </a:rPr>
              <a:t>of NHS staff say</a:t>
            </a:r>
            <a:endParaRPr lang="en-US" sz="2000" dirty="0">
              <a:latin typeface="Cambria" panose="02040503050406030204" pitchFamily="18" charset="0"/>
              <a:ea typeface="Cambria" panose="02040503050406030204" pitchFamily="18" charset="0"/>
            </a:endParaRPr>
          </a:p>
          <a:p>
            <a:pPr marL="0" indent="0" algn="ctr">
              <a:buNone/>
            </a:pPr>
            <a:r>
              <a:rPr lang="en-US" sz="2000" dirty="0">
                <a:solidFill>
                  <a:srgbClr val="A8D5DF"/>
                </a:solidFill>
                <a:latin typeface="Cambria" panose="02040503050406030204" pitchFamily="18" charset="0"/>
                <a:ea typeface="Cambria" panose="02040503050406030204" pitchFamily="18" charset="0"/>
                <a:cs typeface="Calibri" pitchFamily="34" charset="-120"/>
              </a:rPr>
              <a:t>EPR not working</a:t>
            </a:r>
            <a:endParaRPr lang="en-US" sz="2000" dirty="0">
              <a:latin typeface="Cambria" panose="02040503050406030204" pitchFamily="18" charset="0"/>
              <a:ea typeface="Cambria" panose="02040503050406030204" pitchFamily="18" charset="0"/>
            </a:endParaRPr>
          </a:p>
          <a:p>
            <a:pPr marL="0" indent="0" algn="ctr">
              <a:buNone/>
            </a:pPr>
            <a:r>
              <a:rPr lang="en-US" sz="2000" dirty="0">
                <a:solidFill>
                  <a:srgbClr val="A8D5DF"/>
                </a:solidFill>
                <a:latin typeface="Cambria" panose="02040503050406030204" pitchFamily="18" charset="0"/>
                <a:ea typeface="Cambria" panose="02040503050406030204" pitchFamily="18" charset="0"/>
                <a:cs typeface="Calibri" pitchFamily="34" charset="-120"/>
              </a:rPr>
              <a:t>well in their org</a:t>
            </a:r>
            <a:endParaRPr lang="en-US" sz="2000" dirty="0">
              <a:latin typeface="Cambria" panose="02040503050406030204" pitchFamily="18" charset="0"/>
              <a:ea typeface="Cambria" panose="02040503050406030204" pitchFamily="18" charset="0"/>
            </a:endParaRPr>
          </a:p>
          <a:p>
            <a:endParaRPr lang="en-US" sz="3200" dirty="0"/>
          </a:p>
          <a:p>
            <a:endParaRPr lang="en-GB" dirty="0"/>
          </a:p>
        </p:txBody>
      </p:sp>
      <p:sp>
        <p:nvSpPr>
          <p:cNvPr id="9" name="Shape 2">
            <a:extLst>
              <a:ext uri="{FF2B5EF4-FFF2-40B4-BE49-F238E27FC236}">
                <a16:creationId xmlns:a16="http://schemas.microsoft.com/office/drawing/2014/main" id="{D9422126-734F-612F-3300-585B6F23839D}"/>
              </a:ext>
            </a:extLst>
          </p:cNvPr>
          <p:cNvSpPr/>
          <p:nvPr/>
        </p:nvSpPr>
        <p:spPr>
          <a:xfrm>
            <a:off x="9302560" y="1638872"/>
            <a:ext cx="3893588" cy="1504080"/>
          </a:xfrm>
          <a:prstGeom prst="roundRect">
            <a:avLst>
              <a:gd name="adj" fmla="val 5333"/>
            </a:avLst>
          </a:prstGeom>
          <a:solidFill>
            <a:srgbClr val="30625D"/>
          </a:solidFill>
          <a:ln w="12700">
            <a:solidFill>
              <a:srgbClr val="0D2B55"/>
            </a:solidFill>
            <a:prstDash val="solid"/>
          </a:ln>
          <a:effectLst>
            <a:outerShdw blurRad="101600" dist="38100" dir="2700000" algn="bl" rotWithShape="0">
              <a:srgbClr val="000000">
                <a:alpha val="13000"/>
              </a:srgbClr>
            </a:outerShdw>
          </a:effectLst>
        </p:spPr>
        <p:txBody>
          <a:bodyPr/>
          <a:lstStyle/>
          <a:p>
            <a:pPr algn="ctr"/>
            <a:r>
              <a:rPr lang="en-GB" sz="3200" b="1" dirty="0">
                <a:solidFill>
                  <a:srgbClr val="02C39A"/>
                </a:solidFill>
                <a:latin typeface="Cambria" pitchFamily="34" charset="0"/>
                <a:ea typeface="Cambria" pitchFamily="34" charset="-122"/>
                <a:cs typeface="Cambria" pitchFamily="34" charset="-120"/>
              </a:rPr>
              <a:t>    </a:t>
            </a:r>
            <a:r>
              <a:rPr lang="en-US" sz="3200" b="1" dirty="0">
                <a:solidFill>
                  <a:srgbClr val="02C39A"/>
                </a:solidFill>
                <a:latin typeface="Cambria" pitchFamily="34" charset="0"/>
                <a:ea typeface="Cambria" pitchFamily="34" charset="-122"/>
                <a:cs typeface="Cambria" pitchFamily="34" charset="-120"/>
              </a:rPr>
              <a:t>32%</a:t>
            </a:r>
          </a:p>
          <a:p>
            <a:pPr marL="0" indent="0" algn="ctr">
              <a:buNone/>
            </a:pPr>
            <a:r>
              <a:rPr lang="en-US" sz="2000" dirty="0">
                <a:solidFill>
                  <a:srgbClr val="A8D5DF"/>
                </a:solidFill>
                <a:latin typeface="Calibri" pitchFamily="34" charset="0"/>
                <a:ea typeface="Calibri" pitchFamily="34" charset="-122"/>
                <a:cs typeface="Calibri" pitchFamily="34" charset="-120"/>
              </a:rPr>
              <a:t>cite poor</a:t>
            </a:r>
            <a:endParaRPr lang="en-US" sz="2000" dirty="0"/>
          </a:p>
          <a:p>
            <a:pPr marL="0" indent="0" algn="ctr">
              <a:buNone/>
            </a:pPr>
            <a:r>
              <a:rPr lang="en-US" sz="2000" dirty="0">
                <a:solidFill>
                  <a:srgbClr val="A8D5DF"/>
                </a:solidFill>
                <a:latin typeface="Calibri" pitchFamily="34" charset="0"/>
                <a:ea typeface="Calibri" pitchFamily="34" charset="-122"/>
                <a:cs typeface="Calibri" pitchFamily="34" charset="-120"/>
              </a:rPr>
              <a:t>interoperability</a:t>
            </a:r>
            <a:endParaRPr lang="en-US" sz="2000" dirty="0"/>
          </a:p>
          <a:p>
            <a:pPr marL="0" indent="0" algn="ctr">
              <a:buNone/>
            </a:pPr>
            <a:r>
              <a:rPr lang="en-US" sz="2000" dirty="0">
                <a:solidFill>
                  <a:srgbClr val="A8D5DF"/>
                </a:solidFill>
                <a:latin typeface="Calibri" pitchFamily="34" charset="0"/>
                <a:ea typeface="Calibri" pitchFamily="34" charset="-122"/>
                <a:cs typeface="Calibri" pitchFamily="34" charset="-120"/>
              </a:rPr>
              <a:t>as top barrier</a:t>
            </a:r>
            <a:endParaRPr lang="en-US" sz="2000" dirty="0"/>
          </a:p>
          <a:p>
            <a:endParaRPr lang="en-US" sz="3200" dirty="0"/>
          </a:p>
          <a:p>
            <a:endParaRPr lang="en-GB" dirty="0"/>
          </a:p>
        </p:txBody>
      </p:sp>
      <p:sp>
        <p:nvSpPr>
          <p:cNvPr id="11" name="Shape 2">
            <a:extLst>
              <a:ext uri="{FF2B5EF4-FFF2-40B4-BE49-F238E27FC236}">
                <a16:creationId xmlns:a16="http://schemas.microsoft.com/office/drawing/2014/main" id="{9F36EB4D-434B-C4F0-4037-50CFAB18648F}"/>
              </a:ext>
            </a:extLst>
          </p:cNvPr>
          <p:cNvSpPr/>
          <p:nvPr/>
        </p:nvSpPr>
        <p:spPr>
          <a:xfrm>
            <a:off x="13365712" y="1638872"/>
            <a:ext cx="3893588" cy="1504080"/>
          </a:xfrm>
          <a:prstGeom prst="roundRect">
            <a:avLst>
              <a:gd name="adj" fmla="val 5333"/>
            </a:avLst>
          </a:prstGeom>
          <a:solidFill>
            <a:srgbClr val="30625D"/>
          </a:solidFill>
          <a:ln w="12700">
            <a:solidFill>
              <a:srgbClr val="0D2B55"/>
            </a:solidFill>
            <a:prstDash val="solid"/>
          </a:ln>
          <a:effectLst>
            <a:outerShdw blurRad="101600" dist="38100" dir="2700000" algn="bl" rotWithShape="0">
              <a:srgbClr val="000000">
                <a:alpha val="13000"/>
              </a:srgbClr>
            </a:outerShdw>
          </a:effectLst>
        </p:spPr>
        <p:txBody>
          <a:bodyPr/>
          <a:lstStyle/>
          <a:p>
            <a:pPr algn="ctr"/>
            <a:r>
              <a:rPr lang="en-GB" sz="3200" b="1" dirty="0">
                <a:solidFill>
                  <a:srgbClr val="02C39A"/>
                </a:solidFill>
                <a:latin typeface="Cambria" pitchFamily="34" charset="0"/>
                <a:ea typeface="Cambria" pitchFamily="34" charset="-122"/>
                <a:cs typeface="Cambria" pitchFamily="34" charset="-120"/>
              </a:rPr>
              <a:t>48%</a:t>
            </a:r>
            <a:endParaRPr lang="en-US" sz="3200" b="1" dirty="0">
              <a:solidFill>
                <a:srgbClr val="02C39A"/>
              </a:solidFill>
              <a:latin typeface="Cambria" pitchFamily="34" charset="0"/>
              <a:ea typeface="Cambria" pitchFamily="34" charset="-122"/>
              <a:cs typeface="Cambria" pitchFamily="34" charset="-120"/>
            </a:endParaRPr>
          </a:p>
          <a:p>
            <a:pPr marL="0" indent="0" algn="ctr">
              <a:buNone/>
            </a:pPr>
            <a:r>
              <a:rPr lang="en-US" sz="2000" dirty="0">
                <a:solidFill>
                  <a:srgbClr val="A8D5DF"/>
                </a:solidFill>
                <a:latin typeface="Calibri" pitchFamily="34" charset="0"/>
                <a:ea typeface="Calibri" pitchFamily="34" charset="-122"/>
                <a:cs typeface="Calibri" pitchFamily="34" charset="-120"/>
              </a:rPr>
              <a:t>of clinicians spend</a:t>
            </a:r>
            <a:endParaRPr lang="en-US" sz="2000" dirty="0"/>
          </a:p>
          <a:p>
            <a:pPr marL="0" indent="0" algn="ctr">
              <a:buNone/>
            </a:pPr>
            <a:r>
              <a:rPr lang="en-US" sz="2000" dirty="0">
                <a:solidFill>
                  <a:srgbClr val="A8D5DF"/>
                </a:solidFill>
                <a:latin typeface="Calibri" pitchFamily="34" charset="0"/>
                <a:ea typeface="Calibri" pitchFamily="34" charset="-122"/>
                <a:cs typeface="Calibri" pitchFamily="34" charset="-120"/>
              </a:rPr>
              <a:t>3+ </a:t>
            </a:r>
            <a:r>
              <a:rPr lang="en-US" sz="2000" dirty="0" err="1">
                <a:solidFill>
                  <a:srgbClr val="A8D5DF"/>
                </a:solidFill>
                <a:latin typeface="Calibri" pitchFamily="34" charset="0"/>
                <a:ea typeface="Calibri" pitchFamily="34" charset="-122"/>
                <a:cs typeface="Calibri" pitchFamily="34" charset="-120"/>
              </a:rPr>
              <a:t>hrs</a:t>
            </a:r>
            <a:r>
              <a:rPr lang="en-US" sz="2000" dirty="0">
                <a:solidFill>
                  <a:srgbClr val="A8D5DF"/>
                </a:solidFill>
                <a:latin typeface="Calibri" pitchFamily="34" charset="0"/>
                <a:ea typeface="Calibri" pitchFamily="34" charset="-122"/>
                <a:cs typeface="Calibri" pitchFamily="34" charset="-120"/>
              </a:rPr>
              <a:t>/</a:t>
            </a:r>
            <a:r>
              <a:rPr lang="en-US" sz="2000" dirty="0" err="1">
                <a:solidFill>
                  <a:srgbClr val="A8D5DF"/>
                </a:solidFill>
                <a:latin typeface="Calibri" pitchFamily="34" charset="0"/>
                <a:ea typeface="Calibri" pitchFamily="34" charset="-122"/>
                <a:cs typeface="Calibri" pitchFamily="34" charset="-120"/>
              </a:rPr>
              <a:t>wk</a:t>
            </a:r>
            <a:r>
              <a:rPr lang="en-US" sz="2000" dirty="0">
                <a:solidFill>
                  <a:srgbClr val="A8D5DF"/>
                </a:solidFill>
                <a:latin typeface="Calibri" pitchFamily="34" charset="0"/>
                <a:ea typeface="Calibri" pitchFamily="34" charset="-122"/>
                <a:cs typeface="Calibri" pitchFamily="34" charset="-120"/>
              </a:rPr>
              <a:t> on</a:t>
            </a:r>
            <a:endParaRPr lang="en-US" sz="2000" dirty="0"/>
          </a:p>
          <a:p>
            <a:pPr marL="0" indent="0" algn="ctr">
              <a:buNone/>
            </a:pPr>
            <a:r>
              <a:rPr lang="en-US" sz="2000" dirty="0">
                <a:solidFill>
                  <a:srgbClr val="A8D5DF"/>
                </a:solidFill>
                <a:latin typeface="Calibri" pitchFamily="34" charset="0"/>
                <a:ea typeface="Calibri" pitchFamily="34" charset="-122"/>
                <a:cs typeface="Calibri" pitchFamily="34" charset="-120"/>
              </a:rPr>
              <a:t>unproductive charting</a:t>
            </a:r>
            <a:endParaRPr lang="en-US" sz="2000" dirty="0"/>
          </a:p>
          <a:p>
            <a:endParaRPr lang="en-US" sz="3200" dirty="0"/>
          </a:p>
          <a:p>
            <a:endParaRPr lang="en-GB" dirty="0"/>
          </a:p>
        </p:txBody>
      </p:sp>
    </p:spTree>
    <p:extLst>
      <p:ext uri="{BB962C8B-B14F-4D97-AF65-F5344CB8AC3E}">
        <p14:creationId xmlns:p14="http://schemas.microsoft.com/office/powerpoint/2010/main" val="2928308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grpSp>
        <p:nvGrpSpPr>
          <p:cNvPr id="202" name="Google Shape;202;p16"/>
          <p:cNvGrpSpPr/>
          <p:nvPr/>
        </p:nvGrpSpPr>
        <p:grpSpPr>
          <a:xfrm>
            <a:off x="1028700" y="4239147"/>
            <a:ext cx="5214857" cy="3899013"/>
            <a:chOff x="0" y="0"/>
            <a:chExt cx="1373460" cy="1321917"/>
          </a:xfrm>
        </p:grpSpPr>
        <p:sp>
          <p:nvSpPr>
            <p:cNvPr id="203" name="Google Shape;203;p16"/>
            <p:cNvSpPr/>
            <p:nvPr/>
          </p:nvSpPr>
          <p:spPr>
            <a:xfrm>
              <a:off x="0" y="0"/>
              <a:ext cx="1373460" cy="1321917"/>
            </a:xfrm>
            <a:custGeom>
              <a:avLst/>
              <a:gdLst/>
              <a:ahLst/>
              <a:cxnLst/>
              <a:rect l="l" t="t" r="r" b="b"/>
              <a:pathLst>
                <a:path w="1373460" h="1321917" extrusionOk="0">
                  <a:moveTo>
                    <a:pt x="29692" y="0"/>
                  </a:moveTo>
                  <a:lnTo>
                    <a:pt x="1343768" y="0"/>
                  </a:lnTo>
                  <a:cubicBezTo>
                    <a:pt x="1360167" y="0"/>
                    <a:pt x="1373460" y="13293"/>
                    <a:pt x="1373460" y="29692"/>
                  </a:cubicBezTo>
                  <a:lnTo>
                    <a:pt x="1373460" y="1292225"/>
                  </a:lnTo>
                  <a:cubicBezTo>
                    <a:pt x="1373460" y="1308623"/>
                    <a:pt x="1360167" y="1321917"/>
                    <a:pt x="1343768" y="1321917"/>
                  </a:cubicBezTo>
                  <a:lnTo>
                    <a:pt x="29692" y="1321917"/>
                  </a:lnTo>
                  <a:cubicBezTo>
                    <a:pt x="13293" y="1321917"/>
                    <a:pt x="0" y="1308623"/>
                    <a:pt x="0" y="1292225"/>
                  </a:cubicBezTo>
                  <a:lnTo>
                    <a:pt x="0" y="29692"/>
                  </a:lnTo>
                  <a:cubicBezTo>
                    <a:pt x="0" y="13293"/>
                    <a:pt x="13293" y="0"/>
                    <a:pt x="29692"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6"/>
            <p:cNvSpPr txBox="1"/>
            <p:nvPr/>
          </p:nvSpPr>
          <p:spPr>
            <a:xfrm>
              <a:off x="0" y="0"/>
              <a:ext cx="1373460" cy="1321917"/>
            </a:xfrm>
            <a:prstGeom prst="rect">
              <a:avLst/>
            </a:prstGeom>
            <a:no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05" name="Google Shape;205;p16"/>
          <p:cNvGrpSpPr/>
          <p:nvPr/>
        </p:nvGrpSpPr>
        <p:grpSpPr>
          <a:xfrm>
            <a:off x="6562335" y="4271141"/>
            <a:ext cx="5214857" cy="3867019"/>
            <a:chOff x="0" y="0"/>
            <a:chExt cx="1373460" cy="1321917"/>
          </a:xfrm>
        </p:grpSpPr>
        <p:sp>
          <p:nvSpPr>
            <p:cNvPr id="206" name="Google Shape;206;p16"/>
            <p:cNvSpPr/>
            <p:nvPr/>
          </p:nvSpPr>
          <p:spPr>
            <a:xfrm>
              <a:off x="0" y="0"/>
              <a:ext cx="1373460" cy="1321917"/>
            </a:xfrm>
            <a:custGeom>
              <a:avLst/>
              <a:gdLst/>
              <a:ahLst/>
              <a:cxnLst/>
              <a:rect l="l" t="t" r="r" b="b"/>
              <a:pathLst>
                <a:path w="1373460" h="1321917" extrusionOk="0">
                  <a:moveTo>
                    <a:pt x="29692" y="0"/>
                  </a:moveTo>
                  <a:lnTo>
                    <a:pt x="1343768" y="0"/>
                  </a:lnTo>
                  <a:cubicBezTo>
                    <a:pt x="1360167" y="0"/>
                    <a:pt x="1373460" y="13293"/>
                    <a:pt x="1373460" y="29692"/>
                  </a:cubicBezTo>
                  <a:lnTo>
                    <a:pt x="1373460" y="1292225"/>
                  </a:lnTo>
                  <a:cubicBezTo>
                    <a:pt x="1373460" y="1308623"/>
                    <a:pt x="1360167" y="1321917"/>
                    <a:pt x="1343768" y="1321917"/>
                  </a:cubicBezTo>
                  <a:lnTo>
                    <a:pt x="29692" y="1321917"/>
                  </a:lnTo>
                  <a:cubicBezTo>
                    <a:pt x="13293" y="1321917"/>
                    <a:pt x="0" y="1308623"/>
                    <a:pt x="0" y="1292225"/>
                  </a:cubicBezTo>
                  <a:lnTo>
                    <a:pt x="0" y="29692"/>
                  </a:lnTo>
                  <a:cubicBezTo>
                    <a:pt x="0" y="13293"/>
                    <a:pt x="13293" y="0"/>
                    <a:pt x="29692"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6"/>
            <p:cNvSpPr txBox="1"/>
            <p:nvPr/>
          </p:nvSpPr>
          <p:spPr>
            <a:xfrm>
              <a:off x="0" y="0"/>
              <a:ext cx="1373460" cy="1321917"/>
            </a:xfrm>
            <a:prstGeom prst="rect">
              <a:avLst/>
            </a:prstGeom>
            <a:no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08" name="Google Shape;208;p16"/>
          <p:cNvGrpSpPr/>
          <p:nvPr/>
        </p:nvGrpSpPr>
        <p:grpSpPr>
          <a:xfrm>
            <a:off x="12115547" y="4255689"/>
            <a:ext cx="5281598" cy="3882471"/>
            <a:chOff x="5156" y="48110"/>
            <a:chExt cx="1391038" cy="1332921"/>
          </a:xfrm>
        </p:grpSpPr>
        <p:sp>
          <p:nvSpPr>
            <p:cNvPr id="209" name="Google Shape;209;p16"/>
            <p:cNvSpPr/>
            <p:nvPr/>
          </p:nvSpPr>
          <p:spPr>
            <a:xfrm>
              <a:off x="5156" y="48110"/>
              <a:ext cx="1373460" cy="1321917"/>
            </a:xfrm>
            <a:custGeom>
              <a:avLst/>
              <a:gdLst/>
              <a:ahLst/>
              <a:cxnLst/>
              <a:rect l="l" t="t" r="r" b="b"/>
              <a:pathLst>
                <a:path w="1373460" h="1321917" extrusionOk="0">
                  <a:moveTo>
                    <a:pt x="29692" y="0"/>
                  </a:moveTo>
                  <a:lnTo>
                    <a:pt x="1343768" y="0"/>
                  </a:lnTo>
                  <a:cubicBezTo>
                    <a:pt x="1360167" y="0"/>
                    <a:pt x="1373460" y="13293"/>
                    <a:pt x="1373460" y="29692"/>
                  </a:cubicBezTo>
                  <a:lnTo>
                    <a:pt x="1373460" y="1292225"/>
                  </a:lnTo>
                  <a:cubicBezTo>
                    <a:pt x="1373460" y="1308623"/>
                    <a:pt x="1360167" y="1321917"/>
                    <a:pt x="1343768" y="1321917"/>
                  </a:cubicBezTo>
                  <a:lnTo>
                    <a:pt x="29692" y="1321917"/>
                  </a:lnTo>
                  <a:cubicBezTo>
                    <a:pt x="13293" y="1321917"/>
                    <a:pt x="0" y="1308623"/>
                    <a:pt x="0" y="1292225"/>
                  </a:cubicBezTo>
                  <a:lnTo>
                    <a:pt x="0" y="29692"/>
                  </a:lnTo>
                  <a:cubicBezTo>
                    <a:pt x="0" y="13293"/>
                    <a:pt x="13293" y="0"/>
                    <a:pt x="29692"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6"/>
            <p:cNvSpPr txBox="1"/>
            <p:nvPr/>
          </p:nvSpPr>
          <p:spPr>
            <a:xfrm>
              <a:off x="22734" y="59114"/>
              <a:ext cx="1373460" cy="1321917"/>
            </a:xfrm>
            <a:prstGeom prst="rect">
              <a:avLst/>
            </a:prstGeom>
            <a:no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dirty="0">
                <a:solidFill>
                  <a:schemeClr val="dk1"/>
                </a:solidFill>
                <a:latin typeface="Calibri"/>
                <a:ea typeface="Calibri"/>
                <a:cs typeface="Calibri"/>
                <a:sym typeface="Calibri"/>
              </a:endParaRPr>
            </a:p>
          </p:txBody>
        </p:sp>
      </p:grpSp>
      <p:sp>
        <p:nvSpPr>
          <p:cNvPr id="211" name="Google Shape;211;p16"/>
          <p:cNvSpPr/>
          <p:nvPr/>
        </p:nvSpPr>
        <p:spPr>
          <a:xfrm>
            <a:off x="1504600" y="4798298"/>
            <a:ext cx="1726280" cy="1267222"/>
          </a:xfrm>
          <a:custGeom>
            <a:avLst/>
            <a:gdLst/>
            <a:ahLst/>
            <a:cxnLst/>
            <a:rect l="l" t="t" r="r" b="b"/>
            <a:pathLst>
              <a:path w="2359666" h="2359666" extrusionOk="0">
                <a:moveTo>
                  <a:pt x="0" y="0"/>
                </a:moveTo>
                <a:lnTo>
                  <a:pt x="2359666" y="0"/>
                </a:lnTo>
                <a:lnTo>
                  <a:pt x="2359666" y="2359666"/>
                </a:lnTo>
                <a:lnTo>
                  <a:pt x="0" y="2359666"/>
                </a:lnTo>
                <a:lnTo>
                  <a:pt x="0" y="0"/>
                </a:lnTo>
                <a:close/>
              </a:path>
            </a:pathLst>
          </a:custGeom>
          <a:blipFill rotWithShape="1">
            <a:blip r:embed="rId3">
              <a:alphaModFix/>
            </a:blip>
            <a:stretch>
              <a:fillRect/>
            </a:stretch>
          </a:blipFill>
          <a:ln>
            <a:noFill/>
          </a:ln>
        </p:spPr>
        <p:txBody>
          <a:bodyPr/>
          <a:lstStyle/>
          <a:p>
            <a:endParaRPr lang="en-GB"/>
          </a:p>
        </p:txBody>
      </p:sp>
      <p:sp>
        <p:nvSpPr>
          <p:cNvPr id="212" name="Google Shape;212;p16"/>
          <p:cNvSpPr/>
          <p:nvPr/>
        </p:nvSpPr>
        <p:spPr>
          <a:xfrm>
            <a:off x="7579046" y="4927349"/>
            <a:ext cx="1341120" cy="1109045"/>
          </a:xfrm>
          <a:custGeom>
            <a:avLst/>
            <a:gdLst/>
            <a:ahLst/>
            <a:cxnLst/>
            <a:rect l="l" t="t" r="r" b="b"/>
            <a:pathLst>
              <a:path w="2362859" h="2359666" extrusionOk="0">
                <a:moveTo>
                  <a:pt x="0" y="0"/>
                </a:moveTo>
                <a:lnTo>
                  <a:pt x="2362858" y="0"/>
                </a:lnTo>
                <a:lnTo>
                  <a:pt x="2362858" y="2359666"/>
                </a:lnTo>
                <a:lnTo>
                  <a:pt x="0" y="2359666"/>
                </a:lnTo>
                <a:lnTo>
                  <a:pt x="0" y="0"/>
                </a:lnTo>
                <a:close/>
              </a:path>
            </a:pathLst>
          </a:custGeom>
          <a:blipFill rotWithShape="1">
            <a:blip r:embed="rId4">
              <a:alphaModFix/>
            </a:blip>
            <a:stretch>
              <a:fillRect/>
            </a:stretch>
          </a:blipFill>
          <a:ln>
            <a:noFill/>
          </a:ln>
        </p:spPr>
        <p:txBody>
          <a:bodyPr/>
          <a:lstStyle/>
          <a:p>
            <a:endParaRPr lang="en-GB"/>
          </a:p>
        </p:txBody>
      </p:sp>
      <p:sp>
        <p:nvSpPr>
          <p:cNvPr id="213" name="Google Shape;213;p16"/>
          <p:cNvSpPr/>
          <p:nvPr/>
        </p:nvSpPr>
        <p:spPr>
          <a:xfrm>
            <a:off x="13044370" y="4945797"/>
            <a:ext cx="1336918" cy="1028700"/>
          </a:xfrm>
          <a:custGeom>
            <a:avLst/>
            <a:gdLst/>
            <a:ahLst/>
            <a:cxnLst/>
            <a:rect l="l" t="t" r="r" b="b"/>
            <a:pathLst>
              <a:path w="2359666" h="2359666" extrusionOk="0">
                <a:moveTo>
                  <a:pt x="0" y="0"/>
                </a:moveTo>
                <a:lnTo>
                  <a:pt x="2359665" y="0"/>
                </a:lnTo>
                <a:lnTo>
                  <a:pt x="2359665" y="2359666"/>
                </a:lnTo>
                <a:lnTo>
                  <a:pt x="0" y="2359666"/>
                </a:lnTo>
                <a:lnTo>
                  <a:pt x="0" y="0"/>
                </a:lnTo>
                <a:close/>
              </a:path>
            </a:pathLst>
          </a:custGeom>
          <a:blipFill rotWithShape="1">
            <a:blip r:embed="rId5">
              <a:alphaModFix/>
            </a:blip>
            <a:stretch>
              <a:fillRect/>
            </a:stretch>
          </a:blipFill>
          <a:ln>
            <a:noFill/>
          </a:ln>
        </p:spPr>
        <p:txBody>
          <a:bodyPr/>
          <a:lstStyle/>
          <a:p>
            <a:endParaRPr lang="en-GB"/>
          </a:p>
        </p:txBody>
      </p:sp>
      <p:sp>
        <p:nvSpPr>
          <p:cNvPr id="214" name="Google Shape;214;p16"/>
          <p:cNvSpPr txBox="1"/>
          <p:nvPr/>
        </p:nvSpPr>
        <p:spPr>
          <a:xfrm>
            <a:off x="632460" y="967899"/>
            <a:ext cx="10595700"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Impact on Patients &amp; Service Users</a:t>
            </a:r>
            <a:endParaRPr lang="en-US" sz="4400" dirty="0"/>
          </a:p>
        </p:txBody>
      </p:sp>
      <p:sp>
        <p:nvSpPr>
          <p:cNvPr id="215" name="Google Shape;215;p16"/>
          <p:cNvSpPr txBox="1"/>
          <p:nvPr/>
        </p:nvSpPr>
        <p:spPr>
          <a:xfrm>
            <a:off x="1504600" y="1975914"/>
            <a:ext cx="9030300" cy="2523768"/>
          </a:xfrm>
          <a:prstGeom prst="rect">
            <a:avLst/>
          </a:prstGeom>
          <a:noFill/>
          <a:ln>
            <a:noFill/>
          </a:ln>
        </p:spPr>
        <p:txBody>
          <a:bodyPr spcFirstLastPara="1" wrap="square" lIns="0" tIns="0" rIns="0" bIns="0" anchor="t" anchorCtr="0">
            <a:spAutoFit/>
          </a:bodyPr>
          <a:lstStyle/>
          <a:p>
            <a:r>
              <a:rPr lang="en-US" sz="2400" dirty="0">
                <a:solidFill>
                  <a:schemeClr val="bg1"/>
                </a:solidFill>
                <a:latin typeface="Calibri" pitchFamily="34" charset="0"/>
                <a:ea typeface="Calibri" pitchFamily="34" charset="-122"/>
                <a:cs typeface="Calibri" pitchFamily="34" charset="-120"/>
              </a:rPr>
              <a:t>Electronic records give clinicians access to vital patient information when and where they need it, alerting them to immediate risks and giving them more time to care for their patients.”</a:t>
            </a:r>
          </a:p>
          <a:p>
            <a:endParaRPr lang="en-US" sz="2400" dirty="0">
              <a:solidFill>
                <a:schemeClr val="bg1"/>
              </a:solidFill>
              <a:latin typeface="Calibri" pitchFamily="34" charset="0"/>
              <a:ea typeface="Calibri" pitchFamily="34" charset="-122"/>
              <a:cs typeface="Calibri" pitchFamily="34" charset="-120"/>
            </a:endParaRPr>
          </a:p>
          <a:p>
            <a:r>
              <a:rPr lang="en-US" sz="2000" dirty="0">
                <a:solidFill>
                  <a:srgbClr val="028090"/>
                </a:solidFill>
                <a:latin typeface="Calibri" panose="020F0502020204030204" pitchFamily="34" charset="0"/>
                <a:ea typeface="Calibri" panose="020F0502020204030204" pitchFamily="34" charset="0"/>
                <a:cs typeface="Calibri" panose="020F0502020204030204" pitchFamily="34" charset="0"/>
              </a:rPr>
              <a:t>Victoria Atkins, Secretary of State for Health and Social Care (Computer Weekly, 2023)</a:t>
            </a:r>
            <a:endParaRPr lang="en-US" sz="2000" dirty="0">
              <a:latin typeface="Calibri" panose="020F0502020204030204" pitchFamily="34" charset="0"/>
              <a:ea typeface="Calibri" panose="020F0502020204030204" pitchFamily="34" charset="0"/>
              <a:cs typeface="Calibri" panose="020F0502020204030204" pitchFamily="34" charset="0"/>
            </a:endParaRPr>
          </a:p>
          <a:p>
            <a:endParaRPr lang="en-US" sz="2400" dirty="0">
              <a:solidFill>
                <a:schemeClr val="bg1"/>
              </a:solidFill>
              <a:latin typeface="Calibri" pitchFamily="34" charset="0"/>
              <a:ea typeface="Calibri" pitchFamily="34" charset="-122"/>
              <a:cs typeface="Calibri" pitchFamily="34" charset="-120"/>
            </a:endParaRPr>
          </a:p>
          <a:p>
            <a:endParaRPr lang="en-US" sz="2400" dirty="0">
              <a:solidFill>
                <a:schemeClr val="bg1"/>
              </a:solidFill>
            </a:endParaRPr>
          </a:p>
        </p:txBody>
      </p:sp>
      <p:sp>
        <p:nvSpPr>
          <p:cNvPr id="216" name="Google Shape;216;p16"/>
          <p:cNvSpPr txBox="1"/>
          <p:nvPr/>
        </p:nvSpPr>
        <p:spPr>
          <a:xfrm>
            <a:off x="2983685" y="5262219"/>
            <a:ext cx="2472235" cy="443198"/>
          </a:xfrm>
          <a:prstGeom prst="rect">
            <a:avLst/>
          </a:prstGeom>
          <a:noFill/>
          <a:ln>
            <a:noFill/>
          </a:ln>
        </p:spPr>
        <p:txBody>
          <a:bodyPr spcFirstLastPara="1" wrap="square" lIns="0" tIns="0" rIns="0" bIns="0" anchor="t" anchorCtr="0">
            <a:spAutoFit/>
          </a:bodyPr>
          <a:lstStyle/>
          <a:p>
            <a:pPr marL="0" marR="0" lvl="0" indent="0" algn="ctr" rtl="0">
              <a:lnSpc>
                <a:spcPct val="80000"/>
              </a:lnSpc>
              <a:spcBef>
                <a:spcPts val="0"/>
              </a:spcBef>
              <a:spcAft>
                <a:spcPts val="0"/>
              </a:spcAft>
              <a:buNone/>
            </a:pPr>
            <a:r>
              <a:rPr lang="en-US" sz="3600" b="1" dirty="0">
                <a:solidFill>
                  <a:srgbClr val="FFFFFC"/>
                </a:solidFill>
                <a:latin typeface="Cambria" panose="02040503050406030204" pitchFamily="18" charset="0"/>
                <a:ea typeface="Cambria" panose="02040503050406030204" pitchFamily="18" charset="0"/>
                <a:sym typeface="DM Sans"/>
              </a:rPr>
              <a:t>75%</a:t>
            </a:r>
            <a:endParaRPr sz="3600" dirty="0">
              <a:latin typeface="Cambria" panose="02040503050406030204" pitchFamily="18" charset="0"/>
              <a:ea typeface="Cambria" panose="02040503050406030204" pitchFamily="18" charset="0"/>
            </a:endParaRPr>
          </a:p>
        </p:txBody>
      </p:sp>
      <p:sp>
        <p:nvSpPr>
          <p:cNvPr id="217" name="Google Shape;217;p16"/>
          <p:cNvSpPr txBox="1"/>
          <p:nvPr/>
        </p:nvSpPr>
        <p:spPr>
          <a:xfrm>
            <a:off x="8654702" y="5143500"/>
            <a:ext cx="2344921" cy="6647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600" b="1" dirty="0">
                <a:solidFill>
                  <a:srgbClr val="FFFFFC"/>
                </a:solidFill>
                <a:latin typeface="Cambria" panose="02040503050406030204" pitchFamily="18" charset="0"/>
                <a:ea typeface="Cambria" panose="02040503050406030204" pitchFamily="18" charset="0"/>
                <a:sym typeface="DM Sans"/>
              </a:rPr>
              <a:t>73%</a:t>
            </a:r>
            <a:endParaRPr sz="3600" dirty="0">
              <a:latin typeface="Cambria" panose="02040503050406030204" pitchFamily="18" charset="0"/>
              <a:ea typeface="Cambria" panose="02040503050406030204" pitchFamily="18" charset="0"/>
            </a:endParaRPr>
          </a:p>
        </p:txBody>
      </p:sp>
      <p:sp>
        <p:nvSpPr>
          <p:cNvPr id="218" name="Google Shape;218;p16"/>
          <p:cNvSpPr txBox="1"/>
          <p:nvPr/>
        </p:nvSpPr>
        <p:spPr>
          <a:xfrm>
            <a:off x="14227035" y="5262219"/>
            <a:ext cx="2651313" cy="553998"/>
          </a:xfrm>
          <a:prstGeom prst="rect">
            <a:avLst/>
          </a:prstGeom>
          <a:noFill/>
          <a:ln>
            <a:noFill/>
          </a:ln>
        </p:spPr>
        <p:txBody>
          <a:bodyPr spcFirstLastPara="1" wrap="square" lIns="0" tIns="0" rIns="0" bIns="0" anchor="t" anchorCtr="0">
            <a:spAutoFit/>
          </a:bodyPr>
          <a:lstStyle/>
          <a:p>
            <a:pPr marL="0" indent="0" algn="ctr">
              <a:buNone/>
            </a:pPr>
            <a:r>
              <a:rPr lang="en-US" sz="3600" b="1" dirty="0">
                <a:solidFill>
                  <a:srgbClr val="FFFFFF"/>
                </a:solidFill>
                <a:latin typeface="Cambria" pitchFamily="34" charset="0"/>
                <a:ea typeface="Cambria" pitchFamily="34" charset="-122"/>
                <a:cs typeface="Cambria" pitchFamily="34" charset="-120"/>
              </a:rPr>
              <a:t>1 in 3</a:t>
            </a:r>
            <a:endParaRPr lang="en-US" sz="3600" dirty="0"/>
          </a:p>
        </p:txBody>
      </p:sp>
      <p:sp>
        <p:nvSpPr>
          <p:cNvPr id="219" name="Google Shape;219;p16"/>
          <p:cNvSpPr txBox="1"/>
          <p:nvPr/>
        </p:nvSpPr>
        <p:spPr>
          <a:xfrm>
            <a:off x="1811350" y="6694341"/>
            <a:ext cx="4208400"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of NHS staff believe EPRs</a:t>
            </a:r>
            <a:endParaRPr lang="en-US" sz="2200" dirty="0">
              <a:solidFill>
                <a:schemeClr val="bg1"/>
              </a:solidFill>
              <a:latin typeface="Cambria" panose="02040503050406030204" pitchFamily="18" charset="0"/>
              <a:ea typeface="Cambria" panose="02040503050406030204" pitchFamily="18" charset="0"/>
            </a:endParaRPr>
          </a:p>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improving patient care</a:t>
            </a:r>
            <a:endParaRPr sz="2200" dirty="0">
              <a:solidFill>
                <a:schemeClr val="bg1"/>
              </a:solidFill>
              <a:latin typeface="Cambria" panose="02040503050406030204" pitchFamily="18" charset="0"/>
              <a:ea typeface="Cambria" panose="02040503050406030204" pitchFamily="18" charset="0"/>
            </a:endParaRPr>
          </a:p>
        </p:txBody>
      </p:sp>
      <p:sp>
        <p:nvSpPr>
          <p:cNvPr id="220" name="Google Shape;220;p16"/>
          <p:cNvSpPr txBox="1"/>
          <p:nvPr/>
        </p:nvSpPr>
        <p:spPr>
          <a:xfrm>
            <a:off x="7681078" y="6748723"/>
            <a:ext cx="3989100"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believe EPRs improving</a:t>
            </a:r>
            <a:endParaRPr lang="en-US" sz="2200" dirty="0">
              <a:solidFill>
                <a:schemeClr val="bg1"/>
              </a:solidFill>
              <a:latin typeface="Cambria" panose="02040503050406030204" pitchFamily="18" charset="0"/>
              <a:ea typeface="Cambria" panose="02040503050406030204" pitchFamily="18" charset="0"/>
            </a:endParaRPr>
          </a:p>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patient safety</a:t>
            </a:r>
            <a:endParaRPr lang="en-US" sz="2200" dirty="0">
              <a:solidFill>
                <a:schemeClr val="bg1"/>
              </a:solidFill>
              <a:latin typeface="Cambria" panose="02040503050406030204" pitchFamily="18" charset="0"/>
              <a:ea typeface="Cambria" panose="02040503050406030204" pitchFamily="18" charset="0"/>
            </a:endParaRPr>
          </a:p>
        </p:txBody>
      </p:sp>
      <p:sp>
        <p:nvSpPr>
          <p:cNvPr id="221" name="Google Shape;221;p16"/>
          <p:cNvSpPr txBox="1"/>
          <p:nvPr/>
        </p:nvSpPr>
        <p:spPr>
          <a:xfrm>
            <a:off x="12587386" y="6807046"/>
            <a:ext cx="4876500"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people over 65 do not</a:t>
            </a:r>
            <a:endParaRPr lang="en-US" sz="2200" dirty="0">
              <a:solidFill>
                <a:schemeClr val="bg1"/>
              </a:solidFill>
              <a:latin typeface="Cambria" panose="02040503050406030204" pitchFamily="18" charset="0"/>
              <a:ea typeface="Cambria" panose="02040503050406030204" pitchFamily="18" charset="0"/>
            </a:endParaRPr>
          </a:p>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use a smartphone</a:t>
            </a:r>
            <a:endParaRPr lang="en-US" sz="2200" dirty="0">
              <a:solidFill>
                <a:schemeClr val="bg1"/>
              </a:solidFill>
              <a:latin typeface="Cambria" panose="02040503050406030204" pitchFamily="18" charset="0"/>
              <a:ea typeface="Cambria" panose="02040503050406030204" pitchFamily="18" charset="0"/>
            </a:endParaRPr>
          </a:p>
        </p:txBody>
      </p:sp>
      <p:pic>
        <p:nvPicPr>
          <p:cNvPr id="222" name="Google Shape;222;p16"/>
          <p:cNvPicPr preferRelativeResize="0"/>
          <p:nvPr/>
        </p:nvPicPr>
        <p:blipFill>
          <a:blip r:embed="rId6">
            <a:alphaModFix/>
          </a:blip>
          <a:stretch>
            <a:fillRect/>
          </a:stretch>
        </p:blipFill>
        <p:spPr>
          <a:xfrm>
            <a:off x="11532000" y="967899"/>
            <a:ext cx="5727326" cy="2880675"/>
          </a:xfrm>
          <a:prstGeom prst="rect">
            <a:avLst/>
          </a:prstGeom>
          <a:noFill/>
          <a:ln>
            <a:noFill/>
          </a:ln>
        </p:spPr>
      </p:pic>
      <p:sp>
        <p:nvSpPr>
          <p:cNvPr id="3" name="Shape 14">
            <a:extLst>
              <a:ext uri="{FF2B5EF4-FFF2-40B4-BE49-F238E27FC236}">
                <a16:creationId xmlns:a16="http://schemas.microsoft.com/office/drawing/2014/main" id="{39F3BBB9-5B0A-D353-8EA1-853B1B9FDE9D}"/>
              </a:ext>
            </a:extLst>
          </p:cNvPr>
          <p:cNvSpPr/>
          <p:nvPr/>
        </p:nvSpPr>
        <p:spPr>
          <a:xfrm>
            <a:off x="1028699" y="8602080"/>
            <a:ext cx="16435185" cy="964027"/>
          </a:xfrm>
          <a:prstGeom prst="roundRect">
            <a:avLst>
              <a:gd name="adj" fmla="val 12903"/>
            </a:avLst>
          </a:prstGeom>
          <a:solidFill>
            <a:srgbClr val="224643"/>
          </a:solidFill>
          <a:ln w="12700">
            <a:solidFill>
              <a:srgbClr val="F5C8A0"/>
            </a:solidFill>
            <a:prstDash val="solid"/>
          </a:ln>
        </p:spPr>
        <p:txBody>
          <a:bodyPr/>
          <a:lstStyle/>
          <a:p>
            <a:r>
              <a:rPr lang="en-US" sz="2100" dirty="0">
                <a:solidFill>
                  <a:schemeClr val="accent6">
                    <a:lumMod val="75000"/>
                  </a:schemeClr>
                </a:solidFill>
                <a:latin typeface="Cambria" panose="02040503050406030204" pitchFamily="18" charset="0"/>
                <a:ea typeface="Cambria" panose="02040503050406030204" pitchFamily="18" charset="0"/>
                <a:cs typeface="Calibri" pitchFamily="34" charset="-120"/>
              </a:rPr>
              <a:t>⚠  Digital exclusion risk: Foxglove &amp; National Pensioners’ Convention warn that patients not online cannot access NHS digital services: Age UK, 2023; Digital Health News, 2024</a:t>
            </a:r>
            <a:endParaRPr lang="en-US" sz="2100" dirty="0">
              <a:solidFill>
                <a:schemeClr val="accent6">
                  <a:lumMod val="75000"/>
                </a:schemeClr>
              </a:solidFill>
              <a:latin typeface="Cambria" panose="02040503050406030204" pitchFamily="18" charset="0"/>
              <a:ea typeface="Cambria" panose="02040503050406030204" pitchFamily="18" charset="0"/>
            </a:endParaRPr>
          </a:p>
          <a:p>
            <a:endParaRPr lang="en-GB" dirty="0"/>
          </a:p>
        </p:txBody>
      </p:sp>
      <p:sp>
        <p:nvSpPr>
          <p:cNvPr id="5" name="Text 16">
            <a:extLst>
              <a:ext uri="{FF2B5EF4-FFF2-40B4-BE49-F238E27FC236}">
                <a16:creationId xmlns:a16="http://schemas.microsoft.com/office/drawing/2014/main" id="{C3B108AC-C1E9-E438-E86C-8819A119E960}"/>
              </a:ext>
            </a:extLst>
          </p:cNvPr>
          <p:cNvSpPr/>
          <p:nvPr/>
        </p:nvSpPr>
        <p:spPr>
          <a:xfrm>
            <a:off x="1028699" y="9793561"/>
            <a:ext cx="16435186" cy="209898"/>
          </a:xfrm>
          <a:prstGeom prst="rect">
            <a:avLst/>
          </a:prstGeom>
          <a:noFill/>
          <a:ln/>
        </p:spPr>
        <p:txBody>
          <a:bodyPr wrap="square" rtlCol="0" anchor="ctr"/>
          <a:lstStyle/>
          <a:p>
            <a:pPr marL="0" indent="0">
              <a:buNone/>
            </a:pPr>
            <a:r>
              <a:rPr lang="en-US" sz="2000" dirty="0">
                <a:solidFill>
                  <a:srgbClr val="6B8BAE"/>
                </a:solidFill>
                <a:latin typeface="Calibri" pitchFamily="34" charset="0"/>
                <a:ea typeface="Calibri" pitchFamily="34" charset="-122"/>
                <a:cs typeface="Calibri" pitchFamily="34" charset="-120"/>
              </a:rPr>
              <a:t>Sources: Health Foundation, 2026; Computer Weekly, 2023; Health &amp; Social Care Committee, 2023; Digital Health News, 2024</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a:extLst>
            <a:ext uri="{FF2B5EF4-FFF2-40B4-BE49-F238E27FC236}">
              <a16:creationId xmlns:a16="http://schemas.microsoft.com/office/drawing/2014/main" id="{5C8BB412-18A4-4905-FDEB-59531E225D85}"/>
            </a:ext>
          </a:extLst>
        </p:cNvPr>
        <p:cNvGrpSpPr/>
        <p:nvPr/>
      </p:nvGrpSpPr>
      <p:grpSpPr>
        <a:xfrm>
          <a:off x="0" y="0"/>
          <a:ext cx="0" cy="0"/>
          <a:chOff x="0" y="0"/>
          <a:chExt cx="0" cy="0"/>
        </a:xfrm>
      </p:grpSpPr>
      <p:sp>
        <p:nvSpPr>
          <p:cNvPr id="169" name="Google Shape;169;p14">
            <a:extLst>
              <a:ext uri="{FF2B5EF4-FFF2-40B4-BE49-F238E27FC236}">
                <a16:creationId xmlns:a16="http://schemas.microsoft.com/office/drawing/2014/main" id="{6CB97246-7F46-5072-734B-9ED74E5C6576}"/>
              </a:ext>
            </a:extLst>
          </p:cNvPr>
          <p:cNvSpPr/>
          <p:nvPr/>
        </p:nvSpPr>
        <p:spPr>
          <a:xfrm>
            <a:off x="935907" y="2834644"/>
            <a:ext cx="7956739" cy="2723756"/>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30625D"/>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lvl="0" algn="ctr"/>
            <a:endParaRPr lang="en-US" sz="2200" dirty="0">
              <a:solidFill>
                <a:schemeClr val="bg1"/>
              </a:solidFill>
              <a:latin typeface="Cambria" panose="02040503050406030204" pitchFamily="18" charset="0"/>
              <a:ea typeface="Cambria" panose="02040503050406030204" pitchFamily="18" charset="0"/>
              <a:cs typeface="Calibri" pitchFamily="34" charset="-120"/>
            </a:endParaRPr>
          </a:p>
          <a:p>
            <a:pPr lvl="0" algn="ctr"/>
            <a:r>
              <a:rPr lang="en-US" sz="2200" dirty="0">
                <a:solidFill>
                  <a:schemeClr val="bg1"/>
                </a:solidFill>
                <a:latin typeface="Cambria" panose="02040503050406030204" pitchFamily="18" charset="0"/>
                <a:ea typeface="Cambria" panose="02040503050406030204" pitchFamily="18" charset="0"/>
                <a:cs typeface="Calibri" pitchFamily="34" charset="-120"/>
              </a:rPr>
              <a:t>EPR data across trusts can drive preventive medicine &amp; epidemiological research: a long-term NHS asset (Hansard, 2025)</a:t>
            </a:r>
            <a:endParaRPr sz="2200" dirty="0">
              <a:solidFill>
                <a:schemeClr val="bg1"/>
              </a:solidFill>
              <a:latin typeface="Cambria" panose="02040503050406030204" pitchFamily="18" charset="0"/>
              <a:ea typeface="Cambria" panose="02040503050406030204" pitchFamily="18" charset="0"/>
            </a:endParaRPr>
          </a:p>
        </p:txBody>
      </p:sp>
      <p:grpSp>
        <p:nvGrpSpPr>
          <p:cNvPr id="174" name="Google Shape;174;p14">
            <a:extLst>
              <a:ext uri="{FF2B5EF4-FFF2-40B4-BE49-F238E27FC236}">
                <a16:creationId xmlns:a16="http://schemas.microsoft.com/office/drawing/2014/main" id="{0DC2ABF8-07C1-9D04-38D6-7B7C196B4AF8}"/>
              </a:ext>
            </a:extLst>
          </p:cNvPr>
          <p:cNvGrpSpPr/>
          <p:nvPr/>
        </p:nvGrpSpPr>
        <p:grpSpPr>
          <a:xfrm>
            <a:off x="9302563" y="2823119"/>
            <a:ext cx="7956739" cy="2723756"/>
            <a:chOff x="0" y="0"/>
            <a:chExt cx="2095602" cy="505571"/>
          </a:xfrm>
          <a:solidFill>
            <a:schemeClr val="accent6"/>
          </a:solidFill>
        </p:grpSpPr>
        <p:sp>
          <p:nvSpPr>
            <p:cNvPr id="175" name="Google Shape;175;p14">
              <a:extLst>
                <a:ext uri="{FF2B5EF4-FFF2-40B4-BE49-F238E27FC236}">
                  <a16:creationId xmlns:a16="http://schemas.microsoft.com/office/drawing/2014/main" id="{3C0E741C-D4DE-844F-8441-D696596C9541}"/>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grp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4">
              <a:extLst>
                <a:ext uri="{FF2B5EF4-FFF2-40B4-BE49-F238E27FC236}">
                  <a16:creationId xmlns:a16="http://schemas.microsoft.com/office/drawing/2014/main" id="{956E1B37-CC50-E1F4-9EF5-CD0D443E02EC}"/>
                </a:ext>
              </a:extLst>
            </p:cNvPr>
            <p:cNvSpPr txBox="1"/>
            <p:nvPr/>
          </p:nvSpPr>
          <p:spPr>
            <a:xfrm>
              <a:off x="0" y="0"/>
              <a:ext cx="2095602" cy="505571"/>
            </a:xfrm>
            <a:prstGeom prst="rect">
              <a:avLst/>
            </a:prstGeom>
            <a:grp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0" name="Google Shape;180;p14">
            <a:extLst>
              <a:ext uri="{FF2B5EF4-FFF2-40B4-BE49-F238E27FC236}">
                <a16:creationId xmlns:a16="http://schemas.microsoft.com/office/drawing/2014/main" id="{232F963A-EC85-D3EB-6290-DCB9EDC18F94}"/>
              </a:ext>
            </a:extLst>
          </p:cNvPr>
          <p:cNvSpPr txBox="1"/>
          <p:nvPr/>
        </p:nvSpPr>
        <p:spPr>
          <a:xfrm>
            <a:off x="659130" y="1158238"/>
            <a:ext cx="16969740"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Impact on Communities &amp; Public Health</a:t>
            </a:r>
            <a:endParaRPr lang="en-US" sz="4400" dirty="0"/>
          </a:p>
        </p:txBody>
      </p:sp>
      <p:sp>
        <p:nvSpPr>
          <p:cNvPr id="181" name="Google Shape;181;p14">
            <a:extLst>
              <a:ext uri="{FF2B5EF4-FFF2-40B4-BE49-F238E27FC236}">
                <a16:creationId xmlns:a16="http://schemas.microsoft.com/office/drawing/2014/main" id="{65C519A7-9670-4A12-DA05-ABFDB0054E9C}"/>
              </a:ext>
            </a:extLst>
          </p:cNvPr>
          <p:cNvSpPr txBox="1"/>
          <p:nvPr/>
        </p:nvSpPr>
        <p:spPr>
          <a:xfrm>
            <a:off x="1902562" y="3112098"/>
            <a:ext cx="6023428" cy="984885"/>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Population Health Data</a:t>
            </a:r>
          </a:p>
          <a:p>
            <a:pPr marL="0" indent="0" algn="ctr">
              <a:buNone/>
            </a:pPr>
            <a:endParaRPr lang="en-US" sz="3200" dirty="0">
              <a:solidFill>
                <a:schemeClr val="bg1"/>
              </a:solidFill>
            </a:endParaRPr>
          </a:p>
        </p:txBody>
      </p:sp>
      <p:sp>
        <p:nvSpPr>
          <p:cNvPr id="183" name="Google Shape;183;p14">
            <a:extLst>
              <a:ext uri="{FF2B5EF4-FFF2-40B4-BE49-F238E27FC236}">
                <a16:creationId xmlns:a16="http://schemas.microsoft.com/office/drawing/2014/main" id="{841C84E9-4791-C0E2-BB76-291EE5E86B34}"/>
              </a:ext>
            </a:extLst>
          </p:cNvPr>
          <p:cNvSpPr txBox="1"/>
          <p:nvPr/>
        </p:nvSpPr>
        <p:spPr>
          <a:xfrm>
            <a:off x="10995829" y="3112097"/>
            <a:ext cx="4570200"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Uneven Rollout</a:t>
            </a:r>
            <a:endParaRPr lang="en-US" sz="3200" dirty="0">
              <a:solidFill>
                <a:schemeClr val="bg1"/>
              </a:solidFill>
            </a:endParaRPr>
          </a:p>
        </p:txBody>
      </p:sp>
      <p:sp>
        <p:nvSpPr>
          <p:cNvPr id="186" name="Google Shape;186;p14">
            <a:extLst>
              <a:ext uri="{FF2B5EF4-FFF2-40B4-BE49-F238E27FC236}">
                <a16:creationId xmlns:a16="http://schemas.microsoft.com/office/drawing/2014/main" id="{DAA72805-4524-7970-E81D-158AB24834FC}"/>
              </a:ext>
            </a:extLst>
          </p:cNvPr>
          <p:cNvSpPr txBox="1"/>
          <p:nvPr/>
        </p:nvSpPr>
        <p:spPr>
          <a:xfrm>
            <a:off x="1028700" y="9374350"/>
            <a:ext cx="16230600" cy="566309"/>
          </a:xfrm>
          <a:prstGeom prst="rect">
            <a:avLst/>
          </a:prstGeom>
          <a:noFill/>
          <a:ln>
            <a:noFill/>
          </a:ln>
        </p:spPr>
        <p:txBody>
          <a:bodyPr spcFirstLastPara="1" wrap="square" lIns="0" tIns="0" rIns="0" bIns="0" anchor="t" anchorCtr="0">
            <a:spAutoFit/>
          </a:bodyPr>
          <a:lstStyle/>
          <a:p>
            <a:pPr marL="0" indent="0">
              <a:buNone/>
            </a:pPr>
            <a:r>
              <a:rPr lang="en-US" sz="2000" dirty="0">
                <a:solidFill>
                  <a:srgbClr val="6B8BAE"/>
                </a:solidFill>
                <a:latin typeface="Calibri" panose="020F0502020204030204" pitchFamily="34" charset="0"/>
                <a:ea typeface="Calibri" panose="020F0502020204030204" pitchFamily="34" charset="0"/>
                <a:cs typeface="Calibri" panose="020F0502020204030204" pitchFamily="34" charset="0"/>
              </a:rPr>
              <a:t>Sources: Hansard, 2025; Asthana et al., 2019; Health Foundation, 2026; Ahmed &amp; Rizvi, 2025; Health &amp; Social Care Committee, 2023</a:t>
            </a:r>
            <a:endParaRPr lang="en-US" sz="2000" dirty="0">
              <a:latin typeface="Calibri" panose="020F0502020204030204" pitchFamily="34" charset="0"/>
              <a:ea typeface="Calibri" panose="020F0502020204030204" pitchFamily="34" charset="0"/>
              <a:cs typeface="Calibri" panose="020F0502020204030204" pitchFamily="34" charset="0"/>
            </a:endParaRPr>
          </a:p>
          <a:p>
            <a:pPr marL="0" marR="0" lvl="0" indent="0" algn="l" rtl="0">
              <a:lnSpc>
                <a:spcPct val="119958"/>
              </a:lnSpc>
              <a:spcBef>
                <a:spcPts val="0"/>
              </a:spcBef>
              <a:spcAft>
                <a:spcPts val="0"/>
              </a:spcAft>
              <a:buNone/>
            </a:pPr>
            <a:endParaRPr dirty="0"/>
          </a:p>
        </p:txBody>
      </p:sp>
      <p:grpSp>
        <p:nvGrpSpPr>
          <p:cNvPr id="2" name="Google Shape;168;p14">
            <a:extLst>
              <a:ext uri="{FF2B5EF4-FFF2-40B4-BE49-F238E27FC236}">
                <a16:creationId xmlns:a16="http://schemas.microsoft.com/office/drawing/2014/main" id="{2825D1C4-2B49-D042-1CCF-3F96E762C79B}"/>
              </a:ext>
            </a:extLst>
          </p:cNvPr>
          <p:cNvGrpSpPr/>
          <p:nvPr/>
        </p:nvGrpSpPr>
        <p:grpSpPr>
          <a:xfrm>
            <a:off x="1028700" y="6182216"/>
            <a:ext cx="7956739" cy="2723756"/>
            <a:chOff x="0" y="0"/>
            <a:chExt cx="2095602" cy="505571"/>
          </a:xfrm>
          <a:solidFill>
            <a:schemeClr val="accent6"/>
          </a:solidFill>
        </p:grpSpPr>
        <p:sp>
          <p:nvSpPr>
            <p:cNvPr id="3" name="Google Shape;169;p14">
              <a:extLst>
                <a:ext uri="{FF2B5EF4-FFF2-40B4-BE49-F238E27FC236}">
                  <a16:creationId xmlns:a16="http://schemas.microsoft.com/office/drawing/2014/main" id="{EEA08269-FEC7-4058-809A-CF5D5D0FE0AA}"/>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grp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70;p14">
              <a:extLst>
                <a:ext uri="{FF2B5EF4-FFF2-40B4-BE49-F238E27FC236}">
                  <a16:creationId xmlns:a16="http://schemas.microsoft.com/office/drawing/2014/main" id="{752997B7-6B5A-AF75-680F-9C848EC0217E}"/>
                </a:ext>
              </a:extLst>
            </p:cNvPr>
            <p:cNvSpPr txBox="1"/>
            <p:nvPr/>
          </p:nvSpPr>
          <p:spPr>
            <a:xfrm>
              <a:off x="0" y="0"/>
              <a:ext cx="2095602" cy="505571"/>
            </a:xfrm>
            <a:prstGeom prst="rect">
              <a:avLst/>
            </a:prstGeom>
            <a:grp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 name="Google Shape;168;p14">
            <a:extLst>
              <a:ext uri="{FF2B5EF4-FFF2-40B4-BE49-F238E27FC236}">
                <a16:creationId xmlns:a16="http://schemas.microsoft.com/office/drawing/2014/main" id="{B158E83D-6C60-3990-09F6-FF653A40DE3C}"/>
              </a:ext>
            </a:extLst>
          </p:cNvPr>
          <p:cNvGrpSpPr/>
          <p:nvPr/>
        </p:nvGrpSpPr>
        <p:grpSpPr>
          <a:xfrm>
            <a:off x="9302560" y="6182216"/>
            <a:ext cx="7956739" cy="2723756"/>
            <a:chOff x="0" y="0"/>
            <a:chExt cx="2095602" cy="505571"/>
          </a:xfrm>
        </p:grpSpPr>
        <p:sp>
          <p:nvSpPr>
            <p:cNvPr id="6" name="Google Shape;169;p14">
              <a:extLst>
                <a:ext uri="{FF2B5EF4-FFF2-40B4-BE49-F238E27FC236}">
                  <a16:creationId xmlns:a16="http://schemas.microsoft.com/office/drawing/2014/main" id="{9CAE704C-C682-0446-1978-6E5FFC63B785}"/>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70;p14">
              <a:extLst>
                <a:ext uri="{FF2B5EF4-FFF2-40B4-BE49-F238E27FC236}">
                  <a16:creationId xmlns:a16="http://schemas.microsoft.com/office/drawing/2014/main" id="{9400094C-0FEC-0C70-B960-364D98F813FB}"/>
                </a:ext>
              </a:extLst>
            </p:cNvPr>
            <p:cNvSpPr txBox="1"/>
            <p:nvPr/>
          </p:nvSpPr>
          <p:spPr>
            <a:xfrm>
              <a:off x="0" y="0"/>
              <a:ext cx="2095602" cy="505571"/>
            </a:xfrm>
            <a:prstGeom prst="rect">
              <a:avLst/>
            </a:prstGeom>
            <a:solidFill>
              <a:srgbClr val="30625D"/>
            </a:solid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Google Shape;181;p14">
            <a:extLst>
              <a:ext uri="{FF2B5EF4-FFF2-40B4-BE49-F238E27FC236}">
                <a16:creationId xmlns:a16="http://schemas.microsoft.com/office/drawing/2014/main" id="{64720219-E93C-8761-C06E-2DCB9F7F8E01}"/>
              </a:ext>
            </a:extLst>
          </p:cNvPr>
          <p:cNvSpPr txBox="1"/>
          <p:nvPr/>
        </p:nvSpPr>
        <p:spPr>
          <a:xfrm>
            <a:off x="2115922" y="6557698"/>
            <a:ext cx="6023428"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Cybersecurity Risk</a:t>
            </a:r>
            <a:endParaRPr lang="en-US" sz="3200" dirty="0">
              <a:solidFill>
                <a:schemeClr val="bg1"/>
              </a:solidFill>
            </a:endParaRPr>
          </a:p>
        </p:txBody>
      </p:sp>
      <p:sp>
        <p:nvSpPr>
          <p:cNvPr id="11" name="Google Shape;181;p14">
            <a:extLst>
              <a:ext uri="{FF2B5EF4-FFF2-40B4-BE49-F238E27FC236}">
                <a16:creationId xmlns:a16="http://schemas.microsoft.com/office/drawing/2014/main" id="{2D3E86B6-F5B9-52D9-62FC-4A5D90CC6B6E}"/>
              </a:ext>
            </a:extLst>
          </p:cNvPr>
          <p:cNvSpPr txBox="1"/>
          <p:nvPr/>
        </p:nvSpPr>
        <p:spPr>
          <a:xfrm>
            <a:off x="10269215" y="6395576"/>
            <a:ext cx="6023428"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Co-Production Opportunity</a:t>
            </a:r>
            <a:endParaRPr lang="en-US" sz="3200" dirty="0">
              <a:solidFill>
                <a:schemeClr val="bg1"/>
              </a:solidFill>
            </a:endParaRPr>
          </a:p>
        </p:txBody>
      </p:sp>
      <p:sp>
        <p:nvSpPr>
          <p:cNvPr id="13" name="TextBox 12">
            <a:extLst>
              <a:ext uri="{FF2B5EF4-FFF2-40B4-BE49-F238E27FC236}">
                <a16:creationId xmlns:a16="http://schemas.microsoft.com/office/drawing/2014/main" id="{44FE5AE2-F41E-F8C2-7590-86753EAFA3B7}"/>
              </a:ext>
            </a:extLst>
          </p:cNvPr>
          <p:cNvSpPr txBox="1"/>
          <p:nvPr/>
        </p:nvSpPr>
        <p:spPr>
          <a:xfrm>
            <a:off x="9859301" y="3856283"/>
            <a:ext cx="7118060" cy="1107996"/>
          </a:xfrm>
          <a:prstGeom prst="rect">
            <a:avLst/>
          </a:prstGeom>
          <a:noFill/>
        </p:spPr>
        <p:txBody>
          <a:bodyPr wrap="square">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London: 13% not using EPR vs West Midlands: 25%. Fragmented NHS structures = inconsistent digital progress (Asthana et al., 2019; Health Foundation, 2026)</a:t>
            </a:r>
            <a:endParaRPr lang="en-US" sz="2200" dirty="0">
              <a:solidFill>
                <a:schemeClr val="bg1"/>
              </a:solidFill>
              <a:latin typeface="Cambria" panose="02040503050406030204" pitchFamily="18" charset="0"/>
              <a:ea typeface="Cambria" panose="02040503050406030204" pitchFamily="18" charset="0"/>
            </a:endParaRPr>
          </a:p>
        </p:txBody>
      </p:sp>
      <p:sp>
        <p:nvSpPr>
          <p:cNvPr id="15" name="TextBox 14">
            <a:extLst>
              <a:ext uri="{FF2B5EF4-FFF2-40B4-BE49-F238E27FC236}">
                <a16:creationId xmlns:a16="http://schemas.microsoft.com/office/drawing/2014/main" id="{0214D5EB-1622-1968-3733-33F6C60659BE}"/>
              </a:ext>
            </a:extLst>
          </p:cNvPr>
          <p:cNvSpPr txBox="1"/>
          <p:nvPr/>
        </p:nvSpPr>
        <p:spPr>
          <a:xfrm>
            <a:off x="1028700" y="7518519"/>
            <a:ext cx="7956739" cy="1107996"/>
          </a:xfrm>
          <a:prstGeom prst="rect">
            <a:avLst/>
          </a:prstGeom>
          <a:noFill/>
        </p:spPr>
        <p:txBody>
          <a:bodyPr wrap="square">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Centralised patient data = high-value target. NHS has experienced serious attacks. Security must be built in from the start (Ahmed &amp; Rizvi, 2025)</a:t>
            </a:r>
            <a:endParaRPr lang="en-US" sz="2200" dirty="0">
              <a:solidFill>
                <a:schemeClr val="bg1"/>
              </a:solidFill>
              <a:latin typeface="Cambria" panose="02040503050406030204" pitchFamily="18" charset="0"/>
              <a:ea typeface="Cambria" panose="02040503050406030204" pitchFamily="18" charset="0"/>
            </a:endParaRPr>
          </a:p>
        </p:txBody>
      </p:sp>
      <p:sp>
        <p:nvSpPr>
          <p:cNvPr id="17" name="TextBox 16">
            <a:extLst>
              <a:ext uri="{FF2B5EF4-FFF2-40B4-BE49-F238E27FC236}">
                <a16:creationId xmlns:a16="http://schemas.microsoft.com/office/drawing/2014/main" id="{BC3A30D9-8B12-E247-4727-2C3A4C637B12}"/>
              </a:ext>
            </a:extLst>
          </p:cNvPr>
          <p:cNvSpPr txBox="1"/>
          <p:nvPr/>
        </p:nvSpPr>
        <p:spPr>
          <a:xfrm>
            <a:off x="9302560" y="7549297"/>
            <a:ext cx="7956739" cy="1107996"/>
          </a:xfrm>
          <a:prstGeom prst="rect">
            <a:avLst/>
          </a:prstGeom>
          <a:noFill/>
        </p:spPr>
        <p:txBody>
          <a:bodyPr wrap="square">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Communities must co-design NHS digital programmes. Digital exclusion in rural &amp; deprived areas risks deepening inequalities (Health &amp; Social Care Committee, 2023)</a:t>
            </a:r>
            <a:endParaRPr lang="en-US" sz="2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89577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a:extLst>
            <a:ext uri="{FF2B5EF4-FFF2-40B4-BE49-F238E27FC236}">
              <a16:creationId xmlns:a16="http://schemas.microsoft.com/office/drawing/2014/main" id="{2F120912-1065-C7A8-1451-5398A3329EB6}"/>
            </a:ext>
          </a:extLst>
        </p:cNvPr>
        <p:cNvGrpSpPr/>
        <p:nvPr/>
      </p:nvGrpSpPr>
      <p:grpSpPr>
        <a:xfrm>
          <a:off x="0" y="0"/>
          <a:ext cx="0" cy="0"/>
          <a:chOff x="0" y="0"/>
          <a:chExt cx="0" cy="0"/>
        </a:xfrm>
      </p:grpSpPr>
      <p:grpSp>
        <p:nvGrpSpPr>
          <p:cNvPr id="168" name="Google Shape;168;p14">
            <a:extLst>
              <a:ext uri="{FF2B5EF4-FFF2-40B4-BE49-F238E27FC236}">
                <a16:creationId xmlns:a16="http://schemas.microsoft.com/office/drawing/2014/main" id="{E1292351-B169-9E77-21DF-27E35CD527D8}"/>
              </a:ext>
            </a:extLst>
          </p:cNvPr>
          <p:cNvGrpSpPr/>
          <p:nvPr/>
        </p:nvGrpSpPr>
        <p:grpSpPr>
          <a:xfrm>
            <a:off x="1028700" y="3599542"/>
            <a:ext cx="7956739" cy="5442857"/>
            <a:chOff x="0" y="0"/>
            <a:chExt cx="2095602" cy="505571"/>
          </a:xfrm>
        </p:grpSpPr>
        <p:sp>
          <p:nvSpPr>
            <p:cNvPr id="169" name="Google Shape;169;p14">
              <a:extLst>
                <a:ext uri="{FF2B5EF4-FFF2-40B4-BE49-F238E27FC236}">
                  <a16:creationId xmlns:a16="http://schemas.microsoft.com/office/drawing/2014/main" id="{E3A12269-5350-4166-2C4A-4873B3B8F628}"/>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4">
              <a:extLst>
                <a:ext uri="{FF2B5EF4-FFF2-40B4-BE49-F238E27FC236}">
                  <a16:creationId xmlns:a16="http://schemas.microsoft.com/office/drawing/2014/main" id="{4B6DB5B6-DC4D-3830-5DEA-11911D5592F0}"/>
                </a:ext>
              </a:extLst>
            </p:cNvPr>
            <p:cNvSpPr txBox="1"/>
            <p:nvPr/>
          </p:nvSpPr>
          <p:spPr>
            <a:xfrm>
              <a:off x="0" y="0"/>
              <a:ext cx="2095602" cy="505571"/>
            </a:xfrm>
            <a:prstGeom prst="rect">
              <a:avLst/>
            </a:prstGeom>
            <a:solidFill>
              <a:srgbClr val="30625D"/>
            </a:solid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4" name="Google Shape;174;p14">
            <a:extLst>
              <a:ext uri="{FF2B5EF4-FFF2-40B4-BE49-F238E27FC236}">
                <a16:creationId xmlns:a16="http://schemas.microsoft.com/office/drawing/2014/main" id="{EFF5FE86-3DBA-48B8-71D2-CE8309EBB09A}"/>
              </a:ext>
            </a:extLst>
          </p:cNvPr>
          <p:cNvGrpSpPr/>
          <p:nvPr/>
        </p:nvGrpSpPr>
        <p:grpSpPr>
          <a:xfrm>
            <a:off x="9302561" y="3537223"/>
            <a:ext cx="7956739" cy="5442856"/>
            <a:chOff x="0" y="0"/>
            <a:chExt cx="2095602" cy="505571"/>
          </a:xfrm>
          <a:solidFill>
            <a:srgbClr val="30625D"/>
          </a:solidFill>
        </p:grpSpPr>
        <p:sp>
          <p:nvSpPr>
            <p:cNvPr id="175" name="Google Shape;175;p14">
              <a:extLst>
                <a:ext uri="{FF2B5EF4-FFF2-40B4-BE49-F238E27FC236}">
                  <a16:creationId xmlns:a16="http://schemas.microsoft.com/office/drawing/2014/main" id="{67C03930-7C36-6CC0-029F-16FC8C1BB91C}"/>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grp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4">
              <a:extLst>
                <a:ext uri="{FF2B5EF4-FFF2-40B4-BE49-F238E27FC236}">
                  <a16:creationId xmlns:a16="http://schemas.microsoft.com/office/drawing/2014/main" id="{2C482968-8703-362B-A40C-A2C7F661E051}"/>
                </a:ext>
              </a:extLst>
            </p:cNvPr>
            <p:cNvSpPr txBox="1"/>
            <p:nvPr/>
          </p:nvSpPr>
          <p:spPr>
            <a:xfrm>
              <a:off x="0" y="0"/>
              <a:ext cx="2095602" cy="505571"/>
            </a:xfrm>
            <a:prstGeom prst="rect">
              <a:avLst/>
            </a:prstGeom>
            <a:grp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0" name="Google Shape;180;p14">
            <a:extLst>
              <a:ext uri="{FF2B5EF4-FFF2-40B4-BE49-F238E27FC236}">
                <a16:creationId xmlns:a16="http://schemas.microsoft.com/office/drawing/2014/main" id="{80B0AB6F-0ED0-24C5-2A98-E6345F4726DA}"/>
              </a:ext>
            </a:extLst>
          </p:cNvPr>
          <p:cNvSpPr txBox="1"/>
          <p:nvPr/>
        </p:nvSpPr>
        <p:spPr>
          <a:xfrm>
            <a:off x="586740" y="1409699"/>
            <a:ext cx="9486900"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Key Findings &amp; Critical Analysis</a:t>
            </a:r>
            <a:endParaRPr lang="en-US" sz="4400" dirty="0"/>
          </a:p>
        </p:txBody>
      </p:sp>
      <p:sp>
        <p:nvSpPr>
          <p:cNvPr id="181" name="Google Shape;181;p14">
            <a:extLst>
              <a:ext uri="{FF2B5EF4-FFF2-40B4-BE49-F238E27FC236}">
                <a16:creationId xmlns:a16="http://schemas.microsoft.com/office/drawing/2014/main" id="{8C584D5D-0BFB-ACC9-E2CA-AEEB8563D57B}"/>
              </a:ext>
            </a:extLst>
          </p:cNvPr>
          <p:cNvSpPr txBox="1"/>
          <p:nvPr/>
        </p:nvSpPr>
        <p:spPr>
          <a:xfrm>
            <a:off x="1995355" y="4055540"/>
            <a:ext cx="6023428" cy="492443"/>
          </a:xfrm>
          <a:prstGeom prst="rect">
            <a:avLst/>
          </a:prstGeom>
          <a:noFill/>
          <a:ln>
            <a:noFill/>
          </a:ln>
        </p:spPr>
        <p:txBody>
          <a:bodyPr spcFirstLastPara="1" wrap="square" lIns="0" tIns="0" rIns="0" bIns="0" anchor="t" anchorCtr="0">
            <a:spAutoFit/>
          </a:bodyPr>
          <a:lstStyle/>
          <a:p>
            <a:pPr marL="0" indent="0" algn="ctr">
              <a:buNone/>
            </a:pPr>
            <a:r>
              <a:rPr lang="en-US" sz="3200" b="1" spc="200" dirty="0">
                <a:solidFill>
                  <a:schemeClr val="bg1"/>
                </a:solidFill>
                <a:latin typeface="Cambria" pitchFamily="34" charset="0"/>
                <a:ea typeface="Cambria" pitchFamily="34" charset="-122"/>
                <a:cs typeface="Cambria" pitchFamily="34" charset="-120"/>
              </a:rPr>
              <a:t>What is Working</a:t>
            </a:r>
            <a:endParaRPr lang="en-US" sz="3200" dirty="0">
              <a:solidFill>
                <a:schemeClr val="bg1"/>
              </a:solidFill>
            </a:endParaRPr>
          </a:p>
        </p:txBody>
      </p:sp>
      <p:sp>
        <p:nvSpPr>
          <p:cNvPr id="183" name="Google Shape;183;p14">
            <a:extLst>
              <a:ext uri="{FF2B5EF4-FFF2-40B4-BE49-F238E27FC236}">
                <a16:creationId xmlns:a16="http://schemas.microsoft.com/office/drawing/2014/main" id="{BB9CB45B-FAED-B2A4-1F02-2C9E1D547870}"/>
              </a:ext>
            </a:extLst>
          </p:cNvPr>
          <p:cNvSpPr txBox="1"/>
          <p:nvPr/>
        </p:nvSpPr>
        <p:spPr>
          <a:xfrm>
            <a:off x="10995830" y="4055539"/>
            <a:ext cx="4570200" cy="492443"/>
          </a:xfrm>
          <a:prstGeom prst="rect">
            <a:avLst/>
          </a:prstGeom>
          <a:noFill/>
          <a:ln>
            <a:noFill/>
          </a:ln>
        </p:spPr>
        <p:txBody>
          <a:bodyPr spcFirstLastPara="1" wrap="square" lIns="0" tIns="0" rIns="0" bIns="0" anchor="t" anchorCtr="0">
            <a:spAutoFit/>
          </a:bodyPr>
          <a:lstStyle/>
          <a:p>
            <a:pPr marL="0" indent="0" algn="ctr">
              <a:buNone/>
            </a:pPr>
            <a:r>
              <a:rPr lang="en-US" sz="3200" b="1" spc="200" dirty="0">
                <a:solidFill>
                  <a:schemeClr val="bg1"/>
                </a:solidFill>
                <a:latin typeface="Cambria" pitchFamily="34" charset="0"/>
                <a:ea typeface="Cambria" pitchFamily="34" charset="-122"/>
                <a:cs typeface="Cambria" pitchFamily="34" charset="-120"/>
              </a:rPr>
              <a:t>What Needs Fixing</a:t>
            </a:r>
            <a:endParaRPr lang="en-US" sz="3200" dirty="0">
              <a:solidFill>
                <a:schemeClr val="bg1"/>
              </a:solidFill>
            </a:endParaRPr>
          </a:p>
        </p:txBody>
      </p:sp>
      <p:sp>
        <p:nvSpPr>
          <p:cNvPr id="185" name="Google Shape;185;p14">
            <a:extLst>
              <a:ext uri="{FF2B5EF4-FFF2-40B4-BE49-F238E27FC236}">
                <a16:creationId xmlns:a16="http://schemas.microsoft.com/office/drawing/2014/main" id="{BE952B4D-2818-60F5-A7EB-B9585D4DA4E9}"/>
              </a:ext>
            </a:extLst>
          </p:cNvPr>
          <p:cNvSpPr txBox="1"/>
          <p:nvPr/>
        </p:nvSpPr>
        <p:spPr>
          <a:xfrm>
            <a:off x="1425902" y="5016361"/>
            <a:ext cx="7083300" cy="2708434"/>
          </a:xfrm>
          <a:prstGeom prst="rect">
            <a:avLst/>
          </a:prstGeom>
          <a:noFill/>
          <a:ln>
            <a:noFill/>
          </a:ln>
        </p:spPr>
        <p:txBody>
          <a:bodyPr spcFirstLastPara="1" wrap="square" lIns="0" tIns="0" rIns="0" bIns="0" anchor="t" anchorCtr="0">
            <a:spAutoFit/>
          </a:bodyPr>
          <a:lstStyle/>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90% of NHS trusts now have an EPR (Computer Weekly, 2023)</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75% of NHS staff report improved patient care (Health Foundation, 2026)</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Electronic prescribing reduces medication errors</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New specialist digital roles emerging across NHS</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Connecting Care Records enabling cross-</a:t>
            </a:r>
            <a:r>
              <a:rPr lang="en-US" sz="2200" dirty="0" err="1">
                <a:solidFill>
                  <a:schemeClr val="bg1"/>
                </a:solidFill>
                <a:latin typeface="Cambria" panose="02040503050406030204" pitchFamily="18" charset="0"/>
                <a:ea typeface="Cambria" panose="02040503050406030204" pitchFamily="18" charset="0"/>
                <a:cs typeface="Calibri" pitchFamily="34" charset="-120"/>
              </a:rPr>
              <a:t>organisational</a:t>
            </a:r>
            <a:r>
              <a:rPr lang="en-US" sz="2200" dirty="0">
                <a:solidFill>
                  <a:schemeClr val="bg1"/>
                </a:solidFill>
                <a:latin typeface="Cambria" panose="02040503050406030204" pitchFamily="18" charset="0"/>
                <a:ea typeface="Cambria" panose="02040503050406030204" pitchFamily="18" charset="0"/>
                <a:cs typeface="Calibri" pitchFamily="34" charset="-120"/>
              </a:rPr>
              <a:t> access</a:t>
            </a:r>
            <a:endParaRPr lang="en-US" sz="2200" dirty="0">
              <a:solidFill>
                <a:schemeClr val="bg1"/>
              </a:solidFill>
              <a:latin typeface="Cambria" panose="02040503050406030204" pitchFamily="18" charset="0"/>
              <a:ea typeface="Cambria" panose="02040503050406030204" pitchFamily="18" charset="0"/>
            </a:endParaRPr>
          </a:p>
        </p:txBody>
      </p:sp>
      <p:sp>
        <p:nvSpPr>
          <p:cNvPr id="187" name="Google Shape;187;p14">
            <a:extLst>
              <a:ext uri="{FF2B5EF4-FFF2-40B4-BE49-F238E27FC236}">
                <a16:creationId xmlns:a16="http://schemas.microsoft.com/office/drawing/2014/main" id="{862A5AE3-5762-1D9A-0C28-507F7592D7B5}"/>
              </a:ext>
            </a:extLst>
          </p:cNvPr>
          <p:cNvSpPr txBox="1"/>
          <p:nvPr/>
        </p:nvSpPr>
        <p:spPr>
          <a:xfrm>
            <a:off x="9739280" y="5016361"/>
            <a:ext cx="7083300" cy="2966966"/>
          </a:xfrm>
          <a:prstGeom prst="rect">
            <a:avLst/>
          </a:prstGeom>
          <a:noFill/>
          <a:ln>
            <a:noFill/>
          </a:ln>
        </p:spPr>
        <p:txBody>
          <a:bodyPr spcFirstLastPara="1" wrap="square" lIns="0" tIns="0" rIns="0" bIns="0" anchor="t" anchorCtr="0">
            <a:spAutoFit/>
          </a:bodyPr>
          <a:lstStyle/>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44% of staff receive no ongoing EPR training (NHS England, 2024b)</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Poor interoperability fragments patient records across organisations (Li et al., 2025)</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Only 10–30% of trusts use advanced EPR features (HFMA, 2025)</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Digital exclusion threatens 1 in 3 over-65s</a:t>
            </a:r>
            <a:endParaRPr lang="en-US" sz="2200" dirty="0">
              <a:solidFill>
                <a:schemeClr val="bg1"/>
              </a:solidFill>
              <a:latin typeface="Cambria" panose="02040503050406030204" pitchFamily="18" charset="0"/>
              <a:ea typeface="Cambria" panose="02040503050406030204" pitchFamily="18" charset="0"/>
            </a:endParaRPr>
          </a:p>
          <a:p>
            <a:pPr marL="342900" indent="-342900">
              <a:buSzPct val="100000"/>
              <a:buFont typeface="Wingdings" panose="05000000000000000000" pitchFamily="2" charset="2"/>
              <a:buChar char="§"/>
            </a:pPr>
            <a:r>
              <a:rPr lang="en-US" sz="2200" dirty="0">
                <a:solidFill>
                  <a:schemeClr val="bg1"/>
                </a:solidFill>
                <a:latin typeface="Cambria" panose="02040503050406030204" pitchFamily="18" charset="0"/>
                <a:ea typeface="Cambria" panose="02040503050406030204" pitchFamily="18" charset="0"/>
                <a:cs typeface="Calibri" pitchFamily="34" charset="-120"/>
              </a:rPr>
              <a:t>Uneven rollout across regions creates unfair access</a:t>
            </a:r>
            <a:endParaRPr lang="en-US" sz="2200" dirty="0">
              <a:solidFill>
                <a:schemeClr val="bg1"/>
              </a:solidFill>
              <a:latin typeface="Cambria" panose="02040503050406030204" pitchFamily="18" charset="0"/>
              <a:ea typeface="Cambria" panose="02040503050406030204" pitchFamily="18" charset="0"/>
            </a:endParaRPr>
          </a:p>
          <a:p>
            <a:pPr marL="0" marR="0" lvl="0" indent="0" algn="l" rtl="0">
              <a:lnSpc>
                <a:spcPct val="119958"/>
              </a:lnSpc>
              <a:spcBef>
                <a:spcPts val="0"/>
              </a:spcBef>
              <a:spcAft>
                <a:spcPts val="0"/>
              </a:spcAft>
              <a:buNone/>
            </a:pPr>
            <a:endParaRPr dirty="0">
              <a:solidFill>
                <a:schemeClr val="bg1"/>
              </a:solidFill>
              <a:latin typeface="Cambria" panose="02040503050406030204" pitchFamily="18" charset="0"/>
              <a:ea typeface="Cambria" panose="02040503050406030204" pitchFamily="18" charset="0"/>
            </a:endParaRPr>
          </a:p>
        </p:txBody>
      </p:sp>
      <p:pic>
        <p:nvPicPr>
          <p:cNvPr id="190" name="Google Shape;190;p14">
            <a:extLst>
              <a:ext uri="{FF2B5EF4-FFF2-40B4-BE49-F238E27FC236}">
                <a16:creationId xmlns:a16="http://schemas.microsoft.com/office/drawing/2014/main" id="{F2E0A53C-7024-9FF3-8E02-D5A358C9D1CF}"/>
              </a:ext>
            </a:extLst>
          </p:cNvPr>
          <p:cNvPicPr preferRelativeResize="0"/>
          <p:nvPr/>
        </p:nvPicPr>
        <p:blipFill>
          <a:blip r:embed="rId3">
            <a:alphaModFix/>
          </a:blip>
          <a:stretch>
            <a:fillRect/>
          </a:stretch>
        </p:blipFill>
        <p:spPr>
          <a:xfrm>
            <a:off x="10408022" y="914400"/>
            <a:ext cx="6851278" cy="2228552"/>
          </a:xfrm>
          <a:prstGeom prst="rect">
            <a:avLst/>
          </a:prstGeom>
          <a:noFill/>
          <a:ln>
            <a:noFill/>
          </a:ln>
        </p:spPr>
      </p:pic>
    </p:spTree>
    <p:extLst>
      <p:ext uri="{BB962C8B-B14F-4D97-AF65-F5344CB8AC3E}">
        <p14:creationId xmlns:p14="http://schemas.microsoft.com/office/powerpoint/2010/main" val="1527125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a:extLst>
            <a:ext uri="{FF2B5EF4-FFF2-40B4-BE49-F238E27FC236}">
              <a16:creationId xmlns:a16="http://schemas.microsoft.com/office/drawing/2014/main" id="{BE15FB81-33D7-4DEE-9208-89B02321C4AC}"/>
            </a:ext>
          </a:extLst>
        </p:cNvPr>
        <p:cNvGrpSpPr/>
        <p:nvPr/>
      </p:nvGrpSpPr>
      <p:grpSpPr>
        <a:xfrm>
          <a:off x="0" y="0"/>
          <a:ext cx="0" cy="0"/>
          <a:chOff x="0" y="0"/>
          <a:chExt cx="0" cy="0"/>
        </a:xfrm>
      </p:grpSpPr>
      <p:grpSp>
        <p:nvGrpSpPr>
          <p:cNvPr id="168" name="Google Shape;168;p14">
            <a:extLst>
              <a:ext uri="{FF2B5EF4-FFF2-40B4-BE49-F238E27FC236}">
                <a16:creationId xmlns:a16="http://schemas.microsoft.com/office/drawing/2014/main" id="{2E879654-49A2-24FD-EA5A-F3D5EDE284ED}"/>
              </a:ext>
            </a:extLst>
          </p:cNvPr>
          <p:cNvGrpSpPr/>
          <p:nvPr/>
        </p:nvGrpSpPr>
        <p:grpSpPr>
          <a:xfrm>
            <a:off x="832818" y="4105751"/>
            <a:ext cx="8413681" cy="1919590"/>
            <a:chOff x="0" y="0"/>
            <a:chExt cx="2095602" cy="505571"/>
          </a:xfrm>
        </p:grpSpPr>
        <p:sp>
          <p:nvSpPr>
            <p:cNvPr id="169" name="Google Shape;169;p14">
              <a:extLst>
                <a:ext uri="{FF2B5EF4-FFF2-40B4-BE49-F238E27FC236}">
                  <a16:creationId xmlns:a16="http://schemas.microsoft.com/office/drawing/2014/main" id="{EFC96BAF-BC19-3915-C38E-F7B32660E966}"/>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4">
              <a:extLst>
                <a:ext uri="{FF2B5EF4-FFF2-40B4-BE49-F238E27FC236}">
                  <a16:creationId xmlns:a16="http://schemas.microsoft.com/office/drawing/2014/main" id="{DCFDB7BC-B55B-280D-5A38-614C793FE863}"/>
                </a:ext>
              </a:extLst>
            </p:cNvPr>
            <p:cNvSpPr txBox="1"/>
            <p:nvPr/>
          </p:nvSpPr>
          <p:spPr>
            <a:xfrm>
              <a:off x="0" y="0"/>
              <a:ext cx="2095602" cy="505571"/>
            </a:xfrm>
            <a:prstGeom prst="rect">
              <a:avLst/>
            </a:prstGeom>
            <a:noFill/>
            <a:ln>
              <a:noFill/>
            </a:ln>
          </p:spPr>
          <p:txBody>
            <a:bodyPr spcFirstLastPara="1" wrap="square" lIns="50800" tIns="50800" rIns="50800" bIns="50800" anchor="ctr" anchorCtr="0">
              <a:noAutofit/>
            </a:bodyPr>
            <a:lstStyle/>
            <a:p>
              <a:pPr marL="0" marR="0" lvl="0" indent="0" algn="ctr" rtl="0">
                <a:lnSpc>
                  <a:spcPct val="12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1" name="Google Shape;171;p14">
            <a:extLst>
              <a:ext uri="{FF2B5EF4-FFF2-40B4-BE49-F238E27FC236}">
                <a16:creationId xmlns:a16="http://schemas.microsoft.com/office/drawing/2014/main" id="{8669AE65-6E42-02F0-882B-5D22303B13E2}"/>
              </a:ext>
            </a:extLst>
          </p:cNvPr>
          <p:cNvGrpSpPr/>
          <p:nvPr/>
        </p:nvGrpSpPr>
        <p:grpSpPr>
          <a:xfrm>
            <a:off x="800228" y="6604576"/>
            <a:ext cx="8413681" cy="1973444"/>
            <a:chOff x="0" y="0"/>
            <a:chExt cx="2095602" cy="505571"/>
          </a:xfrm>
        </p:grpSpPr>
        <p:sp>
          <p:nvSpPr>
            <p:cNvPr id="172" name="Google Shape;172;p14">
              <a:extLst>
                <a:ext uri="{FF2B5EF4-FFF2-40B4-BE49-F238E27FC236}">
                  <a16:creationId xmlns:a16="http://schemas.microsoft.com/office/drawing/2014/main" id="{F508D195-6D0F-56D3-2533-B984C8A95D88}"/>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4">
              <a:extLst>
                <a:ext uri="{FF2B5EF4-FFF2-40B4-BE49-F238E27FC236}">
                  <a16:creationId xmlns:a16="http://schemas.microsoft.com/office/drawing/2014/main" id="{21E91DE1-6C25-86C3-9A12-C3D07DEF37E2}"/>
                </a:ext>
              </a:extLst>
            </p:cNvPr>
            <p:cNvSpPr txBox="1"/>
            <p:nvPr/>
          </p:nvSpPr>
          <p:spPr>
            <a:xfrm>
              <a:off x="0" y="0"/>
              <a:ext cx="2095602" cy="505571"/>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4" name="Google Shape;174;p14">
            <a:extLst>
              <a:ext uri="{FF2B5EF4-FFF2-40B4-BE49-F238E27FC236}">
                <a16:creationId xmlns:a16="http://schemas.microsoft.com/office/drawing/2014/main" id="{6880B0E8-4108-58D7-ABF6-5D5855F60583}"/>
              </a:ext>
            </a:extLst>
          </p:cNvPr>
          <p:cNvGrpSpPr/>
          <p:nvPr/>
        </p:nvGrpSpPr>
        <p:grpSpPr>
          <a:xfrm>
            <a:off x="9592121" y="4095198"/>
            <a:ext cx="7956739" cy="1919590"/>
            <a:chOff x="0" y="0"/>
            <a:chExt cx="2095602" cy="505571"/>
          </a:xfrm>
        </p:grpSpPr>
        <p:sp>
          <p:nvSpPr>
            <p:cNvPr id="175" name="Google Shape;175;p14">
              <a:extLst>
                <a:ext uri="{FF2B5EF4-FFF2-40B4-BE49-F238E27FC236}">
                  <a16:creationId xmlns:a16="http://schemas.microsoft.com/office/drawing/2014/main" id="{BD7F0EA0-4D01-B2B1-E974-323F70236999}"/>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4">
              <a:extLst>
                <a:ext uri="{FF2B5EF4-FFF2-40B4-BE49-F238E27FC236}">
                  <a16:creationId xmlns:a16="http://schemas.microsoft.com/office/drawing/2014/main" id="{659C6805-B2A5-626F-323E-62C50ABE936F}"/>
                </a:ext>
              </a:extLst>
            </p:cNvPr>
            <p:cNvSpPr txBox="1"/>
            <p:nvPr/>
          </p:nvSpPr>
          <p:spPr>
            <a:xfrm>
              <a:off x="0" y="0"/>
              <a:ext cx="2095602" cy="505571"/>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7" name="Google Shape;177;p14">
            <a:extLst>
              <a:ext uri="{FF2B5EF4-FFF2-40B4-BE49-F238E27FC236}">
                <a16:creationId xmlns:a16="http://schemas.microsoft.com/office/drawing/2014/main" id="{E86B5F38-BC5F-A3BF-69C8-5F68B285A360}"/>
              </a:ext>
            </a:extLst>
          </p:cNvPr>
          <p:cNvGrpSpPr/>
          <p:nvPr/>
        </p:nvGrpSpPr>
        <p:grpSpPr>
          <a:xfrm>
            <a:off x="9592120" y="6658430"/>
            <a:ext cx="7956739" cy="1919590"/>
            <a:chOff x="0" y="0"/>
            <a:chExt cx="2095602" cy="505571"/>
          </a:xfrm>
        </p:grpSpPr>
        <p:sp>
          <p:nvSpPr>
            <p:cNvPr id="178" name="Google Shape;178;p14">
              <a:extLst>
                <a:ext uri="{FF2B5EF4-FFF2-40B4-BE49-F238E27FC236}">
                  <a16:creationId xmlns:a16="http://schemas.microsoft.com/office/drawing/2014/main" id="{B08C7CAF-5861-8E9E-FCDD-3C938852799C}"/>
                </a:ext>
              </a:extLst>
            </p:cNvPr>
            <p:cNvSpPr/>
            <p:nvPr/>
          </p:nvSpPr>
          <p:spPr>
            <a:xfrm>
              <a:off x="0" y="0"/>
              <a:ext cx="2095602" cy="505571"/>
            </a:xfrm>
            <a:custGeom>
              <a:avLst/>
              <a:gdLst/>
              <a:ahLst/>
              <a:cxnLst/>
              <a:rect l="l" t="t" r="r" b="b"/>
              <a:pathLst>
                <a:path w="2095602" h="505571" extrusionOk="0">
                  <a:moveTo>
                    <a:pt x="19460" y="0"/>
                  </a:moveTo>
                  <a:lnTo>
                    <a:pt x="2076142" y="0"/>
                  </a:lnTo>
                  <a:cubicBezTo>
                    <a:pt x="2086890" y="0"/>
                    <a:pt x="2095602" y="8713"/>
                    <a:pt x="2095602" y="19460"/>
                  </a:cubicBezTo>
                  <a:lnTo>
                    <a:pt x="2095602" y="486111"/>
                  </a:lnTo>
                  <a:cubicBezTo>
                    <a:pt x="2095602" y="491272"/>
                    <a:pt x="2093552" y="496222"/>
                    <a:pt x="2089902" y="499871"/>
                  </a:cubicBezTo>
                  <a:cubicBezTo>
                    <a:pt x="2086253" y="503521"/>
                    <a:pt x="2081303" y="505571"/>
                    <a:pt x="2076142" y="505571"/>
                  </a:cubicBezTo>
                  <a:lnTo>
                    <a:pt x="19460" y="505571"/>
                  </a:lnTo>
                  <a:cubicBezTo>
                    <a:pt x="8713" y="505571"/>
                    <a:pt x="0" y="496858"/>
                    <a:pt x="0" y="486111"/>
                  </a:cubicBezTo>
                  <a:lnTo>
                    <a:pt x="0" y="19460"/>
                  </a:lnTo>
                  <a:cubicBezTo>
                    <a:pt x="0" y="14299"/>
                    <a:pt x="2050" y="9349"/>
                    <a:pt x="5700" y="5700"/>
                  </a:cubicBezTo>
                  <a:cubicBezTo>
                    <a:pt x="9349" y="2050"/>
                    <a:pt x="14299" y="0"/>
                    <a:pt x="19460" y="0"/>
                  </a:cubicBezTo>
                  <a:close/>
                </a:path>
              </a:pathLst>
            </a:custGeom>
            <a:solidFill>
              <a:srgbClr val="000000">
                <a:alpha val="0"/>
              </a:srgbClr>
            </a:solidFill>
            <a:ln w="28575" cap="sq" cmpd="sng">
              <a:solidFill>
                <a:srgbClr val="D1E8E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4">
              <a:extLst>
                <a:ext uri="{FF2B5EF4-FFF2-40B4-BE49-F238E27FC236}">
                  <a16:creationId xmlns:a16="http://schemas.microsoft.com/office/drawing/2014/main" id="{DA720FF3-409D-E05B-D3B1-ACBFA303F14F}"/>
                </a:ext>
              </a:extLst>
            </p:cNvPr>
            <p:cNvSpPr txBox="1"/>
            <p:nvPr/>
          </p:nvSpPr>
          <p:spPr>
            <a:xfrm>
              <a:off x="0" y="0"/>
              <a:ext cx="2095602" cy="505571"/>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0" name="Google Shape;180;p14">
            <a:extLst>
              <a:ext uri="{FF2B5EF4-FFF2-40B4-BE49-F238E27FC236}">
                <a16:creationId xmlns:a16="http://schemas.microsoft.com/office/drawing/2014/main" id="{0F9BF331-AFFA-F7B8-19A5-4D1EF1510B81}"/>
              </a:ext>
            </a:extLst>
          </p:cNvPr>
          <p:cNvSpPr txBox="1"/>
          <p:nvPr/>
        </p:nvSpPr>
        <p:spPr>
          <a:xfrm>
            <a:off x="848058" y="1028700"/>
            <a:ext cx="9377981" cy="677108"/>
          </a:xfrm>
          <a:prstGeom prst="rect">
            <a:avLst/>
          </a:prstGeom>
          <a:noFill/>
          <a:ln>
            <a:noFill/>
          </a:ln>
        </p:spPr>
        <p:txBody>
          <a:bodyPr spcFirstLastPara="1" wrap="square" lIns="0" tIns="0" rIns="0" bIns="0" anchor="t" anchorCtr="0">
            <a:spAutoFit/>
          </a:bodyPr>
          <a:lstStyle/>
          <a:p>
            <a:pPr algn="ctr"/>
            <a:r>
              <a:rPr lang="en-US" sz="4400" b="1" dirty="0">
                <a:solidFill>
                  <a:srgbClr val="FFFFFF"/>
                </a:solidFill>
                <a:latin typeface="Cambria" pitchFamily="34" charset="0"/>
                <a:ea typeface="Cambria" pitchFamily="34" charset="-122"/>
                <a:cs typeface="Cambria" pitchFamily="34" charset="-120"/>
              </a:rPr>
              <a:t>Conclusion &amp; Recommendations</a:t>
            </a:r>
            <a:endParaRPr lang="en-US" sz="4400" dirty="0"/>
          </a:p>
        </p:txBody>
      </p:sp>
      <p:sp>
        <p:nvSpPr>
          <p:cNvPr id="181" name="Google Shape;181;p14">
            <a:extLst>
              <a:ext uri="{FF2B5EF4-FFF2-40B4-BE49-F238E27FC236}">
                <a16:creationId xmlns:a16="http://schemas.microsoft.com/office/drawing/2014/main" id="{3DCB7E72-EA03-8203-9BD1-0BD33BE1F0A0}"/>
              </a:ext>
            </a:extLst>
          </p:cNvPr>
          <p:cNvSpPr txBox="1"/>
          <p:nvPr/>
        </p:nvSpPr>
        <p:spPr>
          <a:xfrm>
            <a:off x="1325879" y="4192543"/>
            <a:ext cx="6339841"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Invest in Training</a:t>
            </a:r>
            <a:endParaRPr lang="en-US" sz="3200" dirty="0">
              <a:solidFill>
                <a:schemeClr val="bg1"/>
              </a:solidFill>
            </a:endParaRPr>
          </a:p>
        </p:txBody>
      </p:sp>
      <p:sp>
        <p:nvSpPr>
          <p:cNvPr id="182" name="Google Shape;182;p14">
            <a:extLst>
              <a:ext uri="{FF2B5EF4-FFF2-40B4-BE49-F238E27FC236}">
                <a16:creationId xmlns:a16="http://schemas.microsoft.com/office/drawing/2014/main" id="{0450BE2C-54F6-A8E0-36C8-3E872E841E1E}"/>
              </a:ext>
            </a:extLst>
          </p:cNvPr>
          <p:cNvSpPr txBox="1"/>
          <p:nvPr/>
        </p:nvSpPr>
        <p:spPr>
          <a:xfrm>
            <a:off x="1325879" y="6873560"/>
            <a:ext cx="6817800"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Protect Excluded Patients</a:t>
            </a:r>
            <a:endParaRPr lang="en-US" sz="3200" dirty="0">
              <a:solidFill>
                <a:schemeClr val="bg1"/>
              </a:solidFill>
            </a:endParaRPr>
          </a:p>
        </p:txBody>
      </p:sp>
      <p:sp>
        <p:nvSpPr>
          <p:cNvPr id="183" name="Google Shape;183;p14">
            <a:extLst>
              <a:ext uri="{FF2B5EF4-FFF2-40B4-BE49-F238E27FC236}">
                <a16:creationId xmlns:a16="http://schemas.microsoft.com/office/drawing/2014/main" id="{B6DB6CE4-0875-CBC5-9E4C-9922DE90FFE4}"/>
              </a:ext>
            </a:extLst>
          </p:cNvPr>
          <p:cNvSpPr txBox="1"/>
          <p:nvPr/>
        </p:nvSpPr>
        <p:spPr>
          <a:xfrm>
            <a:off x="10896599" y="4192386"/>
            <a:ext cx="4602481"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Fix Interoperability</a:t>
            </a:r>
            <a:endParaRPr lang="en-US" sz="3200" dirty="0">
              <a:solidFill>
                <a:schemeClr val="bg1"/>
              </a:solidFill>
            </a:endParaRPr>
          </a:p>
        </p:txBody>
      </p:sp>
      <p:sp>
        <p:nvSpPr>
          <p:cNvPr id="184" name="Google Shape;184;p14">
            <a:extLst>
              <a:ext uri="{FF2B5EF4-FFF2-40B4-BE49-F238E27FC236}">
                <a16:creationId xmlns:a16="http://schemas.microsoft.com/office/drawing/2014/main" id="{BDED70C1-8C78-01E9-1903-6D2064441E9B}"/>
              </a:ext>
            </a:extLst>
          </p:cNvPr>
          <p:cNvSpPr txBox="1"/>
          <p:nvPr/>
        </p:nvSpPr>
        <p:spPr>
          <a:xfrm>
            <a:off x="10629839" y="6856724"/>
            <a:ext cx="5136000" cy="492443"/>
          </a:xfrm>
          <a:prstGeom prst="rect">
            <a:avLst/>
          </a:prstGeom>
          <a:noFill/>
          <a:ln>
            <a:noFill/>
          </a:ln>
        </p:spPr>
        <p:txBody>
          <a:bodyPr spcFirstLastPara="1" wrap="square" lIns="0" tIns="0" rIns="0" bIns="0" anchor="t" anchorCtr="0">
            <a:spAutoFit/>
          </a:bodyPr>
          <a:lstStyle/>
          <a:p>
            <a:pPr marL="0" indent="0" algn="ctr">
              <a:buNone/>
            </a:pPr>
            <a:r>
              <a:rPr lang="en-US" sz="3200" b="1" dirty="0">
                <a:solidFill>
                  <a:schemeClr val="bg1"/>
                </a:solidFill>
                <a:latin typeface="Cambria" pitchFamily="34" charset="0"/>
                <a:ea typeface="Cambria" pitchFamily="34" charset="-122"/>
                <a:cs typeface="Cambria" pitchFamily="34" charset="-120"/>
              </a:rPr>
              <a:t>Strengthen Cybersecurity</a:t>
            </a:r>
            <a:endParaRPr lang="en-US" sz="3200" dirty="0">
              <a:solidFill>
                <a:schemeClr val="bg1"/>
              </a:solidFill>
            </a:endParaRPr>
          </a:p>
        </p:txBody>
      </p:sp>
      <p:sp>
        <p:nvSpPr>
          <p:cNvPr id="185" name="Google Shape;185;p14">
            <a:extLst>
              <a:ext uri="{FF2B5EF4-FFF2-40B4-BE49-F238E27FC236}">
                <a16:creationId xmlns:a16="http://schemas.microsoft.com/office/drawing/2014/main" id="{7D237A22-D4CC-C449-864C-CDDA9EB0BA98}"/>
              </a:ext>
            </a:extLst>
          </p:cNvPr>
          <p:cNvSpPr txBox="1"/>
          <p:nvPr/>
        </p:nvSpPr>
        <p:spPr>
          <a:xfrm>
            <a:off x="1997765" y="4855965"/>
            <a:ext cx="6465414" cy="1255728"/>
          </a:xfrm>
          <a:prstGeom prst="rect">
            <a:avLst/>
          </a:prstGeom>
          <a:noFill/>
          <a:ln>
            <a:noFill/>
          </a:ln>
        </p:spPr>
        <p:txBody>
          <a:bodyPr spcFirstLastPara="1" wrap="square" lIns="0" tIns="0" rIns="0" bIns="0" anchor="t" anchorCtr="0">
            <a:spAutoFit/>
          </a:bodyPr>
          <a:lstStyle/>
          <a:p>
            <a:pPr algn="ctr">
              <a:lnSpc>
                <a:spcPct val="119958"/>
              </a:lnSpc>
            </a:pPr>
            <a:r>
              <a:rPr lang="en-US" sz="2200" dirty="0">
                <a:solidFill>
                  <a:schemeClr val="bg1"/>
                </a:solidFill>
                <a:latin typeface="Cambria" panose="02040503050406030204" pitchFamily="18" charset="0"/>
                <a:ea typeface="Cambria" panose="02040503050406030204" pitchFamily="18" charset="0"/>
                <a:cs typeface="Calibri" pitchFamily="34" charset="-120"/>
              </a:rPr>
              <a:t>Structured, ongoing EPR training for all clinical staff: not just at induction</a:t>
            </a:r>
            <a:endParaRPr lang="en-US" sz="2200" dirty="0">
              <a:solidFill>
                <a:schemeClr val="bg1"/>
              </a:solidFill>
              <a:latin typeface="Cambria" panose="02040503050406030204" pitchFamily="18" charset="0"/>
              <a:ea typeface="Cambria" panose="02040503050406030204" pitchFamily="18" charset="0"/>
            </a:endParaRPr>
          </a:p>
          <a:p>
            <a:pPr marL="0" marR="0" lvl="0" indent="0" algn="l" rtl="0">
              <a:lnSpc>
                <a:spcPct val="119958"/>
              </a:lnSpc>
              <a:spcBef>
                <a:spcPts val="0"/>
              </a:spcBef>
              <a:spcAft>
                <a:spcPts val="0"/>
              </a:spcAft>
              <a:buNone/>
            </a:pPr>
            <a:r>
              <a:rPr lang="en-US" sz="2400" b="0" i="0" u="none" strike="noStrike" cap="none" dirty="0">
                <a:solidFill>
                  <a:srgbClr val="FFFFFC"/>
                </a:solidFill>
                <a:latin typeface="DM Sans"/>
                <a:ea typeface="DM Sans"/>
                <a:cs typeface="DM Sans"/>
                <a:sym typeface="DM Sans"/>
              </a:rPr>
              <a:t>.</a:t>
            </a:r>
            <a:endParaRPr dirty="0"/>
          </a:p>
        </p:txBody>
      </p:sp>
      <p:sp>
        <p:nvSpPr>
          <p:cNvPr id="186" name="Google Shape;186;p14">
            <a:extLst>
              <a:ext uri="{FF2B5EF4-FFF2-40B4-BE49-F238E27FC236}">
                <a16:creationId xmlns:a16="http://schemas.microsoft.com/office/drawing/2014/main" id="{CED64E5E-3E78-EB2F-9353-A5125539C044}"/>
              </a:ext>
            </a:extLst>
          </p:cNvPr>
          <p:cNvSpPr txBox="1"/>
          <p:nvPr/>
        </p:nvSpPr>
        <p:spPr>
          <a:xfrm>
            <a:off x="1789714" y="7618225"/>
            <a:ext cx="6763800"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Maintain non-digital alternatives; co-design with digitally excluded communities</a:t>
            </a:r>
            <a:endParaRPr lang="en-US" sz="2200" dirty="0">
              <a:solidFill>
                <a:schemeClr val="bg1"/>
              </a:solidFill>
              <a:latin typeface="Cambria" panose="02040503050406030204" pitchFamily="18" charset="0"/>
              <a:ea typeface="Cambria" panose="02040503050406030204" pitchFamily="18" charset="0"/>
            </a:endParaRPr>
          </a:p>
        </p:txBody>
      </p:sp>
      <p:sp>
        <p:nvSpPr>
          <p:cNvPr id="187" name="Google Shape;187;p14">
            <a:extLst>
              <a:ext uri="{FF2B5EF4-FFF2-40B4-BE49-F238E27FC236}">
                <a16:creationId xmlns:a16="http://schemas.microsoft.com/office/drawing/2014/main" id="{EEE546A2-C8A7-BFF0-2D98-A34BEC2B9EBE}"/>
              </a:ext>
            </a:extLst>
          </p:cNvPr>
          <p:cNvSpPr txBox="1"/>
          <p:nvPr/>
        </p:nvSpPr>
        <p:spPr>
          <a:xfrm>
            <a:off x="10622280" y="4869636"/>
            <a:ext cx="6265010"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Common data standards across NHS trusts so records follow the patient</a:t>
            </a:r>
            <a:endParaRPr lang="en-US" sz="2200" dirty="0">
              <a:solidFill>
                <a:schemeClr val="bg1"/>
              </a:solidFill>
              <a:latin typeface="Cambria" panose="02040503050406030204" pitchFamily="18" charset="0"/>
              <a:ea typeface="Cambria" panose="02040503050406030204" pitchFamily="18" charset="0"/>
            </a:endParaRPr>
          </a:p>
        </p:txBody>
      </p:sp>
      <p:sp>
        <p:nvSpPr>
          <p:cNvPr id="188" name="Google Shape;188;p14">
            <a:extLst>
              <a:ext uri="{FF2B5EF4-FFF2-40B4-BE49-F238E27FC236}">
                <a16:creationId xmlns:a16="http://schemas.microsoft.com/office/drawing/2014/main" id="{F1B83B63-390B-9E14-882A-3B192107519E}"/>
              </a:ext>
            </a:extLst>
          </p:cNvPr>
          <p:cNvSpPr txBox="1"/>
          <p:nvPr/>
        </p:nvSpPr>
        <p:spPr>
          <a:xfrm>
            <a:off x="10622279" y="7547461"/>
            <a:ext cx="6265011" cy="677108"/>
          </a:xfrm>
          <a:prstGeom prst="rect">
            <a:avLst/>
          </a:prstGeom>
          <a:noFill/>
          <a:ln>
            <a:noFill/>
          </a:ln>
        </p:spPr>
        <p:txBody>
          <a:bodyPr spcFirstLastPara="1" wrap="square" lIns="0" tIns="0" rIns="0" bIns="0" anchor="t" anchorCtr="0">
            <a:spAutoFit/>
          </a:bodyPr>
          <a:lstStyle/>
          <a:p>
            <a:pPr marL="0" indent="0" algn="ctr">
              <a:buNone/>
            </a:pPr>
            <a:r>
              <a:rPr lang="en-US" sz="2200" dirty="0">
                <a:solidFill>
                  <a:schemeClr val="bg1"/>
                </a:solidFill>
                <a:latin typeface="Cambria" panose="02040503050406030204" pitchFamily="18" charset="0"/>
                <a:ea typeface="Cambria" panose="02040503050406030204" pitchFamily="18" charset="0"/>
                <a:cs typeface="Calibri" pitchFamily="34" charset="-120"/>
              </a:rPr>
              <a:t>Build security into EPR design from the outset, not as an afterthought</a:t>
            </a:r>
            <a:endParaRPr lang="en-US" sz="2200" dirty="0">
              <a:solidFill>
                <a:schemeClr val="bg1"/>
              </a:solidFill>
              <a:latin typeface="Cambria" panose="02040503050406030204" pitchFamily="18" charset="0"/>
              <a:ea typeface="Cambria" panose="02040503050406030204" pitchFamily="18" charset="0"/>
            </a:endParaRPr>
          </a:p>
        </p:txBody>
      </p:sp>
      <p:sp>
        <p:nvSpPr>
          <p:cNvPr id="189" name="Google Shape;189;p14">
            <a:extLst>
              <a:ext uri="{FF2B5EF4-FFF2-40B4-BE49-F238E27FC236}">
                <a16:creationId xmlns:a16="http://schemas.microsoft.com/office/drawing/2014/main" id="{386213CB-388B-F1DD-5A6E-BFEA54F208D7}"/>
              </a:ext>
            </a:extLst>
          </p:cNvPr>
          <p:cNvSpPr txBox="1"/>
          <p:nvPr/>
        </p:nvSpPr>
        <p:spPr>
          <a:xfrm>
            <a:off x="1028700" y="2169973"/>
            <a:ext cx="9197339" cy="1046440"/>
          </a:xfrm>
          <a:prstGeom prst="rect">
            <a:avLst/>
          </a:prstGeom>
          <a:noFill/>
          <a:ln>
            <a:noFill/>
          </a:ln>
        </p:spPr>
        <p:txBody>
          <a:bodyPr spcFirstLastPara="1" wrap="square" lIns="0" tIns="0" rIns="0" bIns="0" anchor="t" anchorCtr="0">
            <a:spAutoFit/>
          </a:bodyPr>
          <a:lstStyle/>
          <a:p>
            <a:r>
              <a:rPr lang="en-US" sz="2200" dirty="0">
                <a:solidFill>
                  <a:schemeClr val="bg1"/>
                </a:solidFill>
                <a:latin typeface="Cambria" panose="02040503050406030204" pitchFamily="18" charset="0"/>
                <a:ea typeface="Cambria" panose="02040503050406030204" pitchFamily="18" charset="0"/>
                <a:cs typeface="Calibri" pitchFamily="34" charset="-120"/>
              </a:rPr>
              <a:t>EPRs represent a genuinely positive and necessary transformation in NHS health and social care. But having an EPR and getting value from it are two very different things. Success depends on what happens after go-live.</a:t>
            </a:r>
            <a:r>
              <a:rPr lang="en-US" sz="2400" dirty="0">
                <a:solidFill>
                  <a:srgbClr val="0D2B55"/>
                </a:solidFill>
                <a:latin typeface="Calibri" pitchFamily="34" charset="0"/>
                <a:ea typeface="Calibri" pitchFamily="34" charset="-122"/>
                <a:cs typeface="Calibri" pitchFamily="34" charset="-120"/>
              </a:rPr>
              <a:t>.</a:t>
            </a:r>
            <a:endParaRPr lang="en-US" sz="2400" dirty="0"/>
          </a:p>
        </p:txBody>
      </p:sp>
      <p:pic>
        <p:nvPicPr>
          <p:cNvPr id="190" name="Google Shape;190;p14">
            <a:extLst>
              <a:ext uri="{FF2B5EF4-FFF2-40B4-BE49-F238E27FC236}">
                <a16:creationId xmlns:a16="http://schemas.microsoft.com/office/drawing/2014/main" id="{1E6ED2D1-A002-AD60-3288-ED9785AA665F}"/>
              </a:ext>
            </a:extLst>
          </p:cNvPr>
          <p:cNvPicPr preferRelativeResize="0"/>
          <p:nvPr/>
        </p:nvPicPr>
        <p:blipFill>
          <a:blip r:embed="rId3">
            <a:alphaModFix/>
          </a:blip>
          <a:stretch>
            <a:fillRect/>
          </a:stretch>
        </p:blipFill>
        <p:spPr>
          <a:xfrm>
            <a:off x="10622280" y="879100"/>
            <a:ext cx="6600569" cy="2808980"/>
          </a:xfrm>
          <a:prstGeom prst="rect">
            <a:avLst/>
          </a:prstGeom>
          <a:noFill/>
          <a:ln>
            <a:noFill/>
          </a:ln>
        </p:spPr>
      </p:pic>
      <p:sp>
        <p:nvSpPr>
          <p:cNvPr id="3" name="Shape 5">
            <a:extLst>
              <a:ext uri="{FF2B5EF4-FFF2-40B4-BE49-F238E27FC236}">
                <a16:creationId xmlns:a16="http://schemas.microsoft.com/office/drawing/2014/main" id="{9868D6FC-0D4C-D73C-9D0A-BDAA8C766496}"/>
              </a:ext>
            </a:extLst>
          </p:cNvPr>
          <p:cNvSpPr/>
          <p:nvPr/>
        </p:nvSpPr>
        <p:spPr>
          <a:xfrm>
            <a:off x="1056728" y="4850325"/>
            <a:ext cx="851915" cy="655087"/>
          </a:xfrm>
          <a:prstGeom prst="ellipse">
            <a:avLst/>
          </a:prstGeom>
          <a:solidFill>
            <a:srgbClr val="CEE8E1"/>
          </a:solidFill>
          <a:ln w="12700">
            <a:solidFill>
              <a:srgbClr val="028090"/>
            </a:solidFill>
            <a:prstDash val="solid"/>
          </a:ln>
        </p:spPr>
        <p:txBody>
          <a:bodyPr/>
          <a:lstStyle/>
          <a:p>
            <a:pPr algn="ctr"/>
            <a:r>
              <a:rPr lang="en-GB" sz="1800" dirty="0">
                <a:latin typeface="Cambria" panose="02040503050406030204" pitchFamily="18" charset="0"/>
                <a:ea typeface="Cambria" panose="02040503050406030204" pitchFamily="18" charset="0"/>
              </a:rPr>
              <a:t>01</a:t>
            </a:r>
          </a:p>
        </p:txBody>
      </p:sp>
      <p:sp>
        <p:nvSpPr>
          <p:cNvPr id="5" name="Shape 5">
            <a:extLst>
              <a:ext uri="{FF2B5EF4-FFF2-40B4-BE49-F238E27FC236}">
                <a16:creationId xmlns:a16="http://schemas.microsoft.com/office/drawing/2014/main" id="{B2EAD57F-D9CF-7ABB-E9FB-87C305D36E6A}"/>
              </a:ext>
            </a:extLst>
          </p:cNvPr>
          <p:cNvSpPr/>
          <p:nvPr/>
        </p:nvSpPr>
        <p:spPr>
          <a:xfrm>
            <a:off x="10034949" y="4850768"/>
            <a:ext cx="851915" cy="655087"/>
          </a:xfrm>
          <a:prstGeom prst="ellipse">
            <a:avLst/>
          </a:prstGeom>
          <a:solidFill>
            <a:srgbClr val="CEE8E1"/>
          </a:solidFill>
          <a:ln w="12700">
            <a:solidFill>
              <a:srgbClr val="028090"/>
            </a:solidFill>
            <a:prstDash val="solid"/>
          </a:ln>
        </p:spPr>
        <p:txBody>
          <a:bodyPr/>
          <a:lstStyle/>
          <a:p>
            <a:pPr algn="ctr"/>
            <a:r>
              <a:rPr lang="en-GB" sz="1800" dirty="0">
                <a:latin typeface="Cambria" panose="02040503050406030204" pitchFamily="18" charset="0"/>
                <a:ea typeface="Cambria" panose="02040503050406030204" pitchFamily="18" charset="0"/>
              </a:rPr>
              <a:t>02</a:t>
            </a:r>
          </a:p>
        </p:txBody>
      </p:sp>
      <p:sp>
        <p:nvSpPr>
          <p:cNvPr id="7" name="Shape 5">
            <a:extLst>
              <a:ext uri="{FF2B5EF4-FFF2-40B4-BE49-F238E27FC236}">
                <a16:creationId xmlns:a16="http://schemas.microsoft.com/office/drawing/2014/main" id="{ADEE910B-5B11-9A21-E790-38726AE43B81}"/>
              </a:ext>
            </a:extLst>
          </p:cNvPr>
          <p:cNvSpPr/>
          <p:nvPr/>
        </p:nvSpPr>
        <p:spPr>
          <a:xfrm>
            <a:off x="980260" y="7531342"/>
            <a:ext cx="851915" cy="655087"/>
          </a:xfrm>
          <a:prstGeom prst="ellipse">
            <a:avLst/>
          </a:prstGeom>
          <a:solidFill>
            <a:srgbClr val="CEE8E1"/>
          </a:solidFill>
          <a:ln w="12700">
            <a:solidFill>
              <a:srgbClr val="028090"/>
            </a:solidFill>
            <a:prstDash val="solid"/>
          </a:ln>
        </p:spPr>
        <p:txBody>
          <a:bodyPr/>
          <a:lstStyle/>
          <a:p>
            <a:pPr algn="ctr"/>
            <a:r>
              <a:rPr lang="en-GB" sz="1800" dirty="0">
                <a:latin typeface="Cambria" panose="02040503050406030204" pitchFamily="18" charset="0"/>
                <a:ea typeface="Cambria" panose="02040503050406030204" pitchFamily="18" charset="0"/>
              </a:rPr>
              <a:t>03</a:t>
            </a:r>
          </a:p>
        </p:txBody>
      </p:sp>
      <p:sp>
        <p:nvSpPr>
          <p:cNvPr id="11" name="Shape 5">
            <a:extLst>
              <a:ext uri="{FF2B5EF4-FFF2-40B4-BE49-F238E27FC236}">
                <a16:creationId xmlns:a16="http://schemas.microsoft.com/office/drawing/2014/main" id="{84AD128D-6188-BBDC-1E4A-2095051771CC}"/>
              </a:ext>
            </a:extLst>
          </p:cNvPr>
          <p:cNvSpPr/>
          <p:nvPr/>
        </p:nvSpPr>
        <p:spPr>
          <a:xfrm>
            <a:off x="9757300" y="7535975"/>
            <a:ext cx="851915" cy="655087"/>
          </a:xfrm>
          <a:prstGeom prst="ellipse">
            <a:avLst/>
          </a:prstGeom>
          <a:solidFill>
            <a:srgbClr val="CEE8E1"/>
          </a:solidFill>
          <a:ln w="12700">
            <a:solidFill>
              <a:srgbClr val="028090"/>
            </a:solidFill>
            <a:prstDash val="solid"/>
          </a:ln>
        </p:spPr>
        <p:txBody>
          <a:bodyPr/>
          <a:lstStyle/>
          <a:p>
            <a:pPr algn="ctr"/>
            <a:r>
              <a:rPr lang="en-GB" sz="1800" dirty="0">
                <a:latin typeface="Cambria" panose="02040503050406030204" pitchFamily="18" charset="0"/>
                <a:ea typeface="Cambria" panose="02040503050406030204" pitchFamily="18" charset="0"/>
              </a:rPr>
              <a:t>04</a:t>
            </a:r>
          </a:p>
        </p:txBody>
      </p:sp>
      <p:sp>
        <p:nvSpPr>
          <p:cNvPr id="13" name="Text 24">
            <a:extLst>
              <a:ext uri="{FF2B5EF4-FFF2-40B4-BE49-F238E27FC236}">
                <a16:creationId xmlns:a16="http://schemas.microsoft.com/office/drawing/2014/main" id="{8937803B-FC4B-CC83-2CF3-0C3B5792F910}"/>
              </a:ext>
            </a:extLst>
          </p:cNvPr>
          <p:cNvSpPr/>
          <p:nvPr/>
        </p:nvSpPr>
        <p:spPr>
          <a:xfrm>
            <a:off x="848057" y="9063974"/>
            <a:ext cx="16700801" cy="715147"/>
          </a:xfrm>
          <a:prstGeom prst="rect">
            <a:avLst/>
          </a:prstGeom>
          <a:noFill/>
          <a:ln/>
        </p:spPr>
        <p:txBody>
          <a:bodyPr wrap="square" rtlCol="0" anchor="ctr"/>
          <a:lstStyle/>
          <a:p>
            <a:pPr marL="0" indent="0" algn="ctr">
              <a:buNone/>
            </a:pPr>
            <a:r>
              <a:rPr lang="en-US" sz="2200" dirty="0">
                <a:solidFill>
                  <a:srgbClr val="028090"/>
                </a:solidFill>
                <a:latin typeface="Cambria" panose="02040503050406030204" pitchFamily="18" charset="0"/>
                <a:ea typeface="Cambria" panose="02040503050406030204" pitchFamily="18" charset="0"/>
                <a:cs typeface="Calibri" pitchFamily="34" charset="-120"/>
              </a:rPr>
              <a:t>Whether EPRs succeed should be judged by whether they work for every patient, professional and community: not just those already digitally connected.</a:t>
            </a:r>
            <a:endParaRPr lang="en-US"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286673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8288000" cy="2011680"/>
          </a:xfrm>
          <a:prstGeom prst="rect">
            <a:avLst/>
          </a:prstGeom>
          <a:solidFill>
            <a:srgbClr val="224643"/>
          </a:solidFill>
          <a:ln w="12700">
            <a:solidFill>
              <a:srgbClr val="028090"/>
            </a:solidFill>
            <a:prstDash val="solid"/>
          </a:ln>
        </p:spPr>
        <p:txBody>
          <a:bodyPr/>
          <a:lstStyle/>
          <a:p>
            <a:endParaRPr lang="en-GB"/>
          </a:p>
        </p:txBody>
      </p:sp>
      <p:sp>
        <p:nvSpPr>
          <p:cNvPr id="4" name="Text 1"/>
          <p:cNvSpPr/>
          <p:nvPr/>
        </p:nvSpPr>
        <p:spPr>
          <a:xfrm>
            <a:off x="731520" y="274320"/>
            <a:ext cx="16916400" cy="1463040"/>
          </a:xfrm>
          <a:prstGeom prst="rect">
            <a:avLst/>
          </a:prstGeom>
          <a:noFill/>
          <a:ln/>
        </p:spPr>
        <p:txBody>
          <a:bodyPr wrap="square" lIns="0" tIns="0" rIns="0" bIns="0" rtlCol="0" anchor="ctr"/>
          <a:lstStyle/>
          <a:p>
            <a:r>
              <a:rPr lang="en-US" sz="4400" b="1" dirty="0">
                <a:solidFill>
                  <a:schemeClr val="tx1"/>
                </a:solidFill>
                <a:latin typeface="Cambria" pitchFamily="34" charset="0"/>
                <a:ea typeface="Cambria" pitchFamily="34" charset="-122"/>
                <a:cs typeface="Cambria" pitchFamily="34" charset="-120"/>
              </a:rPr>
              <a:t>References:</a:t>
            </a:r>
            <a:endParaRPr lang="en-US" sz="4400" dirty="0">
              <a:solidFill>
                <a:schemeClr val="tx1"/>
              </a:solidFill>
            </a:endParaRPr>
          </a:p>
        </p:txBody>
      </p:sp>
      <p:sp>
        <p:nvSpPr>
          <p:cNvPr id="5" name="Text 2"/>
          <p:cNvSpPr/>
          <p:nvPr/>
        </p:nvSpPr>
        <p:spPr>
          <a:xfrm>
            <a:off x="146957" y="2157984"/>
            <a:ext cx="17994085" cy="7863840"/>
          </a:xfrm>
          <a:prstGeom prst="rect">
            <a:avLst/>
          </a:prstGeom>
          <a:noFill/>
          <a:ln/>
        </p:spPr>
        <p:txBody>
          <a:bodyPr wrap="square" rtlCol="0" anchor="t"/>
          <a:lstStyle/>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Ahmed, H. and Rizvi, S.A. (2025) ‘Unifying NHS electronic prescribing and health records: bridging the digital divide’, Cureus, 17(6), p.e86055.</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Asthana, S., Jones, R. and Sheaff, R. (2019) ‘Why does the NHS struggle to adopt eHealth innovations?’, BMC Health Services Research, 19(1), p.984.</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Clarke, A. et al. (2015) ‘Implementing EPRs into England’s acute, mental health and community care trusts: a mixed methods study’, BMC Medical Informatics and Decision Making, 15(1), p.85.</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Computer Weekly (2023) ‘NHS England hits 90% target for electronic patient records’, 20 November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Digital Health News (2024) ‘Concerns raised that NHS digital plans could exclude older adults’, 5 November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Hansard (2025) NHS: Electronic Patient Record Systems. House of Lords Debate, 12 February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Health and Social Care Committee (2023) Digital Transformation in the NHS. London: House of Commons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Health Foundation, The (2026) Electronic Patient Record Systems in England: What Do NHS Staff Think? London: The Health Foundation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HFMA (2025) Implementing an Electronic Patient Record. London: HFMA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Li, E. et al. (2025) ‘Physician experiences of EHR interoperability in the English NHS’, BMJ Open, 15(6), p.e096669.</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NHS England (2024a) Digitising the Frontline [Online].     NHS England (2024b) 2024 EPR Usability Survey: Key Findings [Online].</a:t>
            </a:r>
            <a:endParaRPr lang="en-US" sz="2200" dirty="0">
              <a:solidFill>
                <a:schemeClr val="tx1"/>
              </a:solidFill>
              <a:latin typeface="Cambria" panose="02040503050406030204" pitchFamily="18" charset="0"/>
              <a:ea typeface="Cambria" panose="02040503050406030204" pitchFamily="18" charset="0"/>
            </a:endParaRPr>
          </a:p>
          <a:p>
            <a:pPr marL="342900" indent="-342900">
              <a:spcAft>
                <a:spcPts val="400"/>
              </a:spcAft>
              <a:buSzPct val="100000"/>
              <a:buFont typeface="Wingdings" panose="05000000000000000000" pitchFamily="2" charset="2"/>
              <a:buChar char="§"/>
            </a:pPr>
            <a:r>
              <a:rPr lang="en-US" sz="2200" dirty="0">
                <a:solidFill>
                  <a:schemeClr val="tx1"/>
                </a:solidFill>
                <a:latin typeface="Cambria" panose="02040503050406030204" pitchFamily="18" charset="0"/>
                <a:ea typeface="Cambria" panose="02040503050406030204" pitchFamily="18" charset="0"/>
                <a:cs typeface="Calibri" pitchFamily="34" charset="-120"/>
              </a:rPr>
              <a:t>NHS England (2026a) Preparing the NHS for Digital-by-Default [Online].     Pharmaceutical Journal, The (2024) ‘Chancellor promises EPRs for all trusts by March 2026’, 13 March [Online].</a:t>
            </a:r>
            <a:endParaRPr lang="en-US" sz="2200" dirty="0">
              <a:solidFill>
                <a:schemeClr val="tx1"/>
              </a:solidFill>
              <a:latin typeface="Cambria" panose="02040503050406030204" pitchFamily="18" charset="0"/>
              <a:ea typeface="Cambria" panose="020405030504060302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400800" y="1463040"/>
            <a:ext cx="5486400" cy="5486400"/>
          </a:xfrm>
          <a:prstGeom prst="ellipse">
            <a:avLst/>
          </a:prstGeom>
          <a:solidFill>
            <a:srgbClr val="028090">
              <a:alpha val="20000"/>
            </a:srgbClr>
          </a:solidFill>
          <a:ln w="12700">
            <a:solidFill>
              <a:srgbClr val="028090">
                <a:alpha val="40000"/>
              </a:srgbClr>
            </a:solidFill>
            <a:prstDash val="solid"/>
          </a:ln>
        </p:spPr>
        <p:txBody>
          <a:bodyPr/>
          <a:lstStyle/>
          <a:p>
            <a:endParaRPr lang="en-GB"/>
          </a:p>
        </p:txBody>
      </p:sp>
      <p:sp>
        <p:nvSpPr>
          <p:cNvPr id="3" name="Shape 1"/>
          <p:cNvSpPr/>
          <p:nvPr/>
        </p:nvSpPr>
        <p:spPr>
          <a:xfrm>
            <a:off x="7680960" y="2743200"/>
            <a:ext cx="2926080" cy="2926080"/>
          </a:xfrm>
          <a:prstGeom prst="ellipse">
            <a:avLst/>
          </a:prstGeom>
          <a:solidFill>
            <a:srgbClr val="028090">
              <a:alpha val="50000"/>
            </a:srgbClr>
          </a:solidFill>
          <a:ln w="12700">
            <a:solidFill>
              <a:srgbClr val="028090">
                <a:alpha val="60000"/>
              </a:srgbClr>
            </a:solidFill>
            <a:prstDash val="solid"/>
          </a:ln>
        </p:spPr>
        <p:txBody>
          <a:bodyPr/>
          <a:lstStyle/>
          <a:p>
            <a:endParaRPr lang="en-GB"/>
          </a:p>
        </p:txBody>
      </p:sp>
      <p:sp>
        <p:nvSpPr>
          <p:cNvPr id="4" name="Text 2"/>
          <p:cNvSpPr/>
          <p:nvPr/>
        </p:nvSpPr>
        <p:spPr>
          <a:xfrm>
            <a:off x="2743200" y="1828800"/>
            <a:ext cx="12801600" cy="3657600"/>
          </a:xfrm>
          <a:prstGeom prst="rect">
            <a:avLst/>
          </a:prstGeom>
          <a:noFill/>
          <a:ln/>
        </p:spPr>
        <p:txBody>
          <a:bodyPr wrap="square" rtlCol="0" anchor="ctr"/>
          <a:lstStyle/>
          <a:p>
            <a:pPr algn="ctr">
              <a:lnSpc>
                <a:spcPct val="120000"/>
              </a:lnSpc>
            </a:pPr>
            <a:r>
              <a:rPr lang="en-US" sz="9600" b="1" dirty="0">
                <a:solidFill>
                  <a:schemeClr val="tx1"/>
                </a:solidFill>
                <a:latin typeface="Cambria" pitchFamily="34" charset="0"/>
                <a:ea typeface="Cambria" pitchFamily="34" charset="-122"/>
                <a:cs typeface="Cambria" pitchFamily="34" charset="-120"/>
              </a:rPr>
              <a:t>Questions &amp;</a:t>
            </a:r>
            <a:endParaRPr lang="en-US" sz="9600" dirty="0">
              <a:solidFill>
                <a:schemeClr val="tx1"/>
              </a:solidFill>
            </a:endParaRPr>
          </a:p>
          <a:p>
            <a:pPr algn="ctr">
              <a:lnSpc>
                <a:spcPct val="120000"/>
              </a:lnSpc>
            </a:pPr>
            <a:r>
              <a:rPr lang="en-US" sz="9600" b="1" dirty="0">
                <a:solidFill>
                  <a:schemeClr val="tx1"/>
                </a:solidFill>
                <a:latin typeface="Cambria" pitchFamily="34" charset="0"/>
                <a:ea typeface="Cambria" pitchFamily="34" charset="-122"/>
                <a:cs typeface="Cambria" pitchFamily="34" charset="-120"/>
              </a:rPr>
              <a:t>Discussion</a:t>
            </a:r>
            <a:endParaRPr lang="en-US" sz="9600" dirty="0">
              <a:solidFill>
                <a:schemeClr val="tx1"/>
              </a:solidFill>
            </a:endParaRPr>
          </a:p>
        </p:txBody>
      </p:sp>
      <p:sp>
        <p:nvSpPr>
          <p:cNvPr id="6" name="Text 4"/>
          <p:cNvSpPr/>
          <p:nvPr/>
        </p:nvSpPr>
        <p:spPr>
          <a:xfrm>
            <a:off x="2743200" y="7040880"/>
            <a:ext cx="12801600" cy="731520"/>
          </a:xfrm>
          <a:prstGeom prst="rect">
            <a:avLst/>
          </a:prstGeom>
          <a:noFill/>
          <a:ln/>
        </p:spPr>
        <p:txBody>
          <a:bodyPr wrap="square" rtlCol="0" anchor="ctr"/>
          <a:lstStyle/>
          <a:p>
            <a:pPr algn="ctr"/>
            <a:r>
              <a:rPr lang="en-US" sz="2400" dirty="0">
                <a:solidFill>
                  <a:srgbClr val="CEE8E1"/>
                </a:solidFill>
                <a:latin typeface="Calibri" pitchFamily="34" charset="0"/>
                <a:ea typeface="Calibri" pitchFamily="34" charset="-122"/>
                <a:cs typeface="Calibri" pitchFamily="34" charset="-120"/>
              </a:rPr>
              <a:t>Electronic Patient Records in the NHS  |  BMHP6026  |  [Nafeesa Bibi(2331120)]</a:t>
            </a:r>
            <a:endParaRPr lang="en-US" sz="2400" dirty="0">
              <a:solidFill>
                <a:srgbClr val="CEE8E1"/>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1046</TotalTime>
  <Words>1306</Words>
  <Application>Microsoft Office PowerPoint</Application>
  <PresentationFormat>Custom</PresentationFormat>
  <Paragraphs>145</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DM Sans</vt:lpstr>
      <vt:lpstr>Wingdings</vt:lpstr>
      <vt:lpstr>Cambria</vt:lpstr>
      <vt:lpstr>Bodoni MT</vt:lpstr>
      <vt:lpstr>Cormorant Garamond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 Hussan</dc:creator>
  <cp:lastModifiedBy>Nafeesa Bibi (2331120)</cp:lastModifiedBy>
  <cp:revision>30</cp:revision>
  <dcterms:modified xsi:type="dcterms:W3CDTF">2026-07-05T09:32:42Z</dcterms:modified>
</cp:coreProperties>
</file>