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6" r:id="rId3"/>
    <p:sldId id="258" r:id="rId4"/>
    <p:sldId id="259" r:id="rId5"/>
    <p:sldId id="260" r:id="rId6"/>
    <p:sldId id="261" r:id="rId7"/>
    <p:sldId id="262" r:id="rId8"/>
    <p:sldId id="267" r:id="rId9"/>
    <p:sldId id="264" r:id="rId10"/>
    <p:sldId id="268" r:id="rId11"/>
    <p:sldId id="269" r:id="rId12"/>
    <p:sldId id="270" r:id="rId13"/>
    <p:sldId id="273" r:id="rId14"/>
    <p:sldId id="272" r:id="rId15"/>
    <p:sldId id="265" r:id="rId16"/>
  </p:sldIdLst>
  <p:sldSz cx="9144000" cy="6858000" type="screen4x3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60" autoAdjust="0"/>
    <p:restoredTop sz="94660"/>
  </p:normalViewPr>
  <p:slideViewPr>
    <p:cSldViewPr>
      <p:cViewPr varScale="1">
        <p:scale>
          <a:sx n="70" d="100"/>
          <a:sy n="70" d="100"/>
        </p:scale>
        <p:origin x="1380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23/12/2018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2084550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23/12/2018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21558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23/12/2018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0547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23/12/2018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30660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23/12/2018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14323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23/12/2018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20116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23/12/2018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9022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23/12/2018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36031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23/12/2018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86135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23/12/2018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91561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23/12/2018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83702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23/12/2018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41269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836712"/>
            <a:ext cx="8229600" cy="182880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Everyday </a:t>
            </a:r>
            <a:r>
              <a:rPr lang="en-GB" dirty="0">
                <a:solidFill>
                  <a:schemeClr val="bg1"/>
                </a:solidFill>
              </a:rPr>
              <a:t>Life in Ancient Rome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6025093"/>
            <a:ext cx="6400800" cy="672480"/>
          </a:xfrm>
        </p:spPr>
        <p:txBody>
          <a:bodyPr>
            <a:norm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HPAH4001</a:t>
            </a:r>
            <a:endParaRPr lang="en-GB" sz="3200" b="1" dirty="0">
              <a:solidFill>
                <a:schemeClr val="bg1"/>
              </a:solidFill>
            </a:endParaRP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899592" y="2665512"/>
            <a:ext cx="7560840" cy="1512168"/>
          </a:xfrm>
          <a:prstGeom prst="rect">
            <a:avLst/>
          </a:prstGeom>
        </p:spPr>
        <p:txBody>
          <a:bodyPr vert="horz">
            <a:normAutofit fontScale="40000" lnSpcReduction="20000"/>
          </a:bodyPr>
          <a:lstStyle/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endParaRPr lang="en-GB" sz="3600" dirty="0">
              <a:solidFill>
                <a:prstClr val="black"/>
              </a:solidFill>
            </a:endParaRP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r>
              <a:rPr lang="en-GB" sz="7000" dirty="0" smtClean="0">
                <a:solidFill>
                  <a:prstClr val="black"/>
                </a:solidFill>
              </a:rPr>
              <a:t>Session 2 – part 1</a:t>
            </a: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r>
              <a:rPr lang="en-GB" sz="7000" dirty="0" smtClean="0">
                <a:solidFill>
                  <a:prstClr val="black"/>
                </a:solidFill>
              </a:rPr>
              <a:t> The “Ordinary Man” </a:t>
            </a:r>
            <a:r>
              <a:rPr lang="en-GB" sz="7000" i="1" dirty="0">
                <a:solidFill>
                  <a:prstClr val="black"/>
                </a:solidFill>
              </a:rPr>
              <a:t>	</a:t>
            </a: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endParaRPr lang="en-GB" sz="2800" dirty="0">
              <a:solidFill>
                <a:prstClr val="black"/>
              </a:solidFill>
            </a:endParaRP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None/>
              <a:defRPr/>
            </a:pPr>
            <a:r>
              <a:rPr lang="en-GB" sz="2800" dirty="0">
                <a:solidFill>
                  <a:prstClr val="black"/>
                </a:solidFill>
              </a:rPr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3808" y="3733882"/>
            <a:ext cx="3294112" cy="2336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39773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Top of the Pyramid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28799"/>
            <a:ext cx="3779912" cy="5229201"/>
          </a:xfrm>
        </p:spPr>
        <p:txBody>
          <a:bodyPr>
            <a:normAutofit fontScale="92500"/>
          </a:bodyPr>
          <a:lstStyle/>
          <a:p>
            <a:r>
              <a:rPr lang="en-GB" sz="3200" dirty="0" smtClean="0">
                <a:solidFill>
                  <a:schemeClr val="bg1"/>
                </a:solidFill>
              </a:rPr>
              <a:t>The elite in Rome:</a:t>
            </a:r>
          </a:p>
          <a:p>
            <a:pPr lvl="1"/>
            <a:r>
              <a:rPr lang="en-GB" sz="2300" dirty="0" smtClean="0">
                <a:solidFill>
                  <a:schemeClr val="bg1"/>
                </a:solidFill>
              </a:rPr>
              <a:t>senators (1,000,000 HS property qualification) </a:t>
            </a:r>
          </a:p>
          <a:p>
            <a:pPr lvl="1"/>
            <a:r>
              <a:rPr lang="en-GB" sz="2300" dirty="0">
                <a:solidFill>
                  <a:schemeClr val="bg1"/>
                </a:solidFill>
              </a:rPr>
              <a:t>equestrians (400,000 HS property qualification</a:t>
            </a:r>
            <a:r>
              <a:rPr lang="en-GB" sz="2300" dirty="0" smtClean="0">
                <a:solidFill>
                  <a:schemeClr val="bg1"/>
                </a:solidFill>
              </a:rPr>
              <a:t>)</a:t>
            </a:r>
          </a:p>
          <a:p>
            <a:pPr lvl="1"/>
            <a:endParaRPr lang="en-GB" sz="1000" dirty="0">
              <a:solidFill>
                <a:schemeClr val="bg1"/>
              </a:solidFill>
            </a:endParaRPr>
          </a:p>
          <a:p>
            <a:r>
              <a:rPr lang="en-GB" sz="3200" dirty="0" smtClean="0">
                <a:solidFill>
                  <a:schemeClr val="bg1"/>
                </a:solidFill>
              </a:rPr>
              <a:t>Local elites in the provinces (tribal leaders, local magistrates (</a:t>
            </a:r>
            <a:r>
              <a:rPr lang="en-GB" sz="3200" dirty="0" err="1" smtClean="0">
                <a:solidFill>
                  <a:schemeClr val="bg1"/>
                </a:solidFill>
              </a:rPr>
              <a:t>decurions</a:t>
            </a:r>
            <a:r>
              <a:rPr lang="en-GB" sz="3200" dirty="0" smtClean="0">
                <a:solidFill>
                  <a:schemeClr val="bg1"/>
                </a:solidFill>
              </a:rPr>
              <a:t>), etc. </a:t>
            </a:r>
            <a:endParaRPr lang="en-GB" sz="3200" dirty="0">
              <a:solidFill>
                <a:schemeClr val="bg1"/>
              </a:solidFill>
            </a:endParaRPr>
          </a:p>
          <a:p>
            <a:pPr lvl="1"/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475" t="2724" r="2399" b="54048"/>
          <a:stretch/>
        </p:blipFill>
        <p:spPr bwMode="auto">
          <a:xfrm>
            <a:off x="3923928" y="1519947"/>
            <a:ext cx="5040560" cy="51438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251744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Privileged and Unprivileged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73325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The “ordinary” man – born free, poor or middling (not member of the elite).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Status as a person: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Social status: </a:t>
            </a:r>
            <a:r>
              <a:rPr lang="en-GB" dirty="0">
                <a:solidFill>
                  <a:schemeClr val="bg1"/>
                </a:solidFill>
              </a:rPr>
              <a:t>how you are regarded among your peers and other members of </a:t>
            </a:r>
            <a:r>
              <a:rPr lang="en-GB" dirty="0" smtClean="0">
                <a:solidFill>
                  <a:schemeClr val="bg1"/>
                </a:solidFill>
              </a:rPr>
              <a:t>society,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Legal status: your rights, duties and subjection to the </a:t>
            </a:r>
            <a:r>
              <a:rPr lang="en-GB" dirty="0" smtClean="0">
                <a:solidFill>
                  <a:schemeClr val="bg1"/>
                </a:solidFill>
              </a:rPr>
              <a:t>law,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Power </a:t>
            </a:r>
            <a:r>
              <a:rPr lang="en-GB" dirty="0">
                <a:solidFill>
                  <a:schemeClr val="bg1"/>
                </a:solidFill>
              </a:rPr>
              <a:t>and influence: ability to control, influence or be taken into account (informal as well as formal</a:t>
            </a:r>
            <a:r>
              <a:rPr lang="en-GB" dirty="0" smtClean="0">
                <a:solidFill>
                  <a:schemeClr val="bg1"/>
                </a:solidFill>
              </a:rPr>
              <a:t>).</a:t>
            </a:r>
          </a:p>
          <a:p>
            <a:pPr lvl="1"/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Occupation (often affects your status):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Job you perform and the income it provides you,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Vast majority of the population engaged in agriculture.</a:t>
            </a:r>
          </a:p>
          <a:p>
            <a:pPr lvl="1"/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Urban vs. rural: depends upon the region, but in the Mediterranean wide most would have lived in semi-/rural conditions. 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52548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Ordinary Man and Politics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08503" y="1422026"/>
            <a:ext cx="3195935" cy="746895"/>
          </a:xfrm>
        </p:spPr>
        <p:txBody>
          <a:bodyPr/>
          <a:lstStyle/>
          <a:p>
            <a:r>
              <a:rPr lang="en-GB" b="1" dirty="0" smtClean="0">
                <a:solidFill>
                  <a:schemeClr val="bg1"/>
                </a:solidFill>
              </a:rPr>
              <a:t>Rome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26098" y="1844824"/>
            <a:ext cx="4283968" cy="4725144"/>
          </a:xfrm>
        </p:spPr>
        <p:txBody>
          <a:bodyPr>
            <a:normAutofit/>
          </a:bodyPr>
          <a:lstStyle/>
          <a:p>
            <a:pPr lvl="1"/>
            <a:endParaRPr lang="en-GB" dirty="0" smtClean="0">
              <a:solidFill>
                <a:schemeClr val="bg1"/>
              </a:solidFill>
            </a:endParaRPr>
          </a:p>
          <a:p>
            <a:pPr marL="137160" indent="0">
              <a:buNone/>
            </a:pPr>
            <a:endParaRPr lang="en-GB" dirty="0" smtClean="0">
              <a:solidFill>
                <a:schemeClr val="bg1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7504" y="2236936"/>
            <a:ext cx="3492896" cy="4401047"/>
          </a:xfrm>
        </p:spPr>
        <p:txBody>
          <a:bodyPr>
            <a:normAutofit/>
          </a:bodyPr>
          <a:lstStyle/>
          <a:p>
            <a:r>
              <a:rPr lang="en-GB" sz="2500" dirty="0" smtClean="0">
                <a:solidFill>
                  <a:schemeClr val="bg1"/>
                </a:solidFill>
              </a:rPr>
              <a:t>Part of a “tribe” – 31 Rural tribes, and 4 urban. </a:t>
            </a: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r>
              <a:rPr lang="en-GB" sz="2500" dirty="0" smtClean="0">
                <a:solidFill>
                  <a:schemeClr val="bg1"/>
                </a:solidFill>
              </a:rPr>
              <a:t>Become an adult when putting on the </a:t>
            </a:r>
            <a:r>
              <a:rPr lang="en-GB" sz="2500" i="1" dirty="0" smtClean="0">
                <a:solidFill>
                  <a:schemeClr val="bg1"/>
                </a:solidFill>
              </a:rPr>
              <a:t>toga </a:t>
            </a:r>
            <a:r>
              <a:rPr lang="en-GB" sz="2500" i="1" dirty="0" err="1" smtClean="0">
                <a:solidFill>
                  <a:schemeClr val="bg1"/>
                </a:solidFill>
              </a:rPr>
              <a:t>virilis</a:t>
            </a:r>
            <a:r>
              <a:rPr lang="en-GB" sz="2500" dirty="0">
                <a:solidFill>
                  <a:schemeClr val="bg1"/>
                </a:solidFill>
              </a:rPr>
              <a:t> </a:t>
            </a:r>
            <a:r>
              <a:rPr lang="en-GB" sz="2500" dirty="0" smtClean="0">
                <a:solidFill>
                  <a:schemeClr val="bg1"/>
                </a:solidFill>
              </a:rPr>
              <a:t>(14-18)</a:t>
            </a: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r>
              <a:rPr lang="en-GB" sz="2500" dirty="0" smtClean="0">
                <a:solidFill>
                  <a:schemeClr val="bg1"/>
                </a:solidFill>
              </a:rPr>
              <a:t>Disqualification through </a:t>
            </a:r>
            <a:r>
              <a:rPr lang="en-GB" sz="2500" i="1" dirty="0" err="1" smtClean="0">
                <a:solidFill>
                  <a:schemeClr val="bg1"/>
                </a:solidFill>
              </a:rPr>
              <a:t>infamia</a:t>
            </a:r>
            <a:r>
              <a:rPr lang="en-GB" sz="2500" i="1" dirty="0" smtClean="0">
                <a:solidFill>
                  <a:schemeClr val="bg1"/>
                </a:solidFill>
              </a:rPr>
              <a:t>: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actors, gladiators etc. 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3779912" y="1196752"/>
            <a:ext cx="5364088" cy="5661248"/>
          </a:xfrm>
          <a:prstGeom prst="rect">
            <a:avLst/>
          </a:prstGeom>
        </p:spPr>
        <p:txBody>
          <a:bodyPr vert="horz" anchor="ctr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400" b="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00" lvl="1" indent="0"/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3501278" y="1768029"/>
            <a:ext cx="5463210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48640" lvl="0" indent="-411480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Char char=""/>
            </a:pPr>
            <a:r>
              <a:rPr lang="en-GB" sz="2500" dirty="0" smtClean="0">
                <a:solidFill>
                  <a:prstClr val="black"/>
                </a:solidFill>
              </a:rPr>
              <a:t>The Romans </a:t>
            </a:r>
            <a:r>
              <a:rPr lang="en-GB" sz="2500" dirty="0">
                <a:solidFill>
                  <a:prstClr val="black"/>
                </a:solidFill>
              </a:rPr>
              <a:t>(</a:t>
            </a:r>
            <a:r>
              <a:rPr lang="en-GB" sz="2500" dirty="0" smtClean="0">
                <a:solidFill>
                  <a:prstClr val="black"/>
                </a:solidFill>
              </a:rPr>
              <a:t>over </a:t>
            </a:r>
            <a:r>
              <a:rPr lang="en-GB" sz="2500" dirty="0">
                <a:solidFill>
                  <a:prstClr val="black"/>
                </a:solidFill>
              </a:rPr>
              <a:t>time) </a:t>
            </a:r>
            <a:r>
              <a:rPr lang="en-GB" sz="2500" dirty="0" smtClean="0">
                <a:solidFill>
                  <a:prstClr val="black"/>
                </a:solidFill>
              </a:rPr>
              <a:t>were more </a:t>
            </a:r>
            <a:r>
              <a:rPr lang="en-GB" sz="2500" dirty="0">
                <a:solidFill>
                  <a:prstClr val="black"/>
                </a:solidFill>
              </a:rPr>
              <a:t>willing to extend their franchise than most other ancient communities </a:t>
            </a:r>
            <a:r>
              <a:rPr lang="en-GB" sz="2500" dirty="0" smtClean="0">
                <a:solidFill>
                  <a:prstClr val="black"/>
                </a:solidFill>
              </a:rPr>
              <a:t>(compare </a:t>
            </a:r>
            <a:r>
              <a:rPr lang="en-GB" sz="2500" dirty="0">
                <a:solidFill>
                  <a:prstClr val="black"/>
                </a:solidFill>
              </a:rPr>
              <a:t>Athens). </a:t>
            </a:r>
          </a:p>
          <a:p>
            <a:pPr marL="548640" lvl="0" indent="-411480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Char char=""/>
            </a:pPr>
            <a:endParaRPr lang="en-GB" sz="500" dirty="0">
              <a:solidFill>
                <a:prstClr val="black"/>
              </a:solidFill>
            </a:endParaRPr>
          </a:p>
          <a:p>
            <a:pPr marL="548640" lvl="0" indent="-411480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Char char=""/>
            </a:pPr>
            <a:r>
              <a:rPr lang="en-GB" sz="2500" dirty="0">
                <a:solidFill>
                  <a:prstClr val="black"/>
                </a:solidFill>
              </a:rPr>
              <a:t>Social War (91-88 BC) and Lex Iulia – granting of Roman citizenship to most Italian </a:t>
            </a:r>
            <a:r>
              <a:rPr lang="en-GB" sz="2500" i="1" dirty="0" err="1">
                <a:solidFill>
                  <a:prstClr val="black"/>
                </a:solidFill>
              </a:rPr>
              <a:t>socii</a:t>
            </a:r>
            <a:r>
              <a:rPr lang="en-GB" sz="2500" dirty="0">
                <a:solidFill>
                  <a:prstClr val="black"/>
                </a:solidFill>
              </a:rPr>
              <a:t>.</a:t>
            </a:r>
          </a:p>
          <a:p>
            <a:pPr marL="548640" lvl="0" indent="-411480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Char char=""/>
            </a:pPr>
            <a:endParaRPr lang="en-GB" sz="500" dirty="0">
              <a:solidFill>
                <a:prstClr val="black"/>
              </a:solidFill>
            </a:endParaRPr>
          </a:p>
          <a:p>
            <a:pPr marL="548640" lvl="0" indent="-411480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Char char=""/>
            </a:pPr>
            <a:r>
              <a:rPr lang="en-GB" sz="2500" i="1" dirty="0" err="1">
                <a:solidFill>
                  <a:prstClr val="black"/>
                </a:solidFill>
              </a:rPr>
              <a:t>Constitutio</a:t>
            </a:r>
            <a:r>
              <a:rPr lang="en-GB" sz="2500" i="1" dirty="0">
                <a:solidFill>
                  <a:prstClr val="black"/>
                </a:solidFill>
              </a:rPr>
              <a:t> </a:t>
            </a:r>
            <a:r>
              <a:rPr lang="en-GB" sz="2500" i="1" dirty="0" err="1">
                <a:solidFill>
                  <a:prstClr val="black"/>
                </a:solidFill>
              </a:rPr>
              <a:t>Antoniniana</a:t>
            </a:r>
            <a:r>
              <a:rPr lang="en-GB" sz="2500" i="1" dirty="0">
                <a:solidFill>
                  <a:prstClr val="black"/>
                </a:solidFill>
              </a:rPr>
              <a:t> </a:t>
            </a:r>
            <a:r>
              <a:rPr lang="en-GB" sz="2500" dirty="0">
                <a:solidFill>
                  <a:prstClr val="black"/>
                </a:solidFill>
              </a:rPr>
              <a:t>– all freeborn males become Roman citizens (AD 212).</a:t>
            </a:r>
          </a:p>
        </p:txBody>
      </p:sp>
    </p:spTree>
    <p:extLst>
      <p:ext uri="{BB962C8B-B14F-4D97-AF65-F5344CB8AC3E}">
        <p14:creationId xmlns:p14="http://schemas.microsoft.com/office/powerpoint/2010/main" val="9745552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“Classes”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331370" y="1040606"/>
            <a:ext cx="4041775" cy="750887"/>
          </a:xfrm>
        </p:spPr>
        <p:txBody>
          <a:bodyPr/>
          <a:lstStyle/>
          <a:p>
            <a:r>
              <a:rPr lang="en-GB" b="1" dirty="0" smtClean="0">
                <a:solidFill>
                  <a:schemeClr val="bg1"/>
                </a:solidFill>
              </a:rPr>
              <a:t>Rome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124" y="1916832"/>
            <a:ext cx="4636268" cy="4941168"/>
          </a:xfrm>
        </p:spPr>
        <p:txBody>
          <a:bodyPr>
            <a:normAutofit/>
          </a:bodyPr>
          <a:lstStyle/>
          <a:p>
            <a:pPr lvl="0">
              <a:buClr>
                <a:prstClr val="white">
                  <a:shade val="95000"/>
                </a:prstClr>
              </a:buClr>
            </a:pPr>
            <a:r>
              <a:rPr lang="en-GB" sz="2200" dirty="0">
                <a:solidFill>
                  <a:prstClr val="black"/>
                </a:solidFill>
              </a:rPr>
              <a:t>Patricians:</a:t>
            </a:r>
          </a:p>
          <a:p>
            <a:pPr lvl="1">
              <a:buClr>
                <a:prstClr val="white"/>
              </a:buClr>
            </a:pPr>
            <a:r>
              <a:rPr lang="en-GB" sz="1900" dirty="0">
                <a:solidFill>
                  <a:prstClr val="black"/>
                </a:solidFill>
              </a:rPr>
              <a:t>claim lineage back to foundation of Rome.</a:t>
            </a:r>
          </a:p>
          <a:p>
            <a:pPr lvl="1">
              <a:buClr>
                <a:prstClr val="white"/>
              </a:buClr>
            </a:pPr>
            <a:r>
              <a:rPr lang="en-GB" sz="1900" dirty="0">
                <a:solidFill>
                  <a:prstClr val="black"/>
                </a:solidFill>
              </a:rPr>
              <a:t>some religious offices and magistracies restricted to Patricians.</a:t>
            </a:r>
          </a:p>
          <a:p>
            <a:pPr lvl="0">
              <a:buClr>
                <a:prstClr val="white">
                  <a:shade val="95000"/>
                </a:prstClr>
              </a:buClr>
            </a:pPr>
            <a:r>
              <a:rPr lang="en-GB" sz="2200" dirty="0">
                <a:solidFill>
                  <a:prstClr val="black"/>
                </a:solidFill>
              </a:rPr>
              <a:t>Plebeians:</a:t>
            </a:r>
          </a:p>
          <a:p>
            <a:pPr lvl="1">
              <a:buClr>
                <a:prstClr val="white"/>
              </a:buClr>
            </a:pPr>
            <a:r>
              <a:rPr lang="en-GB" sz="1900" dirty="0">
                <a:solidFill>
                  <a:prstClr val="black"/>
                </a:solidFill>
              </a:rPr>
              <a:t>Free Roman citizens.</a:t>
            </a:r>
          </a:p>
          <a:p>
            <a:pPr lvl="1">
              <a:buClr>
                <a:prstClr val="white"/>
              </a:buClr>
            </a:pPr>
            <a:r>
              <a:rPr lang="en-GB" sz="1900" i="1" dirty="0">
                <a:solidFill>
                  <a:prstClr val="black"/>
                </a:solidFill>
              </a:rPr>
              <a:t>Lex </a:t>
            </a:r>
            <a:r>
              <a:rPr lang="en-GB" sz="1900" i="1" dirty="0" err="1">
                <a:solidFill>
                  <a:prstClr val="black"/>
                </a:solidFill>
              </a:rPr>
              <a:t>Licinia</a:t>
            </a:r>
            <a:r>
              <a:rPr lang="en-GB" sz="1900" i="1" dirty="0">
                <a:solidFill>
                  <a:prstClr val="black"/>
                </a:solidFill>
              </a:rPr>
              <a:t> </a:t>
            </a:r>
            <a:r>
              <a:rPr lang="en-GB" sz="1900" i="1" dirty="0" err="1">
                <a:solidFill>
                  <a:prstClr val="black"/>
                </a:solidFill>
              </a:rPr>
              <a:t>Sextia</a:t>
            </a:r>
            <a:r>
              <a:rPr lang="en-GB" sz="1900" i="1" dirty="0">
                <a:solidFill>
                  <a:prstClr val="black"/>
                </a:solidFill>
              </a:rPr>
              <a:t> </a:t>
            </a:r>
            <a:r>
              <a:rPr lang="en-GB" sz="1900" dirty="0">
                <a:solidFill>
                  <a:prstClr val="black"/>
                </a:solidFill>
              </a:rPr>
              <a:t>(367 BC) – required one of consuls to be Plebeian.</a:t>
            </a:r>
          </a:p>
          <a:p>
            <a:pPr lvl="0">
              <a:buClr>
                <a:prstClr val="white">
                  <a:shade val="95000"/>
                </a:prstClr>
              </a:buClr>
            </a:pPr>
            <a:r>
              <a:rPr lang="en-GB" sz="2200" dirty="0">
                <a:solidFill>
                  <a:prstClr val="black"/>
                </a:solidFill>
              </a:rPr>
              <a:t>Wealthy have </a:t>
            </a:r>
            <a:r>
              <a:rPr lang="it-IT" sz="2200" dirty="0">
                <a:solidFill>
                  <a:prstClr val="black"/>
                </a:solidFill>
              </a:rPr>
              <a:t>disproportionate influence in </a:t>
            </a:r>
            <a:r>
              <a:rPr lang="it-IT" sz="2200" i="1" dirty="0">
                <a:solidFill>
                  <a:prstClr val="black"/>
                </a:solidFill>
              </a:rPr>
              <a:t>Comitia Centuriata</a:t>
            </a:r>
            <a:r>
              <a:rPr lang="it-IT" sz="2200" dirty="0">
                <a:solidFill>
                  <a:prstClr val="black"/>
                </a:solidFill>
              </a:rPr>
              <a:t>.</a:t>
            </a:r>
          </a:p>
          <a:p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4932040" y="5085184"/>
            <a:ext cx="405183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37160" indent="0">
              <a:buNone/>
            </a:pPr>
            <a:r>
              <a:rPr lang="en-GB" b="1" dirty="0">
                <a:solidFill>
                  <a:schemeClr val="bg1"/>
                </a:solidFill>
              </a:rPr>
              <a:t>However</a:t>
            </a:r>
            <a:r>
              <a:rPr lang="en-GB" dirty="0">
                <a:solidFill>
                  <a:schemeClr val="bg1"/>
                </a:solidFill>
              </a:rPr>
              <a:t>, by the latter Republic and the Imperial period you are far better off </a:t>
            </a:r>
            <a:r>
              <a:rPr lang="en-GB" dirty="0" smtClean="0">
                <a:solidFill>
                  <a:schemeClr val="bg1"/>
                </a:solidFill>
              </a:rPr>
              <a:t>thinking </a:t>
            </a:r>
            <a:r>
              <a:rPr lang="en-GB" dirty="0">
                <a:solidFill>
                  <a:schemeClr val="bg1"/>
                </a:solidFill>
              </a:rPr>
              <a:t>in terms of consular and praetorian families, and “new men” (</a:t>
            </a:r>
            <a:r>
              <a:rPr lang="en-GB" i="1" dirty="0" err="1">
                <a:solidFill>
                  <a:schemeClr val="bg1"/>
                </a:solidFill>
              </a:rPr>
              <a:t>homines</a:t>
            </a:r>
            <a:r>
              <a:rPr lang="en-GB" i="1" dirty="0">
                <a:solidFill>
                  <a:schemeClr val="bg1"/>
                </a:solidFill>
              </a:rPr>
              <a:t> </a:t>
            </a:r>
            <a:r>
              <a:rPr lang="en-GB" i="1" dirty="0" err="1">
                <a:solidFill>
                  <a:schemeClr val="bg1"/>
                </a:solidFill>
              </a:rPr>
              <a:t>novi</a:t>
            </a:r>
            <a:r>
              <a:rPr lang="en-GB" dirty="0">
                <a:solidFill>
                  <a:schemeClr val="bg1"/>
                </a:solidFill>
              </a:rPr>
              <a:t>).</a:t>
            </a:r>
            <a:endParaRPr lang="en-GB" i="1" dirty="0">
              <a:solidFill>
                <a:schemeClr val="bg1"/>
              </a:solidFill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5523" y="1416050"/>
            <a:ext cx="3978349" cy="3525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39427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Rights and Duties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4"/>
          </p:nvPr>
        </p:nvSpPr>
        <p:spPr>
          <a:xfrm>
            <a:off x="0" y="1556792"/>
            <a:ext cx="4427984" cy="5301208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Rights: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to </a:t>
            </a:r>
            <a:r>
              <a:rPr lang="en-GB" dirty="0">
                <a:solidFill>
                  <a:schemeClr val="bg1"/>
                </a:solidFill>
              </a:rPr>
              <a:t>vote in assemblies (</a:t>
            </a:r>
            <a:r>
              <a:rPr lang="en-GB" i="1" dirty="0" err="1">
                <a:solidFill>
                  <a:schemeClr val="bg1"/>
                </a:solidFill>
              </a:rPr>
              <a:t>Ius</a:t>
            </a:r>
            <a:r>
              <a:rPr lang="en-GB" i="1" dirty="0">
                <a:solidFill>
                  <a:schemeClr val="bg1"/>
                </a:solidFill>
              </a:rPr>
              <a:t> </a:t>
            </a:r>
            <a:r>
              <a:rPr lang="en-GB" i="1" dirty="0" err="1">
                <a:solidFill>
                  <a:schemeClr val="bg1"/>
                </a:solidFill>
              </a:rPr>
              <a:t>suffragiorum</a:t>
            </a:r>
            <a:r>
              <a:rPr lang="en-GB" dirty="0">
                <a:solidFill>
                  <a:schemeClr val="bg1"/>
                </a:solidFill>
              </a:rPr>
              <a:t>).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to </a:t>
            </a:r>
            <a:r>
              <a:rPr lang="en-GB" dirty="0">
                <a:solidFill>
                  <a:schemeClr val="bg1"/>
                </a:solidFill>
              </a:rPr>
              <a:t>stand for public office (</a:t>
            </a:r>
            <a:r>
              <a:rPr lang="en-GB" i="1" dirty="0" err="1">
                <a:solidFill>
                  <a:schemeClr val="bg1"/>
                </a:solidFill>
              </a:rPr>
              <a:t>Ius</a:t>
            </a:r>
            <a:r>
              <a:rPr lang="en-GB" i="1" dirty="0">
                <a:solidFill>
                  <a:schemeClr val="bg1"/>
                </a:solidFill>
              </a:rPr>
              <a:t> </a:t>
            </a:r>
            <a:r>
              <a:rPr lang="en-GB" i="1" dirty="0" err="1">
                <a:solidFill>
                  <a:schemeClr val="bg1"/>
                </a:solidFill>
              </a:rPr>
              <a:t>honorum</a:t>
            </a:r>
            <a:r>
              <a:rPr lang="en-GB" dirty="0">
                <a:solidFill>
                  <a:schemeClr val="bg1"/>
                </a:solidFill>
              </a:rPr>
              <a:t>).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Marriage </a:t>
            </a:r>
            <a:r>
              <a:rPr lang="en-GB" dirty="0">
                <a:solidFill>
                  <a:schemeClr val="bg1"/>
                </a:solidFill>
              </a:rPr>
              <a:t>and parental rights (</a:t>
            </a:r>
            <a:r>
              <a:rPr lang="en-GB" i="1" dirty="0" err="1">
                <a:solidFill>
                  <a:schemeClr val="bg1"/>
                </a:solidFill>
              </a:rPr>
              <a:t>Ius</a:t>
            </a:r>
            <a:r>
              <a:rPr lang="en-GB" i="1" dirty="0">
                <a:solidFill>
                  <a:schemeClr val="bg1"/>
                </a:solidFill>
              </a:rPr>
              <a:t> </a:t>
            </a:r>
            <a:r>
              <a:rPr lang="en-GB" i="1" dirty="0" err="1">
                <a:solidFill>
                  <a:schemeClr val="bg1"/>
                </a:solidFill>
              </a:rPr>
              <a:t>connubii</a:t>
            </a:r>
            <a:r>
              <a:rPr lang="en-GB" dirty="0">
                <a:solidFill>
                  <a:schemeClr val="bg1"/>
                </a:solidFill>
              </a:rPr>
              <a:t>).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to </a:t>
            </a:r>
            <a:r>
              <a:rPr lang="en-GB" dirty="0">
                <a:solidFill>
                  <a:schemeClr val="bg1"/>
                </a:solidFill>
              </a:rPr>
              <a:t>make contracts, hold property and initiate/conduct legal cases (</a:t>
            </a:r>
            <a:r>
              <a:rPr lang="en-GB" i="1" dirty="0" err="1">
                <a:solidFill>
                  <a:schemeClr val="bg1"/>
                </a:solidFill>
              </a:rPr>
              <a:t>Ius</a:t>
            </a:r>
            <a:r>
              <a:rPr lang="en-GB" i="1" dirty="0">
                <a:solidFill>
                  <a:schemeClr val="bg1"/>
                </a:solidFill>
              </a:rPr>
              <a:t> </a:t>
            </a:r>
            <a:r>
              <a:rPr lang="en-GB" i="1" dirty="0" err="1">
                <a:solidFill>
                  <a:schemeClr val="bg1"/>
                </a:solidFill>
              </a:rPr>
              <a:t>commercii</a:t>
            </a:r>
            <a:r>
              <a:rPr lang="en-GB" dirty="0">
                <a:solidFill>
                  <a:schemeClr val="bg1"/>
                </a:solidFill>
              </a:rPr>
              <a:t>).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cannot </a:t>
            </a:r>
            <a:r>
              <a:rPr lang="en-GB" dirty="0">
                <a:solidFill>
                  <a:schemeClr val="bg1"/>
                </a:solidFill>
              </a:rPr>
              <a:t>be legally tortured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pPr lvl="1"/>
            <a:endParaRPr lang="en-GB" sz="8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Duties: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Subject to laws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Military service (may depend on class and period)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6441" y="3789040"/>
            <a:ext cx="4314845" cy="286321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0072" y="1556792"/>
            <a:ext cx="3096344" cy="1963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41092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4469"/>
            <a:ext cx="8229600" cy="1143000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Occupations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467544" y="1268760"/>
            <a:ext cx="4040188" cy="750887"/>
          </a:xfrm>
        </p:spPr>
        <p:txBody>
          <a:bodyPr/>
          <a:lstStyle/>
          <a:p>
            <a:r>
              <a:rPr lang="en-GB" b="1" dirty="0" smtClean="0">
                <a:solidFill>
                  <a:schemeClr val="bg1"/>
                </a:solidFill>
              </a:rPr>
              <a:t>Reputable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3"/>
          </p:nvPr>
        </p:nvSpPr>
        <p:spPr>
          <a:xfrm>
            <a:off x="4644008" y="1268760"/>
            <a:ext cx="4041775" cy="750887"/>
          </a:xfrm>
        </p:spPr>
        <p:txBody>
          <a:bodyPr/>
          <a:lstStyle/>
          <a:p>
            <a:r>
              <a:rPr lang="en-GB" b="1" dirty="0" smtClean="0">
                <a:solidFill>
                  <a:schemeClr val="bg1"/>
                </a:solidFill>
              </a:rPr>
              <a:t>Disreputable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179511" y="2060848"/>
            <a:ext cx="4463479" cy="430716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Military service.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Landownership </a:t>
            </a:r>
            <a:r>
              <a:rPr lang="en-GB" dirty="0">
                <a:solidFill>
                  <a:schemeClr val="bg1"/>
                </a:solidFill>
              </a:rPr>
              <a:t>and farming.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Politics </a:t>
            </a:r>
            <a:r>
              <a:rPr lang="en-GB" dirty="0">
                <a:solidFill>
                  <a:schemeClr val="bg1"/>
                </a:solidFill>
              </a:rPr>
              <a:t>and holding magistracies.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Legal Practice (it is not respectable to charge a fee).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rgbClr val="FF0000"/>
                </a:solidFill>
              </a:rPr>
              <a:t>Large </a:t>
            </a:r>
            <a:r>
              <a:rPr lang="en-GB" dirty="0">
                <a:solidFill>
                  <a:srgbClr val="FF0000"/>
                </a:solidFill>
              </a:rPr>
              <a:t>scale trading? </a:t>
            </a:r>
            <a:r>
              <a:rPr lang="en-GB" dirty="0">
                <a:solidFill>
                  <a:schemeClr val="bg1"/>
                </a:solidFill>
              </a:rPr>
              <a:t>(preferably discretely and though slaves/freedmen).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4644008" y="1988840"/>
            <a:ext cx="4319463" cy="430716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Prostitution.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Acting</a:t>
            </a:r>
            <a:r>
              <a:rPr lang="en-GB" dirty="0">
                <a:solidFill>
                  <a:schemeClr val="bg1"/>
                </a:solidFill>
              </a:rPr>
              <a:t>.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Working </a:t>
            </a:r>
            <a:r>
              <a:rPr lang="en-GB" dirty="0">
                <a:solidFill>
                  <a:schemeClr val="bg1"/>
                </a:solidFill>
              </a:rPr>
              <a:t>with ones hands – e.g. potters, fullers, </a:t>
            </a:r>
            <a:r>
              <a:rPr lang="en-GB" dirty="0">
                <a:solidFill>
                  <a:srgbClr val="FF0000"/>
                </a:solidFill>
              </a:rPr>
              <a:t>sculptures(?)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Vending/market </a:t>
            </a:r>
            <a:r>
              <a:rPr lang="en-GB" dirty="0">
                <a:solidFill>
                  <a:schemeClr val="bg1"/>
                </a:solidFill>
              </a:rPr>
              <a:t>stall trader.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Petty </a:t>
            </a:r>
            <a:r>
              <a:rPr lang="en-GB" dirty="0">
                <a:solidFill>
                  <a:schemeClr val="bg1"/>
                </a:solidFill>
              </a:rPr>
              <a:t>trading.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Doctors</a:t>
            </a:r>
            <a:r>
              <a:rPr lang="en-GB" dirty="0">
                <a:solidFill>
                  <a:srgbClr val="FF0000"/>
                </a:solidFill>
              </a:rPr>
              <a:t>, architects, teachers?</a:t>
            </a:r>
          </a:p>
        </p:txBody>
      </p:sp>
      <p:sp>
        <p:nvSpPr>
          <p:cNvPr id="10" name="Content Placeholder 4"/>
          <p:cNvSpPr txBox="1">
            <a:spLocks/>
          </p:cNvSpPr>
          <p:nvPr/>
        </p:nvSpPr>
        <p:spPr>
          <a:xfrm>
            <a:off x="107504" y="6237312"/>
            <a:ext cx="8856984" cy="62068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chemeClr val="bg1"/>
                </a:solidFill>
              </a:rPr>
              <a:t>See </a:t>
            </a:r>
            <a:r>
              <a:rPr lang="en-GB" b="1" dirty="0">
                <a:solidFill>
                  <a:schemeClr val="bg1"/>
                </a:solidFill>
              </a:rPr>
              <a:t>Cicero </a:t>
            </a:r>
            <a:r>
              <a:rPr lang="en-GB" b="1" i="1" dirty="0">
                <a:solidFill>
                  <a:schemeClr val="bg1"/>
                </a:solidFill>
              </a:rPr>
              <a:t>De </a:t>
            </a:r>
            <a:r>
              <a:rPr lang="en-GB" b="1" i="1" dirty="0" err="1">
                <a:solidFill>
                  <a:schemeClr val="bg1"/>
                </a:solidFill>
              </a:rPr>
              <a:t>Officiis</a:t>
            </a:r>
            <a:r>
              <a:rPr lang="en-GB" b="1" i="1" dirty="0">
                <a:solidFill>
                  <a:schemeClr val="bg1"/>
                </a:solidFill>
              </a:rPr>
              <a:t> </a:t>
            </a:r>
            <a:r>
              <a:rPr lang="en-GB" b="1" dirty="0" smtClean="0">
                <a:solidFill>
                  <a:schemeClr val="bg1"/>
                </a:solidFill>
              </a:rPr>
              <a:t>1.150-151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428403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Prejudices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484784"/>
            <a:ext cx="8928992" cy="5373216"/>
          </a:xfrm>
        </p:spPr>
        <p:txBody>
          <a:bodyPr>
            <a:normAutofit fontScale="92500"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Freedmen</a:t>
            </a:r>
            <a:r>
              <a:rPr lang="en-GB" dirty="0" smtClean="0">
                <a:solidFill>
                  <a:schemeClr val="bg1"/>
                </a:solidFill>
              </a:rPr>
              <a:t>: limits on legal freedom, odium of former servile status – distaste for the “upstart”.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chemeClr val="bg1"/>
                </a:solidFill>
              </a:rPr>
              <a:t>Slaves</a:t>
            </a:r>
            <a:r>
              <a:rPr lang="en-GB" dirty="0" smtClean="0">
                <a:solidFill>
                  <a:schemeClr val="bg1"/>
                </a:solidFill>
              </a:rPr>
              <a:t>: without legal rights, open to abuse, essentially property – could be treated as sub-human.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chemeClr val="bg1"/>
                </a:solidFill>
              </a:rPr>
              <a:t>The Poor</a:t>
            </a:r>
            <a:r>
              <a:rPr lang="en-GB" dirty="0" smtClean="0">
                <a:solidFill>
                  <a:schemeClr val="bg1"/>
                </a:solidFill>
              </a:rPr>
              <a:t>: looked down-up, especially by the elite – cf. Tacitus (</a:t>
            </a:r>
            <a:r>
              <a:rPr lang="en-GB" i="1" dirty="0" err="1" smtClean="0">
                <a:solidFill>
                  <a:schemeClr val="bg1"/>
                </a:solidFill>
              </a:rPr>
              <a:t>Hist</a:t>
            </a:r>
            <a:r>
              <a:rPr lang="en-GB" i="1" dirty="0" smtClean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1.4) “sordid plebs”.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chemeClr val="bg1"/>
                </a:solidFill>
              </a:rPr>
              <a:t>Merchants</a:t>
            </a:r>
            <a:r>
              <a:rPr lang="en-GB" dirty="0" smtClean="0">
                <a:solidFill>
                  <a:schemeClr val="bg1"/>
                </a:solidFill>
              </a:rPr>
              <a:t>: view of the elite that merchants were lying thieves – view not necessarily shared by others.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chemeClr val="bg1"/>
                </a:solidFill>
              </a:rPr>
              <a:t>Work</a:t>
            </a:r>
            <a:r>
              <a:rPr lang="en-GB" dirty="0" smtClean="0">
                <a:solidFill>
                  <a:schemeClr val="bg1"/>
                </a:solidFill>
              </a:rPr>
              <a:t>: elite prided themselves on their ability not to work – professions normally mentioned with pride on epitaphs (craftsmen, artisans, traders etc.).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4959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1640" y="476672"/>
            <a:ext cx="6768752" cy="5832688"/>
          </a:xfrm>
        </p:spPr>
        <p:txBody>
          <a:bodyPr/>
          <a:lstStyle/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 algn="ctr">
              <a:buNone/>
            </a:pPr>
            <a:r>
              <a:rPr lang="en-GB" sz="6000" b="1" dirty="0" smtClean="0">
                <a:solidFill>
                  <a:schemeClr val="bg1"/>
                </a:solidFill>
              </a:rPr>
              <a:t>An “ordinary” day in Rome</a:t>
            </a:r>
            <a:endParaRPr lang="en-GB" sz="6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26443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80120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Keeping Punctual?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By the later Republic and Imperial period the sundial (</a:t>
            </a:r>
            <a:r>
              <a:rPr lang="en-GB" i="1" dirty="0" err="1" smtClean="0">
                <a:solidFill>
                  <a:schemeClr val="bg1"/>
                </a:solidFill>
              </a:rPr>
              <a:t>horologium</a:t>
            </a:r>
            <a:r>
              <a:rPr lang="en-GB" i="1" dirty="0" smtClean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= hour counter) and water clock (</a:t>
            </a:r>
            <a:r>
              <a:rPr lang="en-GB" i="1" dirty="0" err="1" smtClean="0">
                <a:solidFill>
                  <a:schemeClr val="bg1"/>
                </a:solidFill>
              </a:rPr>
              <a:t>horologium</a:t>
            </a:r>
            <a:r>
              <a:rPr lang="en-GB" i="1" dirty="0" smtClean="0">
                <a:solidFill>
                  <a:schemeClr val="bg1"/>
                </a:solidFill>
              </a:rPr>
              <a:t> ex aqua</a:t>
            </a:r>
            <a:r>
              <a:rPr lang="en-GB" dirty="0" smtClean="0">
                <a:solidFill>
                  <a:schemeClr val="bg1"/>
                </a:solidFill>
              </a:rPr>
              <a:t>) became more common.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Civil day (24 hours) from mid-night to mid-night – and natural day, two blocks of twelve hours.</a:t>
            </a: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Accuracy dependent upon factoring in latitude correctly.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Problem of seasons affecting hours of daylight.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First hour of the (natural) day – winter solstice 7.33 to 8.17 am – summer solstice 4.27 to 5.42 am.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Twelfth hour of the (natural) day - winter solstice 3.42 to 4.27 pm – summer solstice 6.17 to 7.33 pm.</a:t>
            </a:r>
          </a:p>
          <a:p>
            <a:pPr marL="137160" indent="0">
              <a:buNone/>
            </a:pPr>
            <a:endParaRPr lang="en-GB" sz="500" dirty="0">
              <a:solidFill>
                <a:schemeClr val="bg1"/>
              </a:solidFill>
            </a:endParaRPr>
          </a:p>
          <a:p>
            <a:pPr marL="137160" indent="0">
              <a:buNone/>
            </a:pPr>
            <a:r>
              <a:rPr lang="en-GB" dirty="0" smtClean="0">
                <a:solidFill>
                  <a:schemeClr val="bg1"/>
                </a:solidFill>
              </a:rPr>
              <a:t>“…the </a:t>
            </a:r>
            <a:r>
              <a:rPr lang="en-GB" dirty="0">
                <a:solidFill>
                  <a:schemeClr val="bg1"/>
                </a:solidFill>
              </a:rPr>
              <a:t>exact hour I cannot tell </a:t>
            </a:r>
            <a:r>
              <a:rPr lang="en-GB" dirty="0" smtClean="0">
                <a:solidFill>
                  <a:schemeClr val="bg1"/>
                </a:solidFill>
              </a:rPr>
              <a:t>you, it’s </a:t>
            </a:r>
            <a:r>
              <a:rPr lang="en-GB" dirty="0">
                <a:solidFill>
                  <a:schemeClr val="bg1"/>
                </a:solidFill>
              </a:rPr>
              <a:t>easier to get philosophers to agree than </a:t>
            </a:r>
            <a:r>
              <a:rPr lang="en-GB" dirty="0" smtClean="0">
                <a:solidFill>
                  <a:schemeClr val="bg1"/>
                </a:solidFill>
              </a:rPr>
              <a:t>clocks…” – </a:t>
            </a:r>
            <a:r>
              <a:rPr lang="en-GB" b="1" dirty="0" smtClean="0">
                <a:solidFill>
                  <a:schemeClr val="bg1"/>
                </a:solidFill>
              </a:rPr>
              <a:t>Seneca </a:t>
            </a:r>
            <a:r>
              <a:rPr lang="en-GB" b="1" i="1" dirty="0" err="1" smtClean="0">
                <a:solidFill>
                  <a:schemeClr val="bg1"/>
                </a:solidFill>
              </a:rPr>
              <a:t>Apocolocyntosis</a:t>
            </a:r>
            <a:r>
              <a:rPr lang="en-GB" b="1" i="1" dirty="0" smtClean="0">
                <a:solidFill>
                  <a:schemeClr val="bg1"/>
                </a:solidFill>
              </a:rPr>
              <a:t> </a:t>
            </a:r>
            <a:r>
              <a:rPr lang="en-GB" b="1" dirty="0" smtClean="0">
                <a:solidFill>
                  <a:schemeClr val="bg1"/>
                </a:solidFill>
              </a:rPr>
              <a:t>2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48472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Up at the Crack of Dawn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5069160"/>
          </a:xfrm>
        </p:spPr>
        <p:txBody>
          <a:bodyPr>
            <a:normAutofit lnSpcReduction="10000"/>
          </a:bodyPr>
          <a:lstStyle/>
          <a:p>
            <a:pPr marL="137160" indent="0">
              <a:buNone/>
            </a:pPr>
            <a:r>
              <a:rPr lang="en-GB" dirty="0">
                <a:solidFill>
                  <a:schemeClr val="bg1"/>
                </a:solidFill>
              </a:rPr>
              <a:t>“One cannot live for schoolmasters in the morning… I am awakened by the laughter of the passing crowd; and all Rome is at my </a:t>
            </a:r>
            <a:r>
              <a:rPr lang="en-GB" dirty="0" smtClean="0">
                <a:solidFill>
                  <a:schemeClr val="bg1"/>
                </a:solidFill>
              </a:rPr>
              <a:t>bed-side.” – </a:t>
            </a:r>
            <a:r>
              <a:rPr lang="en-GB" b="1" dirty="0" smtClean="0">
                <a:solidFill>
                  <a:schemeClr val="bg1"/>
                </a:solidFill>
              </a:rPr>
              <a:t>Martial </a:t>
            </a:r>
            <a:r>
              <a:rPr lang="en-GB" b="1" i="1" dirty="0" smtClean="0">
                <a:solidFill>
                  <a:schemeClr val="bg1"/>
                </a:solidFill>
              </a:rPr>
              <a:t>Epigrams </a:t>
            </a:r>
            <a:r>
              <a:rPr lang="en-GB" b="1" dirty="0" smtClean="0">
                <a:solidFill>
                  <a:schemeClr val="bg1"/>
                </a:solidFill>
              </a:rPr>
              <a:t>12.57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pPr marL="137160" indent="0">
              <a:buNone/>
            </a:pPr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Sleeping during the day often met with censure – excesses from the night before.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Light breakfast, little in the way of washing. 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Bed-room usually sparsely adorned. 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Couch (</a:t>
            </a:r>
            <a:r>
              <a:rPr lang="en-GB" i="1" dirty="0" err="1" smtClean="0">
                <a:solidFill>
                  <a:schemeClr val="bg1"/>
                </a:solidFill>
              </a:rPr>
              <a:t>cubile</a:t>
            </a:r>
            <a:r>
              <a:rPr lang="en-GB" dirty="0" smtClean="0">
                <a:solidFill>
                  <a:schemeClr val="bg1"/>
                </a:solidFill>
              </a:rPr>
              <a:t>)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Chest (</a:t>
            </a:r>
            <a:r>
              <a:rPr lang="en-GB" i="1" dirty="0" err="1" smtClean="0">
                <a:solidFill>
                  <a:schemeClr val="bg1"/>
                </a:solidFill>
              </a:rPr>
              <a:t>arca</a:t>
            </a:r>
            <a:r>
              <a:rPr lang="en-GB" dirty="0" smtClean="0">
                <a:solidFill>
                  <a:schemeClr val="bg1"/>
                </a:solidFill>
              </a:rPr>
              <a:t>)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Chamber pot (</a:t>
            </a:r>
            <a:r>
              <a:rPr lang="en-GB" i="1" dirty="0" err="1" smtClean="0">
                <a:solidFill>
                  <a:schemeClr val="bg1"/>
                </a:solidFill>
              </a:rPr>
              <a:t>lasanum</a:t>
            </a:r>
            <a:r>
              <a:rPr lang="en-GB" dirty="0" smtClean="0">
                <a:solidFill>
                  <a:schemeClr val="bg1"/>
                </a:solidFill>
              </a:rPr>
              <a:t>)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82703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Morning Business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1600200"/>
            <a:ext cx="5292080" cy="5257800"/>
          </a:xfrm>
        </p:spPr>
        <p:txBody>
          <a:bodyPr>
            <a:normAutofit fontScale="92500"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Atrium of the </a:t>
            </a:r>
            <a:r>
              <a:rPr lang="en-GB" sz="2400" i="1" dirty="0" err="1">
                <a:solidFill>
                  <a:schemeClr val="bg1"/>
                </a:solidFill>
              </a:rPr>
              <a:t>domus</a:t>
            </a:r>
            <a:r>
              <a:rPr lang="en-GB" sz="2400" i="1" dirty="0">
                <a:solidFill>
                  <a:schemeClr val="bg1"/>
                </a:solidFill>
              </a:rPr>
              <a:t> </a:t>
            </a:r>
            <a:r>
              <a:rPr lang="en-GB" sz="2400" dirty="0">
                <a:solidFill>
                  <a:schemeClr val="bg1"/>
                </a:solidFill>
              </a:rPr>
              <a:t>opened up for </a:t>
            </a:r>
            <a:r>
              <a:rPr lang="en-GB" sz="2400" i="1" dirty="0" err="1" smtClean="0">
                <a:solidFill>
                  <a:schemeClr val="bg1"/>
                </a:solidFill>
              </a:rPr>
              <a:t>salutatio</a:t>
            </a:r>
            <a:r>
              <a:rPr lang="en-GB" sz="2400" i="1" dirty="0" smtClean="0">
                <a:solidFill>
                  <a:schemeClr val="bg1"/>
                </a:solidFill>
              </a:rPr>
              <a:t> </a:t>
            </a:r>
            <a:r>
              <a:rPr lang="en-GB" sz="2400" dirty="0" smtClean="0">
                <a:solidFill>
                  <a:schemeClr val="bg1"/>
                </a:solidFill>
              </a:rPr>
              <a:t>– clients meeting patrons.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sz="2400" dirty="0" smtClean="0">
                <a:solidFill>
                  <a:schemeClr val="bg1"/>
                </a:solidFill>
              </a:rPr>
              <a:t>Occupations (day labouring):</a:t>
            </a:r>
          </a:p>
          <a:p>
            <a:pPr lvl="1"/>
            <a:r>
              <a:rPr lang="en-GB" sz="2200" dirty="0" smtClean="0">
                <a:solidFill>
                  <a:schemeClr val="bg1"/>
                </a:solidFill>
              </a:rPr>
              <a:t>Builders</a:t>
            </a:r>
          </a:p>
          <a:p>
            <a:pPr lvl="1"/>
            <a:r>
              <a:rPr lang="en-GB" sz="2200" dirty="0" smtClean="0">
                <a:solidFill>
                  <a:schemeClr val="bg1"/>
                </a:solidFill>
              </a:rPr>
              <a:t>Transporters</a:t>
            </a:r>
          </a:p>
          <a:p>
            <a:pPr lvl="1"/>
            <a:r>
              <a:rPr lang="en-GB" sz="2200" dirty="0" smtClean="0">
                <a:solidFill>
                  <a:schemeClr val="bg1"/>
                </a:solidFill>
              </a:rPr>
              <a:t>Unloaders of cargo</a:t>
            </a:r>
          </a:p>
          <a:p>
            <a:pPr lvl="1"/>
            <a:r>
              <a:rPr lang="en-GB" sz="2200" dirty="0">
                <a:solidFill>
                  <a:schemeClr val="bg1"/>
                </a:solidFill>
              </a:rPr>
              <a:t>Warehouse workers (</a:t>
            </a:r>
            <a:r>
              <a:rPr lang="en-GB" sz="2200" i="1" dirty="0" err="1" smtClean="0">
                <a:solidFill>
                  <a:schemeClr val="bg1"/>
                </a:solidFill>
              </a:rPr>
              <a:t>horraerii</a:t>
            </a:r>
            <a:r>
              <a:rPr lang="en-GB" sz="2200" dirty="0" smtClean="0">
                <a:solidFill>
                  <a:schemeClr val="bg1"/>
                </a:solidFill>
              </a:rPr>
              <a:t>)</a:t>
            </a:r>
          </a:p>
          <a:p>
            <a:pPr lvl="1"/>
            <a:endParaRPr lang="en-GB" sz="500" dirty="0">
              <a:solidFill>
                <a:schemeClr val="bg1"/>
              </a:solidFill>
            </a:endParaRPr>
          </a:p>
          <a:p>
            <a:r>
              <a:rPr lang="en-GB" sz="2400" dirty="0" smtClean="0">
                <a:solidFill>
                  <a:schemeClr val="bg1"/>
                </a:solidFill>
              </a:rPr>
              <a:t>Craftsmanship, baking, vending, etc.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sz="2400" dirty="0" smtClean="0">
                <a:solidFill>
                  <a:schemeClr val="bg1"/>
                </a:solidFill>
              </a:rPr>
              <a:t>Civil cases before tribunals normally took place from dawn until the fourth hour (c.9-10 am) – Mart. </a:t>
            </a:r>
            <a:r>
              <a:rPr lang="en-GB" sz="2400" i="1" dirty="0" smtClean="0">
                <a:solidFill>
                  <a:schemeClr val="bg1"/>
                </a:solidFill>
              </a:rPr>
              <a:t>Ep. </a:t>
            </a:r>
            <a:r>
              <a:rPr lang="en-GB" sz="2400" dirty="0" smtClean="0">
                <a:solidFill>
                  <a:schemeClr val="bg1"/>
                </a:solidFill>
              </a:rPr>
              <a:t>8.67.3 – but could go on till noon – </a:t>
            </a:r>
            <a:r>
              <a:rPr lang="en-GB" sz="2400" i="1" dirty="0" smtClean="0">
                <a:solidFill>
                  <a:schemeClr val="bg1"/>
                </a:solidFill>
              </a:rPr>
              <a:t>Twelve Tables </a:t>
            </a:r>
            <a:r>
              <a:rPr lang="en-GB" sz="2400" dirty="0" smtClean="0">
                <a:solidFill>
                  <a:schemeClr val="bg1"/>
                </a:solidFill>
              </a:rPr>
              <a:t>1.6.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6" name="Content Placeholder 3"/>
          <p:cNvSpPr>
            <a:spLocks noGrp="1"/>
          </p:cNvSpPr>
          <p:nvPr>
            <p:ph sz="half" idx="2"/>
          </p:nvPr>
        </p:nvSpPr>
        <p:spPr>
          <a:xfrm>
            <a:off x="5364088" y="4293095"/>
            <a:ext cx="3672408" cy="2561523"/>
          </a:xfrm>
        </p:spPr>
        <p:txBody>
          <a:bodyPr>
            <a:noAutofit/>
          </a:bodyPr>
          <a:lstStyle/>
          <a:p>
            <a:pPr marL="137160" indent="0">
              <a:buNone/>
            </a:pPr>
            <a:r>
              <a:rPr lang="en-GB" sz="1900" dirty="0">
                <a:solidFill>
                  <a:schemeClr val="bg1"/>
                </a:solidFill>
              </a:rPr>
              <a:t>“…if someone has contracted to build an insula, he should certainly not rush the work by gathering </a:t>
            </a:r>
            <a:r>
              <a:rPr lang="en-GB" sz="1900" i="1" dirty="0" err="1">
                <a:solidFill>
                  <a:schemeClr val="bg1"/>
                </a:solidFill>
              </a:rPr>
              <a:t>fabri</a:t>
            </a:r>
            <a:r>
              <a:rPr lang="en-GB" sz="1900" dirty="0">
                <a:solidFill>
                  <a:schemeClr val="bg1"/>
                </a:solidFill>
              </a:rPr>
              <a:t> from all over the place and bringing in large numbers of day </a:t>
            </a:r>
            <a:r>
              <a:rPr lang="en-GB" sz="1900" dirty="0" smtClean="0">
                <a:solidFill>
                  <a:schemeClr val="bg1"/>
                </a:solidFill>
              </a:rPr>
              <a:t>labourers…” </a:t>
            </a:r>
            <a:r>
              <a:rPr lang="en-GB" sz="1900" dirty="0">
                <a:solidFill>
                  <a:schemeClr val="bg1"/>
                </a:solidFill>
              </a:rPr>
              <a:t>– </a:t>
            </a:r>
            <a:r>
              <a:rPr lang="en-GB" sz="1900" b="1" i="1" dirty="0">
                <a:solidFill>
                  <a:schemeClr val="bg1"/>
                </a:solidFill>
              </a:rPr>
              <a:t>Digest</a:t>
            </a:r>
            <a:r>
              <a:rPr lang="en-GB" sz="1900" dirty="0">
                <a:solidFill>
                  <a:schemeClr val="bg1"/>
                </a:solidFill>
              </a:rPr>
              <a:t> 45.1.137.3.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556791"/>
            <a:ext cx="2601815" cy="2277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Rectangle 6"/>
          <p:cNvSpPr/>
          <p:nvPr/>
        </p:nvSpPr>
        <p:spPr>
          <a:xfrm>
            <a:off x="5502922" y="3872210"/>
            <a:ext cx="347627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37160" indent="0">
              <a:buNone/>
            </a:pPr>
            <a:r>
              <a:rPr lang="en-GB" sz="1400" dirty="0">
                <a:solidFill>
                  <a:schemeClr val="bg1"/>
                </a:solidFill>
              </a:rPr>
              <a:t>Tomb of the </a:t>
            </a:r>
            <a:r>
              <a:rPr lang="en-GB" sz="1400" dirty="0" err="1">
                <a:solidFill>
                  <a:schemeClr val="bg1"/>
                </a:solidFill>
              </a:rPr>
              <a:t>Haterii</a:t>
            </a:r>
            <a:r>
              <a:rPr lang="en-GB" sz="1400" dirty="0">
                <a:solidFill>
                  <a:schemeClr val="bg1"/>
                </a:solidFill>
              </a:rPr>
              <a:t> – Vatican Museum.</a:t>
            </a:r>
          </a:p>
        </p:txBody>
      </p:sp>
    </p:spTree>
    <p:extLst>
      <p:ext uri="{BB962C8B-B14F-4D97-AF65-F5344CB8AC3E}">
        <p14:creationId xmlns:p14="http://schemas.microsoft.com/office/powerpoint/2010/main" val="22197473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Negotiating the City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96752"/>
            <a:ext cx="8712968" cy="3600400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GB" dirty="0" smtClean="0">
                <a:solidFill>
                  <a:schemeClr val="bg1"/>
                </a:solidFill>
              </a:rPr>
              <a:t>[</a:t>
            </a:r>
            <a:r>
              <a:rPr lang="en-GB" dirty="0" err="1" smtClean="0">
                <a:solidFill>
                  <a:schemeClr val="bg1"/>
                </a:solidFill>
              </a:rPr>
              <a:t>Syrus</a:t>
            </a:r>
            <a:r>
              <a:rPr lang="en-GB" dirty="0" smtClean="0">
                <a:solidFill>
                  <a:schemeClr val="bg1"/>
                </a:solidFill>
              </a:rPr>
              <a:t>]: You know that colonnade near the meat market, down that way?</a:t>
            </a:r>
          </a:p>
          <a:p>
            <a:pPr>
              <a:buNone/>
            </a:pPr>
            <a:r>
              <a:rPr lang="en-GB" dirty="0" smtClean="0">
                <a:solidFill>
                  <a:schemeClr val="bg1"/>
                </a:solidFill>
              </a:rPr>
              <a:t>[</a:t>
            </a:r>
            <a:r>
              <a:rPr lang="en-GB" i="1" dirty="0" err="1" smtClean="0">
                <a:solidFill>
                  <a:schemeClr val="bg1"/>
                </a:solidFill>
              </a:rPr>
              <a:t>Demea</a:t>
            </a:r>
            <a:r>
              <a:rPr lang="en-GB" dirty="0" smtClean="0">
                <a:solidFill>
                  <a:schemeClr val="bg1"/>
                </a:solidFill>
              </a:rPr>
              <a:t>] of course I do.</a:t>
            </a:r>
          </a:p>
          <a:p>
            <a:pPr>
              <a:buNone/>
            </a:pPr>
            <a:r>
              <a:rPr lang="en-GB" dirty="0" smtClean="0">
                <a:solidFill>
                  <a:schemeClr val="bg1"/>
                </a:solidFill>
              </a:rPr>
              <a:t>[S]: Go strait up the street past it. Then there’s a turning point going downhill; go strait down and you’ll see a temple on this side and next to it an ally –</a:t>
            </a:r>
          </a:p>
          <a:p>
            <a:pPr>
              <a:buNone/>
            </a:pPr>
            <a:r>
              <a:rPr lang="en-GB" dirty="0" smtClean="0">
                <a:solidFill>
                  <a:schemeClr val="bg1"/>
                </a:solidFill>
              </a:rPr>
              <a:t>[D] Which one?</a:t>
            </a:r>
          </a:p>
          <a:p>
            <a:pPr>
              <a:buNone/>
            </a:pPr>
            <a:r>
              <a:rPr lang="en-GB" dirty="0" smtClean="0">
                <a:solidFill>
                  <a:schemeClr val="bg1"/>
                </a:solidFill>
              </a:rPr>
              <a:t>[S] Where there is a big fig-tree.</a:t>
            </a:r>
          </a:p>
          <a:p>
            <a:pPr>
              <a:buNone/>
            </a:pPr>
            <a:r>
              <a:rPr lang="en-GB" dirty="0" smtClean="0">
                <a:solidFill>
                  <a:schemeClr val="bg1"/>
                </a:solidFill>
              </a:rPr>
              <a:t>[D] I know.</a:t>
            </a:r>
          </a:p>
          <a:p>
            <a:pPr>
              <a:buNone/>
            </a:pPr>
            <a:r>
              <a:rPr lang="en-GB" dirty="0" smtClean="0">
                <a:solidFill>
                  <a:schemeClr val="bg1"/>
                </a:solidFill>
              </a:rPr>
              <a:t>[S] Go on through it.</a:t>
            </a:r>
          </a:p>
          <a:p>
            <a:pPr>
              <a:buNone/>
            </a:pPr>
            <a:r>
              <a:rPr lang="en-GB" dirty="0" smtClean="0">
                <a:solidFill>
                  <a:schemeClr val="bg1"/>
                </a:solidFill>
              </a:rPr>
              <a:t>[D] That ally hasn’t got a way through.</a:t>
            </a:r>
          </a:p>
          <a:p>
            <a:pPr>
              <a:buNone/>
            </a:pPr>
            <a:r>
              <a:rPr lang="en-GB" dirty="0" smtClean="0">
                <a:solidFill>
                  <a:schemeClr val="bg1"/>
                </a:solidFill>
              </a:rPr>
              <a:t>[S] So it hasn’t. What a fool I am…</a:t>
            </a:r>
          </a:p>
          <a:p>
            <a:pPr>
              <a:buNone/>
            </a:pPr>
            <a:r>
              <a:rPr lang="en-GB" dirty="0" smtClean="0">
                <a:solidFill>
                  <a:schemeClr val="bg1"/>
                </a:solidFill>
              </a:rPr>
              <a:t>- </a:t>
            </a:r>
            <a:r>
              <a:rPr lang="en-GB" b="1" dirty="0" smtClean="0">
                <a:solidFill>
                  <a:schemeClr val="bg1"/>
                </a:solidFill>
              </a:rPr>
              <a:t>Terence </a:t>
            </a:r>
            <a:r>
              <a:rPr lang="en-GB" b="1" i="1" dirty="0" err="1" smtClean="0">
                <a:solidFill>
                  <a:schemeClr val="bg1"/>
                </a:solidFill>
              </a:rPr>
              <a:t>Adelphoe</a:t>
            </a:r>
            <a:r>
              <a:rPr lang="en-GB" b="1" i="1" dirty="0" smtClean="0">
                <a:solidFill>
                  <a:schemeClr val="bg1"/>
                </a:solidFill>
              </a:rPr>
              <a:t> </a:t>
            </a:r>
            <a:r>
              <a:rPr lang="en-GB" b="1" dirty="0" smtClean="0">
                <a:solidFill>
                  <a:schemeClr val="bg1"/>
                </a:solidFill>
              </a:rPr>
              <a:t>573 ff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  <a:r>
              <a:rPr lang="en-GB" i="1" dirty="0" smtClean="0">
                <a:solidFill>
                  <a:schemeClr val="bg1"/>
                </a:solidFill>
              </a:rPr>
              <a:t>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93846" y="4797152"/>
            <a:ext cx="871296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“When the </a:t>
            </a:r>
            <a:r>
              <a:rPr lang="en-GB" sz="2000" dirty="0" err="1" smtClean="0">
                <a:solidFill>
                  <a:schemeClr val="bg1"/>
                </a:solidFill>
              </a:rPr>
              <a:t>Vespasiani</a:t>
            </a:r>
            <a:r>
              <a:rPr lang="en-GB" sz="2000" dirty="0" smtClean="0">
                <a:solidFill>
                  <a:schemeClr val="bg1"/>
                </a:solidFill>
              </a:rPr>
              <a:t> </a:t>
            </a:r>
            <a:r>
              <a:rPr lang="en-GB" sz="2000" dirty="0">
                <a:solidFill>
                  <a:schemeClr val="bg1"/>
                </a:solidFill>
              </a:rPr>
              <a:t>were </a:t>
            </a:r>
            <a:r>
              <a:rPr lang="en-GB" sz="2000" dirty="0" smtClean="0">
                <a:solidFill>
                  <a:schemeClr val="bg1"/>
                </a:solidFill>
              </a:rPr>
              <a:t>Emperors </a:t>
            </a:r>
            <a:r>
              <a:rPr lang="en-GB" sz="2000" dirty="0">
                <a:solidFill>
                  <a:schemeClr val="bg1"/>
                </a:solidFill>
              </a:rPr>
              <a:t>and Censors in the year of the building of the </a:t>
            </a:r>
            <a:r>
              <a:rPr lang="en-GB" sz="2000" dirty="0" smtClean="0">
                <a:solidFill>
                  <a:schemeClr val="bg1"/>
                </a:solidFill>
              </a:rPr>
              <a:t>city, </a:t>
            </a:r>
            <a:r>
              <a:rPr lang="en-GB" sz="2000" dirty="0">
                <a:solidFill>
                  <a:schemeClr val="bg1"/>
                </a:solidFill>
              </a:rPr>
              <a:t>826 [AD 73], the circumference of the walls which surrounded it was </a:t>
            </a:r>
            <a:r>
              <a:rPr lang="en-GB" sz="2000" dirty="0" smtClean="0">
                <a:solidFill>
                  <a:schemeClr val="bg1"/>
                </a:solidFill>
              </a:rPr>
              <a:t>thirteen miles </a:t>
            </a:r>
            <a:r>
              <a:rPr lang="en-GB" sz="2000" dirty="0">
                <a:solidFill>
                  <a:schemeClr val="bg1"/>
                </a:solidFill>
              </a:rPr>
              <a:t>and </a:t>
            </a:r>
            <a:r>
              <a:rPr lang="en-GB" sz="2000" dirty="0" smtClean="0">
                <a:solidFill>
                  <a:schemeClr val="bg1"/>
                </a:solidFill>
              </a:rPr>
              <a:t>two-fifths. </a:t>
            </a:r>
            <a:r>
              <a:rPr lang="en-GB" sz="2000" dirty="0">
                <a:solidFill>
                  <a:schemeClr val="bg1"/>
                </a:solidFill>
              </a:rPr>
              <a:t>Surrounding as it does the Seven Hills, the city is divided into fourteen districts, with 265 crossroads under the guardianship of the </a:t>
            </a:r>
            <a:r>
              <a:rPr lang="en-GB" sz="2000" i="1" dirty="0" err="1">
                <a:solidFill>
                  <a:schemeClr val="bg1"/>
                </a:solidFill>
              </a:rPr>
              <a:t>Lares</a:t>
            </a:r>
            <a:r>
              <a:rPr lang="en-GB" sz="2000" dirty="0">
                <a:solidFill>
                  <a:schemeClr val="bg1"/>
                </a:solidFill>
              </a:rPr>
              <a:t> [</a:t>
            </a:r>
            <a:r>
              <a:rPr lang="en-GB" sz="2000" i="1" dirty="0">
                <a:solidFill>
                  <a:schemeClr val="bg1"/>
                </a:solidFill>
              </a:rPr>
              <a:t>i.e., </a:t>
            </a:r>
            <a:r>
              <a:rPr lang="en-GB" sz="2000" dirty="0">
                <a:solidFill>
                  <a:schemeClr val="bg1"/>
                </a:solidFill>
              </a:rPr>
              <a:t>a little shrine to the </a:t>
            </a:r>
            <a:r>
              <a:rPr lang="en-GB" sz="2000" i="1" dirty="0" err="1">
                <a:solidFill>
                  <a:schemeClr val="bg1"/>
                </a:solidFill>
              </a:rPr>
              <a:t>Lares</a:t>
            </a:r>
            <a:r>
              <a:rPr lang="en-GB" sz="2000" dirty="0">
                <a:solidFill>
                  <a:schemeClr val="bg1"/>
                </a:solidFill>
              </a:rPr>
              <a:t> would stand at each crossing].” </a:t>
            </a:r>
            <a:r>
              <a:rPr lang="en-GB" sz="2000" b="1" dirty="0">
                <a:solidFill>
                  <a:schemeClr val="bg1"/>
                </a:solidFill>
              </a:rPr>
              <a:t>Pliny </a:t>
            </a:r>
            <a:r>
              <a:rPr lang="en-GB" sz="2000" b="1" i="1" dirty="0">
                <a:solidFill>
                  <a:schemeClr val="bg1"/>
                </a:solidFill>
              </a:rPr>
              <a:t>NH </a:t>
            </a:r>
            <a:r>
              <a:rPr lang="en-GB" sz="2000" b="1" dirty="0">
                <a:solidFill>
                  <a:schemeClr val="bg1"/>
                </a:solidFill>
              </a:rPr>
              <a:t>3.5.66</a:t>
            </a:r>
            <a:r>
              <a:rPr lang="en-GB" sz="2000" dirty="0">
                <a:solidFill>
                  <a:schemeClr val="bg1"/>
                </a:solidFill>
              </a:rPr>
              <a:t>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636912"/>
            <a:ext cx="2501344" cy="19888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863659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Afternoon and Early Evening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1600200"/>
            <a:ext cx="4608512" cy="514116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Finishing working around noon or just after – eat light lunch.</a:t>
            </a:r>
          </a:p>
          <a:p>
            <a:endParaRPr lang="en-GB" sz="13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Bathing and “sporting activities” </a:t>
            </a:r>
            <a:r>
              <a:rPr lang="en-GB" dirty="0">
                <a:solidFill>
                  <a:schemeClr val="bg1"/>
                </a:solidFill>
              </a:rPr>
              <a:t>normally began at the 8th hour (c. </a:t>
            </a:r>
            <a:r>
              <a:rPr lang="en-GB" dirty="0" smtClean="0">
                <a:solidFill>
                  <a:schemeClr val="bg1"/>
                </a:solidFill>
              </a:rPr>
              <a:t>1.30-2.30 </a:t>
            </a:r>
            <a:r>
              <a:rPr lang="en-GB" dirty="0">
                <a:solidFill>
                  <a:schemeClr val="bg1"/>
                </a:solidFill>
              </a:rPr>
              <a:t>pm</a:t>
            </a:r>
            <a:r>
              <a:rPr lang="en-GB" dirty="0" smtClean="0">
                <a:solidFill>
                  <a:schemeClr val="bg1"/>
                </a:solidFill>
              </a:rPr>
              <a:t>).</a:t>
            </a:r>
          </a:p>
          <a:p>
            <a:endParaRPr lang="en-GB" sz="13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Evening </a:t>
            </a:r>
            <a:r>
              <a:rPr lang="en-GB" i="1" dirty="0" err="1">
                <a:solidFill>
                  <a:schemeClr val="bg1"/>
                </a:solidFill>
              </a:rPr>
              <a:t>cena</a:t>
            </a:r>
            <a:r>
              <a:rPr lang="en-GB" dirty="0">
                <a:solidFill>
                  <a:schemeClr val="bg1"/>
                </a:solidFill>
              </a:rPr>
              <a:t> beginning around </a:t>
            </a:r>
            <a:r>
              <a:rPr lang="en-GB" dirty="0" smtClean="0">
                <a:solidFill>
                  <a:schemeClr val="bg1"/>
                </a:solidFill>
              </a:rPr>
              <a:t>the 9th to </a:t>
            </a:r>
            <a:r>
              <a:rPr lang="en-GB" dirty="0">
                <a:solidFill>
                  <a:schemeClr val="bg1"/>
                </a:solidFill>
              </a:rPr>
              <a:t>10th </a:t>
            </a:r>
            <a:r>
              <a:rPr lang="en-GB" dirty="0" smtClean="0">
                <a:solidFill>
                  <a:schemeClr val="bg1"/>
                </a:solidFill>
              </a:rPr>
              <a:t>hours </a:t>
            </a:r>
            <a:r>
              <a:rPr lang="en-GB" dirty="0">
                <a:solidFill>
                  <a:schemeClr val="bg1"/>
                </a:solidFill>
              </a:rPr>
              <a:t>(c. </a:t>
            </a:r>
            <a:r>
              <a:rPr lang="en-GB" dirty="0" smtClean="0">
                <a:solidFill>
                  <a:schemeClr val="bg1"/>
                </a:solidFill>
              </a:rPr>
              <a:t>3-5 pm).</a:t>
            </a:r>
          </a:p>
          <a:p>
            <a:endParaRPr lang="en-GB" sz="13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Wealthy could afford to burn oil for light after dark.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628800"/>
            <a:ext cx="3186683" cy="4752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4932040" y="6344580"/>
            <a:ext cx="3970784" cy="36004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>
              <a:buFont typeface="Wingdings 2"/>
              <a:buNone/>
            </a:pPr>
            <a:r>
              <a:rPr lang="en-GB" sz="1400" dirty="0" smtClean="0">
                <a:solidFill>
                  <a:schemeClr val="bg1"/>
                </a:solidFill>
              </a:rPr>
              <a:t>Lawrence Alma-Tadema, </a:t>
            </a:r>
            <a:r>
              <a:rPr lang="en-GB" sz="1400" i="1" dirty="0" smtClean="0">
                <a:solidFill>
                  <a:schemeClr val="bg1"/>
                </a:solidFill>
              </a:rPr>
              <a:t>The Baths of Caracalla</a:t>
            </a:r>
            <a:endParaRPr lang="en-GB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7401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Bibliography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700808"/>
            <a:ext cx="8928992" cy="5040560"/>
          </a:xfrm>
        </p:spPr>
        <p:txBody>
          <a:bodyPr>
            <a:normAutofit/>
          </a:bodyPr>
          <a:lstStyle/>
          <a:p>
            <a:r>
              <a:rPr lang="en-GB" dirty="0" err="1" smtClean="0">
                <a:solidFill>
                  <a:schemeClr val="bg1"/>
                </a:solidFill>
              </a:rPr>
              <a:t>Carcopino</a:t>
            </a:r>
            <a:r>
              <a:rPr lang="en-GB" dirty="0" smtClean="0">
                <a:solidFill>
                  <a:schemeClr val="bg1"/>
                </a:solidFill>
              </a:rPr>
              <a:t>, J. (1941) </a:t>
            </a:r>
            <a:r>
              <a:rPr lang="en-GB" i="1" dirty="0" smtClean="0">
                <a:solidFill>
                  <a:schemeClr val="bg1"/>
                </a:solidFill>
              </a:rPr>
              <a:t>Daily Life in Ancient Rome: The People of the City at the Height of the Empire</a:t>
            </a:r>
            <a:r>
              <a:rPr lang="en-GB" dirty="0" smtClean="0">
                <a:solidFill>
                  <a:schemeClr val="bg1"/>
                </a:solidFill>
              </a:rPr>
              <a:t>. London: Penguin.</a:t>
            </a:r>
          </a:p>
          <a:p>
            <a:pPr marL="137160" indent="0">
              <a:buNone/>
            </a:pPr>
            <a:endParaRPr lang="en-GB" sz="11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Hope</a:t>
            </a:r>
            <a:r>
              <a:rPr lang="en-GB" dirty="0">
                <a:solidFill>
                  <a:schemeClr val="bg1"/>
                </a:solidFill>
              </a:rPr>
              <a:t>, V. </a:t>
            </a:r>
            <a:r>
              <a:rPr lang="en-GB" dirty="0" smtClean="0">
                <a:solidFill>
                  <a:schemeClr val="bg1"/>
                </a:solidFill>
              </a:rPr>
              <a:t>(2000) ‘Essay </a:t>
            </a:r>
            <a:r>
              <a:rPr lang="en-GB" dirty="0">
                <a:solidFill>
                  <a:schemeClr val="bg1"/>
                </a:solidFill>
              </a:rPr>
              <a:t>Five: Status and Identity in the Roman </a:t>
            </a:r>
            <a:r>
              <a:rPr lang="en-GB" dirty="0" smtClean="0">
                <a:solidFill>
                  <a:schemeClr val="bg1"/>
                </a:solidFill>
              </a:rPr>
              <a:t>World’, in </a:t>
            </a:r>
            <a:r>
              <a:rPr lang="en-GB" i="1" dirty="0">
                <a:solidFill>
                  <a:schemeClr val="bg1"/>
                </a:solidFill>
              </a:rPr>
              <a:t>Experiencing Rome: Culture, Identity and Power in the Roman </a:t>
            </a:r>
            <a:r>
              <a:rPr lang="en-GB" i="1" dirty="0" smtClean="0">
                <a:solidFill>
                  <a:schemeClr val="bg1"/>
                </a:solidFill>
              </a:rPr>
              <a:t>Empire</a:t>
            </a:r>
            <a:r>
              <a:rPr lang="en-GB" dirty="0" smtClean="0">
                <a:solidFill>
                  <a:schemeClr val="bg1"/>
                </a:solidFill>
              </a:rPr>
              <a:t> (ed., </a:t>
            </a:r>
            <a:r>
              <a:rPr lang="en-GB" dirty="0" err="1" smtClean="0">
                <a:solidFill>
                  <a:schemeClr val="bg1"/>
                </a:solidFill>
              </a:rPr>
              <a:t>Huskinson</a:t>
            </a:r>
            <a:r>
              <a:rPr lang="en-GB" dirty="0">
                <a:solidFill>
                  <a:schemeClr val="bg1"/>
                </a:solidFill>
              </a:rPr>
              <a:t>, J</a:t>
            </a:r>
            <a:r>
              <a:rPr lang="en-GB" dirty="0" smtClean="0">
                <a:solidFill>
                  <a:schemeClr val="bg1"/>
                </a:solidFill>
              </a:rPr>
              <a:t>.), </a:t>
            </a:r>
            <a:r>
              <a:rPr lang="en-GB" dirty="0">
                <a:solidFill>
                  <a:schemeClr val="bg1"/>
                </a:solidFill>
              </a:rPr>
              <a:t>London: 125-152.</a:t>
            </a:r>
          </a:p>
          <a:p>
            <a:endParaRPr lang="en-GB" sz="11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Knapp, R. (2013) </a:t>
            </a:r>
            <a:r>
              <a:rPr lang="en-GB" i="1" dirty="0" smtClean="0">
                <a:solidFill>
                  <a:schemeClr val="bg1"/>
                </a:solidFill>
              </a:rPr>
              <a:t>Invisible Romans</a:t>
            </a:r>
            <a:r>
              <a:rPr lang="en-GB" dirty="0" smtClean="0">
                <a:solidFill>
                  <a:schemeClr val="bg1"/>
                </a:solidFill>
              </a:rPr>
              <a:t>. London: Profile Books. – chapter 1. 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75260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1094</TotalTime>
  <Words>1320</Words>
  <Application>Microsoft Office PowerPoint</Application>
  <PresentationFormat>On-screen Show (4:3)</PresentationFormat>
  <Paragraphs>153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Book Antiqua</vt:lpstr>
      <vt:lpstr>Lucida Sans</vt:lpstr>
      <vt:lpstr>Wingdings</vt:lpstr>
      <vt:lpstr>Wingdings 2</vt:lpstr>
      <vt:lpstr>Wingdings 3</vt:lpstr>
      <vt:lpstr>Apex</vt:lpstr>
      <vt:lpstr>Everyday Life in Ancient Rome</vt:lpstr>
      <vt:lpstr>Top of the Pyramid</vt:lpstr>
      <vt:lpstr>Privileged and Unprivileged </vt:lpstr>
      <vt:lpstr>Ordinary Man and Politics</vt:lpstr>
      <vt:lpstr>“Classes”</vt:lpstr>
      <vt:lpstr>Rights and Duties</vt:lpstr>
      <vt:lpstr>Occupations</vt:lpstr>
      <vt:lpstr>Prejudices </vt:lpstr>
      <vt:lpstr>PowerPoint Presentation</vt:lpstr>
      <vt:lpstr>Keeping Punctual?</vt:lpstr>
      <vt:lpstr>Up at the Crack of Dawn</vt:lpstr>
      <vt:lpstr>Morning Business</vt:lpstr>
      <vt:lpstr>Negotiating the City</vt:lpstr>
      <vt:lpstr>Afternoon and Early Evening</vt:lpstr>
      <vt:lpstr>Bibliography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Athens and Rome: Life and Culture in Classical Antiquity</dc:title>
  <dc:creator>Administrator</dc:creator>
  <cp:lastModifiedBy>Matthew Cobb</cp:lastModifiedBy>
  <cp:revision>192</cp:revision>
  <cp:lastPrinted>2017-10-12T13:09:33Z</cp:lastPrinted>
  <dcterms:created xsi:type="dcterms:W3CDTF">2015-09-24T08:12:18Z</dcterms:created>
  <dcterms:modified xsi:type="dcterms:W3CDTF">2018-12-23T22:25:27Z</dcterms:modified>
</cp:coreProperties>
</file>