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7" r:id="rId7"/>
    <p:sldId id="269" r:id="rId8"/>
    <p:sldId id="268" r:id="rId9"/>
    <p:sldId id="265" r:id="rId10"/>
    <p:sldId id="271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695" autoAdjust="0"/>
    <p:restoredTop sz="96283" autoAdjust="0"/>
  </p:normalViewPr>
  <p:slideViewPr>
    <p:cSldViewPr snapToGrid="0">
      <p:cViewPr varScale="1">
        <p:scale>
          <a:sx n="76" d="100"/>
          <a:sy n="76" d="100"/>
        </p:scale>
        <p:origin x="65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739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826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685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757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870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373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246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626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142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245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050029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3098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64386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4303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1801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242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279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1053" y="436508"/>
            <a:ext cx="9529894" cy="3090086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 Black" panose="020B0A04020102020204" pitchFamily="34" charset="0"/>
              </a:rPr>
              <a:t>MODULE NAME:</a:t>
            </a:r>
            <a:r>
              <a:rPr lang="en-GB" sz="2400" dirty="0">
                <a:latin typeface="Arial Black" panose="020B0A04020102020204" pitchFamily="34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latin typeface="Arial Black" panose="020B0A04020102020204" pitchFamily="34" charset="0"/>
              </a:rPr>
              <a:t>Problem solving and Decision Making</a:t>
            </a:r>
            <a:br>
              <a:rPr lang="en-GB" sz="2400" b="1" dirty="0">
                <a:latin typeface="Arial Black" panose="020B0A04020102020204" pitchFamily="34" charset="0"/>
              </a:rPr>
            </a:br>
            <a:r>
              <a:rPr lang="en-GB" sz="2400" b="1" dirty="0">
                <a:latin typeface="Arial Black" panose="020B0A04020102020204" pitchFamily="34" charset="0"/>
              </a:rPr>
              <a:t>MODULE CODE: </a:t>
            </a:r>
            <a:r>
              <a:rPr lang="en-GB" sz="2400" b="1" dirty="0">
                <a:solidFill>
                  <a:srgbClr val="FF0000"/>
                </a:solidFill>
                <a:latin typeface="Arial Black" panose="020B0A04020102020204" pitchFamily="34" charset="0"/>
              </a:rPr>
              <a:t>LCLM4004</a:t>
            </a:r>
            <a:br>
              <a:rPr lang="en-GB" sz="2400" b="1" dirty="0">
                <a:latin typeface="Arial Black" panose="020B0A04020102020204" pitchFamily="34" charset="0"/>
              </a:rPr>
            </a:br>
            <a:r>
              <a:rPr lang="en-GB" sz="2400" b="1" dirty="0">
                <a:latin typeface="Arial Black" panose="020B0A04020102020204" pitchFamily="34" charset="0"/>
              </a:rPr>
              <a:t>STUDENT NAME: </a:t>
            </a:r>
            <a:r>
              <a:rPr lang="en-GB" sz="2400" b="1" dirty="0">
                <a:solidFill>
                  <a:srgbClr val="FF0000"/>
                </a:solidFill>
                <a:latin typeface="Arial Black" panose="020B0A04020102020204" pitchFamily="34" charset="0"/>
              </a:rPr>
              <a:t>Jessie Zain Watfa</a:t>
            </a:r>
            <a:br>
              <a:rPr lang="en-GB" sz="2400" b="1" dirty="0">
                <a:solidFill>
                  <a:srgbClr val="FF0000"/>
                </a:solidFill>
                <a:latin typeface="Arial Black" panose="020B0A04020102020204" pitchFamily="34" charset="0"/>
              </a:rPr>
            </a:br>
            <a:r>
              <a:rPr lang="en-GB" sz="2400" b="1" dirty="0">
                <a:latin typeface="Arial Black" panose="020B0A04020102020204" pitchFamily="34" charset="0"/>
              </a:rPr>
              <a:t>STUDENT ID: </a:t>
            </a:r>
            <a:r>
              <a:rPr lang="en-GB" sz="2400" b="1" dirty="0">
                <a:solidFill>
                  <a:srgbClr val="FF0000"/>
                </a:solidFill>
                <a:latin typeface="Arial Black" panose="020B0A04020102020204" pitchFamily="34" charset="0"/>
              </a:rPr>
              <a:t>2523952</a:t>
            </a:r>
            <a:br>
              <a:rPr lang="en-GB" sz="2400" b="1" dirty="0">
                <a:latin typeface="Arial Black" panose="020B0A04020102020204" pitchFamily="34" charset="0"/>
              </a:rPr>
            </a:br>
            <a:r>
              <a:rPr lang="en-GB" sz="2400" b="1" dirty="0">
                <a:latin typeface="Arial Black" panose="020B0A04020102020204" pitchFamily="34" charset="0"/>
              </a:rPr>
              <a:t>LECTURER: </a:t>
            </a:r>
            <a:r>
              <a:rPr lang="en-GB" sz="2400" b="1" dirty="0">
                <a:solidFill>
                  <a:srgbClr val="FF0000"/>
                </a:solidFill>
                <a:latin typeface="Arial Black" panose="020B0A04020102020204" pitchFamily="34" charset="0"/>
              </a:rPr>
              <a:t>Dr. Thomas Adeyemi</a:t>
            </a:r>
            <a:br>
              <a:rPr lang="en-GB" sz="2400" b="1" dirty="0">
                <a:latin typeface="Arial Black" panose="020B0A04020102020204" pitchFamily="34" charset="0"/>
              </a:rPr>
            </a:br>
            <a:r>
              <a:rPr lang="en-GB" sz="2400" b="1" dirty="0">
                <a:latin typeface="Arial Black" panose="020B0A04020102020204" pitchFamily="34" charset="0"/>
              </a:rPr>
              <a:t>ASSINGMENT 1: </a:t>
            </a:r>
            <a:r>
              <a:rPr lang="en-GB" sz="2400" b="1" dirty="0">
                <a:solidFill>
                  <a:srgbClr val="FF0000"/>
                </a:solidFill>
                <a:latin typeface="Arial Black" panose="020B0A04020102020204" pitchFamily="34" charset="0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6D356F1A-690D-401E-8CF3-E4686CDFE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F398A7BA-9279-4363-9D59-238782AB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8ACCBEEF-7085-4833-8335-E4613C0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B39C0EC5-6C91-409A-AB3F-D66AF23E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3">
              <a:extLst>
                <a:ext uri="{FF2B5EF4-FFF2-40B4-BE49-F238E27FC236}">
                  <a16:creationId xmlns:a16="http://schemas.microsoft.com/office/drawing/2014/main" id="{4D4A9340-30CF-474C-AC93-3E9048DFE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4">
              <a:extLst>
                <a:ext uri="{FF2B5EF4-FFF2-40B4-BE49-F238E27FC236}">
                  <a16:creationId xmlns:a16="http://schemas.microsoft.com/office/drawing/2014/main" id="{C2D90565-D660-46B2-B574-5A6E37C8B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4ADDF1F8-3D32-49F9-8A53-B01C2D92C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6">
              <a:extLst>
                <a:ext uri="{FF2B5EF4-FFF2-40B4-BE49-F238E27FC236}">
                  <a16:creationId xmlns:a16="http://schemas.microsoft.com/office/drawing/2014/main" id="{DD712377-DF82-454C-8AF4-CA681129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7">
              <a:extLst>
                <a:ext uri="{FF2B5EF4-FFF2-40B4-BE49-F238E27FC236}">
                  <a16:creationId xmlns:a16="http://schemas.microsoft.com/office/drawing/2014/main" id="{694E1871-CC0E-4704-902D-A324F58E4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8">
              <a:extLst>
                <a:ext uri="{FF2B5EF4-FFF2-40B4-BE49-F238E27FC236}">
                  <a16:creationId xmlns:a16="http://schemas.microsoft.com/office/drawing/2014/main" id="{6CEE1CA2-8DDF-468B-B5E5-B584B84B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9">
              <a:extLst>
                <a:ext uri="{FF2B5EF4-FFF2-40B4-BE49-F238E27FC236}">
                  <a16:creationId xmlns:a16="http://schemas.microsoft.com/office/drawing/2014/main" id="{AAA4172B-3921-482A-ABEF-E70C9242A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20">
              <a:extLst>
                <a:ext uri="{FF2B5EF4-FFF2-40B4-BE49-F238E27FC236}">
                  <a16:creationId xmlns:a16="http://schemas.microsoft.com/office/drawing/2014/main" id="{6D277B64-E367-442D-B59F-993A45856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1">
              <a:extLst>
                <a:ext uri="{FF2B5EF4-FFF2-40B4-BE49-F238E27FC236}">
                  <a16:creationId xmlns:a16="http://schemas.microsoft.com/office/drawing/2014/main" id="{B4BA4199-8677-44FF-BD30-63130A0F5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2">
              <a:extLst>
                <a:ext uri="{FF2B5EF4-FFF2-40B4-BE49-F238E27FC236}">
                  <a16:creationId xmlns:a16="http://schemas.microsoft.com/office/drawing/2014/main" id="{A890CEB5-09DD-4185-9405-A39BA6405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3B88DAD3-AF6F-4D6C-8512-7239A69A4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62" name="Freeform 27">
              <a:extLst>
                <a:ext uri="{FF2B5EF4-FFF2-40B4-BE49-F238E27FC236}">
                  <a16:creationId xmlns:a16="http://schemas.microsoft.com/office/drawing/2014/main" id="{1BA39A29-3A4E-4822-A540-9AD6ACCBA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8">
              <a:extLst>
                <a:ext uri="{FF2B5EF4-FFF2-40B4-BE49-F238E27FC236}">
                  <a16:creationId xmlns:a16="http://schemas.microsoft.com/office/drawing/2014/main" id="{B2ACACE6-15B3-4FAF-AA08-E1006B3FD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9">
              <a:extLst>
                <a:ext uri="{FF2B5EF4-FFF2-40B4-BE49-F238E27FC236}">
                  <a16:creationId xmlns:a16="http://schemas.microsoft.com/office/drawing/2014/main" id="{1F9A4D9A-69F4-4FEC-B0DE-DD76F476E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0">
              <a:extLst>
                <a:ext uri="{FF2B5EF4-FFF2-40B4-BE49-F238E27FC236}">
                  <a16:creationId xmlns:a16="http://schemas.microsoft.com/office/drawing/2014/main" id="{E92DC9B5-F16D-4C41-824C-822DE7AA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1">
              <a:extLst>
                <a:ext uri="{FF2B5EF4-FFF2-40B4-BE49-F238E27FC236}">
                  <a16:creationId xmlns:a16="http://schemas.microsoft.com/office/drawing/2014/main" id="{E737D559-8865-4000-A777-792FF6754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2">
              <a:extLst>
                <a:ext uri="{FF2B5EF4-FFF2-40B4-BE49-F238E27FC236}">
                  <a16:creationId xmlns:a16="http://schemas.microsoft.com/office/drawing/2014/main" id="{B1C2147A-442E-40A4-8A97-FF053B9D2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3">
              <a:extLst>
                <a:ext uri="{FF2B5EF4-FFF2-40B4-BE49-F238E27FC236}">
                  <a16:creationId xmlns:a16="http://schemas.microsoft.com/office/drawing/2014/main" id="{B138F17C-6D47-4F1B-BE44-4A47FBCF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4">
              <a:extLst>
                <a:ext uri="{FF2B5EF4-FFF2-40B4-BE49-F238E27FC236}">
                  <a16:creationId xmlns:a16="http://schemas.microsoft.com/office/drawing/2014/main" id="{1BCD5498-C801-426F-9CDD-B84178E7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5">
              <a:extLst>
                <a:ext uri="{FF2B5EF4-FFF2-40B4-BE49-F238E27FC236}">
                  <a16:creationId xmlns:a16="http://schemas.microsoft.com/office/drawing/2014/main" id="{6DB0639C-39E0-4218-B7D1-0408D870F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6">
              <a:extLst>
                <a:ext uri="{FF2B5EF4-FFF2-40B4-BE49-F238E27FC236}">
                  <a16:creationId xmlns:a16="http://schemas.microsoft.com/office/drawing/2014/main" id="{72715634-CCEA-4B5D-94D7-E2C090EA1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7">
              <a:extLst>
                <a:ext uri="{FF2B5EF4-FFF2-40B4-BE49-F238E27FC236}">
                  <a16:creationId xmlns:a16="http://schemas.microsoft.com/office/drawing/2014/main" id="{6BE08C78-1349-4408-8CE2-ED20F3244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8">
              <a:extLst>
                <a:ext uri="{FF2B5EF4-FFF2-40B4-BE49-F238E27FC236}">
                  <a16:creationId xmlns:a16="http://schemas.microsoft.com/office/drawing/2014/main" id="{642D5BF8-EF6C-43FC-947B-69868821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917" y="816695"/>
            <a:ext cx="5681134" cy="6697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dirty="0">
                <a:latin typeface="Arial Black" panose="020B0A040201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41019" y="1692564"/>
            <a:ext cx="5681134" cy="428618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b="1" dirty="0">
                <a:latin typeface="AngsanaUPC" panose="020B0502040204020203" pitchFamily="18" charset="-34"/>
                <a:cs typeface="AngsanaUPC" panose="020B0502040204020203" pitchFamily="18" charset="-34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latin typeface="AngsanaUPC" panose="020B0502040204020203" pitchFamily="18" charset="-34"/>
                <a:cs typeface="AngsanaUPC" panose="020B0502040204020203" pitchFamily="18" charset="-34"/>
              </a:rPr>
              <a:t>Company background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latin typeface="AngsanaUPC" panose="020B0502040204020203" pitchFamily="18" charset="-34"/>
                <a:cs typeface="AngsanaUPC" panose="020B0502040204020203" pitchFamily="18" charset="-34"/>
              </a:rPr>
              <a:t>Problem: nature and scope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latin typeface="AngsanaUPC" panose="020B0502040204020203" pitchFamily="18" charset="-34"/>
                <a:cs typeface="AngsanaUPC" panose="020B0502040204020203" pitchFamily="18" charset="-34"/>
              </a:rPr>
              <a:t>PESTLE ANALYSIS: Basil’s Bakery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latin typeface="AngsanaUPC" panose="020B0502040204020203" pitchFamily="18" charset="-34"/>
                <a:cs typeface="AngsanaUPC" panose="020B0502040204020203" pitchFamily="18" charset="-34"/>
              </a:rPr>
              <a:t>Cause and effect analysis: Fishbone diagram Introduction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latin typeface="AngsanaUPC" panose="020B0502040204020203" pitchFamily="18" charset="-34"/>
                <a:cs typeface="AngsanaUPC" panose="020B0502040204020203" pitchFamily="18" charset="-34"/>
              </a:rPr>
              <a:t>Conclusion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latin typeface="AngsanaUPC" panose="020B0502040204020203" pitchFamily="18" charset="-34"/>
                <a:cs typeface="AngsanaUPC" panose="020B0502040204020203" pitchFamily="18" charset="-34"/>
              </a:rPr>
              <a:t>References</a:t>
            </a:r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841A10E-0F0E-4596-8888-870D7092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Freeform 33">
            <a:extLst>
              <a:ext uri="{FF2B5EF4-FFF2-40B4-BE49-F238E27FC236}">
                <a16:creationId xmlns:a16="http://schemas.microsoft.com/office/drawing/2014/main" id="{29B1E55C-E51F-4093-A2A8-137C3E90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D03E8E-C286-A70B-2175-3F339D2F2C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61" r="2440"/>
          <a:stretch>
            <a:fillRect/>
          </a:stretch>
        </p:blipFill>
        <p:spPr>
          <a:xfrm>
            <a:off x="9865895" y="92494"/>
            <a:ext cx="2197497" cy="4094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D3C9732-F48F-DA3F-8747-7FF7B2FEB8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0895" y="3694695"/>
            <a:ext cx="3998878" cy="26786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2540" y="976918"/>
            <a:ext cx="10232571" cy="4491446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What the presentation is about?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This is about the factors affecting the growth of 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asil’s small independent  bakery business  and  stagnation of his sales figures post-2020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 of the concepts you are going to use;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SWOT ANALYSIS : is a Problem-Solving Too, which enable a person to deter Weakness and Threats, identify Strengths and Opportunities and utilise on them.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PESTLE ANALYSIS;</a:t>
            </a:r>
            <a:r>
              <a:rPr lang="en-GB" sz="1800" b="1" dirty="0"/>
              <a:t> </a:t>
            </a:r>
            <a:r>
              <a:rPr lang="en-GB" sz="1800" dirty="0"/>
              <a:t>is an acronym - </a:t>
            </a:r>
            <a:r>
              <a:rPr lang="en-GB" sz="1800" b="1" dirty="0"/>
              <a:t>political (P</a:t>
            </a:r>
            <a:r>
              <a:rPr lang="en-GB" sz="1800" dirty="0"/>
              <a:t>), </a:t>
            </a:r>
            <a:r>
              <a:rPr lang="en-GB" sz="1800" b="1" dirty="0"/>
              <a:t>economic (E</a:t>
            </a:r>
            <a:r>
              <a:rPr lang="en-GB" sz="1800" dirty="0"/>
              <a:t>), </a:t>
            </a:r>
            <a:r>
              <a:rPr lang="en-GB" sz="1800" b="1" dirty="0"/>
              <a:t>socio-cultural / social (S)</a:t>
            </a:r>
            <a:r>
              <a:rPr lang="en-GB" sz="1800" dirty="0"/>
              <a:t>, </a:t>
            </a:r>
            <a:r>
              <a:rPr lang="en-GB" sz="1800" b="1" dirty="0"/>
              <a:t>technological (T), environmental (E) </a:t>
            </a:r>
            <a:r>
              <a:rPr lang="en-GB" sz="1800" dirty="0"/>
              <a:t>and </a:t>
            </a:r>
            <a:r>
              <a:rPr lang="en-GB" sz="1800" b="1" dirty="0"/>
              <a:t>legal (L)</a:t>
            </a:r>
            <a:r>
              <a:rPr lang="en-GB" sz="1800" dirty="0"/>
              <a:t>.</a:t>
            </a:r>
          </a:p>
          <a:p>
            <a:r>
              <a:rPr lang="en-GB" sz="1800" dirty="0"/>
              <a:t>The earliest known reference to the tools and techniques for</a:t>
            </a:r>
          </a:p>
          <a:p>
            <a:r>
              <a:rPr lang="en-GB" sz="1800" dirty="0"/>
              <a:t>scanning the Business Environment’ appears to be by </a:t>
            </a:r>
            <a:r>
              <a:rPr lang="en-GB" sz="1800" b="1" dirty="0">
                <a:solidFill>
                  <a:srgbClr val="FF0000"/>
                </a:solidFill>
              </a:rPr>
              <a:t>Francis J. Aguilar (1967) </a:t>
            </a:r>
            <a:r>
              <a:rPr lang="en-GB" sz="1800" dirty="0"/>
              <a:t>who</a:t>
            </a:r>
          </a:p>
          <a:p>
            <a:r>
              <a:rPr lang="en-GB" sz="1800" dirty="0"/>
              <a:t>discusses ‘ETPS’ and it encourages the development of </a:t>
            </a:r>
          </a:p>
          <a:p>
            <a:r>
              <a:rPr lang="en-GB" sz="1800" dirty="0"/>
              <a:t>external and strategic thinking (CIPD, 2025.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 Black" panose="020B0A0402010202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fontScale="25000" lnSpcReduction="20000"/>
          </a:bodyPr>
          <a:lstStyle/>
          <a:p>
            <a:r>
              <a:rPr lang="en-GB" sz="2800" b="1" dirty="0">
                <a:solidFill>
                  <a:srgbClr val="FF0000"/>
                </a:solidFill>
                <a:latin typeface="Arial Black" panose="020B0A04020102020204" pitchFamily="34" charset="0"/>
              </a:rPr>
              <a:t>Basil’s Bakery</a:t>
            </a:r>
            <a:endParaRPr lang="en-GB" sz="2800" dirty="0">
              <a:solidFill>
                <a:srgbClr val="FF0000"/>
              </a:solidFill>
              <a:latin typeface="Arial Black" panose="020B0A040201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9600" b="1" dirty="0">
                <a:latin typeface="Arial Black" panose="020B0A04020102020204" pitchFamily="34" charset="0"/>
              </a:rPr>
              <a:t>Founded in..</a:t>
            </a:r>
            <a:r>
              <a:rPr lang="en-GB" sz="9600" dirty="0">
                <a:solidFill>
                  <a:schemeClr val="tx1"/>
                </a:solidFill>
                <a:latin typeface="Arial Black" panose="020B0A04020102020204" pitchFamily="34" charset="0"/>
              </a:rPr>
              <a:t>2015, in Coventry, UK</a:t>
            </a:r>
          </a:p>
          <a:p>
            <a:pPr marL="342900" indent="-342900">
              <a:buFont typeface="Arial" charset="2"/>
              <a:buChar char="•"/>
            </a:pPr>
            <a:r>
              <a:rPr lang="en-GB" sz="9600" b="1" dirty="0">
                <a:solidFill>
                  <a:schemeClr val="tx1"/>
                </a:solidFill>
                <a:latin typeface="Arial Black" panose="020B0A04020102020204" pitchFamily="34" charset="0"/>
              </a:rPr>
              <a:t>Owners: </a:t>
            </a:r>
            <a:r>
              <a:rPr lang="en-GB" sz="9600" dirty="0">
                <a:solidFill>
                  <a:schemeClr val="tx1"/>
                </a:solidFill>
                <a:latin typeface="Arial Black" panose="020B0A04020102020204" pitchFamily="34" charset="0"/>
              </a:rPr>
              <a:t>Basil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9600" b="1" dirty="0">
                <a:solidFill>
                  <a:schemeClr val="tx1"/>
                </a:solidFill>
                <a:latin typeface="Arial Black" panose="020B0A04020102020204" pitchFamily="34" charset="0"/>
              </a:rPr>
              <a:t>Sells.. Cakes, Pastries and Bread</a:t>
            </a:r>
          </a:p>
          <a:p>
            <a:pPr marL="342900" indent="-342900">
              <a:buFont typeface="Arial" charset="2"/>
              <a:buChar char="•"/>
            </a:pPr>
            <a:r>
              <a:rPr lang="en-GB" sz="9600" b="1" dirty="0">
                <a:solidFill>
                  <a:schemeClr val="tx1"/>
                </a:solidFill>
                <a:latin typeface="Arial Black" panose="020B0A04020102020204" pitchFamily="34" charset="0"/>
                <a:ea typeface="+mn-lt"/>
                <a:cs typeface="+mn-lt"/>
              </a:rPr>
              <a:t>However, Basil’s Bakery is in a shopping retail</a:t>
            </a:r>
          </a:p>
          <a:p>
            <a:r>
              <a:rPr lang="en-GB" sz="9600" b="1" dirty="0">
                <a:solidFill>
                  <a:schemeClr val="tx1"/>
                </a:solidFill>
                <a:latin typeface="Arial Black" panose="020B0A04020102020204" pitchFamily="34" charset="0"/>
                <a:ea typeface="+mn-lt"/>
                <a:cs typeface="+mn-lt"/>
              </a:rPr>
              <a:t>park, a small business known for its contemporary </a:t>
            </a:r>
          </a:p>
          <a:p>
            <a:r>
              <a:rPr lang="en-GB" sz="9600" b="1" dirty="0">
                <a:solidFill>
                  <a:schemeClr val="tx1"/>
                </a:solidFill>
                <a:latin typeface="Arial Black" panose="020B0A04020102020204" pitchFamily="34" charset="0"/>
                <a:ea typeface="+mn-lt"/>
                <a:cs typeface="+mn-lt"/>
              </a:rPr>
              <a:t>bread, cakes and pastries. The business was doing </a:t>
            </a:r>
          </a:p>
          <a:p>
            <a:r>
              <a:rPr lang="en-GB" sz="9600" b="1" dirty="0">
                <a:solidFill>
                  <a:schemeClr val="tx1"/>
                </a:solidFill>
                <a:latin typeface="Arial Black" panose="020B0A04020102020204" pitchFamily="34" charset="0"/>
                <a:ea typeface="+mn-lt"/>
                <a:cs typeface="+mn-lt"/>
              </a:rPr>
              <a:t>well at some point but problems started during </a:t>
            </a:r>
          </a:p>
          <a:p>
            <a:r>
              <a:rPr lang="en-GB" sz="9600" b="1" dirty="0">
                <a:solidFill>
                  <a:schemeClr val="tx1"/>
                </a:solidFill>
                <a:latin typeface="Arial Black" panose="020B0A04020102020204" pitchFamily="34" charset="0"/>
                <a:ea typeface="+mn-lt"/>
                <a:cs typeface="+mn-lt"/>
              </a:rPr>
              <a:t>the restriction-imposed lockdown, unsatisfactory customers waiting period ,         understaff, lack of delivery service, increment of utility </a:t>
            </a:r>
          </a:p>
          <a:p>
            <a:r>
              <a:rPr lang="en-GB" sz="9600" b="1" dirty="0">
                <a:solidFill>
                  <a:schemeClr val="tx1"/>
                </a:solidFill>
                <a:latin typeface="Arial Black" panose="020B0A04020102020204" pitchFamily="34" charset="0"/>
                <a:ea typeface="+mn-lt"/>
                <a:cs typeface="+mn-lt"/>
              </a:rPr>
              <a:t>bill, such as business rates, insurance . F</a:t>
            </a:r>
            <a:r>
              <a:rPr lang="en-GB" sz="9600" b="1" dirty="0">
                <a:solidFill>
                  <a:schemeClr val="tx1"/>
                </a:solidFill>
                <a:latin typeface="Arial Black" panose="020B0A04020102020204" pitchFamily="34" charset="0"/>
              </a:rPr>
              <a:t>ewer people </a:t>
            </a:r>
          </a:p>
          <a:p>
            <a:r>
              <a:rPr lang="en-GB" sz="9600" b="1" dirty="0">
                <a:solidFill>
                  <a:schemeClr val="tx1"/>
                </a:solidFill>
                <a:latin typeface="Arial Black" panose="020B0A04020102020204" pitchFamily="34" charset="0"/>
              </a:rPr>
              <a:t>visiting retail park shops course bakery to lost sales 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 Black" panose="020B0A04020102020204" pitchFamily="34" charset="0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85000" lnSpcReduction="10000"/>
          </a:bodyPr>
          <a:lstStyle/>
          <a:p>
            <a:r>
              <a:rPr lang="en-GB" sz="2800" b="1" dirty="0">
                <a:solidFill>
                  <a:srgbClr val="FF0000"/>
                </a:solidFill>
                <a:latin typeface="Arial Black" panose="020B0A04020102020204" pitchFamily="34" charset="0"/>
              </a:rPr>
              <a:t>5W2H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pPr algn="just"/>
            <a:r>
              <a:rPr lang="en-GB" sz="2800" b="1" dirty="0">
                <a:solidFill>
                  <a:srgbClr val="FF0000"/>
                </a:solidFill>
                <a:latin typeface="Arial Black" panose="020B0A04020102020204" pitchFamily="34" charset="0"/>
                <a:ea typeface="Calibri" panose="020F0502020204030204" pitchFamily="34" charset="0"/>
              </a:rPr>
              <a:t>W</a:t>
            </a:r>
            <a:r>
              <a:rPr lang="en-GB" sz="2800" dirty="0">
                <a:solidFill>
                  <a:srgbClr val="FF0000"/>
                </a:solidFill>
                <a:latin typeface="Arial Black" panose="020B0A04020102020204" pitchFamily="34" charset="0"/>
                <a:ea typeface="Calibri" panose="020F0502020204030204" pitchFamily="34" charset="0"/>
              </a:rPr>
              <a:t>hat: </a:t>
            </a:r>
            <a:r>
              <a:rPr lang="en-GB" sz="2800" dirty="0">
                <a:latin typeface="Arial Black" panose="020B0A04020102020204" pitchFamily="34" charset="0"/>
                <a:ea typeface="Calibri" panose="020F0502020204030204" pitchFamily="34" charset="0"/>
              </a:rPr>
              <a:t>Government lockdown and increment in bills</a:t>
            </a:r>
            <a:r>
              <a:rPr lang="en-US" sz="2800" dirty="0">
                <a:latin typeface="Arial Black" panose="020B0A04020102020204" pitchFamily="34" charset="0"/>
                <a:ea typeface="Calibri" panose="020F0502020204030204" pitchFamily="34" charset="0"/>
              </a:rPr>
              <a:t>.</a:t>
            </a:r>
          </a:p>
          <a:p>
            <a:pPr algn="just"/>
            <a:r>
              <a:rPr lang="en-US" sz="2800" b="1" dirty="0">
                <a:solidFill>
                  <a:srgbClr val="FF0000"/>
                </a:solidFill>
                <a:latin typeface="Arial Black" panose="020B0A04020102020204" pitchFamily="34" charset="0"/>
                <a:ea typeface="Calibri" panose="020F0502020204030204" pitchFamily="34" charset="0"/>
              </a:rPr>
              <a:t>Why:</a:t>
            </a:r>
            <a:r>
              <a:rPr lang="en-US" sz="2800" b="1" dirty="0">
                <a:latin typeface="Arial Black" panose="020B0A04020102020204" pitchFamily="34" charset="0"/>
                <a:ea typeface="Calibri" panose="020F0502020204030204" pitchFamily="34" charset="0"/>
              </a:rPr>
              <a:t> </a:t>
            </a:r>
            <a:r>
              <a:rPr lang="en-US" sz="2800" dirty="0">
                <a:latin typeface="Arial Black" panose="020B0A04020102020204" pitchFamily="34" charset="0"/>
                <a:ea typeface="Calibri" panose="020F0502020204030204" pitchFamily="34" charset="0"/>
              </a:rPr>
              <a:t>Loyal customers made redundant, Increment in, rent, and high cost of organic produce.     </a:t>
            </a:r>
          </a:p>
          <a:p>
            <a:pPr algn="just"/>
            <a:r>
              <a:rPr lang="en-US" sz="2800" b="1" dirty="0">
                <a:solidFill>
                  <a:srgbClr val="FF0000"/>
                </a:solidFill>
                <a:latin typeface="Arial Black" panose="020B0A04020102020204" pitchFamily="34" charset="0"/>
                <a:ea typeface="Calibri" panose="020F0502020204030204" pitchFamily="34" charset="0"/>
              </a:rPr>
              <a:t>Where:</a:t>
            </a:r>
            <a:r>
              <a:rPr lang="en-US" sz="2800" b="1" dirty="0">
                <a:latin typeface="Arial Black" panose="020B0A04020102020204" pitchFamily="34" charset="0"/>
                <a:ea typeface="Calibri" panose="020F0502020204030204" pitchFamily="34" charset="0"/>
              </a:rPr>
              <a:t> </a:t>
            </a:r>
            <a:r>
              <a:rPr lang="en-US" sz="2800" dirty="0">
                <a:latin typeface="Arial Black" panose="020B0A04020102020204" pitchFamily="34" charset="0"/>
                <a:ea typeface="Calibri" panose="020F0502020204030204" pitchFamily="34" charset="0"/>
              </a:rPr>
              <a:t>At the shopping retail park in Coventry, UK.</a:t>
            </a:r>
          </a:p>
          <a:p>
            <a:pPr algn="just"/>
            <a:r>
              <a:rPr lang="en-GB" sz="2800" dirty="0">
                <a:solidFill>
                  <a:srgbClr val="FF0000"/>
                </a:solidFill>
                <a:latin typeface="Arial Black" panose="020B0A04020102020204" pitchFamily="34" charset="0"/>
                <a:ea typeface="Calibri" panose="020F0502020204030204" pitchFamily="34" charset="0"/>
              </a:rPr>
              <a:t>WHO: </a:t>
            </a:r>
            <a:r>
              <a:rPr lang="en-GB" sz="2800" dirty="0">
                <a:latin typeface="Arial Black" panose="020B0A04020102020204" pitchFamily="34" charset="0"/>
                <a:ea typeface="Calibri" panose="020F0502020204030204" pitchFamily="34" charset="0"/>
              </a:rPr>
              <a:t>Basil and small  bakery business</a:t>
            </a:r>
          </a:p>
          <a:p>
            <a:pPr algn="just"/>
            <a:r>
              <a:rPr lang="en-GB" sz="2800" b="1" dirty="0">
                <a:solidFill>
                  <a:srgbClr val="FF0000"/>
                </a:solidFill>
                <a:latin typeface="Arial Black" panose="020B0A04020102020204" pitchFamily="34" charset="0"/>
                <a:ea typeface="Calibri" panose="020F0502020204030204" pitchFamily="34" charset="0"/>
              </a:rPr>
              <a:t>WHEN: </a:t>
            </a:r>
            <a:r>
              <a:rPr lang="en-GB" sz="2800" dirty="0">
                <a:latin typeface="Arial Black" panose="020B0A04020102020204" pitchFamily="34" charset="0"/>
                <a:ea typeface="Calibri" panose="020F0502020204030204" pitchFamily="34" charset="0"/>
              </a:rPr>
              <a:t>Between 2015- 2025</a:t>
            </a:r>
          </a:p>
          <a:p>
            <a:pPr algn="just"/>
            <a:r>
              <a:rPr lang="en-GB" sz="2800" b="1" dirty="0">
                <a:solidFill>
                  <a:srgbClr val="FF0000"/>
                </a:solidFill>
                <a:latin typeface="Arial Black" panose="020B0A04020102020204" pitchFamily="34" charset="0"/>
                <a:ea typeface="Calibri" panose="020F0502020204030204" pitchFamily="34" charset="0"/>
              </a:rPr>
              <a:t>HOW:</a:t>
            </a:r>
            <a:r>
              <a:rPr lang="en-GB" sz="2800" b="1" dirty="0">
                <a:latin typeface="Arial Black" panose="020B0A04020102020204" pitchFamily="34" charset="0"/>
                <a:ea typeface="Calibri" panose="020F0502020204030204" pitchFamily="34" charset="0"/>
              </a:rPr>
              <a:t> </a:t>
            </a:r>
            <a:r>
              <a:rPr lang="en-GB" sz="2800" dirty="0">
                <a:latin typeface="Arial Black" panose="020B0A04020102020204" pitchFamily="34" charset="0"/>
                <a:ea typeface="Calibri" panose="020F0502020204030204" pitchFamily="34" charset="0"/>
              </a:rPr>
              <a:t>sales dropped and poor delivery services.</a:t>
            </a:r>
          </a:p>
          <a:p>
            <a:pPr algn="just"/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HOW</a:t>
            </a:r>
            <a:r>
              <a:rPr lang="en-US" sz="2800" dirty="0">
                <a:latin typeface="Arial Black" panose="020B0A04020102020204" pitchFamily="34" charset="0"/>
              </a:rPr>
              <a:t> </a:t>
            </a:r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MUCH: </a:t>
            </a:r>
            <a:r>
              <a:rPr lang="en-US" sz="2800" dirty="0">
                <a:latin typeface="Arial Black" panose="020B0A04020102020204" pitchFamily="34" charset="0"/>
              </a:rPr>
              <a:t>the cost is unpredictable and difficult to bud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 Black" panose="020B0A04020102020204" pitchFamily="34" charset="0"/>
              </a:rPr>
              <a:t>PESTLE ANALYSIS: Basil’s Bakery</a:t>
            </a:r>
            <a:br>
              <a:rPr lang="en-GB" sz="3200" dirty="0">
                <a:solidFill>
                  <a:srgbClr val="000000"/>
                </a:solidFill>
                <a:latin typeface="Arial Black" panose="020B0A04020102020204" pitchFamily="34" charset="0"/>
              </a:rPr>
            </a:b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1705138"/>
            <a:ext cx="11554691" cy="51528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spc="-150" dirty="0">
                <a:solidFill>
                  <a:srgbClr val="FF0000"/>
                </a:solidFill>
                <a:latin typeface="Arial Black" panose="020B0A04020102020204" pitchFamily="34" charset="0"/>
              </a:rPr>
              <a:t>POLITICAL</a:t>
            </a:r>
            <a:r>
              <a:rPr lang="en-GB" sz="2800" spc="-150" dirty="0">
                <a:solidFill>
                  <a:srgbClr val="FF0000"/>
                </a:solidFill>
                <a:latin typeface="Arial Black" panose="020B0A04020102020204" pitchFamily="34" charset="0"/>
              </a:rPr>
              <a:t>:  </a:t>
            </a:r>
            <a:r>
              <a:rPr lang="en-GB" sz="2400" spc="-150" dirty="0">
                <a:solidFill>
                  <a:schemeClr val="tx1"/>
                </a:solidFill>
                <a:latin typeface="Arial Rounded MT Bold" panose="020F0704030504030204" pitchFamily="34" charset="0"/>
              </a:rPr>
              <a:t>*  Restrictions imposed during lockdown known as trade restriction</a:t>
            </a:r>
          </a:p>
          <a:p>
            <a:pPr marL="0" indent="0">
              <a:buNone/>
            </a:pPr>
            <a:r>
              <a:rPr lang="en-GB" sz="2400" spc="-15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                                       *  High business rate and more</a:t>
            </a:r>
          </a:p>
          <a:p>
            <a:pPr marL="0" indent="0">
              <a:buNone/>
            </a:pPr>
            <a:endParaRPr lang="en-GB" b="1" spc="-15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b="1" spc="-150" dirty="0">
                <a:solidFill>
                  <a:srgbClr val="FF0000"/>
                </a:solidFill>
                <a:latin typeface="Arial Black" panose="020B0A04020102020204" pitchFamily="34" charset="0"/>
              </a:rPr>
              <a:t>ECONOMIC : </a:t>
            </a:r>
            <a:r>
              <a:rPr lang="en-GB" sz="2800" b="1" spc="-150" dirty="0">
                <a:latin typeface="Arial Black" panose="020B0A04020102020204" pitchFamily="34" charset="0"/>
              </a:rPr>
              <a:t> </a:t>
            </a:r>
            <a:r>
              <a:rPr lang="en-GB" sz="2400" b="1" spc="-150" dirty="0">
                <a:latin typeface="Arial Black" panose="020B0A04020102020204" pitchFamily="34" charset="0"/>
              </a:rPr>
              <a:t>*  </a:t>
            </a:r>
            <a:r>
              <a:rPr lang="en-GB" sz="2400" spc="-150" dirty="0">
                <a:latin typeface="Arial Black" panose="020B0A04020102020204" pitchFamily="34" charset="0"/>
              </a:rPr>
              <a:t>Inflation rates,  Redundancies, and growth.</a:t>
            </a:r>
          </a:p>
          <a:p>
            <a:pPr marL="0" indent="0">
              <a:buNone/>
            </a:pPr>
            <a:r>
              <a:rPr lang="en-US" sz="2400" spc="-150" dirty="0">
                <a:latin typeface="Arial Black" panose="020B0A04020102020204" pitchFamily="34" charset="0"/>
              </a:rPr>
              <a:t>                             *  Increment of organic  produce and property prices</a:t>
            </a:r>
          </a:p>
          <a:p>
            <a:pPr marL="0" indent="0">
              <a:buNone/>
            </a:pPr>
            <a:r>
              <a:rPr lang="en-US" sz="2400" b="1" spc="-150" dirty="0">
                <a:solidFill>
                  <a:srgbClr val="FF0000"/>
                </a:solidFill>
                <a:latin typeface="Arial Black" panose="020B0A04020102020204" pitchFamily="34" charset="0"/>
              </a:rPr>
              <a:t> </a:t>
            </a:r>
            <a:endParaRPr lang="en-US" b="1" spc="-150" dirty="0">
              <a:solidFill>
                <a:srgbClr val="FF0000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US" sz="2800" b="1" spc="-15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800" b="1" spc="-150" dirty="0">
                <a:solidFill>
                  <a:srgbClr val="FF0000"/>
                </a:solidFill>
                <a:latin typeface="Arial Black" panose="020B0A04020102020204" pitchFamily="34" charset="0"/>
              </a:rPr>
              <a:t>SOCIAL </a:t>
            </a:r>
            <a:r>
              <a:rPr lang="en-GB" sz="2800" spc="-150" dirty="0">
                <a:solidFill>
                  <a:srgbClr val="FF0000"/>
                </a:solidFill>
                <a:latin typeface="Arial Black" panose="020B0A04020102020204" pitchFamily="34" charset="0"/>
              </a:rPr>
              <a:t>: </a:t>
            </a:r>
            <a:r>
              <a:rPr lang="en-GB" sz="2800" spc="-15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2400" spc="-15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     </a:t>
            </a:r>
            <a:r>
              <a:rPr lang="en-GB" sz="2400" spc="-150" dirty="0">
                <a:solidFill>
                  <a:schemeClr val="tx1"/>
                </a:solidFill>
                <a:latin typeface="Arial Black" panose="020B0A04020102020204" pitchFamily="34" charset="0"/>
              </a:rPr>
              <a:t>* </a:t>
            </a:r>
            <a:r>
              <a:rPr lang="en-GB" sz="2400" spc="-150" dirty="0">
                <a:solidFill>
                  <a:srgbClr val="FF0000"/>
                </a:solidFill>
                <a:latin typeface="Arial Black" panose="020B0A04020102020204" pitchFamily="34" charset="0"/>
              </a:rPr>
              <a:t> </a:t>
            </a:r>
            <a:r>
              <a:rPr lang="en-US" sz="2400" spc="-150" dirty="0">
                <a:solidFill>
                  <a:schemeClr val="tx1"/>
                </a:solidFill>
                <a:latin typeface="Arial Black" panose="020B0A04020102020204" pitchFamily="34" charset="0"/>
              </a:rPr>
              <a:t>Eating changed due to customers prefer home delivery.</a:t>
            </a:r>
          </a:p>
          <a:p>
            <a:pPr marL="0" indent="0">
              <a:buNone/>
            </a:pPr>
            <a:r>
              <a:rPr lang="en-US" sz="2400" spc="-150" dirty="0">
                <a:solidFill>
                  <a:schemeClr val="tx1"/>
                </a:solidFill>
                <a:latin typeface="Arial Black" panose="020B0A04020102020204" pitchFamily="34" charset="0"/>
              </a:rPr>
              <a:t>                          *  people work from home, not visiting retail park</a:t>
            </a:r>
            <a:endParaRPr lang="en-GB" sz="2400" b="1" spc="-15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12DC8-D00F-3E03-3F95-0E13C4F9F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FE961-0F8F-F03F-95AD-0725ACD92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8309" y="992698"/>
            <a:ext cx="8915400" cy="377762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600" dirty="0">
                <a:solidFill>
                  <a:srgbClr val="FF0000"/>
                </a:solidFill>
                <a:latin typeface="Arial Black" panose="020B0A04020102020204" pitchFamily="34" charset="0"/>
              </a:rPr>
              <a:t>TECHNOLOGICAL:</a:t>
            </a:r>
            <a:r>
              <a:rPr lang="en-US" sz="2600" dirty="0">
                <a:solidFill>
                  <a:schemeClr val="tx1"/>
                </a:solidFill>
                <a:latin typeface="Arial Black" panose="020B0A04020102020204" pitchFamily="34" charset="0"/>
              </a:rPr>
              <a:t>*Delivering equipment (bikes etc.)</a:t>
            </a:r>
          </a:p>
          <a:p>
            <a:pPr marL="0" indent="0">
              <a:buNone/>
            </a:pPr>
            <a:r>
              <a:rPr lang="en-US" sz="2600" dirty="0">
                <a:solidFill>
                  <a:srgbClr val="FF0000"/>
                </a:solidFill>
                <a:latin typeface="Arial Black" panose="020B0A04020102020204" pitchFamily="34" charset="0"/>
              </a:rPr>
              <a:t>                              </a:t>
            </a:r>
            <a:r>
              <a:rPr lang="en-US" sz="2600" dirty="0">
                <a:solidFill>
                  <a:schemeClr val="tx1"/>
                </a:solidFill>
                <a:latin typeface="Arial Black" panose="020B0A04020102020204" pitchFamily="34" charset="0"/>
              </a:rPr>
              <a:t>* Internet &amp; smart phones</a:t>
            </a:r>
          </a:p>
          <a:p>
            <a:pPr marL="0" indent="0">
              <a:buNone/>
            </a:pPr>
            <a:endParaRPr lang="en-US" sz="2600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US" sz="2600" dirty="0">
                <a:solidFill>
                  <a:srgbClr val="FF0000"/>
                </a:solidFill>
                <a:latin typeface="Arial Black" panose="020B0A04020102020204" pitchFamily="34" charset="0"/>
              </a:rPr>
              <a:t>LEGAL: </a:t>
            </a:r>
            <a:r>
              <a:rPr lang="en-US" sz="2600" dirty="0">
                <a:solidFill>
                  <a:schemeClr val="tx1"/>
                </a:solidFill>
                <a:latin typeface="Arial Black" panose="020B0A04020102020204" pitchFamily="34" charset="0"/>
              </a:rPr>
              <a:t>* Business rate and insurance</a:t>
            </a:r>
          </a:p>
          <a:p>
            <a:pPr marL="0" indent="0">
              <a:buNone/>
            </a:pPr>
            <a:r>
              <a:rPr lang="en-US" sz="2600" dirty="0">
                <a:solidFill>
                  <a:schemeClr val="tx1"/>
                </a:solidFill>
                <a:latin typeface="Arial Black" panose="020B0A04020102020204" pitchFamily="34" charset="0"/>
              </a:rPr>
              <a:t>             * Employment Law</a:t>
            </a:r>
          </a:p>
          <a:p>
            <a:pPr marL="0" indent="0">
              <a:buNone/>
            </a:pPr>
            <a:endParaRPr lang="en-US" sz="26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US" sz="2600" dirty="0">
                <a:solidFill>
                  <a:srgbClr val="FF0000"/>
                </a:solidFill>
                <a:latin typeface="Arial Black" panose="020B0A04020102020204" pitchFamily="34" charset="0"/>
              </a:rPr>
              <a:t>ENVIROMENTAL:</a:t>
            </a:r>
            <a:r>
              <a:rPr lang="en-US" sz="2600" dirty="0">
                <a:solidFill>
                  <a:schemeClr val="tx1"/>
                </a:solidFill>
                <a:latin typeface="Arial Black" panose="020B0A04020102020204" pitchFamily="34" charset="0"/>
              </a:rPr>
              <a:t>*Shopping center quitter, less people. *Shopping habit changed, preferred online      </a:t>
            </a:r>
            <a:r>
              <a:rPr lang="en-GB" sz="2600" dirty="0">
                <a:latin typeface="Arial Black" panose="020B0A04020102020204" pitchFamily="34" charset="0"/>
              </a:rPr>
              <a:t>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145211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92" name="Rectangle 111">
            <a:extLst>
              <a:ext uri="{FF2B5EF4-FFF2-40B4-BE49-F238E27FC236}">
                <a16:creationId xmlns:a16="http://schemas.microsoft.com/office/drawing/2014/main" id="{69A600BF-9431-6FF4-DF70-34385A84A0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" name="Rectangle 134">
            <a:extLst>
              <a:ext uri="{FF2B5EF4-FFF2-40B4-BE49-F238E27FC236}">
                <a16:creationId xmlns:a16="http://schemas.microsoft.com/office/drawing/2014/main" id="{32E11EDE-5445-B7A2-0B63-D0C0005BD8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1915661A-8EF9-DBBA-82B4-9A2C0E2A2EFA}"/>
              </a:ext>
            </a:extLst>
          </p:cNvPr>
          <p:cNvGrpSpPr/>
          <p:nvPr/>
        </p:nvGrpSpPr>
        <p:grpSpPr>
          <a:xfrm>
            <a:off x="396781" y="1354976"/>
            <a:ext cx="11703238" cy="5503024"/>
            <a:chOff x="-342900" y="577851"/>
            <a:chExt cx="9220200" cy="4335465"/>
          </a:xfrm>
        </p:grpSpPr>
        <p:sp>
          <p:nvSpPr>
            <p:cNvPr id="48" name="Line 59">
              <a:extLst>
                <a:ext uri="{FF2B5EF4-FFF2-40B4-BE49-F238E27FC236}">
                  <a16:creationId xmlns:a16="http://schemas.microsoft.com/office/drawing/2014/main" id="{4303DF68-66E5-D191-5085-1EEB659AD47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30250" y="1230313"/>
              <a:ext cx="508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95" name="Text Box 60">
              <a:extLst>
                <a:ext uri="{FF2B5EF4-FFF2-40B4-BE49-F238E27FC236}">
                  <a16:creationId xmlns:a16="http://schemas.microsoft.com/office/drawing/2014/main" id="{1CEFF9E3-1378-0B15-8D0E-0D779B88072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42900" y="1035050"/>
              <a:ext cx="1060450" cy="363538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GB" altLang="en-US" sz="1000" dirty="0">
                  <a:latin typeface="Arial" panose="020B0604020202020204" pitchFamily="34" charset="0"/>
                </a:rPr>
                <a:t>Bikes, needed for delivery</a:t>
              </a:r>
              <a:endPara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96" name="Line 61">
              <a:extLst>
                <a:ext uri="{FF2B5EF4-FFF2-40B4-BE49-F238E27FC236}">
                  <a16:creationId xmlns:a16="http://schemas.microsoft.com/office/drawing/2014/main" id="{36367D99-BAC4-67F8-FA38-87DF0496B8E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31913" y="1831975"/>
              <a:ext cx="508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97" name="Text Box 62">
              <a:extLst>
                <a:ext uri="{FF2B5EF4-FFF2-40B4-BE49-F238E27FC236}">
                  <a16:creationId xmlns:a16="http://schemas.microsoft.com/office/drawing/2014/main" id="{37F3BB65-AA6C-5F8C-E30C-5F7754F9549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7175" y="1635125"/>
              <a:ext cx="1060450" cy="363538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GB" altLang="en-US" sz="1000" dirty="0">
                  <a:latin typeface="Arial" panose="020B0604020202020204" pitchFamily="34" charset="0"/>
                </a:rPr>
                <a:t>Digital orders</a:t>
              </a:r>
              <a:endPara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98" name="Line 63">
              <a:extLst>
                <a:ext uri="{FF2B5EF4-FFF2-40B4-BE49-F238E27FC236}">
                  <a16:creationId xmlns:a16="http://schemas.microsoft.com/office/drawing/2014/main" id="{06BC3D53-7364-5E57-5C9F-ECB7D7504B6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84363" y="2384425"/>
              <a:ext cx="508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00" name="Line 65">
              <a:extLst>
                <a:ext uri="{FF2B5EF4-FFF2-40B4-BE49-F238E27FC236}">
                  <a16:creationId xmlns:a16="http://schemas.microsoft.com/office/drawing/2014/main" id="{C34B2F42-FCA6-B752-94F2-F14328F04EB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074988" y="1238250"/>
              <a:ext cx="508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01" name="Text Box 66">
              <a:extLst>
                <a:ext uri="{FF2B5EF4-FFF2-40B4-BE49-F238E27FC236}">
                  <a16:creationId xmlns:a16="http://schemas.microsoft.com/office/drawing/2014/main" id="{C8FF1EFA-64AE-937B-D1F8-44937FB554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00250" y="1035050"/>
              <a:ext cx="1060450" cy="363538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0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Government</a:t>
              </a:r>
              <a:endParaRPr kumimoji="0" lang="en-GB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" name="Line 67">
              <a:extLst>
                <a:ext uri="{FF2B5EF4-FFF2-40B4-BE49-F238E27FC236}">
                  <a16:creationId xmlns:a16="http://schemas.microsoft.com/office/drawing/2014/main" id="{515B8ABA-F6E6-1DFC-2169-AB79E0B6CDF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617913" y="1838325"/>
              <a:ext cx="508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03" name="Text Box 68">
              <a:extLst>
                <a:ext uri="{FF2B5EF4-FFF2-40B4-BE49-F238E27FC236}">
                  <a16:creationId xmlns:a16="http://schemas.microsoft.com/office/drawing/2014/main" id="{6A16F93D-71C3-4B90-41D1-0E4D97646A1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01900" y="1614488"/>
              <a:ext cx="1101723" cy="384177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0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Lockdown- customers not going out to the shopping centre</a:t>
              </a:r>
              <a:endPara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4" name="Line 69">
              <a:extLst>
                <a:ext uri="{FF2B5EF4-FFF2-40B4-BE49-F238E27FC236}">
                  <a16:creationId xmlns:a16="http://schemas.microsoft.com/office/drawing/2014/main" id="{8F57D0F2-0491-2B1A-B668-D4E7D34249B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70363" y="2390775"/>
              <a:ext cx="508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05" name="Text Box 70">
              <a:extLst>
                <a:ext uri="{FF2B5EF4-FFF2-40B4-BE49-F238E27FC236}">
                  <a16:creationId xmlns:a16="http://schemas.microsoft.com/office/drawing/2014/main" id="{04664CF6-1BB8-DEA6-8154-152EAD0CAFA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95625" y="2187575"/>
              <a:ext cx="1060450" cy="363538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0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Restrictions</a:t>
              </a:r>
              <a:endParaRPr kumimoji="0" lang="en-GB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6" name="Line 71">
              <a:extLst>
                <a:ext uri="{FF2B5EF4-FFF2-40B4-BE49-F238E27FC236}">
                  <a16:creationId xmlns:a16="http://schemas.microsoft.com/office/drawing/2014/main" id="{82784FC0-904B-3DBE-84B3-89C80F9BC11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281613" y="1222375"/>
              <a:ext cx="50641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07" name="Text Box 72">
              <a:extLst>
                <a:ext uri="{FF2B5EF4-FFF2-40B4-BE49-F238E27FC236}">
                  <a16:creationId xmlns:a16="http://schemas.microsoft.com/office/drawing/2014/main" id="{64FBC609-6CE5-FD62-CA96-33209E11C20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206875" y="1035050"/>
              <a:ext cx="1060450" cy="363538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0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Under Staff- needed to employ staff</a:t>
              </a:r>
              <a:endPara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8" name="Line 73">
              <a:extLst>
                <a:ext uri="{FF2B5EF4-FFF2-40B4-BE49-F238E27FC236}">
                  <a16:creationId xmlns:a16="http://schemas.microsoft.com/office/drawing/2014/main" id="{578A9CDC-470E-D9DA-2E69-516F63294BF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83275" y="1824038"/>
              <a:ext cx="50641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09" name="Text Box 74">
              <a:extLst>
                <a:ext uri="{FF2B5EF4-FFF2-40B4-BE49-F238E27FC236}">
                  <a16:creationId xmlns:a16="http://schemas.microsoft.com/office/drawing/2014/main" id="{CEF843FB-31B1-3DBA-6DFE-8EBB6156D7E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08538" y="1635125"/>
              <a:ext cx="1060450" cy="363538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0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Utility Bills and Rent increment</a:t>
              </a:r>
              <a:endParaRPr kumimoji="0" lang="en-GB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10" name="Line 75">
              <a:extLst>
                <a:ext uri="{FF2B5EF4-FFF2-40B4-BE49-F238E27FC236}">
                  <a16:creationId xmlns:a16="http://schemas.microsoft.com/office/drawing/2014/main" id="{2F6B8178-4245-4F46-01B6-13523D5DF2B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435725" y="2376488"/>
              <a:ext cx="50641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12" name="Line 77">
              <a:extLst>
                <a:ext uri="{FF2B5EF4-FFF2-40B4-BE49-F238E27FC236}">
                  <a16:creationId xmlns:a16="http://schemas.microsoft.com/office/drawing/2014/main" id="{1C94EE5C-CC54-564C-69D3-3BA9902D6EE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66533" y="3347545"/>
              <a:ext cx="508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13" name="Text Box 78">
              <a:extLst>
                <a:ext uri="{FF2B5EF4-FFF2-40B4-BE49-F238E27FC236}">
                  <a16:creationId xmlns:a16="http://schemas.microsoft.com/office/drawing/2014/main" id="{76C63FF8-0B81-751A-A293-EA648E1113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91797" y="3158632"/>
              <a:ext cx="1060450" cy="363538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GB" altLang="en-US" sz="1000" dirty="0">
                  <a:latin typeface="Arial" panose="020B0604020202020204" pitchFamily="34" charset="0"/>
                </a:rPr>
                <a:t>Footfall park is lowered</a:t>
              </a:r>
              <a:endPara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14" name="Line 79">
              <a:extLst>
                <a:ext uri="{FF2B5EF4-FFF2-40B4-BE49-F238E27FC236}">
                  <a16:creationId xmlns:a16="http://schemas.microsoft.com/office/drawing/2014/main" id="{47DF36B3-3A7B-4E1C-38BC-0A1B7289F2E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68058" y="3899995"/>
              <a:ext cx="50641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15" name="Text Box 80">
              <a:extLst>
                <a:ext uri="{FF2B5EF4-FFF2-40B4-BE49-F238E27FC236}">
                  <a16:creationId xmlns:a16="http://schemas.microsoft.com/office/drawing/2014/main" id="{7FE7613B-789B-3509-6D99-E392A61D69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63738" y="3652294"/>
              <a:ext cx="1060450" cy="427089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GB" altLang="en-US" sz="1000" dirty="0">
                  <a:latin typeface="Arial" panose="020B0604020202020204" pitchFamily="34" charset="0"/>
                </a:rPr>
                <a:t>Empty shops, and people habit to shop changed</a:t>
              </a:r>
              <a:endPara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16" name="Line 81">
              <a:extLst>
                <a:ext uri="{FF2B5EF4-FFF2-40B4-BE49-F238E27FC236}">
                  <a16:creationId xmlns:a16="http://schemas.microsoft.com/office/drawing/2014/main" id="{8CA5BD12-70B3-A0E0-F16A-AB8334F46C9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43225" y="3138488"/>
              <a:ext cx="508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17" name="Text Box 82">
              <a:extLst>
                <a:ext uri="{FF2B5EF4-FFF2-40B4-BE49-F238E27FC236}">
                  <a16:creationId xmlns:a16="http://schemas.microsoft.com/office/drawing/2014/main" id="{88D41BEF-B967-946D-777B-A9E5822EED9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70075" y="2949575"/>
              <a:ext cx="1060450" cy="363538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0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Waiting time /</a:t>
              </a:r>
              <a:endParaRPr kumimoji="0" lang="en-GB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18" name="Line 83">
              <a:extLst>
                <a:ext uri="{FF2B5EF4-FFF2-40B4-BE49-F238E27FC236}">
                  <a16:creationId xmlns:a16="http://schemas.microsoft.com/office/drawing/2014/main" id="{1D7D6490-079F-3196-D3B3-465E214A1F3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93963" y="3695700"/>
              <a:ext cx="50641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19" name="Text Box 84">
              <a:extLst>
                <a:ext uri="{FF2B5EF4-FFF2-40B4-BE49-F238E27FC236}">
                  <a16:creationId xmlns:a16="http://schemas.microsoft.com/office/drawing/2014/main" id="{DBC9DFD1-A522-11A1-FF40-7EBB747D36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19225" y="3508375"/>
              <a:ext cx="1060450" cy="363538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0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Customers working from</a:t>
              </a:r>
              <a:r>
                <a:rPr lang="en-GB" altLang="en-US" sz="1000" dirty="0">
                  <a:latin typeface="Arial" panose="020B0604020202020204" pitchFamily="34" charset="0"/>
                </a:rPr>
                <a:t> </a:t>
              </a:r>
              <a:r>
                <a:rPr kumimoji="0" lang="en-GB" altLang="en-US" sz="10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home</a:t>
              </a:r>
              <a:endPara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0" name="Line 85">
              <a:extLst>
                <a:ext uri="{FF2B5EF4-FFF2-40B4-BE49-F238E27FC236}">
                  <a16:creationId xmlns:a16="http://schemas.microsoft.com/office/drawing/2014/main" id="{1F31C843-B15C-E5CF-B3CD-3D39AFF463C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93900" y="4248150"/>
              <a:ext cx="508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21" name="Text Box 86">
              <a:extLst>
                <a:ext uri="{FF2B5EF4-FFF2-40B4-BE49-F238E27FC236}">
                  <a16:creationId xmlns:a16="http://schemas.microsoft.com/office/drawing/2014/main" id="{3D13FD6B-2E91-A5B7-544F-D2D3B83FF2E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5476" y="4060825"/>
              <a:ext cx="1355724" cy="271622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0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Some customers not visiting retail park</a:t>
              </a:r>
              <a:endPara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2" name="Rectangle 87">
              <a:extLst>
                <a:ext uri="{FF2B5EF4-FFF2-40B4-BE49-F238E27FC236}">
                  <a16:creationId xmlns:a16="http://schemas.microsoft.com/office/drawing/2014/main" id="{F2B75C2B-AFE6-DDE4-271C-E061E20659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3095" y="577851"/>
              <a:ext cx="1458914" cy="231773"/>
            </a:xfrm>
            <a:prstGeom prst="rect">
              <a:avLst/>
            </a:prstGeom>
            <a:solidFill>
              <a:srgbClr val="A0E0FF"/>
            </a:solidFill>
            <a:ln w="1016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GB" altLang="en-US" sz="1200" b="1" dirty="0">
                  <a:latin typeface="Arial" panose="020B0604020202020204" pitchFamily="34" charset="0"/>
                </a:rPr>
                <a:t>Technological</a:t>
              </a:r>
              <a:endPara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3" name="Rectangle 88">
              <a:extLst>
                <a:ext uri="{FF2B5EF4-FFF2-40B4-BE49-F238E27FC236}">
                  <a16:creationId xmlns:a16="http://schemas.microsoft.com/office/drawing/2014/main" id="{E570DDA9-4CFC-02C7-90E2-A22FCCBA3E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6213" y="582612"/>
              <a:ext cx="998537" cy="227013"/>
            </a:xfrm>
            <a:prstGeom prst="rect">
              <a:avLst/>
            </a:prstGeom>
            <a:solidFill>
              <a:srgbClr val="A0E0FF"/>
            </a:solidFill>
            <a:ln w="1016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2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Political</a:t>
              </a:r>
              <a:endPara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4" name="Rectangle 89">
              <a:extLst>
                <a:ext uri="{FF2B5EF4-FFF2-40B4-BE49-F238E27FC236}">
                  <a16:creationId xmlns:a16="http://schemas.microsoft.com/office/drawing/2014/main" id="{37C4073B-BA66-1E2D-49B5-9DCADBEA5E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6175" y="582611"/>
              <a:ext cx="998538" cy="227013"/>
            </a:xfrm>
            <a:prstGeom prst="rect">
              <a:avLst/>
            </a:prstGeom>
            <a:solidFill>
              <a:srgbClr val="A0E0FF"/>
            </a:solidFill>
            <a:ln w="1016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2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Economic</a:t>
              </a:r>
              <a:endPara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5" name="Line 90">
              <a:extLst>
                <a:ext uri="{FF2B5EF4-FFF2-40B4-BE49-F238E27FC236}">
                  <a16:creationId xmlns:a16="http://schemas.microsoft.com/office/drawing/2014/main" id="{C7D59D46-CA54-04CC-585B-1C7DEF9AC27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-25400" y="2716213"/>
              <a:ext cx="8012113" cy="1587"/>
            </a:xfrm>
            <a:prstGeom prst="line">
              <a:avLst/>
            </a:prstGeom>
            <a:noFill/>
            <a:ln w="1016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26" name="Line 91">
              <a:extLst>
                <a:ext uri="{FF2B5EF4-FFF2-40B4-BE49-F238E27FC236}">
                  <a16:creationId xmlns:a16="http://schemas.microsoft.com/office/drawing/2014/main" id="{AF45F7DE-521A-C555-C1FF-CA5AE97EA5A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79475" y="814388"/>
              <a:ext cx="1865313" cy="1901825"/>
            </a:xfrm>
            <a:prstGeom prst="line">
              <a:avLst/>
            </a:prstGeom>
            <a:noFill/>
            <a:ln w="1016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27" name="Line 92">
              <a:extLst>
                <a:ext uri="{FF2B5EF4-FFF2-40B4-BE49-F238E27FC236}">
                  <a16:creationId xmlns:a16="http://schemas.microsoft.com/office/drawing/2014/main" id="{0AB90A8A-3BC6-2CE0-1635-C86A91C0B15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16275" y="814388"/>
              <a:ext cx="1797050" cy="1901825"/>
            </a:xfrm>
            <a:prstGeom prst="line">
              <a:avLst/>
            </a:prstGeom>
            <a:noFill/>
            <a:ln w="1016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28" name="Line 93">
              <a:extLst>
                <a:ext uri="{FF2B5EF4-FFF2-40B4-BE49-F238E27FC236}">
                  <a16:creationId xmlns:a16="http://schemas.microsoft.com/office/drawing/2014/main" id="{F0CBF3B9-8AC8-843E-3DBD-DD596FC08C7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456238" y="814388"/>
              <a:ext cx="1825625" cy="1901825"/>
            </a:xfrm>
            <a:prstGeom prst="line">
              <a:avLst/>
            </a:prstGeom>
            <a:noFill/>
            <a:ln w="1016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29" name="Rectangle 94">
              <a:extLst>
                <a:ext uri="{FF2B5EF4-FFF2-40B4-BE49-F238E27FC236}">
                  <a16:creationId xmlns:a16="http://schemas.microsoft.com/office/drawing/2014/main" id="{2B0B0B4C-F36A-751D-3A42-65B69AE73C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55252" y="4645313"/>
              <a:ext cx="1131321" cy="227013"/>
            </a:xfrm>
            <a:prstGeom prst="rect">
              <a:avLst/>
            </a:prstGeom>
            <a:solidFill>
              <a:srgbClr val="A0E0FF"/>
            </a:solidFill>
            <a:ln w="1016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GB" altLang="en-US" sz="1200" b="1" dirty="0">
                  <a:latin typeface="Arial" panose="020B0604020202020204" pitchFamily="34" charset="0"/>
                  <a:ea typeface="Times New Roman" panose="02020603050405020304" pitchFamily="18" charset="0"/>
                </a:rPr>
                <a:t>S</a:t>
              </a:r>
              <a:r>
                <a:rPr kumimoji="0" lang="en-GB" altLang="en-US" sz="12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</a:rPr>
                <a:t>ocial</a:t>
              </a:r>
            </a:p>
          </p:txBody>
        </p:sp>
        <p:sp>
          <p:nvSpPr>
            <p:cNvPr id="130" name="Line 95">
              <a:extLst>
                <a:ext uri="{FF2B5EF4-FFF2-40B4-BE49-F238E27FC236}">
                  <a16:creationId xmlns:a16="http://schemas.microsoft.com/office/drawing/2014/main" id="{2DE75D9D-42D6-F0AF-E4D1-34B948CD321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220913" y="2716213"/>
              <a:ext cx="1612900" cy="1930400"/>
            </a:xfrm>
            <a:prstGeom prst="line">
              <a:avLst/>
            </a:prstGeom>
            <a:noFill/>
            <a:ln w="1016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31" name="Rectangle 96">
              <a:extLst>
                <a:ext uri="{FF2B5EF4-FFF2-40B4-BE49-F238E27FC236}">
                  <a16:creationId xmlns:a16="http://schemas.microsoft.com/office/drawing/2014/main" id="{2B575A9F-E750-88CE-A355-A14CFC82B8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40466" y="4651376"/>
              <a:ext cx="996950" cy="257177"/>
            </a:xfrm>
            <a:prstGeom prst="rect">
              <a:avLst/>
            </a:prstGeom>
            <a:solidFill>
              <a:srgbClr val="A0E0FF"/>
            </a:solidFill>
            <a:ln w="1016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2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Environmental</a:t>
              </a:r>
            </a:p>
          </p:txBody>
        </p:sp>
        <p:sp>
          <p:nvSpPr>
            <p:cNvPr id="132" name="Line 97">
              <a:extLst>
                <a:ext uri="{FF2B5EF4-FFF2-40B4-BE49-F238E27FC236}">
                  <a16:creationId xmlns:a16="http://schemas.microsoft.com/office/drawing/2014/main" id="{2961B0CC-63BE-BC9E-91D3-3C84AADCF8F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138941" y="2716213"/>
              <a:ext cx="1671638" cy="1930400"/>
            </a:xfrm>
            <a:prstGeom prst="line">
              <a:avLst/>
            </a:prstGeom>
            <a:noFill/>
            <a:ln w="1016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134" name="Text Box 99">
              <a:extLst>
                <a:ext uri="{FF2B5EF4-FFF2-40B4-BE49-F238E27FC236}">
                  <a16:creationId xmlns:a16="http://schemas.microsoft.com/office/drawing/2014/main" id="{46A2CBD6-BD82-EF94-8B43-5C86748C64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78242" y="2456657"/>
              <a:ext cx="899058" cy="519112"/>
            </a:xfrm>
            <a:prstGeom prst="rect">
              <a:avLst/>
            </a:prstGeom>
            <a:solidFill>
              <a:srgbClr val="FFFF99"/>
            </a:solidFill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0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 </a:t>
              </a:r>
              <a:r>
                <a:rPr lang="en-GB" altLang="en-US" sz="1000" b="1" dirty="0"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Covid Restriction</a:t>
              </a:r>
              <a:endPara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" name="Line 77">
              <a:extLst>
                <a:ext uri="{FF2B5EF4-FFF2-40B4-BE49-F238E27FC236}">
                  <a16:creationId xmlns:a16="http://schemas.microsoft.com/office/drawing/2014/main" id="{2772AF84-DD5E-C957-6A57-2617A8AD040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606098" y="3352308"/>
              <a:ext cx="508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4" name="Text Box 78">
              <a:extLst>
                <a:ext uri="{FF2B5EF4-FFF2-40B4-BE49-F238E27FC236}">
                  <a16:creationId xmlns:a16="http://schemas.microsoft.com/office/drawing/2014/main" id="{6A975CD0-E18A-05CC-A626-608E10F6AB1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31362" y="3163395"/>
              <a:ext cx="1060450" cy="363538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000" dirty="0">
                  <a:latin typeface="Arial" panose="020B0604020202020204" pitchFamily="34" charset="0"/>
                  <a:ea typeface="Times New Roman" panose="02020603050405020304" pitchFamily="18" charset="0"/>
                </a:rPr>
                <a:t> Insurance increment </a:t>
              </a:r>
              <a:endParaRPr lang="en-GB" altLang="en-US" sz="1000" dirty="0">
                <a:latin typeface="Arial" panose="020B0604020202020204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" name="Line 79">
              <a:extLst>
                <a:ext uri="{FF2B5EF4-FFF2-40B4-BE49-F238E27FC236}">
                  <a16:creationId xmlns:a16="http://schemas.microsoft.com/office/drawing/2014/main" id="{F56C1D3D-592E-F972-C6EB-8667D936346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07623" y="3904758"/>
              <a:ext cx="50641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  <p:sp>
          <p:nvSpPr>
            <p:cNvPr id="6" name="Text Box 80">
              <a:extLst>
                <a:ext uri="{FF2B5EF4-FFF2-40B4-BE49-F238E27FC236}">
                  <a16:creationId xmlns:a16="http://schemas.microsoft.com/office/drawing/2014/main" id="{13106CC9-3C12-4166-7AB7-1B81F6B86EF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32886" y="3715845"/>
              <a:ext cx="1060450" cy="363538"/>
            </a:xfrm>
            <a:prstGeom prst="rect">
              <a:avLst/>
            </a:prstGeom>
            <a:noFill/>
            <a:ln w="9525" cap="rnd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1000" dirty="0">
                  <a:latin typeface="Arial" panose="020B0604020202020204" pitchFamily="34" charset="0"/>
                  <a:ea typeface="Times New Roman" panose="02020603050405020304" pitchFamily="18" charset="0"/>
                </a:rPr>
                <a:t>Business Rate-  c</a:t>
              </a:r>
              <a:endParaRPr lang="en-GB" altLang="en-US" sz="1000" dirty="0">
                <a:latin typeface="Arial" panose="020B0604020202020204" pitchFamily="34" charset="0"/>
              </a:endParaRPr>
            </a:p>
            <a:p>
              <a:br>
                <a:rPr lang="en-GB" sz="1000" dirty="0"/>
              </a:br>
              <a:endParaRPr lang="en-US" sz="1000" dirty="0"/>
            </a:p>
            <a:p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7" name="Rectangle 96">
              <a:extLst>
                <a:ext uri="{FF2B5EF4-FFF2-40B4-BE49-F238E27FC236}">
                  <a16:creationId xmlns:a16="http://schemas.microsoft.com/office/drawing/2014/main" id="{30833126-4A15-CFEA-202F-3BB8E64460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80031" y="4656139"/>
              <a:ext cx="996950" cy="257177"/>
            </a:xfrm>
            <a:prstGeom prst="rect">
              <a:avLst/>
            </a:prstGeom>
            <a:solidFill>
              <a:srgbClr val="A0E0FF"/>
            </a:solidFill>
            <a:ln w="1016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GB" altLang="en-US" sz="1200" b="1" dirty="0">
                  <a:latin typeface="Arial" panose="020B0604020202020204" pitchFamily="34" charset="0"/>
                </a:rPr>
                <a:t>Lega</a:t>
              </a:r>
              <a:r>
                <a:rPr kumimoji="0" lang="en-GB" altLang="en-US" sz="12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l</a:t>
              </a:r>
            </a:p>
          </p:txBody>
        </p:sp>
        <p:sp>
          <p:nvSpPr>
            <p:cNvPr id="8" name="Line 97">
              <a:extLst>
                <a:ext uri="{FF2B5EF4-FFF2-40B4-BE49-F238E27FC236}">
                  <a16:creationId xmlns:a16="http://schemas.microsoft.com/office/drawing/2014/main" id="{73348084-4A07-27A4-5102-17171DA96F2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978505" y="2720976"/>
              <a:ext cx="1671638" cy="1930400"/>
            </a:xfrm>
            <a:prstGeom prst="line">
              <a:avLst/>
            </a:prstGeom>
            <a:noFill/>
            <a:ln w="1016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 sz="1000"/>
            </a:p>
          </p:txBody>
        </p:sp>
      </p:grpSp>
      <p:sp>
        <p:nvSpPr>
          <p:cNvPr id="135" name="Rectangle 100">
            <a:extLst>
              <a:ext uri="{FF2B5EF4-FFF2-40B4-BE49-F238E27FC236}">
                <a16:creationId xmlns:a16="http://schemas.microsoft.com/office/drawing/2014/main" id="{7698836A-481E-620B-775B-57B6230557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6" name="Rectangle 116">
            <a:extLst>
              <a:ext uri="{FF2B5EF4-FFF2-40B4-BE49-F238E27FC236}">
                <a16:creationId xmlns:a16="http://schemas.microsoft.com/office/drawing/2014/main" id="{51E1E1C7-5EC7-2E2D-910D-FDD1FD5802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6096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  <a:br>
              <a:rPr lang="en-GB" sz="1600" b="1" dirty="0">
                <a:latin typeface="Arial"/>
                <a:ea typeface="Roboto"/>
                <a:cs typeface="Roboto"/>
              </a:rPr>
            </a:br>
            <a:endParaRPr lang="en-GB" sz="1600" b="1" dirty="0">
              <a:latin typeface="Arial"/>
              <a:ea typeface="Roboto"/>
              <a:cs typeface="Roboto"/>
            </a:endParaRPr>
          </a:p>
          <a:p>
            <a:r>
              <a:rPr lang="en-GB" sz="1800" dirty="0">
                <a:latin typeface="Arial Black" panose="020B0A04020102020204" pitchFamily="34" charset="0"/>
              </a:rPr>
              <a:t>by </a:t>
            </a:r>
            <a:r>
              <a:rPr lang="en-GB" sz="1800" b="1" dirty="0">
                <a:solidFill>
                  <a:srgbClr val="FF0000"/>
                </a:solidFill>
                <a:latin typeface="Arial Black" panose="020B0A04020102020204" pitchFamily="34" charset="0"/>
              </a:rPr>
              <a:t>Francis J. Aguilar (1967) </a:t>
            </a:r>
            <a:r>
              <a:rPr lang="en-GB" sz="1800" dirty="0">
                <a:latin typeface="Arial Black" panose="020B0A04020102020204" pitchFamily="34" charset="0"/>
              </a:rPr>
              <a:t>who discusses ‘ETPS’</a:t>
            </a:r>
          </a:p>
          <a:p>
            <a:r>
              <a:rPr lang="en-GB" sz="1800" dirty="0">
                <a:latin typeface="Arial Black" panose="020B0A04020102020204" pitchFamily="34" charset="0"/>
              </a:rPr>
              <a:t>It encourages the development of external and strategic thinking (CIPD, 2025)</a:t>
            </a:r>
          </a:p>
          <a:p>
            <a:r>
              <a:rPr lang="en-US" sz="1800" dirty="0">
                <a:latin typeface="Arial Black" panose="020B0A04020102020204" pitchFamily="34" charset="0"/>
              </a:rPr>
              <a:t>Business regulation in the UK</a:t>
            </a:r>
          </a:p>
          <a:p>
            <a:r>
              <a:rPr lang="en-US" sz="1800" dirty="0">
                <a:latin typeface="Arial Black" panose="020B0A04020102020204" pitchFamily="34" charset="0"/>
              </a:rPr>
              <a:t>https://www.vanderlaw.com/not-following-business-regulations/</a:t>
            </a:r>
          </a:p>
          <a:p>
            <a:r>
              <a:rPr lang="en-US" sz="1800" dirty="0">
                <a:latin typeface="Arial Black" panose="020B0A04020102020204" pitchFamily="34" charset="0"/>
              </a:rPr>
              <a:t>On business policies</a:t>
            </a:r>
          </a:p>
          <a:p>
            <a:r>
              <a:rPr lang="en-US" sz="1800" dirty="0">
                <a:latin typeface="Arial Black" panose="020B0A04020102020204" pitchFamily="34" charset="0"/>
              </a:rPr>
              <a:t>https://uk.practicallaw.thomsonreuters.com/w-006-4835?transitionType=Default&amp;contextData=(sc.Default)&amp;firstPage=true</a:t>
            </a:r>
          </a:p>
          <a:p>
            <a:r>
              <a:rPr lang="en-US" sz="1800" dirty="0">
                <a:latin typeface="Arial Black" panose="020B0A04020102020204" pitchFamily="34" charset="0"/>
              </a:rPr>
              <a:t>CIPD (2025) PESTLE ANALYSIS Available at: https://www.cipd.org/en/knowledge/factsheets/pestle-analysis-factsheet/ (Accessed: 12 February 2025)</a:t>
            </a:r>
          </a:p>
          <a:p>
            <a:endParaRPr lang="en-US" sz="1800" dirty="0">
              <a:latin typeface="Arial Black" panose="020B0A04020102020204" pitchFamily="34" charset="0"/>
            </a:endParaRPr>
          </a:p>
          <a:p>
            <a:endParaRPr lang="en-GB" sz="1800" dirty="0">
              <a:latin typeface="Arial Black" panose="020B0A04020102020204" pitchFamily="34" charset="0"/>
            </a:endParaRPr>
          </a:p>
          <a:p>
            <a:br>
              <a:rPr lang="en-GB" sz="1600" dirty="0"/>
            </a:br>
            <a:endParaRPr lang="en-US" sz="1600" dirty="0"/>
          </a:p>
          <a:p>
            <a:br>
              <a:rPr lang="en-GB" sz="1600" dirty="0"/>
            </a:br>
            <a:endParaRPr lang="en-US" sz="1600" dirty="0"/>
          </a:p>
          <a:p>
            <a:endParaRPr lang="en-GB" sz="1600" b="1" dirty="0">
              <a:latin typeface="Arial"/>
              <a:ea typeface="Roboto"/>
              <a:cs typeface="Roboto"/>
            </a:endParaRPr>
          </a:p>
          <a:p>
            <a:endParaRPr lang="en-US" sz="16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endParaRPr lang="en-US" sz="16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endParaRPr lang="en-GB" sz="16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6690A1C-57E3-89F6-FDB1-687953B002D3}"/>
              </a:ext>
            </a:extLst>
          </p:cNvPr>
          <p:cNvSpPr>
            <a:spLocks noGrp="1"/>
          </p:cNvSpPr>
          <p:nvPr/>
        </p:nvSpPr>
        <p:spPr>
          <a:xfrm>
            <a:off x="1348872" y="3203444"/>
            <a:ext cx="12869334" cy="5827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47E63-4AEA-BE7E-30C1-FFD285EA5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Conclusion </a:t>
            </a:r>
            <a:br>
              <a:rPr lang="en-US" dirty="0"/>
            </a:br>
            <a:br>
              <a:rPr lang="en-US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D19E66-723C-1ACA-94B8-8B0D3806FD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6854" y="2411307"/>
            <a:ext cx="10857758" cy="1979222"/>
          </a:xfrm>
        </p:spPr>
        <p:txBody>
          <a:bodyPr>
            <a:normAutofit/>
          </a:bodyPr>
          <a:lstStyle/>
          <a:p>
            <a:r>
              <a:rPr lang="en-US" dirty="0"/>
              <a:t>In conclusion, Basil's Bakery faces challenges due to</a:t>
            </a:r>
          </a:p>
          <a:p>
            <a:r>
              <a:rPr lang="en-US" dirty="0"/>
              <a:t> lot of factors displayed in all the slides.</a:t>
            </a:r>
          </a:p>
          <a:p>
            <a:r>
              <a:rPr lang="en-US" dirty="0"/>
              <a:t> Lockdown Restriction and making people redundant affected</a:t>
            </a:r>
          </a:p>
          <a:p>
            <a:r>
              <a:rPr lang="en-US" dirty="0"/>
              <a:t> Basil’s small bakery business 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10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2922376" y="758361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11131</TotalTime>
  <Words>727</Words>
  <Application>Microsoft Office PowerPoint</Application>
  <PresentationFormat>Widescreen</PresentationFormat>
  <Paragraphs>106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AngsanaUPC</vt:lpstr>
      <vt:lpstr>Aptos</vt:lpstr>
      <vt:lpstr>Arial</vt:lpstr>
      <vt:lpstr>Arial Black</vt:lpstr>
      <vt:lpstr>Arial Rounded MT Bold</vt:lpstr>
      <vt:lpstr>Century Gothic</vt:lpstr>
      <vt:lpstr>Roboto</vt:lpstr>
      <vt:lpstr>Wingdings 3</vt:lpstr>
      <vt:lpstr>Wisp</vt:lpstr>
      <vt:lpstr>MODULE NAME: Problem solving and Decision Making MODULE CODE: LCLM4004 STUDENT NAME: Jessie Zain Watfa STUDENT ID: 2523952 LECTURER: Dr. Thomas Adeyemi ASSINGMENT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 </vt:lpstr>
      <vt:lpstr>Cause and effect analysis (Fishbone diagram) </vt:lpstr>
      <vt:lpstr>References </vt:lpstr>
      <vt:lpstr>Conclusion  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Jessie Zain Watfa (2523952)</cp:lastModifiedBy>
  <cp:revision>144</cp:revision>
  <dcterms:created xsi:type="dcterms:W3CDTF">2024-10-08T15:58:04Z</dcterms:created>
  <dcterms:modified xsi:type="dcterms:W3CDTF">2026-07-13T01:31:18Z</dcterms:modified>
</cp:coreProperties>
</file>