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7" r:id="rId5"/>
    <p:sldId id="261" r:id="rId6"/>
    <p:sldId id="259" r:id="rId7"/>
    <p:sldId id="260" r:id="rId8"/>
    <p:sldId id="263" r:id="rId9"/>
    <p:sldId id="262"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2/23/2023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2/23/2023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2/23/2023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2/23/2023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2/23/2023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2/23/2023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corporate.mcdonalds.com/corpmcd/investors/financial-information.html#accordion-b6f12fe0aa-item-741ec16c6d" TargetMode="External"/><Relationship Id="rId3" Type="http://schemas.openxmlformats.org/officeDocument/2006/relationships/hyperlink" Target="https://www.businessinsider.com/mcdonalds-ceo-reveals-turnaround-plan-2015-5?r=US&amp;IR=T" TargetMode="External"/><Relationship Id="rId7" Type="http://schemas.openxmlformats.org/officeDocument/2006/relationships/hyperlink" Target="https://www.mcdonalds.com/content/dam/uk/nfl/pdf/reports/mcdonalds-plan-for-change-2022.pdf" TargetMode="External"/><Relationship Id="rId12" Type="http://schemas.openxmlformats.org/officeDocument/2006/relationships/hyperlink" Target="https://www.reuters.com/article/us-mcdonalds-results-idUSKBN17R1FM"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corporate.mcdonalds.com/corpmcd/our-company/who-we-are.html" TargetMode="External"/><Relationship Id="rId11" Type="http://schemas.openxmlformats.org/officeDocument/2006/relationships/hyperlink" Target="https://www.qsrmagazine.com/reports/inside-plan-fix-mcdonalds" TargetMode="External"/><Relationship Id="rId5" Type="http://schemas.openxmlformats.org/officeDocument/2006/relationships/hyperlink" Target="https://ebookcentral.proquest.com/lib/trinity/reader.action?docID=5182145&amp;ppg=66" TargetMode="External"/><Relationship Id="rId10" Type="http://schemas.openxmlformats.org/officeDocument/2006/relationships/hyperlink" Target="https://www.prnewswire.com/news-releases/mcdonalds-announces-initial-steps-in-turnaround-plan-including-worldwide-business-restructuring-and-financial-updates-300076311.html" TargetMode="External"/><Relationship Id="rId4" Type="http://schemas.openxmlformats.org/officeDocument/2006/relationships/hyperlink" Target="https://hbr.org/2015/05/mcdonalds-has-to-do-more-than-manipulate-its-stock-price" TargetMode="External"/><Relationship Id="rId9" Type="http://schemas.openxmlformats.org/officeDocument/2006/relationships/hyperlink" Target="https://www.nytimes.com/2015/05/05/business/mcdonalds-chief-promises-turnaround-in-a-restructur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000" dirty="0" smtClean="0"/>
              <a:t>Review of Change Management process undertaken by McDonalds Restaurants</a:t>
            </a:r>
            <a:endParaRPr lang="en-GB" sz="3000" dirty="0"/>
          </a:p>
        </p:txBody>
      </p:sp>
      <p:sp>
        <p:nvSpPr>
          <p:cNvPr id="3" name="Subtitle 2"/>
          <p:cNvSpPr>
            <a:spLocks noGrp="1"/>
          </p:cNvSpPr>
          <p:nvPr>
            <p:ph type="subTitle" idx="1"/>
          </p:nvPr>
        </p:nvSpPr>
        <p:spPr>
          <a:xfrm>
            <a:off x="1154955" y="4777379"/>
            <a:ext cx="8825658" cy="1244597"/>
          </a:xfrm>
        </p:spPr>
        <p:txBody>
          <a:bodyPr>
            <a:normAutofit fontScale="70000" lnSpcReduction="20000"/>
          </a:bodyPr>
          <a:lstStyle/>
          <a:p>
            <a:r>
              <a:rPr lang="en-GB" dirty="0" smtClean="0"/>
              <a:t>Name:			Sandra Birt</a:t>
            </a:r>
          </a:p>
          <a:p>
            <a:r>
              <a:rPr lang="en-GB" dirty="0" smtClean="0"/>
              <a:t>Student ID:		0151759</a:t>
            </a:r>
          </a:p>
          <a:p>
            <a:r>
              <a:rPr lang="en-GB" dirty="0" smtClean="0"/>
              <a:t>Module:			change &amp; stability management bmmb7000</a:t>
            </a:r>
          </a:p>
          <a:p>
            <a:r>
              <a:rPr lang="en-GB" dirty="0" smtClean="0"/>
              <a:t>SUBMISSION DATE:	27 February 2023</a:t>
            </a:r>
            <a:endParaRPr lang="en-GB" dirty="0"/>
          </a:p>
        </p:txBody>
      </p:sp>
      <p:pic>
        <p:nvPicPr>
          <p:cNvPr id="1026" name="Picture 2" descr="McDonald's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3385" y="0"/>
            <a:ext cx="1998615" cy="1998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07121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605373"/>
          </a:xfrm>
        </p:spPr>
        <p:txBody>
          <a:bodyPr/>
          <a:lstStyle/>
          <a:p>
            <a:r>
              <a:rPr lang="en-GB" sz="3000" dirty="0" smtClean="0"/>
              <a:t>Company background</a:t>
            </a:r>
            <a:endParaRPr lang="en-GB" sz="3000" dirty="0"/>
          </a:p>
        </p:txBody>
      </p:sp>
      <p:sp>
        <p:nvSpPr>
          <p:cNvPr id="3" name="Content Placeholder 2"/>
          <p:cNvSpPr>
            <a:spLocks noGrp="1"/>
          </p:cNvSpPr>
          <p:nvPr>
            <p:ph idx="1"/>
          </p:nvPr>
        </p:nvSpPr>
        <p:spPr>
          <a:xfrm>
            <a:off x="646111" y="1058092"/>
            <a:ext cx="8946541" cy="4378432"/>
          </a:xfrm>
        </p:spPr>
        <p:txBody>
          <a:bodyPr/>
          <a:lstStyle/>
          <a:p>
            <a:pPr marL="0" indent="0">
              <a:buNone/>
            </a:pPr>
            <a:r>
              <a:rPr lang="en-GB" dirty="0" smtClean="0"/>
              <a:t>McDonalds was founded in 1940 but two American brothers, Richard and Maurice McDonalds, in California.</a:t>
            </a:r>
          </a:p>
          <a:p>
            <a:pPr marL="0" indent="0">
              <a:buNone/>
            </a:pPr>
            <a:endParaRPr lang="en-GB" sz="1000" dirty="0"/>
          </a:p>
          <a:p>
            <a:pPr marL="0" indent="0">
              <a:buNone/>
            </a:pPr>
            <a:r>
              <a:rPr lang="en-GB" dirty="0" smtClean="0"/>
              <a:t>In 1955, Franchise Agent Ray Kroc, franchised the first restaurant. In 1961 he bought the rights to the corporation from the McDonald’s brothers for $2.7 million.</a:t>
            </a:r>
          </a:p>
          <a:p>
            <a:pPr marL="0" indent="0">
              <a:buNone/>
            </a:pPr>
            <a:endParaRPr lang="en-GB" sz="1000" dirty="0"/>
          </a:p>
          <a:p>
            <a:pPr marL="0" indent="0">
              <a:buNone/>
            </a:pPr>
            <a:r>
              <a:rPr lang="en-GB" dirty="0" smtClean="0"/>
              <a:t>Today the company has 36,000 restaurants in 100 different nations and a turnover of $23 billion.</a:t>
            </a:r>
          </a:p>
          <a:p>
            <a:pPr marL="0" indent="0">
              <a:buNone/>
            </a:pPr>
            <a:endParaRPr lang="en-GB" dirty="0"/>
          </a:p>
          <a:p>
            <a:pPr marL="0" indent="0">
              <a:buNone/>
            </a:pPr>
            <a:r>
              <a:rPr lang="en-GB" sz="1400" dirty="0" smtClean="0"/>
              <a:t>(McDonalds, 2023)</a:t>
            </a:r>
          </a:p>
          <a:p>
            <a:pPr marL="0" indent="0">
              <a:buNone/>
            </a:pPr>
            <a:endParaRPr lang="en-GB" dirty="0"/>
          </a:p>
        </p:txBody>
      </p:sp>
      <p:pic>
        <p:nvPicPr>
          <p:cNvPr id="6" name="Picture 2" descr="McDonald's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3385" y="0"/>
            <a:ext cx="1998615" cy="1998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82330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618436"/>
          </a:xfrm>
        </p:spPr>
        <p:txBody>
          <a:bodyPr/>
          <a:lstStyle/>
          <a:p>
            <a:r>
              <a:rPr lang="en-GB" sz="3000" dirty="0" smtClean="0"/>
              <a:t>Definition of Change Management</a:t>
            </a:r>
            <a:endParaRPr lang="en-GB" sz="3000" dirty="0"/>
          </a:p>
        </p:txBody>
      </p:sp>
      <p:sp>
        <p:nvSpPr>
          <p:cNvPr id="3" name="Content Placeholder 2"/>
          <p:cNvSpPr>
            <a:spLocks noGrp="1"/>
          </p:cNvSpPr>
          <p:nvPr>
            <p:ph idx="1"/>
          </p:nvPr>
        </p:nvSpPr>
        <p:spPr>
          <a:xfrm>
            <a:off x="646111" y="1177707"/>
            <a:ext cx="8946541" cy="1865939"/>
          </a:xfrm>
        </p:spPr>
        <p:txBody>
          <a:bodyPr/>
          <a:lstStyle/>
          <a:p>
            <a:pPr marL="0" indent="0">
              <a:buNone/>
            </a:pPr>
            <a:r>
              <a:rPr lang="en-GB" dirty="0" smtClean="0"/>
              <a:t>Change management can be defined as ‘the systematic approach and application of knowledge, tools and resources to manage the transition of an organisation from it’s current state to a desired future state in a controlled and effective manner’ (Cameron &amp; Green, 2015)</a:t>
            </a:r>
            <a:endParaRPr lang="en-GB" dirty="0"/>
          </a:p>
        </p:txBody>
      </p:sp>
      <p:pic>
        <p:nvPicPr>
          <p:cNvPr id="4" name="Picture 2" descr="McDonald's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3385" y="0"/>
            <a:ext cx="1998615" cy="1998617"/>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646110" y="2992582"/>
            <a:ext cx="9404723" cy="618436"/>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000" dirty="0" smtClean="0"/>
              <a:t>Importance of Change Management</a:t>
            </a:r>
            <a:endParaRPr lang="en-GB" sz="3000" dirty="0"/>
          </a:p>
        </p:txBody>
      </p:sp>
      <p:sp>
        <p:nvSpPr>
          <p:cNvPr id="6" name="Content Placeholder 2"/>
          <p:cNvSpPr txBox="1">
            <a:spLocks/>
          </p:cNvSpPr>
          <p:nvPr/>
        </p:nvSpPr>
        <p:spPr>
          <a:xfrm>
            <a:off x="646111" y="3732485"/>
            <a:ext cx="8946541" cy="288444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dirty="0" smtClean="0"/>
              <a:t>Ensure smooth transition: Change management helps organisations to manage transitions effectively, reducing disruption and uncertainty during the change process. (Cameron &amp; Green, 2015).</a:t>
            </a:r>
          </a:p>
          <a:p>
            <a:r>
              <a:rPr lang="en-GB" dirty="0" smtClean="0"/>
              <a:t>Address different impacts on people and teams. (Prosci.com).</a:t>
            </a:r>
          </a:p>
          <a:p>
            <a:r>
              <a:rPr lang="en-GB" dirty="0" smtClean="0"/>
              <a:t>Thrive in an ever-changing world (Prosci.com).</a:t>
            </a:r>
          </a:p>
          <a:p>
            <a:r>
              <a:rPr lang="en-GB" dirty="0" smtClean="0"/>
              <a:t>Increase the likelihood of project success (Prosci.com).</a:t>
            </a:r>
          </a:p>
          <a:p>
            <a:endParaRPr lang="en-GB" dirty="0" smtClean="0"/>
          </a:p>
        </p:txBody>
      </p:sp>
    </p:spTree>
    <p:extLst>
      <p:ext uri="{BB962C8B-B14F-4D97-AF65-F5344CB8AC3E}">
        <p14:creationId xmlns:p14="http://schemas.microsoft.com/office/powerpoint/2010/main" val="38338679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540059"/>
          </a:xfrm>
        </p:spPr>
        <p:txBody>
          <a:bodyPr/>
          <a:lstStyle/>
          <a:p>
            <a:r>
              <a:rPr lang="en-GB" sz="3000" dirty="0" smtClean="0"/>
              <a:t>Reason for Change</a:t>
            </a:r>
            <a:endParaRPr lang="en-GB" sz="3000" dirty="0"/>
          </a:p>
        </p:txBody>
      </p:sp>
      <p:sp>
        <p:nvSpPr>
          <p:cNvPr id="3" name="Content Placeholder 2"/>
          <p:cNvSpPr>
            <a:spLocks noGrp="1"/>
          </p:cNvSpPr>
          <p:nvPr>
            <p:ph idx="1"/>
          </p:nvPr>
        </p:nvSpPr>
        <p:spPr>
          <a:xfrm>
            <a:off x="646111" y="1138518"/>
            <a:ext cx="8946541" cy="5453475"/>
          </a:xfrm>
        </p:spPr>
        <p:txBody>
          <a:bodyPr/>
          <a:lstStyle/>
          <a:p>
            <a:pPr marL="0" indent="0">
              <a:buNone/>
            </a:pPr>
            <a:r>
              <a:rPr lang="en-GB" sz="1600" dirty="0" smtClean="0"/>
              <a:t>McDonald’s has always been a company which changed to keep up with consumer demands, image and latest trends.</a:t>
            </a:r>
          </a:p>
          <a:p>
            <a:pPr marL="0" indent="0">
              <a:buNone/>
            </a:pPr>
            <a:r>
              <a:rPr lang="en-GB" sz="1600" dirty="0" smtClean="0"/>
              <a:t>A significant change management process was put into place in 2015 when a new CEO was appointed, Steve Easterbrook. New leadership is often the reason for change.</a:t>
            </a:r>
          </a:p>
          <a:p>
            <a:pPr marL="0" indent="0">
              <a:buNone/>
            </a:pPr>
            <a:r>
              <a:rPr lang="en-GB" sz="1600" dirty="0" smtClean="0"/>
              <a:t>Easterbrook launched a change management plan called the ‘Turnaround Plan’. The main driver for the change plan was to increase sales which at the time had fallen significantly. The focus was on improving business performance.</a:t>
            </a:r>
          </a:p>
          <a:p>
            <a:pPr marL="0" indent="0">
              <a:buNone/>
            </a:pPr>
            <a:r>
              <a:rPr lang="en-GB" sz="1600" dirty="0" smtClean="0"/>
              <a:t>Easterbrook’s aim was to ‘strip away layers of management, focus more on listening to customers and act faster to adapt </a:t>
            </a:r>
            <a:r>
              <a:rPr lang="en-GB" sz="1600" dirty="0"/>
              <a:t>t</a:t>
            </a:r>
            <a:r>
              <a:rPr lang="en-GB" sz="1600" dirty="0" smtClean="0"/>
              <a:t>o consumers changing tastes’. He said ‘Our existing organisation is inefficient and lacks clear accountability. We need to execute fewer things better’.</a:t>
            </a:r>
          </a:p>
          <a:p>
            <a:pPr marL="0" indent="0">
              <a:buNone/>
            </a:pPr>
            <a:r>
              <a:rPr lang="en-GB" sz="1600" dirty="0" smtClean="0"/>
              <a:t>The end result of the change plan was to increase sales but firstly the company had to address the reasons for the poor sales, the main reason for the downturn were:</a:t>
            </a:r>
          </a:p>
          <a:p>
            <a:pPr>
              <a:buFont typeface="Wingdings" panose="05000000000000000000" pitchFamily="2" charset="2"/>
              <a:buChar char="Ø"/>
            </a:pPr>
            <a:r>
              <a:rPr lang="en-GB" sz="1600" dirty="0" smtClean="0"/>
              <a:t>Consumers perception of the food being unhealthy and over processed.</a:t>
            </a:r>
          </a:p>
          <a:p>
            <a:pPr>
              <a:buFont typeface="Wingdings" panose="05000000000000000000" pitchFamily="2" charset="2"/>
              <a:buChar char="Ø"/>
            </a:pPr>
            <a:r>
              <a:rPr lang="en-GB" sz="1600" dirty="0" smtClean="0"/>
              <a:t>Food safety concerns in their production processes in the Asian market.</a:t>
            </a:r>
          </a:p>
          <a:p>
            <a:pPr>
              <a:buFont typeface="Wingdings" panose="05000000000000000000" pitchFamily="2" charset="2"/>
              <a:buChar char="Ø"/>
            </a:pPr>
            <a:r>
              <a:rPr lang="en-GB" sz="1600" dirty="0" smtClean="0"/>
              <a:t>Poor relationship with franchisees.</a:t>
            </a:r>
          </a:p>
          <a:p>
            <a:pPr>
              <a:buFont typeface="Wingdings" panose="05000000000000000000" pitchFamily="2" charset="2"/>
              <a:buChar char="Ø"/>
            </a:pPr>
            <a:r>
              <a:rPr lang="en-GB" sz="1600" dirty="0" smtClean="0"/>
              <a:t>Inefficiencies in their way of operating.</a:t>
            </a:r>
            <a:endParaRPr lang="en-GB" sz="1600" dirty="0"/>
          </a:p>
          <a:p>
            <a:pPr marL="0" indent="0">
              <a:buNone/>
            </a:pPr>
            <a:endParaRPr lang="en-GB" dirty="0"/>
          </a:p>
        </p:txBody>
      </p:sp>
      <p:pic>
        <p:nvPicPr>
          <p:cNvPr id="4" name="Picture 2" descr="McDonald's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3385" y="0"/>
            <a:ext cx="1998615" cy="1998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09376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519871"/>
          </a:xfrm>
        </p:spPr>
        <p:txBody>
          <a:bodyPr/>
          <a:lstStyle/>
          <a:p>
            <a:r>
              <a:rPr lang="en-GB" sz="3000" dirty="0" smtClean="0"/>
              <a:t>What change did McDonald’s go through?</a:t>
            </a:r>
            <a:endParaRPr lang="en-GB" sz="3000" dirty="0"/>
          </a:p>
        </p:txBody>
      </p:sp>
      <p:sp>
        <p:nvSpPr>
          <p:cNvPr id="3" name="Content Placeholder 2"/>
          <p:cNvSpPr>
            <a:spLocks noGrp="1"/>
          </p:cNvSpPr>
          <p:nvPr>
            <p:ph idx="1"/>
          </p:nvPr>
        </p:nvSpPr>
        <p:spPr>
          <a:xfrm>
            <a:off x="646111" y="1130205"/>
            <a:ext cx="8946541" cy="5353722"/>
          </a:xfrm>
        </p:spPr>
        <p:txBody>
          <a:bodyPr/>
          <a:lstStyle/>
          <a:p>
            <a:pPr marL="0" indent="0">
              <a:buNone/>
            </a:pPr>
            <a:r>
              <a:rPr lang="en-GB" dirty="0" smtClean="0"/>
              <a:t>The change plan involved several changes including:</a:t>
            </a:r>
          </a:p>
          <a:p>
            <a:r>
              <a:rPr lang="en-GB" dirty="0" smtClean="0"/>
              <a:t>Simplifying the menu: McDonalds reduced the number of items on the menu to focus on the most popular and profitable items. This in turn helped to improve speed of service.</a:t>
            </a:r>
          </a:p>
          <a:p>
            <a:r>
              <a:rPr lang="en-GB" dirty="0" smtClean="0"/>
              <a:t>Improving food quality: McDonald’s introduced new cooking methods and improved ingredients to enhance taste and quality. Removing artificial preservatives.</a:t>
            </a:r>
          </a:p>
          <a:p>
            <a:r>
              <a:rPr lang="en-GB" dirty="0" smtClean="0"/>
              <a:t>Enhancing digital technology: To improve the customer experience including self-serve kiosks and mobile ordering system.</a:t>
            </a:r>
          </a:p>
          <a:p>
            <a:r>
              <a:rPr lang="en-GB" dirty="0" smtClean="0"/>
              <a:t>Rebranding: McDonalds launched a new marketing campaign and updated the restaurants to a more modern design.</a:t>
            </a:r>
          </a:p>
          <a:p>
            <a:r>
              <a:rPr lang="en-GB" dirty="0" smtClean="0"/>
              <a:t>Franchisee support: Providing more support to franchisees through training, financial assistance to help them improve their business.</a:t>
            </a:r>
          </a:p>
          <a:p>
            <a:endParaRPr lang="en-GB" dirty="0"/>
          </a:p>
        </p:txBody>
      </p:sp>
      <p:pic>
        <p:nvPicPr>
          <p:cNvPr id="4" name="Picture 2" descr="McDonald's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3385" y="0"/>
            <a:ext cx="1998615" cy="1998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5312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536497"/>
          </a:xfrm>
        </p:spPr>
        <p:txBody>
          <a:bodyPr/>
          <a:lstStyle/>
          <a:p>
            <a:r>
              <a:rPr lang="en-GB" sz="3000" dirty="0" smtClean="0"/>
              <a:t>Change Management Models</a:t>
            </a:r>
            <a:endParaRPr lang="en-GB" sz="3000" dirty="0"/>
          </a:p>
        </p:txBody>
      </p:sp>
      <p:sp>
        <p:nvSpPr>
          <p:cNvPr id="3" name="Content Placeholder 2"/>
          <p:cNvSpPr>
            <a:spLocks noGrp="1"/>
          </p:cNvSpPr>
          <p:nvPr>
            <p:ph idx="1"/>
          </p:nvPr>
        </p:nvSpPr>
        <p:spPr>
          <a:xfrm>
            <a:off x="646111" y="1088642"/>
            <a:ext cx="8946541" cy="1380237"/>
          </a:xfrm>
        </p:spPr>
        <p:txBody>
          <a:bodyPr>
            <a:normAutofit lnSpcReduction="10000"/>
          </a:bodyPr>
          <a:lstStyle/>
          <a:p>
            <a:pPr marL="0" indent="0">
              <a:buNone/>
            </a:pPr>
            <a:r>
              <a:rPr lang="en-GB" sz="1600" dirty="0" smtClean="0"/>
              <a:t>Change management models can be categorised into planned and emergent change models. Planned change models are based on a systematic, planned approach to change.  While emergent change models offer flexibility and adaptability to changing circumstances.</a:t>
            </a:r>
          </a:p>
          <a:p>
            <a:pPr marL="0" indent="0">
              <a:buNone/>
            </a:pPr>
            <a:r>
              <a:rPr lang="en-GB" sz="1600" dirty="0" smtClean="0"/>
              <a:t>There are a range of change management models developed by leading theorists:</a:t>
            </a:r>
            <a:endParaRPr lang="en-GB" sz="1600" dirty="0"/>
          </a:p>
        </p:txBody>
      </p:sp>
      <p:pic>
        <p:nvPicPr>
          <p:cNvPr id="4" name="Picture 2" descr="McDonald's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3385" y="0"/>
            <a:ext cx="1998615" cy="1998617"/>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646111" y="2593248"/>
            <a:ext cx="8946541" cy="3882367"/>
          </a:xfrm>
          <a:prstGeom prst="rect">
            <a:avLst/>
          </a:prstGeom>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sz="1400" dirty="0" smtClean="0"/>
              <a:t>Lewin’s 3 step model:</a:t>
            </a:r>
          </a:p>
          <a:p>
            <a:pPr marL="0" indent="0">
              <a:buFont typeface="Wingdings 3" charset="2"/>
              <a:buNone/>
            </a:pPr>
            <a:r>
              <a:rPr lang="en-GB" sz="1400" dirty="0" smtClean="0"/>
              <a:t>Developed by Kurt Lewin in the 1940’s. Lewin believed that organisation changes have 3 steps – </a:t>
            </a:r>
          </a:p>
          <a:p>
            <a:pPr marL="457200" indent="-457200">
              <a:buFont typeface="Wingdings 3" charset="2"/>
              <a:buAutoNum type="arabicPeriod"/>
            </a:pPr>
            <a:r>
              <a:rPr lang="en-GB" sz="1400" b="1" dirty="0" smtClean="0"/>
              <a:t>Unfreeze</a:t>
            </a:r>
            <a:r>
              <a:rPr lang="en-GB" sz="1400" dirty="0" smtClean="0"/>
              <a:t> the current state in a way that destabilises the equilibrium and unleashes some energy for change.</a:t>
            </a:r>
          </a:p>
          <a:p>
            <a:pPr marL="457200" indent="-457200">
              <a:buFont typeface="Wingdings 3" charset="2"/>
              <a:buAutoNum type="arabicPeriod" startAt="2"/>
            </a:pPr>
            <a:r>
              <a:rPr lang="en-GB" sz="1400" b="1" dirty="0" smtClean="0"/>
              <a:t>Move</a:t>
            </a:r>
            <a:r>
              <a:rPr lang="en-GB" sz="1400" dirty="0" smtClean="0"/>
              <a:t> to a new state through participation and involvement and actually implementing the change.</a:t>
            </a:r>
          </a:p>
          <a:p>
            <a:pPr marL="457200" indent="-457200">
              <a:buFont typeface="Wingdings 3" charset="2"/>
              <a:buAutoNum type="arabicPeriod" startAt="2"/>
            </a:pPr>
            <a:r>
              <a:rPr lang="en-GB" sz="1400" b="1" dirty="0" smtClean="0"/>
              <a:t>Refreeze</a:t>
            </a:r>
            <a:r>
              <a:rPr lang="en-GB" sz="1400" dirty="0" smtClean="0"/>
              <a:t> and stabilise the new state of affairs involving setting new processes, policies and standards. </a:t>
            </a:r>
          </a:p>
          <a:p>
            <a:pPr marL="0" indent="0">
              <a:buNone/>
            </a:pPr>
            <a:r>
              <a:rPr lang="en-GB" sz="1400" dirty="0" smtClean="0"/>
              <a:t>This model is a useful framework as it is simple to understand. It can be applied to different types of change and different organisations. The negatives of this model is that it may not be a sufficient framework to manage complex changes that require a more adaptive approach.</a:t>
            </a:r>
          </a:p>
          <a:p>
            <a:pPr marL="0" indent="0">
              <a:buNone/>
            </a:pPr>
            <a:r>
              <a:rPr lang="en-GB" sz="1400" dirty="0" smtClean="0"/>
              <a:t>(Cameron &amp; Green, 2015)</a:t>
            </a:r>
          </a:p>
          <a:p>
            <a:pPr marL="0" indent="0">
              <a:buFont typeface="Wingdings 3" charset="2"/>
              <a:buNone/>
            </a:pPr>
            <a:endParaRPr lang="en-GB" dirty="0"/>
          </a:p>
        </p:txBody>
      </p:sp>
    </p:spTree>
    <p:extLst>
      <p:ext uri="{BB962C8B-B14F-4D97-AF65-F5344CB8AC3E}">
        <p14:creationId xmlns:p14="http://schemas.microsoft.com/office/powerpoint/2010/main" val="7089495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20209"/>
            <a:ext cx="9404723" cy="561435"/>
          </a:xfrm>
        </p:spPr>
        <p:txBody>
          <a:bodyPr/>
          <a:lstStyle/>
          <a:p>
            <a:r>
              <a:rPr lang="en-GB" sz="3000" dirty="0" smtClean="0"/>
              <a:t>Change Management Models …</a:t>
            </a:r>
            <a:endParaRPr lang="en-GB" sz="3000" dirty="0"/>
          </a:p>
        </p:txBody>
      </p:sp>
      <p:sp>
        <p:nvSpPr>
          <p:cNvPr id="3" name="Content Placeholder 2"/>
          <p:cNvSpPr>
            <a:spLocks noGrp="1"/>
          </p:cNvSpPr>
          <p:nvPr>
            <p:ph idx="1"/>
          </p:nvPr>
        </p:nvSpPr>
        <p:spPr>
          <a:xfrm>
            <a:off x="646111" y="681643"/>
            <a:ext cx="8946541" cy="6001789"/>
          </a:xfrm>
          <a:ln>
            <a:solidFill>
              <a:schemeClr val="tx1"/>
            </a:solidFill>
          </a:ln>
        </p:spPr>
        <p:txBody>
          <a:bodyPr>
            <a:normAutofit fontScale="85000" lnSpcReduction="10000"/>
          </a:bodyPr>
          <a:lstStyle/>
          <a:p>
            <a:pPr marL="0" indent="0">
              <a:buNone/>
            </a:pPr>
            <a:r>
              <a:rPr lang="en-GB" sz="1400" dirty="0" smtClean="0"/>
              <a:t>Kotter’s 8 stage process</a:t>
            </a:r>
          </a:p>
          <a:p>
            <a:pPr marL="0" indent="0">
              <a:buNone/>
            </a:pPr>
            <a:r>
              <a:rPr lang="en-GB" sz="1400" dirty="0" smtClean="0"/>
              <a:t>Developed by John Kotter, this is a step by step approach for implementing change in organisations.</a:t>
            </a:r>
          </a:p>
          <a:p>
            <a:pPr marL="0" indent="0">
              <a:buNone/>
            </a:pPr>
            <a:r>
              <a:rPr lang="en-GB" sz="1400" dirty="0" smtClean="0"/>
              <a:t>The 8 stages are:</a:t>
            </a:r>
          </a:p>
          <a:p>
            <a:r>
              <a:rPr lang="en-GB" sz="1400" dirty="0" smtClean="0"/>
              <a:t>Establish a sense of urgency. This stage creates a compelling reason for change and is crucial in gaining needed cooperation.</a:t>
            </a:r>
          </a:p>
          <a:p>
            <a:r>
              <a:rPr lang="en-GB" sz="1400" dirty="0" smtClean="0"/>
              <a:t>Create the guiding coalition. This stage forms a group of leaders to guide the change effort. The coalition should be made up of employees with different skills, perspectives and positions within the organisation.</a:t>
            </a:r>
          </a:p>
          <a:p>
            <a:r>
              <a:rPr lang="en-GB" sz="1400" dirty="0" smtClean="0"/>
              <a:t>Developing a vision and strategy.  It is essential to develop a clear and compelling vision for the change in line with the organisations strategy and values. This way there should be less resistance from employees.</a:t>
            </a:r>
          </a:p>
          <a:p>
            <a:r>
              <a:rPr lang="en-GB" sz="1400" dirty="0" smtClean="0"/>
              <a:t>Communicating the change vision. The vision should be communicated to all stakeholders with clarity and simplicity. Kotter noted that ‘focussed, jargon-free information can be disseminated to large groups or people at a fraction of the cost of clumsy, complicated communication’.</a:t>
            </a:r>
          </a:p>
          <a:p>
            <a:r>
              <a:rPr lang="en-GB" sz="1400" dirty="0" smtClean="0"/>
              <a:t>Empowering employees for brad-based action. Tis involves removing barriers to change and empowering individuals to take action. Individuals  should be provided with support, resources and training to enable them to contribute to the change effectively.</a:t>
            </a:r>
          </a:p>
          <a:p>
            <a:r>
              <a:rPr lang="en-GB" sz="1400" dirty="0" smtClean="0"/>
              <a:t>Generating short-term wins. Focus on achieving small incremental wins that build momentum and reinforce the vision. Celebrate success and communicate to stakeholders.</a:t>
            </a:r>
          </a:p>
          <a:p>
            <a:r>
              <a:rPr lang="en-GB" sz="1400" dirty="0" smtClean="0"/>
              <a:t>Consolidating gains and producing more change. The focus here is on embedding the change into the organisations culture and processes. Address resistance and make further advanced in  achieve the change.</a:t>
            </a:r>
          </a:p>
          <a:p>
            <a:r>
              <a:rPr lang="en-GB" sz="1400" dirty="0" smtClean="0"/>
              <a:t>Anchoring new approaches in the culture. In the final stage, the change is embedded into the organisations culture and becomes ‘the way things are done’. The vision and values must be reinforced to ensure the change is sustainable.</a:t>
            </a:r>
          </a:p>
          <a:p>
            <a:pPr marL="0" indent="0">
              <a:buNone/>
            </a:pPr>
            <a:r>
              <a:rPr lang="en-GB" sz="1400" dirty="0" smtClean="0"/>
              <a:t>The benefit of this model is that it provides a practical and structured approach to change while engaging stakeholders. It builds a shared vision and keeps the organisation moving towards achieving the desired change.</a:t>
            </a:r>
          </a:p>
          <a:p>
            <a:pPr marL="0" indent="0">
              <a:buNone/>
            </a:pPr>
            <a:r>
              <a:rPr lang="en-GB" sz="1400" dirty="0" smtClean="0"/>
              <a:t>Kotter (2012)</a:t>
            </a:r>
            <a:endParaRPr lang="en-GB" sz="1400" dirty="0"/>
          </a:p>
        </p:txBody>
      </p:sp>
      <p:pic>
        <p:nvPicPr>
          <p:cNvPr id="4" name="Picture 2" descr="McDonald's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3385" y="0"/>
            <a:ext cx="1998615" cy="1998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997453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478307"/>
          </a:xfrm>
        </p:spPr>
        <p:txBody>
          <a:bodyPr/>
          <a:lstStyle/>
          <a:p>
            <a:r>
              <a:rPr lang="en-GB" sz="3000" dirty="0" smtClean="0"/>
              <a:t>Force-field analysis</a:t>
            </a:r>
            <a:endParaRPr lang="en-GB" sz="3000" dirty="0"/>
          </a:p>
        </p:txBody>
      </p:sp>
      <p:sp>
        <p:nvSpPr>
          <p:cNvPr id="3" name="Content Placeholder 2"/>
          <p:cNvSpPr>
            <a:spLocks noGrp="1"/>
          </p:cNvSpPr>
          <p:nvPr>
            <p:ph idx="1"/>
          </p:nvPr>
        </p:nvSpPr>
        <p:spPr>
          <a:xfrm>
            <a:off x="646111" y="1080330"/>
            <a:ext cx="8976058" cy="4757052"/>
          </a:xfrm>
          <a:ln>
            <a:solidFill>
              <a:schemeClr val="tx1"/>
            </a:solidFill>
          </a:ln>
        </p:spPr>
        <p:txBody>
          <a:bodyPr/>
          <a:lstStyle/>
          <a:p>
            <a:pPr marL="0" indent="0">
              <a:buNone/>
            </a:pPr>
            <a:r>
              <a:rPr lang="en-GB" dirty="0"/>
              <a:t>	</a:t>
            </a:r>
            <a:r>
              <a:rPr lang="en-GB" dirty="0" smtClean="0"/>
              <a:t>	</a:t>
            </a:r>
          </a:p>
          <a:p>
            <a:pPr marL="0" indent="0">
              <a:buNone/>
            </a:pPr>
            <a:r>
              <a:rPr lang="en-GB" dirty="0" smtClean="0"/>
              <a:t>								</a:t>
            </a:r>
            <a:endParaRPr lang="en-GB" dirty="0"/>
          </a:p>
        </p:txBody>
      </p:sp>
      <p:pic>
        <p:nvPicPr>
          <p:cNvPr id="4" name="Picture 2" descr="McDonald's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3385" y="0"/>
            <a:ext cx="1998615" cy="199861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710545" y="1197033"/>
            <a:ext cx="794328" cy="3998422"/>
          </a:xfrm>
          <a:prstGeom prst="rect">
            <a:avLst/>
          </a:prstGeom>
          <a:solidFill>
            <a:schemeClr val="bg2">
              <a:lumMod val="20000"/>
              <a:lumOff val="80000"/>
            </a:schemeClr>
          </a:solidFill>
          <a:ln>
            <a:solidFill>
              <a:schemeClr val="bg1"/>
            </a:solidFill>
          </a:ln>
        </p:spPr>
        <p:style>
          <a:lnRef idx="2">
            <a:schemeClr val="accent6">
              <a:shade val="50000"/>
            </a:schemeClr>
          </a:lnRef>
          <a:fillRef idx="1">
            <a:schemeClr val="accent6"/>
          </a:fillRef>
          <a:effectRef idx="0">
            <a:schemeClr val="accent6"/>
          </a:effectRef>
          <a:fontRef idx="minor">
            <a:schemeClr val="lt1"/>
          </a:fontRef>
        </p:style>
        <p:txBody>
          <a:bodyPr vert="vert270" rtlCol="0" anchor="ctr"/>
          <a:lstStyle/>
          <a:p>
            <a:pPr algn="ctr"/>
            <a:r>
              <a:rPr lang="en-GB" sz="2200" dirty="0" smtClean="0">
                <a:solidFill>
                  <a:schemeClr val="bg1"/>
                </a:solidFill>
              </a:rPr>
              <a:t>Implement the Turnaround Plan in McDonald’s</a:t>
            </a:r>
            <a:endParaRPr lang="en-GB" sz="2200" dirty="0">
              <a:solidFill>
                <a:schemeClr val="bg1"/>
              </a:solidFill>
            </a:endParaRPr>
          </a:p>
        </p:txBody>
      </p:sp>
      <p:sp>
        <p:nvSpPr>
          <p:cNvPr id="6" name="Rectangle 5"/>
          <p:cNvSpPr/>
          <p:nvPr/>
        </p:nvSpPr>
        <p:spPr>
          <a:xfrm>
            <a:off x="1025236" y="1274618"/>
            <a:ext cx="3241747" cy="414089"/>
          </a:xfrm>
          <a:prstGeom prst="rect">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ln>
                  <a:solidFill>
                    <a:schemeClr val="bg1"/>
                  </a:solidFill>
                </a:ln>
                <a:solidFill>
                  <a:schemeClr val="bg1"/>
                </a:solidFill>
                <a:latin typeface="Arial Black" panose="020B0A04020102020204" pitchFamily="34" charset="0"/>
              </a:rPr>
              <a:t>Driving forces</a:t>
            </a:r>
            <a:endParaRPr lang="en-GB" dirty="0">
              <a:ln>
                <a:solidFill>
                  <a:schemeClr val="bg1"/>
                </a:solidFill>
              </a:ln>
              <a:solidFill>
                <a:schemeClr val="bg1"/>
              </a:solidFill>
              <a:latin typeface="Arial Black" panose="020B0A04020102020204" pitchFamily="34" charset="0"/>
            </a:endParaRPr>
          </a:p>
        </p:txBody>
      </p:sp>
      <p:sp>
        <p:nvSpPr>
          <p:cNvPr id="7" name="Rectangle 6"/>
          <p:cNvSpPr/>
          <p:nvPr/>
        </p:nvSpPr>
        <p:spPr>
          <a:xfrm>
            <a:off x="5994400" y="1274618"/>
            <a:ext cx="3269673" cy="387927"/>
          </a:xfrm>
          <a:prstGeom prst="rect">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latin typeface="Arial Black" panose="020B0A04020102020204" pitchFamily="34" charset="0"/>
              </a:rPr>
              <a:t>Restraining forces</a:t>
            </a:r>
            <a:endParaRPr lang="en-GB" dirty="0">
              <a:solidFill>
                <a:schemeClr val="bg1"/>
              </a:solidFill>
              <a:latin typeface="Arial Black" panose="020B0A04020102020204" pitchFamily="34" charset="0"/>
            </a:endParaRPr>
          </a:p>
        </p:txBody>
      </p:sp>
      <p:sp>
        <p:nvSpPr>
          <p:cNvPr id="10" name="Rectangle 9"/>
          <p:cNvSpPr/>
          <p:nvPr/>
        </p:nvSpPr>
        <p:spPr>
          <a:xfrm>
            <a:off x="1043492" y="2008907"/>
            <a:ext cx="1986035" cy="771698"/>
          </a:xfrm>
          <a:prstGeom prst="rect">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bg1"/>
                </a:solidFill>
              </a:rPr>
              <a:t>Consumer demand for healthier, high quality food options.</a:t>
            </a:r>
            <a:endParaRPr lang="en-GB" sz="1200" dirty="0">
              <a:solidFill>
                <a:schemeClr val="bg1"/>
              </a:solidFill>
            </a:endParaRPr>
          </a:p>
        </p:txBody>
      </p:sp>
      <p:sp>
        <p:nvSpPr>
          <p:cNvPr id="11" name="Rectangle 10"/>
          <p:cNvSpPr/>
          <p:nvPr/>
        </p:nvSpPr>
        <p:spPr>
          <a:xfrm>
            <a:off x="1025236" y="2953786"/>
            <a:ext cx="1986035" cy="771697"/>
          </a:xfrm>
          <a:prstGeom prst="rect">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bg1"/>
                </a:solidFill>
              </a:rPr>
              <a:t>Declining sales and profitability.</a:t>
            </a:r>
            <a:endParaRPr lang="en-GB" sz="1200" dirty="0">
              <a:solidFill>
                <a:schemeClr val="bg1"/>
              </a:solidFill>
            </a:endParaRPr>
          </a:p>
        </p:txBody>
      </p:sp>
      <p:sp>
        <p:nvSpPr>
          <p:cNvPr id="12" name="Rectangle 11"/>
          <p:cNvSpPr/>
          <p:nvPr/>
        </p:nvSpPr>
        <p:spPr>
          <a:xfrm>
            <a:off x="1043492" y="3898665"/>
            <a:ext cx="1986035" cy="771697"/>
          </a:xfrm>
          <a:prstGeom prst="rect">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bg1"/>
                </a:solidFill>
              </a:rPr>
              <a:t>Increased competition from rival fast-food outlets.</a:t>
            </a:r>
            <a:endParaRPr lang="en-GB" sz="1200" dirty="0">
              <a:solidFill>
                <a:schemeClr val="bg1"/>
              </a:solidFill>
            </a:endParaRPr>
          </a:p>
        </p:txBody>
      </p:sp>
      <p:sp>
        <p:nvSpPr>
          <p:cNvPr id="13" name="Rectangle 12"/>
          <p:cNvSpPr/>
          <p:nvPr/>
        </p:nvSpPr>
        <p:spPr>
          <a:xfrm>
            <a:off x="7278038" y="3898665"/>
            <a:ext cx="1986035" cy="771698"/>
          </a:xfrm>
          <a:prstGeom prst="rect">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bg1"/>
                </a:solidFill>
              </a:rPr>
              <a:t>Negative perception of fast-food.</a:t>
            </a:r>
            <a:endParaRPr lang="en-GB" sz="1200" dirty="0">
              <a:solidFill>
                <a:schemeClr val="bg1"/>
              </a:solidFill>
            </a:endParaRPr>
          </a:p>
        </p:txBody>
      </p:sp>
      <p:sp>
        <p:nvSpPr>
          <p:cNvPr id="14" name="Rectangle 13"/>
          <p:cNvSpPr/>
          <p:nvPr/>
        </p:nvSpPr>
        <p:spPr>
          <a:xfrm>
            <a:off x="7278038" y="2948641"/>
            <a:ext cx="1986035" cy="771698"/>
          </a:xfrm>
          <a:prstGeom prst="rect">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bg1"/>
                </a:solidFill>
              </a:rPr>
              <a:t>Operational challenges to implementing the plan in a global organisation.</a:t>
            </a:r>
            <a:endParaRPr lang="en-GB" sz="1200" dirty="0">
              <a:solidFill>
                <a:schemeClr val="bg1"/>
              </a:solidFill>
            </a:endParaRPr>
          </a:p>
        </p:txBody>
      </p:sp>
      <p:sp>
        <p:nvSpPr>
          <p:cNvPr id="15" name="Rectangle 14"/>
          <p:cNvSpPr/>
          <p:nvPr/>
        </p:nvSpPr>
        <p:spPr>
          <a:xfrm>
            <a:off x="7278038" y="1971722"/>
            <a:ext cx="1986035" cy="771698"/>
          </a:xfrm>
          <a:prstGeom prst="rect">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bg1"/>
                </a:solidFill>
              </a:rPr>
              <a:t>Resistance to change among franchisees – i.e. new equipment, training.</a:t>
            </a:r>
            <a:endParaRPr lang="en-GB" sz="1200" dirty="0">
              <a:solidFill>
                <a:schemeClr val="bg1"/>
              </a:solidFill>
            </a:endParaRPr>
          </a:p>
        </p:txBody>
      </p:sp>
      <p:sp>
        <p:nvSpPr>
          <p:cNvPr id="18" name="Right Arrow 17"/>
          <p:cNvSpPr/>
          <p:nvPr/>
        </p:nvSpPr>
        <p:spPr>
          <a:xfrm>
            <a:off x="3269672" y="3075710"/>
            <a:ext cx="1112293" cy="304500"/>
          </a:xfrm>
          <a:prstGeom prst="rightArrow">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ight Arrow 20"/>
          <p:cNvSpPr/>
          <p:nvPr/>
        </p:nvSpPr>
        <p:spPr>
          <a:xfrm rot="10800000">
            <a:off x="5981666" y="2155818"/>
            <a:ext cx="1112293" cy="304500"/>
          </a:xfrm>
          <a:prstGeom prst="rightArrow">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ight Arrow 21"/>
          <p:cNvSpPr/>
          <p:nvPr/>
        </p:nvSpPr>
        <p:spPr>
          <a:xfrm>
            <a:off x="3265054" y="4137892"/>
            <a:ext cx="1112293" cy="304500"/>
          </a:xfrm>
          <a:prstGeom prst="rightArrow">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ight Arrow 22"/>
          <p:cNvSpPr/>
          <p:nvPr/>
        </p:nvSpPr>
        <p:spPr>
          <a:xfrm>
            <a:off x="3265054" y="2191940"/>
            <a:ext cx="1112293" cy="304500"/>
          </a:xfrm>
          <a:prstGeom prst="rightArrow">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ight Arrow 23"/>
          <p:cNvSpPr/>
          <p:nvPr/>
        </p:nvSpPr>
        <p:spPr>
          <a:xfrm rot="10800000">
            <a:off x="5981666" y="3075710"/>
            <a:ext cx="1112293" cy="304500"/>
          </a:xfrm>
          <a:prstGeom prst="rightArrow">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ight Arrow 24"/>
          <p:cNvSpPr/>
          <p:nvPr/>
        </p:nvSpPr>
        <p:spPr>
          <a:xfrm rot="10800000">
            <a:off x="5981666" y="4132263"/>
            <a:ext cx="1112293" cy="304500"/>
          </a:xfrm>
          <a:prstGeom prst="rightArrow">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Oval 25"/>
          <p:cNvSpPr/>
          <p:nvPr/>
        </p:nvSpPr>
        <p:spPr>
          <a:xfrm>
            <a:off x="687204" y="2489910"/>
            <a:ext cx="341746" cy="320287"/>
          </a:xfrm>
          <a:prstGeom prst="ellipse">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4</a:t>
            </a:r>
          </a:p>
        </p:txBody>
      </p:sp>
      <p:sp>
        <p:nvSpPr>
          <p:cNvPr id="27" name="Oval 26"/>
          <p:cNvSpPr/>
          <p:nvPr/>
        </p:nvSpPr>
        <p:spPr>
          <a:xfrm>
            <a:off x="683490" y="3400052"/>
            <a:ext cx="341746" cy="320287"/>
          </a:xfrm>
          <a:prstGeom prst="ellipse">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5</a:t>
            </a:r>
          </a:p>
        </p:txBody>
      </p:sp>
      <p:sp>
        <p:nvSpPr>
          <p:cNvPr id="28" name="Oval 27"/>
          <p:cNvSpPr/>
          <p:nvPr/>
        </p:nvSpPr>
        <p:spPr>
          <a:xfrm>
            <a:off x="688540" y="4350075"/>
            <a:ext cx="341746" cy="320287"/>
          </a:xfrm>
          <a:prstGeom prst="ellipse">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3</a:t>
            </a:r>
          </a:p>
        </p:txBody>
      </p:sp>
      <p:sp>
        <p:nvSpPr>
          <p:cNvPr id="29" name="Oval 28"/>
          <p:cNvSpPr/>
          <p:nvPr/>
        </p:nvSpPr>
        <p:spPr>
          <a:xfrm>
            <a:off x="9269378" y="2423133"/>
            <a:ext cx="341746" cy="320287"/>
          </a:xfrm>
          <a:prstGeom prst="ellipse">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3</a:t>
            </a:r>
            <a:endParaRPr lang="en-GB" dirty="0">
              <a:solidFill>
                <a:schemeClr val="bg1"/>
              </a:solidFill>
            </a:endParaRPr>
          </a:p>
        </p:txBody>
      </p:sp>
      <p:sp>
        <p:nvSpPr>
          <p:cNvPr id="30" name="Oval 29"/>
          <p:cNvSpPr/>
          <p:nvPr/>
        </p:nvSpPr>
        <p:spPr>
          <a:xfrm>
            <a:off x="9272248" y="3386604"/>
            <a:ext cx="341746" cy="320287"/>
          </a:xfrm>
          <a:prstGeom prst="ellipse">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4</a:t>
            </a:r>
          </a:p>
        </p:txBody>
      </p:sp>
      <p:sp>
        <p:nvSpPr>
          <p:cNvPr id="31" name="Oval 30"/>
          <p:cNvSpPr/>
          <p:nvPr/>
        </p:nvSpPr>
        <p:spPr>
          <a:xfrm>
            <a:off x="9269378" y="4350075"/>
            <a:ext cx="341746" cy="320287"/>
          </a:xfrm>
          <a:prstGeom prst="ellipse">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3</a:t>
            </a:r>
          </a:p>
        </p:txBody>
      </p:sp>
      <p:sp>
        <p:nvSpPr>
          <p:cNvPr id="33" name="Oval 32"/>
          <p:cNvSpPr/>
          <p:nvPr/>
        </p:nvSpPr>
        <p:spPr>
          <a:xfrm>
            <a:off x="1662380" y="4851065"/>
            <a:ext cx="748257" cy="738042"/>
          </a:xfrm>
          <a:prstGeom prst="ellipse">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12</a:t>
            </a:r>
            <a:endParaRPr lang="en-GB" dirty="0">
              <a:solidFill>
                <a:schemeClr val="bg1"/>
              </a:solidFill>
            </a:endParaRPr>
          </a:p>
        </p:txBody>
      </p:sp>
      <p:sp>
        <p:nvSpPr>
          <p:cNvPr id="34" name="Oval 33"/>
          <p:cNvSpPr/>
          <p:nvPr/>
        </p:nvSpPr>
        <p:spPr>
          <a:xfrm>
            <a:off x="7975434" y="4851065"/>
            <a:ext cx="748257" cy="738042"/>
          </a:xfrm>
          <a:prstGeom prst="ellipse">
            <a:avLst/>
          </a:prstGeom>
          <a:solidFill>
            <a:schemeClr val="bg2">
              <a:lumMod val="20000"/>
              <a:lumOff val="80000"/>
            </a:schemeClr>
          </a:solidFill>
          <a:ln>
            <a:solidFill>
              <a:schemeClr val="bg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1"/>
                </a:solidFill>
              </a:rPr>
              <a:t>10</a:t>
            </a:r>
            <a:endParaRPr lang="en-GB" dirty="0">
              <a:solidFill>
                <a:schemeClr val="bg1"/>
              </a:solidFill>
            </a:endParaRPr>
          </a:p>
        </p:txBody>
      </p:sp>
    </p:spTree>
    <p:extLst>
      <p:ext uri="{BB962C8B-B14F-4D97-AF65-F5344CB8AC3E}">
        <p14:creationId xmlns:p14="http://schemas.microsoft.com/office/powerpoint/2010/main" val="7089747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569747"/>
          </a:xfrm>
        </p:spPr>
        <p:txBody>
          <a:bodyPr/>
          <a:lstStyle/>
          <a:p>
            <a:r>
              <a:rPr lang="en-GB" sz="3000" dirty="0" smtClean="0"/>
              <a:t>How the change was implemented</a:t>
            </a:r>
            <a:endParaRPr lang="en-GB" sz="3000" dirty="0"/>
          </a:p>
        </p:txBody>
      </p:sp>
      <p:sp>
        <p:nvSpPr>
          <p:cNvPr id="3" name="Content Placeholder 2"/>
          <p:cNvSpPr>
            <a:spLocks noGrp="1"/>
          </p:cNvSpPr>
          <p:nvPr>
            <p:ph idx="1"/>
          </p:nvPr>
        </p:nvSpPr>
        <p:spPr>
          <a:xfrm>
            <a:off x="646111" y="1279836"/>
            <a:ext cx="8946541" cy="5278906"/>
          </a:xfrm>
        </p:spPr>
        <p:txBody>
          <a:bodyPr>
            <a:normAutofit/>
          </a:bodyPr>
          <a:lstStyle/>
          <a:p>
            <a:pPr marL="457200" indent="-457200">
              <a:buAutoNum type="arabicPeriod"/>
            </a:pPr>
            <a:r>
              <a:rPr lang="en-GB" sz="1100" dirty="0" smtClean="0"/>
              <a:t>The initial stage is to conduct a review of where the organisation is now. This would involve carrying out a SWOT/PESTLE Analysis, feedback from shareholders and sales reviews.</a:t>
            </a:r>
            <a:endParaRPr lang="en-GB" sz="1100" dirty="0"/>
          </a:p>
          <a:p>
            <a:pPr marL="457200" indent="-457200">
              <a:buAutoNum type="arabicPeriod"/>
            </a:pPr>
            <a:r>
              <a:rPr lang="en-GB" sz="1100" dirty="0" smtClean="0"/>
              <a:t>Looking at the drivers for change, a plan is developed detailing what changes are to take place to improve the customer experience.</a:t>
            </a:r>
          </a:p>
          <a:p>
            <a:pPr marL="457200" indent="-457200">
              <a:buAutoNum type="arabicPeriod"/>
            </a:pPr>
            <a:r>
              <a:rPr lang="en-GB" sz="1100" dirty="0" smtClean="0"/>
              <a:t>Timeline is established to target when each change will be achieved by. This will be regularly monitored and adjusted where necessary.</a:t>
            </a:r>
          </a:p>
          <a:p>
            <a:pPr marL="457200" indent="-457200">
              <a:buAutoNum type="arabicPeriod"/>
            </a:pPr>
            <a:r>
              <a:rPr lang="en-GB" sz="1100" dirty="0" smtClean="0"/>
              <a:t>A model similar to Kotter’s 8 stage process would have been implemented which had clear communication channels and brought in all stakeholders.</a:t>
            </a:r>
          </a:p>
          <a:p>
            <a:pPr marL="0" indent="0">
              <a:buNone/>
            </a:pPr>
            <a:r>
              <a:rPr lang="en-GB" sz="1100" dirty="0" smtClean="0"/>
              <a:t>The main changes arising from the plan were:</a:t>
            </a:r>
          </a:p>
          <a:p>
            <a:pPr marL="457200" indent="-457200">
              <a:buAutoNum type="arabicPeriod"/>
            </a:pPr>
            <a:r>
              <a:rPr lang="en-GB" sz="1100" dirty="0" smtClean="0"/>
              <a:t>New market segments were established – US / International Lead Markets / High Growth Markets / Foundational Markets.</a:t>
            </a:r>
          </a:p>
          <a:p>
            <a:pPr marL="457200" indent="-457200">
              <a:buAutoNum type="arabicPeriod"/>
            </a:pPr>
            <a:r>
              <a:rPr lang="en-GB" sz="1100" dirty="0" smtClean="0"/>
              <a:t>A leadership team was established for each segment.</a:t>
            </a:r>
          </a:p>
          <a:p>
            <a:pPr marL="457200" indent="-457200">
              <a:buAutoNum type="arabicPeriod"/>
            </a:pPr>
            <a:r>
              <a:rPr lang="en-GB" sz="1100" dirty="0" smtClean="0"/>
              <a:t>New refranchising target and financial updates to take place between 2015-2019 increasing the franchised stores to 90%.</a:t>
            </a:r>
          </a:p>
          <a:p>
            <a:pPr marL="457200" indent="-457200">
              <a:buAutoNum type="arabicPeriod"/>
            </a:pPr>
            <a:r>
              <a:rPr lang="en-GB" sz="1100" dirty="0" smtClean="0"/>
              <a:t>Work began on simplifying the menu. Removing items that were costly and time consuming to produce.</a:t>
            </a:r>
          </a:p>
          <a:p>
            <a:pPr marL="457200" indent="-457200">
              <a:buAutoNum type="arabicPeriod"/>
            </a:pPr>
            <a:r>
              <a:rPr lang="en-GB" sz="1100" dirty="0" smtClean="0"/>
              <a:t>The supply chain was reviewed to source higher quality produce.</a:t>
            </a:r>
          </a:p>
          <a:p>
            <a:pPr marL="457200" indent="-457200">
              <a:buAutoNum type="arabicPeriod"/>
            </a:pPr>
            <a:r>
              <a:rPr lang="en-GB" sz="1100" dirty="0" smtClean="0"/>
              <a:t>Investment in digital technology to enhance the customer experience.</a:t>
            </a:r>
          </a:p>
          <a:p>
            <a:pPr marL="457200" indent="-457200">
              <a:buAutoNum type="arabicPeriod"/>
            </a:pPr>
            <a:r>
              <a:rPr lang="en-GB" sz="1100" dirty="0" smtClean="0"/>
              <a:t>A new advertising campaign was launched and restaurants got an updated look.</a:t>
            </a:r>
          </a:p>
          <a:p>
            <a:pPr marL="457200" indent="-457200">
              <a:buAutoNum type="arabicPeriod"/>
            </a:pPr>
            <a:r>
              <a:rPr lang="en-GB" sz="1100" dirty="0" smtClean="0"/>
              <a:t>Support channels were put in place for franchisees including training and financial assistance.</a:t>
            </a:r>
          </a:p>
          <a:p>
            <a:pPr marL="457200" indent="-457200">
              <a:buAutoNum type="arabicPeriod"/>
            </a:pPr>
            <a:r>
              <a:rPr lang="en-GB" sz="1100" dirty="0" smtClean="0"/>
              <a:t>McDonalds provided training to employees to ensure they could deliver the new high quality customer experience they were striving for.</a:t>
            </a:r>
          </a:p>
          <a:p>
            <a:pPr marL="457200" indent="-457200">
              <a:buAutoNum type="arabicPeriod"/>
            </a:pPr>
            <a:r>
              <a:rPr lang="en-GB" sz="1100" dirty="0" smtClean="0"/>
              <a:t>McDonalds’s continually monitored and adjusted the changes to ensure the desired results were being achieved.</a:t>
            </a:r>
          </a:p>
        </p:txBody>
      </p:sp>
      <p:pic>
        <p:nvPicPr>
          <p:cNvPr id="4" name="Picture 2" descr="McDonald's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3385" y="0"/>
            <a:ext cx="1998615" cy="1998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854041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594686"/>
          </a:xfrm>
        </p:spPr>
        <p:txBody>
          <a:bodyPr/>
          <a:lstStyle/>
          <a:p>
            <a:r>
              <a:rPr lang="en-GB" sz="3000" dirty="0" smtClean="0"/>
              <a:t>Conclusions</a:t>
            </a:r>
            <a:endParaRPr lang="en-GB" sz="3000" dirty="0"/>
          </a:p>
        </p:txBody>
      </p:sp>
      <p:sp>
        <p:nvSpPr>
          <p:cNvPr id="3" name="Content Placeholder 2"/>
          <p:cNvSpPr>
            <a:spLocks noGrp="1"/>
          </p:cNvSpPr>
          <p:nvPr>
            <p:ph idx="1"/>
          </p:nvPr>
        </p:nvSpPr>
        <p:spPr>
          <a:xfrm>
            <a:off x="646111" y="1113580"/>
            <a:ext cx="8946541" cy="5436849"/>
          </a:xfrm>
        </p:spPr>
        <p:txBody>
          <a:bodyPr>
            <a:normAutofit fontScale="92500" lnSpcReduction="20000"/>
          </a:bodyPr>
          <a:lstStyle/>
          <a:p>
            <a:pPr marL="457200" indent="-457200">
              <a:buAutoNum type="arabicPeriod"/>
            </a:pPr>
            <a:r>
              <a:rPr lang="en-GB" sz="1400" dirty="0" smtClean="0"/>
              <a:t>Overall the implementation of the Turnaround plan was success in achieving its goals of improving the customer experience, increasing sales and rejuvenating the brand.</a:t>
            </a:r>
          </a:p>
          <a:p>
            <a:pPr marL="457200" indent="-457200">
              <a:buAutoNum type="arabicPeriod"/>
            </a:pPr>
            <a:r>
              <a:rPr lang="en-GB" sz="1400" dirty="0" smtClean="0"/>
              <a:t>McDonalds saw significant improvements in its financial performance, with same-store sales increasing by 5% in 2017, making this the best performance in the previous 6 years.</a:t>
            </a:r>
          </a:p>
          <a:p>
            <a:pPr marL="457200" indent="-457200">
              <a:buAutoNum type="arabicPeriod"/>
            </a:pPr>
            <a:r>
              <a:rPr lang="en-GB" sz="1400" dirty="0" smtClean="0"/>
              <a:t>The plan allowed McDonald’s to stay competitive in a rapidly changing fast-food industry. By investing in digital technology, updating restaurants and improving food quality, it met the expectation of customers and attracted new ones.</a:t>
            </a:r>
          </a:p>
          <a:p>
            <a:pPr marL="457200" indent="-457200">
              <a:buAutoNum type="arabicPeriod"/>
            </a:pPr>
            <a:r>
              <a:rPr lang="en-GB" sz="1400" dirty="0" smtClean="0"/>
              <a:t>The Plan strengthened the relationship with franchisees by providing the support they needed.</a:t>
            </a:r>
          </a:p>
          <a:p>
            <a:pPr marL="457200" indent="-457200">
              <a:buAutoNum type="arabicPeriod"/>
            </a:pPr>
            <a:r>
              <a:rPr lang="en-GB" sz="1400" dirty="0" smtClean="0"/>
              <a:t>By following a strategic and co-ordinated approach, McDonald’s have been able to turnaround declining sales and reclaim it’s position as leading fast food restaurant.</a:t>
            </a:r>
          </a:p>
          <a:p>
            <a:pPr marL="457200" indent="-457200">
              <a:buAutoNum type="arabicPeriod"/>
            </a:pPr>
            <a:r>
              <a:rPr lang="en-GB" sz="1400" dirty="0" smtClean="0"/>
              <a:t>Now that they have stabilised their market position, McDonalds have launched a new plan for change – Sustainability Plan 2021. This plan focusses more on creating a positive impact.</a:t>
            </a:r>
          </a:p>
          <a:p>
            <a:pPr marL="0" indent="0">
              <a:buNone/>
            </a:pPr>
            <a:r>
              <a:rPr lang="en-GB" sz="1400" dirty="0"/>
              <a:t>	</a:t>
            </a:r>
            <a:r>
              <a:rPr lang="en-GB" sz="1400" dirty="0" smtClean="0"/>
              <a:t>This has 4 main themes</a:t>
            </a:r>
          </a:p>
          <a:p>
            <a:pPr marL="0" indent="0">
              <a:buNone/>
            </a:pPr>
            <a:r>
              <a:rPr lang="en-GB" sz="1400" dirty="0"/>
              <a:t>	</a:t>
            </a:r>
            <a:r>
              <a:rPr lang="en-GB" sz="1400" dirty="0" smtClean="0"/>
              <a:t>- </a:t>
            </a:r>
            <a:r>
              <a:rPr lang="en-GB" sz="1400" b="1" dirty="0" smtClean="0"/>
              <a:t>Planet positive</a:t>
            </a:r>
            <a:r>
              <a:rPr lang="en-GB" sz="1400" dirty="0" smtClean="0"/>
              <a:t>. Aim to reach net zero emissions by 2040. Championing sustainable practices.</a:t>
            </a:r>
          </a:p>
          <a:p>
            <a:pPr marL="0" indent="0">
              <a:buNone/>
            </a:pPr>
            <a:r>
              <a:rPr lang="en-GB" sz="1400" dirty="0"/>
              <a:t>	</a:t>
            </a:r>
            <a:r>
              <a:rPr lang="en-GB" sz="1400" dirty="0" smtClean="0"/>
              <a:t>- </a:t>
            </a:r>
            <a:r>
              <a:rPr lang="en-GB" sz="1400" b="1" dirty="0" smtClean="0"/>
              <a:t>Great food</a:t>
            </a:r>
            <a:r>
              <a:rPr lang="en-GB" sz="1400" dirty="0" smtClean="0"/>
              <a:t>. Sustainable sourcing of food. Delivering more choice</a:t>
            </a:r>
          </a:p>
          <a:p>
            <a:pPr marL="0" indent="0">
              <a:buNone/>
            </a:pPr>
            <a:r>
              <a:rPr lang="en-GB" sz="1400" dirty="0"/>
              <a:t>	</a:t>
            </a:r>
            <a:r>
              <a:rPr lang="en-GB" sz="1400" dirty="0" smtClean="0"/>
              <a:t>- </a:t>
            </a:r>
            <a:r>
              <a:rPr lang="en-GB" sz="1400" b="1" dirty="0" smtClean="0"/>
              <a:t>Great restaurants</a:t>
            </a:r>
            <a:r>
              <a:rPr lang="en-GB" sz="1400" dirty="0" smtClean="0"/>
              <a:t>. Net zero standards in restaurants. Reducing waste and using recycled 			products.</a:t>
            </a:r>
          </a:p>
          <a:p>
            <a:pPr marL="0" indent="0">
              <a:buNone/>
            </a:pPr>
            <a:r>
              <a:rPr lang="en-GB" sz="1400" dirty="0"/>
              <a:t>	</a:t>
            </a:r>
            <a:r>
              <a:rPr lang="en-GB" sz="1400" dirty="0" smtClean="0"/>
              <a:t>- </a:t>
            </a:r>
            <a:r>
              <a:rPr lang="en-GB" sz="1400" b="1" dirty="0"/>
              <a:t>People </a:t>
            </a:r>
            <a:r>
              <a:rPr lang="en-GB" sz="1400" b="1" dirty="0" smtClean="0"/>
              <a:t>positive</a:t>
            </a:r>
            <a:r>
              <a:rPr lang="en-GB" sz="1400" dirty="0" smtClean="0"/>
              <a:t>. Become a choice employer for local communities through training, work 	experience 	opportunities and ensure workforce is reflecting an inclusive and diverse community.</a:t>
            </a:r>
          </a:p>
          <a:p>
            <a:pPr marL="0" indent="0">
              <a:buNone/>
            </a:pPr>
            <a:r>
              <a:rPr lang="en-GB" sz="1200" dirty="0" smtClean="0"/>
              <a:t>(McDonalds, 2021)</a:t>
            </a:r>
          </a:p>
          <a:p>
            <a:pPr marL="0" indent="0">
              <a:buNone/>
            </a:pPr>
            <a:r>
              <a:rPr lang="en-GB" sz="1200" dirty="0" smtClean="0"/>
              <a:t>(Reuters, 2017)</a:t>
            </a:r>
          </a:p>
          <a:p>
            <a:pPr marL="0" indent="0">
              <a:buNone/>
            </a:pPr>
            <a:r>
              <a:rPr lang="en-GB" sz="1200" dirty="0" smtClean="0"/>
              <a:t>(McDonalds, 2019)</a:t>
            </a:r>
            <a:endParaRPr lang="en-GB" sz="1200" dirty="0"/>
          </a:p>
        </p:txBody>
      </p:sp>
      <p:pic>
        <p:nvPicPr>
          <p:cNvPr id="4" name="Picture 2" descr="McDonald's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3385" y="0"/>
            <a:ext cx="1998615" cy="1998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95055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448619"/>
          </a:xfrm>
        </p:spPr>
        <p:txBody>
          <a:bodyPr/>
          <a:lstStyle/>
          <a:p>
            <a:r>
              <a:rPr lang="en-GB" sz="2000" dirty="0" smtClean="0"/>
              <a:t>Reference list</a:t>
            </a:r>
            <a:endParaRPr lang="en-GB" sz="2000" dirty="0"/>
          </a:p>
        </p:txBody>
      </p:sp>
      <p:pic>
        <p:nvPicPr>
          <p:cNvPr id="4" name="Picture 2" descr="McDonald's H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3385" y="0"/>
            <a:ext cx="1998615" cy="199861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17363" y="1174804"/>
            <a:ext cx="10875329" cy="5344221"/>
          </a:xfrm>
        </p:spPr>
        <p:txBody>
          <a:bodyPr>
            <a:normAutofit fontScale="92500" lnSpcReduction="10000"/>
          </a:bodyPr>
          <a:lstStyle/>
          <a:p>
            <a:pPr marL="0" indent="0">
              <a:buNone/>
            </a:pPr>
            <a:r>
              <a:rPr lang="en-GB" sz="1400" dirty="0" smtClean="0"/>
              <a:t>Business </a:t>
            </a:r>
            <a:r>
              <a:rPr lang="en-GB" sz="1400" dirty="0"/>
              <a:t>Insider (2015) Available at </a:t>
            </a:r>
            <a:r>
              <a:rPr lang="en-GB" sz="1400" dirty="0">
                <a:hlinkClick r:id="rId3"/>
              </a:rPr>
              <a:t>https://www.businessinsider.com/mcdonalds-ceo-reveals-turnaround-plan-2015-5?r=US&amp;IR=T</a:t>
            </a:r>
            <a:r>
              <a:rPr lang="en-GB" sz="1400" dirty="0"/>
              <a:t> (Accessed 23 February 2023</a:t>
            </a:r>
            <a:r>
              <a:rPr lang="en-GB" sz="1400" dirty="0" smtClean="0"/>
              <a:t>)</a:t>
            </a:r>
          </a:p>
          <a:p>
            <a:pPr marL="0" indent="0">
              <a:buNone/>
            </a:pPr>
            <a:r>
              <a:rPr lang="en-GB" sz="1400" dirty="0" smtClean="0"/>
              <a:t>Cameron, E &amp; Green, M (2015) Making sense of Change Management. London : </a:t>
            </a:r>
            <a:r>
              <a:rPr lang="en-GB" sz="1400" dirty="0" smtClean="0"/>
              <a:t>Kogan</a:t>
            </a:r>
            <a:r>
              <a:rPr lang="en-GB" sz="1400" dirty="0" smtClean="0"/>
              <a:t> Page Limited.</a:t>
            </a:r>
          </a:p>
          <a:p>
            <a:pPr marL="0" indent="0">
              <a:buNone/>
            </a:pPr>
            <a:r>
              <a:rPr lang="en-GB" sz="1400" dirty="0"/>
              <a:t>Harvard Business Review (2015) Available at </a:t>
            </a:r>
            <a:r>
              <a:rPr lang="en-GB" sz="1400" dirty="0">
                <a:hlinkClick r:id="rId4"/>
              </a:rPr>
              <a:t>https://hbr.org/2015/05/mcdonalds-has-to-do-more-than-manipulate-its-stock-price</a:t>
            </a:r>
            <a:r>
              <a:rPr lang="en-GB" sz="1400" dirty="0"/>
              <a:t> (Accessed 24 February 2023)</a:t>
            </a:r>
          </a:p>
          <a:p>
            <a:pPr marL="0" indent="0">
              <a:buNone/>
            </a:pPr>
            <a:r>
              <a:rPr lang="en-GB" sz="1400" dirty="0"/>
              <a:t>HOUGH, J., 2015. Trouble on the Menu at McDonald's. </a:t>
            </a:r>
            <a:r>
              <a:rPr lang="en-GB" sz="1400" i="1" dirty="0"/>
              <a:t>Barron's, </a:t>
            </a:r>
            <a:r>
              <a:rPr lang="en-GB" sz="1400" b="1" dirty="0"/>
              <a:t>95</a:t>
            </a:r>
            <a:r>
              <a:rPr lang="en-GB" sz="1400" dirty="0"/>
              <a:t>(19), pp. 29.</a:t>
            </a:r>
          </a:p>
          <a:p>
            <a:pPr marL="0" indent="0">
              <a:lnSpc>
                <a:spcPct val="110000"/>
              </a:lnSpc>
              <a:buNone/>
            </a:pPr>
            <a:r>
              <a:rPr lang="en-GB" sz="1400" dirty="0" smtClean="0"/>
              <a:t>Kotter</a:t>
            </a:r>
            <a:r>
              <a:rPr lang="en-GB" sz="1400" dirty="0"/>
              <a:t>, JP 2012, Leading Change, With a New Preface by the Author, Harvard Business Review Press, Boston. Available from: ProQuest </a:t>
            </a:r>
            <a:r>
              <a:rPr lang="en-GB" sz="1400" dirty="0"/>
              <a:t>Ebook</a:t>
            </a:r>
            <a:r>
              <a:rPr lang="en-GB" sz="1400" dirty="0"/>
              <a:t> Central. </a:t>
            </a:r>
            <a:r>
              <a:rPr lang="en-GB" sz="1400" dirty="0">
                <a:hlinkClick r:id="rId5"/>
              </a:rPr>
              <a:t>https://</a:t>
            </a:r>
            <a:r>
              <a:rPr lang="en-GB" sz="1400" dirty="0" smtClean="0">
                <a:hlinkClick r:id="rId5"/>
              </a:rPr>
              <a:t>ebookcentral.proquest.com/lib/trinity/reader.action?docID=5182145&amp;ppg=66</a:t>
            </a:r>
            <a:r>
              <a:rPr lang="en-GB" sz="1400" dirty="0" smtClean="0"/>
              <a:t> [</a:t>
            </a:r>
            <a:r>
              <a:rPr lang="en-GB" sz="1400" dirty="0"/>
              <a:t>24 </a:t>
            </a:r>
            <a:r>
              <a:rPr lang="en-GB" sz="1400" dirty="0"/>
              <a:t>February 2023</a:t>
            </a:r>
            <a:r>
              <a:rPr lang="en-GB" sz="1400" dirty="0" smtClean="0"/>
              <a:t>]. Pages 37 – 166.</a:t>
            </a:r>
          </a:p>
          <a:p>
            <a:pPr marL="0" indent="0">
              <a:lnSpc>
                <a:spcPct val="110000"/>
              </a:lnSpc>
              <a:spcBef>
                <a:spcPts val="0"/>
              </a:spcBef>
              <a:buNone/>
            </a:pPr>
            <a:r>
              <a:rPr lang="en-GB" sz="1400" dirty="0" smtClean="0"/>
              <a:t>McDonalds </a:t>
            </a:r>
            <a:r>
              <a:rPr lang="en-GB" sz="1400" dirty="0"/>
              <a:t>(2023) Available at </a:t>
            </a:r>
            <a:r>
              <a:rPr lang="en-GB" sz="1400" dirty="0">
                <a:hlinkClick r:id="rId6"/>
              </a:rPr>
              <a:t>https://corporate.mcdonalds.com/corpmcd/our-company/who-we-are.html</a:t>
            </a:r>
            <a:endParaRPr lang="en-GB" sz="1400" dirty="0"/>
          </a:p>
          <a:p>
            <a:pPr marL="0" indent="0">
              <a:spcBef>
                <a:spcPts val="0"/>
              </a:spcBef>
              <a:buNone/>
            </a:pPr>
            <a:r>
              <a:rPr lang="en-GB" sz="1400" dirty="0"/>
              <a:t>(Accessed 23 February 2023)</a:t>
            </a:r>
          </a:p>
          <a:p>
            <a:pPr marL="0" indent="0">
              <a:buNone/>
            </a:pPr>
            <a:r>
              <a:rPr lang="en-GB" sz="1400" dirty="0"/>
              <a:t>McDonald’s (2021) Available at </a:t>
            </a:r>
            <a:r>
              <a:rPr lang="en-GB" sz="1400" dirty="0">
                <a:hlinkClick r:id="rId7"/>
              </a:rPr>
              <a:t>https://www.mcdonalds.com/content/dam/uk/nfl/pdf/reports/mcdonalds-plan-for-change-2022.pdf</a:t>
            </a:r>
            <a:r>
              <a:rPr lang="en-GB" sz="1400" dirty="0"/>
              <a:t> (Accessed 24 February 2023).</a:t>
            </a:r>
          </a:p>
          <a:p>
            <a:pPr marL="0" indent="0">
              <a:buNone/>
            </a:pPr>
            <a:r>
              <a:rPr lang="en-GB" sz="1400" dirty="0"/>
              <a:t>McDonalds (2016) Available at </a:t>
            </a:r>
            <a:r>
              <a:rPr lang="en-GB" sz="1400" dirty="0">
                <a:hlinkClick r:id="rId8"/>
              </a:rPr>
              <a:t>https://corporate.mcdonalds.com/corpmcd/investors/financial-information.html#accordion-b6f12fe0aa-item-741ec16c6d</a:t>
            </a:r>
            <a:r>
              <a:rPr lang="en-GB" sz="1400" dirty="0"/>
              <a:t> (Accessed 24 February 2023</a:t>
            </a:r>
            <a:r>
              <a:rPr lang="en-GB" sz="1400" dirty="0" smtClean="0"/>
              <a:t>).</a:t>
            </a:r>
          </a:p>
          <a:p>
            <a:pPr marL="0" indent="0">
              <a:buNone/>
            </a:pPr>
            <a:r>
              <a:rPr lang="en-GB" sz="1400" dirty="0"/>
              <a:t>New York Times (2015) </a:t>
            </a:r>
            <a:r>
              <a:rPr lang="en-GB" sz="1400" dirty="0">
                <a:hlinkClick r:id="rId9"/>
              </a:rPr>
              <a:t>Available at https://www.nytimes.com/2015/05/05/business/mcdonalds-chief-promises-turnaround-in-a-restructuring.html</a:t>
            </a:r>
            <a:r>
              <a:rPr lang="en-GB" sz="1400" dirty="0"/>
              <a:t> (Accessed 24 February 2023)</a:t>
            </a:r>
          </a:p>
          <a:p>
            <a:pPr marL="0" indent="0">
              <a:buNone/>
            </a:pPr>
            <a:r>
              <a:rPr lang="en-GB" sz="1400" dirty="0" smtClean="0"/>
              <a:t>PR Newswire (2015) Available at </a:t>
            </a:r>
            <a:r>
              <a:rPr lang="en-GB" sz="1400" dirty="0" smtClean="0">
                <a:hlinkClick r:id="rId10"/>
              </a:rPr>
              <a:t>https</a:t>
            </a:r>
            <a:r>
              <a:rPr lang="en-GB" sz="1400" dirty="0">
                <a:hlinkClick r:id="rId10"/>
              </a:rPr>
              <a:t>://</a:t>
            </a:r>
            <a:r>
              <a:rPr lang="en-GB" sz="1400" dirty="0" smtClean="0">
                <a:hlinkClick r:id="rId10"/>
              </a:rPr>
              <a:t>www.prnewswire.com/news-releases/mcdonalds-announces-initial-steps-in-turnaround-plan-including-worldwide-business-restructuring-and-financial-updates-300076311.html</a:t>
            </a:r>
            <a:r>
              <a:rPr lang="en-GB" sz="1400" dirty="0" smtClean="0"/>
              <a:t> (Accessed 24 February 2023)</a:t>
            </a:r>
          </a:p>
          <a:p>
            <a:pPr marL="0" indent="0">
              <a:buNone/>
            </a:pPr>
            <a:r>
              <a:rPr lang="en-GB" sz="1400" dirty="0" smtClean="0"/>
              <a:t>QSR Magazine (2018) Available at </a:t>
            </a:r>
            <a:r>
              <a:rPr lang="en-GB" sz="1400" dirty="0" smtClean="0">
                <a:hlinkClick r:id="rId11"/>
              </a:rPr>
              <a:t>https</a:t>
            </a:r>
            <a:r>
              <a:rPr lang="en-GB" sz="1400" dirty="0">
                <a:hlinkClick r:id="rId11"/>
              </a:rPr>
              <a:t>://</a:t>
            </a:r>
            <a:r>
              <a:rPr lang="en-GB" sz="1400" dirty="0" smtClean="0">
                <a:hlinkClick r:id="rId11"/>
              </a:rPr>
              <a:t>www.qsrmagazine.com/reports/inside-plan-fix-mcdonalds</a:t>
            </a:r>
            <a:r>
              <a:rPr lang="en-GB" sz="1400" dirty="0" smtClean="0"/>
              <a:t> (Accessed 24 February 2023)</a:t>
            </a:r>
          </a:p>
          <a:p>
            <a:pPr marL="0" indent="0">
              <a:buNone/>
            </a:pPr>
            <a:r>
              <a:rPr lang="en-GB" sz="1400" dirty="0" smtClean="0"/>
              <a:t>Reuters (2017) Available </a:t>
            </a:r>
            <a:r>
              <a:rPr lang="en-GB" sz="1400" dirty="0" smtClean="0">
                <a:solidFill>
                  <a:schemeClr val="bg1"/>
                </a:solidFill>
                <a:hlinkClick r:id="rId12"/>
              </a:rPr>
              <a:t>at </a:t>
            </a:r>
            <a:r>
              <a:rPr lang="en-GB" sz="1400" dirty="0" smtClean="0">
                <a:hlinkClick r:id="rId12"/>
              </a:rPr>
              <a:t>https</a:t>
            </a:r>
            <a:r>
              <a:rPr lang="en-GB" sz="1400" dirty="0">
                <a:hlinkClick r:id="rId12"/>
              </a:rPr>
              <a:t>://</a:t>
            </a:r>
            <a:r>
              <a:rPr lang="en-GB" sz="1400" dirty="0" smtClean="0">
                <a:hlinkClick r:id="rId12"/>
              </a:rPr>
              <a:t>www.reuters.com/article/us-mcdonalds-results-idUSKBN17R1FM</a:t>
            </a:r>
            <a:r>
              <a:rPr lang="en-GB" sz="1400" dirty="0" smtClean="0"/>
              <a:t> (Accessed 24 February 2023)</a:t>
            </a:r>
            <a:endParaRPr lang="en-GB" sz="1400" dirty="0"/>
          </a:p>
        </p:txBody>
      </p:sp>
    </p:spTree>
    <p:extLst>
      <p:ext uri="{BB962C8B-B14F-4D97-AF65-F5344CB8AC3E}">
        <p14:creationId xmlns:p14="http://schemas.microsoft.com/office/powerpoint/2010/main" val="46392965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3688</TotalTime>
  <Words>1946</Words>
  <Application>Microsoft Office PowerPoint</Application>
  <PresentationFormat>Widescreen</PresentationFormat>
  <Paragraphs>126</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Black</vt:lpstr>
      <vt:lpstr>Century Gothic</vt:lpstr>
      <vt:lpstr>Wingdings</vt:lpstr>
      <vt:lpstr>Wingdings 3</vt:lpstr>
      <vt:lpstr>Ion</vt:lpstr>
      <vt:lpstr>Review of Change Management process undertaken by McDonalds Restaurants</vt:lpstr>
      <vt:lpstr>Company background</vt:lpstr>
      <vt:lpstr>Definition of Change Management</vt:lpstr>
      <vt:lpstr>Reason for Change</vt:lpstr>
      <vt:lpstr>What change did McDonald’s go through?</vt:lpstr>
      <vt:lpstr>Change Management Models</vt:lpstr>
      <vt:lpstr>Change Management Models …</vt:lpstr>
      <vt:lpstr>Force-field analysis</vt:lpstr>
      <vt:lpstr>How the change was implemented</vt:lpstr>
      <vt:lpstr>Conclusions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Review of Change Management process undertaken by McDonalds Restaurants</dc:title>
  <dc:creator>Sandra Birt</dc:creator>
  <cp:lastModifiedBy>Sandra Birt</cp:lastModifiedBy>
  <cp:revision>55</cp:revision>
  <dcterms:created xsi:type="dcterms:W3CDTF">2023-02-23T20:43:00Z</dcterms:created>
  <dcterms:modified xsi:type="dcterms:W3CDTF">2023-02-26T10:11:29Z</dcterms:modified>
</cp:coreProperties>
</file>