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 id="2147483749" r:id="rId5"/>
    <p:sldMasterId id="2147483799" r:id="rId6"/>
  </p:sldMasterIdLst>
  <p:notesMasterIdLst>
    <p:notesMasterId r:id="rId28"/>
  </p:notesMasterIdLst>
  <p:sldIdLst>
    <p:sldId id="256" r:id="rId7"/>
    <p:sldId id="257" r:id="rId8"/>
    <p:sldId id="258" r:id="rId9"/>
    <p:sldId id="259" r:id="rId10"/>
    <p:sldId id="278" r:id="rId11"/>
    <p:sldId id="279" r:id="rId12"/>
    <p:sldId id="280" r:id="rId13"/>
    <p:sldId id="281" r:id="rId14"/>
    <p:sldId id="282" r:id="rId15"/>
    <p:sldId id="283" r:id="rId16"/>
    <p:sldId id="273" r:id="rId17"/>
    <p:sldId id="274" r:id="rId18"/>
    <p:sldId id="284" r:id="rId19"/>
    <p:sldId id="286" r:id="rId20"/>
    <p:sldId id="275" r:id="rId21"/>
    <p:sldId id="276" r:id="rId22"/>
    <p:sldId id="285" r:id="rId23"/>
    <p:sldId id="268" r:id="rId24"/>
    <p:sldId id="271" r:id="rId25"/>
    <p:sldId id="272" r:id="rId26"/>
    <p:sldId id="27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78" d="100"/>
          <a:sy n="78" d="100"/>
        </p:scale>
        <p:origin x="103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82784D-6027-4484-A8FE-F4F873906F48}"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9C0A4108-E649-4A11-94AA-10EB02F322BA}">
      <dgm:prSet/>
      <dgm:spPr/>
      <dgm:t>
        <a:bodyPr/>
        <a:lstStyle/>
        <a:p>
          <a:r>
            <a:rPr lang="en-GB" dirty="0"/>
            <a:t>Introduction </a:t>
          </a:r>
          <a:endParaRPr lang="en-US" dirty="0"/>
        </a:p>
      </dgm:t>
    </dgm:pt>
    <dgm:pt modelId="{07BD1AA8-AEA6-43A5-A2E8-31F6D26DCFF4}" type="parTrans" cxnId="{ACEDFB99-8BC2-42CE-B51A-98D25F8397A6}">
      <dgm:prSet/>
      <dgm:spPr/>
      <dgm:t>
        <a:bodyPr/>
        <a:lstStyle/>
        <a:p>
          <a:endParaRPr lang="en-US"/>
        </a:p>
      </dgm:t>
    </dgm:pt>
    <dgm:pt modelId="{C3EBF335-BF6E-4EB9-AC0D-B1D60DAE06DF}" type="sibTrans" cxnId="{ACEDFB99-8BC2-42CE-B51A-98D25F8397A6}">
      <dgm:prSet phldrT="1" phldr="0"/>
      <dgm:spPr/>
      <dgm:t>
        <a:bodyPr/>
        <a:lstStyle/>
        <a:p>
          <a:endParaRPr lang="en-US"/>
        </a:p>
      </dgm:t>
    </dgm:pt>
    <dgm:pt modelId="{9DFCC075-123C-4298-BC53-C2C463D7F181}">
      <dgm:prSet/>
      <dgm:spPr/>
      <dgm:t>
        <a:bodyPr/>
        <a:lstStyle/>
        <a:p>
          <a:r>
            <a:rPr lang="en-GB" dirty="0"/>
            <a:t>What are the main approaches and strategies that could be used to measure an infectious disease outbreak</a:t>
          </a:r>
          <a:endParaRPr lang="en-US" dirty="0"/>
        </a:p>
      </dgm:t>
    </dgm:pt>
    <dgm:pt modelId="{66644837-0940-4AD4-98DE-37B05DAED4DF}" type="parTrans" cxnId="{44DAAC4C-7113-4FAB-8534-2F8EF67F8BCE}">
      <dgm:prSet/>
      <dgm:spPr/>
      <dgm:t>
        <a:bodyPr/>
        <a:lstStyle/>
        <a:p>
          <a:endParaRPr lang="en-US"/>
        </a:p>
      </dgm:t>
    </dgm:pt>
    <dgm:pt modelId="{3B96E72B-3A3D-4C8E-9343-11EA984A3DE1}" type="sibTrans" cxnId="{44DAAC4C-7113-4FAB-8534-2F8EF67F8BCE}">
      <dgm:prSet phldrT="2" phldr="0"/>
      <dgm:spPr/>
      <dgm:t>
        <a:bodyPr/>
        <a:lstStyle/>
        <a:p>
          <a:endParaRPr lang="en-US"/>
        </a:p>
      </dgm:t>
    </dgm:pt>
    <dgm:pt modelId="{707B6D64-B77F-4D5F-9712-A533402611A6}">
      <dgm:prSet/>
      <dgm:spPr/>
      <dgm:t>
        <a:bodyPr/>
        <a:lstStyle/>
        <a:p>
          <a:r>
            <a:rPr lang="en-GB" dirty="0"/>
            <a:t>What are the main approaches and strategies that could be used to monitor an infections disease outbreak </a:t>
          </a:r>
          <a:endParaRPr lang="en-US" dirty="0"/>
        </a:p>
      </dgm:t>
    </dgm:pt>
    <dgm:pt modelId="{B157B7DD-33D2-4C48-9670-F8004A9438F0}" type="parTrans" cxnId="{595265B1-FA26-464C-86D7-08B1588CB0DB}">
      <dgm:prSet/>
      <dgm:spPr/>
      <dgm:t>
        <a:bodyPr/>
        <a:lstStyle/>
        <a:p>
          <a:endParaRPr lang="en-US"/>
        </a:p>
      </dgm:t>
    </dgm:pt>
    <dgm:pt modelId="{1EED5D57-BB7C-4508-9CFA-23B32310EA66}" type="sibTrans" cxnId="{595265B1-FA26-464C-86D7-08B1588CB0DB}">
      <dgm:prSet phldrT="3" phldr="0"/>
      <dgm:spPr/>
      <dgm:t>
        <a:bodyPr/>
        <a:lstStyle/>
        <a:p>
          <a:endParaRPr lang="en-US"/>
        </a:p>
      </dgm:t>
    </dgm:pt>
    <dgm:pt modelId="{F7A152F8-517D-466B-9B45-D33A3712D786}">
      <dgm:prSet/>
      <dgm:spPr/>
      <dgm:t>
        <a:bodyPr/>
        <a:lstStyle/>
        <a:p>
          <a:r>
            <a:rPr lang="en-GB" dirty="0"/>
            <a:t>What are the main approaches and strategies that could be used control an infectious disease outbreak </a:t>
          </a:r>
          <a:endParaRPr lang="en-US" dirty="0"/>
        </a:p>
      </dgm:t>
    </dgm:pt>
    <dgm:pt modelId="{E9215829-B127-4A9A-B367-68EF1D39BB98}" type="parTrans" cxnId="{2DE41978-A3D3-4C35-B060-92E320E2AA61}">
      <dgm:prSet/>
      <dgm:spPr/>
      <dgm:t>
        <a:bodyPr/>
        <a:lstStyle/>
        <a:p>
          <a:endParaRPr lang="en-US"/>
        </a:p>
      </dgm:t>
    </dgm:pt>
    <dgm:pt modelId="{87373683-2190-48BC-A364-9766AA028B92}" type="sibTrans" cxnId="{2DE41978-A3D3-4C35-B060-92E320E2AA61}">
      <dgm:prSet phldrT="4" phldr="0"/>
      <dgm:spPr/>
      <dgm:t>
        <a:bodyPr/>
        <a:lstStyle/>
        <a:p>
          <a:endParaRPr lang="en-US"/>
        </a:p>
      </dgm:t>
    </dgm:pt>
    <dgm:pt modelId="{59337B7F-FF83-4A7C-B4F9-D30E1F096757}">
      <dgm:prSet/>
      <dgm:spPr/>
      <dgm:t>
        <a:bodyPr/>
        <a:lstStyle/>
        <a:p>
          <a:r>
            <a:rPr lang="en-GB"/>
            <a:t>What policy and strategies are available to the uk government to maintain public health </a:t>
          </a:r>
          <a:endParaRPr lang="en-US"/>
        </a:p>
      </dgm:t>
    </dgm:pt>
    <dgm:pt modelId="{60A038BF-8A23-440A-9ED9-5175BEBA9617}" type="parTrans" cxnId="{6FAF4F3B-F25D-49FA-8A33-4A358DA56138}">
      <dgm:prSet/>
      <dgm:spPr/>
      <dgm:t>
        <a:bodyPr/>
        <a:lstStyle/>
        <a:p>
          <a:endParaRPr lang="en-US"/>
        </a:p>
      </dgm:t>
    </dgm:pt>
    <dgm:pt modelId="{9C38B8A8-41BC-45D7-AE25-F4B5AEC94FEB}" type="sibTrans" cxnId="{6FAF4F3B-F25D-49FA-8A33-4A358DA56138}">
      <dgm:prSet phldrT="5" phldr="0"/>
      <dgm:spPr/>
      <dgm:t>
        <a:bodyPr/>
        <a:lstStyle/>
        <a:p>
          <a:endParaRPr lang="en-US"/>
        </a:p>
      </dgm:t>
    </dgm:pt>
    <dgm:pt modelId="{C17DB31E-23E4-4A1A-9014-C28D3218B262}">
      <dgm:prSet/>
      <dgm:spPr/>
      <dgm:t>
        <a:bodyPr/>
        <a:lstStyle/>
        <a:p>
          <a:r>
            <a:rPr lang="en-GB"/>
            <a:t>What recommendations as public health practitioners can you provide to the policy makers </a:t>
          </a:r>
          <a:endParaRPr lang="en-US"/>
        </a:p>
      </dgm:t>
    </dgm:pt>
    <dgm:pt modelId="{82FEBFD4-8FDA-4D9D-B4E4-C01C20EF1F5F}" type="parTrans" cxnId="{F2F7D97E-D61C-4CBD-B454-ED422CF0FEB7}">
      <dgm:prSet/>
      <dgm:spPr/>
      <dgm:t>
        <a:bodyPr/>
        <a:lstStyle/>
        <a:p>
          <a:endParaRPr lang="en-US"/>
        </a:p>
      </dgm:t>
    </dgm:pt>
    <dgm:pt modelId="{AB6CBFDA-4636-4363-8083-AFE328EDF489}" type="sibTrans" cxnId="{F2F7D97E-D61C-4CBD-B454-ED422CF0FEB7}">
      <dgm:prSet phldrT="6" phldr="0"/>
      <dgm:spPr/>
      <dgm:t>
        <a:bodyPr/>
        <a:lstStyle/>
        <a:p>
          <a:endParaRPr lang="en-US"/>
        </a:p>
      </dgm:t>
    </dgm:pt>
    <dgm:pt modelId="{6C2290DB-FCE9-4D94-B5A2-73F103EE2B80}">
      <dgm:prSet/>
      <dgm:spPr/>
      <dgm:t>
        <a:bodyPr/>
        <a:lstStyle/>
        <a:p>
          <a:r>
            <a:rPr lang="en-GB" dirty="0"/>
            <a:t>What health education will you give to the college management to prevent the outbreak? </a:t>
          </a:r>
          <a:endParaRPr lang="en-US" dirty="0"/>
        </a:p>
      </dgm:t>
    </dgm:pt>
    <dgm:pt modelId="{4A6A99B2-83D9-4607-8381-0361BFDFE88B}" type="parTrans" cxnId="{F9446623-9A85-4BF5-BA1D-522460430654}">
      <dgm:prSet/>
      <dgm:spPr/>
      <dgm:t>
        <a:bodyPr/>
        <a:lstStyle/>
        <a:p>
          <a:endParaRPr lang="en-US"/>
        </a:p>
      </dgm:t>
    </dgm:pt>
    <dgm:pt modelId="{851D4633-356D-44C7-9635-BE17BD924C1A}" type="sibTrans" cxnId="{F9446623-9A85-4BF5-BA1D-522460430654}">
      <dgm:prSet phldrT="7" phldr="0"/>
      <dgm:spPr/>
      <dgm:t>
        <a:bodyPr/>
        <a:lstStyle/>
        <a:p>
          <a:endParaRPr lang="en-US"/>
        </a:p>
      </dgm:t>
    </dgm:pt>
    <dgm:pt modelId="{A979A2FD-CB4B-4A62-8E39-2EDD7FAC03A6}">
      <dgm:prSet/>
      <dgm:spPr/>
      <dgm:t>
        <a:bodyPr/>
        <a:lstStyle/>
        <a:p>
          <a:r>
            <a:rPr lang="en-GB" dirty="0"/>
            <a:t>Conclusion</a:t>
          </a:r>
          <a:endParaRPr lang="en-US" dirty="0"/>
        </a:p>
      </dgm:t>
    </dgm:pt>
    <dgm:pt modelId="{7238E9A3-4057-4D06-AA30-C32B0B0D693D}" type="parTrans" cxnId="{5D50B8C0-CED7-4F0D-B2EC-57C378DB9A93}">
      <dgm:prSet/>
      <dgm:spPr/>
      <dgm:t>
        <a:bodyPr/>
        <a:lstStyle/>
        <a:p>
          <a:endParaRPr lang="en-US"/>
        </a:p>
      </dgm:t>
    </dgm:pt>
    <dgm:pt modelId="{2DD517C0-FE6B-48A7-911E-966C79C8419A}" type="sibTrans" cxnId="{5D50B8C0-CED7-4F0D-B2EC-57C378DB9A93}">
      <dgm:prSet phldrT="8" phldr="0"/>
      <dgm:spPr/>
      <dgm:t>
        <a:bodyPr/>
        <a:lstStyle/>
        <a:p>
          <a:endParaRPr lang="en-US"/>
        </a:p>
      </dgm:t>
    </dgm:pt>
    <dgm:pt modelId="{BD9557D9-B2FF-4CA9-A748-5566A3E32AFC}">
      <dgm:prSet/>
      <dgm:spPr/>
      <dgm:t>
        <a:bodyPr/>
        <a:lstStyle/>
        <a:p>
          <a:r>
            <a:rPr lang="en-GB"/>
            <a:t>Reference </a:t>
          </a:r>
          <a:endParaRPr lang="en-US"/>
        </a:p>
      </dgm:t>
    </dgm:pt>
    <dgm:pt modelId="{DFA1A047-26D9-4F22-A43C-E5CDF307D72D}" type="parTrans" cxnId="{972E05DB-1B57-4BEC-84F6-A5FABD09AE94}">
      <dgm:prSet/>
      <dgm:spPr/>
      <dgm:t>
        <a:bodyPr/>
        <a:lstStyle/>
        <a:p>
          <a:endParaRPr lang="en-US"/>
        </a:p>
      </dgm:t>
    </dgm:pt>
    <dgm:pt modelId="{C34338ED-8519-4ACD-A108-226BA3D9A360}" type="sibTrans" cxnId="{972E05DB-1B57-4BEC-84F6-A5FABD09AE94}">
      <dgm:prSet phldrT="9" phldr="0"/>
      <dgm:spPr/>
      <dgm:t>
        <a:bodyPr/>
        <a:lstStyle/>
        <a:p>
          <a:endParaRPr lang="en-US"/>
        </a:p>
      </dgm:t>
    </dgm:pt>
    <dgm:pt modelId="{503CCEB9-D84A-43D0-A9AE-051368814ECB}" type="pres">
      <dgm:prSet presAssocID="{6382784D-6027-4484-A8FE-F4F873906F48}" presName="vert0" presStyleCnt="0">
        <dgm:presLayoutVars>
          <dgm:dir/>
          <dgm:animOne val="branch"/>
          <dgm:animLvl val="lvl"/>
        </dgm:presLayoutVars>
      </dgm:prSet>
      <dgm:spPr/>
    </dgm:pt>
    <dgm:pt modelId="{9197140E-7373-4255-874E-7FFF3E39EBCE}" type="pres">
      <dgm:prSet presAssocID="{9C0A4108-E649-4A11-94AA-10EB02F322BA}" presName="thickLine" presStyleLbl="alignNode1" presStyleIdx="0" presStyleCnt="9"/>
      <dgm:spPr/>
    </dgm:pt>
    <dgm:pt modelId="{DB8A84F8-CD74-44B1-BCBE-1F0A29C864F8}" type="pres">
      <dgm:prSet presAssocID="{9C0A4108-E649-4A11-94AA-10EB02F322BA}" presName="horz1" presStyleCnt="0"/>
      <dgm:spPr/>
    </dgm:pt>
    <dgm:pt modelId="{39DDB404-4723-483F-A83C-D16F508C29E1}" type="pres">
      <dgm:prSet presAssocID="{9C0A4108-E649-4A11-94AA-10EB02F322BA}" presName="tx1" presStyleLbl="revTx" presStyleIdx="0" presStyleCnt="9"/>
      <dgm:spPr/>
    </dgm:pt>
    <dgm:pt modelId="{C3ECF21D-A092-4D28-A3D1-23625955557C}" type="pres">
      <dgm:prSet presAssocID="{9C0A4108-E649-4A11-94AA-10EB02F322BA}" presName="vert1" presStyleCnt="0"/>
      <dgm:spPr/>
    </dgm:pt>
    <dgm:pt modelId="{559FDF49-D81E-45AC-9D7E-090C6EC4ED0A}" type="pres">
      <dgm:prSet presAssocID="{9DFCC075-123C-4298-BC53-C2C463D7F181}" presName="thickLine" presStyleLbl="alignNode1" presStyleIdx="1" presStyleCnt="9"/>
      <dgm:spPr/>
    </dgm:pt>
    <dgm:pt modelId="{25E03E71-A7C6-4CA3-B86F-2F367A39B6D7}" type="pres">
      <dgm:prSet presAssocID="{9DFCC075-123C-4298-BC53-C2C463D7F181}" presName="horz1" presStyleCnt="0"/>
      <dgm:spPr/>
    </dgm:pt>
    <dgm:pt modelId="{3200E7AF-5036-4378-B8E0-BC5EDA2E8343}" type="pres">
      <dgm:prSet presAssocID="{9DFCC075-123C-4298-BC53-C2C463D7F181}" presName="tx1" presStyleLbl="revTx" presStyleIdx="1" presStyleCnt="9"/>
      <dgm:spPr/>
    </dgm:pt>
    <dgm:pt modelId="{B52050C5-B0F1-4644-A3A4-253EDE6D7059}" type="pres">
      <dgm:prSet presAssocID="{9DFCC075-123C-4298-BC53-C2C463D7F181}" presName="vert1" presStyleCnt="0"/>
      <dgm:spPr/>
    </dgm:pt>
    <dgm:pt modelId="{311ECC0B-6F19-4C30-89D9-9DEB8D2488A0}" type="pres">
      <dgm:prSet presAssocID="{707B6D64-B77F-4D5F-9712-A533402611A6}" presName="thickLine" presStyleLbl="alignNode1" presStyleIdx="2" presStyleCnt="9"/>
      <dgm:spPr/>
    </dgm:pt>
    <dgm:pt modelId="{250BDCE7-DFE6-4D88-9AE4-9D664C375F62}" type="pres">
      <dgm:prSet presAssocID="{707B6D64-B77F-4D5F-9712-A533402611A6}" presName="horz1" presStyleCnt="0"/>
      <dgm:spPr/>
    </dgm:pt>
    <dgm:pt modelId="{27B69B4D-B86E-49C3-9F9B-BE79B71FF886}" type="pres">
      <dgm:prSet presAssocID="{707B6D64-B77F-4D5F-9712-A533402611A6}" presName="tx1" presStyleLbl="revTx" presStyleIdx="2" presStyleCnt="9"/>
      <dgm:spPr/>
    </dgm:pt>
    <dgm:pt modelId="{92666B78-70C7-426E-AF02-089A7A315E8C}" type="pres">
      <dgm:prSet presAssocID="{707B6D64-B77F-4D5F-9712-A533402611A6}" presName="vert1" presStyleCnt="0"/>
      <dgm:spPr/>
    </dgm:pt>
    <dgm:pt modelId="{8E1B4AC3-C3ED-4624-BBDD-B15C3563AAB2}" type="pres">
      <dgm:prSet presAssocID="{F7A152F8-517D-466B-9B45-D33A3712D786}" presName="thickLine" presStyleLbl="alignNode1" presStyleIdx="3" presStyleCnt="9"/>
      <dgm:spPr/>
    </dgm:pt>
    <dgm:pt modelId="{12B9B5CC-452E-45F0-8724-B1DE9C11DFAF}" type="pres">
      <dgm:prSet presAssocID="{F7A152F8-517D-466B-9B45-D33A3712D786}" presName="horz1" presStyleCnt="0"/>
      <dgm:spPr/>
    </dgm:pt>
    <dgm:pt modelId="{733D6F5B-7F5F-4CEA-9FF9-A73359DCFAE6}" type="pres">
      <dgm:prSet presAssocID="{F7A152F8-517D-466B-9B45-D33A3712D786}" presName="tx1" presStyleLbl="revTx" presStyleIdx="3" presStyleCnt="9"/>
      <dgm:spPr/>
    </dgm:pt>
    <dgm:pt modelId="{432FE25D-4013-4C97-B00E-6C23ADFBF95B}" type="pres">
      <dgm:prSet presAssocID="{F7A152F8-517D-466B-9B45-D33A3712D786}" presName="vert1" presStyleCnt="0"/>
      <dgm:spPr/>
    </dgm:pt>
    <dgm:pt modelId="{758E4EEE-54C2-4857-9950-17F89349EA8A}" type="pres">
      <dgm:prSet presAssocID="{59337B7F-FF83-4A7C-B4F9-D30E1F096757}" presName="thickLine" presStyleLbl="alignNode1" presStyleIdx="4" presStyleCnt="9"/>
      <dgm:spPr/>
    </dgm:pt>
    <dgm:pt modelId="{446AF330-A88C-434B-86EE-25DFE5077507}" type="pres">
      <dgm:prSet presAssocID="{59337B7F-FF83-4A7C-B4F9-D30E1F096757}" presName="horz1" presStyleCnt="0"/>
      <dgm:spPr/>
    </dgm:pt>
    <dgm:pt modelId="{C3AA5C0B-F68C-4D54-9EB3-97637BBDD540}" type="pres">
      <dgm:prSet presAssocID="{59337B7F-FF83-4A7C-B4F9-D30E1F096757}" presName="tx1" presStyleLbl="revTx" presStyleIdx="4" presStyleCnt="9"/>
      <dgm:spPr/>
    </dgm:pt>
    <dgm:pt modelId="{0AC4710B-82C9-4878-A44B-B6BB8A968ED1}" type="pres">
      <dgm:prSet presAssocID="{59337B7F-FF83-4A7C-B4F9-D30E1F096757}" presName="vert1" presStyleCnt="0"/>
      <dgm:spPr/>
    </dgm:pt>
    <dgm:pt modelId="{830D76EE-46CD-494C-9192-F21504209EE3}" type="pres">
      <dgm:prSet presAssocID="{C17DB31E-23E4-4A1A-9014-C28D3218B262}" presName="thickLine" presStyleLbl="alignNode1" presStyleIdx="5" presStyleCnt="9"/>
      <dgm:spPr/>
    </dgm:pt>
    <dgm:pt modelId="{3D46BEDE-F427-4878-AF06-515A87716860}" type="pres">
      <dgm:prSet presAssocID="{C17DB31E-23E4-4A1A-9014-C28D3218B262}" presName="horz1" presStyleCnt="0"/>
      <dgm:spPr/>
    </dgm:pt>
    <dgm:pt modelId="{DF47B6A6-4634-41D3-A73C-754097953036}" type="pres">
      <dgm:prSet presAssocID="{C17DB31E-23E4-4A1A-9014-C28D3218B262}" presName="tx1" presStyleLbl="revTx" presStyleIdx="5" presStyleCnt="9"/>
      <dgm:spPr/>
    </dgm:pt>
    <dgm:pt modelId="{1BDE4CD6-20C7-440F-84E1-7953B5EB92E3}" type="pres">
      <dgm:prSet presAssocID="{C17DB31E-23E4-4A1A-9014-C28D3218B262}" presName="vert1" presStyleCnt="0"/>
      <dgm:spPr/>
    </dgm:pt>
    <dgm:pt modelId="{2CE63931-42EA-46CD-B26F-F2612D523F0D}" type="pres">
      <dgm:prSet presAssocID="{6C2290DB-FCE9-4D94-B5A2-73F103EE2B80}" presName="thickLine" presStyleLbl="alignNode1" presStyleIdx="6" presStyleCnt="9"/>
      <dgm:spPr/>
    </dgm:pt>
    <dgm:pt modelId="{BA213ACF-3CE4-40EA-A681-DADD46FE7AF3}" type="pres">
      <dgm:prSet presAssocID="{6C2290DB-FCE9-4D94-B5A2-73F103EE2B80}" presName="horz1" presStyleCnt="0"/>
      <dgm:spPr/>
    </dgm:pt>
    <dgm:pt modelId="{80BE867F-7154-4A1D-9874-121078C5CF85}" type="pres">
      <dgm:prSet presAssocID="{6C2290DB-FCE9-4D94-B5A2-73F103EE2B80}" presName="tx1" presStyleLbl="revTx" presStyleIdx="6" presStyleCnt="9"/>
      <dgm:spPr/>
    </dgm:pt>
    <dgm:pt modelId="{2161E29E-721B-4F2D-8B0E-0107C8E20401}" type="pres">
      <dgm:prSet presAssocID="{6C2290DB-FCE9-4D94-B5A2-73F103EE2B80}" presName="vert1" presStyleCnt="0"/>
      <dgm:spPr/>
    </dgm:pt>
    <dgm:pt modelId="{95215992-334F-4B83-9B4E-96F7887730DF}" type="pres">
      <dgm:prSet presAssocID="{A979A2FD-CB4B-4A62-8E39-2EDD7FAC03A6}" presName="thickLine" presStyleLbl="alignNode1" presStyleIdx="7" presStyleCnt="9"/>
      <dgm:spPr/>
    </dgm:pt>
    <dgm:pt modelId="{6DDD81FE-351A-4AF5-899F-A39215DD5401}" type="pres">
      <dgm:prSet presAssocID="{A979A2FD-CB4B-4A62-8E39-2EDD7FAC03A6}" presName="horz1" presStyleCnt="0"/>
      <dgm:spPr/>
    </dgm:pt>
    <dgm:pt modelId="{86670A8F-6E8A-4A61-9C5D-AA35DEBE2AD0}" type="pres">
      <dgm:prSet presAssocID="{A979A2FD-CB4B-4A62-8E39-2EDD7FAC03A6}" presName="tx1" presStyleLbl="revTx" presStyleIdx="7" presStyleCnt="9"/>
      <dgm:spPr/>
    </dgm:pt>
    <dgm:pt modelId="{C8AA3BBE-9498-446E-B1B2-244CC185CDD9}" type="pres">
      <dgm:prSet presAssocID="{A979A2FD-CB4B-4A62-8E39-2EDD7FAC03A6}" presName="vert1" presStyleCnt="0"/>
      <dgm:spPr/>
    </dgm:pt>
    <dgm:pt modelId="{53E6597C-9D72-4BD2-83D0-C3F36076D3D7}" type="pres">
      <dgm:prSet presAssocID="{BD9557D9-B2FF-4CA9-A748-5566A3E32AFC}" presName="thickLine" presStyleLbl="alignNode1" presStyleIdx="8" presStyleCnt="9"/>
      <dgm:spPr/>
    </dgm:pt>
    <dgm:pt modelId="{8D41661C-D939-465C-B759-FB82C7ED6B96}" type="pres">
      <dgm:prSet presAssocID="{BD9557D9-B2FF-4CA9-A748-5566A3E32AFC}" presName="horz1" presStyleCnt="0"/>
      <dgm:spPr/>
    </dgm:pt>
    <dgm:pt modelId="{B743C813-6AD5-4354-8E23-4DFD14BBCC96}" type="pres">
      <dgm:prSet presAssocID="{BD9557D9-B2FF-4CA9-A748-5566A3E32AFC}" presName="tx1" presStyleLbl="revTx" presStyleIdx="8" presStyleCnt="9"/>
      <dgm:spPr/>
    </dgm:pt>
    <dgm:pt modelId="{1AA964FD-11C8-4DBE-9292-7F21CB696E43}" type="pres">
      <dgm:prSet presAssocID="{BD9557D9-B2FF-4CA9-A748-5566A3E32AFC}" presName="vert1" presStyleCnt="0"/>
      <dgm:spPr/>
    </dgm:pt>
  </dgm:ptLst>
  <dgm:cxnLst>
    <dgm:cxn modelId="{CAF96914-80E1-4BA8-ACF5-458A3828EAE3}" type="presOf" srcId="{6382784D-6027-4484-A8FE-F4F873906F48}" destId="{503CCEB9-D84A-43D0-A9AE-051368814ECB}" srcOrd="0" destOrd="0" presId="urn:microsoft.com/office/officeart/2008/layout/LinedList"/>
    <dgm:cxn modelId="{F9446623-9A85-4BF5-BA1D-522460430654}" srcId="{6382784D-6027-4484-A8FE-F4F873906F48}" destId="{6C2290DB-FCE9-4D94-B5A2-73F103EE2B80}" srcOrd="6" destOrd="0" parTransId="{4A6A99B2-83D9-4607-8381-0361BFDFE88B}" sibTransId="{851D4633-356D-44C7-9635-BE17BD924C1A}"/>
    <dgm:cxn modelId="{6FAF4F3B-F25D-49FA-8A33-4A358DA56138}" srcId="{6382784D-6027-4484-A8FE-F4F873906F48}" destId="{59337B7F-FF83-4A7C-B4F9-D30E1F096757}" srcOrd="4" destOrd="0" parTransId="{60A038BF-8A23-440A-9ED9-5175BEBA9617}" sibTransId="{9C38B8A8-41BC-45D7-AE25-F4B5AEC94FEB}"/>
    <dgm:cxn modelId="{44DAAC4C-7113-4FAB-8534-2F8EF67F8BCE}" srcId="{6382784D-6027-4484-A8FE-F4F873906F48}" destId="{9DFCC075-123C-4298-BC53-C2C463D7F181}" srcOrd="1" destOrd="0" parTransId="{66644837-0940-4AD4-98DE-37B05DAED4DF}" sibTransId="{3B96E72B-3A3D-4C8E-9343-11EA984A3DE1}"/>
    <dgm:cxn modelId="{11EAEC6D-F67C-4977-9941-EC9DC263BE09}" type="presOf" srcId="{F7A152F8-517D-466B-9B45-D33A3712D786}" destId="{733D6F5B-7F5F-4CEA-9FF9-A73359DCFAE6}" srcOrd="0" destOrd="0" presId="urn:microsoft.com/office/officeart/2008/layout/LinedList"/>
    <dgm:cxn modelId="{2DE41978-A3D3-4C35-B060-92E320E2AA61}" srcId="{6382784D-6027-4484-A8FE-F4F873906F48}" destId="{F7A152F8-517D-466B-9B45-D33A3712D786}" srcOrd="3" destOrd="0" parTransId="{E9215829-B127-4A9A-B367-68EF1D39BB98}" sibTransId="{87373683-2190-48BC-A364-9766AA028B92}"/>
    <dgm:cxn modelId="{F2F7D97E-D61C-4CBD-B454-ED422CF0FEB7}" srcId="{6382784D-6027-4484-A8FE-F4F873906F48}" destId="{C17DB31E-23E4-4A1A-9014-C28D3218B262}" srcOrd="5" destOrd="0" parTransId="{82FEBFD4-8FDA-4D9D-B4E4-C01C20EF1F5F}" sibTransId="{AB6CBFDA-4636-4363-8083-AFE328EDF489}"/>
    <dgm:cxn modelId="{EFDFA582-5BA7-4B25-BEE2-BD30F0A25B75}" type="presOf" srcId="{59337B7F-FF83-4A7C-B4F9-D30E1F096757}" destId="{C3AA5C0B-F68C-4D54-9EB3-97637BBDD540}" srcOrd="0" destOrd="0" presId="urn:microsoft.com/office/officeart/2008/layout/LinedList"/>
    <dgm:cxn modelId="{3F580691-A756-4B08-97E5-49D08A54E464}" type="presOf" srcId="{9C0A4108-E649-4A11-94AA-10EB02F322BA}" destId="{39DDB404-4723-483F-A83C-D16F508C29E1}" srcOrd="0" destOrd="0" presId="urn:microsoft.com/office/officeart/2008/layout/LinedList"/>
    <dgm:cxn modelId="{ACEDFB99-8BC2-42CE-B51A-98D25F8397A6}" srcId="{6382784D-6027-4484-A8FE-F4F873906F48}" destId="{9C0A4108-E649-4A11-94AA-10EB02F322BA}" srcOrd="0" destOrd="0" parTransId="{07BD1AA8-AEA6-43A5-A2E8-31F6D26DCFF4}" sibTransId="{C3EBF335-BF6E-4EB9-AC0D-B1D60DAE06DF}"/>
    <dgm:cxn modelId="{6F8FC39D-DA43-40CA-9C4F-13E3982107BD}" type="presOf" srcId="{A979A2FD-CB4B-4A62-8E39-2EDD7FAC03A6}" destId="{86670A8F-6E8A-4A61-9C5D-AA35DEBE2AD0}" srcOrd="0" destOrd="0" presId="urn:microsoft.com/office/officeart/2008/layout/LinedList"/>
    <dgm:cxn modelId="{6A32DEA8-CC39-40E8-919D-8F745EA4DDE1}" type="presOf" srcId="{707B6D64-B77F-4D5F-9712-A533402611A6}" destId="{27B69B4D-B86E-49C3-9F9B-BE79B71FF886}" srcOrd="0" destOrd="0" presId="urn:microsoft.com/office/officeart/2008/layout/LinedList"/>
    <dgm:cxn modelId="{595265B1-FA26-464C-86D7-08B1588CB0DB}" srcId="{6382784D-6027-4484-A8FE-F4F873906F48}" destId="{707B6D64-B77F-4D5F-9712-A533402611A6}" srcOrd="2" destOrd="0" parTransId="{B157B7DD-33D2-4C48-9670-F8004A9438F0}" sibTransId="{1EED5D57-BB7C-4508-9CFA-23B32310EA66}"/>
    <dgm:cxn modelId="{870673B3-ABF8-4E29-BA9F-84B77D8E5623}" type="presOf" srcId="{BD9557D9-B2FF-4CA9-A748-5566A3E32AFC}" destId="{B743C813-6AD5-4354-8E23-4DFD14BBCC96}" srcOrd="0" destOrd="0" presId="urn:microsoft.com/office/officeart/2008/layout/LinedList"/>
    <dgm:cxn modelId="{9D44CCB5-784B-4FE1-B508-78EF460B0176}" type="presOf" srcId="{6C2290DB-FCE9-4D94-B5A2-73F103EE2B80}" destId="{80BE867F-7154-4A1D-9874-121078C5CF85}" srcOrd="0" destOrd="0" presId="urn:microsoft.com/office/officeart/2008/layout/LinedList"/>
    <dgm:cxn modelId="{5D50B8C0-CED7-4F0D-B2EC-57C378DB9A93}" srcId="{6382784D-6027-4484-A8FE-F4F873906F48}" destId="{A979A2FD-CB4B-4A62-8E39-2EDD7FAC03A6}" srcOrd="7" destOrd="0" parTransId="{7238E9A3-4057-4D06-AA30-C32B0B0D693D}" sibTransId="{2DD517C0-FE6B-48A7-911E-966C79C8419A}"/>
    <dgm:cxn modelId="{279506CA-B5CC-4B0A-A99B-B595F37CC6A2}" type="presOf" srcId="{9DFCC075-123C-4298-BC53-C2C463D7F181}" destId="{3200E7AF-5036-4378-B8E0-BC5EDA2E8343}" srcOrd="0" destOrd="0" presId="urn:microsoft.com/office/officeart/2008/layout/LinedList"/>
    <dgm:cxn modelId="{972E05DB-1B57-4BEC-84F6-A5FABD09AE94}" srcId="{6382784D-6027-4484-A8FE-F4F873906F48}" destId="{BD9557D9-B2FF-4CA9-A748-5566A3E32AFC}" srcOrd="8" destOrd="0" parTransId="{DFA1A047-26D9-4F22-A43C-E5CDF307D72D}" sibTransId="{C34338ED-8519-4ACD-A108-226BA3D9A360}"/>
    <dgm:cxn modelId="{C0B6BBDD-6544-4443-9354-3DB1F0F8CC81}" type="presOf" srcId="{C17DB31E-23E4-4A1A-9014-C28D3218B262}" destId="{DF47B6A6-4634-41D3-A73C-754097953036}" srcOrd="0" destOrd="0" presId="urn:microsoft.com/office/officeart/2008/layout/LinedList"/>
    <dgm:cxn modelId="{295BE18B-0392-4925-9703-27769480866E}" type="presParOf" srcId="{503CCEB9-D84A-43D0-A9AE-051368814ECB}" destId="{9197140E-7373-4255-874E-7FFF3E39EBCE}" srcOrd="0" destOrd="0" presId="urn:microsoft.com/office/officeart/2008/layout/LinedList"/>
    <dgm:cxn modelId="{B38D8235-228E-4BFC-A5BA-A04F292CFCA6}" type="presParOf" srcId="{503CCEB9-D84A-43D0-A9AE-051368814ECB}" destId="{DB8A84F8-CD74-44B1-BCBE-1F0A29C864F8}" srcOrd="1" destOrd="0" presId="urn:microsoft.com/office/officeart/2008/layout/LinedList"/>
    <dgm:cxn modelId="{8C6A3422-0614-478A-8175-CF75BE453210}" type="presParOf" srcId="{DB8A84F8-CD74-44B1-BCBE-1F0A29C864F8}" destId="{39DDB404-4723-483F-A83C-D16F508C29E1}" srcOrd="0" destOrd="0" presId="urn:microsoft.com/office/officeart/2008/layout/LinedList"/>
    <dgm:cxn modelId="{9EAA6859-5E59-4FA2-938D-1F689764436E}" type="presParOf" srcId="{DB8A84F8-CD74-44B1-BCBE-1F0A29C864F8}" destId="{C3ECF21D-A092-4D28-A3D1-23625955557C}" srcOrd="1" destOrd="0" presId="urn:microsoft.com/office/officeart/2008/layout/LinedList"/>
    <dgm:cxn modelId="{CB2A6CBC-6FD4-40BD-8E69-F91D409FAAE2}" type="presParOf" srcId="{503CCEB9-D84A-43D0-A9AE-051368814ECB}" destId="{559FDF49-D81E-45AC-9D7E-090C6EC4ED0A}" srcOrd="2" destOrd="0" presId="urn:microsoft.com/office/officeart/2008/layout/LinedList"/>
    <dgm:cxn modelId="{6204B2D9-56CB-4B57-A9F6-F2D996153CE4}" type="presParOf" srcId="{503CCEB9-D84A-43D0-A9AE-051368814ECB}" destId="{25E03E71-A7C6-4CA3-B86F-2F367A39B6D7}" srcOrd="3" destOrd="0" presId="urn:microsoft.com/office/officeart/2008/layout/LinedList"/>
    <dgm:cxn modelId="{B3F0C832-BF14-4054-9469-49846BA3D132}" type="presParOf" srcId="{25E03E71-A7C6-4CA3-B86F-2F367A39B6D7}" destId="{3200E7AF-5036-4378-B8E0-BC5EDA2E8343}" srcOrd="0" destOrd="0" presId="urn:microsoft.com/office/officeart/2008/layout/LinedList"/>
    <dgm:cxn modelId="{CE6B1FC0-691A-4577-9ABB-4F55946D576C}" type="presParOf" srcId="{25E03E71-A7C6-4CA3-B86F-2F367A39B6D7}" destId="{B52050C5-B0F1-4644-A3A4-253EDE6D7059}" srcOrd="1" destOrd="0" presId="urn:microsoft.com/office/officeart/2008/layout/LinedList"/>
    <dgm:cxn modelId="{0C0FCDD3-4AD5-4A84-B490-AD9DADB0CC73}" type="presParOf" srcId="{503CCEB9-D84A-43D0-A9AE-051368814ECB}" destId="{311ECC0B-6F19-4C30-89D9-9DEB8D2488A0}" srcOrd="4" destOrd="0" presId="urn:microsoft.com/office/officeart/2008/layout/LinedList"/>
    <dgm:cxn modelId="{4F9FC6FA-CB09-4738-BDD8-9422F4A8F866}" type="presParOf" srcId="{503CCEB9-D84A-43D0-A9AE-051368814ECB}" destId="{250BDCE7-DFE6-4D88-9AE4-9D664C375F62}" srcOrd="5" destOrd="0" presId="urn:microsoft.com/office/officeart/2008/layout/LinedList"/>
    <dgm:cxn modelId="{58F95F43-63BD-4BB8-83F7-D2F4298AA9F3}" type="presParOf" srcId="{250BDCE7-DFE6-4D88-9AE4-9D664C375F62}" destId="{27B69B4D-B86E-49C3-9F9B-BE79B71FF886}" srcOrd="0" destOrd="0" presId="urn:microsoft.com/office/officeart/2008/layout/LinedList"/>
    <dgm:cxn modelId="{B9013402-FA62-4F64-89BD-3E3E4F7F1E36}" type="presParOf" srcId="{250BDCE7-DFE6-4D88-9AE4-9D664C375F62}" destId="{92666B78-70C7-426E-AF02-089A7A315E8C}" srcOrd="1" destOrd="0" presId="urn:microsoft.com/office/officeart/2008/layout/LinedList"/>
    <dgm:cxn modelId="{72117AEE-8753-45A2-8B7F-162C160CF1B2}" type="presParOf" srcId="{503CCEB9-D84A-43D0-A9AE-051368814ECB}" destId="{8E1B4AC3-C3ED-4624-BBDD-B15C3563AAB2}" srcOrd="6" destOrd="0" presId="urn:microsoft.com/office/officeart/2008/layout/LinedList"/>
    <dgm:cxn modelId="{277A24AF-9835-445F-991D-CD3D5C770C7D}" type="presParOf" srcId="{503CCEB9-D84A-43D0-A9AE-051368814ECB}" destId="{12B9B5CC-452E-45F0-8724-B1DE9C11DFAF}" srcOrd="7" destOrd="0" presId="urn:microsoft.com/office/officeart/2008/layout/LinedList"/>
    <dgm:cxn modelId="{B2C62F9C-580D-4D83-931A-D64F1ABCC056}" type="presParOf" srcId="{12B9B5CC-452E-45F0-8724-B1DE9C11DFAF}" destId="{733D6F5B-7F5F-4CEA-9FF9-A73359DCFAE6}" srcOrd="0" destOrd="0" presId="urn:microsoft.com/office/officeart/2008/layout/LinedList"/>
    <dgm:cxn modelId="{98D801AA-72F6-4FD2-A5A7-162AFB841D28}" type="presParOf" srcId="{12B9B5CC-452E-45F0-8724-B1DE9C11DFAF}" destId="{432FE25D-4013-4C97-B00E-6C23ADFBF95B}" srcOrd="1" destOrd="0" presId="urn:microsoft.com/office/officeart/2008/layout/LinedList"/>
    <dgm:cxn modelId="{CD751DC4-F2CB-45D8-B0E3-9886E12C598B}" type="presParOf" srcId="{503CCEB9-D84A-43D0-A9AE-051368814ECB}" destId="{758E4EEE-54C2-4857-9950-17F89349EA8A}" srcOrd="8" destOrd="0" presId="urn:microsoft.com/office/officeart/2008/layout/LinedList"/>
    <dgm:cxn modelId="{D4D87424-F00D-4B18-98A1-8226ABCF4953}" type="presParOf" srcId="{503CCEB9-D84A-43D0-A9AE-051368814ECB}" destId="{446AF330-A88C-434B-86EE-25DFE5077507}" srcOrd="9" destOrd="0" presId="urn:microsoft.com/office/officeart/2008/layout/LinedList"/>
    <dgm:cxn modelId="{4A780170-7807-498E-B858-F47C75B38C47}" type="presParOf" srcId="{446AF330-A88C-434B-86EE-25DFE5077507}" destId="{C3AA5C0B-F68C-4D54-9EB3-97637BBDD540}" srcOrd="0" destOrd="0" presId="urn:microsoft.com/office/officeart/2008/layout/LinedList"/>
    <dgm:cxn modelId="{C85920F8-B274-4969-B9C2-04A1C0DF13E3}" type="presParOf" srcId="{446AF330-A88C-434B-86EE-25DFE5077507}" destId="{0AC4710B-82C9-4878-A44B-B6BB8A968ED1}" srcOrd="1" destOrd="0" presId="urn:microsoft.com/office/officeart/2008/layout/LinedList"/>
    <dgm:cxn modelId="{FE19527B-CB53-46A3-9AD6-62F653BA12EC}" type="presParOf" srcId="{503CCEB9-D84A-43D0-A9AE-051368814ECB}" destId="{830D76EE-46CD-494C-9192-F21504209EE3}" srcOrd="10" destOrd="0" presId="urn:microsoft.com/office/officeart/2008/layout/LinedList"/>
    <dgm:cxn modelId="{41DF6A7F-34EE-493A-87BC-B662DCA3517A}" type="presParOf" srcId="{503CCEB9-D84A-43D0-A9AE-051368814ECB}" destId="{3D46BEDE-F427-4878-AF06-515A87716860}" srcOrd="11" destOrd="0" presId="urn:microsoft.com/office/officeart/2008/layout/LinedList"/>
    <dgm:cxn modelId="{BE10E1A8-6167-4C4A-B659-515F099E3F61}" type="presParOf" srcId="{3D46BEDE-F427-4878-AF06-515A87716860}" destId="{DF47B6A6-4634-41D3-A73C-754097953036}" srcOrd="0" destOrd="0" presId="urn:microsoft.com/office/officeart/2008/layout/LinedList"/>
    <dgm:cxn modelId="{FB355F28-4C4C-4C88-8FFA-A714B8D548FD}" type="presParOf" srcId="{3D46BEDE-F427-4878-AF06-515A87716860}" destId="{1BDE4CD6-20C7-440F-84E1-7953B5EB92E3}" srcOrd="1" destOrd="0" presId="urn:microsoft.com/office/officeart/2008/layout/LinedList"/>
    <dgm:cxn modelId="{08BD87D5-3BCB-4F9D-9359-A5785CC54357}" type="presParOf" srcId="{503CCEB9-D84A-43D0-A9AE-051368814ECB}" destId="{2CE63931-42EA-46CD-B26F-F2612D523F0D}" srcOrd="12" destOrd="0" presId="urn:microsoft.com/office/officeart/2008/layout/LinedList"/>
    <dgm:cxn modelId="{8DC11FF2-A987-4C40-9BC7-7D7E6328E4E4}" type="presParOf" srcId="{503CCEB9-D84A-43D0-A9AE-051368814ECB}" destId="{BA213ACF-3CE4-40EA-A681-DADD46FE7AF3}" srcOrd="13" destOrd="0" presId="urn:microsoft.com/office/officeart/2008/layout/LinedList"/>
    <dgm:cxn modelId="{64C07107-87A6-45ED-86E9-AFC47BCFCA24}" type="presParOf" srcId="{BA213ACF-3CE4-40EA-A681-DADD46FE7AF3}" destId="{80BE867F-7154-4A1D-9874-121078C5CF85}" srcOrd="0" destOrd="0" presId="urn:microsoft.com/office/officeart/2008/layout/LinedList"/>
    <dgm:cxn modelId="{078309E8-D09F-4E36-9179-90090AD42C7A}" type="presParOf" srcId="{BA213ACF-3CE4-40EA-A681-DADD46FE7AF3}" destId="{2161E29E-721B-4F2D-8B0E-0107C8E20401}" srcOrd="1" destOrd="0" presId="urn:microsoft.com/office/officeart/2008/layout/LinedList"/>
    <dgm:cxn modelId="{530B94F7-7CF4-41C2-BBB0-AE85C15B3DF3}" type="presParOf" srcId="{503CCEB9-D84A-43D0-A9AE-051368814ECB}" destId="{95215992-334F-4B83-9B4E-96F7887730DF}" srcOrd="14" destOrd="0" presId="urn:microsoft.com/office/officeart/2008/layout/LinedList"/>
    <dgm:cxn modelId="{3CCDD3AC-2B3F-45C0-88B1-F0B7EB195E20}" type="presParOf" srcId="{503CCEB9-D84A-43D0-A9AE-051368814ECB}" destId="{6DDD81FE-351A-4AF5-899F-A39215DD5401}" srcOrd="15" destOrd="0" presId="urn:microsoft.com/office/officeart/2008/layout/LinedList"/>
    <dgm:cxn modelId="{A745D328-A73E-4D02-9A71-503067764127}" type="presParOf" srcId="{6DDD81FE-351A-4AF5-899F-A39215DD5401}" destId="{86670A8F-6E8A-4A61-9C5D-AA35DEBE2AD0}" srcOrd="0" destOrd="0" presId="urn:microsoft.com/office/officeart/2008/layout/LinedList"/>
    <dgm:cxn modelId="{F7A9DD07-23F0-4240-97C7-528142C63C45}" type="presParOf" srcId="{6DDD81FE-351A-4AF5-899F-A39215DD5401}" destId="{C8AA3BBE-9498-446E-B1B2-244CC185CDD9}" srcOrd="1" destOrd="0" presId="urn:microsoft.com/office/officeart/2008/layout/LinedList"/>
    <dgm:cxn modelId="{D880713D-E2E8-4DCB-BA47-16208CB13EFE}" type="presParOf" srcId="{503CCEB9-D84A-43D0-A9AE-051368814ECB}" destId="{53E6597C-9D72-4BD2-83D0-C3F36076D3D7}" srcOrd="16" destOrd="0" presId="urn:microsoft.com/office/officeart/2008/layout/LinedList"/>
    <dgm:cxn modelId="{5D77AEC0-F3D0-4163-9E92-0DD2F321CEC3}" type="presParOf" srcId="{503CCEB9-D84A-43D0-A9AE-051368814ECB}" destId="{8D41661C-D939-465C-B759-FB82C7ED6B96}" srcOrd="17" destOrd="0" presId="urn:microsoft.com/office/officeart/2008/layout/LinedList"/>
    <dgm:cxn modelId="{59907047-1B5C-416D-8A71-4427E1A8BA92}" type="presParOf" srcId="{8D41661C-D939-465C-B759-FB82C7ED6B96}" destId="{B743C813-6AD5-4354-8E23-4DFD14BBCC96}" srcOrd="0" destOrd="0" presId="urn:microsoft.com/office/officeart/2008/layout/LinedList"/>
    <dgm:cxn modelId="{CB68F611-A37B-4B68-A987-A8047F627C2D}" type="presParOf" srcId="{8D41661C-D939-465C-B759-FB82C7ED6B96}" destId="{1AA964FD-11C8-4DBE-9292-7F21CB696E4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7140E-7373-4255-874E-7FFF3E39EBCE}">
      <dsp:nvSpPr>
        <dsp:cNvPr id="0" name=""/>
        <dsp:cNvSpPr/>
      </dsp:nvSpPr>
      <dsp:spPr>
        <a:xfrm>
          <a:off x="0" y="446"/>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9DDB404-4723-483F-A83C-D16F508C29E1}">
      <dsp:nvSpPr>
        <dsp:cNvPr id="0" name=""/>
        <dsp:cNvSpPr/>
      </dsp:nvSpPr>
      <dsp:spPr>
        <a:xfrm>
          <a:off x="0" y="446"/>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Introduction </a:t>
          </a:r>
          <a:endParaRPr lang="en-US" sz="1300" kern="1200" dirty="0"/>
        </a:p>
      </dsp:txBody>
      <dsp:txXfrm>
        <a:off x="0" y="446"/>
        <a:ext cx="8987404" cy="405894"/>
      </dsp:txXfrm>
    </dsp:sp>
    <dsp:sp modelId="{559FDF49-D81E-45AC-9D7E-090C6EC4ED0A}">
      <dsp:nvSpPr>
        <dsp:cNvPr id="0" name=""/>
        <dsp:cNvSpPr/>
      </dsp:nvSpPr>
      <dsp:spPr>
        <a:xfrm>
          <a:off x="0" y="406340"/>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200E7AF-5036-4378-B8E0-BC5EDA2E8343}">
      <dsp:nvSpPr>
        <dsp:cNvPr id="0" name=""/>
        <dsp:cNvSpPr/>
      </dsp:nvSpPr>
      <dsp:spPr>
        <a:xfrm>
          <a:off x="0" y="406340"/>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are the main approaches and strategies that could be used to measure an infectious disease outbreak</a:t>
          </a:r>
          <a:endParaRPr lang="en-US" sz="1300" kern="1200" dirty="0"/>
        </a:p>
      </dsp:txBody>
      <dsp:txXfrm>
        <a:off x="0" y="406340"/>
        <a:ext cx="8987404" cy="405894"/>
      </dsp:txXfrm>
    </dsp:sp>
    <dsp:sp modelId="{311ECC0B-6F19-4C30-89D9-9DEB8D2488A0}">
      <dsp:nvSpPr>
        <dsp:cNvPr id="0" name=""/>
        <dsp:cNvSpPr/>
      </dsp:nvSpPr>
      <dsp:spPr>
        <a:xfrm>
          <a:off x="0" y="812234"/>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7B69B4D-B86E-49C3-9F9B-BE79B71FF886}">
      <dsp:nvSpPr>
        <dsp:cNvPr id="0" name=""/>
        <dsp:cNvSpPr/>
      </dsp:nvSpPr>
      <dsp:spPr>
        <a:xfrm>
          <a:off x="0" y="812234"/>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are the main approaches and strategies that could be used to monitor an infections disease outbreak </a:t>
          </a:r>
          <a:endParaRPr lang="en-US" sz="1300" kern="1200" dirty="0"/>
        </a:p>
      </dsp:txBody>
      <dsp:txXfrm>
        <a:off x="0" y="812234"/>
        <a:ext cx="8987404" cy="405894"/>
      </dsp:txXfrm>
    </dsp:sp>
    <dsp:sp modelId="{8E1B4AC3-C3ED-4624-BBDD-B15C3563AAB2}">
      <dsp:nvSpPr>
        <dsp:cNvPr id="0" name=""/>
        <dsp:cNvSpPr/>
      </dsp:nvSpPr>
      <dsp:spPr>
        <a:xfrm>
          <a:off x="0" y="1218129"/>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33D6F5B-7F5F-4CEA-9FF9-A73359DCFAE6}">
      <dsp:nvSpPr>
        <dsp:cNvPr id="0" name=""/>
        <dsp:cNvSpPr/>
      </dsp:nvSpPr>
      <dsp:spPr>
        <a:xfrm>
          <a:off x="0" y="1218129"/>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are the main approaches and strategies that could be used control an infectious disease outbreak </a:t>
          </a:r>
          <a:endParaRPr lang="en-US" sz="1300" kern="1200" dirty="0"/>
        </a:p>
      </dsp:txBody>
      <dsp:txXfrm>
        <a:off x="0" y="1218129"/>
        <a:ext cx="8987404" cy="405894"/>
      </dsp:txXfrm>
    </dsp:sp>
    <dsp:sp modelId="{758E4EEE-54C2-4857-9950-17F89349EA8A}">
      <dsp:nvSpPr>
        <dsp:cNvPr id="0" name=""/>
        <dsp:cNvSpPr/>
      </dsp:nvSpPr>
      <dsp:spPr>
        <a:xfrm>
          <a:off x="0" y="1624023"/>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C3AA5C0B-F68C-4D54-9EB3-97637BBDD540}">
      <dsp:nvSpPr>
        <dsp:cNvPr id="0" name=""/>
        <dsp:cNvSpPr/>
      </dsp:nvSpPr>
      <dsp:spPr>
        <a:xfrm>
          <a:off x="0" y="1624023"/>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What policy and strategies are available to the uk government to maintain public health </a:t>
          </a:r>
          <a:endParaRPr lang="en-US" sz="1300" kern="1200"/>
        </a:p>
      </dsp:txBody>
      <dsp:txXfrm>
        <a:off x="0" y="1624023"/>
        <a:ext cx="8987404" cy="405894"/>
      </dsp:txXfrm>
    </dsp:sp>
    <dsp:sp modelId="{830D76EE-46CD-494C-9192-F21504209EE3}">
      <dsp:nvSpPr>
        <dsp:cNvPr id="0" name=""/>
        <dsp:cNvSpPr/>
      </dsp:nvSpPr>
      <dsp:spPr>
        <a:xfrm>
          <a:off x="0" y="2029917"/>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DF47B6A6-4634-41D3-A73C-754097953036}">
      <dsp:nvSpPr>
        <dsp:cNvPr id="0" name=""/>
        <dsp:cNvSpPr/>
      </dsp:nvSpPr>
      <dsp:spPr>
        <a:xfrm>
          <a:off x="0" y="2029917"/>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What recommendations as public health practitioners can you provide to the policy makers </a:t>
          </a:r>
          <a:endParaRPr lang="en-US" sz="1300" kern="1200"/>
        </a:p>
      </dsp:txBody>
      <dsp:txXfrm>
        <a:off x="0" y="2029917"/>
        <a:ext cx="8987404" cy="405894"/>
      </dsp:txXfrm>
    </dsp:sp>
    <dsp:sp modelId="{2CE63931-42EA-46CD-B26F-F2612D523F0D}">
      <dsp:nvSpPr>
        <dsp:cNvPr id="0" name=""/>
        <dsp:cNvSpPr/>
      </dsp:nvSpPr>
      <dsp:spPr>
        <a:xfrm>
          <a:off x="0" y="2435811"/>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0BE867F-7154-4A1D-9874-121078C5CF85}">
      <dsp:nvSpPr>
        <dsp:cNvPr id="0" name=""/>
        <dsp:cNvSpPr/>
      </dsp:nvSpPr>
      <dsp:spPr>
        <a:xfrm>
          <a:off x="0" y="2435811"/>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health education will you give to the college management to prevent the outbreak? </a:t>
          </a:r>
          <a:endParaRPr lang="en-US" sz="1300" kern="1200" dirty="0"/>
        </a:p>
      </dsp:txBody>
      <dsp:txXfrm>
        <a:off x="0" y="2435811"/>
        <a:ext cx="8987404" cy="405894"/>
      </dsp:txXfrm>
    </dsp:sp>
    <dsp:sp modelId="{95215992-334F-4B83-9B4E-96F7887730DF}">
      <dsp:nvSpPr>
        <dsp:cNvPr id="0" name=""/>
        <dsp:cNvSpPr/>
      </dsp:nvSpPr>
      <dsp:spPr>
        <a:xfrm>
          <a:off x="0" y="2841706"/>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6670A8F-6E8A-4A61-9C5D-AA35DEBE2AD0}">
      <dsp:nvSpPr>
        <dsp:cNvPr id="0" name=""/>
        <dsp:cNvSpPr/>
      </dsp:nvSpPr>
      <dsp:spPr>
        <a:xfrm>
          <a:off x="0" y="2841706"/>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Conclusion</a:t>
          </a:r>
          <a:endParaRPr lang="en-US" sz="1300" kern="1200" dirty="0"/>
        </a:p>
      </dsp:txBody>
      <dsp:txXfrm>
        <a:off x="0" y="2841706"/>
        <a:ext cx="8987404" cy="405894"/>
      </dsp:txXfrm>
    </dsp:sp>
    <dsp:sp modelId="{53E6597C-9D72-4BD2-83D0-C3F36076D3D7}">
      <dsp:nvSpPr>
        <dsp:cNvPr id="0" name=""/>
        <dsp:cNvSpPr/>
      </dsp:nvSpPr>
      <dsp:spPr>
        <a:xfrm>
          <a:off x="0" y="3247600"/>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B743C813-6AD5-4354-8E23-4DFD14BBCC96}">
      <dsp:nvSpPr>
        <dsp:cNvPr id="0" name=""/>
        <dsp:cNvSpPr/>
      </dsp:nvSpPr>
      <dsp:spPr>
        <a:xfrm>
          <a:off x="0" y="3247600"/>
          <a:ext cx="8987404" cy="405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Reference </a:t>
          </a:r>
          <a:endParaRPr lang="en-US" sz="1300" kern="1200"/>
        </a:p>
      </dsp:txBody>
      <dsp:txXfrm>
        <a:off x="0" y="3247600"/>
        <a:ext cx="8987404" cy="4058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54A6D8-643D-447B-B277-ABCA6E0A21B8}"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CEBBF-6A09-49C6-8AF4-F1B27D33B84E}" type="slidenum">
              <a:rPr lang="en-GB" smtClean="0"/>
              <a:t>‹#›</a:t>
            </a:fld>
            <a:endParaRPr lang="en-GB"/>
          </a:p>
        </p:txBody>
      </p:sp>
    </p:spTree>
    <p:extLst>
      <p:ext uri="{BB962C8B-B14F-4D97-AF65-F5344CB8AC3E}">
        <p14:creationId xmlns:p14="http://schemas.microsoft.com/office/powerpoint/2010/main" val="2960726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EBBF-6A09-49C6-8AF4-F1B27D33B84E}" type="slidenum">
              <a:rPr lang="en-GB" smtClean="0"/>
              <a:t>1</a:t>
            </a:fld>
            <a:endParaRPr lang="en-GB"/>
          </a:p>
        </p:txBody>
      </p:sp>
    </p:spTree>
    <p:extLst>
      <p:ext uri="{BB962C8B-B14F-4D97-AF65-F5344CB8AC3E}">
        <p14:creationId xmlns:p14="http://schemas.microsoft.com/office/powerpoint/2010/main" val="1757676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BB529481-C8DF-62A3-CEE1-D4398D5A6A02}"/>
              </a:ext>
            </a:extLst>
          </p:cNvPr>
          <p:cNvSpPr/>
          <p:nvPr/>
        </p:nvSpPr>
        <p:spPr>
          <a:xfrm>
            <a:off x="6284113" y="3378954"/>
            <a:ext cx="5907883" cy="3479045"/>
          </a:xfrm>
          <a:custGeom>
            <a:avLst/>
            <a:gdLst>
              <a:gd name="f0" fmla="val 10800000"/>
              <a:gd name="f1" fmla="val 5400000"/>
              <a:gd name="f2" fmla="val 180"/>
              <a:gd name="f3" fmla="val w"/>
              <a:gd name="f4" fmla="val h"/>
              <a:gd name="f5" fmla="val 0"/>
              <a:gd name="f6" fmla="val 5907885"/>
              <a:gd name="f7" fmla="val 3479046"/>
              <a:gd name="f8" fmla="val 5171297"/>
              <a:gd name="f9" fmla="val 284"/>
              <a:gd name="f10" fmla="val 5389485"/>
              <a:gd name="f11" fmla="val 3908"/>
              <a:gd name="f12" fmla="val 5606422"/>
              <a:gd name="f13" fmla="val 42249"/>
              <a:gd name="f14" fmla="val 5813217"/>
              <a:gd name="f15" fmla="val 114238"/>
              <a:gd name="f16" fmla="val 151524"/>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5907885"/>
              <a:gd name="f33" fmla="*/ f4 1 3479046"/>
              <a:gd name="f34" fmla="+- f7 0 f5"/>
              <a:gd name="f35" fmla="+- f6 0 f5"/>
              <a:gd name="f36" fmla="*/ f31 f0 1"/>
              <a:gd name="f37" fmla="*/ f35 1 5907885"/>
              <a:gd name="f38" fmla="*/ f34 1 3479046"/>
              <a:gd name="f39" fmla="*/ 5171297 f35 1"/>
              <a:gd name="f40" fmla="*/ 284 f34 1"/>
              <a:gd name="f41" fmla="*/ 5813217 f35 1"/>
              <a:gd name="f42" fmla="*/ 114238 f34 1"/>
              <a:gd name="f43" fmla="*/ 5907885 f35 1"/>
              <a:gd name="f44" fmla="*/ 151524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5907885"/>
              <a:gd name="f55" fmla="*/ f40 1 3479046"/>
              <a:gd name="f56" fmla="*/ f41 1 5907885"/>
              <a:gd name="f57" fmla="*/ f42 1 3479046"/>
              <a:gd name="f58" fmla="*/ f43 1 5907885"/>
              <a:gd name="f59" fmla="*/ f44 1 3479046"/>
              <a:gd name="f60" fmla="*/ f45 1 3479046"/>
              <a:gd name="f61" fmla="*/ f46 1 5907885"/>
              <a:gd name="f62" fmla="*/ f47 1 5907885"/>
              <a:gd name="f63" fmla="*/ f48 1 3479046"/>
              <a:gd name="f64" fmla="*/ f49 1 5907885"/>
              <a:gd name="f65" fmla="*/ f50 1 3479046"/>
              <a:gd name="f66" fmla="*/ f51 1 5907885"/>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5907885"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Freeform: Shape 9">
            <a:extLst>
              <a:ext uri="{FF2B5EF4-FFF2-40B4-BE49-F238E27FC236}">
                <a16:creationId xmlns:a16="http://schemas.microsoft.com/office/drawing/2014/main" id="{B3F929B8-D6FF-5AE1-6A0C-F7A78CC68C39}"/>
              </a:ext>
            </a:extLst>
          </p:cNvPr>
          <p:cNvSpPr/>
          <p:nvPr/>
        </p:nvSpPr>
        <p:spPr>
          <a:xfrm flipH="1" flipV="1">
            <a:off x="0" y="0"/>
            <a:ext cx="2923858" cy="1479124"/>
          </a:xfrm>
          <a:custGeom>
            <a:avLst/>
            <a:gdLst>
              <a:gd name="f0" fmla="val 10800000"/>
              <a:gd name="f1" fmla="val 5400000"/>
              <a:gd name="f2" fmla="val 180"/>
              <a:gd name="f3" fmla="val w"/>
              <a:gd name="f4" fmla="val h"/>
              <a:gd name="f5" fmla="val 0"/>
              <a:gd name="f6" fmla="val 2923855"/>
              <a:gd name="f7" fmla="val 1479128"/>
              <a:gd name="f8" fmla="val 1368245"/>
              <a:gd name="f9" fmla="val 405504"/>
              <a:gd name="f10" fmla="val 1410727"/>
              <a:gd name="f11" fmla="val 373857"/>
              <a:gd name="f12" fmla="val 1742357"/>
              <a:gd name="f13" fmla="val 139664"/>
              <a:gd name="f14" fmla="val 2122368"/>
              <a:gd name="f15" fmla="val 17528"/>
              <a:gd name="f16" fmla="val 2503486"/>
              <a:gd name="f17" fmla="val 1756"/>
              <a:gd name="f18" fmla="val 2543187"/>
              <a:gd name="f19" fmla="val 114"/>
              <a:gd name="f20" fmla="val 2582898"/>
              <a:gd name="f21" fmla="+- 0 0 375"/>
              <a:gd name="f22" fmla="val 2622568"/>
              <a:gd name="f23" fmla="val 284"/>
              <a:gd name="f24" fmla="val 2677115"/>
              <a:gd name="f25" fmla="val 1190"/>
              <a:gd name="f26" fmla="val 2731584"/>
              <a:gd name="f27" fmla="val 4266"/>
              <a:gd name="f28" fmla="val 2785835"/>
              <a:gd name="f29" fmla="val 9494"/>
              <a:gd name="f30" fmla="val 28352"/>
              <a:gd name="f31" fmla="+- 0 0 -90"/>
              <a:gd name="f32" fmla="*/ f3 1 2923855"/>
              <a:gd name="f33" fmla="*/ f4 1 1479128"/>
              <a:gd name="f34" fmla="+- f7 0 f5"/>
              <a:gd name="f35" fmla="+- f6 0 f5"/>
              <a:gd name="f36" fmla="*/ f31 f0 1"/>
              <a:gd name="f37" fmla="*/ f35 1 2923855"/>
              <a:gd name="f38" fmla="*/ f34 1 1479128"/>
              <a:gd name="f39" fmla="*/ 2923855 f35 1"/>
              <a:gd name="f40" fmla="*/ 1479128 f34 1"/>
              <a:gd name="f41" fmla="*/ 0 f35 1"/>
              <a:gd name="f42" fmla="*/ 1368245 f35 1"/>
              <a:gd name="f43" fmla="*/ 405504 f34 1"/>
              <a:gd name="f44" fmla="*/ 1410727 f35 1"/>
              <a:gd name="f45" fmla="*/ 373857 f34 1"/>
              <a:gd name="f46" fmla="*/ 2503486 f35 1"/>
              <a:gd name="f47" fmla="*/ 1756 f34 1"/>
              <a:gd name="f48" fmla="*/ 2622568 f35 1"/>
              <a:gd name="f49" fmla="*/ 284 f34 1"/>
              <a:gd name="f50" fmla="*/ 2785835 f35 1"/>
              <a:gd name="f51" fmla="*/ 9494 f34 1"/>
              <a:gd name="f52" fmla="*/ 28352 f34 1"/>
              <a:gd name="f53" fmla="*/ f36 1 f2"/>
              <a:gd name="f54" fmla="*/ f39 1 2923855"/>
              <a:gd name="f55" fmla="*/ f40 1 1479128"/>
              <a:gd name="f56" fmla="*/ f41 1 2923855"/>
              <a:gd name="f57" fmla="*/ f42 1 2923855"/>
              <a:gd name="f58" fmla="*/ f43 1 1479128"/>
              <a:gd name="f59" fmla="*/ f44 1 2923855"/>
              <a:gd name="f60" fmla="*/ f45 1 1479128"/>
              <a:gd name="f61" fmla="*/ f46 1 2923855"/>
              <a:gd name="f62" fmla="*/ f47 1 1479128"/>
              <a:gd name="f63" fmla="*/ f48 1 2923855"/>
              <a:gd name="f64" fmla="*/ f49 1 1479128"/>
              <a:gd name="f65" fmla="*/ f50 1 2923855"/>
              <a:gd name="f66" fmla="*/ f51 1 1479128"/>
              <a:gd name="f67" fmla="*/ f52 1 1479128"/>
              <a:gd name="f68" fmla="*/ f5 1 f37"/>
              <a:gd name="f69" fmla="*/ f6 1 f37"/>
              <a:gd name="f70" fmla="*/ f5 1 f38"/>
              <a:gd name="f71" fmla="*/ f7 1 f38"/>
              <a:gd name="f72" fmla="+- f53 0 f1"/>
              <a:gd name="f73" fmla="*/ f54 1 f37"/>
              <a:gd name="f74" fmla="*/ f55 1 f38"/>
              <a:gd name="f75" fmla="*/ f56 1 f37"/>
              <a:gd name="f76" fmla="*/ f57 1 f37"/>
              <a:gd name="f77" fmla="*/ f58 1 f38"/>
              <a:gd name="f78" fmla="*/ f59 1 f37"/>
              <a:gd name="f79" fmla="*/ f60 1 f38"/>
              <a:gd name="f80" fmla="*/ f61 1 f37"/>
              <a:gd name="f81" fmla="*/ f62 1 f38"/>
              <a:gd name="f82" fmla="*/ f63 1 f37"/>
              <a:gd name="f83" fmla="*/ f64 1 f38"/>
              <a:gd name="f84" fmla="*/ f65 1 f37"/>
              <a:gd name="f85" fmla="*/ f66 1 f38"/>
              <a:gd name="f86" fmla="*/ f67 1 f38"/>
              <a:gd name="f87" fmla="*/ f68 f32 1"/>
              <a:gd name="f88" fmla="*/ f69 f32 1"/>
              <a:gd name="f89" fmla="*/ f71 f33 1"/>
              <a:gd name="f90" fmla="*/ f70 f33 1"/>
              <a:gd name="f91" fmla="*/ f73 f32 1"/>
              <a:gd name="f92" fmla="*/ f74 f33 1"/>
              <a:gd name="f93" fmla="*/ f75 f32 1"/>
              <a:gd name="f94" fmla="*/ f76 f32 1"/>
              <a:gd name="f95" fmla="*/ f77 f33 1"/>
              <a:gd name="f96" fmla="*/ f78 f32 1"/>
              <a:gd name="f97" fmla="*/ f79 f33 1"/>
              <a:gd name="f98" fmla="*/ f80 f32 1"/>
              <a:gd name="f99" fmla="*/ f81 f33 1"/>
              <a:gd name="f100" fmla="*/ f82 f32 1"/>
              <a:gd name="f101" fmla="*/ f83 f33 1"/>
              <a:gd name="f102" fmla="*/ f84 f32 1"/>
              <a:gd name="f103" fmla="*/ f85 f33 1"/>
              <a:gd name="f104" fmla="*/ f86 f33 1"/>
            </a:gdLst>
            <a:ahLst/>
            <a:cxnLst>
              <a:cxn ang="3cd4">
                <a:pos x="hc" y="t"/>
              </a:cxn>
              <a:cxn ang="0">
                <a:pos x="r" y="vc"/>
              </a:cxn>
              <a:cxn ang="cd4">
                <a:pos x="hc" y="b"/>
              </a:cxn>
              <a:cxn ang="cd2">
                <a:pos x="l" y="vc"/>
              </a:cxn>
              <a:cxn ang="f72">
                <a:pos x="f91" y="f92"/>
              </a:cxn>
              <a:cxn ang="f72">
                <a:pos x="f93" y="f92"/>
              </a:cxn>
              <a:cxn ang="f72">
                <a:pos x="f94" y="f95"/>
              </a:cxn>
              <a:cxn ang="f72">
                <a:pos x="f96" y="f97"/>
              </a:cxn>
              <a:cxn ang="f72">
                <a:pos x="f98" y="f99"/>
              </a:cxn>
              <a:cxn ang="f72">
                <a:pos x="f100" y="f101"/>
              </a:cxn>
              <a:cxn ang="f72">
                <a:pos x="f102" y="f103"/>
              </a:cxn>
              <a:cxn ang="f72">
                <a:pos x="f91" y="f104"/>
              </a:cxn>
            </a:cxnLst>
            <a:rect l="f87" t="f90" r="f88" b="f89"/>
            <a:pathLst>
              <a:path w="2923855" h="1479128">
                <a:moveTo>
                  <a:pt x="f6" y="f7"/>
                </a:moveTo>
                <a:lnTo>
                  <a:pt x="f5" y="f7"/>
                </a:lnTo>
                <a:lnTo>
                  <a:pt x="f8" y="f9"/>
                </a:lnTo>
                <a:lnTo>
                  <a:pt x="f10" y="f11"/>
                </a:lnTo>
                <a:cubicBezTo>
                  <a:pt x="f12" y="f13"/>
                  <a:pt x="f14" y="f15"/>
                  <a:pt x="f16" y="f17"/>
                </a:cubicBezTo>
                <a:cubicBezTo>
                  <a:pt x="f18" y="f19"/>
                  <a:pt x="f20" y="f21"/>
                  <a:pt x="f22" y="f23"/>
                </a:cubicBezTo>
                <a:cubicBezTo>
                  <a:pt x="f24" y="f25"/>
                  <a:pt x="f26" y="f27"/>
                  <a:pt x="f28" y="f29"/>
                </a:cubicBezTo>
                <a:lnTo>
                  <a:pt x="f6" y="f30"/>
                </a:lnTo>
                <a:close/>
              </a:path>
            </a:pathLst>
          </a:custGeom>
          <a:gradFill>
            <a:gsLst>
              <a:gs pos="0">
                <a:srgbClr val="F2F1F1"/>
              </a:gs>
              <a:gs pos="100000">
                <a:srgbClr val="8FAADC"/>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4" name="Title 1">
            <a:extLst>
              <a:ext uri="{FF2B5EF4-FFF2-40B4-BE49-F238E27FC236}">
                <a16:creationId xmlns:a16="http://schemas.microsoft.com/office/drawing/2014/main" id="{A9973753-5685-1014-BF48-439B8DE4FBF4}"/>
              </a:ext>
            </a:extLst>
          </p:cNvPr>
          <p:cNvSpPr txBox="1">
            <a:spLocks noGrp="1"/>
          </p:cNvSpPr>
          <p:nvPr>
            <p:ph type="title"/>
          </p:nvPr>
        </p:nvSpPr>
        <p:spPr>
          <a:xfrm>
            <a:off x="1066803" y="1709735"/>
            <a:ext cx="6455435" cy="2981273"/>
          </a:xfrm>
        </p:spPr>
        <p:txBody>
          <a:bodyPr/>
          <a:lstStyle>
            <a:lvl1pPr>
              <a:defRPr sz="4800"/>
            </a:lvl1p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id="{605EA34D-7AF2-3041-BF96-479E136D0D52}"/>
              </a:ext>
            </a:extLst>
          </p:cNvPr>
          <p:cNvSpPr txBox="1">
            <a:spLocks noGrp="1"/>
          </p:cNvSpPr>
          <p:nvPr>
            <p:ph type="body" idx="1"/>
          </p:nvPr>
        </p:nvSpPr>
        <p:spPr>
          <a:xfrm>
            <a:off x="1066803" y="4759250"/>
            <a:ext cx="5397264" cy="955749"/>
          </a:xfrm>
        </p:spPr>
        <p:txBody>
          <a:bodyPr/>
          <a:lstStyle>
            <a:lvl1pPr marL="0" indent="0">
              <a:buNone/>
              <a:defRPr sz="2000"/>
            </a:lvl1pPr>
          </a:lstStyle>
          <a:p>
            <a:pPr lvl="0"/>
            <a:r>
              <a:rPr lang="en-GB"/>
              <a:t>Click to edit Master text styles</a:t>
            </a:r>
          </a:p>
        </p:txBody>
      </p:sp>
      <p:sp>
        <p:nvSpPr>
          <p:cNvPr id="6" name="Date Placeholder 3">
            <a:extLst>
              <a:ext uri="{FF2B5EF4-FFF2-40B4-BE49-F238E27FC236}">
                <a16:creationId xmlns:a16="http://schemas.microsoft.com/office/drawing/2014/main" id="{D921A0C4-8D3B-DEFC-3992-221FE437DBFD}"/>
              </a:ext>
            </a:extLst>
          </p:cNvPr>
          <p:cNvSpPr txBox="1">
            <a:spLocks noGrp="1"/>
          </p:cNvSpPr>
          <p:nvPr>
            <p:ph type="dt" sz="half" idx="7"/>
          </p:nvPr>
        </p:nvSpPr>
        <p:spPr>
          <a:xfrm rot="5400013">
            <a:off x="10477358" y="4629754"/>
            <a:ext cx="2653506" cy="365129"/>
          </a:xfrm>
        </p:spPr>
        <p:txBody>
          <a:bodyPr/>
          <a:lstStyle>
            <a:lvl1pPr>
              <a:defRPr/>
            </a:lvl1pPr>
          </a:lstStyle>
          <a:p>
            <a:fld id="{63DB64E7-5594-42A3-ADBF-E95A7ACEAD64}" type="datetime1">
              <a:rPr lang="en-US" smtClean="0"/>
              <a:t>3/17/2026</a:t>
            </a:fld>
            <a:endParaRPr lang="en-US"/>
          </a:p>
        </p:txBody>
      </p:sp>
      <p:sp>
        <p:nvSpPr>
          <p:cNvPr id="7" name="Footer Placeholder 4">
            <a:extLst>
              <a:ext uri="{FF2B5EF4-FFF2-40B4-BE49-F238E27FC236}">
                <a16:creationId xmlns:a16="http://schemas.microsoft.com/office/drawing/2014/main" id="{0F35C440-DDE0-3F2B-BBF8-F6EEC82C7BA9}"/>
              </a:ext>
            </a:extLst>
          </p:cNvPr>
          <p:cNvSpPr txBox="1">
            <a:spLocks noGrp="1"/>
          </p:cNvSpPr>
          <p:nvPr>
            <p:ph type="ftr" sz="quarter" idx="9"/>
          </p:nvPr>
        </p:nvSpPr>
        <p:spPr>
          <a:xfrm>
            <a:off x="8610603" y="6318449"/>
            <a:ext cx="2743200" cy="365129"/>
          </a:xfrm>
        </p:spPr>
        <p:txBody>
          <a:bodyPr/>
          <a:lstStyle>
            <a:lvl1pPr>
              <a:defRPr/>
            </a:lvl1pPr>
          </a:lstStyle>
          <a:p>
            <a:endParaRPr lang="en-US" dirty="0"/>
          </a:p>
        </p:txBody>
      </p:sp>
      <p:sp>
        <p:nvSpPr>
          <p:cNvPr id="8" name="Slide Number Placeholder 5">
            <a:extLst>
              <a:ext uri="{FF2B5EF4-FFF2-40B4-BE49-F238E27FC236}">
                <a16:creationId xmlns:a16="http://schemas.microsoft.com/office/drawing/2014/main" id="{DB43B5A8-CE25-226C-4BDF-4B11AF5D878F}"/>
              </a:ext>
            </a:extLst>
          </p:cNvPr>
          <p:cNvSpPr txBox="1">
            <a:spLocks noGrp="1"/>
          </p:cNvSpPr>
          <p:nvPr>
            <p:ph type="sldNum" sz="quarter" idx="8"/>
          </p:nvPr>
        </p:nvSpPr>
        <p:spPr>
          <a:xfrm>
            <a:off x="11353803" y="6318449"/>
            <a:ext cx="615692" cy="365129"/>
          </a:xfrm>
        </p:spPr>
        <p:txBody>
          <a:bodyPr/>
          <a:lstStyle>
            <a:lvl1pPr>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229881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7B1C7-67D5-CD4B-3A41-579FB04859BF}"/>
              </a:ext>
            </a:extLst>
          </p:cNvPr>
          <p:cNvSpPr txBox="1">
            <a:spLocks noGrp="1"/>
          </p:cNvSpPr>
          <p:nvPr>
            <p:ph type="title"/>
          </p:nvPr>
        </p:nvSpPr>
        <p:spPr>
          <a:xfrm>
            <a:off x="1066803" y="782132"/>
            <a:ext cx="3705221" cy="1275267"/>
          </a:xfrm>
        </p:spPr>
        <p:txBody>
          <a:bodyPr/>
          <a:lstStyle>
            <a:lvl1pPr>
              <a:defRPr sz="28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30EAE47-5C32-FD5A-3EE8-A32288E34010}"/>
              </a:ext>
            </a:extLst>
          </p:cNvPr>
          <p:cNvSpPr txBox="1">
            <a:spLocks noGrp="1"/>
          </p:cNvSpPr>
          <p:nvPr>
            <p:ph type="pic" idx="1"/>
          </p:nvPr>
        </p:nvSpPr>
        <p:spPr>
          <a:xfrm>
            <a:off x="5183184" y="1143000"/>
            <a:ext cx="5980111" cy="4572000"/>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D4C46431-6A3B-0AE3-72F2-58BC80AC2A52}"/>
              </a:ext>
            </a:extLst>
          </p:cNvPr>
          <p:cNvSpPr txBox="1">
            <a:spLocks noGrp="1"/>
          </p:cNvSpPr>
          <p:nvPr>
            <p:ph type="body" idx="2"/>
          </p:nvPr>
        </p:nvSpPr>
        <p:spPr>
          <a:xfrm>
            <a:off x="1066803" y="2057400"/>
            <a:ext cx="3705221" cy="3657600"/>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C894979-B677-6F0C-ED85-4A115D27D301}"/>
              </a:ext>
            </a:extLst>
          </p:cNvPr>
          <p:cNvSpPr txBox="1">
            <a:spLocks noGrp="1"/>
          </p:cNvSpPr>
          <p:nvPr>
            <p:ph type="dt" sz="half" idx="7"/>
          </p:nvPr>
        </p:nvSpPr>
        <p:spPr>
          <a:xfrm rot="5400013">
            <a:off x="10477358" y="4629754"/>
            <a:ext cx="2653506" cy="365129"/>
          </a:xfrm>
        </p:spPr>
        <p:txBody>
          <a:bodyPr/>
          <a:lstStyle>
            <a:lvl1pPr>
              <a:defRPr/>
            </a:lvl1pPr>
          </a:lstStyle>
          <a:p>
            <a:fld id="{50BA65D8-0540-4835-AE5C-25D29DBA01BE}" type="datetime1">
              <a:rPr lang="en-US" smtClean="0"/>
              <a:t>3/17/2026</a:t>
            </a:fld>
            <a:endParaRPr lang="en-US"/>
          </a:p>
        </p:txBody>
      </p:sp>
      <p:sp>
        <p:nvSpPr>
          <p:cNvPr id="6" name="Footer Placeholder 5">
            <a:extLst>
              <a:ext uri="{FF2B5EF4-FFF2-40B4-BE49-F238E27FC236}">
                <a16:creationId xmlns:a16="http://schemas.microsoft.com/office/drawing/2014/main" id="{E87418D1-8561-7AE2-64C9-89BA21EF2FFF}"/>
              </a:ext>
            </a:extLst>
          </p:cNvPr>
          <p:cNvSpPr txBox="1">
            <a:spLocks noGrp="1"/>
          </p:cNvSpPr>
          <p:nvPr>
            <p:ph type="ftr" sz="quarter" idx="9"/>
          </p:nvPr>
        </p:nvSpPr>
        <p:spPr>
          <a:xfrm>
            <a:off x="8610603" y="6318449"/>
            <a:ext cx="2743200" cy="365129"/>
          </a:xfrm>
        </p:spPr>
        <p:txBody>
          <a:bodyPr/>
          <a:lstStyle>
            <a:lvl1pPr>
              <a:defRPr/>
            </a:lvl1pPr>
          </a:lstStyle>
          <a:p>
            <a:endParaRPr lang="en-US" dirty="0"/>
          </a:p>
        </p:txBody>
      </p:sp>
      <p:sp>
        <p:nvSpPr>
          <p:cNvPr id="7" name="Slide Number Placeholder 6">
            <a:extLst>
              <a:ext uri="{FF2B5EF4-FFF2-40B4-BE49-F238E27FC236}">
                <a16:creationId xmlns:a16="http://schemas.microsoft.com/office/drawing/2014/main" id="{D61C697D-DEEC-2529-3075-8CB720617ADC}"/>
              </a:ext>
            </a:extLst>
          </p:cNvPr>
          <p:cNvSpPr txBox="1">
            <a:spLocks noGrp="1"/>
          </p:cNvSpPr>
          <p:nvPr>
            <p:ph type="sldNum" sz="quarter" idx="8"/>
          </p:nvPr>
        </p:nvSpPr>
        <p:spPr>
          <a:xfrm>
            <a:off x="11353803" y="6318449"/>
            <a:ext cx="615692" cy="365129"/>
          </a:xfrm>
        </p:spPr>
        <p:txBody>
          <a:bodyPr/>
          <a:lstStyle>
            <a:lvl1pPr>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51365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A2D2666D-A01A-F6C8-D7BB-3E1236DDD9EC}"/>
              </a:ext>
              <a:ext uri="{C183D7F6-B498-43B3-948B-1728B52AA6E4}">
                <adec:decorative xmlns:adec="http://schemas.microsoft.com/office/drawing/2017/decorative" val="1"/>
              </a:ext>
            </a:extLst>
          </p:cNvPr>
          <p:cNvSpPr/>
          <p:nvPr/>
        </p:nvSpPr>
        <p:spPr>
          <a:xfrm>
            <a:off x="5796399" y="3378954"/>
            <a:ext cx="6394563" cy="3479045"/>
          </a:xfrm>
          <a:custGeom>
            <a:avLst/>
            <a:gdLst>
              <a:gd name="f0" fmla="val 10800000"/>
              <a:gd name="f1" fmla="val 5400000"/>
              <a:gd name="f2" fmla="val 180"/>
              <a:gd name="f3" fmla="val w"/>
              <a:gd name="f4" fmla="val h"/>
              <a:gd name="f5" fmla="val 0"/>
              <a:gd name="f6" fmla="val 6394567"/>
              <a:gd name="f7" fmla="val 3479046"/>
              <a:gd name="f8" fmla="val 5171297"/>
              <a:gd name="f9" fmla="val 284"/>
              <a:gd name="f10" fmla="val 5607674"/>
              <a:gd name="f11" fmla="val 7531"/>
              <a:gd name="f12" fmla="val 6039042"/>
              <a:gd name="f13" fmla="val 153650"/>
              <a:gd name="f14" fmla="val 6394290"/>
              <a:gd name="f15" fmla="val 430072"/>
              <a:gd name="f16" fmla="val 430316"/>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6394567"/>
              <a:gd name="f33" fmla="*/ f4 1 3479046"/>
              <a:gd name="f34" fmla="+- f7 0 f5"/>
              <a:gd name="f35" fmla="+- f6 0 f5"/>
              <a:gd name="f36" fmla="*/ f31 f0 1"/>
              <a:gd name="f37" fmla="*/ f35 1 6394567"/>
              <a:gd name="f38" fmla="*/ f34 1 3479046"/>
              <a:gd name="f39" fmla="*/ 5171297 f35 1"/>
              <a:gd name="f40" fmla="*/ 284 f34 1"/>
              <a:gd name="f41" fmla="*/ 6394290 f35 1"/>
              <a:gd name="f42" fmla="*/ 430072 f34 1"/>
              <a:gd name="f43" fmla="*/ 6394567 f35 1"/>
              <a:gd name="f44" fmla="*/ 430316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6394567"/>
              <a:gd name="f55" fmla="*/ f40 1 3479046"/>
              <a:gd name="f56" fmla="*/ f41 1 6394567"/>
              <a:gd name="f57" fmla="*/ f42 1 3479046"/>
              <a:gd name="f58" fmla="*/ f43 1 6394567"/>
              <a:gd name="f59" fmla="*/ f44 1 3479046"/>
              <a:gd name="f60" fmla="*/ f45 1 3479046"/>
              <a:gd name="f61" fmla="*/ f46 1 6394567"/>
              <a:gd name="f62" fmla="*/ f47 1 6394567"/>
              <a:gd name="f63" fmla="*/ f48 1 3479046"/>
              <a:gd name="f64" fmla="*/ f49 1 6394567"/>
              <a:gd name="f65" fmla="*/ f50 1 3479046"/>
              <a:gd name="f66" fmla="*/ f51 1 6394567"/>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6394567"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1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814C6DF0-B796-462B-02F2-4E8028403537}"/>
              </a:ext>
            </a:extLst>
          </p:cNvPr>
          <p:cNvSpPr txBox="1">
            <a:spLocks noGrp="1"/>
          </p:cNvSpPr>
          <p:nvPr>
            <p:ph type="ctrTitle"/>
          </p:nvPr>
        </p:nvSpPr>
        <p:spPr>
          <a:xfrm>
            <a:off x="1066803" y="1122361"/>
            <a:ext cx="6211180" cy="2305248"/>
          </a:xfrm>
        </p:spPr>
        <p:txBody>
          <a:bodyPr/>
          <a:lstStyle>
            <a:lvl1pPr>
              <a:lnSpc>
                <a:spcPct val="100000"/>
              </a:lnSpc>
              <a:defRPr sz="36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697FCC03-980F-2196-30BF-48494749FFA4}"/>
              </a:ext>
            </a:extLst>
          </p:cNvPr>
          <p:cNvSpPr txBox="1">
            <a:spLocks noGrp="1"/>
          </p:cNvSpPr>
          <p:nvPr>
            <p:ph type="subTitle" idx="1"/>
          </p:nvPr>
        </p:nvSpPr>
        <p:spPr>
          <a:xfrm>
            <a:off x="1066803" y="3549051"/>
            <a:ext cx="5029200" cy="1956276"/>
          </a:xfrm>
        </p:spPr>
        <p:txBody>
          <a:bodyPr/>
          <a:lstStyle>
            <a:lvl1pPr marL="0" indent="0">
              <a:buNone/>
              <a:defRPr sz="2000"/>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985AFD89-6A5F-B1F1-FE9C-574AD3768029}"/>
              </a:ext>
            </a:extLst>
          </p:cNvPr>
          <p:cNvSpPr txBox="1">
            <a:spLocks noGrp="1"/>
          </p:cNvSpPr>
          <p:nvPr>
            <p:ph type="dt" sz="half" idx="7"/>
          </p:nvPr>
        </p:nvSpPr>
        <p:spPr>
          <a:xfrm rot="5400013">
            <a:off x="10477358" y="4629754"/>
            <a:ext cx="2653506" cy="365129"/>
          </a:xfrm>
        </p:spPr>
        <p:txBody>
          <a:bodyPr/>
          <a:lstStyle>
            <a:lvl1pPr>
              <a:defRPr/>
            </a:lvl1pPr>
          </a:lstStyle>
          <a:p>
            <a:fld id="{D1D1EADE-8E88-4C7C-8AC5-FB148DE4940E}" type="datetime1">
              <a:rPr lang="en-US" smtClean="0"/>
              <a:t>3/17/2026</a:t>
            </a:fld>
            <a:endParaRPr lang="en-US"/>
          </a:p>
        </p:txBody>
      </p:sp>
      <p:sp>
        <p:nvSpPr>
          <p:cNvPr id="6" name="Footer Placeholder 4">
            <a:extLst>
              <a:ext uri="{FF2B5EF4-FFF2-40B4-BE49-F238E27FC236}">
                <a16:creationId xmlns:a16="http://schemas.microsoft.com/office/drawing/2014/main" id="{85D537A4-07DB-DD76-F8EF-1432E7C278CC}"/>
              </a:ext>
            </a:extLst>
          </p:cNvPr>
          <p:cNvSpPr txBox="1">
            <a:spLocks noGrp="1"/>
          </p:cNvSpPr>
          <p:nvPr>
            <p:ph type="ftr" sz="quarter" idx="9"/>
          </p:nvPr>
        </p:nvSpPr>
        <p:spPr>
          <a:xfrm>
            <a:off x="8610603" y="6318449"/>
            <a:ext cx="2743200" cy="365129"/>
          </a:xfrm>
        </p:spPr>
        <p:txBody>
          <a:bodyPr/>
          <a:lstStyle>
            <a:lvl1pPr>
              <a:defRPr/>
            </a:lvl1pPr>
          </a:lstStyle>
          <a:p>
            <a:endParaRPr lang="en-US" dirty="0"/>
          </a:p>
        </p:txBody>
      </p:sp>
      <p:sp>
        <p:nvSpPr>
          <p:cNvPr id="7" name="Slide Number Placeholder 5">
            <a:extLst>
              <a:ext uri="{FF2B5EF4-FFF2-40B4-BE49-F238E27FC236}">
                <a16:creationId xmlns:a16="http://schemas.microsoft.com/office/drawing/2014/main" id="{24D14661-32FF-A30B-B58E-7B6933482E22}"/>
              </a:ext>
            </a:extLst>
          </p:cNvPr>
          <p:cNvSpPr txBox="1">
            <a:spLocks noGrp="1"/>
          </p:cNvSpPr>
          <p:nvPr>
            <p:ph type="sldNum" sz="quarter" idx="8"/>
          </p:nvPr>
        </p:nvSpPr>
        <p:spPr>
          <a:xfrm>
            <a:off x="11353803" y="6318449"/>
            <a:ext cx="615692" cy="365129"/>
          </a:xfrm>
        </p:spPr>
        <p:txBody>
          <a:bodyPr/>
          <a:lstStyle>
            <a:lvl1pPr>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989161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2264032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31BA835-12AC-4E8F-955A-EA3F4DE2791F}" type="datetime1">
              <a:rPr lang="en-US" smtClean="0"/>
              <a:t>3/17/2026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2369731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6C027973-0B80-3250-32A9-E947A2BC41C7}"/>
              </a:ext>
            </a:extLst>
          </p:cNvPr>
          <p:cNvSpPr/>
          <p:nvPr/>
        </p:nvSpPr>
        <p:spPr>
          <a:xfrm>
            <a:off x="6284113" y="3378954"/>
            <a:ext cx="5907883" cy="3479045"/>
          </a:xfrm>
          <a:custGeom>
            <a:avLst/>
            <a:gdLst>
              <a:gd name="f0" fmla="val 10800000"/>
              <a:gd name="f1" fmla="val 5400000"/>
              <a:gd name="f2" fmla="val 180"/>
              <a:gd name="f3" fmla="val w"/>
              <a:gd name="f4" fmla="val h"/>
              <a:gd name="f5" fmla="val 0"/>
              <a:gd name="f6" fmla="val 5907885"/>
              <a:gd name="f7" fmla="val 3479046"/>
              <a:gd name="f8" fmla="val 5171297"/>
              <a:gd name="f9" fmla="val 284"/>
              <a:gd name="f10" fmla="val 5389485"/>
              <a:gd name="f11" fmla="val 3908"/>
              <a:gd name="f12" fmla="val 5606422"/>
              <a:gd name="f13" fmla="val 42249"/>
              <a:gd name="f14" fmla="val 5813217"/>
              <a:gd name="f15" fmla="val 114238"/>
              <a:gd name="f16" fmla="val 151524"/>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5907885"/>
              <a:gd name="f33" fmla="*/ f4 1 3479046"/>
              <a:gd name="f34" fmla="+- f7 0 f5"/>
              <a:gd name="f35" fmla="+- f6 0 f5"/>
              <a:gd name="f36" fmla="*/ f31 f0 1"/>
              <a:gd name="f37" fmla="*/ f35 1 5907885"/>
              <a:gd name="f38" fmla="*/ f34 1 3479046"/>
              <a:gd name="f39" fmla="*/ 5171297 f35 1"/>
              <a:gd name="f40" fmla="*/ 284 f34 1"/>
              <a:gd name="f41" fmla="*/ 5813217 f35 1"/>
              <a:gd name="f42" fmla="*/ 114238 f34 1"/>
              <a:gd name="f43" fmla="*/ 5907885 f35 1"/>
              <a:gd name="f44" fmla="*/ 151524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5907885"/>
              <a:gd name="f55" fmla="*/ f40 1 3479046"/>
              <a:gd name="f56" fmla="*/ f41 1 5907885"/>
              <a:gd name="f57" fmla="*/ f42 1 3479046"/>
              <a:gd name="f58" fmla="*/ f43 1 5907885"/>
              <a:gd name="f59" fmla="*/ f44 1 3479046"/>
              <a:gd name="f60" fmla="*/ f45 1 3479046"/>
              <a:gd name="f61" fmla="*/ f46 1 5907885"/>
              <a:gd name="f62" fmla="*/ f47 1 5907885"/>
              <a:gd name="f63" fmla="*/ f48 1 3479046"/>
              <a:gd name="f64" fmla="*/ f49 1 5907885"/>
              <a:gd name="f65" fmla="*/ f50 1 3479046"/>
              <a:gd name="f66" fmla="*/ f51 1 5907885"/>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5907885"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Freeform: Shape 9">
            <a:extLst>
              <a:ext uri="{FF2B5EF4-FFF2-40B4-BE49-F238E27FC236}">
                <a16:creationId xmlns:a16="http://schemas.microsoft.com/office/drawing/2014/main" id="{169A0E86-697A-DE82-B5D0-B39E57701605}"/>
              </a:ext>
            </a:extLst>
          </p:cNvPr>
          <p:cNvSpPr/>
          <p:nvPr/>
        </p:nvSpPr>
        <p:spPr>
          <a:xfrm flipH="1" flipV="1">
            <a:off x="0" y="0"/>
            <a:ext cx="2923858" cy="1479124"/>
          </a:xfrm>
          <a:custGeom>
            <a:avLst/>
            <a:gdLst>
              <a:gd name="f0" fmla="val 10800000"/>
              <a:gd name="f1" fmla="val 5400000"/>
              <a:gd name="f2" fmla="val 180"/>
              <a:gd name="f3" fmla="val w"/>
              <a:gd name="f4" fmla="val h"/>
              <a:gd name="f5" fmla="val 0"/>
              <a:gd name="f6" fmla="val 2923855"/>
              <a:gd name="f7" fmla="val 1479128"/>
              <a:gd name="f8" fmla="val 1368245"/>
              <a:gd name="f9" fmla="val 405504"/>
              <a:gd name="f10" fmla="val 1410727"/>
              <a:gd name="f11" fmla="val 373857"/>
              <a:gd name="f12" fmla="val 1742357"/>
              <a:gd name="f13" fmla="val 139664"/>
              <a:gd name="f14" fmla="val 2122368"/>
              <a:gd name="f15" fmla="val 17528"/>
              <a:gd name="f16" fmla="val 2503486"/>
              <a:gd name="f17" fmla="val 1756"/>
              <a:gd name="f18" fmla="val 2543187"/>
              <a:gd name="f19" fmla="val 114"/>
              <a:gd name="f20" fmla="val 2582898"/>
              <a:gd name="f21" fmla="+- 0 0 375"/>
              <a:gd name="f22" fmla="val 2622568"/>
              <a:gd name="f23" fmla="val 284"/>
              <a:gd name="f24" fmla="val 2677115"/>
              <a:gd name="f25" fmla="val 1190"/>
              <a:gd name="f26" fmla="val 2731584"/>
              <a:gd name="f27" fmla="val 4266"/>
              <a:gd name="f28" fmla="val 2785835"/>
              <a:gd name="f29" fmla="val 9494"/>
              <a:gd name="f30" fmla="val 28352"/>
              <a:gd name="f31" fmla="+- 0 0 -90"/>
              <a:gd name="f32" fmla="*/ f3 1 2923855"/>
              <a:gd name="f33" fmla="*/ f4 1 1479128"/>
              <a:gd name="f34" fmla="+- f7 0 f5"/>
              <a:gd name="f35" fmla="+- f6 0 f5"/>
              <a:gd name="f36" fmla="*/ f31 f0 1"/>
              <a:gd name="f37" fmla="*/ f35 1 2923855"/>
              <a:gd name="f38" fmla="*/ f34 1 1479128"/>
              <a:gd name="f39" fmla="*/ 2923855 f35 1"/>
              <a:gd name="f40" fmla="*/ 1479128 f34 1"/>
              <a:gd name="f41" fmla="*/ 0 f35 1"/>
              <a:gd name="f42" fmla="*/ 1368245 f35 1"/>
              <a:gd name="f43" fmla="*/ 405504 f34 1"/>
              <a:gd name="f44" fmla="*/ 1410727 f35 1"/>
              <a:gd name="f45" fmla="*/ 373857 f34 1"/>
              <a:gd name="f46" fmla="*/ 2503486 f35 1"/>
              <a:gd name="f47" fmla="*/ 1756 f34 1"/>
              <a:gd name="f48" fmla="*/ 2622568 f35 1"/>
              <a:gd name="f49" fmla="*/ 284 f34 1"/>
              <a:gd name="f50" fmla="*/ 2785835 f35 1"/>
              <a:gd name="f51" fmla="*/ 9494 f34 1"/>
              <a:gd name="f52" fmla="*/ 28352 f34 1"/>
              <a:gd name="f53" fmla="*/ f36 1 f2"/>
              <a:gd name="f54" fmla="*/ f39 1 2923855"/>
              <a:gd name="f55" fmla="*/ f40 1 1479128"/>
              <a:gd name="f56" fmla="*/ f41 1 2923855"/>
              <a:gd name="f57" fmla="*/ f42 1 2923855"/>
              <a:gd name="f58" fmla="*/ f43 1 1479128"/>
              <a:gd name="f59" fmla="*/ f44 1 2923855"/>
              <a:gd name="f60" fmla="*/ f45 1 1479128"/>
              <a:gd name="f61" fmla="*/ f46 1 2923855"/>
              <a:gd name="f62" fmla="*/ f47 1 1479128"/>
              <a:gd name="f63" fmla="*/ f48 1 2923855"/>
              <a:gd name="f64" fmla="*/ f49 1 1479128"/>
              <a:gd name="f65" fmla="*/ f50 1 2923855"/>
              <a:gd name="f66" fmla="*/ f51 1 1479128"/>
              <a:gd name="f67" fmla="*/ f52 1 1479128"/>
              <a:gd name="f68" fmla="*/ f5 1 f37"/>
              <a:gd name="f69" fmla="*/ f6 1 f37"/>
              <a:gd name="f70" fmla="*/ f5 1 f38"/>
              <a:gd name="f71" fmla="*/ f7 1 f38"/>
              <a:gd name="f72" fmla="+- f53 0 f1"/>
              <a:gd name="f73" fmla="*/ f54 1 f37"/>
              <a:gd name="f74" fmla="*/ f55 1 f38"/>
              <a:gd name="f75" fmla="*/ f56 1 f37"/>
              <a:gd name="f76" fmla="*/ f57 1 f37"/>
              <a:gd name="f77" fmla="*/ f58 1 f38"/>
              <a:gd name="f78" fmla="*/ f59 1 f37"/>
              <a:gd name="f79" fmla="*/ f60 1 f38"/>
              <a:gd name="f80" fmla="*/ f61 1 f37"/>
              <a:gd name="f81" fmla="*/ f62 1 f38"/>
              <a:gd name="f82" fmla="*/ f63 1 f37"/>
              <a:gd name="f83" fmla="*/ f64 1 f38"/>
              <a:gd name="f84" fmla="*/ f65 1 f37"/>
              <a:gd name="f85" fmla="*/ f66 1 f38"/>
              <a:gd name="f86" fmla="*/ f67 1 f38"/>
              <a:gd name="f87" fmla="*/ f68 f32 1"/>
              <a:gd name="f88" fmla="*/ f69 f32 1"/>
              <a:gd name="f89" fmla="*/ f71 f33 1"/>
              <a:gd name="f90" fmla="*/ f70 f33 1"/>
              <a:gd name="f91" fmla="*/ f73 f32 1"/>
              <a:gd name="f92" fmla="*/ f74 f33 1"/>
              <a:gd name="f93" fmla="*/ f75 f32 1"/>
              <a:gd name="f94" fmla="*/ f76 f32 1"/>
              <a:gd name="f95" fmla="*/ f77 f33 1"/>
              <a:gd name="f96" fmla="*/ f78 f32 1"/>
              <a:gd name="f97" fmla="*/ f79 f33 1"/>
              <a:gd name="f98" fmla="*/ f80 f32 1"/>
              <a:gd name="f99" fmla="*/ f81 f33 1"/>
              <a:gd name="f100" fmla="*/ f82 f32 1"/>
              <a:gd name="f101" fmla="*/ f83 f33 1"/>
              <a:gd name="f102" fmla="*/ f84 f32 1"/>
              <a:gd name="f103" fmla="*/ f85 f33 1"/>
              <a:gd name="f104" fmla="*/ f86 f33 1"/>
            </a:gdLst>
            <a:ahLst/>
            <a:cxnLst>
              <a:cxn ang="3cd4">
                <a:pos x="hc" y="t"/>
              </a:cxn>
              <a:cxn ang="0">
                <a:pos x="r" y="vc"/>
              </a:cxn>
              <a:cxn ang="cd4">
                <a:pos x="hc" y="b"/>
              </a:cxn>
              <a:cxn ang="cd2">
                <a:pos x="l" y="vc"/>
              </a:cxn>
              <a:cxn ang="f72">
                <a:pos x="f91" y="f92"/>
              </a:cxn>
              <a:cxn ang="f72">
                <a:pos x="f93" y="f92"/>
              </a:cxn>
              <a:cxn ang="f72">
                <a:pos x="f94" y="f95"/>
              </a:cxn>
              <a:cxn ang="f72">
                <a:pos x="f96" y="f97"/>
              </a:cxn>
              <a:cxn ang="f72">
                <a:pos x="f98" y="f99"/>
              </a:cxn>
              <a:cxn ang="f72">
                <a:pos x="f100" y="f101"/>
              </a:cxn>
              <a:cxn ang="f72">
                <a:pos x="f102" y="f103"/>
              </a:cxn>
              <a:cxn ang="f72">
                <a:pos x="f91" y="f104"/>
              </a:cxn>
            </a:cxnLst>
            <a:rect l="f87" t="f90" r="f88" b="f89"/>
            <a:pathLst>
              <a:path w="2923855" h="1479128">
                <a:moveTo>
                  <a:pt x="f6" y="f7"/>
                </a:moveTo>
                <a:lnTo>
                  <a:pt x="f5" y="f7"/>
                </a:lnTo>
                <a:lnTo>
                  <a:pt x="f8" y="f9"/>
                </a:lnTo>
                <a:lnTo>
                  <a:pt x="f10" y="f11"/>
                </a:lnTo>
                <a:cubicBezTo>
                  <a:pt x="f12" y="f13"/>
                  <a:pt x="f14" y="f15"/>
                  <a:pt x="f16" y="f17"/>
                </a:cubicBezTo>
                <a:cubicBezTo>
                  <a:pt x="f18" y="f19"/>
                  <a:pt x="f20" y="f21"/>
                  <a:pt x="f22" y="f23"/>
                </a:cubicBezTo>
                <a:cubicBezTo>
                  <a:pt x="f24" y="f25"/>
                  <a:pt x="f26" y="f27"/>
                  <a:pt x="f28" y="f29"/>
                </a:cubicBezTo>
                <a:lnTo>
                  <a:pt x="f6" y="f30"/>
                </a:lnTo>
                <a:close/>
              </a:path>
            </a:pathLst>
          </a:custGeom>
          <a:gradFill>
            <a:gsLst>
              <a:gs pos="0">
                <a:srgbClr val="F2F1F1"/>
              </a:gs>
              <a:gs pos="100000">
                <a:srgbClr val="8FAADC"/>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4" name="Title 1">
            <a:extLst>
              <a:ext uri="{FF2B5EF4-FFF2-40B4-BE49-F238E27FC236}">
                <a16:creationId xmlns:a16="http://schemas.microsoft.com/office/drawing/2014/main" id="{15308750-26DE-9387-43BC-29EA5CB932FE}"/>
              </a:ext>
            </a:extLst>
          </p:cNvPr>
          <p:cNvSpPr txBox="1">
            <a:spLocks noGrp="1"/>
          </p:cNvSpPr>
          <p:nvPr>
            <p:ph type="title"/>
          </p:nvPr>
        </p:nvSpPr>
        <p:spPr>
          <a:xfrm>
            <a:off x="1066803" y="1709735"/>
            <a:ext cx="6455435" cy="2981273"/>
          </a:xfrm>
        </p:spPr>
        <p:txBody>
          <a:bodyPr/>
          <a:lstStyle>
            <a:lvl1pPr>
              <a:defRPr sz="4800"/>
            </a:lvl1p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id="{4E45CFA1-261E-EDB8-798C-744E483C6015}"/>
              </a:ext>
            </a:extLst>
          </p:cNvPr>
          <p:cNvSpPr txBox="1">
            <a:spLocks noGrp="1"/>
          </p:cNvSpPr>
          <p:nvPr>
            <p:ph type="body" idx="1"/>
          </p:nvPr>
        </p:nvSpPr>
        <p:spPr>
          <a:xfrm>
            <a:off x="1066803" y="4759250"/>
            <a:ext cx="5397264" cy="955749"/>
          </a:xfrm>
        </p:spPr>
        <p:txBody>
          <a:bodyPr/>
          <a:lstStyle>
            <a:lvl1pPr marL="0" indent="0">
              <a:buNone/>
              <a:defRPr sz="2000"/>
            </a:lvl1pPr>
          </a:lstStyle>
          <a:p>
            <a:pPr lvl="0"/>
            <a:r>
              <a:rPr lang="en-GB"/>
              <a:t>Click to edit Master text styles</a:t>
            </a:r>
          </a:p>
        </p:txBody>
      </p:sp>
      <p:sp>
        <p:nvSpPr>
          <p:cNvPr id="6" name="Date Placeholder 3">
            <a:extLst>
              <a:ext uri="{FF2B5EF4-FFF2-40B4-BE49-F238E27FC236}">
                <a16:creationId xmlns:a16="http://schemas.microsoft.com/office/drawing/2014/main" id="{CA297463-A208-DFF1-4F83-DC8D7E8294C7}"/>
              </a:ext>
            </a:extLst>
          </p:cNvPr>
          <p:cNvSpPr txBox="1">
            <a:spLocks noGrp="1"/>
          </p:cNvSpPr>
          <p:nvPr>
            <p:ph type="dt" sz="half" idx="7"/>
          </p:nvPr>
        </p:nvSpPr>
        <p:spPr>
          <a:xfrm rot="5400013">
            <a:off x="10477331" y="4629754"/>
            <a:ext cx="2653506" cy="365129"/>
          </a:xfrm>
        </p:spPr>
        <p:txBody>
          <a:bodyPr/>
          <a:lstStyle>
            <a:lvl1pPr>
              <a:defRPr/>
            </a:lvl1pPr>
          </a:lstStyle>
          <a:p>
            <a:pPr lvl="0"/>
            <a:fld id="{A293631C-22E0-411C-B44A-9A374F0F088A}" type="datetime1">
              <a:rPr lang="en-US"/>
              <a:pPr lvl="0"/>
              <a:t>3/17/2026</a:t>
            </a:fld>
            <a:endParaRPr lang="en-US"/>
          </a:p>
        </p:txBody>
      </p:sp>
      <p:sp>
        <p:nvSpPr>
          <p:cNvPr id="7" name="Footer Placeholder 4">
            <a:extLst>
              <a:ext uri="{FF2B5EF4-FFF2-40B4-BE49-F238E27FC236}">
                <a16:creationId xmlns:a16="http://schemas.microsoft.com/office/drawing/2014/main" id="{2201009F-15EB-C02D-907D-B0FD5E6453CD}"/>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2C6132A9-257A-CB09-8754-F56FE8A967C6}"/>
              </a:ext>
            </a:extLst>
          </p:cNvPr>
          <p:cNvSpPr txBox="1">
            <a:spLocks noGrp="1"/>
          </p:cNvSpPr>
          <p:nvPr>
            <p:ph type="sldNum" sz="quarter" idx="8"/>
          </p:nvPr>
        </p:nvSpPr>
        <p:spPr>
          <a:xfrm>
            <a:off x="11353803" y="6318449"/>
            <a:ext cx="615692" cy="365129"/>
          </a:xfrm>
        </p:spPr>
        <p:txBody>
          <a:bodyPr/>
          <a:lstStyle>
            <a:lvl1pPr>
              <a:defRPr/>
            </a:lvl1pPr>
          </a:lstStyle>
          <a:p>
            <a:pPr lvl="0"/>
            <a:fld id="{5B215404-1674-438E-B042-6635C0E041E8}" type="slidenum">
              <a:t>‹#›</a:t>
            </a:fld>
            <a:endParaRPr lang="en-US"/>
          </a:p>
        </p:txBody>
      </p:sp>
    </p:spTree>
    <p:extLst>
      <p:ext uri="{BB962C8B-B14F-4D97-AF65-F5344CB8AC3E}">
        <p14:creationId xmlns:p14="http://schemas.microsoft.com/office/powerpoint/2010/main" val="2885606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6470A-B427-1D23-2F9F-52B77BEED860}"/>
              </a:ext>
            </a:extLst>
          </p:cNvPr>
          <p:cNvSpPr txBox="1">
            <a:spLocks noGrp="1"/>
          </p:cNvSpPr>
          <p:nvPr>
            <p:ph type="title"/>
          </p:nvPr>
        </p:nvSpPr>
        <p:spPr>
          <a:xfrm>
            <a:off x="1066803" y="936839"/>
            <a:ext cx="10092479" cy="953673"/>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DD690F92-22B5-909F-BFDF-978ADE1756D3}"/>
              </a:ext>
            </a:extLst>
          </p:cNvPr>
          <p:cNvSpPr txBox="1">
            <a:spLocks noGrp="1"/>
          </p:cNvSpPr>
          <p:nvPr>
            <p:ph idx="1"/>
          </p:nvPr>
        </p:nvSpPr>
        <p:spPr>
          <a:xfrm>
            <a:off x="1066803" y="2117338"/>
            <a:ext cx="4809478" cy="376012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9754BA-E080-5FDE-9BEA-4FD495E00F0D}"/>
              </a:ext>
            </a:extLst>
          </p:cNvPr>
          <p:cNvSpPr txBox="1">
            <a:spLocks noGrp="1"/>
          </p:cNvSpPr>
          <p:nvPr>
            <p:ph idx="2"/>
          </p:nvPr>
        </p:nvSpPr>
        <p:spPr>
          <a:xfrm>
            <a:off x="6349794" y="2117338"/>
            <a:ext cx="4809478" cy="376012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3F4436-EBE5-3B37-B38D-ED3E68C94636}"/>
              </a:ext>
            </a:extLst>
          </p:cNvPr>
          <p:cNvSpPr txBox="1">
            <a:spLocks noGrp="1"/>
          </p:cNvSpPr>
          <p:nvPr>
            <p:ph type="dt" sz="half" idx="7"/>
          </p:nvPr>
        </p:nvSpPr>
        <p:spPr>
          <a:xfrm rot="5400013">
            <a:off x="10477331" y="4629754"/>
            <a:ext cx="2653506" cy="365129"/>
          </a:xfrm>
        </p:spPr>
        <p:txBody>
          <a:bodyPr/>
          <a:lstStyle>
            <a:lvl1pPr>
              <a:defRPr/>
            </a:lvl1pPr>
          </a:lstStyle>
          <a:p>
            <a:pPr lvl="0"/>
            <a:fld id="{B4F5B18F-FF23-4C93-8A00-9F9A7C89875F}" type="datetime1">
              <a:rPr lang="en-US"/>
              <a:pPr lvl="0"/>
              <a:t>3/17/2026</a:t>
            </a:fld>
            <a:endParaRPr lang="en-US"/>
          </a:p>
        </p:txBody>
      </p:sp>
      <p:sp>
        <p:nvSpPr>
          <p:cNvPr id="6" name="Footer Placeholder 5">
            <a:extLst>
              <a:ext uri="{FF2B5EF4-FFF2-40B4-BE49-F238E27FC236}">
                <a16:creationId xmlns:a16="http://schemas.microsoft.com/office/drawing/2014/main" id="{9AFC5D85-0334-4F33-337A-31F6D3E51180}"/>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04D7233-E9CD-0DCF-1014-D71DB2740503}"/>
              </a:ext>
            </a:extLst>
          </p:cNvPr>
          <p:cNvSpPr txBox="1">
            <a:spLocks noGrp="1"/>
          </p:cNvSpPr>
          <p:nvPr>
            <p:ph type="sldNum" sz="quarter" idx="8"/>
          </p:nvPr>
        </p:nvSpPr>
        <p:spPr>
          <a:xfrm>
            <a:off x="11353803" y="6318449"/>
            <a:ext cx="615692" cy="365129"/>
          </a:xfrm>
        </p:spPr>
        <p:txBody>
          <a:bodyPr/>
          <a:lstStyle>
            <a:lvl1pPr>
              <a:defRPr/>
            </a:lvl1pPr>
          </a:lstStyle>
          <a:p>
            <a:pPr lvl="0"/>
            <a:fld id="{55E8672C-2ECC-4110-9D82-508AE6CAAD9F}" type="slidenum">
              <a:t>‹#›</a:t>
            </a:fld>
            <a:endParaRPr lang="en-US"/>
          </a:p>
        </p:txBody>
      </p:sp>
    </p:spTree>
    <p:extLst>
      <p:ext uri="{BB962C8B-B14F-4D97-AF65-F5344CB8AC3E}">
        <p14:creationId xmlns:p14="http://schemas.microsoft.com/office/powerpoint/2010/main" val="6117461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38CB8D0-13BC-B810-0636-E80DF1844AA9}"/>
              </a:ext>
              <a:ext uri="{C183D7F6-B498-43B3-948B-1728B52AA6E4}">
                <adec:decorative xmlns:adec="http://schemas.microsoft.com/office/drawing/2017/decorative" val="1"/>
              </a:ext>
            </a:extLst>
          </p:cNvPr>
          <p:cNvSpPr/>
          <p:nvPr/>
        </p:nvSpPr>
        <p:spPr>
          <a:xfrm>
            <a:off x="5796399" y="3378954"/>
            <a:ext cx="6394563" cy="3479045"/>
          </a:xfrm>
          <a:custGeom>
            <a:avLst/>
            <a:gdLst>
              <a:gd name="f0" fmla="val 10800000"/>
              <a:gd name="f1" fmla="val 5400000"/>
              <a:gd name="f2" fmla="val 180"/>
              <a:gd name="f3" fmla="val w"/>
              <a:gd name="f4" fmla="val h"/>
              <a:gd name="f5" fmla="val 0"/>
              <a:gd name="f6" fmla="val 6394567"/>
              <a:gd name="f7" fmla="val 3479046"/>
              <a:gd name="f8" fmla="val 5171297"/>
              <a:gd name="f9" fmla="val 284"/>
              <a:gd name="f10" fmla="val 5607674"/>
              <a:gd name="f11" fmla="val 7531"/>
              <a:gd name="f12" fmla="val 6039042"/>
              <a:gd name="f13" fmla="val 153650"/>
              <a:gd name="f14" fmla="val 6394290"/>
              <a:gd name="f15" fmla="val 430072"/>
              <a:gd name="f16" fmla="val 430316"/>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6394567"/>
              <a:gd name="f33" fmla="*/ f4 1 3479046"/>
              <a:gd name="f34" fmla="+- f7 0 f5"/>
              <a:gd name="f35" fmla="+- f6 0 f5"/>
              <a:gd name="f36" fmla="*/ f31 f0 1"/>
              <a:gd name="f37" fmla="*/ f35 1 6394567"/>
              <a:gd name="f38" fmla="*/ f34 1 3479046"/>
              <a:gd name="f39" fmla="*/ 5171297 f35 1"/>
              <a:gd name="f40" fmla="*/ 284 f34 1"/>
              <a:gd name="f41" fmla="*/ 6394290 f35 1"/>
              <a:gd name="f42" fmla="*/ 430072 f34 1"/>
              <a:gd name="f43" fmla="*/ 6394567 f35 1"/>
              <a:gd name="f44" fmla="*/ 430316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6394567"/>
              <a:gd name="f55" fmla="*/ f40 1 3479046"/>
              <a:gd name="f56" fmla="*/ f41 1 6394567"/>
              <a:gd name="f57" fmla="*/ f42 1 3479046"/>
              <a:gd name="f58" fmla="*/ f43 1 6394567"/>
              <a:gd name="f59" fmla="*/ f44 1 3479046"/>
              <a:gd name="f60" fmla="*/ f45 1 3479046"/>
              <a:gd name="f61" fmla="*/ f46 1 6394567"/>
              <a:gd name="f62" fmla="*/ f47 1 6394567"/>
              <a:gd name="f63" fmla="*/ f48 1 3479046"/>
              <a:gd name="f64" fmla="*/ f49 1 6394567"/>
              <a:gd name="f65" fmla="*/ f50 1 3479046"/>
              <a:gd name="f66" fmla="*/ f51 1 6394567"/>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6394567"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1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E2EF008C-9E3E-B364-40A1-56E03F2C8658}"/>
              </a:ext>
            </a:extLst>
          </p:cNvPr>
          <p:cNvSpPr txBox="1">
            <a:spLocks noGrp="1"/>
          </p:cNvSpPr>
          <p:nvPr>
            <p:ph type="ctrTitle"/>
          </p:nvPr>
        </p:nvSpPr>
        <p:spPr>
          <a:xfrm>
            <a:off x="1066803" y="1122361"/>
            <a:ext cx="6211180" cy="2305248"/>
          </a:xfrm>
        </p:spPr>
        <p:txBody>
          <a:bodyPr/>
          <a:lstStyle>
            <a:lvl1pPr>
              <a:lnSpc>
                <a:spcPct val="100000"/>
              </a:lnSpc>
              <a:defRPr sz="36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759F958D-1DA9-6EA1-7850-FFD81B35A2BD}"/>
              </a:ext>
            </a:extLst>
          </p:cNvPr>
          <p:cNvSpPr txBox="1">
            <a:spLocks noGrp="1"/>
          </p:cNvSpPr>
          <p:nvPr>
            <p:ph type="subTitle" idx="1"/>
          </p:nvPr>
        </p:nvSpPr>
        <p:spPr>
          <a:xfrm>
            <a:off x="1066803" y="3549051"/>
            <a:ext cx="5029200" cy="1956276"/>
          </a:xfrm>
        </p:spPr>
        <p:txBody>
          <a:bodyPr/>
          <a:lstStyle>
            <a:lvl1pPr marL="0" indent="0">
              <a:buNone/>
              <a:defRPr sz="2000"/>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DEAEE08D-663D-612E-FCD8-1CB7A7ADCCDF}"/>
              </a:ext>
            </a:extLst>
          </p:cNvPr>
          <p:cNvSpPr txBox="1">
            <a:spLocks noGrp="1"/>
          </p:cNvSpPr>
          <p:nvPr>
            <p:ph type="dt" sz="half" idx="7"/>
          </p:nvPr>
        </p:nvSpPr>
        <p:spPr>
          <a:xfrm rot="5400013">
            <a:off x="10477331" y="4629754"/>
            <a:ext cx="2653506" cy="365129"/>
          </a:xfrm>
        </p:spPr>
        <p:txBody>
          <a:bodyPr/>
          <a:lstStyle>
            <a:lvl1pPr>
              <a:defRPr/>
            </a:lvl1pPr>
          </a:lstStyle>
          <a:p>
            <a:pPr lvl="0"/>
            <a:fld id="{C69B69DC-3519-42E8-BADF-D9FA27BD5778}" type="datetime1">
              <a:rPr lang="en-US"/>
              <a:pPr lvl="0"/>
              <a:t>3/17/2026</a:t>
            </a:fld>
            <a:endParaRPr lang="en-US"/>
          </a:p>
        </p:txBody>
      </p:sp>
      <p:sp>
        <p:nvSpPr>
          <p:cNvPr id="6" name="Footer Placeholder 4">
            <a:extLst>
              <a:ext uri="{FF2B5EF4-FFF2-40B4-BE49-F238E27FC236}">
                <a16:creationId xmlns:a16="http://schemas.microsoft.com/office/drawing/2014/main" id="{78CCF956-ACE5-0783-2CD6-8714B18947C2}"/>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DC9A598-5AE0-D88C-2098-F030E33DBD5B}"/>
              </a:ext>
            </a:extLst>
          </p:cNvPr>
          <p:cNvSpPr txBox="1">
            <a:spLocks noGrp="1"/>
          </p:cNvSpPr>
          <p:nvPr>
            <p:ph type="sldNum" sz="quarter" idx="8"/>
          </p:nvPr>
        </p:nvSpPr>
        <p:spPr>
          <a:xfrm>
            <a:off x="11353803" y="6318449"/>
            <a:ext cx="615692" cy="365129"/>
          </a:xfrm>
        </p:spPr>
        <p:txBody>
          <a:bodyPr/>
          <a:lstStyle>
            <a:lvl1pPr>
              <a:defRPr/>
            </a:lvl1pPr>
          </a:lstStyle>
          <a:p>
            <a:pPr lvl="0"/>
            <a:fld id="{F823F9C3-CA1B-4027-823F-D22C0E49FBE0}" type="slidenum">
              <a:t>‹#›</a:t>
            </a:fld>
            <a:endParaRPr lang="en-US"/>
          </a:p>
        </p:txBody>
      </p:sp>
    </p:spTree>
    <p:extLst>
      <p:ext uri="{BB962C8B-B14F-4D97-AF65-F5344CB8AC3E}">
        <p14:creationId xmlns:p14="http://schemas.microsoft.com/office/powerpoint/2010/main" val="212382593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62592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25650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268452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31BA835-12AC-4E8F-955A-EA3F4DE2791F}" type="datetime1">
              <a:rPr lang="en-US" smtClean="0"/>
              <a:t>3/17/2026</a:t>
            </a:fld>
            <a:endParaRPr lang="en-US"/>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850653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31BA835-12AC-4E8F-955A-EA3F4DE2791F}" type="datetime1">
              <a:rPr lang="en-US" smtClean="0"/>
              <a:t>3/17/2026</a:t>
            </a:fld>
            <a:endParaRPr 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346541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31BA835-12AC-4E8F-955A-EA3F4DE2791F}" type="datetime1">
              <a:rPr lang="en-US" smtClean="0"/>
              <a:t>3/17/2026</a:t>
            </a:fld>
            <a:endParaRPr lang="en-US"/>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510524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1BA835-12AC-4E8F-955A-EA3F4DE2791F}" type="datetime1">
              <a:rPr lang="en-US" smtClean="0"/>
              <a:t>3/17/2026</a:t>
            </a:fld>
            <a:endParaRPr lang="en-US"/>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7024900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3/17/2026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7897693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3/17/2026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250172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7096503"/>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7E7843D-FF13-4365-9478-9625B70A270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5630880"/>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3/17/2026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87846334"/>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3/17/2026</a:t>
            </a:fld>
            <a:endParaRPr 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20611576"/>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3/17/2026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78038314"/>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0722038"/>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3/17/2026</a:t>
            </a:fld>
            <a:endParaRPr 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9466565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17" Type="http://schemas.openxmlformats.org/officeDocument/2006/relationships/theme" Target="../theme/theme3.xml"/><Relationship Id="rId2" Type="http://schemas.openxmlformats.org/officeDocument/2006/relationships/slideLayout" Target="../slideLayouts/slideLayout10.xml"/><Relationship Id="rId16" Type="http://schemas.openxmlformats.org/officeDocument/2006/relationships/slideLayout" Target="../slideLayouts/slideLayout24.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slideLayout" Target="../slideLayouts/slideLayout2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D53AB7-F2CE-8CE9-29FC-CB503EC1A0E4}"/>
              </a:ext>
            </a:extLst>
          </p:cNvPr>
          <p:cNvSpPr txBox="1">
            <a:spLocks noGrp="1"/>
          </p:cNvSpPr>
          <p:nvPr>
            <p:ph type="title"/>
          </p:nvPr>
        </p:nvSpPr>
        <p:spPr>
          <a:xfrm>
            <a:off x="1066803" y="936839"/>
            <a:ext cx="8886879" cy="953673"/>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ACD948E0-CDA4-3136-572A-C495E6B11D21}"/>
              </a:ext>
            </a:extLst>
          </p:cNvPr>
          <p:cNvSpPr txBox="1">
            <a:spLocks noGrp="1"/>
          </p:cNvSpPr>
          <p:nvPr>
            <p:ph type="body" idx="1"/>
          </p:nvPr>
        </p:nvSpPr>
        <p:spPr>
          <a:xfrm>
            <a:off x="1069848" y="2139696"/>
            <a:ext cx="8883834" cy="367768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4C6CD1-63D9-E874-63D4-5429EA21B24A}"/>
              </a:ext>
            </a:extLst>
          </p:cNvPr>
          <p:cNvSpPr txBox="1">
            <a:spLocks noGrp="1"/>
          </p:cNvSpPr>
          <p:nvPr>
            <p:ph type="dt" sz="half" idx="2"/>
          </p:nvPr>
        </p:nvSpPr>
        <p:spPr>
          <a:xfrm rot="5400013">
            <a:off x="10477358" y="4629754"/>
            <a:ext cx="26535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fld id="{E31BA835-12AC-4E8F-955A-EA3F4DE2791F}" type="datetime1">
              <a:rPr lang="en-US" smtClean="0"/>
              <a:t>3/17/2026</a:t>
            </a:fld>
            <a:endParaRPr lang="en-US"/>
          </a:p>
        </p:txBody>
      </p:sp>
      <p:sp>
        <p:nvSpPr>
          <p:cNvPr id="5" name="Footer Placeholder 4">
            <a:extLst>
              <a:ext uri="{FF2B5EF4-FFF2-40B4-BE49-F238E27FC236}">
                <a16:creationId xmlns:a16="http://schemas.microsoft.com/office/drawing/2014/main" id="{590590D1-0D5D-7CB2-8CD5-01547DBD621A}"/>
              </a:ext>
            </a:extLst>
          </p:cNvPr>
          <p:cNvSpPr txBox="1">
            <a:spLocks noGrp="1"/>
          </p:cNvSpPr>
          <p:nvPr>
            <p:ph type="ftr" sz="quarter" idx="3"/>
          </p:nvPr>
        </p:nvSpPr>
        <p:spPr>
          <a:xfrm>
            <a:off x="8610603" y="6318449"/>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endParaRPr lang="en-US" dirty="0"/>
          </a:p>
        </p:txBody>
      </p:sp>
      <p:sp>
        <p:nvSpPr>
          <p:cNvPr id="6" name="Slide Number Placeholder 5">
            <a:extLst>
              <a:ext uri="{FF2B5EF4-FFF2-40B4-BE49-F238E27FC236}">
                <a16:creationId xmlns:a16="http://schemas.microsoft.com/office/drawing/2014/main" id="{1D6968A8-B098-6496-71C8-524E8FD5FCEC}"/>
              </a:ext>
            </a:extLst>
          </p:cNvPr>
          <p:cNvSpPr txBox="1">
            <a:spLocks noGrp="1"/>
          </p:cNvSpPr>
          <p:nvPr>
            <p:ph type="sldNum" sz="quarter" idx="4"/>
          </p:nvPr>
        </p:nvSpPr>
        <p:spPr>
          <a:xfrm>
            <a:off x="11353803" y="6318449"/>
            <a:ext cx="61569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600" b="1" i="0" u="none" strike="noStrike" kern="1200" cap="none" spc="0" baseline="0">
                <a:solidFill>
                  <a:srgbClr val="000000"/>
                </a:solidFill>
                <a:uFillTx/>
                <a:latin typeface="Neue Haas Grotesk Text Pro"/>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93122014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Lst>
  <p:hf sldNum="0" hdr="0" ftr="0" dt="0"/>
  <p:txStyles>
    <p:titleStyle>
      <a:lvl1pPr marL="0" marR="0" lvl="0" indent="0" algn="l" defTabSz="914400" rtl="0" eaLnBrk="1" fontAlgn="auto" hangingPunct="1">
        <a:lnSpc>
          <a:spcPct val="90000"/>
        </a:lnSpc>
        <a:spcBef>
          <a:spcPts val="0"/>
        </a:spcBef>
        <a:spcAft>
          <a:spcPts val="0"/>
        </a:spcAft>
        <a:buNone/>
        <a:tabLst/>
        <a:defRPr lang="en-US" sz="3200" b="1" i="0" u="none" strike="noStrike" kern="1200" cap="none" spc="0" baseline="0">
          <a:solidFill>
            <a:srgbClr val="000000"/>
          </a:solidFill>
          <a:uFillTx/>
          <a:latin typeface="Neue Haas Grotesk Text Pro"/>
        </a:defRPr>
      </a:lvl1pPr>
    </p:titleStyle>
    <p:bodyStyle>
      <a:lvl1pPr marL="228600" marR="0" lvl="0" indent="-228600" algn="l" defTabSz="914400" rtl="0" eaLnBrk="1"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1pPr>
      <a:lvl2pPr marL="548640" marR="0" lvl="1"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600" b="0" i="0" u="none" strike="noStrike" kern="1200" cap="none" spc="0" baseline="0">
          <a:solidFill>
            <a:srgbClr val="000000"/>
          </a:solidFill>
          <a:uFillTx/>
          <a:latin typeface="Neue Haas Grotesk Text Pro"/>
        </a:defRPr>
      </a:lvl2pPr>
      <a:lvl3pPr marL="777240" marR="0" lvl="2" indent="-228600" algn="l" defTabSz="914400" rtl="0" eaLnBrk="1"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3pPr>
      <a:lvl4pPr marL="914400" marR="0" lvl="3"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200" b="0" i="0" u="none" strike="noStrike" kern="1200" cap="none" spc="0" baseline="0">
          <a:solidFill>
            <a:srgbClr val="000000"/>
          </a:solidFill>
          <a:uFillTx/>
          <a:latin typeface="Neue Haas Grotesk Text Pro"/>
        </a:defRPr>
      </a:lvl4pPr>
      <a:lvl5pPr marL="1097280" marR="0" lvl="4" indent="-228600" algn="l" defTabSz="914400" rtl="0" eaLnBrk="1"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D66214-3907-4A06-E655-67F298C6F555}"/>
              </a:ext>
            </a:extLst>
          </p:cNvPr>
          <p:cNvSpPr txBox="1">
            <a:spLocks noGrp="1"/>
          </p:cNvSpPr>
          <p:nvPr>
            <p:ph type="title"/>
          </p:nvPr>
        </p:nvSpPr>
        <p:spPr>
          <a:xfrm>
            <a:off x="1066803" y="936839"/>
            <a:ext cx="8886879" cy="953673"/>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8E8B856-6D38-572A-FDD0-188AE8BEA492}"/>
              </a:ext>
            </a:extLst>
          </p:cNvPr>
          <p:cNvSpPr txBox="1">
            <a:spLocks noGrp="1"/>
          </p:cNvSpPr>
          <p:nvPr>
            <p:ph type="body" idx="1"/>
          </p:nvPr>
        </p:nvSpPr>
        <p:spPr>
          <a:xfrm>
            <a:off x="1069848" y="2139696"/>
            <a:ext cx="8883834" cy="367768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39FC52-7DDA-07FC-C75C-6A8A9346F4F4}"/>
              </a:ext>
            </a:extLst>
          </p:cNvPr>
          <p:cNvSpPr txBox="1">
            <a:spLocks noGrp="1"/>
          </p:cNvSpPr>
          <p:nvPr>
            <p:ph type="dt" sz="half" idx="2"/>
          </p:nvPr>
        </p:nvSpPr>
        <p:spPr>
          <a:xfrm rot="5400013">
            <a:off x="10477331" y="4629754"/>
            <a:ext cx="26535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1935E74B-EE8A-4641-8B47-FF19BF8FA91C}" type="datetime1">
              <a:rPr lang="en-US"/>
              <a:pPr lvl="0"/>
              <a:t>3/17/2026</a:t>
            </a:fld>
            <a:endParaRPr lang="en-US"/>
          </a:p>
        </p:txBody>
      </p:sp>
      <p:sp>
        <p:nvSpPr>
          <p:cNvPr id="5" name="Footer Placeholder 4">
            <a:extLst>
              <a:ext uri="{FF2B5EF4-FFF2-40B4-BE49-F238E27FC236}">
                <a16:creationId xmlns:a16="http://schemas.microsoft.com/office/drawing/2014/main" id="{6AE5E91F-DB8F-1D3C-A3DF-8105ED0D0D85}"/>
              </a:ext>
            </a:extLst>
          </p:cNvPr>
          <p:cNvSpPr txBox="1">
            <a:spLocks noGrp="1"/>
          </p:cNvSpPr>
          <p:nvPr>
            <p:ph type="ftr" sz="quarter" idx="3"/>
          </p:nvPr>
        </p:nvSpPr>
        <p:spPr>
          <a:xfrm>
            <a:off x="8610603" y="6318449"/>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0853B06B-CC0F-E9F6-FFF5-ABC212ED13AF}"/>
              </a:ext>
            </a:extLst>
          </p:cNvPr>
          <p:cNvSpPr txBox="1">
            <a:spLocks noGrp="1"/>
          </p:cNvSpPr>
          <p:nvPr>
            <p:ph type="sldNum" sz="quarter" idx="4"/>
          </p:nvPr>
        </p:nvSpPr>
        <p:spPr>
          <a:xfrm>
            <a:off x="11353803" y="6318449"/>
            <a:ext cx="61569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600" b="1" i="0" u="none" strike="noStrike" kern="1200" cap="none" spc="0" baseline="0">
                <a:solidFill>
                  <a:srgbClr val="000000"/>
                </a:solidFill>
                <a:uFillTx/>
                <a:latin typeface="Neue Haas Grotesk Text Pro"/>
              </a:defRPr>
            </a:lvl1pPr>
          </a:lstStyle>
          <a:p>
            <a:pPr lvl="0"/>
            <a:fld id="{EAD3D9A3-AAB9-4B8E-8E4A-41B6F5C4289F}" type="slidenum">
              <a:t>‹#›</a:t>
            </a:fld>
            <a:endParaRPr lang="en-US"/>
          </a:p>
        </p:txBody>
      </p:sp>
    </p:spTree>
    <p:extLst>
      <p:ext uri="{BB962C8B-B14F-4D97-AF65-F5344CB8AC3E}">
        <p14:creationId xmlns:p14="http://schemas.microsoft.com/office/powerpoint/2010/main" val="3699910036"/>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Lst>
  <p:txStyles>
    <p:titleStyle>
      <a:lvl1pPr marL="0" marR="0" lvl="0" indent="0" algn="l" defTabSz="914400" rtl="0" eaLnBrk="1" fontAlgn="auto" hangingPunct="1">
        <a:lnSpc>
          <a:spcPct val="90000"/>
        </a:lnSpc>
        <a:spcBef>
          <a:spcPts val="0"/>
        </a:spcBef>
        <a:spcAft>
          <a:spcPts val="0"/>
        </a:spcAft>
        <a:buNone/>
        <a:tabLst/>
        <a:defRPr lang="en-US" sz="3200" b="1" i="0" u="none" strike="noStrike" kern="1200" cap="none" spc="0" baseline="0">
          <a:solidFill>
            <a:srgbClr val="000000"/>
          </a:solidFill>
          <a:uFillTx/>
          <a:latin typeface="Neue Haas Grotesk Text Pro"/>
        </a:defRPr>
      </a:lvl1pPr>
    </p:titleStyle>
    <p:bodyStyle>
      <a:lvl1pPr marL="228600" marR="0" lvl="0" indent="-228600" algn="l" defTabSz="914400" rtl="0" eaLnBrk="1"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1pPr>
      <a:lvl2pPr marL="548640" marR="0" lvl="1"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600" b="0" i="0" u="none" strike="noStrike" kern="1200" cap="none" spc="0" baseline="0">
          <a:solidFill>
            <a:srgbClr val="000000"/>
          </a:solidFill>
          <a:uFillTx/>
          <a:latin typeface="Neue Haas Grotesk Text Pro"/>
        </a:defRPr>
      </a:lvl2pPr>
      <a:lvl3pPr marL="777240" marR="0" lvl="2" indent="-228600" algn="l" defTabSz="914400" rtl="0" eaLnBrk="1"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3pPr>
      <a:lvl4pPr marL="914400" marR="0" lvl="3"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200" b="0" i="0" u="none" strike="noStrike" kern="1200" cap="none" spc="0" baseline="0">
          <a:solidFill>
            <a:srgbClr val="000000"/>
          </a:solidFill>
          <a:uFillTx/>
          <a:latin typeface="Neue Haas Grotesk Text Pro"/>
        </a:defRPr>
      </a:lvl4pPr>
      <a:lvl5pPr marL="1097280" marR="0" lvl="4" indent="-228600" algn="l" defTabSz="914400" rtl="0" eaLnBrk="1"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31BA835-12AC-4E8F-955A-EA3F4DE2791F}" type="datetime1">
              <a:rPr lang="en-US" smtClean="0"/>
              <a:t>3/17/2026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4105941477"/>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3.png"/><Relationship Id="rId5" Type="http://schemas.openxmlformats.org/officeDocument/2006/relationships/hyperlink" Target="https://blogs.city.ac.uk/parablesofcare/2017/11/23/parables-of-care-a-qa-with-dympna-osullivan/"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frontiersin.org/articles/10.3389/fmicb.2021.612675/full" TargetMode="External"/><Relationship Id="rId2" Type="http://schemas.openxmlformats.org/officeDocument/2006/relationships/image" Target="../media/image4.jp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publications/tuberculosis-tb-action-plan-for-england"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hyperlink" Target="http://www.worldcarecouncil.org/index.php?nSection=1&amp;module=default&amp;content=34"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108B-DEB0-DAE6-C431-A377D2A9B303}"/>
              </a:ext>
            </a:extLst>
          </p:cNvPr>
          <p:cNvSpPr>
            <a:spLocks noGrp="1"/>
          </p:cNvSpPr>
          <p:nvPr>
            <p:ph type="ctrTitle"/>
          </p:nvPr>
        </p:nvSpPr>
        <p:spPr>
          <a:xfrm>
            <a:off x="5140731" y="645285"/>
            <a:ext cx="6362291" cy="2520043"/>
          </a:xfrm>
        </p:spPr>
        <p:txBody>
          <a:bodyPr>
            <a:normAutofit fontScale="90000"/>
          </a:bodyPr>
          <a:lstStyle/>
          <a:p>
            <a:pPr>
              <a:lnSpc>
                <a:spcPct val="90000"/>
              </a:lnSpc>
            </a:pPr>
            <a:r>
              <a:rPr lang="en-GB" sz="3800" dirty="0"/>
              <a:t>Introduction to Public Health </a:t>
            </a:r>
            <a:br>
              <a:rPr lang="en-GB" sz="3800" dirty="0"/>
            </a:br>
            <a:r>
              <a:rPr lang="en-GB" sz="3800" dirty="0"/>
              <a:t>LCH4008</a:t>
            </a:r>
            <a:br>
              <a:rPr lang="en-GB" sz="3800" dirty="0"/>
            </a:br>
            <a:br>
              <a:rPr lang="en-GB" sz="3800" dirty="0"/>
            </a:br>
            <a:r>
              <a:rPr lang="en-GB" sz="3800" dirty="0"/>
              <a:t>Assignment 1, Group 3</a:t>
            </a:r>
          </a:p>
        </p:txBody>
      </p:sp>
      <p:sp>
        <p:nvSpPr>
          <p:cNvPr id="3" name="Subtitle 2">
            <a:extLst>
              <a:ext uri="{FF2B5EF4-FFF2-40B4-BE49-F238E27FC236}">
                <a16:creationId xmlns:a16="http://schemas.microsoft.com/office/drawing/2014/main" id="{9FAC706E-C76C-352B-BE09-3496BF645BB9}"/>
              </a:ext>
            </a:extLst>
          </p:cNvPr>
          <p:cNvSpPr>
            <a:spLocks noGrp="1"/>
          </p:cNvSpPr>
          <p:nvPr>
            <p:ph type="subTitle" idx="1"/>
          </p:nvPr>
        </p:nvSpPr>
        <p:spPr>
          <a:xfrm>
            <a:off x="5140732" y="3996267"/>
            <a:ext cx="6362291" cy="1884628"/>
          </a:xfrm>
        </p:spPr>
        <p:txBody>
          <a:bodyPr>
            <a:normAutofit/>
          </a:bodyPr>
          <a:lstStyle/>
          <a:p>
            <a:pPr lvl="0">
              <a:defRPr/>
            </a:pPr>
            <a:r>
              <a:rPr lang="en-GB" dirty="0">
                <a:latin typeface="Aptos" panose="02110004020202020204"/>
              </a:rPr>
              <a:t>Programme: Certificate of Higher Education in Health and Social Care</a:t>
            </a:r>
          </a:p>
          <a:p>
            <a:pPr lvl="0">
              <a:defRPr/>
            </a:pPr>
            <a:r>
              <a:rPr lang="en-GB" dirty="0">
                <a:latin typeface="Aptos" panose="02110004020202020204"/>
              </a:rPr>
              <a:t>				</a:t>
            </a:r>
          </a:p>
          <a:p>
            <a:pPr lvl="0">
              <a:defRPr/>
            </a:pPr>
            <a:r>
              <a:rPr lang="en-GB" dirty="0">
                <a:latin typeface="Aptos" panose="02110004020202020204"/>
              </a:rPr>
              <a:t>Lecturer name: Caroline Salami		</a:t>
            </a:r>
            <a:endParaRPr lang="en-GB" dirty="0"/>
          </a:p>
        </p:txBody>
      </p:sp>
      <p:pic>
        <p:nvPicPr>
          <p:cNvPr id="21" name="Picture 20" descr="A black and white logo">
            <a:extLst>
              <a:ext uri="{FF2B5EF4-FFF2-40B4-BE49-F238E27FC236}">
                <a16:creationId xmlns:a16="http://schemas.microsoft.com/office/drawing/2014/main" id="{DDDF2AFE-04A1-8F54-1BC4-C4698CD6A4C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5863" y="645285"/>
            <a:ext cx="3639052"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24" name="Picture 23" descr="A blue and white logo&#10;&#10;AI-generated content may be incorrect.">
            <a:extLst>
              <a:ext uri="{FF2B5EF4-FFF2-40B4-BE49-F238E27FC236}">
                <a16:creationId xmlns:a16="http://schemas.microsoft.com/office/drawing/2014/main" id="{BE4A206C-BC95-469C-243A-5AFBFD41ACFA}"/>
              </a:ext>
            </a:extLst>
          </p:cNvPr>
          <p:cNvPicPr>
            <a:picLocks noChangeAspect="1"/>
          </p:cNvPicPr>
          <p:nvPr/>
        </p:nvPicPr>
        <p:blipFill>
          <a:blip r:embed="rId6"/>
          <a:stretch>
            <a:fillRect/>
          </a:stretch>
        </p:blipFill>
        <p:spPr>
          <a:xfrm>
            <a:off x="654345" y="3611888"/>
            <a:ext cx="3982088" cy="208064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46349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arn(inVertical)">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barn(inVertical)">
                                      <p:cBhvr>
                                        <p:cTn id="3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1" name="Group 15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52" name="Group 151">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53" name="Rectangle 152">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4"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68" name="Rectangle 167">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98B1D8B-72A8-B97E-E18C-F037DBE55905}"/>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dirty="0">
                <a:solidFill>
                  <a:srgbClr val="FEFFFF"/>
                </a:solidFill>
              </a:rPr>
              <a:t>TB Infection for MR Patel in public health</a:t>
            </a:r>
          </a:p>
        </p:txBody>
      </p:sp>
      <p:sp>
        <p:nvSpPr>
          <p:cNvPr id="184"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8" name="Table 7">
            <a:extLst>
              <a:ext uri="{FF2B5EF4-FFF2-40B4-BE49-F238E27FC236}">
                <a16:creationId xmlns:a16="http://schemas.microsoft.com/office/drawing/2014/main" id="{8E0741A2-A8E6-7B99-BF22-0E191337B75E}"/>
              </a:ext>
            </a:extLst>
          </p:cNvPr>
          <p:cNvGraphicFramePr>
            <a:graphicFrameLocks noGrp="1"/>
          </p:cNvGraphicFramePr>
          <p:nvPr>
            <p:extLst>
              <p:ext uri="{D42A27DB-BD31-4B8C-83A1-F6EECF244321}">
                <p14:modId xmlns:p14="http://schemas.microsoft.com/office/powerpoint/2010/main" val="2230493024"/>
              </p:ext>
            </p:extLst>
          </p:nvPr>
        </p:nvGraphicFramePr>
        <p:xfrm>
          <a:off x="4959244" y="328971"/>
          <a:ext cx="7088618" cy="4642866"/>
        </p:xfrm>
        <a:graphic>
          <a:graphicData uri="http://schemas.openxmlformats.org/drawingml/2006/table">
            <a:tbl>
              <a:tblPr firstRow="1" bandRow="1">
                <a:tableStyleId>{5C22544A-7EE6-4342-B048-85BDC9FD1C3A}</a:tableStyleId>
              </a:tblPr>
              <a:tblGrid>
                <a:gridCol w="3544309">
                  <a:extLst>
                    <a:ext uri="{9D8B030D-6E8A-4147-A177-3AD203B41FA5}">
                      <a16:colId xmlns:a16="http://schemas.microsoft.com/office/drawing/2014/main" val="1063270693"/>
                    </a:ext>
                  </a:extLst>
                </a:gridCol>
                <a:gridCol w="3544309">
                  <a:extLst>
                    <a:ext uri="{9D8B030D-6E8A-4147-A177-3AD203B41FA5}">
                      <a16:colId xmlns:a16="http://schemas.microsoft.com/office/drawing/2014/main" val="2457990779"/>
                    </a:ext>
                  </a:extLst>
                </a:gridCol>
              </a:tblGrid>
              <a:tr h="456505">
                <a:tc>
                  <a:txBody>
                    <a:bodyPr/>
                    <a:lstStyle/>
                    <a:p>
                      <a:r>
                        <a:rPr lang="en-GB" dirty="0"/>
                        <a:t>Student Name </a:t>
                      </a:r>
                    </a:p>
                  </a:txBody>
                  <a:tcPr/>
                </a:tc>
                <a:tc>
                  <a:txBody>
                    <a:bodyPr/>
                    <a:lstStyle/>
                    <a:p>
                      <a:r>
                        <a:rPr lang="en-GB" dirty="0"/>
                        <a:t>Student ID </a:t>
                      </a:r>
                    </a:p>
                  </a:txBody>
                  <a:tcPr/>
                </a:tc>
                <a:extLst>
                  <a:ext uri="{0D108BD9-81ED-4DB2-BD59-A6C34878D82A}">
                    <a16:rowId xmlns:a16="http://schemas.microsoft.com/office/drawing/2014/main" val="830501962"/>
                  </a:ext>
                </a:extLst>
              </a:tr>
              <a:tr h="932464">
                <a:tc>
                  <a:txBody>
                    <a:bodyPr/>
                    <a:lstStyle/>
                    <a:p>
                      <a:r>
                        <a:rPr lang="en-GB" dirty="0"/>
                        <a:t>Sara Amiri (Group leader)</a:t>
                      </a:r>
                    </a:p>
                  </a:txBody>
                  <a:tcPr/>
                </a:tc>
                <a:tc>
                  <a:txBody>
                    <a:bodyPr/>
                    <a:lstStyle/>
                    <a:p>
                      <a:pPr marL="0" algn="l" defTabSz="457200" rtl="0" eaLnBrk="1" latinLnBrk="0" hangingPunct="1"/>
                      <a:r>
                        <a:rPr lang="en-GB" sz="1800" kern="1200" dirty="0">
                          <a:solidFill>
                            <a:schemeClr val="dk1"/>
                          </a:solidFill>
                          <a:latin typeface="+mn-lt"/>
                          <a:ea typeface="+mn-ea"/>
                          <a:cs typeface="+mn-cs"/>
                        </a:rPr>
                        <a:t>2512078</a:t>
                      </a:r>
                    </a:p>
                  </a:txBody>
                  <a:tcPr marL="192630" marR="655725" marT="116104" marB="412778"/>
                </a:tc>
                <a:extLst>
                  <a:ext uri="{0D108BD9-81ED-4DB2-BD59-A6C34878D82A}">
                    <a16:rowId xmlns:a16="http://schemas.microsoft.com/office/drawing/2014/main" val="4291313253"/>
                  </a:ext>
                </a:extLst>
              </a:tr>
              <a:tr h="932464">
                <a:tc>
                  <a:txBody>
                    <a:bodyPr/>
                    <a:lstStyle/>
                    <a:p>
                      <a:r>
                        <a:rPr lang="en-GB" dirty="0"/>
                        <a:t>Nida Jamil </a:t>
                      </a:r>
                    </a:p>
                  </a:txBody>
                  <a:tcPr/>
                </a:tc>
                <a:tc>
                  <a:txBody>
                    <a:bodyPr/>
                    <a:lstStyle/>
                    <a:p>
                      <a:pPr marL="0" algn="l" defTabSz="457200" rtl="0" eaLnBrk="1" latinLnBrk="0" hangingPunct="1"/>
                      <a:r>
                        <a:rPr lang="en-GB" sz="1800" kern="1200" dirty="0">
                          <a:solidFill>
                            <a:schemeClr val="dk1"/>
                          </a:solidFill>
                          <a:latin typeface="+mn-lt"/>
                          <a:ea typeface="+mn-ea"/>
                          <a:cs typeface="+mn-cs"/>
                        </a:rPr>
                        <a:t>2516924</a:t>
                      </a:r>
                    </a:p>
                  </a:txBody>
                  <a:tcPr marL="192630" marR="655725" marT="116104" marB="412778"/>
                </a:tc>
                <a:extLst>
                  <a:ext uri="{0D108BD9-81ED-4DB2-BD59-A6C34878D82A}">
                    <a16:rowId xmlns:a16="http://schemas.microsoft.com/office/drawing/2014/main" val="2877407924"/>
                  </a:ext>
                </a:extLst>
              </a:tr>
              <a:tr h="932464">
                <a:tc>
                  <a:txBody>
                    <a:bodyPr/>
                    <a:lstStyle/>
                    <a:p>
                      <a:r>
                        <a:rPr lang="en-GB" dirty="0"/>
                        <a:t>Iryna Hertman </a:t>
                      </a:r>
                    </a:p>
                  </a:txBody>
                  <a:tcPr/>
                </a:tc>
                <a:tc>
                  <a:txBody>
                    <a:bodyPr/>
                    <a:lstStyle/>
                    <a:p>
                      <a:pPr marL="0" algn="l" defTabSz="457200" rtl="0" eaLnBrk="1" latinLnBrk="0" hangingPunct="1"/>
                      <a:r>
                        <a:rPr lang="en-GB" sz="1800" kern="1200" dirty="0">
                          <a:solidFill>
                            <a:schemeClr val="dk1"/>
                          </a:solidFill>
                          <a:latin typeface="+mn-lt"/>
                          <a:ea typeface="+mn-ea"/>
                          <a:cs typeface="+mn-cs"/>
                        </a:rPr>
                        <a:t>2509568</a:t>
                      </a:r>
                    </a:p>
                  </a:txBody>
                  <a:tcPr marL="192630" marR="655725" marT="116104" marB="412778"/>
                </a:tc>
                <a:extLst>
                  <a:ext uri="{0D108BD9-81ED-4DB2-BD59-A6C34878D82A}">
                    <a16:rowId xmlns:a16="http://schemas.microsoft.com/office/drawing/2014/main" val="1361358407"/>
                  </a:ext>
                </a:extLst>
              </a:tr>
              <a:tr h="93246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cap="none" spc="0" dirty="0">
                          <a:solidFill>
                            <a:schemeClr val="tx1"/>
                          </a:solidFill>
                        </a:rPr>
                        <a:t>Kasimira Yordanova-</a:t>
                      </a:r>
                      <a:r>
                        <a:rPr lang="en-GB" sz="1800" cap="none" spc="0" dirty="0" err="1">
                          <a:solidFill>
                            <a:schemeClr val="tx1"/>
                          </a:solidFill>
                        </a:rPr>
                        <a:t>Krumova</a:t>
                      </a:r>
                      <a:endParaRPr lang="en-GB" sz="1800" cap="none" spc="0" dirty="0">
                        <a:solidFill>
                          <a:schemeClr val="tx1"/>
                        </a:solidFill>
                      </a:endParaRPr>
                    </a:p>
                    <a:p>
                      <a:endParaRPr lang="en-GB" dirty="0"/>
                    </a:p>
                  </a:txBody>
                  <a:tcPr/>
                </a:tc>
                <a:tc>
                  <a:txBody>
                    <a:bodyPr/>
                    <a:lstStyle/>
                    <a:p>
                      <a:pPr marL="0" algn="l" defTabSz="457200" rtl="0" eaLnBrk="1" latinLnBrk="0" hangingPunct="1"/>
                      <a:r>
                        <a:rPr lang="en-GB" sz="1800" kern="1200" dirty="0">
                          <a:solidFill>
                            <a:schemeClr val="dk1"/>
                          </a:solidFill>
                          <a:latin typeface="+mn-lt"/>
                          <a:ea typeface="+mn-ea"/>
                          <a:cs typeface="+mn-cs"/>
                        </a:rPr>
                        <a:t>2510713</a:t>
                      </a:r>
                    </a:p>
                  </a:txBody>
                  <a:tcPr marL="192630" marR="655725" marT="116104" marB="412778"/>
                </a:tc>
                <a:extLst>
                  <a:ext uri="{0D108BD9-81ED-4DB2-BD59-A6C34878D82A}">
                    <a16:rowId xmlns:a16="http://schemas.microsoft.com/office/drawing/2014/main" val="1508129661"/>
                  </a:ext>
                </a:extLst>
              </a:tr>
              <a:tr h="456505">
                <a:tc>
                  <a:txBody>
                    <a:bodyPr/>
                    <a:lstStyle/>
                    <a:p>
                      <a:r>
                        <a:rPr lang="en-GB" dirty="0"/>
                        <a:t>Tigist Mezene Mamo</a:t>
                      </a:r>
                    </a:p>
                  </a:txBody>
                  <a:tcPr/>
                </a:tc>
                <a:tc>
                  <a:txBody>
                    <a:bodyPr/>
                    <a:lstStyle/>
                    <a:p>
                      <a:pPr marL="0" algn="l" defTabSz="457200" rtl="0" eaLnBrk="1" latinLnBrk="0" hangingPunct="1"/>
                      <a:r>
                        <a:rPr lang="en-GB" sz="1800" kern="1200" dirty="0">
                          <a:solidFill>
                            <a:schemeClr val="dk1"/>
                          </a:solidFill>
                          <a:latin typeface="+mn-lt"/>
                          <a:ea typeface="+mn-ea"/>
                          <a:cs typeface="+mn-cs"/>
                        </a:rPr>
                        <a:t>2512511</a:t>
                      </a:r>
                    </a:p>
                  </a:txBody>
                  <a:tcPr/>
                </a:tc>
                <a:extLst>
                  <a:ext uri="{0D108BD9-81ED-4DB2-BD59-A6C34878D82A}">
                    <a16:rowId xmlns:a16="http://schemas.microsoft.com/office/drawing/2014/main" val="3621238038"/>
                  </a:ext>
                </a:extLst>
              </a:tr>
            </a:tbl>
          </a:graphicData>
        </a:graphic>
      </p:graphicFrame>
    </p:spTree>
    <p:extLst>
      <p:ext uri="{BB962C8B-B14F-4D97-AF65-F5344CB8AC3E}">
        <p14:creationId xmlns:p14="http://schemas.microsoft.com/office/powerpoint/2010/main" val="8622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heel(1)">
                                      <p:cBhvr>
                                        <p:cTn id="11"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5E3064-6E25-9A5C-B620-26F02FB4432A}"/>
              </a:ext>
            </a:extLst>
          </p:cNvPr>
          <p:cNvSpPr>
            <a:spLocks noGrp="1"/>
          </p:cNvSpPr>
          <p:nvPr>
            <p:ph type="title"/>
          </p:nvPr>
        </p:nvSpPr>
        <p:spPr>
          <a:xfrm>
            <a:off x="1794897" y="624110"/>
            <a:ext cx="9712998" cy="1280890"/>
          </a:xfrm>
        </p:spPr>
        <p:txBody>
          <a:bodyPr>
            <a:normAutofit/>
          </a:bodyPr>
          <a:lstStyle/>
          <a:p>
            <a:r>
              <a:rPr lang="en-GB" dirty="0"/>
              <a:t>CONTENT </a:t>
            </a:r>
          </a:p>
        </p:txBody>
      </p:sp>
      <p:sp>
        <p:nvSpPr>
          <p:cNvPr id="65" name="Rectangle 64">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30" name="Content Placeholder 2">
            <a:extLst>
              <a:ext uri="{FF2B5EF4-FFF2-40B4-BE49-F238E27FC236}">
                <a16:creationId xmlns:a16="http://schemas.microsoft.com/office/drawing/2014/main" id="{F4126334-BEEF-9C87-B6AB-63D60184D345}"/>
              </a:ext>
            </a:extLst>
          </p:cNvPr>
          <p:cNvGraphicFramePr>
            <a:graphicFrameLocks noGrp="1"/>
          </p:cNvGraphicFramePr>
          <p:nvPr>
            <p:ph idx="1"/>
            <p:extLst>
              <p:ext uri="{D42A27DB-BD31-4B8C-83A1-F6EECF244321}">
                <p14:modId xmlns:p14="http://schemas.microsoft.com/office/powerpoint/2010/main" val="2926820462"/>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578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wipe(down)">
                                      <p:cBhvr>
                                        <p:cTn id="7" dur="580">
                                          <p:stCondLst>
                                            <p:cond delay="0"/>
                                          </p:stCondLst>
                                        </p:cTn>
                                        <p:tgtEl>
                                          <p:spTgt spid="30"/>
                                        </p:tgtEl>
                                      </p:cBhvr>
                                    </p:animEffect>
                                    <p:anim calcmode="lin" valueType="num">
                                      <p:cBhvr>
                                        <p:cTn id="8" dur="1822"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0"/>
                                        </p:tgtEl>
                                        <p:attrNameLst>
                                          <p:attrName>ppt_y</p:attrName>
                                        </p:attrNameLst>
                                      </p:cBhvr>
                                      <p:tavLst>
                                        <p:tav tm="0" fmla="#ppt_y-sin(pi*$)/81">
                                          <p:val>
                                            <p:fltVal val="0"/>
                                          </p:val>
                                        </p:tav>
                                        <p:tav tm="100000">
                                          <p:val>
                                            <p:fltVal val="1"/>
                                          </p:val>
                                        </p:tav>
                                      </p:tavLst>
                                    </p:anim>
                                    <p:animScale>
                                      <p:cBhvr>
                                        <p:cTn id="13" dur="26">
                                          <p:stCondLst>
                                            <p:cond delay="650"/>
                                          </p:stCondLst>
                                        </p:cTn>
                                        <p:tgtEl>
                                          <p:spTgt spid="30"/>
                                        </p:tgtEl>
                                      </p:cBhvr>
                                      <p:to x="100000" y="60000"/>
                                    </p:animScale>
                                    <p:animScale>
                                      <p:cBhvr>
                                        <p:cTn id="14" dur="166" decel="50000">
                                          <p:stCondLst>
                                            <p:cond delay="676"/>
                                          </p:stCondLst>
                                        </p:cTn>
                                        <p:tgtEl>
                                          <p:spTgt spid="30"/>
                                        </p:tgtEl>
                                      </p:cBhvr>
                                      <p:to x="100000" y="100000"/>
                                    </p:animScale>
                                    <p:animScale>
                                      <p:cBhvr>
                                        <p:cTn id="15" dur="26">
                                          <p:stCondLst>
                                            <p:cond delay="1312"/>
                                          </p:stCondLst>
                                        </p:cTn>
                                        <p:tgtEl>
                                          <p:spTgt spid="30"/>
                                        </p:tgtEl>
                                      </p:cBhvr>
                                      <p:to x="100000" y="80000"/>
                                    </p:animScale>
                                    <p:animScale>
                                      <p:cBhvr>
                                        <p:cTn id="16" dur="166" decel="50000">
                                          <p:stCondLst>
                                            <p:cond delay="1338"/>
                                          </p:stCondLst>
                                        </p:cTn>
                                        <p:tgtEl>
                                          <p:spTgt spid="30"/>
                                        </p:tgtEl>
                                      </p:cBhvr>
                                      <p:to x="100000" y="100000"/>
                                    </p:animScale>
                                    <p:animScale>
                                      <p:cBhvr>
                                        <p:cTn id="17" dur="26">
                                          <p:stCondLst>
                                            <p:cond delay="1642"/>
                                          </p:stCondLst>
                                        </p:cTn>
                                        <p:tgtEl>
                                          <p:spTgt spid="30"/>
                                        </p:tgtEl>
                                      </p:cBhvr>
                                      <p:to x="100000" y="90000"/>
                                    </p:animScale>
                                    <p:animScale>
                                      <p:cBhvr>
                                        <p:cTn id="18" dur="166" decel="50000">
                                          <p:stCondLst>
                                            <p:cond delay="1668"/>
                                          </p:stCondLst>
                                        </p:cTn>
                                        <p:tgtEl>
                                          <p:spTgt spid="30"/>
                                        </p:tgtEl>
                                      </p:cBhvr>
                                      <p:to x="100000" y="100000"/>
                                    </p:animScale>
                                    <p:animScale>
                                      <p:cBhvr>
                                        <p:cTn id="19" dur="26">
                                          <p:stCondLst>
                                            <p:cond delay="1808"/>
                                          </p:stCondLst>
                                        </p:cTn>
                                        <p:tgtEl>
                                          <p:spTgt spid="30"/>
                                        </p:tgtEl>
                                      </p:cBhvr>
                                      <p:to x="100000" y="95000"/>
                                    </p:animScale>
                                    <p:animScale>
                                      <p:cBhvr>
                                        <p:cTn id="20" dur="166" decel="50000">
                                          <p:stCondLst>
                                            <p:cond delay="1834"/>
                                          </p:stCondLst>
                                        </p:cTn>
                                        <p:tgtEl>
                                          <p:spTgt spid="30"/>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1000"/>
                                        <p:tgtEl>
                                          <p:spTgt spid="2"/>
                                        </p:tgtEl>
                                      </p:cBhvr>
                                    </p:animEffect>
                                    <p:anim calcmode="lin" valueType="num">
                                      <p:cBhvr>
                                        <p:cTn id="26" dur="1000" fill="hold"/>
                                        <p:tgtEl>
                                          <p:spTgt spid="2"/>
                                        </p:tgtEl>
                                        <p:attrNameLst>
                                          <p:attrName>ppt_x</p:attrName>
                                        </p:attrNameLst>
                                      </p:cBhvr>
                                      <p:tavLst>
                                        <p:tav tm="0">
                                          <p:val>
                                            <p:strVal val="#ppt_x"/>
                                          </p:val>
                                        </p:tav>
                                        <p:tav tm="100000">
                                          <p:val>
                                            <p:strVal val="#ppt_x"/>
                                          </p:val>
                                        </p:tav>
                                      </p:tavLst>
                                    </p:anim>
                                    <p:anim calcmode="lin" valueType="num">
                                      <p:cBhvr>
                                        <p:cTn id="2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0"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6" name="Rectangle 95">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9"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FE7835E-9CE7-6F76-0C78-DF203F25E00D}"/>
              </a:ext>
            </a:extLst>
          </p:cNvPr>
          <p:cNvSpPr>
            <a:spLocks noGrp="1"/>
          </p:cNvSpPr>
          <p:nvPr>
            <p:ph type="title"/>
          </p:nvPr>
        </p:nvSpPr>
        <p:spPr>
          <a:xfrm>
            <a:off x="541867" y="787400"/>
            <a:ext cx="7145866" cy="778933"/>
          </a:xfrm>
        </p:spPr>
        <p:txBody>
          <a:bodyPr anchor="ctr">
            <a:normAutofit/>
          </a:bodyPr>
          <a:lstStyle/>
          <a:p>
            <a:r>
              <a:rPr lang="en-GB" sz="3200" dirty="0">
                <a:solidFill>
                  <a:srgbClr val="FEFFFF"/>
                </a:solidFill>
              </a:rPr>
              <a:t>Introduction </a:t>
            </a:r>
          </a:p>
        </p:txBody>
      </p:sp>
      <p:sp>
        <p:nvSpPr>
          <p:cNvPr id="3" name="Content Placeholder 2">
            <a:extLst>
              <a:ext uri="{FF2B5EF4-FFF2-40B4-BE49-F238E27FC236}">
                <a16:creationId xmlns:a16="http://schemas.microsoft.com/office/drawing/2014/main" id="{A9A732C6-E113-A212-12D4-468E458D9943}"/>
              </a:ext>
            </a:extLst>
          </p:cNvPr>
          <p:cNvSpPr>
            <a:spLocks noGrp="1"/>
          </p:cNvSpPr>
          <p:nvPr>
            <p:ph idx="1"/>
          </p:nvPr>
        </p:nvSpPr>
        <p:spPr>
          <a:xfrm>
            <a:off x="541867" y="2032000"/>
            <a:ext cx="7451760" cy="4329471"/>
          </a:xfrm>
        </p:spPr>
        <p:txBody>
          <a:bodyPr>
            <a:noAutofit/>
          </a:bodyPr>
          <a:lstStyle/>
          <a:p>
            <a:pPr algn="just">
              <a:lnSpc>
                <a:spcPct val="90000"/>
              </a:lnSpc>
              <a:buClr>
                <a:srgbClr val="91AD62"/>
              </a:buClr>
            </a:pPr>
            <a:r>
              <a:rPr lang="en-GB" sz="1000" dirty="0">
                <a:solidFill>
                  <a:srgbClr val="FEFFFF"/>
                </a:solidFill>
                <a:latin typeface="Aptos" panose="020B0004020202020204" pitchFamily="34" charset="0"/>
                <a:cs typeface="Arial" panose="020B0604020202020204" pitchFamily="34" charset="0"/>
              </a:rPr>
              <a:t>Tuberculosis (TB) infection is a bacterial infection that can be passed from one person to another; this can occur when a person is sneezing or coughing.</a:t>
            </a:r>
          </a:p>
          <a:p>
            <a:pPr algn="just">
              <a:lnSpc>
                <a:spcPct val="90000"/>
              </a:lnSpc>
              <a:buClr>
                <a:srgbClr val="91AD62"/>
              </a:buClr>
            </a:pPr>
            <a:r>
              <a:rPr lang="en-GB" sz="1000" dirty="0">
                <a:solidFill>
                  <a:srgbClr val="FEFFFF"/>
                </a:solidFill>
                <a:latin typeface="Aptos" panose="020B0004020202020204" pitchFamily="34" charset="0"/>
                <a:cs typeface="Arial" panose="020B0604020202020204" pitchFamily="34" charset="0"/>
              </a:rPr>
              <a:t>IN the UK, about 4,850 cases of TB infection are going around from one patient to another.</a:t>
            </a:r>
          </a:p>
          <a:p>
            <a:pPr algn="just">
              <a:lnSpc>
                <a:spcPct val="90000"/>
              </a:lnSpc>
              <a:buClr>
                <a:srgbClr val="91AD62"/>
              </a:buClr>
            </a:pPr>
            <a:r>
              <a:rPr lang="en-GB" sz="1000" dirty="0">
                <a:solidFill>
                  <a:srgbClr val="FEFFFF"/>
                </a:solidFill>
                <a:latin typeface="Aptos" panose="020B0004020202020204" pitchFamily="34" charset="0"/>
                <a:cs typeface="Arial" panose="020B0604020202020204" pitchFamily="34" charset="0"/>
              </a:rPr>
              <a:t>TB infection can be anywhere around your body, for example, in the lungs, eyes, kidneys, brain, spine, bones, joints, skin, and liver.</a:t>
            </a:r>
          </a:p>
          <a:p>
            <a:pPr algn="just">
              <a:lnSpc>
                <a:spcPct val="90000"/>
              </a:lnSpc>
              <a:buClr>
                <a:srgbClr val="91AD62"/>
              </a:buClr>
            </a:pPr>
            <a:r>
              <a:rPr lang="en-GB" sz="1000" dirty="0">
                <a:solidFill>
                  <a:schemeClr val="tx1"/>
                </a:solidFill>
                <a:latin typeface="Aptos" panose="020B0004020202020204" pitchFamily="34" charset="0"/>
              </a:rPr>
              <a:t>Prevalence refers to the total number of existing cases of a disease in each population at a specific time.</a:t>
            </a:r>
          </a:p>
          <a:p>
            <a:pPr algn="just">
              <a:lnSpc>
                <a:spcPct val="90000"/>
              </a:lnSpc>
              <a:buClr>
                <a:srgbClr val="91AD62"/>
              </a:buClr>
            </a:pPr>
            <a:r>
              <a:rPr lang="en-GB" sz="1000" dirty="0">
                <a:solidFill>
                  <a:schemeClr val="tx1"/>
                </a:solidFill>
                <a:latin typeface="Aptos" panose="020B0004020202020204" pitchFamily="34" charset="0"/>
              </a:rPr>
              <a:t>According to the World Health Organisation (WHO), in 2022, an estimated 10.6 million people were living with TB worldwide.</a:t>
            </a:r>
          </a:p>
          <a:p>
            <a:pPr algn="just">
              <a:lnSpc>
                <a:spcPct val="90000"/>
              </a:lnSpc>
              <a:buClr>
                <a:srgbClr val="91AD62"/>
              </a:buClr>
            </a:pPr>
            <a:r>
              <a:rPr lang="en-GB" sz="1000" dirty="0">
                <a:solidFill>
                  <a:schemeClr val="tx1"/>
                </a:solidFill>
                <a:latin typeface="Aptos" panose="020B0004020202020204" pitchFamily="34" charset="0"/>
              </a:rPr>
              <a:t>Incidence Rate:</a:t>
            </a:r>
          </a:p>
          <a:p>
            <a:pPr algn="just">
              <a:lnSpc>
                <a:spcPct val="90000"/>
              </a:lnSpc>
              <a:buClr>
                <a:srgbClr val="91AD62"/>
              </a:buClr>
            </a:pPr>
            <a:r>
              <a:rPr lang="en-GB" sz="1000" dirty="0">
                <a:solidFill>
                  <a:schemeClr val="tx1"/>
                </a:solidFill>
                <a:latin typeface="Aptos" panose="020B0004020202020204" pitchFamily="34" charset="0"/>
              </a:rPr>
              <a:t>Incidence refers to the number of new cases occurring in a population during a certain period of time, usually per year.</a:t>
            </a:r>
          </a:p>
          <a:p>
            <a:pPr algn="just">
              <a:lnSpc>
                <a:spcPct val="90000"/>
              </a:lnSpc>
              <a:buClr>
                <a:srgbClr val="91AD62"/>
              </a:buClr>
            </a:pPr>
            <a:r>
              <a:rPr lang="en-GB" sz="1000" dirty="0">
                <a:solidFill>
                  <a:schemeClr val="tx1"/>
                </a:solidFill>
                <a:latin typeface="Aptos" panose="020B0004020202020204" pitchFamily="34" charset="0"/>
              </a:rPr>
              <a:t>In 2022, the global incidence rate of TB was about 134 cases per 100,000 population per year (WHO).</a:t>
            </a:r>
          </a:p>
          <a:p>
            <a:pPr algn="just">
              <a:lnSpc>
                <a:spcPct val="90000"/>
              </a:lnSpc>
              <a:buClr>
                <a:srgbClr val="91AD62"/>
              </a:buClr>
            </a:pPr>
            <a:r>
              <a:rPr lang="en-GB" sz="1000" dirty="0">
                <a:solidFill>
                  <a:schemeClr val="tx1"/>
                </a:solidFill>
                <a:latin typeface="Aptos" panose="020B0004020202020204" pitchFamily="34" charset="0"/>
              </a:rPr>
              <a:t>3. Morbidity and Mortality Rate</a:t>
            </a:r>
          </a:p>
          <a:p>
            <a:pPr algn="just">
              <a:lnSpc>
                <a:spcPct val="90000"/>
              </a:lnSpc>
              <a:buClr>
                <a:srgbClr val="91AD62"/>
              </a:buClr>
            </a:pPr>
            <a:r>
              <a:rPr lang="en-GB" sz="1000" dirty="0">
                <a:solidFill>
                  <a:schemeClr val="tx1"/>
                </a:solidFill>
                <a:latin typeface="Aptos" panose="020B0004020202020204" pitchFamily="34" charset="0"/>
              </a:rPr>
              <a:t>Morbidity:</a:t>
            </a:r>
          </a:p>
          <a:p>
            <a:pPr algn="just">
              <a:buNone/>
            </a:pPr>
            <a:r>
              <a:rPr lang="en-GB" sz="1000" dirty="0">
                <a:solidFill>
                  <a:schemeClr val="tx1"/>
                </a:solidFill>
                <a:latin typeface="Aptos" panose="020B0004020202020204" pitchFamily="34" charset="0"/>
              </a:rPr>
              <a:t>TB is a significant cause of illness globally—especially in low- and middle-income countries. It causes major health and economic burdens.</a:t>
            </a:r>
          </a:p>
          <a:p>
            <a:pPr algn="just">
              <a:buNone/>
            </a:pPr>
            <a:r>
              <a:rPr lang="en-GB" sz="1000" dirty="0">
                <a:solidFill>
                  <a:schemeClr val="tx1"/>
                </a:solidFill>
                <a:latin typeface="Aptos" panose="020B0004020202020204" pitchFamily="34" charset="0"/>
              </a:rPr>
              <a:t>In 2022, an estimated 10.6 million people fell ill with TB.</a:t>
            </a:r>
          </a:p>
          <a:p>
            <a:pPr algn="just">
              <a:buNone/>
            </a:pPr>
            <a:r>
              <a:rPr lang="en-GB" sz="1000" dirty="0">
                <a:solidFill>
                  <a:schemeClr val="tx1"/>
                </a:solidFill>
                <a:latin typeface="Aptos" panose="020B0004020202020204" pitchFamily="34" charset="0"/>
              </a:rPr>
              <a:t>Mortality Rate:</a:t>
            </a:r>
          </a:p>
          <a:p>
            <a:pPr algn="just">
              <a:buNone/>
            </a:pPr>
            <a:r>
              <a:rPr lang="en-GB" sz="1000" dirty="0">
                <a:solidFill>
                  <a:schemeClr val="tx1"/>
                </a:solidFill>
                <a:latin typeface="Aptos" panose="020B0004020202020204" pitchFamily="34" charset="0"/>
              </a:rPr>
              <a:t>Despite being preventable and treatable, TB remains one of the top 13 causes of death globally.</a:t>
            </a:r>
          </a:p>
          <a:p>
            <a:pPr algn="just">
              <a:buNone/>
            </a:pPr>
            <a:r>
              <a:rPr lang="en-GB" sz="1000" dirty="0">
                <a:solidFill>
                  <a:schemeClr val="tx1"/>
                </a:solidFill>
                <a:latin typeface="Aptos" panose="020B0004020202020204" pitchFamily="34" charset="0"/>
              </a:rPr>
              <a:t>In 2022, approximately 1.3 million people died from TB (including HIV-positive and HIV-negative individuals).</a:t>
            </a:r>
          </a:p>
          <a:p>
            <a:pPr algn="just">
              <a:lnSpc>
                <a:spcPct val="90000"/>
              </a:lnSpc>
              <a:buClr>
                <a:srgbClr val="91AD62"/>
              </a:buClr>
            </a:pPr>
            <a:endParaRPr lang="en-GB" sz="1000" dirty="0">
              <a:solidFill>
                <a:srgbClr val="FEFFFF"/>
              </a:solidFill>
              <a:latin typeface="Aptos" panose="020B0004020202020204" pitchFamily="34" charset="0"/>
              <a:cs typeface="Arial" panose="020B0604020202020204" pitchFamily="34" charset="0"/>
            </a:endParaRPr>
          </a:p>
        </p:txBody>
      </p:sp>
      <p:pic>
        <p:nvPicPr>
          <p:cNvPr id="69" name="Picture 68" descr="A diagram of a diseased lung&#10;&#10;AI-generated content may be incorrect.">
            <a:extLst>
              <a:ext uri="{FF2B5EF4-FFF2-40B4-BE49-F238E27FC236}">
                <a16:creationId xmlns:a16="http://schemas.microsoft.com/office/drawing/2014/main" id="{2B0AF477-9258-1344-19AA-BAA50374B8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71466" y="2353206"/>
            <a:ext cx="3001931" cy="3047647"/>
          </a:xfrm>
          <a:prstGeom prst="rect">
            <a:avLst/>
          </a:prstGeom>
          <a:scene3d>
            <a:camera prst="orthographicFront"/>
            <a:lightRig rig="threePt" dir="t">
              <a:rot lat="0" lon="0" rev="2700000"/>
            </a:lightRig>
          </a:scene3d>
          <a:sp3d contourW="6350">
            <a:bevelT h="38100"/>
            <a:contourClr>
              <a:srgbClr val="C0C0C0"/>
            </a:contourClr>
          </a:sp3d>
        </p:spPr>
      </p:pic>
      <p:sp>
        <p:nvSpPr>
          <p:cNvPr id="4" name="TextBox 3">
            <a:extLst>
              <a:ext uri="{FF2B5EF4-FFF2-40B4-BE49-F238E27FC236}">
                <a16:creationId xmlns:a16="http://schemas.microsoft.com/office/drawing/2014/main" id="{12BAEC5F-5816-214A-1D25-C4CD24F683C6}"/>
              </a:ext>
            </a:extLst>
          </p:cNvPr>
          <p:cNvSpPr txBox="1"/>
          <p:nvPr/>
        </p:nvSpPr>
        <p:spPr>
          <a:xfrm>
            <a:off x="9529932" y="1750442"/>
            <a:ext cx="2723535" cy="307777"/>
          </a:xfrm>
          <a:prstGeom prst="rect">
            <a:avLst/>
          </a:prstGeom>
          <a:noFill/>
        </p:spPr>
        <p:txBody>
          <a:bodyPr wrap="square" rtlCol="0">
            <a:spAutoFit/>
          </a:bodyPr>
          <a:lstStyle/>
          <a:p>
            <a:r>
              <a:rPr lang="en-GB" sz="1400" dirty="0">
                <a:solidFill>
                  <a:schemeClr val="bg1"/>
                </a:solidFill>
                <a:latin typeface="Aptos" panose="020B0004020202020204" pitchFamily="34" charset="0"/>
              </a:rPr>
              <a:t>( STAGES OF TB )</a:t>
            </a:r>
          </a:p>
        </p:txBody>
      </p:sp>
    </p:spTree>
    <p:extLst>
      <p:ext uri="{BB962C8B-B14F-4D97-AF65-F5344CB8AC3E}">
        <p14:creationId xmlns:p14="http://schemas.microsoft.com/office/powerpoint/2010/main" val="10913021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p:cTn id="7" dur="500"/>
                                        <p:tgtEl>
                                          <p:spTgt spid="6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additive="base">
                                        <p:cTn id="3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additive="base">
                                        <p:cTn id="4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 calcmode="lin" valueType="num">
                                      <p:cBhvr additive="base">
                                        <p:cTn id="4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additive="base">
                                        <p:cTn id="5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7" end="7"/>
                                            </p:txEl>
                                          </p:spTgt>
                                        </p:tgtEl>
                                        <p:attrNameLst>
                                          <p:attrName>style.visibility</p:attrName>
                                        </p:attrNameLst>
                                      </p:cBhvr>
                                      <p:to>
                                        <p:strVal val="visible"/>
                                      </p:to>
                                    </p:set>
                                    <p:anim calcmode="lin" valueType="num">
                                      <p:cBhvr additive="base">
                                        <p:cTn id="6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3">
                                            <p:txEl>
                                              <p:pRg st="8" end="8"/>
                                            </p:txEl>
                                          </p:spTgt>
                                        </p:tgtEl>
                                        <p:attrNameLst>
                                          <p:attrName>style.visibility</p:attrName>
                                        </p:attrNameLst>
                                      </p:cBhvr>
                                      <p:to>
                                        <p:strVal val="visible"/>
                                      </p:to>
                                    </p:set>
                                    <p:anim calcmode="lin" valueType="num">
                                      <p:cBhvr additive="base">
                                        <p:cTn id="6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3">
                                            <p:txEl>
                                              <p:pRg st="9" end="9"/>
                                            </p:txEl>
                                          </p:spTgt>
                                        </p:tgtEl>
                                        <p:attrNameLst>
                                          <p:attrName>style.visibility</p:attrName>
                                        </p:attrNameLst>
                                      </p:cBhvr>
                                      <p:to>
                                        <p:strVal val="visible"/>
                                      </p:to>
                                    </p:set>
                                    <p:anim calcmode="lin" valueType="num">
                                      <p:cBhvr additive="base">
                                        <p:cTn id="7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3">
                                            <p:txEl>
                                              <p:pRg st="10" end="10"/>
                                            </p:txEl>
                                          </p:spTgt>
                                        </p:tgtEl>
                                        <p:attrNameLst>
                                          <p:attrName>style.visibility</p:attrName>
                                        </p:attrNameLst>
                                      </p:cBhvr>
                                      <p:to>
                                        <p:strVal val="visible"/>
                                      </p:to>
                                    </p:set>
                                    <p:anim calcmode="lin" valueType="num">
                                      <p:cBhvr additive="base">
                                        <p:cTn id="78"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3">
                                            <p:txEl>
                                              <p:pRg st="11" end="11"/>
                                            </p:txEl>
                                          </p:spTgt>
                                        </p:tgtEl>
                                        <p:attrNameLst>
                                          <p:attrName>style.visibility</p:attrName>
                                        </p:attrNameLst>
                                      </p:cBhvr>
                                      <p:to>
                                        <p:strVal val="visible"/>
                                      </p:to>
                                    </p:set>
                                    <p:anim calcmode="lin" valueType="num">
                                      <p:cBhvr additive="base">
                                        <p:cTn id="84"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3">
                                            <p:txEl>
                                              <p:pRg st="12" end="12"/>
                                            </p:txEl>
                                          </p:spTgt>
                                        </p:tgtEl>
                                        <p:attrNameLst>
                                          <p:attrName>style.visibility</p:attrName>
                                        </p:attrNameLst>
                                      </p:cBhvr>
                                      <p:to>
                                        <p:strVal val="visible"/>
                                      </p:to>
                                    </p:set>
                                    <p:anim calcmode="lin" valueType="num">
                                      <p:cBhvr additive="base">
                                        <p:cTn id="90"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3">
                                            <p:txEl>
                                              <p:pRg st="13" end="13"/>
                                            </p:txEl>
                                          </p:spTgt>
                                        </p:tgtEl>
                                        <p:attrNameLst>
                                          <p:attrName>style.visibility</p:attrName>
                                        </p:attrNameLst>
                                      </p:cBhvr>
                                      <p:to>
                                        <p:strVal val="visible"/>
                                      </p:to>
                                    </p:set>
                                    <p:anim calcmode="lin" valueType="num">
                                      <p:cBhvr additive="base">
                                        <p:cTn id="96"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3">
                                            <p:txEl>
                                              <p:pRg st="14" end="14"/>
                                            </p:txEl>
                                          </p:spTgt>
                                        </p:tgtEl>
                                        <p:attrNameLst>
                                          <p:attrName>style.visibility</p:attrName>
                                        </p:attrNameLst>
                                      </p:cBhvr>
                                      <p:to>
                                        <p:strVal val="visible"/>
                                      </p:to>
                                    </p:set>
                                    <p:anim calcmode="lin" valueType="num">
                                      <p:cBhvr additive="base">
                                        <p:cTn id="102"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103"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1" name="Group 90">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2"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3"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4"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5"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6"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7"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8"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9"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0"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1"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2"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3"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4" name="Rectangle 103">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 name="Rectangle 105">
            <a:extLst>
              <a:ext uri="{FF2B5EF4-FFF2-40B4-BE49-F238E27FC236}">
                <a16:creationId xmlns:a16="http://schemas.microsoft.com/office/drawing/2014/main" id="{04FFCB0A-A21A-4D0F-AE1C-6EC8ED79A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 name="Group 106">
            <a:extLst>
              <a:ext uri="{FF2B5EF4-FFF2-40B4-BE49-F238E27FC236}">
                <a16:creationId xmlns:a16="http://schemas.microsoft.com/office/drawing/2014/main" id="{481DDC0B-F2D9-4A55-A60C-E0532B46C9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8" name="Freeform 11">
              <a:extLst>
                <a:ext uri="{FF2B5EF4-FFF2-40B4-BE49-F238E27FC236}">
                  <a16:creationId xmlns:a16="http://schemas.microsoft.com/office/drawing/2014/main" id="{60C4C88B-2AA4-43CA-9F8F-3FB2B5D7D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9" name="Freeform 12">
              <a:extLst>
                <a:ext uri="{FF2B5EF4-FFF2-40B4-BE49-F238E27FC236}">
                  <a16:creationId xmlns:a16="http://schemas.microsoft.com/office/drawing/2014/main" id="{1E062DFF-2E6B-420E-AEFE-FB8082B29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0" name="Freeform 13">
              <a:extLst>
                <a:ext uri="{FF2B5EF4-FFF2-40B4-BE49-F238E27FC236}">
                  <a16:creationId xmlns:a16="http://schemas.microsoft.com/office/drawing/2014/main" id="{37DD0A2B-B295-4280-B8DA-0DC58312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1" name="Freeform 14">
              <a:extLst>
                <a:ext uri="{FF2B5EF4-FFF2-40B4-BE49-F238E27FC236}">
                  <a16:creationId xmlns:a16="http://schemas.microsoft.com/office/drawing/2014/main" id="{83B6198C-5321-4CBD-A21D-B413234BF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2" name="Freeform 15">
              <a:extLst>
                <a:ext uri="{FF2B5EF4-FFF2-40B4-BE49-F238E27FC236}">
                  <a16:creationId xmlns:a16="http://schemas.microsoft.com/office/drawing/2014/main" id="{CA21CB5E-7E99-4448-8DD0-FA87EAC3C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3" name="Freeform 16">
              <a:extLst>
                <a:ext uri="{FF2B5EF4-FFF2-40B4-BE49-F238E27FC236}">
                  <a16:creationId xmlns:a16="http://schemas.microsoft.com/office/drawing/2014/main" id="{5675BC7F-097E-4C82-8B98-05F11E34F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4" name="Freeform 17">
              <a:extLst>
                <a:ext uri="{FF2B5EF4-FFF2-40B4-BE49-F238E27FC236}">
                  <a16:creationId xmlns:a16="http://schemas.microsoft.com/office/drawing/2014/main" id="{CF36D428-039F-4D57-83E9-C9E49A8EE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5" name="Freeform 18">
              <a:extLst>
                <a:ext uri="{FF2B5EF4-FFF2-40B4-BE49-F238E27FC236}">
                  <a16:creationId xmlns:a16="http://schemas.microsoft.com/office/drawing/2014/main" id="{9C846992-7277-412B-8F89-BF12BBBBE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6" name="Freeform 19">
              <a:extLst>
                <a:ext uri="{FF2B5EF4-FFF2-40B4-BE49-F238E27FC236}">
                  <a16:creationId xmlns:a16="http://schemas.microsoft.com/office/drawing/2014/main" id="{2FFB1517-7128-4059-90D1-7FE4A515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7" name="Freeform 20">
              <a:extLst>
                <a:ext uri="{FF2B5EF4-FFF2-40B4-BE49-F238E27FC236}">
                  <a16:creationId xmlns:a16="http://schemas.microsoft.com/office/drawing/2014/main" id="{C0835D29-A969-4B36-823D-20413585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8" name="Freeform 21">
              <a:extLst>
                <a:ext uri="{FF2B5EF4-FFF2-40B4-BE49-F238E27FC236}">
                  <a16:creationId xmlns:a16="http://schemas.microsoft.com/office/drawing/2014/main" id="{E513FF63-116C-4620-AA46-03788BE5F1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9" name="Freeform 22">
              <a:extLst>
                <a:ext uri="{FF2B5EF4-FFF2-40B4-BE49-F238E27FC236}">
                  <a16:creationId xmlns:a16="http://schemas.microsoft.com/office/drawing/2014/main" id="{EF361EF8-880C-41F9-8051-9F05A8C20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F97F0325-CC72-A36C-A9D6-0FE2E61DF6B4}"/>
              </a:ext>
            </a:extLst>
          </p:cNvPr>
          <p:cNvSpPr>
            <a:spLocks noGrp="1"/>
          </p:cNvSpPr>
          <p:nvPr>
            <p:ph type="title"/>
          </p:nvPr>
        </p:nvSpPr>
        <p:spPr>
          <a:xfrm>
            <a:off x="2589213" y="4529540"/>
            <a:ext cx="8915399" cy="1162423"/>
          </a:xfrm>
        </p:spPr>
        <p:txBody>
          <a:bodyPr vert="horz" lIns="91440" tIns="45720" rIns="91440" bIns="45720" rtlCol="0" anchor="b">
            <a:normAutofit/>
          </a:bodyPr>
          <a:lstStyle/>
          <a:p>
            <a:r>
              <a:rPr lang="en-US" sz="5400"/>
              <a:t>Medical treatment </a:t>
            </a:r>
          </a:p>
        </p:txBody>
      </p:sp>
      <p:sp>
        <p:nvSpPr>
          <p:cNvPr id="7" name="TextBox 6">
            <a:extLst>
              <a:ext uri="{FF2B5EF4-FFF2-40B4-BE49-F238E27FC236}">
                <a16:creationId xmlns:a16="http://schemas.microsoft.com/office/drawing/2014/main" id="{6BA492CF-A793-9166-4FD5-E961B78AE8AF}"/>
              </a:ext>
            </a:extLst>
          </p:cNvPr>
          <p:cNvSpPr txBox="1"/>
          <p:nvPr/>
        </p:nvSpPr>
        <p:spPr>
          <a:xfrm>
            <a:off x="3480876" y="4042460"/>
            <a:ext cx="2975845" cy="548025"/>
          </a:xfrm>
          <a:prstGeom prst="rect">
            <a:avLst/>
          </a:prstGeom>
        </p:spPr>
        <p:txBody>
          <a:bodyPr vert="horz" lIns="91440" tIns="45720" rIns="91440" bIns="45720" rtlCol="0" anchor="t">
            <a:normAutofit/>
          </a:bodyPr>
          <a:lstStyle/>
          <a:p>
            <a:pPr defTabSz="457200">
              <a:spcBef>
                <a:spcPts val="1000"/>
              </a:spcBef>
              <a:buClr>
                <a:schemeClr val="accent1"/>
              </a:buClr>
            </a:pPr>
            <a:r>
              <a:rPr lang="en-US" dirty="0">
                <a:solidFill>
                  <a:schemeClr val="tx1">
                    <a:lumMod val="65000"/>
                    <a:lumOff val="35000"/>
                  </a:schemeClr>
                </a:solidFill>
              </a:rPr>
              <a:t>(  Medical treatment )</a:t>
            </a:r>
          </a:p>
        </p:txBody>
      </p:sp>
      <p:grpSp>
        <p:nvGrpSpPr>
          <p:cNvPr id="120" name="Group 119">
            <a:extLst>
              <a:ext uri="{FF2B5EF4-FFF2-40B4-BE49-F238E27FC236}">
                <a16:creationId xmlns:a16="http://schemas.microsoft.com/office/drawing/2014/main" id="{FBF9A995-2C32-4FB7-B5F3-E417B7DE0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1" name="Freeform 27">
              <a:extLst>
                <a:ext uri="{FF2B5EF4-FFF2-40B4-BE49-F238E27FC236}">
                  <a16:creationId xmlns:a16="http://schemas.microsoft.com/office/drawing/2014/main" id="{0F4ECCFB-A0C2-4B4D-B6E2-77341F6FE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2" name="Freeform 28">
              <a:extLst>
                <a:ext uri="{FF2B5EF4-FFF2-40B4-BE49-F238E27FC236}">
                  <a16:creationId xmlns:a16="http://schemas.microsoft.com/office/drawing/2014/main" id="{5476CBB8-CCD6-4739-8729-8927DC09D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3" name="Freeform 29">
              <a:extLst>
                <a:ext uri="{FF2B5EF4-FFF2-40B4-BE49-F238E27FC236}">
                  <a16:creationId xmlns:a16="http://schemas.microsoft.com/office/drawing/2014/main" id="{695B716E-8BF4-4DD9-96A5-4238FDC07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4" name="Freeform 30">
              <a:extLst>
                <a:ext uri="{FF2B5EF4-FFF2-40B4-BE49-F238E27FC236}">
                  <a16:creationId xmlns:a16="http://schemas.microsoft.com/office/drawing/2014/main" id="{6A3F7DBC-E3BC-4902-BE4C-6F3542E33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5" name="Freeform 31">
              <a:extLst>
                <a:ext uri="{FF2B5EF4-FFF2-40B4-BE49-F238E27FC236}">
                  <a16:creationId xmlns:a16="http://schemas.microsoft.com/office/drawing/2014/main" id="{70379707-5601-41BA-8F25-82825A8E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6" name="Freeform 32">
              <a:extLst>
                <a:ext uri="{FF2B5EF4-FFF2-40B4-BE49-F238E27FC236}">
                  <a16:creationId xmlns:a16="http://schemas.microsoft.com/office/drawing/2014/main" id="{1C7E7640-A719-4104-8E66-10B2FB84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7" name="Freeform 33">
              <a:extLst>
                <a:ext uri="{FF2B5EF4-FFF2-40B4-BE49-F238E27FC236}">
                  <a16:creationId xmlns:a16="http://schemas.microsoft.com/office/drawing/2014/main" id="{9A4C4222-3F93-463D-9B22-69ECBF8E0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8" name="Freeform 34">
              <a:extLst>
                <a:ext uri="{FF2B5EF4-FFF2-40B4-BE49-F238E27FC236}">
                  <a16:creationId xmlns:a16="http://schemas.microsoft.com/office/drawing/2014/main" id="{B263D752-00B8-466F-A4DD-D4F58CAE1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9" name="Freeform 35">
              <a:extLst>
                <a:ext uri="{FF2B5EF4-FFF2-40B4-BE49-F238E27FC236}">
                  <a16:creationId xmlns:a16="http://schemas.microsoft.com/office/drawing/2014/main" id="{45470F50-BCB7-4793-B6EE-C07E57794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0" name="Freeform 36">
              <a:extLst>
                <a:ext uri="{FF2B5EF4-FFF2-40B4-BE49-F238E27FC236}">
                  <a16:creationId xmlns:a16="http://schemas.microsoft.com/office/drawing/2014/main" id="{3FE3B154-4827-4A59-B611-C15FE0930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1" name="Freeform 37">
              <a:extLst>
                <a:ext uri="{FF2B5EF4-FFF2-40B4-BE49-F238E27FC236}">
                  <a16:creationId xmlns:a16="http://schemas.microsoft.com/office/drawing/2014/main" id="{4856C74D-7893-4686-8C69-93ADFAD94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2" name="Freeform 38">
              <a:extLst>
                <a:ext uri="{FF2B5EF4-FFF2-40B4-BE49-F238E27FC236}">
                  <a16:creationId xmlns:a16="http://schemas.microsoft.com/office/drawing/2014/main" id="{D9855B44-5A4E-48D3-B20E-74C69EF51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3" name="Rectangle 132">
            <a:extLst>
              <a:ext uri="{FF2B5EF4-FFF2-40B4-BE49-F238E27FC236}">
                <a16:creationId xmlns:a16="http://schemas.microsoft.com/office/drawing/2014/main" id="{4DF306C4-90F2-4BFE-B2AD-FAFB31C4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926780FD-1C1C-785C-B99E-576988EF531D}"/>
              </a:ext>
            </a:extLst>
          </p:cNvPr>
          <p:cNvPicPr>
            <a:picLocks noChangeAspect="1"/>
          </p:cNvPicPr>
          <p:nvPr/>
        </p:nvPicPr>
        <p:blipFill>
          <a:blip r:embed="rId2"/>
          <a:stretch>
            <a:fillRect/>
          </a:stretch>
        </p:blipFill>
        <p:spPr>
          <a:xfrm>
            <a:off x="2589212" y="978617"/>
            <a:ext cx="4399491" cy="2925661"/>
          </a:xfrm>
          <a:prstGeom prst="rect">
            <a:avLst/>
          </a:prstGeom>
        </p:spPr>
      </p:pic>
      <p:sp>
        <p:nvSpPr>
          <p:cNvPr id="134" name="Freeform 33">
            <a:extLst>
              <a:ext uri="{FF2B5EF4-FFF2-40B4-BE49-F238E27FC236}">
                <a16:creationId xmlns:a16="http://schemas.microsoft.com/office/drawing/2014/main" id="{AA07F762-5743-4CB0-9102-37CFC56F2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graphicFrame>
        <p:nvGraphicFramePr>
          <p:cNvPr id="4" name="Table 3">
            <a:extLst>
              <a:ext uri="{FF2B5EF4-FFF2-40B4-BE49-F238E27FC236}">
                <a16:creationId xmlns:a16="http://schemas.microsoft.com/office/drawing/2014/main" id="{2F2470D7-358C-7AA9-F2A4-0C745B401CD4}"/>
              </a:ext>
            </a:extLst>
          </p:cNvPr>
          <p:cNvGraphicFramePr>
            <a:graphicFrameLocks noGrp="1"/>
          </p:cNvGraphicFramePr>
          <p:nvPr>
            <p:extLst>
              <p:ext uri="{D42A27DB-BD31-4B8C-83A1-F6EECF244321}">
                <p14:modId xmlns:p14="http://schemas.microsoft.com/office/powerpoint/2010/main" val="3278127297"/>
              </p:ext>
            </p:extLst>
          </p:nvPr>
        </p:nvGraphicFramePr>
        <p:xfrm>
          <a:off x="7152428" y="1027272"/>
          <a:ext cx="4399491" cy="2828352"/>
        </p:xfrm>
        <a:graphic>
          <a:graphicData uri="http://schemas.openxmlformats.org/drawingml/2006/table">
            <a:tbl>
              <a:tblPr firstRow="1" bandRow="1"/>
              <a:tblGrid>
                <a:gridCol w="2214393">
                  <a:extLst>
                    <a:ext uri="{9D8B030D-6E8A-4147-A177-3AD203B41FA5}">
                      <a16:colId xmlns:a16="http://schemas.microsoft.com/office/drawing/2014/main" val="20000"/>
                    </a:ext>
                  </a:extLst>
                </a:gridCol>
                <a:gridCol w="2185098">
                  <a:extLst>
                    <a:ext uri="{9D8B030D-6E8A-4147-A177-3AD203B41FA5}">
                      <a16:colId xmlns:a16="http://schemas.microsoft.com/office/drawing/2014/main" val="20001"/>
                    </a:ext>
                  </a:extLst>
                </a:gridCol>
              </a:tblGrid>
              <a:tr h="1799860">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lang="en-GB" sz="1800" b="1">
                          <a:solidFill>
                            <a:srgbClr val="000000"/>
                          </a:solidFill>
                        </a:rPr>
                        <a:t>6-month antibiotic therapy</a:t>
                      </a:r>
                    </a:p>
                  </a:txBody>
                  <a:tcPr marL="80351" marR="80351" marT="40175" marB="40175">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DCE6F1"/>
                    </a:solidFill>
                  </a:tcPr>
                </a:tc>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lang="en-GB" sz="1600">
                          <a:solidFill>
                            <a:srgbClr val="000000"/>
                          </a:solidFill>
                        </a:rPr>
                        <a:t>TB is treated with antibiotics for six months. Completing treatment prevents drug resistance. DOT ensures patients take medication correctly.</a:t>
                      </a:r>
                    </a:p>
                  </a:txBody>
                  <a:tcPr marL="80351" marR="80351" marT="40175" marB="40175">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0"/>
                  </a:ext>
                </a:extLst>
              </a:tr>
              <a:tr h="648164">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r>
                        <a:rPr lang="en-GB" sz="1800" b="1">
                          <a:solidFill>
                            <a:srgbClr val="000000"/>
                          </a:solidFill>
                        </a:rPr>
                        <a:t>Combination drug treatment</a:t>
                      </a:r>
                    </a:p>
                  </a:txBody>
                  <a:tcPr marL="80351" marR="80351" marT="40175" marB="40175">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DCE6F1"/>
                    </a:solidFill>
                  </a:tcPr>
                </a:tc>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endParaRPr lang="en-GB" sz="1600"/>
                    </a:p>
                  </a:txBody>
                  <a:tcPr marL="80351" marR="80351" marT="40175" marB="40175">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1"/>
                  </a:ext>
                </a:extLst>
              </a:tr>
              <a:tr h="380328">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r>
                        <a:rPr lang="en-GB" sz="1800" b="1">
                          <a:solidFill>
                            <a:srgbClr val="000000"/>
                          </a:solidFill>
                        </a:rPr>
                        <a:t>DOT</a:t>
                      </a:r>
                    </a:p>
                  </a:txBody>
                  <a:tcPr marL="80351" marR="80351" marT="40175" marB="4017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DCE6F1"/>
                    </a:solidFill>
                  </a:tcPr>
                </a:tc>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endParaRPr lang="en-GB" sz="1600"/>
                    </a:p>
                  </a:txBody>
                  <a:tcPr marL="80351" marR="80351" marT="40175" marB="40175">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946238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04FFCB0A-A21A-4D0F-AE1C-6EC8ED79A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481DDC0B-F2D9-4A55-A60C-E0532B46C9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6" name="Freeform 11">
              <a:extLst>
                <a:ext uri="{FF2B5EF4-FFF2-40B4-BE49-F238E27FC236}">
                  <a16:creationId xmlns:a16="http://schemas.microsoft.com/office/drawing/2014/main" id="{60C4C88B-2AA4-43CA-9F8F-3FB2B5D7D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1E062DFF-2E6B-420E-AEFE-FB8082B29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37DD0A2B-B295-4280-B8DA-0DC58312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83B6198C-5321-4CBD-A21D-B413234BF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CA21CB5E-7E99-4448-8DD0-FA87EAC3C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5675BC7F-097E-4C82-8B98-05F11E34F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CF36D428-039F-4D57-83E9-C9E49A8EE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9C846992-7277-412B-8F89-BF12BBBBE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2FFB1517-7128-4059-90D1-7FE4A515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C0835D29-A969-4B36-823D-20413585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E513FF63-116C-4620-AA46-03788BE5F1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EF361EF8-880C-41F9-8051-9F05A8C20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C3D56A93-C6F9-AF46-6769-8A91DF4930CB}"/>
              </a:ext>
            </a:extLst>
          </p:cNvPr>
          <p:cNvSpPr>
            <a:spLocks noGrp="1"/>
          </p:cNvSpPr>
          <p:nvPr>
            <p:ph type="title"/>
          </p:nvPr>
        </p:nvSpPr>
        <p:spPr>
          <a:xfrm>
            <a:off x="2501276" y="5281471"/>
            <a:ext cx="8915399" cy="1162423"/>
          </a:xfrm>
        </p:spPr>
        <p:txBody>
          <a:bodyPr vert="horz" lIns="91440" tIns="45720" rIns="91440" bIns="45720" rtlCol="0" anchor="b">
            <a:normAutofit/>
          </a:bodyPr>
          <a:lstStyle/>
          <a:p>
            <a:r>
              <a:rPr lang="en-US" sz="5400" dirty="0"/>
              <a:t>Isolation / Quarantine</a:t>
            </a:r>
          </a:p>
        </p:txBody>
      </p:sp>
      <p:sp>
        <p:nvSpPr>
          <p:cNvPr id="6" name="TextBox 5">
            <a:extLst>
              <a:ext uri="{FF2B5EF4-FFF2-40B4-BE49-F238E27FC236}">
                <a16:creationId xmlns:a16="http://schemas.microsoft.com/office/drawing/2014/main" id="{38C24BD5-905F-2805-62C6-A1BC1BF55349}"/>
              </a:ext>
            </a:extLst>
          </p:cNvPr>
          <p:cNvSpPr txBox="1"/>
          <p:nvPr/>
        </p:nvSpPr>
        <p:spPr>
          <a:xfrm>
            <a:off x="3326632" y="4619202"/>
            <a:ext cx="2769368" cy="710636"/>
          </a:xfrm>
          <a:prstGeom prst="rect">
            <a:avLst/>
          </a:prstGeom>
        </p:spPr>
        <p:txBody>
          <a:bodyPr vert="horz" lIns="91440" tIns="45720" rIns="91440" bIns="45720" rtlCol="0" anchor="t">
            <a:normAutofit/>
          </a:bodyPr>
          <a:lstStyle/>
          <a:p>
            <a:pPr defTabSz="457200">
              <a:spcBef>
                <a:spcPts val="1000"/>
              </a:spcBef>
              <a:buClr>
                <a:schemeClr val="accent1"/>
              </a:buClr>
            </a:pPr>
            <a:r>
              <a:rPr lang="en-US" dirty="0">
                <a:solidFill>
                  <a:schemeClr val="tx1">
                    <a:lumMod val="65000"/>
                    <a:lumOff val="35000"/>
                  </a:schemeClr>
                </a:solidFill>
              </a:rPr>
              <a:t>( Isolation and stop spreading TB infection) </a:t>
            </a:r>
          </a:p>
        </p:txBody>
      </p:sp>
      <p:grpSp>
        <p:nvGrpSpPr>
          <p:cNvPr id="59" name="Group 58">
            <a:extLst>
              <a:ext uri="{FF2B5EF4-FFF2-40B4-BE49-F238E27FC236}">
                <a16:creationId xmlns:a16="http://schemas.microsoft.com/office/drawing/2014/main" id="{FBF9A995-2C32-4FB7-B5F3-E417B7DE0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0" name="Freeform 27">
              <a:extLst>
                <a:ext uri="{FF2B5EF4-FFF2-40B4-BE49-F238E27FC236}">
                  <a16:creationId xmlns:a16="http://schemas.microsoft.com/office/drawing/2014/main" id="{0F4ECCFB-A0C2-4B4D-B6E2-77341F6FE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5476CBB8-CCD6-4739-8729-8927DC09D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695B716E-8BF4-4DD9-96A5-4238FDC07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6A3F7DBC-E3BC-4902-BE4C-6F3542E33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70379707-5601-41BA-8F25-82825A8E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1C7E7640-A719-4104-8E66-10B2FB84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9A4C4222-3F93-463D-9B22-69ECBF8E0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B263D752-00B8-466F-A4DD-D4F58CAE1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45470F50-BCB7-4793-B6EE-C07E57794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3FE3B154-4827-4A59-B611-C15FE0930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4856C74D-7893-4686-8C69-93ADFAD94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D9855B44-5A4E-48D3-B20E-74C69EF51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3" name="Rectangle 72">
            <a:extLst>
              <a:ext uri="{FF2B5EF4-FFF2-40B4-BE49-F238E27FC236}">
                <a16:creationId xmlns:a16="http://schemas.microsoft.com/office/drawing/2014/main" id="{4DF306C4-90F2-4BFE-B2AD-FAFB31C4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C4CD4EC9-E423-4C14-275A-37C21359568A}"/>
              </a:ext>
            </a:extLst>
          </p:cNvPr>
          <p:cNvPicPr>
            <a:picLocks noChangeAspect="1"/>
          </p:cNvPicPr>
          <p:nvPr/>
        </p:nvPicPr>
        <p:blipFill>
          <a:blip r:embed="rId2"/>
          <a:stretch>
            <a:fillRect/>
          </a:stretch>
        </p:blipFill>
        <p:spPr>
          <a:xfrm>
            <a:off x="3437931" y="640080"/>
            <a:ext cx="2702052" cy="3602736"/>
          </a:xfrm>
          <a:prstGeom prst="rect">
            <a:avLst/>
          </a:prstGeom>
        </p:spPr>
      </p:pic>
      <p:sp>
        <p:nvSpPr>
          <p:cNvPr id="75" name="Freeform 33">
            <a:extLst>
              <a:ext uri="{FF2B5EF4-FFF2-40B4-BE49-F238E27FC236}">
                <a16:creationId xmlns:a16="http://schemas.microsoft.com/office/drawing/2014/main" id="{AA07F762-5743-4CB0-9102-37CFC56F2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graphicFrame>
        <p:nvGraphicFramePr>
          <p:cNvPr id="4" name="Table 3">
            <a:extLst>
              <a:ext uri="{FF2B5EF4-FFF2-40B4-BE49-F238E27FC236}">
                <a16:creationId xmlns:a16="http://schemas.microsoft.com/office/drawing/2014/main" id="{C06CCDA4-6707-DE67-85B3-4A8A05B5CA28}"/>
              </a:ext>
            </a:extLst>
          </p:cNvPr>
          <p:cNvGraphicFramePr>
            <a:graphicFrameLocks noGrp="1"/>
          </p:cNvGraphicFramePr>
          <p:nvPr>
            <p:extLst>
              <p:ext uri="{D42A27DB-BD31-4B8C-83A1-F6EECF244321}">
                <p14:modId xmlns:p14="http://schemas.microsoft.com/office/powerpoint/2010/main" val="808822719"/>
              </p:ext>
            </p:extLst>
          </p:nvPr>
        </p:nvGraphicFramePr>
        <p:xfrm>
          <a:off x="7152428" y="1313645"/>
          <a:ext cx="4399492" cy="2255606"/>
        </p:xfrm>
        <a:graphic>
          <a:graphicData uri="http://schemas.openxmlformats.org/drawingml/2006/table">
            <a:tbl>
              <a:tblPr firstRow="1" bandRow="1">
                <a:tableStyleId>{9D7B26C5-4107-4FEC-AEDC-1716B250A1EF}</a:tableStyleId>
              </a:tblPr>
              <a:tblGrid>
                <a:gridCol w="2211865">
                  <a:extLst>
                    <a:ext uri="{9D8B030D-6E8A-4147-A177-3AD203B41FA5}">
                      <a16:colId xmlns:a16="http://schemas.microsoft.com/office/drawing/2014/main" val="20000"/>
                    </a:ext>
                  </a:extLst>
                </a:gridCol>
                <a:gridCol w="2187627">
                  <a:extLst>
                    <a:ext uri="{9D8B030D-6E8A-4147-A177-3AD203B41FA5}">
                      <a16:colId xmlns:a16="http://schemas.microsoft.com/office/drawing/2014/main" val="20001"/>
                    </a:ext>
                  </a:extLst>
                </a:gridCol>
              </a:tblGrid>
              <a:tr h="1593158">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lang="en-GB" sz="1800" b="1">
                          <a:solidFill>
                            <a:srgbClr val="000000"/>
                          </a:solidFill>
                        </a:rPr>
                        <a:t>Isolation of active TB cases</a:t>
                      </a:r>
                    </a:p>
                  </a:txBody>
                  <a:tcPr marL="82122" marR="82122" marT="41061" marB="41061"/>
                </a:tc>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lang="en-GB" sz="1600">
                          <a:solidFill>
                            <a:srgbClr val="000000"/>
                          </a:solidFill>
                        </a:rPr>
                        <a:t>Patients with active TB may need isolation because TB spreads through the air. Limiting contact reduces transmission.</a:t>
                      </a:r>
                    </a:p>
                  </a:txBody>
                  <a:tcPr marL="82122" marR="82122" marT="41061" marB="41061"/>
                </a:tc>
                <a:extLst>
                  <a:ext uri="{0D108BD9-81ED-4DB2-BD59-A6C34878D82A}">
                    <a16:rowId xmlns:a16="http://schemas.microsoft.com/office/drawing/2014/main" val="10000"/>
                  </a:ext>
                </a:extLst>
              </a:tr>
              <a:tr h="662448">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r>
                        <a:rPr lang="en-GB" sz="1800" b="1">
                          <a:solidFill>
                            <a:srgbClr val="000000"/>
                          </a:solidFill>
                        </a:rPr>
                        <a:t>Prevent airborne transmission</a:t>
                      </a:r>
                    </a:p>
                  </a:txBody>
                  <a:tcPr marL="82122" marR="82122" marT="41061" marB="41061"/>
                </a:tc>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endParaRPr lang="en-GB" sz="1600"/>
                    </a:p>
                  </a:txBody>
                  <a:tcPr marL="82122" marR="82122" marT="41061" marB="41061"/>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44967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6"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7"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8"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0"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1"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2"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3"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4"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6"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7"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9" name="Group 28">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0"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1"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2"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3"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4"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5"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6"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7"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8"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0"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4"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8" name="Rectangle 27">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7" name="Rectangle 46">
            <a:extLst>
              <a:ext uri="{FF2B5EF4-FFF2-40B4-BE49-F238E27FC236}">
                <a16:creationId xmlns:a16="http://schemas.microsoft.com/office/drawing/2014/main" id="{1B455F04-9A6D-49DF-9621-6DF22CCA6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95F5081F-37E1-4651-A685-1D8354215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4" name="Freeform 11">
              <a:extLst>
                <a:ext uri="{FF2B5EF4-FFF2-40B4-BE49-F238E27FC236}">
                  <a16:creationId xmlns:a16="http://schemas.microsoft.com/office/drawing/2014/main" id="{F16181CE-3EA5-4D58-A3AA-970493937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776F0265-5E75-48ED-AEBE-792C6A236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F3A23F23-DEDC-4448-A380-57216FDC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99FB750A-CA04-42D7-A256-E16C98F4B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7593CD97-94EF-4930-BEF7-9DFE27BA0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37489753-40A8-4C17-983C-0B09EDDB2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E362E40F-89AA-4DB8-885B-4812CB537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A026A638-F364-4D6F-A4DD-606AC28BA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7C41DDF4-A860-42A2-84C0-A706A5257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9" name="Freeform 20">
              <a:extLst>
                <a:ext uri="{FF2B5EF4-FFF2-40B4-BE49-F238E27FC236}">
                  <a16:creationId xmlns:a16="http://schemas.microsoft.com/office/drawing/2014/main" id="{E019430E-3BB4-4326-8E2F-CA7E27B84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0" name="Freeform 21">
              <a:extLst>
                <a:ext uri="{FF2B5EF4-FFF2-40B4-BE49-F238E27FC236}">
                  <a16:creationId xmlns:a16="http://schemas.microsoft.com/office/drawing/2014/main" id="{B5D45939-94D8-41FE-8437-788C906A7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 name="Freeform 22">
              <a:extLst>
                <a:ext uri="{FF2B5EF4-FFF2-40B4-BE49-F238E27FC236}">
                  <a16:creationId xmlns:a16="http://schemas.microsoft.com/office/drawing/2014/main" id="{61A15015-47F0-4D53-9493-9587C5C15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973F81C0-806B-5A5F-81D5-067222AFB5A7}"/>
              </a:ext>
            </a:extLst>
          </p:cNvPr>
          <p:cNvSpPr>
            <a:spLocks noGrp="1"/>
          </p:cNvSpPr>
          <p:nvPr>
            <p:ph type="title"/>
          </p:nvPr>
        </p:nvSpPr>
        <p:spPr>
          <a:xfrm>
            <a:off x="2589213" y="4529540"/>
            <a:ext cx="8915399" cy="1162423"/>
          </a:xfrm>
        </p:spPr>
        <p:txBody>
          <a:bodyPr vert="horz" lIns="91440" tIns="45720" rIns="91440" bIns="45720" rtlCol="0" anchor="b">
            <a:normAutofit/>
          </a:bodyPr>
          <a:lstStyle/>
          <a:p>
            <a:r>
              <a:rPr lang="en-US" sz="5400"/>
              <a:t>Use of PPE</a:t>
            </a:r>
          </a:p>
        </p:txBody>
      </p:sp>
      <p:sp>
        <p:nvSpPr>
          <p:cNvPr id="6" name="TextBox 5">
            <a:extLst>
              <a:ext uri="{FF2B5EF4-FFF2-40B4-BE49-F238E27FC236}">
                <a16:creationId xmlns:a16="http://schemas.microsoft.com/office/drawing/2014/main" id="{19CBE9FF-E948-33CF-963E-0D026FE7535A}"/>
              </a:ext>
            </a:extLst>
          </p:cNvPr>
          <p:cNvSpPr txBox="1"/>
          <p:nvPr/>
        </p:nvSpPr>
        <p:spPr>
          <a:xfrm>
            <a:off x="2589213" y="5696711"/>
            <a:ext cx="8915399" cy="507189"/>
          </a:xfrm>
          <a:prstGeom prst="rect">
            <a:avLst/>
          </a:prstGeom>
        </p:spPr>
        <p:txBody>
          <a:bodyPr vert="horz" lIns="91440" tIns="45720" rIns="91440" bIns="45720" rtlCol="0" anchor="t">
            <a:normAutofit/>
          </a:bodyPr>
          <a:lstStyle/>
          <a:p>
            <a:pPr defTabSz="457200">
              <a:spcBef>
                <a:spcPts val="1000"/>
              </a:spcBef>
              <a:buClr>
                <a:schemeClr val="accent1"/>
              </a:buClr>
            </a:pPr>
            <a:r>
              <a:rPr lang="en-US">
                <a:solidFill>
                  <a:schemeClr val="tx1">
                    <a:lumMod val="65000"/>
                    <a:lumOff val="35000"/>
                  </a:schemeClr>
                </a:solidFill>
              </a:rPr>
              <a:t>( wearing PPE to protect other patients against TB infection) </a:t>
            </a:r>
          </a:p>
        </p:txBody>
      </p:sp>
      <p:grpSp>
        <p:nvGrpSpPr>
          <p:cNvPr id="63" name="Group 62">
            <a:extLst>
              <a:ext uri="{FF2B5EF4-FFF2-40B4-BE49-F238E27FC236}">
                <a16:creationId xmlns:a16="http://schemas.microsoft.com/office/drawing/2014/main" id="{00B3EEE4-4340-4869-98BA-AEEC5F4C7B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6" name="Freeform 27">
              <a:extLst>
                <a:ext uri="{FF2B5EF4-FFF2-40B4-BE49-F238E27FC236}">
                  <a16:creationId xmlns:a16="http://schemas.microsoft.com/office/drawing/2014/main" id="{7DCADF10-86E2-48A3-B44C-C4762F7E4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5" name="Freeform 28">
              <a:extLst>
                <a:ext uri="{FF2B5EF4-FFF2-40B4-BE49-F238E27FC236}">
                  <a16:creationId xmlns:a16="http://schemas.microsoft.com/office/drawing/2014/main" id="{CF33E804-AD00-44F7-8295-60B39B8F0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3A3276E7-66C2-48FB-85E8-37C6963F9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3D2B214F-5F81-43B9-AE41-3CD519B47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8BED419E-757B-4EF9-B5AE-D809228DE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960674DF-0057-47C8-A62C-337674785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9B8DCD1B-7CF5-401A-8B31-03EE09D3F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279A5B9B-7FC2-47CE-BD5A-209222A4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B237B490-FC75-4988-BB3F-2593F696F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EF711921-0B65-4AB8-8D7E-73E707A9D9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286D4526-6B51-4E64-B8B2-B2D5A6DFA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C3D1D4A3-45A2-401A-86D1-019690544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7" name="Rectangle 76">
            <a:extLst>
              <a:ext uri="{FF2B5EF4-FFF2-40B4-BE49-F238E27FC236}">
                <a16:creationId xmlns:a16="http://schemas.microsoft.com/office/drawing/2014/main" id="{CF8EF48D-8F1D-45F5-9D9A-4AAA11117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78">
            <a:extLst>
              <a:ext uri="{FF2B5EF4-FFF2-40B4-BE49-F238E27FC236}">
                <a16:creationId xmlns:a16="http://schemas.microsoft.com/office/drawing/2014/main" id="{890DC8CE-E8B8-45FA-AE4B-92A8B8F99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35331"/>
            <a:ext cx="8962708" cy="3607485"/>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07CADE5-C9F4-4540-08F5-7446378057B2}"/>
              </a:ext>
            </a:extLst>
          </p:cNvPr>
          <p:cNvPicPr>
            <a:picLocks noChangeAspect="1"/>
          </p:cNvPicPr>
          <p:nvPr/>
        </p:nvPicPr>
        <p:blipFill>
          <a:blip r:embed="rId2"/>
          <a:stretch>
            <a:fillRect/>
          </a:stretch>
        </p:blipFill>
        <p:spPr>
          <a:xfrm>
            <a:off x="3214430" y="804672"/>
            <a:ext cx="3312778" cy="3268804"/>
          </a:xfrm>
          <a:prstGeom prst="rect">
            <a:avLst/>
          </a:prstGeom>
        </p:spPr>
      </p:pic>
      <p:sp>
        <p:nvSpPr>
          <p:cNvPr id="81" name="Freeform 33">
            <a:extLst>
              <a:ext uri="{FF2B5EF4-FFF2-40B4-BE49-F238E27FC236}">
                <a16:creationId xmlns:a16="http://schemas.microsoft.com/office/drawing/2014/main" id="{B122FD83-8BC3-477C-BCBB-A1A45057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graphicFrame>
        <p:nvGraphicFramePr>
          <p:cNvPr id="4" name="Table 3">
            <a:extLst>
              <a:ext uri="{FF2B5EF4-FFF2-40B4-BE49-F238E27FC236}">
                <a16:creationId xmlns:a16="http://schemas.microsoft.com/office/drawing/2014/main" id="{1019774E-0369-9222-4B3B-B38CE962478F}"/>
              </a:ext>
            </a:extLst>
          </p:cNvPr>
          <p:cNvGraphicFramePr>
            <a:graphicFrameLocks noGrp="1"/>
          </p:cNvGraphicFramePr>
          <p:nvPr>
            <p:extLst>
              <p:ext uri="{D42A27DB-BD31-4B8C-83A1-F6EECF244321}">
                <p14:modId xmlns:p14="http://schemas.microsoft.com/office/powerpoint/2010/main" val="1628873236"/>
              </p:ext>
            </p:extLst>
          </p:nvPr>
        </p:nvGraphicFramePr>
        <p:xfrm>
          <a:off x="7152428" y="1736228"/>
          <a:ext cx="4235766" cy="1405692"/>
        </p:xfrm>
        <a:graphic>
          <a:graphicData uri="http://schemas.openxmlformats.org/drawingml/2006/table">
            <a:tbl>
              <a:tblPr firstRow="1" bandRow="1"/>
              <a:tblGrid>
                <a:gridCol w="1843130">
                  <a:extLst>
                    <a:ext uri="{9D8B030D-6E8A-4147-A177-3AD203B41FA5}">
                      <a16:colId xmlns:a16="http://schemas.microsoft.com/office/drawing/2014/main" val="20000"/>
                    </a:ext>
                  </a:extLst>
                </a:gridCol>
                <a:gridCol w="2392636">
                  <a:extLst>
                    <a:ext uri="{9D8B030D-6E8A-4147-A177-3AD203B41FA5}">
                      <a16:colId xmlns:a16="http://schemas.microsoft.com/office/drawing/2014/main" val="20001"/>
                    </a:ext>
                  </a:extLst>
                </a:gridCol>
              </a:tblGrid>
              <a:tr h="885722">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lang="en-GB" sz="1400" b="1">
                          <a:solidFill>
                            <a:srgbClr val="000000"/>
                          </a:solidFill>
                        </a:rPr>
                        <a:t>Masks in healthcare settings</a:t>
                      </a:r>
                    </a:p>
                  </a:txBody>
                  <a:tcPr marL="64188" marR="64188" marT="32094" marB="32094">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DCE6F1"/>
                    </a:solidFill>
                  </a:tcPr>
                </a:tc>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lang="en-GB" sz="1300">
                          <a:solidFill>
                            <a:srgbClr val="000000"/>
                          </a:solidFill>
                        </a:rPr>
                        <a:t>Healthcare workers use masks to reduce infection risk. PPE is important in hospitals where exposure risk is higher.</a:t>
                      </a:r>
                    </a:p>
                  </a:txBody>
                  <a:tcPr marL="64188" marR="64188" marT="32094" marB="32094">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0"/>
                  </a:ext>
                </a:extLst>
              </a:tr>
              <a:tr h="519970">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r>
                        <a:rPr lang="en-GB" sz="1400" b="1">
                          <a:solidFill>
                            <a:srgbClr val="000000"/>
                          </a:solidFill>
                        </a:rPr>
                        <a:t>Protect healthcare workers</a:t>
                      </a:r>
                    </a:p>
                  </a:txBody>
                  <a:tcPr marL="64188" marR="64188" marT="32094" marB="32094">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DCE6F1"/>
                    </a:solidFill>
                  </a:tcPr>
                </a:tc>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endParaRPr lang="en-GB" sz="1300"/>
                    </a:p>
                  </a:txBody>
                  <a:tcPr marL="64188" marR="64188" marT="32094" marB="32094">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37431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04FFCB0A-A21A-4D0F-AE1C-6EC8ED79A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481DDC0B-F2D9-4A55-A60C-E0532B46C9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4" name="Freeform 11">
              <a:extLst>
                <a:ext uri="{FF2B5EF4-FFF2-40B4-BE49-F238E27FC236}">
                  <a16:creationId xmlns:a16="http://schemas.microsoft.com/office/drawing/2014/main" id="{60C4C88B-2AA4-43CA-9F8F-3FB2B5D7D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5" name="Freeform 12">
              <a:extLst>
                <a:ext uri="{FF2B5EF4-FFF2-40B4-BE49-F238E27FC236}">
                  <a16:creationId xmlns:a16="http://schemas.microsoft.com/office/drawing/2014/main" id="{1E062DFF-2E6B-420E-AEFE-FB8082B29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6" name="Freeform 13">
              <a:extLst>
                <a:ext uri="{FF2B5EF4-FFF2-40B4-BE49-F238E27FC236}">
                  <a16:creationId xmlns:a16="http://schemas.microsoft.com/office/drawing/2014/main" id="{37DD0A2B-B295-4280-B8DA-0DC58312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7" name="Freeform 14">
              <a:extLst>
                <a:ext uri="{FF2B5EF4-FFF2-40B4-BE49-F238E27FC236}">
                  <a16:creationId xmlns:a16="http://schemas.microsoft.com/office/drawing/2014/main" id="{83B6198C-5321-4CBD-A21D-B413234BF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8" name="Freeform 15">
              <a:extLst>
                <a:ext uri="{FF2B5EF4-FFF2-40B4-BE49-F238E27FC236}">
                  <a16:creationId xmlns:a16="http://schemas.microsoft.com/office/drawing/2014/main" id="{CA21CB5E-7E99-4448-8DD0-FA87EAC3C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9" name="Freeform 16">
              <a:extLst>
                <a:ext uri="{FF2B5EF4-FFF2-40B4-BE49-F238E27FC236}">
                  <a16:creationId xmlns:a16="http://schemas.microsoft.com/office/drawing/2014/main" id="{5675BC7F-097E-4C82-8B98-05F11E34F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0" name="Freeform 17">
              <a:extLst>
                <a:ext uri="{FF2B5EF4-FFF2-40B4-BE49-F238E27FC236}">
                  <a16:creationId xmlns:a16="http://schemas.microsoft.com/office/drawing/2014/main" id="{CF36D428-039F-4D57-83E9-C9E49A8EE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1" name="Freeform 18">
              <a:extLst>
                <a:ext uri="{FF2B5EF4-FFF2-40B4-BE49-F238E27FC236}">
                  <a16:creationId xmlns:a16="http://schemas.microsoft.com/office/drawing/2014/main" id="{9C846992-7277-412B-8F89-BF12BBBBE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2" name="Freeform 19">
              <a:extLst>
                <a:ext uri="{FF2B5EF4-FFF2-40B4-BE49-F238E27FC236}">
                  <a16:creationId xmlns:a16="http://schemas.microsoft.com/office/drawing/2014/main" id="{2FFB1517-7128-4059-90D1-7FE4A515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3" name="Freeform 20">
              <a:extLst>
                <a:ext uri="{FF2B5EF4-FFF2-40B4-BE49-F238E27FC236}">
                  <a16:creationId xmlns:a16="http://schemas.microsoft.com/office/drawing/2014/main" id="{C0835D29-A969-4B36-823D-20413585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4" name="Freeform 21">
              <a:extLst>
                <a:ext uri="{FF2B5EF4-FFF2-40B4-BE49-F238E27FC236}">
                  <a16:creationId xmlns:a16="http://schemas.microsoft.com/office/drawing/2014/main" id="{E513FF63-116C-4620-AA46-03788BE5F1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5" name="Freeform 22">
              <a:extLst>
                <a:ext uri="{FF2B5EF4-FFF2-40B4-BE49-F238E27FC236}">
                  <a16:creationId xmlns:a16="http://schemas.microsoft.com/office/drawing/2014/main" id="{EF361EF8-880C-41F9-8051-9F05A8C20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B6D6A0E7-54D8-E483-1E84-BB4578438170}"/>
              </a:ext>
            </a:extLst>
          </p:cNvPr>
          <p:cNvSpPr>
            <a:spLocks noGrp="1"/>
          </p:cNvSpPr>
          <p:nvPr>
            <p:ph type="title"/>
          </p:nvPr>
        </p:nvSpPr>
        <p:spPr>
          <a:xfrm>
            <a:off x="2589213" y="4529540"/>
            <a:ext cx="8915399" cy="1162423"/>
          </a:xfrm>
        </p:spPr>
        <p:txBody>
          <a:bodyPr vert="horz" lIns="91440" tIns="45720" rIns="91440" bIns="45720" rtlCol="0" anchor="b">
            <a:normAutofit/>
          </a:bodyPr>
          <a:lstStyle/>
          <a:p>
            <a:r>
              <a:rPr lang="en-US" sz="5400" dirty="0"/>
              <a:t>Contact Tracing</a:t>
            </a:r>
          </a:p>
        </p:txBody>
      </p:sp>
      <p:grpSp>
        <p:nvGrpSpPr>
          <p:cNvPr id="57" name="Group 56">
            <a:extLst>
              <a:ext uri="{FF2B5EF4-FFF2-40B4-BE49-F238E27FC236}">
                <a16:creationId xmlns:a16="http://schemas.microsoft.com/office/drawing/2014/main" id="{FBF9A995-2C32-4FB7-B5F3-E417B7DE0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8" name="Freeform 27">
              <a:extLst>
                <a:ext uri="{FF2B5EF4-FFF2-40B4-BE49-F238E27FC236}">
                  <a16:creationId xmlns:a16="http://schemas.microsoft.com/office/drawing/2014/main" id="{0F4ECCFB-A0C2-4B4D-B6E2-77341F6FE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9" name="Freeform 28">
              <a:extLst>
                <a:ext uri="{FF2B5EF4-FFF2-40B4-BE49-F238E27FC236}">
                  <a16:creationId xmlns:a16="http://schemas.microsoft.com/office/drawing/2014/main" id="{5476CBB8-CCD6-4739-8729-8927DC09D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0" name="Freeform 29">
              <a:extLst>
                <a:ext uri="{FF2B5EF4-FFF2-40B4-BE49-F238E27FC236}">
                  <a16:creationId xmlns:a16="http://schemas.microsoft.com/office/drawing/2014/main" id="{695B716E-8BF4-4DD9-96A5-4238FDC07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1" name="Freeform 30">
              <a:extLst>
                <a:ext uri="{FF2B5EF4-FFF2-40B4-BE49-F238E27FC236}">
                  <a16:creationId xmlns:a16="http://schemas.microsoft.com/office/drawing/2014/main" id="{6A3F7DBC-E3BC-4902-BE4C-6F3542E33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2" name="Freeform 31">
              <a:extLst>
                <a:ext uri="{FF2B5EF4-FFF2-40B4-BE49-F238E27FC236}">
                  <a16:creationId xmlns:a16="http://schemas.microsoft.com/office/drawing/2014/main" id="{70379707-5601-41BA-8F25-82825A8E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3" name="Freeform 32">
              <a:extLst>
                <a:ext uri="{FF2B5EF4-FFF2-40B4-BE49-F238E27FC236}">
                  <a16:creationId xmlns:a16="http://schemas.microsoft.com/office/drawing/2014/main" id="{1C7E7640-A719-4104-8E66-10B2FB84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4" name="Freeform 33">
              <a:extLst>
                <a:ext uri="{FF2B5EF4-FFF2-40B4-BE49-F238E27FC236}">
                  <a16:creationId xmlns:a16="http://schemas.microsoft.com/office/drawing/2014/main" id="{9A4C4222-3F93-463D-9B22-69ECBF8E0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5" name="Freeform 34">
              <a:extLst>
                <a:ext uri="{FF2B5EF4-FFF2-40B4-BE49-F238E27FC236}">
                  <a16:creationId xmlns:a16="http://schemas.microsoft.com/office/drawing/2014/main" id="{B263D752-00B8-466F-A4DD-D4F58CAE1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6" name="Freeform 35">
              <a:extLst>
                <a:ext uri="{FF2B5EF4-FFF2-40B4-BE49-F238E27FC236}">
                  <a16:creationId xmlns:a16="http://schemas.microsoft.com/office/drawing/2014/main" id="{45470F50-BCB7-4793-B6EE-C07E57794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7" name="Freeform 36">
              <a:extLst>
                <a:ext uri="{FF2B5EF4-FFF2-40B4-BE49-F238E27FC236}">
                  <a16:creationId xmlns:a16="http://schemas.microsoft.com/office/drawing/2014/main" id="{3FE3B154-4827-4A59-B611-C15FE0930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8" name="Freeform 37">
              <a:extLst>
                <a:ext uri="{FF2B5EF4-FFF2-40B4-BE49-F238E27FC236}">
                  <a16:creationId xmlns:a16="http://schemas.microsoft.com/office/drawing/2014/main" id="{4856C74D-7893-4686-8C69-93ADFAD94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9" name="Freeform 38">
              <a:extLst>
                <a:ext uri="{FF2B5EF4-FFF2-40B4-BE49-F238E27FC236}">
                  <a16:creationId xmlns:a16="http://schemas.microsoft.com/office/drawing/2014/main" id="{D9855B44-5A4E-48D3-B20E-74C69EF51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1" name="Rectangle 70">
            <a:extLst>
              <a:ext uri="{FF2B5EF4-FFF2-40B4-BE49-F238E27FC236}">
                <a16:creationId xmlns:a16="http://schemas.microsoft.com/office/drawing/2014/main" id="{4DF306C4-90F2-4BFE-B2AD-FAFB31C4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A553FAB3-A2D0-84F0-794E-59C984EA14EF}"/>
              </a:ext>
            </a:extLst>
          </p:cNvPr>
          <p:cNvPicPr>
            <a:picLocks noChangeAspect="1"/>
          </p:cNvPicPr>
          <p:nvPr/>
        </p:nvPicPr>
        <p:blipFill>
          <a:blip r:embed="rId2"/>
          <a:stretch>
            <a:fillRect/>
          </a:stretch>
        </p:blipFill>
        <p:spPr>
          <a:xfrm>
            <a:off x="1503987" y="983401"/>
            <a:ext cx="4399491" cy="2474713"/>
          </a:xfrm>
          <a:prstGeom prst="rect">
            <a:avLst/>
          </a:prstGeom>
        </p:spPr>
      </p:pic>
      <p:pic>
        <p:nvPicPr>
          <p:cNvPr id="4" name="Picture 3">
            <a:extLst>
              <a:ext uri="{FF2B5EF4-FFF2-40B4-BE49-F238E27FC236}">
                <a16:creationId xmlns:a16="http://schemas.microsoft.com/office/drawing/2014/main" id="{2889A4A2-39C8-034F-EE76-D2D06ED91A2E}"/>
              </a:ext>
            </a:extLst>
          </p:cNvPr>
          <p:cNvPicPr>
            <a:picLocks noChangeAspect="1"/>
          </p:cNvPicPr>
          <p:nvPr/>
        </p:nvPicPr>
        <p:blipFill>
          <a:blip r:embed="rId3"/>
          <a:stretch>
            <a:fillRect/>
          </a:stretch>
        </p:blipFill>
        <p:spPr>
          <a:xfrm>
            <a:off x="6239657" y="1027937"/>
            <a:ext cx="5484440" cy="2601045"/>
          </a:xfrm>
          <a:prstGeom prst="rect">
            <a:avLst/>
          </a:prstGeom>
        </p:spPr>
      </p:pic>
      <p:sp>
        <p:nvSpPr>
          <p:cNvPr id="73" name="Freeform 33">
            <a:extLst>
              <a:ext uri="{FF2B5EF4-FFF2-40B4-BE49-F238E27FC236}">
                <a16:creationId xmlns:a16="http://schemas.microsoft.com/office/drawing/2014/main" id="{AA07F762-5743-4CB0-9102-37CFC56F2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5" name="TextBox 4">
            <a:extLst>
              <a:ext uri="{FF2B5EF4-FFF2-40B4-BE49-F238E27FC236}">
                <a16:creationId xmlns:a16="http://schemas.microsoft.com/office/drawing/2014/main" id="{F9B9C48C-6EA9-834C-70AA-DE3536B0614B}"/>
              </a:ext>
            </a:extLst>
          </p:cNvPr>
          <p:cNvSpPr txBox="1"/>
          <p:nvPr/>
        </p:nvSpPr>
        <p:spPr>
          <a:xfrm>
            <a:off x="2060700" y="3677479"/>
            <a:ext cx="3428129" cy="646331"/>
          </a:xfrm>
          <a:prstGeom prst="rect">
            <a:avLst/>
          </a:prstGeom>
          <a:noFill/>
        </p:spPr>
        <p:txBody>
          <a:bodyPr wrap="square" rtlCol="0">
            <a:spAutoFit/>
          </a:bodyPr>
          <a:lstStyle/>
          <a:p>
            <a:r>
              <a:rPr lang="en-GB" dirty="0"/>
              <a:t>( contact with patients to patients) </a:t>
            </a:r>
          </a:p>
        </p:txBody>
      </p:sp>
    </p:spTree>
    <p:extLst>
      <p:ext uri="{BB962C8B-B14F-4D97-AF65-F5344CB8AC3E}">
        <p14:creationId xmlns:p14="http://schemas.microsoft.com/office/powerpoint/2010/main" val="1264156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1"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2"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3"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4"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5"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6"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7"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8"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9"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0"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1"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2"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3" name="Group 92">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4"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5"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6"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7"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8"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9"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0"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1"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2"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3"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4"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5"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6" name="Rectangle 105">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8" name="Rectangle 107">
            <a:extLst>
              <a:ext uri="{FF2B5EF4-FFF2-40B4-BE49-F238E27FC236}">
                <a16:creationId xmlns:a16="http://schemas.microsoft.com/office/drawing/2014/main" id="{1B455F04-9A6D-49DF-9621-6DF22CCA6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9" name="Group 108">
            <a:extLst>
              <a:ext uri="{FF2B5EF4-FFF2-40B4-BE49-F238E27FC236}">
                <a16:creationId xmlns:a16="http://schemas.microsoft.com/office/drawing/2014/main" id="{95F5081F-37E1-4651-A685-1D8354215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0" name="Freeform 11">
              <a:extLst>
                <a:ext uri="{FF2B5EF4-FFF2-40B4-BE49-F238E27FC236}">
                  <a16:creationId xmlns:a16="http://schemas.microsoft.com/office/drawing/2014/main" id="{F16181CE-3EA5-4D58-A3AA-970493937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1" name="Freeform 12">
              <a:extLst>
                <a:ext uri="{FF2B5EF4-FFF2-40B4-BE49-F238E27FC236}">
                  <a16:creationId xmlns:a16="http://schemas.microsoft.com/office/drawing/2014/main" id="{776F0265-5E75-48ED-AEBE-792C6A236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2" name="Freeform 13">
              <a:extLst>
                <a:ext uri="{FF2B5EF4-FFF2-40B4-BE49-F238E27FC236}">
                  <a16:creationId xmlns:a16="http://schemas.microsoft.com/office/drawing/2014/main" id="{F3A23F23-DEDC-4448-A380-57216FDC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3" name="Freeform 14">
              <a:extLst>
                <a:ext uri="{FF2B5EF4-FFF2-40B4-BE49-F238E27FC236}">
                  <a16:creationId xmlns:a16="http://schemas.microsoft.com/office/drawing/2014/main" id="{99FB750A-CA04-42D7-A256-E16C98F4B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4" name="Freeform 15">
              <a:extLst>
                <a:ext uri="{FF2B5EF4-FFF2-40B4-BE49-F238E27FC236}">
                  <a16:creationId xmlns:a16="http://schemas.microsoft.com/office/drawing/2014/main" id="{7593CD97-94EF-4930-BEF7-9DFE27BA0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5" name="Freeform 16">
              <a:extLst>
                <a:ext uri="{FF2B5EF4-FFF2-40B4-BE49-F238E27FC236}">
                  <a16:creationId xmlns:a16="http://schemas.microsoft.com/office/drawing/2014/main" id="{37489753-40A8-4C17-983C-0B09EDDB2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6" name="Freeform 17">
              <a:extLst>
                <a:ext uri="{FF2B5EF4-FFF2-40B4-BE49-F238E27FC236}">
                  <a16:creationId xmlns:a16="http://schemas.microsoft.com/office/drawing/2014/main" id="{E362E40F-89AA-4DB8-885B-4812CB537B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7" name="Freeform 18">
              <a:extLst>
                <a:ext uri="{FF2B5EF4-FFF2-40B4-BE49-F238E27FC236}">
                  <a16:creationId xmlns:a16="http://schemas.microsoft.com/office/drawing/2014/main" id="{A026A638-F364-4D6F-A4DD-606AC28BA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8" name="Freeform 19">
              <a:extLst>
                <a:ext uri="{FF2B5EF4-FFF2-40B4-BE49-F238E27FC236}">
                  <a16:creationId xmlns:a16="http://schemas.microsoft.com/office/drawing/2014/main" id="{7C41DDF4-A860-42A2-84C0-A706A5257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9" name="Freeform 20">
              <a:extLst>
                <a:ext uri="{FF2B5EF4-FFF2-40B4-BE49-F238E27FC236}">
                  <a16:creationId xmlns:a16="http://schemas.microsoft.com/office/drawing/2014/main" id="{E019430E-3BB4-4326-8E2F-CA7E27B84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0" name="Freeform 21">
              <a:extLst>
                <a:ext uri="{FF2B5EF4-FFF2-40B4-BE49-F238E27FC236}">
                  <a16:creationId xmlns:a16="http://schemas.microsoft.com/office/drawing/2014/main" id="{B5D45939-94D8-41FE-8437-788C906A7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1" name="Freeform 22">
              <a:extLst>
                <a:ext uri="{FF2B5EF4-FFF2-40B4-BE49-F238E27FC236}">
                  <a16:creationId xmlns:a16="http://schemas.microsoft.com/office/drawing/2014/main" id="{61A15015-47F0-4D53-9493-9587C5C15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35E0266F-71A3-9C9D-9F06-CFD6FE2E2827}"/>
              </a:ext>
            </a:extLst>
          </p:cNvPr>
          <p:cNvSpPr>
            <a:spLocks noGrp="1"/>
          </p:cNvSpPr>
          <p:nvPr>
            <p:ph type="title"/>
          </p:nvPr>
        </p:nvSpPr>
        <p:spPr>
          <a:xfrm>
            <a:off x="2582298" y="4987731"/>
            <a:ext cx="8915399" cy="1162423"/>
          </a:xfrm>
        </p:spPr>
        <p:txBody>
          <a:bodyPr vert="horz" lIns="91440" tIns="45720" rIns="91440" bIns="45720" rtlCol="0" anchor="b">
            <a:normAutofit/>
          </a:bodyPr>
          <a:lstStyle/>
          <a:p>
            <a:r>
              <a:rPr lang="en-US" sz="5400" dirty="0"/>
              <a:t>Vaccination (BCG)</a:t>
            </a:r>
          </a:p>
        </p:txBody>
      </p:sp>
      <p:sp>
        <p:nvSpPr>
          <p:cNvPr id="8" name="TextBox 7">
            <a:extLst>
              <a:ext uri="{FF2B5EF4-FFF2-40B4-BE49-F238E27FC236}">
                <a16:creationId xmlns:a16="http://schemas.microsoft.com/office/drawing/2014/main" id="{6170A5AF-0E06-5457-E37A-6684F0296133}"/>
              </a:ext>
            </a:extLst>
          </p:cNvPr>
          <p:cNvSpPr txBox="1"/>
          <p:nvPr/>
        </p:nvSpPr>
        <p:spPr>
          <a:xfrm>
            <a:off x="3519359" y="4306296"/>
            <a:ext cx="2307252" cy="625811"/>
          </a:xfrm>
          <a:prstGeom prst="rect">
            <a:avLst/>
          </a:prstGeom>
        </p:spPr>
        <p:txBody>
          <a:bodyPr vert="horz" lIns="91440" tIns="45720" rIns="91440" bIns="45720" rtlCol="0" anchor="t">
            <a:normAutofit lnSpcReduction="10000"/>
          </a:bodyPr>
          <a:lstStyle/>
          <a:p>
            <a:pPr defTabSz="457200">
              <a:spcBef>
                <a:spcPts val="1000"/>
              </a:spcBef>
              <a:buClr>
                <a:schemeClr val="accent1"/>
              </a:buClr>
            </a:pPr>
            <a:r>
              <a:rPr lang="en-US" dirty="0">
                <a:solidFill>
                  <a:schemeClr val="tx1">
                    <a:lumMod val="65000"/>
                    <a:lumOff val="35000"/>
                  </a:schemeClr>
                </a:solidFill>
              </a:rPr>
              <a:t>(This figure shows the vaccination) </a:t>
            </a:r>
          </a:p>
        </p:txBody>
      </p:sp>
      <p:grpSp>
        <p:nvGrpSpPr>
          <p:cNvPr id="122" name="Group 121">
            <a:extLst>
              <a:ext uri="{FF2B5EF4-FFF2-40B4-BE49-F238E27FC236}">
                <a16:creationId xmlns:a16="http://schemas.microsoft.com/office/drawing/2014/main" id="{00B3EEE4-4340-4869-98BA-AEEC5F4C7B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3" name="Freeform 27">
              <a:extLst>
                <a:ext uri="{FF2B5EF4-FFF2-40B4-BE49-F238E27FC236}">
                  <a16:creationId xmlns:a16="http://schemas.microsoft.com/office/drawing/2014/main" id="{7DCADF10-86E2-48A3-B44C-C4762F7E4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4" name="Freeform 28">
              <a:extLst>
                <a:ext uri="{FF2B5EF4-FFF2-40B4-BE49-F238E27FC236}">
                  <a16:creationId xmlns:a16="http://schemas.microsoft.com/office/drawing/2014/main" id="{CF33E804-AD00-44F7-8295-60B39B8F0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5" name="Freeform 29">
              <a:extLst>
                <a:ext uri="{FF2B5EF4-FFF2-40B4-BE49-F238E27FC236}">
                  <a16:creationId xmlns:a16="http://schemas.microsoft.com/office/drawing/2014/main" id="{3A3276E7-66C2-48FB-85E8-37C6963F9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6" name="Freeform 30">
              <a:extLst>
                <a:ext uri="{FF2B5EF4-FFF2-40B4-BE49-F238E27FC236}">
                  <a16:creationId xmlns:a16="http://schemas.microsoft.com/office/drawing/2014/main" id="{3D2B214F-5F81-43B9-AE41-3CD519B47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7" name="Freeform 31">
              <a:extLst>
                <a:ext uri="{FF2B5EF4-FFF2-40B4-BE49-F238E27FC236}">
                  <a16:creationId xmlns:a16="http://schemas.microsoft.com/office/drawing/2014/main" id="{8BED419E-757B-4EF9-B5AE-D809228DE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8" name="Freeform 32">
              <a:extLst>
                <a:ext uri="{FF2B5EF4-FFF2-40B4-BE49-F238E27FC236}">
                  <a16:creationId xmlns:a16="http://schemas.microsoft.com/office/drawing/2014/main" id="{960674DF-0057-47C8-A62C-337674785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9" name="Freeform 33">
              <a:extLst>
                <a:ext uri="{FF2B5EF4-FFF2-40B4-BE49-F238E27FC236}">
                  <a16:creationId xmlns:a16="http://schemas.microsoft.com/office/drawing/2014/main" id="{9B8DCD1B-7CF5-401A-8B31-03EE09D3F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0" name="Freeform 34">
              <a:extLst>
                <a:ext uri="{FF2B5EF4-FFF2-40B4-BE49-F238E27FC236}">
                  <a16:creationId xmlns:a16="http://schemas.microsoft.com/office/drawing/2014/main" id="{279A5B9B-7FC2-47CE-BD5A-209222A4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1" name="Freeform 35">
              <a:extLst>
                <a:ext uri="{FF2B5EF4-FFF2-40B4-BE49-F238E27FC236}">
                  <a16:creationId xmlns:a16="http://schemas.microsoft.com/office/drawing/2014/main" id="{B237B490-FC75-4988-BB3F-2593F696F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2" name="Freeform 36">
              <a:extLst>
                <a:ext uri="{FF2B5EF4-FFF2-40B4-BE49-F238E27FC236}">
                  <a16:creationId xmlns:a16="http://schemas.microsoft.com/office/drawing/2014/main" id="{EF711921-0B65-4AB8-8D7E-73E707A9D9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3" name="Freeform 37">
              <a:extLst>
                <a:ext uri="{FF2B5EF4-FFF2-40B4-BE49-F238E27FC236}">
                  <a16:creationId xmlns:a16="http://schemas.microsoft.com/office/drawing/2014/main" id="{286D4526-6B51-4E64-B8B2-B2D5A6DFA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4" name="Freeform 38">
              <a:extLst>
                <a:ext uri="{FF2B5EF4-FFF2-40B4-BE49-F238E27FC236}">
                  <a16:creationId xmlns:a16="http://schemas.microsoft.com/office/drawing/2014/main" id="{C3D1D4A3-45A2-401A-86D1-019690544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5" name="Rectangle 134">
            <a:extLst>
              <a:ext uri="{FF2B5EF4-FFF2-40B4-BE49-F238E27FC236}">
                <a16:creationId xmlns:a16="http://schemas.microsoft.com/office/drawing/2014/main" id="{CF8EF48D-8F1D-45F5-9D9A-4AAA11117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6" name="Rectangle 135">
            <a:extLst>
              <a:ext uri="{FF2B5EF4-FFF2-40B4-BE49-F238E27FC236}">
                <a16:creationId xmlns:a16="http://schemas.microsoft.com/office/drawing/2014/main" id="{890DC8CE-E8B8-45FA-AE4B-92A8B8F99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9211" y="635331"/>
            <a:ext cx="8962708" cy="3607485"/>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ED3B0DA-1EBA-E5DC-6044-A3608C611B3A}"/>
              </a:ext>
            </a:extLst>
          </p:cNvPr>
          <p:cNvPicPr>
            <a:picLocks noChangeAspect="1"/>
          </p:cNvPicPr>
          <p:nvPr/>
        </p:nvPicPr>
        <p:blipFill>
          <a:blip r:embed="rId2"/>
          <a:stretch>
            <a:fillRect/>
          </a:stretch>
        </p:blipFill>
        <p:spPr>
          <a:xfrm>
            <a:off x="2752936" y="1025387"/>
            <a:ext cx="4235767" cy="2827374"/>
          </a:xfrm>
          <a:prstGeom prst="rect">
            <a:avLst/>
          </a:prstGeom>
        </p:spPr>
      </p:pic>
      <p:sp>
        <p:nvSpPr>
          <p:cNvPr id="79" name="Freeform 33">
            <a:extLst>
              <a:ext uri="{FF2B5EF4-FFF2-40B4-BE49-F238E27FC236}">
                <a16:creationId xmlns:a16="http://schemas.microsoft.com/office/drawing/2014/main" id="{B122FD83-8BC3-477C-BCBB-A1A45057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graphicFrame>
        <p:nvGraphicFramePr>
          <p:cNvPr id="4" name="Table 3">
            <a:extLst>
              <a:ext uri="{FF2B5EF4-FFF2-40B4-BE49-F238E27FC236}">
                <a16:creationId xmlns:a16="http://schemas.microsoft.com/office/drawing/2014/main" id="{AE27B9C8-0CA2-BF27-AC97-E0448B42DFF7}"/>
              </a:ext>
            </a:extLst>
          </p:cNvPr>
          <p:cNvGraphicFramePr>
            <a:graphicFrameLocks noGrp="1"/>
          </p:cNvGraphicFramePr>
          <p:nvPr>
            <p:extLst>
              <p:ext uri="{D42A27DB-BD31-4B8C-83A1-F6EECF244321}">
                <p14:modId xmlns:p14="http://schemas.microsoft.com/office/powerpoint/2010/main" val="2752264578"/>
              </p:ext>
            </p:extLst>
          </p:nvPr>
        </p:nvGraphicFramePr>
        <p:xfrm>
          <a:off x="7152428" y="1346502"/>
          <a:ext cx="4235766" cy="2185145"/>
        </p:xfrm>
        <a:graphic>
          <a:graphicData uri="http://schemas.openxmlformats.org/drawingml/2006/table">
            <a:tbl>
              <a:tblPr firstRow="1" bandRow="1"/>
              <a:tblGrid>
                <a:gridCol w="1844213">
                  <a:extLst>
                    <a:ext uri="{9D8B030D-6E8A-4147-A177-3AD203B41FA5}">
                      <a16:colId xmlns:a16="http://schemas.microsoft.com/office/drawing/2014/main" val="20000"/>
                    </a:ext>
                  </a:extLst>
                </a:gridCol>
                <a:gridCol w="2391553">
                  <a:extLst>
                    <a:ext uri="{9D8B030D-6E8A-4147-A177-3AD203B41FA5}">
                      <a16:colId xmlns:a16="http://schemas.microsoft.com/office/drawing/2014/main" val="20001"/>
                    </a:ext>
                  </a:extLst>
                </a:gridCol>
              </a:tblGrid>
              <a:tr h="1464702">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sz="2000" b="1">
                          <a:solidFill>
                            <a:srgbClr val="000000"/>
                          </a:solidFill>
                        </a:rPr>
                        <a:t>BCG vaccine</a:t>
                      </a:r>
                    </a:p>
                  </a:txBody>
                  <a:tcPr marL="89311" marR="89311" marT="44656" marB="44656">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DCE6F1"/>
                    </a:solidFill>
                  </a:tcPr>
                </a:tc>
                <a:tc>
                  <a:txBody>
                    <a:bodyPr/>
                    <a:lstStyle>
                      <a:lvl1pPr marL="0" algn="l" defTabSz="457200" rtl="0" eaLnBrk="1" latinLnBrk="0" hangingPunct="1">
                        <a:defRPr sz="1800" b="1" kern="1200">
                          <a:solidFill>
                            <a:schemeClr val="lt1"/>
                          </a:solidFill>
                          <a:latin typeface="Calibri"/>
                        </a:defRPr>
                      </a:lvl1pPr>
                      <a:lvl2pPr marL="457200" algn="l" defTabSz="457200" rtl="0" eaLnBrk="1" latinLnBrk="0" hangingPunct="1">
                        <a:defRPr sz="1800" b="1" kern="1200">
                          <a:solidFill>
                            <a:schemeClr val="lt1"/>
                          </a:solidFill>
                          <a:latin typeface="Calibri"/>
                        </a:defRPr>
                      </a:lvl2pPr>
                      <a:lvl3pPr marL="914400" algn="l" defTabSz="457200" rtl="0" eaLnBrk="1" latinLnBrk="0" hangingPunct="1">
                        <a:defRPr sz="1800" b="1" kern="1200">
                          <a:solidFill>
                            <a:schemeClr val="lt1"/>
                          </a:solidFill>
                          <a:latin typeface="Calibri"/>
                        </a:defRPr>
                      </a:lvl3pPr>
                      <a:lvl4pPr marL="1371600" algn="l" defTabSz="457200" rtl="0" eaLnBrk="1" latinLnBrk="0" hangingPunct="1">
                        <a:defRPr sz="1800" b="1" kern="1200">
                          <a:solidFill>
                            <a:schemeClr val="lt1"/>
                          </a:solidFill>
                          <a:latin typeface="Calibri"/>
                        </a:defRPr>
                      </a:lvl4pPr>
                      <a:lvl5pPr marL="1828800" algn="l" defTabSz="457200" rtl="0" eaLnBrk="1" latinLnBrk="0" hangingPunct="1">
                        <a:defRPr sz="1800" b="1" kern="1200">
                          <a:solidFill>
                            <a:schemeClr val="lt1"/>
                          </a:solidFill>
                          <a:latin typeface="Calibri"/>
                        </a:defRPr>
                      </a:lvl5pPr>
                      <a:lvl6pPr marL="2286000" algn="l" defTabSz="457200" rtl="0" eaLnBrk="1" latinLnBrk="0" hangingPunct="1">
                        <a:defRPr sz="1800" b="1" kern="1200">
                          <a:solidFill>
                            <a:schemeClr val="lt1"/>
                          </a:solidFill>
                          <a:latin typeface="Calibri"/>
                        </a:defRPr>
                      </a:lvl6pPr>
                      <a:lvl7pPr marL="2743200" algn="l" defTabSz="457200" rtl="0" eaLnBrk="1" latinLnBrk="0" hangingPunct="1">
                        <a:defRPr sz="1800" b="1" kern="1200">
                          <a:solidFill>
                            <a:schemeClr val="lt1"/>
                          </a:solidFill>
                          <a:latin typeface="Calibri"/>
                        </a:defRPr>
                      </a:lvl7pPr>
                      <a:lvl8pPr marL="3200400" algn="l" defTabSz="457200" rtl="0" eaLnBrk="1" latinLnBrk="0" hangingPunct="1">
                        <a:defRPr sz="1800" b="1" kern="1200">
                          <a:solidFill>
                            <a:schemeClr val="lt1"/>
                          </a:solidFill>
                          <a:latin typeface="Calibri"/>
                        </a:defRPr>
                      </a:lvl8pPr>
                      <a:lvl9pPr marL="3657600" algn="l" defTabSz="457200" rtl="0" eaLnBrk="1" latinLnBrk="0" hangingPunct="1">
                        <a:defRPr sz="1800" b="1" kern="1200">
                          <a:solidFill>
                            <a:schemeClr val="lt1"/>
                          </a:solidFill>
                          <a:latin typeface="Calibri"/>
                        </a:defRPr>
                      </a:lvl9pPr>
                    </a:lstStyle>
                    <a:p>
                      <a:r>
                        <a:rPr sz="1800">
                          <a:solidFill>
                            <a:srgbClr val="000000"/>
                          </a:solidFill>
                        </a:rPr>
                        <a:t>The BCG vaccine protects high-risk groups, especially children, from severe TB.</a:t>
                      </a:r>
                    </a:p>
                  </a:txBody>
                  <a:tcPr marL="89311" marR="89311" marT="44656" marB="44656">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0"/>
                  </a:ext>
                </a:extLst>
              </a:tr>
              <a:tr h="720443">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r>
                        <a:rPr sz="2000" b="1" dirty="0">
                          <a:solidFill>
                            <a:srgbClr val="000000"/>
                          </a:solidFill>
                        </a:rPr>
                        <a:t>High-risk groups</a:t>
                      </a:r>
                    </a:p>
                  </a:txBody>
                  <a:tcPr marL="89311" marR="89311" marT="44656" marB="4465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DCE6F1"/>
                    </a:solidFill>
                  </a:tcPr>
                </a:tc>
                <a:tc>
                  <a:txBody>
                    <a:bodyPr/>
                    <a:lstStyle>
                      <a:lvl1pPr marL="0" algn="l" defTabSz="457200" rtl="0" eaLnBrk="1" latinLnBrk="0" hangingPunct="1">
                        <a:defRPr sz="1800" kern="1200">
                          <a:solidFill>
                            <a:schemeClr val="dk1"/>
                          </a:solidFill>
                          <a:latin typeface="Calibri"/>
                        </a:defRPr>
                      </a:lvl1pPr>
                      <a:lvl2pPr marL="457200" algn="l" defTabSz="457200" rtl="0" eaLnBrk="1" latinLnBrk="0" hangingPunct="1">
                        <a:defRPr sz="1800" kern="1200">
                          <a:solidFill>
                            <a:schemeClr val="dk1"/>
                          </a:solidFill>
                          <a:latin typeface="Calibri"/>
                        </a:defRPr>
                      </a:lvl2pPr>
                      <a:lvl3pPr marL="914400" algn="l" defTabSz="457200" rtl="0" eaLnBrk="1" latinLnBrk="0" hangingPunct="1">
                        <a:defRPr sz="1800" kern="1200">
                          <a:solidFill>
                            <a:schemeClr val="dk1"/>
                          </a:solidFill>
                          <a:latin typeface="Calibri"/>
                        </a:defRPr>
                      </a:lvl3pPr>
                      <a:lvl4pPr marL="1371600" algn="l" defTabSz="457200" rtl="0" eaLnBrk="1" latinLnBrk="0" hangingPunct="1">
                        <a:defRPr sz="1800" kern="1200">
                          <a:solidFill>
                            <a:schemeClr val="dk1"/>
                          </a:solidFill>
                          <a:latin typeface="Calibri"/>
                        </a:defRPr>
                      </a:lvl4pPr>
                      <a:lvl5pPr marL="1828800" algn="l" defTabSz="457200" rtl="0" eaLnBrk="1" latinLnBrk="0" hangingPunct="1">
                        <a:defRPr sz="1800" kern="1200">
                          <a:solidFill>
                            <a:schemeClr val="dk1"/>
                          </a:solidFill>
                          <a:latin typeface="Calibri"/>
                        </a:defRPr>
                      </a:lvl5pPr>
                      <a:lvl6pPr marL="2286000" algn="l" defTabSz="457200" rtl="0" eaLnBrk="1" latinLnBrk="0" hangingPunct="1">
                        <a:defRPr sz="1800" kern="1200">
                          <a:solidFill>
                            <a:schemeClr val="dk1"/>
                          </a:solidFill>
                          <a:latin typeface="Calibri"/>
                        </a:defRPr>
                      </a:lvl6pPr>
                      <a:lvl7pPr marL="2743200" algn="l" defTabSz="457200" rtl="0" eaLnBrk="1" latinLnBrk="0" hangingPunct="1">
                        <a:defRPr sz="1800" kern="1200">
                          <a:solidFill>
                            <a:schemeClr val="dk1"/>
                          </a:solidFill>
                          <a:latin typeface="Calibri"/>
                        </a:defRPr>
                      </a:lvl7pPr>
                      <a:lvl8pPr marL="3200400" algn="l" defTabSz="457200" rtl="0" eaLnBrk="1" latinLnBrk="0" hangingPunct="1">
                        <a:defRPr sz="1800" kern="1200">
                          <a:solidFill>
                            <a:schemeClr val="dk1"/>
                          </a:solidFill>
                          <a:latin typeface="Calibri"/>
                        </a:defRPr>
                      </a:lvl8pPr>
                      <a:lvl9pPr marL="3657600" algn="l" defTabSz="457200" rtl="0" eaLnBrk="1" latinLnBrk="0" hangingPunct="1">
                        <a:defRPr sz="1800" kern="1200">
                          <a:solidFill>
                            <a:schemeClr val="dk1"/>
                          </a:solidFill>
                          <a:latin typeface="Calibri"/>
                        </a:defRPr>
                      </a:lvl9pPr>
                    </a:lstStyle>
                    <a:p>
                      <a:endParaRPr lang="en-GB" sz="1800"/>
                    </a:p>
                  </a:txBody>
                  <a:tcPr marL="89311" marR="89311" marT="44656" marB="44656">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44018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8" name="Group 77">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2" name="Group 91">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6" name="Rectangle 105">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10" name="Rectangle 109">
            <a:extLst>
              <a:ext uri="{FF2B5EF4-FFF2-40B4-BE49-F238E27FC236}">
                <a16:creationId xmlns:a16="http://schemas.microsoft.com/office/drawing/2014/main" id="{F6167D22-B2B2-4469-BE4E-6B0DC972E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AA0F3AC-9C65-CA14-7934-B7C6D8FCB919}"/>
              </a:ext>
            </a:extLst>
          </p:cNvPr>
          <p:cNvSpPr>
            <a:spLocks noGrp="1"/>
          </p:cNvSpPr>
          <p:nvPr>
            <p:ph type="title"/>
          </p:nvPr>
        </p:nvSpPr>
        <p:spPr>
          <a:xfrm>
            <a:off x="2589213" y="4775200"/>
            <a:ext cx="8915399" cy="823448"/>
          </a:xfrm>
        </p:spPr>
        <p:txBody>
          <a:bodyPr vert="horz" lIns="91440" tIns="45720" rIns="91440" bIns="45720" rtlCol="0" anchor="b">
            <a:normAutofit/>
          </a:bodyPr>
          <a:lstStyle/>
          <a:p>
            <a:r>
              <a:rPr lang="en-US" sz="4400">
                <a:solidFill>
                  <a:srgbClr val="3C5641"/>
                </a:solidFill>
              </a:rPr>
              <a:t>Lifestyle &amp; Environment</a:t>
            </a:r>
          </a:p>
        </p:txBody>
      </p:sp>
      <p:sp>
        <p:nvSpPr>
          <p:cNvPr id="112" name="Rectangle 111">
            <a:extLst>
              <a:ext uri="{FF2B5EF4-FFF2-40B4-BE49-F238E27FC236}">
                <a16:creationId xmlns:a16="http://schemas.microsoft.com/office/drawing/2014/main" id="{E27E2F65-D0DD-4710-977A-873706F90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C564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4726D160-1B52-F56E-7459-43261945CAD3}"/>
              </a:ext>
            </a:extLst>
          </p:cNvPr>
          <p:cNvPicPr>
            <a:picLocks noChangeAspect="1"/>
          </p:cNvPicPr>
          <p:nvPr/>
        </p:nvPicPr>
        <p:blipFill>
          <a:blip r:embed="rId2"/>
          <a:stretch>
            <a:fillRect/>
          </a:stretch>
        </p:blipFill>
        <p:spPr>
          <a:xfrm>
            <a:off x="2470875" y="647557"/>
            <a:ext cx="3353824" cy="3854971"/>
          </a:xfrm>
          <a:prstGeom prst="rect">
            <a:avLst/>
          </a:prstGeom>
        </p:spPr>
      </p:pic>
      <p:pic>
        <p:nvPicPr>
          <p:cNvPr id="4" name="Picture 3">
            <a:extLst>
              <a:ext uri="{FF2B5EF4-FFF2-40B4-BE49-F238E27FC236}">
                <a16:creationId xmlns:a16="http://schemas.microsoft.com/office/drawing/2014/main" id="{D36D1FFC-8172-D41A-C27D-4BE325052811}"/>
              </a:ext>
            </a:extLst>
          </p:cNvPr>
          <p:cNvPicPr>
            <a:picLocks noChangeAspect="1"/>
          </p:cNvPicPr>
          <p:nvPr/>
        </p:nvPicPr>
        <p:blipFill>
          <a:blip r:embed="rId3"/>
          <a:stretch>
            <a:fillRect/>
          </a:stretch>
        </p:blipFill>
        <p:spPr>
          <a:xfrm>
            <a:off x="6414540" y="1520791"/>
            <a:ext cx="5406516" cy="2564088"/>
          </a:xfrm>
          <a:prstGeom prst="rect">
            <a:avLst/>
          </a:prstGeom>
        </p:spPr>
      </p:pic>
      <p:sp>
        <p:nvSpPr>
          <p:cNvPr id="114" name="Freeform 33">
            <a:extLst>
              <a:ext uri="{FF2B5EF4-FFF2-40B4-BE49-F238E27FC236}">
                <a16:creationId xmlns:a16="http://schemas.microsoft.com/office/drawing/2014/main" id="{783A863A-BB4D-4ECD-8D75-B5B6F03D7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81489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4149857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01107-ACE5-3C5F-2490-67D70E9C97E8}"/>
              </a:ext>
            </a:extLst>
          </p:cNvPr>
          <p:cNvSpPr>
            <a:spLocks noGrp="1"/>
          </p:cNvSpPr>
          <p:nvPr>
            <p:ph type="title"/>
          </p:nvPr>
        </p:nvSpPr>
        <p:spPr>
          <a:xfrm>
            <a:off x="2592925" y="624110"/>
            <a:ext cx="8911687" cy="919555"/>
          </a:xfrm>
        </p:spPr>
        <p:txBody>
          <a:bodyPr>
            <a:normAutofit fontScale="90000"/>
          </a:bodyPr>
          <a:lstStyle/>
          <a:p>
            <a:r>
              <a:rPr lang="en-GB" dirty="0"/>
              <a:t> The Main Approaches and Strategies That Could Be Used To Measure an Infectious Disease Outbreak: Tuberculosis</a:t>
            </a:r>
          </a:p>
        </p:txBody>
      </p:sp>
      <p:sp>
        <p:nvSpPr>
          <p:cNvPr id="3" name="Content Placeholder 2">
            <a:extLst>
              <a:ext uri="{FF2B5EF4-FFF2-40B4-BE49-F238E27FC236}">
                <a16:creationId xmlns:a16="http://schemas.microsoft.com/office/drawing/2014/main" id="{71001371-38FD-AA30-51E1-C322B63910F2}"/>
              </a:ext>
            </a:extLst>
          </p:cNvPr>
          <p:cNvSpPr>
            <a:spLocks noGrp="1"/>
          </p:cNvSpPr>
          <p:nvPr>
            <p:ph idx="1"/>
          </p:nvPr>
        </p:nvSpPr>
        <p:spPr>
          <a:xfrm>
            <a:off x="2589212" y="2271252"/>
            <a:ext cx="8915400" cy="3777622"/>
          </a:xfrm>
        </p:spPr>
        <p:txBody>
          <a:bodyPr>
            <a:normAutofit fontScale="92500" lnSpcReduction="10000"/>
          </a:bodyPr>
          <a:lstStyle/>
          <a:p>
            <a:r>
              <a:rPr lang="en-GB" dirty="0"/>
              <a:t>TB infection is an infection or disease that can mostly affect the lungs. And it spreads through the air, and it’s an infection that can be spread to other people from the air.</a:t>
            </a:r>
          </a:p>
          <a:p>
            <a:r>
              <a:rPr lang="en-GB" dirty="0"/>
              <a:t>A person with TB infection needs to keep a safe distance from other people because the infection can be spread to everyone.</a:t>
            </a:r>
          </a:p>
          <a:p>
            <a:r>
              <a:rPr lang="en-GB" dirty="0"/>
              <a:t>TB infection is a serious infectious disease caused by (Mycobacterium) that can cause symptoms everywhere in the body and especially causes more symptoms in the lungs. </a:t>
            </a:r>
          </a:p>
          <a:p>
            <a:r>
              <a:rPr lang="en-GB" dirty="0"/>
              <a:t>The most common symptoms of TB infection that people can get are a cough that lasts more than 3 weeks, feeling tired, a high temperature or night sweats, loss of appetite, and feeling unwell.</a:t>
            </a:r>
          </a:p>
          <a:p>
            <a:r>
              <a:rPr lang="en-GB" dirty="0"/>
              <a:t>If a person with TB is coughing too much and coughing up blood, then it’s an emergency, and they need to call 999.</a:t>
            </a:r>
          </a:p>
        </p:txBody>
      </p:sp>
    </p:spTree>
    <p:extLst>
      <p:ext uri="{BB962C8B-B14F-4D97-AF65-F5344CB8AC3E}">
        <p14:creationId xmlns:p14="http://schemas.microsoft.com/office/powerpoint/2010/main" val="3884111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82689-9405-930A-BB1E-1E60C4ED81A4}"/>
              </a:ext>
            </a:extLst>
          </p:cNvPr>
          <p:cNvSpPr>
            <a:spLocks noGrp="1"/>
          </p:cNvSpPr>
          <p:nvPr>
            <p:ph type="title"/>
          </p:nvPr>
        </p:nvSpPr>
        <p:spPr>
          <a:xfrm>
            <a:off x="2406112" y="407801"/>
            <a:ext cx="8911687" cy="1280890"/>
          </a:xfrm>
        </p:spPr>
        <p:txBody>
          <a:bodyPr>
            <a:normAutofit fontScale="90000"/>
          </a:bodyPr>
          <a:lstStyle/>
          <a:p>
            <a:r>
              <a:rPr lang="en-GB" dirty="0"/>
              <a:t>What are the main approaches and strategies that could be used to monitor an infectious disease outbreak?</a:t>
            </a:r>
          </a:p>
        </p:txBody>
      </p:sp>
      <p:sp>
        <p:nvSpPr>
          <p:cNvPr id="3" name="Content Placeholder 2">
            <a:extLst>
              <a:ext uri="{FF2B5EF4-FFF2-40B4-BE49-F238E27FC236}">
                <a16:creationId xmlns:a16="http://schemas.microsoft.com/office/drawing/2014/main" id="{67F95A90-C243-640B-085A-9A7DF7139284}"/>
              </a:ext>
            </a:extLst>
          </p:cNvPr>
          <p:cNvSpPr>
            <a:spLocks noGrp="1"/>
          </p:cNvSpPr>
          <p:nvPr>
            <p:ph idx="1"/>
          </p:nvPr>
        </p:nvSpPr>
        <p:spPr>
          <a:xfrm>
            <a:off x="1799303" y="2055180"/>
            <a:ext cx="9705309" cy="4395019"/>
          </a:xfrm>
        </p:spPr>
        <p:txBody>
          <a:bodyPr>
            <a:normAutofit/>
          </a:bodyPr>
          <a:lstStyle/>
          <a:p>
            <a:pPr algn="just"/>
            <a:r>
              <a:rPr lang="en-GB" sz="1700" dirty="0">
                <a:latin typeface="Aptos" panose="020B0004020202020204" pitchFamily="34" charset="0"/>
              </a:rPr>
              <a:t>Public Health Surveillance System for TB</a:t>
            </a:r>
          </a:p>
          <a:p>
            <a:pPr algn="just"/>
            <a:r>
              <a:rPr lang="en-GB" sz="1700" dirty="0">
                <a:latin typeface="Aptos" panose="020B0004020202020204" pitchFamily="34" charset="0"/>
              </a:rPr>
              <a:t>Surveillance is the ongoing, systematic collection, analysis, and interpretation of health data. For TB, a strong public health surveillance system helps detect outbreaks early, monitor trends, identify high-risk groups, and guide responses.</a:t>
            </a:r>
          </a:p>
          <a:p>
            <a:pPr algn="just"/>
            <a:r>
              <a:rPr lang="en-GB" sz="1700" dirty="0">
                <a:latin typeface="Aptos" panose="020B0004020202020204" pitchFamily="34" charset="0"/>
              </a:rPr>
              <a:t>Key components</a:t>
            </a:r>
          </a:p>
          <a:p>
            <a:pPr algn="just"/>
            <a:r>
              <a:rPr lang="en-GB" sz="1700" dirty="0">
                <a:latin typeface="Aptos" panose="020B0004020202020204" pitchFamily="34" charset="0"/>
              </a:rPr>
              <a:t>Case Detection and Notification: Health facilities (clinics, hospitals, and laboratories) are required to report all diagnosed TB cases to local and national health authorities. Notification may be mandatory by law in many countries (notifiable disease).</a:t>
            </a:r>
          </a:p>
          <a:p>
            <a:pPr algn="just"/>
            <a:r>
              <a:rPr lang="en-GB" sz="1700" dirty="0">
                <a:latin typeface="Aptos" panose="020B0004020202020204" pitchFamily="34" charset="0"/>
              </a:rPr>
              <a:t>Data Integration: Information from different sources (public/private hospitals, labs, community clinics) is compiled into a central TB registry or database at local, regional, and national levels.</a:t>
            </a:r>
          </a:p>
          <a:p>
            <a:pPr algn="just"/>
            <a:r>
              <a:rPr lang="en-GB" sz="1700" dirty="0">
                <a:latin typeface="Aptos" panose="020B0004020202020204" pitchFamily="34" charset="0"/>
              </a:rPr>
              <a:t>Data Analysis: Public health teams regularly review the data for trends, clusters, unusual increases, or specific geographic areas affected.</a:t>
            </a:r>
          </a:p>
        </p:txBody>
      </p:sp>
    </p:spTree>
    <p:extLst>
      <p:ext uri="{BB962C8B-B14F-4D97-AF65-F5344CB8AC3E}">
        <p14:creationId xmlns:p14="http://schemas.microsoft.com/office/powerpoint/2010/main" val="3621439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2762AB-14ED-1124-110E-676DF86293D2}"/>
              </a:ext>
            </a:extLst>
          </p:cNvPr>
          <p:cNvSpPr>
            <a:spLocks noGrp="1"/>
          </p:cNvSpPr>
          <p:nvPr>
            <p:ph idx="1"/>
          </p:nvPr>
        </p:nvSpPr>
        <p:spPr>
          <a:xfrm>
            <a:off x="776748" y="393290"/>
            <a:ext cx="11198942" cy="6331973"/>
          </a:xfrm>
        </p:spPr>
        <p:txBody>
          <a:bodyPr>
            <a:normAutofit fontScale="25000" lnSpcReduction="20000"/>
          </a:bodyPr>
          <a:lstStyle/>
          <a:p>
            <a:pPr algn="just"/>
            <a:r>
              <a:rPr lang="en-GB" sz="4800" dirty="0">
                <a:latin typeface="Aptos" panose="020B0004020202020204" pitchFamily="34" charset="0"/>
              </a:rPr>
              <a:t>How TB Data is Collected</a:t>
            </a:r>
          </a:p>
          <a:p>
            <a:pPr algn="just"/>
            <a:r>
              <a:rPr lang="en-GB" sz="4800" dirty="0">
                <a:latin typeface="Aptos" panose="020B0004020202020204" pitchFamily="34" charset="0"/>
              </a:rPr>
              <a:t>Main Sources of Data:</a:t>
            </a:r>
          </a:p>
          <a:p>
            <a:pPr algn="just"/>
            <a:r>
              <a:rPr lang="en-GB" sz="4800" dirty="0">
                <a:latin typeface="Aptos" panose="020B0004020202020204" pitchFamily="34" charset="0"/>
              </a:rPr>
              <a:t>Clinical Reports: Health professionals report suspected and confirmed TB cases based on symptoms and clinical diagnosis.</a:t>
            </a:r>
          </a:p>
          <a:p>
            <a:pPr algn="just"/>
            <a:r>
              <a:rPr lang="en-GB" sz="4800" dirty="0">
                <a:latin typeface="Aptos" panose="020B0004020202020204" pitchFamily="34" charset="0"/>
              </a:rPr>
              <a:t>Laboratory Reports: Lab confirmation of TB through tests like sputum smear microscopy, rapid molecular tests (e.g., GeneXpert), or culture. All lab-confirmed cases are reported to surveillance authorities.</a:t>
            </a:r>
          </a:p>
          <a:p>
            <a:pPr algn="just"/>
            <a:r>
              <a:rPr lang="en-GB" sz="4800" dirty="0">
                <a:latin typeface="Aptos" panose="020B0004020202020204" pitchFamily="34" charset="0"/>
              </a:rPr>
              <a:t>Case-based Interviews: Investigation of cases, sometimes including patient interviews to determine possible contacts and sources.</a:t>
            </a:r>
          </a:p>
          <a:p>
            <a:pPr algn="just"/>
            <a:r>
              <a:rPr lang="en-GB" sz="4800" dirty="0">
                <a:latin typeface="Aptos" panose="020B0004020202020204" pitchFamily="34" charset="0"/>
              </a:rPr>
              <a:t>Contact Tracing Data: Information is collected from people who have been in close contact</a:t>
            </a:r>
          </a:p>
          <a:p>
            <a:pPr algn="just"/>
            <a:r>
              <a:rPr lang="en-GB" sz="4800" dirty="0">
                <a:latin typeface="Aptos" panose="020B0004020202020204" pitchFamily="34" charset="0"/>
              </a:rPr>
              <a:t>contact with TB patients for early detection among high-risk individuals.</a:t>
            </a:r>
          </a:p>
          <a:p>
            <a:pPr algn="just"/>
            <a:r>
              <a:rPr lang="en-GB" sz="4800" dirty="0">
                <a:latin typeface="Aptos" panose="020B0004020202020204" pitchFamily="34" charset="0"/>
              </a:rPr>
              <a:t>Methods and Tools:</a:t>
            </a:r>
          </a:p>
          <a:p>
            <a:pPr algn="just"/>
            <a:r>
              <a:rPr lang="en-GB" sz="4800" dirty="0">
                <a:latin typeface="Aptos" panose="020B0004020202020204" pitchFamily="34" charset="0"/>
              </a:rPr>
              <a:t>Electronic Surveillance Systems: Many countries use digital tools or online databases (like WHO’s TB surveillance system or national electronic TB registers).</a:t>
            </a:r>
          </a:p>
          <a:p>
            <a:pPr algn="just"/>
            <a:r>
              <a:rPr lang="en-GB" sz="4800" dirty="0">
                <a:latin typeface="Aptos" panose="020B0004020202020204" pitchFamily="34" charset="0"/>
              </a:rPr>
              <a:t>Paper-based Reporting: In areas with less digital access, paper records are still used and later digitised.</a:t>
            </a:r>
          </a:p>
          <a:p>
            <a:pPr algn="just"/>
            <a:r>
              <a:rPr lang="en-GB" sz="4800" dirty="0">
                <a:latin typeface="Aptos" panose="020B0004020202020204" pitchFamily="34" charset="0"/>
              </a:rPr>
              <a:t>3. Monitoring Vaccination Data</a:t>
            </a:r>
          </a:p>
          <a:p>
            <a:pPr algn="just"/>
            <a:r>
              <a:rPr lang="en-GB" sz="4800" dirty="0">
                <a:latin typeface="Aptos" panose="020B0004020202020204" pitchFamily="34" charset="0"/>
              </a:rPr>
              <a:t>BCG Vaccination: The Bacillus Calmette-Guérin (BCG) vaccine is the only approved vaccine for TB, primarily given to infants in countries with high TB rates.</a:t>
            </a:r>
          </a:p>
          <a:p>
            <a:pPr algn="just"/>
            <a:r>
              <a:rPr lang="en-GB" sz="4800" dirty="0">
                <a:latin typeface="Aptos" panose="020B0004020202020204" pitchFamily="34" charset="0"/>
              </a:rPr>
              <a:t>Data on BCG vaccination coverage is collected through national immunisation programs, health facility records, and WHO/UNICEF reporting tools.</a:t>
            </a:r>
          </a:p>
          <a:p>
            <a:pPr algn="just"/>
            <a:r>
              <a:rPr lang="en-GB" sz="4800" dirty="0">
                <a:latin typeface="Aptos" panose="020B0004020202020204" pitchFamily="34" charset="0"/>
              </a:rPr>
              <a:t>Vaccination coverage rates help monitor population immunity and inform public health strategies.</a:t>
            </a:r>
          </a:p>
          <a:p>
            <a:pPr algn="just"/>
            <a:r>
              <a:rPr lang="en-GB" sz="4800" dirty="0">
                <a:latin typeface="Aptos" panose="020B0004020202020204" pitchFamily="34" charset="0"/>
              </a:rPr>
              <a:t>Integration with TB Surveillance: Some surveillance systems include BCG vaccination status in patient records to help public health teams analyse trends and risk factors.</a:t>
            </a:r>
          </a:p>
          <a:p>
            <a:pPr algn="just"/>
            <a:r>
              <a:rPr lang="en-GB" sz="4800" dirty="0">
                <a:latin typeface="Aptos" panose="020B0004020202020204" pitchFamily="34" charset="0"/>
              </a:rPr>
              <a:t>Example: How This Works in Practice</a:t>
            </a:r>
          </a:p>
          <a:p>
            <a:pPr algn="just"/>
            <a:r>
              <a:rPr lang="en-GB" sz="4800" dirty="0">
                <a:latin typeface="Aptos" panose="020B0004020202020204" pitchFamily="34" charset="0"/>
              </a:rPr>
              <a:t>1. A patient visits a clinic with TB symptoms; diagnostic testing is performed.</a:t>
            </a:r>
          </a:p>
          <a:p>
            <a:pPr algn="just"/>
            <a:r>
              <a:rPr lang="en-GB" sz="4800" dirty="0">
                <a:latin typeface="Aptos" panose="020B0004020202020204" pitchFamily="34" charset="0"/>
              </a:rPr>
              <a:t>2. If TB is confirmed, the case is reported both by the clinic and the laboratory.</a:t>
            </a:r>
          </a:p>
          <a:p>
            <a:pPr algn="just"/>
            <a:r>
              <a:rPr lang="en-GB" sz="4800" dirty="0">
                <a:latin typeface="Aptos" panose="020B0004020202020204" pitchFamily="34" charset="0"/>
              </a:rPr>
              <a:t>3. Case information (demographics, diagnosis, laboratory results, BCG vaccination status, and potential contacts) is entered into the national TB surveillance system.</a:t>
            </a:r>
          </a:p>
          <a:p>
            <a:pPr algn="just"/>
            <a:r>
              <a:rPr lang="en-GB" sz="4800" dirty="0">
                <a:latin typeface="Aptos" panose="020B0004020202020204" pitchFamily="34" charset="0"/>
              </a:rPr>
              <a:t>4. Public health officials analyse the data—monitoring for spikes, mapping outbreak locations, and initiating contact tracing as needed.</a:t>
            </a:r>
          </a:p>
          <a:p>
            <a:pPr algn="just"/>
            <a:r>
              <a:rPr lang="en-GB" sz="4800" dirty="0">
                <a:latin typeface="Aptos" panose="020B0004020202020204" pitchFamily="34" charset="0"/>
              </a:rPr>
              <a:t>5. BCG vaccination rates are monitored alongside TB case data to check for areas or groups with low vaccine coverage.</a:t>
            </a:r>
          </a:p>
          <a:p>
            <a:endParaRPr lang="en-GB" dirty="0"/>
          </a:p>
        </p:txBody>
      </p:sp>
    </p:spTree>
    <p:extLst>
      <p:ext uri="{BB962C8B-B14F-4D97-AF65-F5344CB8AC3E}">
        <p14:creationId xmlns:p14="http://schemas.microsoft.com/office/powerpoint/2010/main" val="1022215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34" name="Group 33">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4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4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4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4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8" name="Rectangle 47">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52" name="Rectangle 51">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5"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6"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7"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8"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9"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0"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1"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2"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3"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4"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5"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6"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F2EE5AB9-127B-A1C0-0551-5F5886C19C68}"/>
              </a:ext>
            </a:extLst>
          </p:cNvPr>
          <p:cNvSpPr>
            <a:spLocks noGrp="1"/>
          </p:cNvSpPr>
          <p:nvPr>
            <p:ph type="title"/>
          </p:nvPr>
        </p:nvSpPr>
        <p:spPr>
          <a:xfrm>
            <a:off x="2589213" y="4529540"/>
            <a:ext cx="8915399" cy="1162423"/>
          </a:xfrm>
        </p:spPr>
        <p:txBody>
          <a:bodyPr vert="horz" lIns="91440" tIns="45720" rIns="91440" bIns="45720" rtlCol="0" anchor="b">
            <a:normAutofit/>
          </a:bodyPr>
          <a:lstStyle/>
          <a:p>
            <a:pPr>
              <a:lnSpc>
                <a:spcPct val="90000"/>
              </a:lnSpc>
            </a:pPr>
            <a:r>
              <a:rPr lang="en-US" sz="3400"/>
              <a:t>(This figure shows the type, symptoms, diagnosis, and cases of TB infection.)</a:t>
            </a:r>
          </a:p>
        </p:txBody>
      </p:sp>
      <p:grpSp>
        <p:nvGrpSpPr>
          <p:cNvPr id="68" name="Group 67">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9"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0"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1"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2"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3"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4"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5"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6"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7"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8"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9"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0"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2" name="Rectangle 81">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Content Placeholder 3">
            <a:extLst>
              <a:ext uri="{FF2B5EF4-FFF2-40B4-BE49-F238E27FC236}">
                <a16:creationId xmlns:a16="http://schemas.microsoft.com/office/drawing/2014/main" id="{F650045C-CD16-54D0-ADF7-04C75C6B7DAA}"/>
              </a:ext>
            </a:extLst>
          </p:cNvPr>
          <p:cNvPicPr>
            <a:picLocks noChangeAspect="1"/>
          </p:cNvPicPr>
          <p:nvPr/>
        </p:nvPicPr>
        <p:blipFill>
          <a:blip r:embed="rId2"/>
          <a:stretch>
            <a:fillRect/>
          </a:stretch>
        </p:blipFill>
        <p:spPr>
          <a:xfrm>
            <a:off x="2902697" y="380251"/>
            <a:ext cx="7331536" cy="4123990"/>
          </a:xfrm>
          <a:prstGeom prst="rect">
            <a:avLst/>
          </a:prstGeom>
        </p:spPr>
      </p:pic>
      <p:sp>
        <p:nvSpPr>
          <p:cNvPr id="84"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670305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D7700-AF30-AD6F-E1FF-7A1AEEEB3ECF}"/>
              </a:ext>
            </a:extLst>
          </p:cNvPr>
          <p:cNvSpPr>
            <a:spLocks noGrp="1"/>
          </p:cNvSpPr>
          <p:nvPr>
            <p:ph type="title"/>
          </p:nvPr>
        </p:nvSpPr>
        <p:spPr>
          <a:xfrm>
            <a:off x="2415944" y="130040"/>
            <a:ext cx="8911687" cy="1280890"/>
          </a:xfrm>
        </p:spPr>
        <p:txBody>
          <a:bodyPr>
            <a:normAutofit fontScale="90000"/>
          </a:bodyPr>
          <a:lstStyle/>
          <a:p>
            <a:r>
              <a:rPr lang="en-GB" dirty="0"/>
              <a:t>Policy and Strategies Available the UK Government to Maintain Public Health About Tuberculosis</a:t>
            </a:r>
          </a:p>
        </p:txBody>
      </p:sp>
      <p:sp>
        <p:nvSpPr>
          <p:cNvPr id="3" name="Content Placeholder 2">
            <a:extLst>
              <a:ext uri="{FF2B5EF4-FFF2-40B4-BE49-F238E27FC236}">
                <a16:creationId xmlns:a16="http://schemas.microsoft.com/office/drawing/2014/main" id="{028AFD98-E359-93A6-8DFF-B8D3016DB3E3}"/>
              </a:ext>
            </a:extLst>
          </p:cNvPr>
          <p:cNvSpPr>
            <a:spLocks noGrp="1"/>
          </p:cNvSpPr>
          <p:nvPr>
            <p:ph idx="1"/>
          </p:nvPr>
        </p:nvSpPr>
        <p:spPr>
          <a:xfrm>
            <a:off x="1209368" y="1868129"/>
            <a:ext cx="10609006" cy="3470788"/>
          </a:xfrm>
        </p:spPr>
        <p:txBody>
          <a:bodyPr>
            <a:normAutofit fontScale="25000" lnSpcReduction="20000"/>
          </a:bodyPr>
          <a:lstStyle/>
          <a:p>
            <a:pPr lvl="0" algn="just"/>
            <a:r>
              <a:rPr lang="en-GB" sz="7200" b="1" dirty="0">
                <a:latin typeface="Aptos" panose="020B0004020202020204" pitchFamily="34" charset="0"/>
              </a:rPr>
              <a:t>TB Action Plan for England 2021-2026, aiming to eliminate TB by 2035</a:t>
            </a:r>
            <a:endParaRPr lang="en-GB" sz="7200" dirty="0">
              <a:latin typeface="Aptos" panose="020B0004020202020204" pitchFamily="34" charset="0"/>
            </a:endParaRPr>
          </a:p>
          <a:p>
            <a:pPr algn="just"/>
            <a:r>
              <a:rPr lang="en-GB" sz="7200" dirty="0">
                <a:latin typeface="Aptos" panose="020B0004020202020204" pitchFamily="34" charset="0"/>
              </a:rPr>
              <a:t>( including pre-entry screening for high-incidence, free TB treatment for everyone, migrant screening, testing for new entrants aged 16-35 and vaccination )</a:t>
            </a:r>
          </a:p>
          <a:p>
            <a:pPr lvl="0" algn="just"/>
            <a:r>
              <a:rPr lang="en-GB" sz="7200" b="1" dirty="0">
                <a:latin typeface="Aptos" panose="020B0004020202020204" pitchFamily="34" charset="0"/>
              </a:rPr>
              <a:t>The 5 key priorities of the Tuberculosis</a:t>
            </a:r>
            <a:r>
              <a:rPr lang="en-GB" sz="7200" dirty="0">
                <a:latin typeface="Aptos" panose="020B0004020202020204" pitchFamily="34" charset="0"/>
              </a:rPr>
              <a:t> action plan are:</a:t>
            </a:r>
          </a:p>
          <a:p>
            <a:pPr lvl="0" algn="just"/>
            <a:r>
              <a:rPr lang="en-GB" sz="7200" dirty="0">
                <a:latin typeface="Aptos" panose="020B0004020202020204" pitchFamily="34" charset="0"/>
              </a:rPr>
              <a:t>Recovery from COVID-19</a:t>
            </a:r>
          </a:p>
          <a:p>
            <a:pPr lvl="0" algn="just"/>
            <a:r>
              <a:rPr lang="en-GB" sz="7200" dirty="0">
                <a:latin typeface="Aptos" panose="020B0004020202020204" pitchFamily="34" charset="0"/>
              </a:rPr>
              <a:t>Prevent TB</a:t>
            </a:r>
          </a:p>
          <a:p>
            <a:pPr lvl="0" algn="just"/>
            <a:r>
              <a:rPr lang="en-GB" sz="7200" dirty="0">
                <a:latin typeface="Aptos" panose="020B0004020202020204" pitchFamily="34" charset="0"/>
              </a:rPr>
              <a:t>Detect TB</a:t>
            </a:r>
          </a:p>
          <a:p>
            <a:pPr lvl="0" algn="just"/>
            <a:r>
              <a:rPr lang="en-GB" sz="7200" dirty="0">
                <a:latin typeface="Aptos" panose="020B0004020202020204" pitchFamily="34" charset="0"/>
              </a:rPr>
              <a:t>Control TB disease</a:t>
            </a:r>
          </a:p>
          <a:p>
            <a:pPr lvl="0" algn="just"/>
            <a:r>
              <a:rPr lang="en-GB" sz="7200" dirty="0">
                <a:latin typeface="Aptos" panose="020B0004020202020204" pitchFamily="34" charset="0"/>
              </a:rPr>
              <a:t>Workforce</a:t>
            </a:r>
          </a:p>
          <a:p>
            <a:pPr lvl="0" algn="just"/>
            <a:r>
              <a:rPr lang="en-GB" sz="7200" b="1" dirty="0">
                <a:latin typeface="Aptos" panose="020B0004020202020204" pitchFamily="34" charset="0"/>
              </a:rPr>
              <a:t>Digital health technologies for tuberculosis                     ( 5 KEY TO PROTECT AGAIN TB )</a:t>
            </a:r>
            <a:endParaRPr lang="en-GB" sz="7200" dirty="0">
              <a:latin typeface="Aptos" panose="020B0004020202020204" pitchFamily="34" charset="0"/>
            </a:endParaRPr>
          </a:p>
          <a:p>
            <a:pPr algn="just"/>
            <a:r>
              <a:rPr lang="en-GB" sz="7200" dirty="0">
                <a:latin typeface="Aptos" panose="020B0004020202020204" pitchFamily="34" charset="0"/>
              </a:rPr>
              <a:t>They help transform care through AI-powered diagnostics, including X-ray, video – observed therapy (VOT) and smart pillboxes.</a:t>
            </a:r>
          </a:p>
          <a:p>
            <a:pPr algn="just"/>
            <a:r>
              <a:rPr lang="en-GB" sz="7200" dirty="0">
                <a:latin typeface="Aptos" panose="020B0004020202020204" pitchFamily="34" charset="0"/>
              </a:rPr>
              <a:t>AI – powered diagnostics improve medication adherence, reduce treatment costs and enhance patient - centred care.</a:t>
            </a:r>
          </a:p>
          <a:p>
            <a:endParaRPr lang="en-GB" dirty="0"/>
          </a:p>
        </p:txBody>
      </p:sp>
      <p:pic>
        <p:nvPicPr>
          <p:cNvPr id="4" name="Picture 3">
            <a:extLst>
              <a:ext uri="{FF2B5EF4-FFF2-40B4-BE49-F238E27FC236}">
                <a16:creationId xmlns:a16="http://schemas.microsoft.com/office/drawing/2014/main" id="{913A26A3-27CA-9FEB-3A84-C0CD01315E5D}"/>
              </a:ext>
            </a:extLst>
          </p:cNvPr>
          <p:cNvPicPr>
            <a:picLocks noChangeAspect="1"/>
          </p:cNvPicPr>
          <p:nvPr/>
        </p:nvPicPr>
        <p:blipFill>
          <a:blip r:embed="rId2"/>
          <a:stretch>
            <a:fillRect/>
          </a:stretch>
        </p:blipFill>
        <p:spPr>
          <a:xfrm>
            <a:off x="7372966" y="2812026"/>
            <a:ext cx="2684207" cy="1789471"/>
          </a:xfrm>
          <a:prstGeom prst="rect">
            <a:avLst/>
          </a:prstGeom>
        </p:spPr>
      </p:pic>
    </p:spTree>
    <p:extLst>
      <p:ext uri="{BB962C8B-B14F-4D97-AF65-F5344CB8AC3E}">
        <p14:creationId xmlns:p14="http://schemas.microsoft.com/office/powerpoint/2010/main" val="78781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13BD0-E69E-E693-687B-551B2D9989DF}"/>
              </a:ext>
            </a:extLst>
          </p:cNvPr>
          <p:cNvSpPr>
            <a:spLocks noGrp="1"/>
          </p:cNvSpPr>
          <p:nvPr>
            <p:ph type="title"/>
          </p:nvPr>
        </p:nvSpPr>
        <p:spPr>
          <a:xfrm>
            <a:off x="2723536" y="540775"/>
            <a:ext cx="6499122" cy="776748"/>
          </a:xfrm>
        </p:spPr>
        <p:txBody>
          <a:bodyPr>
            <a:noAutofit/>
          </a:bodyPr>
          <a:lstStyle/>
          <a:p>
            <a:r>
              <a:rPr lang="en-GB" sz="2800" dirty="0"/>
              <a:t> Recommendations As Public Health Practitioners About The Tuberculosis</a:t>
            </a:r>
          </a:p>
        </p:txBody>
      </p:sp>
      <p:sp>
        <p:nvSpPr>
          <p:cNvPr id="3" name="Content Placeholder 2">
            <a:extLst>
              <a:ext uri="{FF2B5EF4-FFF2-40B4-BE49-F238E27FC236}">
                <a16:creationId xmlns:a16="http://schemas.microsoft.com/office/drawing/2014/main" id="{9975B4E3-F75C-7BCC-B99D-EB9450E1B217}"/>
              </a:ext>
            </a:extLst>
          </p:cNvPr>
          <p:cNvSpPr>
            <a:spLocks noGrp="1"/>
          </p:cNvSpPr>
          <p:nvPr>
            <p:ph idx="1"/>
          </p:nvPr>
        </p:nvSpPr>
        <p:spPr>
          <a:xfrm>
            <a:off x="1278194" y="1947025"/>
            <a:ext cx="10451690" cy="5073445"/>
          </a:xfrm>
        </p:spPr>
        <p:txBody>
          <a:bodyPr>
            <a:normAutofit fontScale="32500" lnSpcReduction="20000"/>
          </a:bodyPr>
          <a:lstStyle/>
          <a:p>
            <a:pPr lvl="0" algn="just"/>
            <a:r>
              <a:rPr lang="en-GB" sz="5600" b="1" dirty="0">
                <a:latin typeface="Aptos" panose="020B0004020202020204" pitchFamily="34" charset="0"/>
              </a:rPr>
              <a:t> </a:t>
            </a:r>
            <a:r>
              <a:rPr lang="en-GB" sz="4800" b="1" dirty="0">
                <a:latin typeface="Aptos" panose="020B0004020202020204" pitchFamily="34" charset="0"/>
              </a:rPr>
              <a:t>National TB programme</a:t>
            </a:r>
            <a:r>
              <a:rPr lang="en-GB" sz="4800" dirty="0">
                <a:latin typeface="Aptos" panose="020B0004020202020204" pitchFamily="34" charset="0"/>
              </a:rPr>
              <a:t>, </a:t>
            </a:r>
            <a:r>
              <a:rPr lang="en-GB" sz="4800" b="1" dirty="0">
                <a:latin typeface="Aptos" panose="020B0004020202020204" pitchFamily="34" charset="0"/>
              </a:rPr>
              <a:t>civil society organisations and communities at the central level and locally.</a:t>
            </a:r>
            <a:r>
              <a:rPr lang="en-GB" sz="4800" dirty="0">
                <a:latin typeface="Aptos" panose="020B0004020202020204" pitchFamily="34" charset="0"/>
              </a:rPr>
              <a:t> </a:t>
            </a:r>
          </a:p>
          <a:p>
            <a:pPr marL="0" lvl="0" indent="0" algn="just">
              <a:buNone/>
            </a:pPr>
            <a:r>
              <a:rPr lang="en-GB" sz="4800" dirty="0">
                <a:latin typeface="Aptos" panose="020B0004020202020204" pitchFamily="34" charset="0"/>
              </a:rPr>
              <a:t>Identification of a comprehensive list of expenditures relevant to the  Involvement of the national and local budgets for health and funding proposal identifies the resources available from various partners and resources to ensure the comprehensiveness and non-duplication of budget lines and activities.  </a:t>
            </a:r>
          </a:p>
          <a:p>
            <a:pPr lvl="0" algn="just"/>
            <a:r>
              <a:rPr lang="en-GB" sz="4800" b="1" dirty="0">
                <a:latin typeface="Aptos" panose="020B0004020202020204" pitchFamily="34" charset="0"/>
              </a:rPr>
              <a:t> NHS TB services</a:t>
            </a:r>
            <a:r>
              <a:rPr lang="en-GB" sz="4800" dirty="0">
                <a:latin typeface="Aptos" panose="020B0004020202020204" pitchFamily="34" charset="0"/>
              </a:rPr>
              <a:t>, with detailed clinical information shared.</a:t>
            </a:r>
          </a:p>
          <a:p>
            <a:pPr marL="0" indent="0" algn="just">
              <a:buNone/>
            </a:pPr>
            <a:r>
              <a:rPr lang="en-GB" sz="4800" dirty="0">
                <a:latin typeface="Aptos" panose="020B0004020202020204" pitchFamily="34" charset="0"/>
              </a:rPr>
              <a:t>The </a:t>
            </a:r>
            <a:r>
              <a:rPr lang="en-GB" sz="4800" dirty="0">
                <a:solidFill>
                  <a:schemeClr val="tx1"/>
                </a:solidFill>
                <a:latin typeface="Aptos" panose="020B0004020202020204" pitchFamily="34" charset="0"/>
                <a:hlinkClick r:id="rId2">
                  <a:extLst>
                    <a:ext uri="{A12FA001-AC4F-418D-AE19-62706E023703}">
                      <ahyp:hlinkClr xmlns:ahyp="http://schemas.microsoft.com/office/drawing/2018/hyperlinkcolor" val="tx"/>
                    </a:ext>
                  </a:extLst>
                </a:hlinkClick>
              </a:rPr>
              <a:t>TB Action Plan for England, 2021 – 2026</a:t>
            </a:r>
            <a:r>
              <a:rPr lang="en-GB" sz="4800" dirty="0">
                <a:solidFill>
                  <a:schemeClr val="tx1"/>
                </a:solidFill>
                <a:latin typeface="Aptos" panose="020B0004020202020204" pitchFamily="34" charset="0"/>
              </a:rPr>
              <a:t>, </a:t>
            </a:r>
            <a:r>
              <a:rPr lang="en-GB" sz="4800" dirty="0">
                <a:latin typeface="Aptos" panose="020B0004020202020204" pitchFamily="34" charset="0"/>
              </a:rPr>
              <a:t>will improve the prevention, detection and control of TB in England.</a:t>
            </a:r>
          </a:p>
          <a:p>
            <a:pPr lvl="0" algn="just"/>
            <a:r>
              <a:rPr lang="en-GB" sz="4800" b="1" dirty="0">
                <a:latin typeface="Aptos" panose="020B0004020202020204" pitchFamily="34" charset="0"/>
              </a:rPr>
              <a:t> Invest in vaccination development and distribution </a:t>
            </a:r>
            <a:endParaRPr lang="en-GB" sz="4800" dirty="0">
              <a:latin typeface="Aptos" panose="020B0004020202020204" pitchFamily="34" charset="0"/>
            </a:endParaRPr>
          </a:p>
          <a:p>
            <a:pPr marL="0" indent="0" algn="just">
              <a:buNone/>
            </a:pPr>
            <a:r>
              <a:rPr lang="en-GB" sz="4800" dirty="0">
                <a:latin typeface="Aptos" panose="020B0004020202020204" pitchFamily="34" charset="0"/>
              </a:rPr>
              <a:t>The Bacillus Calmette-Guérin (BCG) vaccine is the primary vaccine for tuberculosis (TB), protecting against severe, life-threatening TB in babies and children, such as TB meningitis. It uses weakened, live bacteria ( </a:t>
            </a:r>
            <a:r>
              <a:rPr lang="en-GB" sz="4800" dirty="0" err="1">
                <a:latin typeface="Aptos" panose="020B0004020202020204" pitchFamily="34" charset="0"/>
              </a:rPr>
              <a:t>bovis</a:t>
            </a:r>
            <a:r>
              <a:rPr lang="en-GB" sz="4800" dirty="0">
                <a:latin typeface="Aptos" panose="020B0004020202020204" pitchFamily="34" charset="0"/>
              </a:rPr>
              <a:t> ) and provides up to 70-80% protection for at least 15 years, according to some studies. </a:t>
            </a:r>
          </a:p>
          <a:p>
            <a:pPr marL="0" indent="0" algn="just">
              <a:buNone/>
            </a:pPr>
            <a:r>
              <a:rPr lang="en-GB" sz="4800" dirty="0">
                <a:latin typeface="Aptos" panose="020B0004020202020204" pitchFamily="34" charset="0"/>
              </a:rPr>
              <a:t>Indicating protection lasting up to 60 years.</a:t>
            </a:r>
          </a:p>
          <a:p>
            <a:pPr lvl="0" algn="just"/>
            <a:r>
              <a:rPr lang="en-GB" sz="4800" b="1" dirty="0">
                <a:latin typeface="Aptos" panose="020B0004020202020204" pitchFamily="34" charset="0"/>
              </a:rPr>
              <a:t>Improve communication, training and education</a:t>
            </a:r>
          </a:p>
          <a:p>
            <a:pPr marL="0" lvl="0" indent="0" algn="just">
              <a:buNone/>
            </a:pPr>
            <a:r>
              <a:rPr lang="en-GB" sz="4800" dirty="0">
                <a:latin typeface="Aptos" panose="020B0004020202020204" pitchFamily="34" charset="0"/>
              </a:rPr>
              <a:t>The Key Strategies for Communication &amp; Education, with support from radio, social media, and local community meetings, to disseminate accurate information on TB symptoms, transmission, and the fact that it is curable.  </a:t>
            </a:r>
          </a:p>
          <a:p>
            <a:pPr lvl="0" algn="just"/>
            <a:r>
              <a:rPr lang="en-GB" sz="4800" b="1" dirty="0">
                <a:latin typeface="Aptos" panose="020B0004020202020204" pitchFamily="34" charset="0"/>
              </a:rPr>
              <a:t>Personal Protective Equipment (PPE) training</a:t>
            </a:r>
            <a:endParaRPr lang="en-GB" sz="4800" dirty="0">
              <a:latin typeface="Aptos" panose="020B0004020202020204" pitchFamily="34" charset="0"/>
            </a:endParaRPr>
          </a:p>
          <a:p>
            <a:pPr marL="0" indent="0" algn="just">
              <a:buNone/>
            </a:pPr>
            <a:r>
              <a:rPr lang="en-GB" sz="4800" dirty="0">
                <a:latin typeface="Aptos" panose="020B0004020202020204" pitchFamily="34" charset="0"/>
              </a:rPr>
              <a:t>Professional and personal protection,</a:t>
            </a:r>
            <a:r>
              <a:rPr lang="en-GB" sz="4800" b="1" dirty="0">
                <a:latin typeface="Aptos" panose="020B0004020202020204" pitchFamily="34" charset="0"/>
              </a:rPr>
              <a:t> </a:t>
            </a:r>
            <a:r>
              <a:rPr lang="en-GB" sz="4800" dirty="0">
                <a:latin typeface="Aptos" panose="020B0004020202020204" pitchFamily="34" charset="0"/>
              </a:rPr>
              <a:t>including apron, gloves, masks, HEPA-filter and </a:t>
            </a:r>
            <a:r>
              <a:rPr lang="en-GB" sz="4800" dirty="0" err="1">
                <a:latin typeface="Aptos" panose="020B0004020202020204" pitchFamily="34" charset="0"/>
              </a:rPr>
              <a:t>ete</a:t>
            </a:r>
            <a:r>
              <a:rPr lang="en-GB" sz="4800" dirty="0">
                <a:latin typeface="Aptos" panose="020B0004020202020204" pitchFamily="34" charset="0"/>
              </a:rPr>
              <a:t> of face protection.</a:t>
            </a:r>
          </a:p>
        </p:txBody>
      </p:sp>
    </p:spTree>
    <p:extLst>
      <p:ext uri="{BB962C8B-B14F-4D97-AF65-F5344CB8AC3E}">
        <p14:creationId xmlns:p14="http://schemas.microsoft.com/office/powerpoint/2010/main" val="618849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4" name="Group 16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3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3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3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4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5" name="Group 16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4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4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4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5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5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66" name="Rectangle 165">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7"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68" name="Rectangle 167">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9" name="Group 168">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4"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70"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6"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1"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8"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9"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0"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1"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72"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73"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74"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75"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980F47C9-AC68-2CF6-0982-8A3A42EADC9B}"/>
              </a:ext>
            </a:extLst>
          </p:cNvPr>
          <p:cNvSpPr>
            <a:spLocks noGrp="1"/>
          </p:cNvSpPr>
          <p:nvPr>
            <p:ph type="title"/>
          </p:nvPr>
        </p:nvSpPr>
        <p:spPr>
          <a:xfrm>
            <a:off x="3175950" y="5816006"/>
            <a:ext cx="8915399" cy="1162423"/>
          </a:xfrm>
        </p:spPr>
        <p:txBody>
          <a:bodyPr vert="horz" lIns="91440" tIns="45720" rIns="91440" bIns="45720" rtlCol="0" anchor="b">
            <a:normAutofit/>
          </a:bodyPr>
          <a:lstStyle/>
          <a:p>
            <a:pPr>
              <a:lnSpc>
                <a:spcPct val="90000"/>
              </a:lnSpc>
            </a:pPr>
            <a:r>
              <a:rPr lang="en-US" sz="3800" dirty="0"/>
              <a:t>( TB CASES OVER THE YEARS )</a:t>
            </a:r>
            <a:br>
              <a:rPr lang="en-US" sz="3800" dirty="0"/>
            </a:br>
            <a:endParaRPr lang="en-US" sz="3800" dirty="0"/>
          </a:p>
        </p:txBody>
      </p:sp>
      <p:grpSp>
        <p:nvGrpSpPr>
          <p:cNvPr id="172" name="Group 171">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8"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9"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73"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1"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2"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83"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84"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85"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6"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7"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8"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9"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4" name="Rectangle 173">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Content Placeholder 3">
            <a:extLst>
              <a:ext uri="{FF2B5EF4-FFF2-40B4-BE49-F238E27FC236}">
                <a16:creationId xmlns:a16="http://schemas.microsoft.com/office/drawing/2014/main" id="{9187A08D-FD3E-A9F2-0944-58C84F98F2C7}"/>
              </a:ext>
            </a:extLst>
          </p:cNvPr>
          <p:cNvPicPr>
            <a:picLocks noChangeAspect="1"/>
          </p:cNvPicPr>
          <p:nvPr/>
        </p:nvPicPr>
        <p:blipFill>
          <a:blip r:embed="rId2"/>
          <a:stretch>
            <a:fillRect/>
          </a:stretch>
        </p:blipFill>
        <p:spPr>
          <a:xfrm>
            <a:off x="2582298" y="124391"/>
            <a:ext cx="8370837" cy="5587535"/>
          </a:xfrm>
          <a:prstGeom prst="rect">
            <a:avLst/>
          </a:prstGeom>
        </p:spPr>
      </p:pic>
      <p:sp>
        <p:nvSpPr>
          <p:cNvPr id="175"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810063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04651-E5EC-1778-239E-A6222F8EE69D}"/>
              </a:ext>
            </a:extLst>
          </p:cNvPr>
          <p:cNvSpPr>
            <a:spLocks noGrp="1"/>
          </p:cNvSpPr>
          <p:nvPr>
            <p:ph type="title"/>
          </p:nvPr>
        </p:nvSpPr>
        <p:spPr>
          <a:xfrm>
            <a:off x="2233696" y="306333"/>
            <a:ext cx="8911687" cy="1280890"/>
          </a:xfrm>
        </p:spPr>
        <p:txBody>
          <a:bodyPr>
            <a:normAutofit fontScale="90000"/>
          </a:bodyPr>
          <a:lstStyle/>
          <a:p>
            <a:r>
              <a:rPr lang="en-GB" dirty="0"/>
              <a:t>What Health Education will you give to the college Management to prevent the outbreak? ( Case Study)</a:t>
            </a:r>
          </a:p>
        </p:txBody>
      </p:sp>
      <p:sp>
        <p:nvSpPr>
          <p:cNvPr id="3" name="Content Placeholder 2">
            <a:extLst>
              <a:ext uri="{FF2B5EF4-FFF2-40B4-BE49-F238E27FC236}">
                <a16:creationId xmlns:a16="http://schemas.microsoft.com/office/drawing/2014/main" id="{BD0CBC6A-F1CB-83D0-4F64-492B6D604800}"/>
              </a:ext>
            </a:extLst>
          </p:cNvPr>
          <p:cNvSpPr>
            <a:spLocks noGrp="1"/>
          </p:cNvSpPr>
          <p:nvPr>
            <p:ph idx="1"/>
          </p:nvPr>
        </p:nvSpPr>
        <p:spPr/>
        <p:txBody>
          <a:bodyPr>
            <a:noAutofit/>
          </a:bodyPr>
          <a:lstStyle/>
          <a:p>
            <a:r>
              <a:rPr lang="en-GB" sz="1600" dirty="0">
                <a:latin typeface="Aptos" panose="020B0004020202020204" pitchFamily="34" charset="0"/>
              </a:rPr>
              <a:t>Mr Patel is 21 years old men he lives in a shared flat, and he has a TB infection that he needs to be treated, and he was referred to (A&amp;E department via his GP because he had the symptoms of cough, fever, loss of appetite and he has lost five kg of weight, this show that his condition has been going worse.</a:t>
            </a:r>
          </a:p>
          <a:p>
            <a:r>
              <a:rPr lang="en-GB" sz="1600" dirty="0">
                <a:latin typeface="Aptos" panose="020B0004020202020204" pitchFamily="34" charset="0"/>
              </a:rPr>
              <a:t>He needs to stop going to college for a few months because his symptoms have got worse and his infection can be spread to other members in the college.</a:t>
            </a:r>
          </a:p>
          <a:p>
            <a:r>
              <a:rPr lang="en-GB" sz="1600" dirty="0">
                <a:latin typeface="Aptos" panose="020B0004020202020204" pitchFamily="34" charset="0"/>
              </a:rPr>
              <a:t>His room needs to get separate to his roommates because of his condition, and he needs to take a letter to the college management, so the college is aware of his condition.</a:t>
            </a:r>
          </a:p>
          <a:p>
            <a:r>
              <a:rPr lang="en-GB" sz="1600" dirty="0">
                <a:latin typeface="Aptos" panose="020B0004020202020204" pitchFamily="34" charset="0"/>
              </a:rPr>
              <a:t>When he’s going to the GP or hospital, he needs to wear a face mask to prevent spreading to other patients. Also, personal space comes involve because if an infection is passed on to other patients in can be dangerous because in the hospital, there are so many patients who are suffering from other health conditions. </a:t>
            </a:r>
          </a:p>
          <a:p>
            <a:r>
              <a:rPr lang="en-GB" sz="1600" dirty="0">
                <a:latin typeface="Aptos" panose="020B0004020202020204" pitchFamily="34" charset="0"/>
              </a:rPr>
              <a:t>Health education and awareness campaigns can help as well, for example, world health organization has World TB day these mean that they are supporting patients or people who are suffering from TB infection or disease.</a:t>
            </a:r>
          </a:p>
        </p:txBody>
      </p:sp>
    </p:spTree>
    <p:extLst>
      <p:ext uri="{BB962C8B-B14F-4D97-AF65-F5344CB8AC3E}">
        <p14:creationId xmlns:p14="http://schemas.microsoft.com/office/powerpoint/2010/main" val="65550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arn(inVertical)">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80FE-18A9-9F70-BF80-2E1F284E4897}"/>
              </a:ext>
            </a:extLst>
          </p:cNvPr>
          <p:cNvSpPr>
            <a:spLocks noGrp="1"/>
          </p:cNvSpPr>
          <p:nvPr>
            <p:ph type="title"/>
          </p:nvPr>
        </p:nvSpPr>
        <p:spPr>
          <a:xfrm>
            <a:off x="2593944" y="173014"/>
            <a:ext cx="8911687" cy="1280890"/>
          </a:xfrm>
        </p:spPr>
        <p:txBody>
          <a:bodyPr>
            <a:normAutofit/>
          </a:bodyPr>
          <a:lstStyle/>
          <a:p>
            <a:r>
              <a:rPr lang="en-GB" dirty="0"/>
              <a:t>The difference between latent TB infection ( LTBI ) and TB disease.</a:t>
            </a:r>
          </a:p>
        </p:txBody>
      </p:sp>
      <p:sp>
        <p:nvSpPr>
          <p:cNvPr id="3" name="Text Placeholder 2">
            <a:extLst>
              <a:ext uri="{FF2B5EF4-FFF2-40B4-BE49-F238E27FC236}">
                <a16:creationId xmlns:a16="http://schemas.microsoft.com/office/drawing/2014/main" id="{01794218-98D8-B5BE-37F2-A7A556945ED0}"/>
              </a:ext>
            </a:extLst>
          </p:cNvPr>
          <p:cNvSpPr>
            <a:spLocks noGrp="1"/>
          </p:cNvSpPr>
          <p:nvPr>
            <p:ph type="body" idx="1"/>
          </p:nvPr>
        </p:nvSpPr>
        <p:spPr>
          <a:xfrm>
            <a:off x="2589212" y="1711690"/>
            <a:ext cx="3992732" cy="576262"/>
          </a:xfrm>
        </p:spPr>
        <p:txBody>
          <a:bodyPr>
            <a:normAutofit/>
          </a:bodyPr>
          <a:lstStyle/>
          <a:p>
            <a:r>
              <a:rPr lang="en-GB" sz="1600" dirty="0">
                <a:latin typeface="Aptos" panose="020B0004020202020204" pitchFamily="34" charset="0"/>
              </a:rPr>
              <a:t>A patient with latent TB infection (LTBI)</a:t>
            </a:r>
          </a:p>
        </p:txBody>
      </p:sp>
      <p:sp>
        <p:nvSpPr>
          <p:cNvPr id="4" name="Content Placeholder 3">
            <a:extLst>
              <a:ext uri="{FF2B5EF4-FFF2-40B4-BE49-F238E27FC236}">
                <a16:creationId xmlns:a16="http://schemas.microsoft.com/office/drawing/2014/main" id="{9945715F-DAE4-C245-B6B0-839059086687}"/>
              </a:ext>
            </a:extLst>
          </p:cNvPr>
          <p:cNvSpPr>
            <a:spLocks noGrp="1"/>
          </p:cNvSpPr>
          <p:nvPr>
            <p:ph sz="half" idx="2"/>
          </p:nvPr>
        </p:nvSpPr>
        <p:spPr>
          <a:xfrm>
            <a:off x="2589212" y="2545738"/>
            <a:ext cx="4342893" cy="3354060"/>
          </a:xfrm>
        </p:spPr>
        <p:txBody>
          <a:bodyPr>
            <a:noAutofit/>
          </a:bodyPr>
          <a:lstStyle/>
          <a:p>
            <a:r>
              <a:rPr lang="en-GB" sz="1600" dirty="0">
                <a:latin typeface="Aptos" panose="020B0004020202020204" pitchFamily="34" charset="0"/>
              </a:rPr>
              <a:t>Has a small amount of TB germs in their body that are alive but inactive</a:t>
            </a:r>
          </a:p>
          <a:p>
            <a:r>
              <a:rPr lang="en-GB" sz="1600" dirty="0">
                <a:latin typeface="Aptos" panose="020B0004020202020204" pitchFamily="34" charset="0"/>
              </a:rPr>
              <a:t>Has no symptoms </a:t>
            </a:r>
          </a:p>
          <a:p>
            <a:r>
              <a:rPr lang="en-GB" sz="1600" dirty="0">
                <a:latin typeface="Aptos" panose="020B0004020202020204" pitchFamily="34" charset="0"/>
              </a:rPr>
              <a:t>Cannot spread TB germs to other patients </a:t>
            </a:r>
          </a:p>
          <a:p>
            <a:r>
              <a:rPr lang="en-GB" sz="1600" dirty="0">
                <a:latin typeface="Aptos" panose="020B0004020202020204" pitchFamily="34" charset="0"/>
              </a:rPr>
              <a:t>Does not feel sick</a:t>
            </a:r>
          </a:p>
          <a:p>
            <a:r>
              <a:rPr lang="en-GB" sz="1600" dirty="0">
                <a:latin typeface="Aptos" panose="020B0004020202020204" pitchFamily="34" charset="0"/>
              </a:rPr>
              <a:t>Usually has a positive TB skin test or TB blood test indicating TB infection </a:t>
            </a:r>
          </a:p>
          <a:p>
            <a:r>
              <a:rPr lang="en-GB" sz="1600" dirty="0">
                <a:latin typeface="Aptos" panose="020B0004020202020204" pitchFamily="34" charset="0"/>
              </a:rPr>
              <a:t>Has a normal chest x-ray and a negative sputum smear </a:t>
            </a:r>
          </a:p>
          <a:p>
            <a:r>
              <a:rPr lang="en-GB" sz="1600" dirty="0">
                <a:latin typeface="Aptos" panose="020B0004020202020204" pitchFamily="34" charset="0"/>
              </a:rPr>
              <a:t>Should consider treatment for LBTI  to prevent TB disease </a:t>
            </a:r>
          </a:p>
        </p:txBody>
      </p:sp>
      <p:sp>
        <p:nvSpPr>
          <p:cNvPr id="5" name="Text Placeholder 4">
            <a:extLst>
              <a:ext uri="{FF2B5EF4-FFF2-40B4-BE49-F238E27FC236}">
                <a16:creationId xmlns:a16="http://schemas.microsoft.com/office/drawing/2014/main" id="{EF0B5085-AD1A-A581-3B05-9290031033A4}"/>
              </a:ext>
            </a:extLst>
          </p:cNvPr>
          <p:cNvSpPr>
            <a:spLocks noGrp="1"/>
          </p:cNvSpPr>
          <p:nvPr>
            <p:ph type="body" sz="quarter" idx="3"/>
          </p:nvPr>
        </p:nvSpPr>
        <p:spPr>
          <a:xfrm>
            <a:off x="7430429" y="1595419"/>
            <a:ext cx="3999001" cy="576262"/>
          </a:xfrm>
        </p:spPr>
        <p:txBody>
          <a:bodyPr>
            <a:normAutofit/>
          </a:bodyPr>
          <a:lstStyle/>
          <a:p>
            <a:r>
              <a:rPr lang="en-GB" sz="1600" dirty="0">
                <a:latin typeface="Aptos" panose="020B0004020202020204" pitchFamily="34" charset="0"/>
              </a:rPr>
              <a:t>A patient with TB Disease </a:t>
            </a:r>
          </a:p>
        </p:txBody>
      </p:sp>
      <p:sp>
        <p:nvSpPr>
          <p:cNvPr id="6" name="Content Placeholder 5">
            <a:extLst>
              <a:ext uri="{FF2B5EF4-FFF2-40B4-BE49-F238E27FC236}">
                <a16:creationId xmlns:a16="http://schemas.microsoft.com/office/drawing/2014/main" id="{3B6ABAD6-D66A-16B1-B5A2-333715E1DBF0}"/>
              </a:ext>
            </a:extLst>
          </p:cNvPr>
          <p:cNvSpPr>
            <a:spLocks noGrp="1"/>
          </p:cNvSpPr>
          <p:nvPr>
            <p:ph sz="quarter" idx="4"/>
          </p:nvPr>
        </p:nvSpPr>
        <p:spPr/>
        <p:txBody>
          <a:bodyPr>
            <a:noAutofit/>
          </a:bodyPr>
          <a:lstStyle/>
          <a:p>
            <a:r>
              <a:rPr lang="en-GB" sz="1600" dirty="0">
                <a:latin typeface="Aptos" panose="020B0004020202020204" pitchFamily="34" charset="0"/>
              </a:rPr>
              <a:t>Has a large amount of active TB germs in their body</a:t>
            </a:r>
          </a:p>
          <a:p>
            <a:r>
              <a:rPr lang="en-GB" sz="1600" dirty="0">
                <a:latin typeface="Aptos" panose="020B0004020202020204" pitchFamily="34" charset="0"/>
              </a:rPr>
              <a:t>Has symptoms that may include a bad cough that lasts three weeks or longer, pain in the chest, coughing up blood or sputum, weakness or fatigue, weight loss, no appetite, chills, fever, and sweating at night </a:t>
            </a:r>
          </a:p>
          <a:p>
            <a:r>
              <a:rPr lang="en-GB" sz="1600" dirty="0">
                <a:latin typeface="Aptos" panose="020B0004020202020204" pitchFamily="34" charset="0"/>
              </a:rPr>
              <a:t>May spread TB germs to other  patients or visitors</a:t>
            </a:r>
          </a:p>
          <a:p>
            <a:r>
              <a:rPr lang="en-GB" sz="1600" dirty="0">
                <a:latin typeface="Aptos" panose="020B0004020202020204" pitchFamily="34" charset="0"/>
              </a:rPr>
              <a:t>May feel sick and may have symptoms such as a cough, fever, or weight loss, usually has a positive TB test </a:t>
            </a:r>
          </a:p>
          <a:p>
            <a:r>
              <a:rPr lang="en-GB" sz="1600" dirty="0">
                <a:latin typeface="Aptos" panose="020B0004020202020204" pitchFamily="34" charset="0"/>
              </a:rPr>
              <a:t>Needs treatment for TB disease.</a:t>
            </a:r>
          </a:p>
        </p:txBody>
      </p:sp>
    </p:spTree>
    <p:extLst>
      <p:ext uri="{BB962C8B-B14F-4D97-AF65-F5344CB8AC3E}">
        <p14:creationId xmlns:p14="http://schemas.microsoft.com/office/powerpoint/2010/main" val="150981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wheel(1)">
                                      <p:cBhvr>
                                        <p:cTn id="17" dur="20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circle(in)">
                                      <p:cBhvr>
                                        <p:cTn id="22" dur="20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circle(in)">
                                      <p:cBhvr>
                                        <p:cTn id="27" dur="20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circle(in)">
                                      <p:cBhvr>
                                        <p:cTn id="32" dur="20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Effect transition="in" filter="circle(in)">
                                      <p:cBhvr>
                                        <p:cTn id="37" dur="2000"/>
                                        <p:tgtEl>
                                          <p:spTgt spid="4">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circle(in)">
                                      <p:cBhvr>
                                        <p:cTn id="42" dur="2000"/>
                                        <p:tgtEl>
                                          <p:spTgt spid="4">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circle(in)">
                                      <p:cBhvr>
                                        <p:cTn id="47" dur="2000"/>
                                        <p:tgtEl>
                                          <p:spTgt spid="4">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4">
                                            <p:txEl>
                                              <p:pRg st="6" end="6"/>
                                            </p:txEl>
                                          </p:spTgt>
                                        </p:tgtEl>
                                        <p:attrNameLst>
                                          <p:attrName>style.visibility</p:attrName>
                                        </p:attrNameLst>
                                      </p:cBhvr>
                                      <p:to>
                                        <p:strVal val="visible"/>
                                      </p:to>
                                    </p:set>
                                    <p:animEffect transition="in" filter="circle(in)">
                                      <p:cBhvr>
                                        <p:cTn id="52" dur="2000"/>
                                        <p:tgtEl>
                                          <p:spTgt spid="4">
                                            <p:txEl>
                                              <p:pRg st="6" end="6"/>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6">
                                            <p:txEl>
                                              <p:pRg st="0" end="0"/>
                                            </p:txEl>
                                          </p:spTgt>
                                        </p:tgtEl>
                                        <p:attrNameLst>
                                          <p:attrName>style.visibility</p:attrName>
                                        </p:attrNameLst>
                                      </p:cBhvr>
                                      <p:to>
                                        <p:strVal val="visible"/>
                                      </p:to>
                                    </p:set>
                                    <p:animEffect transition="in" filter="circle(in)">
                                      <p:cBhvr>
                                        <p:cTn id="57" dur="2000"/>
                                        <p:tgtEl>
                                          <p:spTgt spid="6">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6">
                                            <p:txEl>
                                              <p:pRg st="1" end="1"/>
                                            </p:txEl>
                                          </p:spTgt>
                                        </p:tgtEl>
                                        <p:attrNameLst>
                                          <p:attrName>style.visibility</p:attrName>
                                        </p:attrNameLst>
                                      </p:cBhvr>
                                      <p:to>
                                        <p:strVal val="visible"/>
                                      </p:to>
                                    </p:set>
                                    <p:animEffect transition="in" filter="circle(in)">
                                      <p:cBhvr>
                                        <p:cTn id="62" dur="2000"/>
                                        <p:tgtEl>
                                          <p:spTgt spid="6">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6">
                                            <p:txEl>
                                              <p:pRg st="2" end="2"/>
                                            </p:txEl>
                                          </p:spTgt>
                                        </p:tgtEl>
                                        <p:attrNameLst>
                                          <p:attrName>style.visibility</p:attrName>
                                        </p:attrNameLst>
                                      </p:cBhvr>
                                      <p:to>
                                        <p:strVal val="visible"/>
                                      </p:to>
                                    </p:set>
                                    <p:animEffect transition="in" filter="circle(in)">
                                      <p:cBhvr>
                                        <p:cTn id="67" dur="2000"/>
                                        <p:tgtEl>
                                          <p:spTgt spid="6">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xEl>
                                              <p:pRg st="3" end="3"/>
                                            </p:txEl>
                                          </p:spTgt>
                                        </p:tgtEl>
                                        <p:attrNameLst>
                                          <p:attrName>style.visibility</p:attrName>
                                        </p:attrNameLst>
                                      </p:cBhvr>
                                      <p:to>
                                        <p:strVal val="visible"/>
                                      </p:to>
                                    </p:set>
                                    <p:animEffect transition="in" filter="circle(in)">
                                      <p:cBhvr>
                                        <p:cTn id="72" dur="2000"/>
                                        <p:tgtEl>
                                          <p:spTgt spid="6">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6">
                                            <p:txEl>
                                              <p:pRg st="4" end="4"/>
                                            </p:txEl>
                                          </p:spTgt>
                                        </p:tgtEl>
                                        <p:attrNameLst>
                                          <p:attrName>style.visibility</p:attrName>
                                        </p:attrNameLst>
                                      </p:cBhvr>
                                      <p:to>
                                        <p:strVal val="visible"/>
                                      </p:to>
                                    </p:set>
                                    <p:animEffect transition="in" filter="circle(in)">
                                      <p:cBhvr>
                                        <p:cTn id="77"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ED007-3F53-AF93-856A-F4337CD2107E}"/>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Conclusion </a:t>
            </a:r>
          </a:p>
        </p:txBody>
      </p:sp>
      <p:sp>
        <p:nvSpPr>
          <p:cNvPr id="44" name="Rectangle 43">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5" name="Straight Connector 44">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47"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8"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9"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0"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1"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2"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3"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4"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5"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6"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7"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8"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A1E38E95-00B6-E47B-D6E3-6203667F80B2}"/>
              </a:ext>
            </a:extLst>
          </p:cNvPr>
          <p:cNvSpPr>
            <a:spLocks noGrp="1"/>
          </p:cNvSpPr>
          <p:nvPr>
            <p:ph idx="1"/>
          </p:nvPr>
        </p:nvSpPr>
        <p:spPr>
          <a:xfrm>
            <a:off x="5165708" y="1520525"/>
            <a:ext cx="6455549" cy="4969114"/>
          </a:xfrm>
        </p:spPr>
        <p:txBody>
          <a:bodyPr anchor="ctr">
            <a:normAutofit fontScale="25000" lnSpcReduction="20000"/>
          </a:bodyPr>
          <a:lstStyle/>
          <a:p>
            <a:pPr>
              <a:lnSpc>
                <a:spcPct val="90000"/>
              </a:lnSpc>
            </a:pPr>
            <a:r>
              <a:rPr lang="en-GB" sz="6400" dirty="0">
                <a:solidFill>
                  <a:schemeClr val="tx2">
                    <a:lumMod val="75000"/>
                  </a:schemeClr>
                </a:solidFill>
                <a:latin typeface="Aptos" panose="020B0004020202020204" pitchFamily="34" charset="0"/>
              </a:rPr>
              <a:t>TB infection is a dangerous infection that can kill people if it’s not treated, and it’s the most contagious type of infection that people can get from other people.</a:t>
            </a:r>
          </a:p>
          <a:p>
            <a:pPr>
              <a:lnSpc>
                <a:spcPct val="90000"/>
              </a:lnSpc>
            </a:pPr>
            <a:r>
              <a:rPr lang="en-GB" sz="6400" dirty="0">
                <a:solidFill>
                  <a:schemeClr val="tx2">
                    <a:lumMod val="75000"/>
                  </a:schemeClr>
                </a:solidFill>
                <a:latin typeface="Aptos" panose="020B0004020202020204" pitchFamily="34" charset="0"/>
              </a:rPr>
              <a:t>TB infection is the most common infection in the world that most patients get. This means most of the people around the world who are suffering from different health conditions can get it if a person has it, and if a person gets close, they can get it as well.</a:t>
            </a:r>
          </a:p>
          <a:p>
            <a:pPr>
              <a:lnSpc>
                <a:spcPct val="90000"/>
              </a:lnSpc>
            </a:pPr>
            <a:r>
              <a:rPr lang="en-GB" sz="6400" dirty="0">
                <a:solidFill>
                  <a:schemeClr val="tx2">
                    <a:lumMod val="75000"/>
                  </a:schemeClr>
                </a:solidFill>
                <a:latin typeface="Aptos" panose="020B0004020202020204" pitchFamily="34" charset="0"/>
              </a:rPr>
              <a:t>Some of the TB infections can be treated in some people; however, some TB infections can cause lots of harm to the body, and the main part of the body is the lungs, which can lead to the death of the patient.</a:t>
            </a:r>
          </a:p>
          <a:p>
            <a:pPr>
              <a:lnSpc>
                <a:spcPct val="90000"/>
              </a:lnSpc>
            </a:pPr>
            <a:r>
              <a:rPr lang="en-GB" sz="6400" dirty="0">
                <a:solidFill>
                  <a:schemeClr val="tx2">
                    <a:lumMod val="75000"/>
                  </a:schemeClr>
                </a:solidFill>
                <a:latin typeface="Aptos" panose="020B0004020202020204" pitchFamily="34" charset="0"/>
              </a:rPr>
              <a:t>It mainly affects the lungs, but it can affect any part of the body, including the tummy, glands, bones and nervous system. TB is a serious condition, but it can be cured if it's treated with the right antibiotics.</a:t>
            </a:r>
          </a:p>
          <a:p>
            <a:pPr>
              <a:lnSpc>
                <a:spcPct val="90000"/>
              </a:lnSpc>
            </a:pPr>
            <a:r>
              <a:rPr lang="en-GB" sz="6400" dirty="0">
                <a:solidFill>
                  <a:schemeClr val="tx2">
                    <a:lumMod val="75000"/>
                  </a:schemeClr>
                </a:solidFill>
                <a:latin typeface="Aptos" panose="020B0004020202020204" pitchFamily="34" charset="0"/>
              </a:rPr>
              <a:t>TB is an infection spread through coughs or sneezes of an infected person. TB affects the lungs (pulmonary TB), which is the most contagious type, but it usually only spreads after prolonged exposure to someone with the illness.</a:t>
            </a:r>
          </a:p>
          <a:p>
            <a:pPr>
              <a:lnSpc>
                <a:spcPct val="90000"/>
              </a:lnSpc>
            </a:pPr>
            <a:endParaRPr lang="en-GB" sz="6400" dirty="0">
              <a:solidFill>
                <a:schemeClr val="tx2">
                  <a:lumMod val="75000"/>
                </a:schemeClr>
              </a:solidFill>
              <a:latin typeface="Aptos" panose="020B0004020202020204" pitchFamily="34" charset="0"/>
            </a:endParaRPr>
          </a:p>
          <a:p>
            <a:pPr>
              <a:lnSpc>
                <a:spcPct val="90000"/>
              </a:lnSpc>
            </a:pPr>
            <a:r>
              <a:rPr lang="en-GB" sz="6400" dirty="0">
                <a:solidFill>
                  <a:schemeClr val="tx2">
                    <a:lumMod val="75000"/>
                  </a:schemeClr>
                </a:solidFill>
                <a:latin typeface="Aptos" panose="020B0004020202020204" pitchFamily="34" charset="0"/>
              </a:rPr>
              <a:t>It mainly affects the lungs, but it can affect any part of the body, including the tummy, glands, bones and nervous system. TB is a serious condition, but it can be cured if it's treated with the right antibiotics.</a:t>
            </a:r>
          </a:p>
          <a:p>
            <a:pPr>
              <a:lnSpc>
                <a:spcPct val="90000"/>
              </a:lnSpc>
            </a:pPr>
            <a:endParaRPr lang="en-GB" sz="6400" dirty="0">
              <a:solidFill>
                <a:schemeClr val="tx2">
                  <a:lumMod val="75000"/>
                </a:schemeClr>
              </a:solidFill>
              <a:latin typeface="Aptos" panose="020B0004020202020204" pitchFamily="34" charset="0"/>
            </a:endParaRPr>
          </a:p>
          <a:p>
            <a:pPr>
              <a:lnSpc>
                <a:spcPct val="90000"/>
              </a:lnSpc>
            </a:pPr>
            <a:endParaRPr lang="en-GB" sz="6400" dirty="0">
              <a:solidFill>
                <a:schemeClr val="tx2">
                  <a:lumMod val="75000"/>
                </a:schemeClr>
              </a:solidFill>
              <a:latin typeface="Aptos" panose="020B0004020202020204" pitchFamily="34" charset="0"/>
            </a:endParaRPr>
          </a:p>
          <a:p>
            <a:pPr>
              <a:lnSpc>
                <a:spcPct val="90000"/>
              </a:lnSpc>
            </a:pPr>
            <a:endParaRPr lang="en-GB" sz="1100" dirty="0">
              <a:solidFill>
                <a:schemeClr val="tx2">
                  <a:lumMod val="75000"/>
                </a:schemeClr>
              </a:solidFill>
            </a:endParaRPr>
          </a:p>
          <a:p>
            <a:pPr>
              <a:lnSpc>
                <a:spcPct val="90000"/>
              </a:lnSpc>
            </a:pPr>
            <a:endParaRPr lang="en-GB" sz="1100" dirty="0">
              <a:solidFill>
                <a:schemeClr val="tx2">
                  <a:lumMod val="75000"/>
                </a:schemeClr>
              </a:solidFill>
            </a:endParaRPr>
          </a:p>
          <a:p>
            <a:pPr>
              <a:lnSpc>
                <a:spcPct val="90000"/>
              </a:lnSpc>
            </a:pPr>
            <a:endParaRPr lang="en-GB" sz="1100" dirty="0">
              <a:solidFill>
                <a:schemeClr val="tx2">
                  <a:lumMod val="75000"/>
                </a:schemeClr>
              </a:solidFill>
            </a:endParaRPr>
          </a:p>
        </p:txBody>
      </p:sp>
    </p:spTree>
    <p:extLst>
      <p:ext uri="{BB962C8B-B14F-4D97-AF65-F5344CB8AC3E}">
        <p14:creationId xmlns:p14="http://schemas.microsoft.com/office/powerpoint/2010/main" val="647431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wipe(down)">
                                      <p:cBhvr>
                                        <p:cTn id="30" dur="580">
                                          <p:stCondLst>
                                            <p:cond delay="0"/>
                                          </p:stCondLst>
                                        </p:cTn>
                                        <p:tgtEl>
                                          <p:spTgt spid="3">
                                            <p:txEl>
                                              <p:pRg st="1" end="1"/>
                                            </p:txEl>
                                          </p:spTgt>
                                        </p:tgtEl>
                                      </p:cBhvr>
                                    </p:animEffect>
                                    <p:anim calcmode="lin" valueType="num">
                                      <p:cBhvr>
                                        <p:cTn id="31"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1" end="1"/>
                                            </p:txEl>
                                          </p:spTgt>
                                        </p:tgtEl>
                                      </p:cBhvr>
                                      <p:to x="100000" y="60000"/>
                                    </p:animScale>
                                    <p:animScale>
                                      <p:cBhvr>
                                        <p:cTn id="37" dur="166" decel="50000">
                                          <p:stCondLst>
                                            <p:cond delay="676"/>
                                          </p:stCondLst>
                                        </p:cTn>
                                        <p:tgtEl>
                                          <p:spTgt spid="3">
                                            <p:txEl>
                                              <p:pRg st="1" end="1"/>
                                            </p:txEl>
                                          </p:spTgt>
                                        </p:tgtEl>
                                      </p:cBhvr>
                                      <p:to x="100000" y="100000"/>
                                    </p:animScale>
                                    <p:animScale>
                                      <p:cBhvr>
                                        <p:cTn id="38" dur="26">
                                          <p:stCondLst>
                                            <p:cond delay="1312"/>
                                          </p:stCondLst>
                                        </p:cTn>
                                        <p:tgtEl>
                                          <p:spTgt spid="3">
                                            <p:txEl>
                                              <p:pRg st="1" end="1"/>
                                            </p:txEl>
                                          </p:spTgt>
                                        </p:tgtEl>
                                      </p:cBhvr>
                                      <p:to x="100000" y="80000"/>
                                    </p:animScale>
                                    <p:animScale>
                                      <p:cBhvr>
                                        <p:cTn id="39" dur="166" decel="50000">
                                          <p:stCondLst>
                                            <p:cond delay="1338"/>
                                          </p:stCondLst>
                                        </p:cTn>
                                        <p:tgtEl>
                                          <p:spTgt spid="3">
                                            <p:txEl>
                                              <p:pRg st="1" end="1"/>
                                            </p:txEl>
                                          </p:spTgt>
                                        </p:tgtEl>
                                      </p:cBhvr>
                                      <p:to x="100000" y="100000"/>
                                    </p:animScale>
                                    <p:animScale>
                                      <p:cBhvr>
                                        <p:cTn id="40" dur="26">
                                          <p:stCondLst>
                                            <p:cond delay="1642"/>
                                          </p:stCondLst>
                                        </p:cTn>
                                        <p:tgtEl>
                                          <p:spTgt spid="3">
                                            <p:txEl>
                                              <p:pRg st="1" end="1"/>
                                            </p:txEl>
                                          </p:spTgt>
                                        </p:tgtEl>
                                      </p:cBhvr>
                                      <p:to x="100000" y="90000"/>
                                    </p:animScale>
                                    <p:animScale>
                                      <p:cBhvr>
                                        <p:cTn id="41" dur="166" decel="50000">
                                          <p:stCondLst>
                                            <p:cond delay="1668"/>
                                          </p:stCondLst>
                                        </p:cTn>
                                        <p:tgtEl>
                                          <p:spTgt spid="3">
                                            <p:txEl>
                                              <p:pRg st="1" end="1"/>
                                            </p:txEl>
                                          </p:spTgt>
                                        </p:tgtEl>
                                      </p:cBhvr>
                                      <p:to x="100000" y="100000"/>
                                    </p:animScale>
                                    <p:animScale>
                                      <p:cBhvr>
                                        <p:cTn id="42" dur="26">
                                          <p:stCondLst>
                                            <p:cond delay="1808"/>
                                          </p:stCondLst>
                                        </p:cTn>
                                        <p:tgtEl>
                                          <p:spTgt spid="3">
                                            <p:txEl>
                                              <p:pRg st="1" end="1"/>
                                            </p:txEl>
                                          </p:spTgt>
                                        </p:tgtEl>
                                      </p:cBhvr>
                                      <p:to x="100000" y="95000"/>
                                    </p:animScale>
                                    <p:animScale>
                                      <p:cBhvr>
                                        <p:cTn id="43" dur="166" decel="50000">
                                          <p:stCondLst>
                                            <p:cond delay="1834"/>
                                          </p:stCondLst>
                                        </p:cTn>
                                        <p:tgtEl>
                                          <p:spTgt spid="3">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wipe(down)">
                                      <p:cBhvr>
                                        <p:cTn id="48" dur="580">
                                          <p:stCondLst>
                                            <p:cond delay="0"/>
                                          </p:stCondLst>
                                        </p:cTn>
                                        <p:tgtEl>
                                          <p:spTgt spid="3">
                                            <p:txEl>
                                              <p:pRg st="2" end="2"/>
                                            </p:txEl>
                                          </p:spTgt>
                                        </p:tgtEl>
                                      </p:cBhvr>
                                    </p:animEffect>
                                    <p:anim calcmode="lin" valueType="num">
                                      <p:cBhvr>
                                        <p:cTn id="49"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2" end="2"/>
                                            </p:txEl>
                                          </p:spTgt>
                                        </p:tgtEl>
                                      </p:cBhvr>
                                      <p:to x="100000" y="60000"/>
                                    </p:animScale>
                                    <p:animScale>
                                      <p:cBhvr>
                                        <p:cTn id="55" dur="166" decel="50000">
                                          <p:stCondLst>
                                            <p:cond delay="676"/>
                                          </p:stCondLst>
                                        </p:cTn>
                                        <p:tgtEl>
                                          <p:spTgt spid="3">
                                            <p:txEl>
                                              <p:pRg st="2" end="2"/>
                                            </p:txEl>
                                          </p:spTgt>
                                        </p:tgtEl>
                                      </p:cBhvr>
                                      <p:to x="100000" y="100000"/>
                                    </p:animScale>
                                    <p:animScale>
                                      <p:cBhvr>
                                        <p:cTn id="56" dur="26">
                                          <p:stCondLst>
                                            <p:cond delay="1312"/>
                                          </p:stCondLst>
                                        </p:cTn>
                                        <p:tgtEl>
                                          <p:spTgt spid="3">
                                            <p:txEl>
                                              <p:pRg st="2" end="2"/>
                                            </p:txEl>
                                          </p:spTgt>
                                        </p:tgtEl>
                                      </p:cBhvr>
                                      <p:to x="100000" y="80000"/>
                                    </p:animScale>
                                    <p:animScale>
                                      <p:cBhvr>
                                        <p:cTn id="57" dur="166" decel="50000">
                                          <p:stCondLst>
                                            <p:cond delay="1338"/>
                                          </p:stCondLst>
                                        </p:cTn>
                                        <p:tgtEl>
                                          <p:spTgt spid="3">
                                            <p:txEl>
                                              <p:pRg st="2" end="2"/>
                                            </p:txEl>
                                          </p:spTgt>
                                        </p:tgtEl>
                                      </p:cBhvr>
                                      <p:to x="100000" y="100000"/>
                                    </p:animScale>
                                    <p:animScale>
                                      <p:cBhvr>
                                        <p:cTn id="58" dur="26">
                                          <p:stCondLst>
                                            <p:cond delay="1642"/>
                                          </p:stCondLst>
                                        </p:cTn>
                                        <p:tgtEl>
                                          <p:spTgt spid="3">
                                            <p:txEl>
                                              <p:pRg st="2" end="2"/>
                                            </p:txEl>
                                          </p:spTgt>
                                        </p:tgtEl>
                                      </p:cBhvr>
                                      <p:to x="100000" y="90000"/>
                                    </p:animScale>
                                    <p:animScale>
                                      <p:cBhvr>
                                        <p:cTn id="59" dur="166" decel="50000">
                                          <p:stCondLst>
                                            <p:cond delay="1668"/>
                                          </p:stCondLst>
                                        </p:cTn>
                                        <p:tgtEl>
                                          <p:spTgt spid="3">
                                            <p:txEl>
                                              <p:pRg st="2" end="2"/>
                                            </p:txEl>
                                          </p:spTgt>
                                        </p:tgtEl>
                                      </p:cBhvr>
                                      <p:to x="100000" y="100000"/>
                                    </p:animScale>
                                    <p:animScale>
                                      <p:cBhvr>
                                        <p:cTn id="60" dur="26">
                                          <p:stCondLst>
                                            <p:cond delay="1808"/>
                                          </p:stCondLst>
                                        </p:cTn>
                                        <p:tgtEl>
                                          <p:spTgt spid="3">
                                            <p:txEl>
                                              <p:pRg st="2" end="2"/>
                                            </p:txEl>
                                          </p:spTgt>
                                        </p:tgtEl>
                                      </p:cBhvr>
                                      <p:to x="100000" y="95000"/>
                                    </p:animScale>
                                    <p:animScale>
                                      <p:cBhvr>
                                        <p:cTn id="61" dur="166" decel="50000">
                                          <p:stCondLst>
                                            <p:cond delay="1834"/>
                                          </p:stCondLst>
                                        </p:cTn>
                                        <p:tgtEl>
                                          <p:spTgt spid="3">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3" end="3"/>
                                            </p:txEl>
                                          </p:spTgt>
                                        </p:tgtEl>
                                        <p:attrNameLst>
                                          <p:attrName>style.visibility</p:attrName>
                                        </p:attrNameLst>
                                      </p:cBhvr>
                                      <p:to>
                                        <p:strVal val="visible"/>
                                      </p:to>
                                    </p:set>
                                    <p:animEffect transition="in" filter="wipe(down)">
                                      <p:cBhvr>
                                        <p:cTn id="66" dur="580">
                                          <p:stCondLst>
                                            <p:cond delay="0"/>
                                          </p:stCondLst>
                                        </p:cTn>
                                        <p:tgtEl>
                                          <p:spTgt spid="3">
                                            <p:txEl>
                                              <p:pRg st="3" end="3"/>
                                            </p:txEl>
                                          </p:spTgt>
                                        </p:tgtEl>
                                      </p:cBhvr>
                                    </p:animEffect>
                                    <p:anim calcmode="lin" valueType="num">
                                      <p:cBhvr>
                                        <p:cTn id="67"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3" end="3"/>
                                            </p:txEl>
                                          </p:spTgt>
                                        </p:tgtEl>
                                      </p:cBhvr>
                                      <p:to x="100000" y="60000"/>
                                    </p:animScale>
                                    <p:animScale>
                                      <p:cBhvr>
                                        <p:cTn id="73" dur="166" decel="50000">
                                          <p:stCondLst>
                                            <p:cond delay="676"/>
                                          </p:stCondLst>
                                        </p:cTn>
                                        <p:tgtEl>
                                          <p:spTgt spid="3">
                                            <p:txEl>
                                              <p:pRg st="3" end="3"/>
                                            </p:txEl>
                                          </p:spTgt>
                                        </p:tgtEl>
                                      </p:cBhvr>
                                      <p:to x="100000" y="100000"/>
                                    </p:animScale>
                                    <p:animScale>
                                      <p:cBhvr>
                                        <p:cTn id="74" dur="26">
                                          <p:stCondLst>
                                            <p:cond delay="1312"/>
                                          </p:stCondLst>
                                        </p:cTn>
                                        <p:tgtEl>
                                          <p:spTgt spid="3">
                                            <p:txEl>
                                              <p:pRg st="3" end="3"/>
                                            </p:txEl>
                                          </p:spTgt>
                                        </p:tgtEl>
                                      </p:cBhvr>
                                      <p:to x="100000" y="80000"/>
                                    </p:animScale>
                                    <p:animScale>
                                      <p:cBhvr>
                                        <p:cTn id="75" dur="166" decel="50000">
                                          <p:stCondLst>
                                            <p:cond delay="1338"/>
                                          </p:stCondLst>
                                        </p:cTn>
                                        <p:tgtEl>
                                          <p:spTgt spid="3">
                                            <p:txEl>
                                              <p:pRg st="3" end="3"/>
                                            </p:txEl>
                                          </p:spTgt>
                                        </p:tgtEl>
                                      </p:cBhvr>
                                      <p:to x="100000" y="100000"/>
                                    </p:animScale>
                                    <p:animScale>
                                      <p:cBhvr>
                                        <p:cTn id="76" dur="26">
                                          <p:stCondLst>
                                            <p:cond delay="1642"/>
                                          </p:stCondLst>
                                        </p:cTn>
                                        <p:tgtEl>
                                          <p:spTgt spid="3">
                                            <p:txEl>
                                              <p:pRg st="3" end="3"/>
                                            </p:txEl>
                                          </p:spTgt>
                                        </p:tgtEl>
                                      </p:cBhvr>
                                      <p:to x="100000" y="90000"/>
                                    </p:animScale>
                                    <p:animScale>
                                      <p:cBhvr>
                                        <p:cTn id="77" dur="166" decel="50000">
                                          <p:stCondLst>
                                            <p:cond delay="1668"/>
                                          </p:stCondLst>
                                        </p:cTn>
                                        <p:tgtEl>
                                          <p:spTgt spid="3">
                                            <p:txEl>
                                              <p:pRg st="3" end="3"/>
                                            </p:txEl>
                                          </p:spTgt>
                                        </p:tgtEl>
                                      </p:cBhvr>
                                      <p:to x="100000" y="100000"/>
                                    </p:animScale>
                                    <p:animScale>
                                      <p:cBhvr>
                                        <p:cTn id="78" dur="26">
                                          <p:stCondLst>
                                            <p:cond delay="1808"/>
                                          </p:stCondLst>
                                        </p:cTn>
                                        <p:tgtEl>
                                          <p:spTgt spid="3">
                                            <p:txEl>
                                              <p:pRg st="3" end="3"/>
                                            </p:txEl>
                                          </p:spTgt>
                                        </p:tgtEl>
                                      </p:cBhvr>
                                      <p:to x="100000" y="95000"/>
                                    </p:animScale>
                                    <p:animScale>
                                      <p:cBhvr>
                                        <p:cTn id="79" dur="166" decel="50000">
                                          <p:stCondLst>
                                            <p:cond delay="1834"/>
                                          </p:stCondLst>
                                        </p:cTn>
                                        <p:tgtEl>
                                          <p:spTgt spid="3">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3">
                                            <p:txEl>
                                              <p:pRg st="4" end="4"/>
                                            </p:txEl>
                                          </p:spTgt>
                                        </p:tgtEl>
                                        <p:attrNameLst>
                                          <p:attrName>style.visibility</p:attrName>
                                        </p:attrNameLst>
                                      </p:cBhvr>
                                      <p:to>
                                        <p:strVal val="visible"/>
                                      </p:to>
                                    </p:set>
                                    <p:animEffect transition="in" filter="wipe(down)">
                                      <p:cBhvr>
                                        <p:cTn id="84" dur="580">
                                          <p:stCondLst>
                                            <p:cond delay="0"/>
                                          </p:stCondLst>
                                        </p:cTn>
                                        <p:tgtEl>
                                          <p:spTgt spid="3">
                                            <p:txEl>
                                              <p:pRg st="4" end="4"/>
                                            </p:txEl>
                                          </p:spTgt>
                                        </p:tgtEl>
                                      </p:cBhvr>
                                    </p:animEffect>
                                    <p:anim calcmode="lin" valueType="num">
                                      <p:cBhvr>
                                        <p:cTn id="85"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3">
                                            <p:txEl>
                                              <p:pRg st="4" end="4"/>
                                            </p:txEl>
                                          </p:spTgt>
                                        </p:tgtEl>
                                      </p:cBhvr>
                                      <p:to x="100000" y="60000"/>
                                    </p:animScale>
                                    <p:animScale>
                                      <p:cBhvr>
                                        <p:cTn id="91" dur="166" decel="50000">
                                          <p:stCondLst>
                                            <p:cond delay="676"/>
                                          </p:stCondLst>
                                        </p:cTn>
                                        <p:tgtEl>
                                          <p:spTgt spid="3">
                                            <p:txEl>
                                              <p:pRg st="4" end="4"/>
                                            </p:txEl>
                                          </p:spTgt>
                                        </p:tgtEl>
                                      </p:cBhvr>
                                      <p:to x="100000" y="100000"/>
                                    </p:animScale>
                                    <p:animScale>
                                      <p:cBhvr>
                                        <p:cTn id="92" dur="26">
                                          <p:stCondLst>
                                            <p:cond delay="1312"/>
                                          </p:stCondLst>
                                        </p:cTn>
                                        <p:tgtEl>
                                          <p:spTgt spid="3">
                                            <p:txEl>
                                              <p:pRg st="4" end="4"/>
                                            </p:txEl>
                                          </p:spTgt>
                                        </p:tgtEl>
                                      </p:cBhvr>
                                      <p:to x="100000" y="80000"/>
                                    </p:animScale>
                                    <p:animScale>
                                      <p:cBhvr>
                                        <p:cTn id="93" dur="166" decel="50000">
                                          <p:stCondLst>
                                            <p:cond delay="1338"/>
                                          </p:stCondLst>
                                        </p:cTn>
                                        <p:tgtEl>
                                          <p:spTgt spid="3">
                                            <p:txEl>
                                              <p:pRg st="4" end="4"/>
                                            </p:txEl>
                                          </p:spTgt>
                                        </p:tgtEl>
                                      </p:cBhvr>
                                      <p:to x="100000" y="100000"/>
                                    </p:animScale>
                                    <p:animScale>
                                      <p:cBhvr>
                                        <p:cTn id="94" dur="26">
                                          <p:stCondLst>
                                            <p:cond delay="1642"/>
                                          </p:stCondLst>
                                        </p:cTn>
                                        <p:tgtEl>
                                          <p:spTgt spid="3">
                                            <p:txEl>
                                              <p:pRg st="4" end="4"/>
                                            </p:txEl>
                                          </p:spTgt>
                                        </p:tgtEl>
                                      </p:cBhvr>
                                      <p:to x="100000" y="90000"/>
                                    </p:animScale>
                                    <p:animScale>
                                      <p:cBhvr>
                                        <p:cTn id="95" dur="166" decel="50000">
                                          <p:stCondLst>
                                            <p:cond delay="1668"/>
                                          </p:stCondLst>
                                        </p:cTn>
                                        <p:tgtEl>
                                          <p:spTgt spid="3">
                                            <p:txEl>
                                              <p:pRg st="4" end="4"/>
                                            </p:txEl>
                                          </p:spTgt>
                                        </p:tgtEl>
                                      </p:cBhvr>
                                      <p:to x="100000" y="100000"/>
                                    </p:animScale>
                                    <p:animScale>
                                      <p:cBhvr>
                                        <p:cTn id="96" dur="26">
                                          <p:stCondLst>
                                            <p:cond delay="1808"/>
                                          </p:stCondLst>
                                        </p:cTn>
                                        <p:tgtEl>
                                          <p:spTgt spid="3">
                                            <p:txEl>
                                              <p:pRg st="4" end="4"/>
                                            </p:txEl>
                                          </p:spTgt>
                                        </p:tgtEl>
                                      </p:cBhvr>
                                      <p:to x="100000" y="95000"/>
                                    </p:animScale>
                                    <p:animScale>
                                      <p:cBhvr>
                                        <p:cTn id="97" dur="166" decel="50000">
                                          <p:stCondLst>
                                            <p:cond delay="1834"/>
                                          </p:stCondLst>
                                        </p:cTn>
                                        <p:tgtEl>
                                          <p:spTgt spid="3">
                                            <p:txEl>
                                              <p:pRg st="4" end="4"/>
                                            </p:tx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3">
                                            <p:txEl>
                                              <p:pRg st="6" end="6"/>
                                            </p:txEl>
                                          </p:spTgt>
                                        </p:tgtEl>
                                        <p:attrNameLst>
                                          <p:attrName>style.visibility</p:attrName>
                                        </p:attrNameLst>
                                      </p:cBhvr>
                                      <p:to>
                                        <p:strVal val="visible"/>
                                      </p:to>
                                    </p:set>
                                    <p:animEffect transition="in" filter="wipe(down)">
                                      <p:cBhvr>
                                        <p:cTn id="102" dur="580">
                                          <p:stCondLst>
                                            <p:cond delay="0"/>
                                          </p:stCondLst>
                                        </p:cTn>
                                        <p:tgtEl>
                                          <p:spTgt spid="3">
                                            <p:txEl>
                                              <p:pRg st="6" end="6"/>
                                            </p:txEl>
                                          </p:spTgt>
                                        </p:tgtEl>
                                      </p:cBhvr>
                                    </p:animEffect>
                                    <p:anim calcmode="lin" valueType="num">
                                      <p:cBhvr>
                                        <p:cTn id="103"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3">
                                            <p:txEl>
                                              <p:pRg st="6" end="6"/>
                                            </p:txEl>
                                          </p:spTgt>
                                        </p:tgtEl>
                                      </p:cBhvr>
                                      <p:to x="100000" y="60000"/>
                                    </p:animScale>
                                    <p:animScale>
                                      <p:cBhvr>
                                        <p:cTn id="109" dur="166" decel="50000">
                                          <p:stCondLst>
                                            <p:cond delay="676"/>
                                          </p:stCondLst>
                                        </p:cTn>
                                        <p:tgtEl>
                                          <p:spTgt spid="3">
                                            <p:txEl>
                                              <p:pRg st="6" end="6"/>
                                            </p:txEl>
                                          </p:spTgt>
                                        </p:tgtEl>
                                      </p:cBhvr>
                                      <p:to x="100000" y="100000"/>
                                    </p:animScale>
                                    <p:animScale>
                                      <p:cBhvr>
                                        <p:cTn id="110" dur="26">
                                          <p:stCondLst>
                                            <p:cond delay="1312"/>
                                          </p:stCondLst>
                                        </p:cTn>
                                        <p:tgtEl>
                                          <p:spTgt spid="3">
                                            <p:txEl>
                                              <p:pRg st="6" end="6"/>
                                            </p:txEl>
                                          </p:spTgt>
                                        </p:tgtEl>
                                      </p:cBhvr>
                                      <p:to x="100000" y="80000"/>
                                    </p:animScale>
                                    <p:animScale>
                                      <p:cBhvr>
                                        <p:cTn id="111" dur="166" decel="50000">
                                          <p:stCondLst>
                                            <p:cond delay="1338"/>
                                          </p:stCondLst>
                                        </p:cTn>
                                        <p:tgtEl>
                                          <p:spTgt spid="3">
                                            <p:txEl>
                                              <p:pRg st="6" end="6"/>
                                            </p:txEl>
                                          </p:spTgt>
                                        </p:tgtEl>
                                      </p:cBhvr>
                                      <p:to x="100000" y="100000"/>
                                    </p:animScale>
                                    <p:animScale>
                                      <p:cBhvr>
                                        <p:cTn id="112" dur="26">
                                          <p:stCondLst>
                                            <p:cond delay="1642"/>
                                          </p:stCondLst>
                                        </p:cTn>
                                        <p:tgtEl>
                                          <p:spTgt spid="3">
                                            <p:txEl>
                                              <p:pRg st="6" end="6"/>
                                            </p:txEl>
                                          </p:spTgt>
                                        </p:tgtEl>
                                      </p:cBhvr>
                                      <p:to x="100000" y="90000"/>
                                    </p:animScale>
                                    <p:animScale>
                                      <p:cBhvr>
                                        <p:cTn id="113" dur="166" decel="50000">
                                          <p:stCondLst>
                                            <p:cond delay="1668"/>
                                          </p:stCondLst>
                                        </p:cTn>
                                        <p:tgtEl>
                                          <p:spTgt spid="3">
                                            <p:txEl>
                                              <p:pRg st="6" end="6"/>
                                            </p:txEl>
                                          </p:spTgt>
                                        </p:tgtEl>
                                      </p:cBhvr>
                                      <p:to x="100000" y="100000"/>
                                    </p:animScale>
                                    <p:animScale>
                                      <p:cBhvr>
                                        <p:cTn id="114" dur="26">
                                          <p:stCondLst>
                                            <p:cond delay="1808"/>
                                          </p:stCondLst>
                                        </p:cTn>
                                        <p:tgtEl>
                                          <p:spTgt spid="3">
                                            <p:txEl>
                                              <p:pRg st="6" end="6"/>
                                            </p:txEl>
                                          </p:spTgt>
                                        </p:tgtEl>
                                      </p:cBhvr>
                                      <p:to x="100000" y="95000"/>
                                    </p:animScale>
                                    <p:animScale>
                                      <p:cBhvr>
                                        <p:cTn id="115"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D0384-37B3-9376-8839-F0A6718329A2}"/>
              </a:ext>
            </a:extLst>
          </p:cNvPr>
          <p:cNvSpPr>
            <a:spLocks noGrp="1"/>
          </p:cNvSpPr>
          <p:nvPr>
            <p:ph type="title"/>
          </p:nvPr>
        </p:nvSpPr>
        <p:spPr>
          <a:xfrm>
            <a:off x="4638034" y="580407"/>
            <a:ext cx="5095901" cy="732742"/>
          </a:xfrm>
        </p:spPr>
        <p:txBody>
          <a:bodyPr/>
          <a:lstStyle/>
          <a:p>
            <a:r>
              <a:rPr lang="en-GB" dirty="0"/>
              <a:t>Reference </a:t>
            </a:r>
          </a:p>
        </p:txBody>
      </p:sp>
      <p:sp>
        <p:nvSpPr>
          <p:cNvPr id="3" name="Content Placeholder 2">
            <a:extLst>
              <a:ext uri="{FF2B5EF4-FFF2-40B4-BE49-F238E27FC236}">
                <a16:creationId xmlns:a16="http://schemas.microsoft.com/office/drawing/2014/main" id="{CD485354-3D45-FC9D-2BEE-B4E2C9CFCA6A}"/>
              </a:ext>
            </a:extLst>
          </p:cNvPr>
          <p:cNvSpPr>
            <a:spLocks noGrp="1"/>
          </p:cNvSpPr>
          <p:nvPr>
            <p:ph idx="1"/>
          </p:nvPr>
        </p:nvSpPr>
        <p:spPr>
          <a:xfrm>
            <a:off x="2028773" y="1697505"/>
            <a:ext cx="9563459" cy="4811450"/>
          </a:xfrm>
        </p:spPr>
        <p:txBody>
          <a:bodyPr>
            <a:normAutofit fontScale="25000" lnSpcReduction="20000"/>
          </a:bodyPr>
          <a:lstStyle/>
          <a:p>
            <a:pPr algn="just"/>
            <a:r>
              <a:rPr lang="en-GB" sz="5600" kern="1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World Health Organisation (WHO). Tuberculosis key facts 2023.</a:t>
            </a:r>
            <a:endParaRPr lang="en-GB" sz="5600" dirty="0">
              <a:effectLst/>
              <a:latin typeface="Aptos" panose="020B0004020202020204" pitchFamily="34" charset="0"/>
              <a:ea typeface="Times New Roman" panose="02020603050405020304" pitchFamily="18" charset="0"/>
              <a:cs typeface="Arial" panose="020B0604020202020204" pitchFamily="34" charset="0"/>
            </a:endParaRPr>
          </a:p>
          <a:p>
            <a:pPr algn="just"/>
            <a:r>
              <a:rPr lang="en-GB" sz="5600" kern="1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 Centres for Disease Control and Prevention (CDC</a:t>
            </a:r>
            <a:r>
              <a:rPr lang="en-GB" sz="5600" b="1" kern="1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a:t>
            </a:r>
            <a:endParaRPr lang="en-GB" sz="5600" dirty="0">
              <a:effectLst/>
              <a:latin typeface="Aptos" panose="020B0004020202020204" pitchFamily="34" charset="0"/>
              <a:ea typeface="Times New Roman" panose="02020603050405020304" pitchFamily="18" charset="0"/>
              <a:cs typeface="Arial" panose="020B0604020202020204" pitchFamily="34" charset="0"/>
            </a:endParaRPr>
          </a:p>
          <a:p>
            <a:pPr algn="just"/>
            <a:r>
              <a:rPr lang="en-GB" sz="5600" kern="1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World Health Organisation. Tuberculosis Surveillance and Monitoring in Europe 2023</a:t>
            </a:r>
            <a:r>
              <a:rPr lang="en-GB" sz="5600" b="1" kern="1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a:t>
            </a:r>
            <a:endParaRPr lang="en-GB" sz="5600" dirty="0">
              <a:effectLst/>
              <a:latin typeface="Aptos" panose="020B0004020202020204" pitchFamily="34" charset="0"/>
              <a:ea typeface="Times New Roman" panose="02020603050405020304" pitchFamily="18" charset="0"/>
              <a:cs typeface="Arial" panose="020B0604020202020204" pitchFamily="34" charset="0"/>
            </a:endParaRPr>
          </a:p>
          <a:p>
            <a:pPr algn="just"/>
            <a:r>
              <a:rPr lang="en-GB" sz="5600" kern="1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 Centres for Disease Control and Prevention (CDC) — TB Surveillance System. </a:t>
            </a:r>
            <a:r>
              <a:rPr lang="en-GB" sz="5600" kern="100" dirty="0" err="1">
                <a:solidFill>
                  <a:srgbClr val="000000"/>
                </a:solidFill>
                <a:effectLst/>
                <a:latin typeface="Aptos" panose="020B0004020202020204" pitchFamily="34" charset="0"/>
                <a:ea typeface="Times New Roman" panose="02020603050405020304" pitchFamily="18" charset="0"/>
                <a:cs typeface="Arial" panose="020B0604020202020204" pitchFamily="34" charset="0"/>
              </a:rPr>
              <a:t>rities</a:t>
            </a:r>
            <a:r>
              <a:rPr lang="en-GB" sz="5600" kern="100" dirty="0">
                <a:solidFill>
                  <a:srgbClr val="000000"/>
                </a:solidFill>
                <a:effectLst/>
                <a:latin typeface="Aptos" panose="020B0004020202020204" pitchFamily="34" charset="0"/>
                <a:ea typeface="Times New Roman" panose="02020603050405020304" pitchFamily="18" charset="0"/>
                <a:cs typeface="Arial" panose="020B0604020202020204" pitchFamily="34" charset="0"/>
              </a:rPr>
              <a:t>.</a:t>
            </a:r>
          </a:p>
          <a:p>
            <a:pPr algn="just"/>
            <a:r>
              <a:rPr lang="en-GB" sz="5600" i="1" dirty="0">
                <a:latin typeface="Aptos" panose="020B0004020202020204" pitchFamily="34" charset="0"/>
              </a:rPr>
              <a:t>Patients' Charter for Tuberculosis Care.</a:t>
            </a:r>
            <a:r>
              <a:rPr lang="en-GB" sz="5600" dirty="0">
                <a:latin typeface="Aptos" panose="020B0004020202020204" pitchFamily="34" charset="0"/>
              </a:rPr>
              <a:t> Viols-Laval, World Care Council, 2006 </a:t>
            </a:r>
          </a:p>
          <a:p>
            <a:pPr algn="just"/>
            <a:r>
              <a:rPr lang="en-GB" sz="5600" dirty="0">
                <a:latin typeface="Aptos" panose="020B0004020202020204" pitchFamily="34" charset="0"/>
              </a:rPr>
              <a:t>(</a:t>
            </a:r>
            <a:r>
              <a:rPr lang="en-GB" sz="5600" u="sng" dirty="0">
                <a:latin typeface="Aptos" panose="020B0004020202020204" pitchFamily="34" charset="0"/>
                <a:hlinkClick r:id="rId2"/>
              </a:rPr>
              <a:t>http://www​.</a:t>
            </a:r>
            <a:r>
              <a:rPr lang="en-GB" sz="5600" u="sng" dirty="0" err="1">
                <a:latin typeface="Aptos" panose="020B0004020202020204" pitchFamily="34" charset="0"/>
                <a:hlinkClick r:id="rId2"/>
              </a:rPr>
              <a:t>worldcarecouncil</a:t>
            </a:r>
            <a:r>
              <a:rPr lang="en-GB" sz="5600" u="sng" dirty="0">
                <a:latin typeface="Aptos" panose="020B0004020202020204" pitchFamily="34" charset="0"/>
                <a:hlinkClick r:id="rId2"/>
              </a:rPr>
              <a:t>​.org/</a:t>
            </a:r>
            <a:r>
              <a:rPr lang="en-GB" sz="5600" u="sng" dirty="0" err="1">
                <a:latin typeface="Aptos" panose="020B0004020202020204" pitchFamily="34" charset="0"/>
                <a:hlinkClick r:id="rId2"/>
              </a:rPr>
              <a:t>index.php?nSection</a:t>
            </a:r>
            <a:r>
              <a:rPr lang="en-GB" sz="5600" u="sng" dirty="0">
                <a:latin typeface="Aptos" panose="020B0004020202020204" pitchFamily="34" charset="0"/>
                <a:hlinkClick r:id="rId2"/>
              </a:rPr>
              <a:t>​=1&amp;module​=</a:t>
            </a:r>
            <a:r>
              <a:rPr lang="en-GB" sz="5600" u="sng" dirty="0" err="1">
                <a:latin typeface="Aptos" panose="020B0004020202020204" pitchFamily="34" charset="0"/>
                <a:hlinkClick r:id="rId2"/>
              </a:rPr>
              <a:t>default&amp;content</a:t>
            </a:r>
            <a:r>
              <a:rPr lang="en-GB" sz="5600" u="sng" dirty="0">
                <a:latin typeface="Aptos" panose="020B0004020202020204" pitchFamily="34" charset="0"/>
                <a:hlinkClick r:id="rId2"/>
              </a:rPr>
              <a:t>=34</a:t>
            </a:r>
            <a:r>
              <a:rPr lang="en-GB" sz="5600" dirty="0">
                <a:latin typeface="Aptos" panose="020B0004020202020204" pitchFamily="34" charset="0"/>
              </a:rPr>
              <a:t>, accessed 30 November 2007).</a:t>
            </a:r>
          </a:p>
          <a:p>
            <a:pPr algn="just"/>
            <a:r>
              <a:rPr lang="en-GB" sz="5600" u="sng" dirty="0">
                <a:latin typeface="Aptos" panose="020B0004020202020204" pitchFamily="34" charset="0"/>
              </a:rPr>
              <a:t>International standards for tuberculosis care. The Hague, Tuberculosis Coalition for Technical Assistance, 2006.</a:t>
            </a:r>
            <a:endParaRPr lang="en-GB" sz="5600" dirty="0">
              <a:latin typeface="Aptos" panose="020B0004020202020204" pitchFamily="34" charset="0"/>
            </a:endParaRPr>
          </a:p>
          <a:p>
            <a:pPr algn="just"/>
            <a:r>
              <a:rPr lang="en-GB" sz="5600" dirty="0">
                <a:latin typeface="Aptos" panose="020B0004020202020204" pitchFamily="34" charset="0"/>
              </a:rPr>
              <a:t>World Health Organisation (2023) Tuberculosis. Available at: https://www.who.int/news-room/fact-sheets/detail/tuberculosis (Accessed: 19 February 2026).</a:t>
            </a:r>
          </a:p>
          <a:p>
            <a:pPr algn="just"/>
            <a:r>
              <a:rPr lang="en-GB" sz="5600" dirty="0">
                <a:latin typeface="Aptos" panose="020B0004020202020204" pitchFamily="34" charset="0"/>
              </a:rPr>
              <a:t>NHS (2023) Tuberculosis (TB). Available at: https://www.nhs.uk/conditions/tuberculosis-tb/ (Accessed: 19 February 2026).</a:t>
            </a:r>
          </a:p>
          <a:p>
            <a:pPr algn="just"/>
            <a:r>
              <a:rPr lang="en-GB" sz="5600" dirty="0">
                <a:latin typeface="Aptos" panose="020B0004020202020204" pitchFamily="34" charset="0"/>
              </a:rPr>
              <a:t>UK Health Security Agency (2023) Tuberculosis in England: annual report. Available at: https://www.gov.uk/government/publications/tuberculosis-in-england-annual-report (Accessed: 19 February 2026).</a:t>
            </a:r>
          </a:p>
          <a:p>
            <a:pPr algn="just"/>
            <a:r>
              <a:rPr lang="en-GB" sz="5600" dirty="0">
                <a:latin typeface="Aptos" panose="020B0004020202020204" pitchFamily="34" charset="0"/>
              </a:rPr>
              <a:t> Centres for Disease Control and Prevention (2023) Tuberculosis (TB). Available at: https://www.cdc.gov/tb (Accessed: 19 February 2026).</a:t>
            </a:r>
          </a:p>
          <a:p>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10515206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D0C8F66B-DAB8-45DD-B680-E0BCD364AA14}" vid="{37A05DAA-543B-4058-8A75-2D578795AA46}"/>
    </a:ext>
  </a:extLst>
</a:theme>
</file>

<file path=ppt/theme/theme2.xml><?xml version="1.0" encoding="utf-8"?>
<a:theme xmlns:a="http://schemas.openxmlformats.org/drawingml/2006/main" name="Swel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9ed257e94e68cbd01fd4cd5d9fe1a05a">
  <xsd:schema xmlns:xsd="http://www.w3.org/2001/XMLSchema" xmlns:xs="http://www.w3.org/2001/XMLSchema" xmlns:p="http://schemas.microsoft.com/office/2006/metadata/properties" xmlns:ns3="b4f9f7ee-5770-4a14-8925-17f3d16e50b7" targetNamespace="http://schemas.microsoft.com/office/2006/metadata/properties" ma:root="true" ma:fieldsID="76c40b41dafb93b00bba3f9732b57dc3"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437DC5-3492-4F85-AF46-E99CAD98EF01}">
  <ds:schemaRefs>
    <ds:schemaRef ds:uri="http://schemas.microsoft.com/office/2006/metadata/properties"/>
    <ds:schemaRef ds:uri="http://www.w3.org/XML/1998/namespace"/>
    <ds:schemaRef ds:uri="http://purl.org/dc/terms/"/>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http://purl.org/dc/dcmitype/"/>
    <ds:schemaRef ds:uri="b4f9f7ee-5770-4a14-8925-17f3d16e50b7"/>
  </ds:schemaRefs>
</ds:datastoreItem>
</file>

<file path=customXml/itemProps2.xml><?xml version="1.0" encoding="utf-8"?>
<ds:datastoreItem xmlns:ds="http://schemas.openxmlformats.org/officeDocument/2006/customXml" ds:itemID="{7973B9D9-1DF3-4079-AB41-429E17522DD8}">
  <ds:schemaRefs>
    <ds:schemaRef ds:uri="http://schemas.microsoft.com/sharepoint/v3/contenttype/forms"/>
  </ds:schemaRefs>
</ds:datastoreItem>
</file>

<file path=customXml/itemProps3.xml><?xml version="1.0" encoding="utf-8"?>
<ds:datastoreItem xmlns:ds="http://schemas.openxmlformats.org/officeDocument/2006/customXml" ds:itemID="{E0B71852-684A-4C54-ABC9-FAB659A643FD}">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1245</TotalTime>
  <Words>2644</Words>
  <Application>Microsoft Office PowerPoint</Application>
  <PresentationFormat>Widescreen</PresentationFormat>
  <Paragraphs>173</Paragraphs>
  <Slides>21</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21</vt:i4>
      </vt:variant>
    </vt:vector>
  </HeadingPairs>
  <TitlesOfParts>
    <vt:vector size="30" baseType="lpstr">
      <vt:lpstr>Aptos</vt:lpstr>
      <vt:lpstr>Arial</vt:lpstr>
      <vt:lpstr>Calibri</vt:lpstr>
      <vt:lpstr>Century Gothic</vt:lpstr>
      <vt:lpstr>Neue Haas Grotesk Text Pro</vt:lpstr>
      <vt:lpstr>Wingdings 3</vt:lpstr>
      <vt:lpstr>Theme1</vt:lpstr>
      <vt:lpstr>SwellVTI</vt:lpstr>
      <vt:lpstr>Wisp</vt:lpstr>
      <vt:lpstr>Introduction to Public Health  LCH4008  Assignment 1, Group 3</vt:lpstr>
      <vt:lpstr>TB Infection for MR Patel in public health</vt:lpstr>
      <vt:lpstr>CONTENT </vt:lpstr>
      <vt:lpstr>Introduction </vt:lpstr>
      <vt:lpstr>Medical treatment </vt:lpstr>
      <vt:lpstr>Isolation / Quarantine</vt:lpstr>
      <vt:lpstr>Use of PPE</vt:lpstr>
      <vt:lpstr>Contact Tracing</vt:lpstr>
      <vt:lpstr>Vaccination (BCG)</vt:lpstr>
      <vt:lpstr>Lifestyle &amp; Environment</vt:lpstr>
      <vt:lpstr> The Main Approaches and Strategies That Could Be Used To Measure an Infectious Disease Outbreak: Tuberculosis</vt:lpstr>
      <vt:lpstr>What are the main approaches and strategies that could be used to monitor an infectious disease outbreak?</vt:lpstr>
      <vt:lpstr>PowerPoint Presentation</vt:lpstr>
      <vt:lpstr>(This figure shows the type, symptoms, diagnosis, and cases of TB infection.)</vt:lpstr>
      <vt:lpstr>Policy and Strategies Available the UK Government to Maintain Public Health About Tuberculosis</vt:lpstr>
      <vt:lpstr> Recommendations As Public Health Practitioners About The Tuberculosis</vt:lpstr>
      <vt:lpstr>( TB CASES OVER THE YEARS ) </vt:lpstr>
      <vt:lpstr>What Health Education will you give to the college Management to prevent the outbreak? ( Case Study)</vt:lpstr>
      <vt:lpstr>The difference between latent TB infection ( LTBI ) and TB disease.</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Public Health  LCH4008  Assignment 1, Group 3</dc:title>
  <dc:creator>Sara Amiri (2512078)</dc:creator>
  <cp:lastModifiedBy>sara amiri</cp:lastModifiedBy>
  <cp:revision>3</cp:revision>
  <dcterms:created xsi:type="dcterms:W3CDTF">2026-02-17T13:47:34Z</dcterms:created>
  <dcterms:modified xsi:type="dcterms:W3CDTF">2026-03-17T13:07:42Z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