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58" r:id="rId5"/>
    <p:sldId id="260" r:id="rId6"/>
    <p:sldId id="276" r:id="rId7"/>
    <p:sldId id="261" r:id="rId8"/>
    <p:sldId id="264" r:id="rId9"/>
    <p:sldId id="262" r:id="rId10"/>
    <p:sldId id="265" r:id="rId11"/>
    <p:sldId id="267" r:id="rId12"/>
    <p:sldId id="268" r:id="rId13"/>
    <p:sldId id="269" r:id="rId14"/>
    <p:sldId id="270" r:id="rId15"/>
    <p:sldId id="271" r:id="rId16"/>
    <p:sldId id="272" r:id="rId17"/>
    <p:sldId id="273" r:id="rId18"/>
    <p:sldId id="274"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21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52469A64-DB82-4C13-8BDC-019CE94134E9}" type="datetimeFigureOut">
              <a:rPr lang="en-GB" smtClean="0"/>
              <a:t>22/01/2020</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BBE7871-7C4F-45DC-A188-1A6D6DEF297C}"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2469A64-DB82-4C13-8BDC-019CE94134E9}"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E7871-7C4F-45DC-A188-1A6D6DEF297C}"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52469A64-DB82-4C13-8BDC-019CE94134E9}" type="datetimeFigureOut">
              <a:rPr lang="en-GB" smtClean="0"/>
              <a:t>22/01/2020</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BBE7871-7C4F-45DC-A188-1A6D6DEF297C}"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2469A64-DB82-4C13-8BDC-019CE94134E9}" type="datetimeFigureOut">
              <a:rPr lang="en-GB" smtClean="0"/>
              <a:t>22/01/2020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E7871-7C4F-45DC-A188-1A6D6DEF297C}"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2469A64-DB82-4C13-8BDC-019CE94134E9}" type="datetimeFigureOut">
              <a:rPr lang="en-GB" smtClean="0"/>
              <a:t>22/01/2020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BE7871-7C4F-45DC-A188-1A6D6DEF297C}"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2469A64-DB82-4C13-8BDC-019CE94134E9}" type="datetimeFigureOut">
              <a:rPr lang="en-GB" smtClean="0"/>
              <a:t>22/01/2020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BE7871-7C4F-45DC-A188-1A6D6DEF297C}"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469A64-DB82-4C13-8BDC-019CE94134E9}" type="datetimeFigureOut">
              <a:rPr lang="en-GB" smtClean="0"/>
              <a:t>22/01/2020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BE7871-7C4F-45DC-A188-1A6D6DEF297C}"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2469A64-DB82-4C13-8BDC-019CE94134E9}" type="datetimeFigureOut">
              <a:rPr lang="en-GB" smtClean="0"/>
              <a:t>22/01/2020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E7871-7C4F-45DC-A188-1A6D6DEF297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2469A64-DB82-4C13-8BDC-019CE94134E9}" type="datetimeFigureOut">
              <a:rPr lang="en-GB" smtClean="0"/>
              <a:t>22/01/2020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E7871-7C4F-45DC-A188-1A6D6DEF297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2469A64-DB82-4C13-8BDC-019CE94134E9}"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E7871-7C4F-45DC-A188-1A6D6DEF297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2469A64-DB82-4C13-8BDC-019CE94134E9}" type="datetimeFigureOut">
              <a:rPr lang="en-GB" smtClean="0"/>
              <a:t>22/01/2020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E7871-7C4F-45DC-A188-1A6D6DEF297C}"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52469A64-DB82-4C13-8BDC-019CE94134E9}" type="datetimeFigureOut">
              <a:rPr lang="en-GB" smtClean="0"/>
              <a:t>22/01/2020</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BBE7871-7C4F-45DC-A188-1A6D6DEF297C}"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 4012</a:t>
            </a:r>
            <a:br>
              <a:rPr lang="en-GB" dirty="0" smtClean="0"/>
            </a:br>
            <a:r>
              <a:rPr lang="en-GB" dirty="0" smtClean="0"/>
              <a:t>Fieldwork</a:t>
            </a:r>
            <a:endParaRPr lang="en-GB" dirty="0"/>
          </a:p>
        </p:txBody>
      </p:sp>
      <p:sp>
        <p:nvSpPr>
          <p:cNvPr id="3" name="Subtitle 2"/>
          <p:cNvSpPr>
            <a:spLocks noGrp="1"/>
          </p:cNvSpPr>
          <p:nvPr>
            <p:ph type="subTitle" idx="1"/>
          </p:nvPr>
        </p:nvSpPr>
        <p:spPr/>
        <p:txBody>
          <a:bodyPr/>
          <a:lstStyle/>
          <a:p>
            <a:r>
              <a:rPr lang="en-GB" dirty="0" smtClean="0"/>
              <a:t>Re-cap</a:t>
            </a:r>
            <a:endParaRPr lang="en-GB" dirty="0"/>
          </a:p>
        </p:txBody>
      </p:sp>
    </p:spTree>
    <p:extLst>
      <p:ext uri="{BB962C8B-B14F-4D97-AF65-F5344CB8AC3E}">
        <p14:creationId xmlns:p14="http://schemas.microsoft.com/office/powerpoint/2010/main" val="3084986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Welcome Back</a:t>
            </a:r>
            <a:endParaRPr lang="en-GB" dirty="0"/>
          </a:p>
        </p:txBody>
      </p:sp>
      <p:sp>
        <p:nvSpPr>
          <p:cNvPr id="3" name="Content Placeholder 2"/>
          <p:cNvSpPr>
            <a:spLocks noGrp="1"/>
          </p:cNvSpPr>
          <p:nvPr>
            <p:ph sz="quarter" idx="1"/>
          </p:nvPr>
        </p:nvSpPr>
        <p:spPr/>
        <p:txBody>
          <a:bodyPr/>
          <a:lstStyle/>
          <a:p>
            <a:r>
              <a:rPr lang="en-GB" dirty="0" smtClean="0"/>
              <a:t>Re-connect as a group</a:t>
            </a:r>
          </a:p>
        </p:txBody>
      </p:sp>
    </p:spTree>
    <p:extLst>
      <p:ext uri="{BB962C8B-B14F-4D97-AF65-F5344CB8AC3E}">
        <p14:creationId xmlns:p14="http://schemas.microsoft.com/office/powerpoint/2010/main" val="1533694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Semester 1</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Lecture 1</a:t>
            </a:r>
          </a:p>
          <a:p>
            <a:pPr lvl="1"/>
            <a:r>
              <a:rPr lang="en-GB" dirty="0" smtClean="0"/>
              <a:t>Introduction to the module and assessment components</a:t>
            </a:r>
          </a:p>
          <a:p>
            <a:pPr lvl="1"/>
            <a:r>
              <a:rPr lang="en-GB" dirty="0" smtClean="0"/>
              <a:t>Fieldwork guidelines and NOS</a:t>
            </a:r>
          </a:p>
          <a:p>
            <a:pPr lvl="1"/>
            <a:r>
              <a:rPr lang="en-GB" dirty="0" smtClean="0"/>
              <a:t>NOS evidence matrix</a:t>
            </a:r>
          </a:p>
          <a:p>
            <a:pPr lvl="1"/>
            <a:r>
              <a:rPr lang="en-GB" dirty="0" smtClean="0"/>
              <a:t>Portfolio checklist</a:t>
            </a:r>
          </a:p>
          <a:p>
            <a:pPr lvl="1"/>
            <a:r>
              <a:rPr lang="en-GB" dirty="0" smtClean="0"/>
              <a:t>Important considerations for placement.</a:t>
            </a:r>
          </a:p>
          <a:p>
            <a:r>
              <a:rPr lang="en-GB" dirty="0" smtClean="0"/>
              <a:t>Lecture 2 and 3</a:t>
            </a:r>
          </a:p>
          <a:p>
            <a:pPr lvl="1"/>
            <a:r>
              <a:rPr lang="en-GB" dirty="0" smtClean="0"/>
              <a:t>Placement learning and how this differs from classroom learning</a:t>
            </a:r>
          </a:p>
          <a:p>
            <a:pPr lvl="1"/>
            <a:r>
              <a:rPr lang="en-GB" dirty="0" smtClean="0"/>
              <a:t>Processes and practicalities of placement</a:t>
            </a:r>
          </a:p>
          <a:p>
            <a:pPr lvl="1"/>
            <a:r>
              <a:rPr lang="en-GB" dirty="0" smtClean="0"/>
              <a:t>Who is who on the placement team and their responsibilities….and yours!!</a:t>
            </a:r>
          </a:p>
          <a:p>
            <a:pPr lvl="1"/>
            <a:r>
              <a:rPr lang="en-GB" dirty="0" smtClean="0"/>
              <a:t>What is face to face contact the other 100 hours </a:t>
            </a:r>
          </a:p>
          <a:p>
            <a:pPr lvl="1"/>
            <a:r>
              <a:rPr lang="en-GB" dirty="0" smtClean="0"/>
              <a:t>Functional Map</a:t>
            </a:r>
          </a:p>
          <a:p>
            <a:pPr lvl="1"/>
            <a:r>
              <a:rPr lang="en-GB" dirty="0" smtClean="0"/>
              <a:t>1</a:t>
            </a:r>
            <a:r>
              <a:rPr lang="en-GB" baseline="30000" dirty="0" smtClean="0"/>
              <a:t>st</a:t>
            </a:r>
            <a:r>
              <a:rPr lang="en-GB" dirty="0" smtClean="0"/>
              <a:t> placement progression meeting – </a:t>
            </a:r>
            <a:r>
              <a:rPr lang="en-GB" dirty="0" smtClean="0"/>
              <a:t>15/10/19 </a:t>
            </a:r>
            <a:r>
              <a:rPr lang="en-GB" dirty="0" smtClean="0"/>
              <a:t>(DBS) (Scoping placement and VT)</a:t>
            </a:r>
          </a:p>
          <a:p>
            <a:pPr lvl="1"/>
            <a:r>
              <a:rPr lang="en-GB" dirty="0" smtClean="0"/>
              <a:t>Examples of portfolios</a:t>
            </a:r>
          </a:p>
          <a:p>
            <a:pPr lvl="1"/>
            <a:r>
              <a:rPr lang="en-GB" dirty="0" smtClean="0"/>
              <a:t>Level descriptors </a:t>
            </a:r>
          </a:p>
          <a:p>
            <a:pPr lvl="1"/>
            <a:r>
              <a:rPr lang="en-GB" dirty="0" smtClean="0"/>
              <a:t>How to guides of arranging VT visits/supervision/line manager’s reports etc.</a:t>
            </a:r>
          </a:p>
          <a:p>
            <a:pPr lvl="1"/>
            <a:endParaRPr lang="en-GB" dirty="0" smtClean="0"/>
          </a:p>
        </p:txBody>
      </p:sp>
    </p:spTree>
    <p:extLst>
      <p:ext uri="{BB962C8B-B14F-4D97-AF65-F5344CB8AC3E}">
        <p14:creationId xmlns:p14="http://schemas.microsoft.com/office/powerpoint/2010/main" val="1447317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Semester 1</a:t>
            </a:r>
          </a:p>
        </p:txBody>
      </p:sp>
      <p:sp>
        <p:nvSpPr>
          <p:cNvPr id="3" name="Content Placeholder 2"/>
          <p:cNvSpPr>
            <a:spLocks noGrp="1"/>
          </p:cNvSpPr>
          <p:nvPr>
            <p:ph sz="quarter" idx="1"/>
          </p:nvPr>
        </p:nvSpPr>
        <p:spPr/>
        <p:txBody>
          <a:bodyPr>
            <a:normAutofit/>
          </a:bodyPr>
          <a:lstStyle/>
          <a:p>
            <a:r>
              <a:rPr lang="en-GB" dirty="0"/>
              <a:t>Lecture </a:t>
            </a:r>
            <a:r>
              <a:rPr lang="en-GB" dirty="0" smtClean="0"/>
              <a:t>4</a:t>
            </a:r>
          </a:p>
          <a:p>
            <a:pPr lvl="1"/>
            <a:r>
              <a:rPr lang="en-GB" dirty="0" smtClean="0"/>
              <a:t>Safeguarding and child protection session</a:t>
            </a:r>
            <a:endParaRPr lang="en-GB" dirty="0"/>
          </a:p>
          <a:p>
            <a:r>
              <a:rPr lang="en-GB" dirty="0"/>
              <a:t>Lecture </a:t>
            </a:r>
            <a:r>
              <a:rPr lang="en-GB" dirty="0" smtClean="0"/>
              <a:t>5</a:t>
            </a:r>
          </a:p>
          <a:p>
            <a:pPr lvl="1"/>
            <a:r>
              <a:rPr lang="en-GB" dirty="0" smtClean="0"/>
              <a:t>Reading Week – Directed Study</a:t>
            </a:r>
            <a:endParaRPr lang="en-GB" dirty="0"/>
          </a:p>
          <a:p>
            <a:r>
              <a:rPr lang="en-GB" dirty="0"/>
              <a:t>Lecture </a:t>
            </a:r>
            <a:r>
              <a:rPr lang="en-GB" dirty="0" smtClean="0"/>
              <a:t>6</a:t>
            </a:r>
          </a:p>
          <a:p>
            <a:pPr lvl="1"/>
            <a:r>
              <a:rPr lang="en-GB" dirty="0" smtClean="0"/>
              <a:t>Placement </a:t>
            </a:r>
            <a:r>
              <a:rPr lang="en-GB" dirty="0" smtClean="0"/>
              <a:t>Preparation </a:t>
            </a:r>
            <a:r>
              <a:rPr lang="en-GB" dirty="0" err="1" smtClean="0"/>
              <a:t>Ppt</a:t>
            </a:r>
            <a:endParaRPr lang="en-GB" dirty="0"/>
          </a:p>
          <a:p>
            <a:r>
              <a:rPr lang="en-GB" dirty="0"/>
              <a:t>Lecture </a:t>
            </a:r>
            <a:r>
              <a:rPr lang="en-GB" dirty="0" smtClean="0"/>
              <a:t>7</a:t>
            </a:r>
          </a:p>
          <a:p>
            <a:pPr lvl="1"/>
            <a:r>
              <a:rPr lang="en-GB" dirty="0" smtClean="0"/>
              <a:t>Supervision and Support Skills</a:t>
            </a:r>
          </a:p>
          <a:p>
            <a:r>
              <a:rPr lang="en-GB" dirty="0" smtClean="0"/>
              <a:t>Lecture </a:t>
            </a:r>
            <a:r>
              <a:rPr lang="en-GB" dirty="0"/>
              <a:t>8</a:t>
            </a:r>
            <a:endParaRPr lang="en-GB" dirty="0" smtClean="0"/>
          </a:p>
          <a:p>
            <a:pPr lvl="1"/>
            <a:r>
              <a:rPr lang="en-GB" dirty="0" smtClean="0"/>
              <a:t>Directed Study – risk assessment component with Huw Williams.</a:t>
            </a:r>
          </a:p>
        </p:txBody>
      </p:sp>
    </p:spTree>
    <p:extLst>
      <p:ext uri="{BB962C8B-B14F-4D97-AF65-F5344CB8AC3E}">
        <p14:creationId xmlns:p14="http://schemas.microsoft.com/office/powerpoint/2010/main" val="3412173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Semester 1</a:t>
            </a:r>
            <a:endParaRPr lang="en-GB" dirty="0"/>
          </a:p>
        </p:txBody>
      </p:sp>
      <p:sp>
        <p:nvSpPr>
          <p:cNvPr id="3" name="Content Placeholder 2"/>
          <p:cNvSpPr>
            <a:spLocks noGrp="1"/>
          </p:cNvSpPr>
          <p:nvPr>
            <p:ph sz="quarter" idx="1"/>
          </p:nvPr>
        </p:nvSpPr>
        <p:spPr>
          <a:xfrm>
            <a:off x="457200" y="1219200"/>
            <a:ext cx="8229600" cy="5234136"/>
          </a:xfrm>
        </p:spPr>
        <p:txBody>
          <a:bodyPr>
            <a:noAutofit/>
          </a:bodyPr>
          <a:lstStyle/>
          <a:p>
            <a:r>
              <a:rPr lang="en-GB" sz="2800" dirty="0" smtClean="0"/>
              <a:t>Lecture 9</a:t>
            </a:r>
          </a:p>
          <a:p>
            <a:pPr marL="274320" lvl="1" indent="0">
              <a:buClr>
                <a:srgbClr val="9FB8CD"/>
              </a:buClr>
              <a:buNone/>
            </a:pPr>
            <a:r>
              <a:rPr lang="en-GB" sz="2400" dirty="0">
                <a:solidFill>
                  <a:srgbClr val="464653"/>
                </a:solidFill>
              </a:rPr>
              <a:t>Reflection and Reflective </a:t>
            </a:r>
            <a:r>
              <a:rPr lang="en-GB" sz="2400" dirty="0" smtClean="0">
                <a:solidFill>
                  <a:srgbClr val="464653"/>
                </a:solidFill>
              </a:rPr>
              <a:t>Writing</a:t>
            </a:r>
            <a:endParaRPr lang="en-GB" sz="2400" dirty="0" smtClean="0"/>
          </a:p>
          <a:p>
            <a:r>
              <a:rPr lang="en-GB" sz="2800" dirty="0" smtClean="0"/>
              <a:t>(Lecture 10 and 11) </a:t>
            </a:r>
          </a:p>
          <a:p>
            <a:pPr lvl="1"/>
            <a:r>
              <a:rPr lang="en-GB" sz="2400" dirty="0" smtClean="0"/>
              <a:t>Directed Study</a:t>
            </a:r>
          </a:p>
          <a:p>
            <a:pPr lvl="1"/>
            <a:endParaRPr lang="en-GB" sz="2000" dirty="0"/>
          </a:p>
          <a:p>
            <a:pPr lvl="1"/>
            <a:endParaRPr lang="en-GB" sz="2000" dirty="0" smtClean="0"/>
          </a:p>
          <a:p>
            <a:pPr lvl="1"/>
            <a:endParaRPr lang="en-GB" sz="2000" dirty="0"/>
          </a:p>
          <a:p>
            <a:pPr lvl="1"/>
            <a:endParaRPr lang="en-GB" sz="2000" dirty="0" smtClean="0"/>
          </a:p>
        </p:txBody>
      </p:sp>
    </p:spTree>
    <p:extLst>
      <p:ext uri="{BB962C8B-B14F-4D97-AF65-F5344CB8AC3E}">
        <p14:creationId xmlns:p14="http://schemas.microsoft.com/office/powerpoint/2010/main" val="1146957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Expect in Semester 2</a:t>
            </a:r>
            <a:endParaRPr lang="en-GB" dirty="0"/>
          </a:p>
        </p:txBody>
      </p:sp>
      <p:sp>
        <p:nvSpPr>
          <p:cNvPr id="3" name="Content Placeholder 2"/>
          <p:cNvSpPr>
            <a:spLocks noGrp="1"/>
          </p:cNvSpPr>
          <p:nvPr>
            <p:ph sz="quarter" idx="1"/>
          </p:nvPr>
        </p:nvSpPr>
        <p:spPr>
          <a:xfrm>
            <a:off x="457200" y="1219200"/>
            <a:ext cx="8229600" cy="5738192"/>
          </a:xfrm>
        </p:spPr>
        <p:txBody>
          <a:bodyPr>
            <a:normAutofit/>
          </a:bodyPr>
          <a:lstStyle/>
          <a:p>
            <a:pPr lvl="1"/>
            <a:r>
              <a:rPr lang="en-GB" sz="2000" b="1" dirty="0" smtClean="0"/>
              <a:t>(Lecture 12</a:t>
            </a:r>
            <a:r>
              <a:rPr lang="en-GB" sz="2000" b="1" dirty="0" smtClean="0"/>
              <a:t>) Today</a:t>
            </a:r>
            <a:endParaRPr lang="en-GB" sz="2000" b="1" dirty="0" smtClean="0"/>
          </a:p>
          <a:p>
            <a:pPr lvl="2"/>
            <a:r>
              <a:rPr lang="en-GB" sz="1800" dirty="0" smtClean="0"/>
              <a:t>Re – cap and touching base – a gentle session and an opportunity to see me for individual tutorials. </a:t>
            </a:r>
          </a:p>
          <a:p>
            <a:pPr lvl="2"/>
            <a:r>
              <a:rPr lang="en-GB" sz="1800" dirty="0" smtClean="0"/>
              <a:t>A </a:t>
            </a:r>
            <a:r>
              <a:rPr lang="en-GB" sz="1800" dirty="0"/>
              <a:t>re-cap of all assessment components and planning for submission.</a:t>
            </a:r>
          </a:p>
          <a:p>
            <a:pPr lvl="1"/>
            <a:r>
              <a:rPr lang="en-GB" sz="2000" b="1" dirty="0"/>
              <a:t>(Lecture </a:t>
            </a:r>
            <a:r>
              <a:rPr lang="en-GB" sz="2000" b="1" dirty="0" smtClean="0"/>
              <a:t>13)</a:t>
            </a:r>
            <a:endParaRPr lang="en-GB" sz="2000" b="1" dirty="0"/>
          </a:p>
          <a:p>
            <a:pPr lvl="2"/>
            <a:r>
              <a:rPr lang="en-GB" sz="1800" dirty="0"/>
              <a:t>Understanding Organisations</a:t>
            </a:r>
          </a:p>
          <a:p>
            <a:pPr lvl="2"/>
            <a:r>
              <a:rPr lang="en-GB" sz="1800" dirty="0"/>
              <a:t>Leadership and </a:t>
            </a:r>
            <a:r>
              <a:rPr lang="en-GB" sz="1800" dirty="0" smtClean="0"/>
              <a:t>Management</a:t>
            </a:r>
          </a:p>
          <a:p>
            <a:pPr lvl="2"/>
            <a:r>
              <a:rPr lang="en-GB" sz="1800" dirty="0"/>
              <a:t>An introduction into ‘Understanding Organisations’ and preparation for assessment component ‘An observation of the work placement</a:t>
            </a:r>
            <a:r>
              <a:rPr lang="en-GB" sz="1800" dirty="0" smtClean="0"/>
              <a:t>’.</a:t>
            </a:r>
            <a:endParaRPr lang="en-GB" sz="1800" b="1" dirty="0"/>
          </a:p>
          <a:p>
            <a:pPr lvl="1"/>
            <a:r>
              <a:rPr lang="en-GB" sz="2000" b="1" dirty="0"/>
              <a:t>(Lecture </a:t>
            </a:r>
            <a:r>
              <a:rPr lang="en-GB" sz="2000" b="1" dirty="0" smtClean="0"/>
              <a:t>14)</a:t>
            </a:r>
            <a:endParaRPr lang="en-GB" sz="2000" b="1" dirty="0"/>
          </a:p>
          <a:p>
            <a:pPr lvl="2"/>
            <a:r>
              <a:rPr lang="en-GB" sz="1800" dirty="0"/>
              <a:t>How to conduct and write a </a:t>
            </a:r>
            <a:r>
              <a:rPr lang="en-GB" sz="1800" dirty="0" smtClean="0"/>
              <a:t>Community Profile</a:t>
            </a:r>
            <a:endParaRPr lang="en-GB" sz="1800" dirty="0"/>
          </a:p>
          <a:p>
            <a:pPr lvl="1"/>
            <a:r>
              <a:rPr lang="en-GB" sz="2000" b="1" dirty="0"/>
              <a:t>(Lecture </a:t>
            </a:r>
            <a:r>
              <a:rPr lang="en-GB" sz="2000" b="1" dirty="0" smtClean="0"/>
              <a:t>15</a:t>
            </a:r>
            <a:r>
              <a:rPr lang="en-GB" sz="2000" b="1" dirty="0" smtClean="0"/>
              <a:t>) Half term</a:t>
            </a:r>
            <a:endParaRPr lang="en-GB" sz="2000" dirty="0"/>
          </a:p>
          <a:p>
            <a:pPr lvl="2"/>
            <a:r>
              <a:rPr lang="en-GB" sz="1800" dirty="0"/>
              <a:t>Directed Study (no taught lecture)</a:t>
            </a:r>
          </a:p>
          <a:p>
            <a:pPr lvl="2"/>
            <a:r>
              <a:rPr lang="en-GB" sz="1800" dirty="0"/>
              <a:t>Write your observations of work placement and begin your </a:t>
            </a:r>
            <a:r>
              <a:rPr lang="en-GB" sz="1800" dirty="0" smtClean="0"/>
              <a:t>community profile.</a:t>
            </a:r>
            <a:endParaRPr lang="en-GB" sz="1800" dirty="0"/>
          </a:p>
          <a:p>
            <a:endParaRPr lang="en-GB" sz="2800" dirty="0"/>
          </a:p>
        </p:txBody>
      </p:sp>
    </p:spTree>
    <p:extLst>
      <p:ext uri="{BB962C8B-B14F-4D97-AF65-F5344CB8AC3E}">
        <p14:creationId xmlns:p14="http://schemas.microsoft.com/office/powerpoint/2010/main" val="1108979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to expect in Semester 2</a:t>
            </a:r>
          </a:p>
        </p:txBody>
      </p:sp>
      <p:sp>
        <p:nvSpPr>
          <p:cNvPr id="3" name="Content Placeholder 2"/>
          <p:cNvSpPr>
            <a:spLocks noGrp="1"/>
          </p:cNvSpPr>
          <p:nvPr>
            <p:ph sz="quarter" idx="1"/>
          </p:nvPr>
        </p:nvSpPr>
        <p:spPr/>
        <p:txBody>
          <a:bodyPr>
            <a:normAutofit/>
          </a:bodyPr>
          <a:lstStyle/>
          <a:p>
            <a:r>
              <a:rPr lang="en-GB" dirty="0" smtClean="0"/>
              <a:t>(Lecture 16 and 17)</a:t>
            </a:r>
          </a:p>
          <a:p>
            <a:pPr lvl="1"/>
            <a:r>
              <a:rPr lang="en-GB" dirty="0" smtClean="0"/>
              <a:t>Individual Tutorials by appointment – to check placement and portfolio progression. </a:t>
            </a:r>
          </a:p>
          <a:p>
            <a:pPr lvl="1"/>
            <a:r>
              <a:rPr lang="en-GB" dirty="0" smtClean="0"/>
              <a:t>You should also by this date arranged when the reports should be submitted to you.</a:t>
            </a:r>
          </a:p>
          <a:p>
            <a:pPr lvl="1"/>
            <a:r>
              <a:rPr lang="en-GB" dirty="0" smtClean="0"/>
              <a:t>An opportunity to discuss and show your completed assessment components to date.</a:t>
            </a:r>
          </a:p>
          <a:p>
            <a:r>
              <a:rPr lang="en-GB" dirty="0" smtClean="0"/>
              <a:t>(Lecture 18)</a:t>
            </a:r>
          </a:p>
          <a:p>
            <a:pPr lvl="1">
              <a:buClr>
                <a:srgbClr val="727CA3"/>
              </a:buClr>
            </a:pPr>
            <a:r>
              <a:rPr lang="en-GB" sz="2100" dirty="0" smtClean="0">
                <a:solidFill>
                  <a:prstClr val="black"/>
                </a:solidFill>
              </a:rPr>
              <a:t>A session exploring </a:t>
            </a:r>
            <a:r>
              <a:rPr lang="en-GB" sz="2100" dirty="0">
                <a:solidFill>
                  <a:prstClr val="black"/>
                </a:solidFill>
              </a:rPr>
              <a:t>your own learning and </a:t>
            </a:r>
            <a:r>
              <a:rPr lang="en-GB" sz="2100" dirty="0" smtClean="0">
                <a:solidFill>
                  <a:prstClr val="black"/>
                </a:solidFill>
              </a:rPr>
              <a:t>development, this can then be linked to </a:t>
            </a:r>
            <a:r>
              <a:rPr lang="en-GB" sz="2100" dirty="0">
                <a:solidFill>
                  <a:prstClr val="black"/>
                </a:solidFill>
              </a:rPr>
              <a:t>your professional development plan and underpinned with reference to examples from your practice and appropriate literature such as National Occupational Standards for Youth Work.</a:t>
            </a:r>
          </a:p>
          <a:p>
            <a:pPr lvl="1"/>
            <a:endParaRPr lang="en-GB" dirty="0"/>
          </a:p>
        </p:txBody>
      </p:sp>
    </p:spTree>
    <p:extLst>
      <p:ext uri="{BB962C8B-B14F-4D97-AF65-F5344CB8AC3E}">
        <p14:creationId xmlns:p14="http://schemas.microsoft.com/office/powerpoint/2010/main" val="1073251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sz="quarter" idx="1"/>
          </p:nvPr>
        </p:nvSpPr>
        <p:spPr/>
        <p:txBody>
          <a:bodyPr>
            <a:normAutofit/>
          </a:bodyPr>
          <a:lstStyle/>
          <a:p>
            <a:r>
              <a:rPr lang="en-GB" sz="4000" dirty="0"/>
              <a:t>A quick reminder of the Assessment Components</a:t>
            </a:r>
          </a:p>
        </p:txBody>
      </p:sp>
    </p:spTree>
    <p:extLst>
      <p:ext uri="{BB962C8B-B14F-4D97-AF65-F5344CB8AC3E}">
        <p14:creationId xmlns:p14="http://schemas.microsoft.com/office/powerpoint/2010/main" val="890316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to expect in Semester 2</a:t>
            </a:r>
          </a:p>
        </p:txBody>
      </p:sp>
      <p:sp>
        <p:nvSpPr>
          <p:cNvPr id="3" name="Content Placeholder 2"/>
          <p:cNvSpPr>
            <a:spLocks noGrp="1"/>
          </p:cNvSpPr>
          <p:nvPr>
            <p:ph sz="quarter" idx="1"/>
          </p:nvPr>
        </p:nvSpPr>
        <p:spPr/>
        <p:txBody>
          <a:bodyPr>
            <a:noAutofit/>
          </a:bodyPr>
          <a:lstStyle/>
          <a:p>
            <a:r>
              <a:rPr lang="en-GB" sz="2400" dirty="0" smtClean="0"/>
              <a:t>A reminder of the assessment </a:t>
            </a:r>
            <a:r>
              <a:rPr lang="en-GB" sz="2400" dirty="0"/>
              <a:t>c</a:t>
            </a:r>
            <a:r>
              <a:rPr lang="en-GB" sz="2400" dirty="0" smtClean="0"/>
              <a:t>omponents that are not completed by </a:t>
            </a:r>
            <a:r>
              <a:rPr lang="en-GB" sz="2400" b="1" dirty="0" smtClean="0"/>
              <a:t>you</a:t>
            </a:r>
            <a:r>
              <a:rPr lang="en-GB" sz="2400" dirty="0" smtClean="0"/>
              <a:t> but is </a:t>
            </a:r>
            <a:r>
              <a:rPr lang="en-GB" sz="2400" b="1" dirty="0" smtClean="0"/>
              <a:t>your</a:t>
            </a:r>
            <a:r>
              <a:rPr lang="en-GB" sz="2400" dirty="0" smtClean="0"/>
              <a:t> responsibility to manage.</a:t>
            </a:r>
          </a:p>
          <a:p>
            <a:pPr marL="114300" lvl="0" indent="0">
              <a:buClr>
                <a:srgbClr val="727CA3"/>
              </a:buClr>
              <a:buNone/>
            </a:pPr>
            <a:endParaRPr lang="en-GB" sz="2400" b="1" u="sng" dirty="0" smtClean="0">
              <a:solidFill>
                <a:prstClr val="black"/>
              </a:solidFill>
            </a:endParaRPr>
          </a:p>
          <a:p>
            <a:pPr marL="114300" lvl="0" indent="0">
              <a:buClr>
                <a:srgbClr val="727CA3"/>
              </a:buClr>
              <a:buNone/>
            </a:pPr>
            <a:r>
              <a:rPr lang="en-GB" sz="2400" b="1" u="sng" dirty="0" smtClean="0">
                <a:solidFill>
                  <a:prstClr val="black"/>
                </a:solidFill>
              </a:rPr>
              <a:t>Assessment </a:t>
            </a:r>
            <a:r>
              <a:rPr lang="en-GB" sz="2400" b="1" u="sng" dirty="0">
                <a:solidFill>
                  <a:prstClr val="black"/>
                </a:solidFill>
              </a:rPr>
              <a:t>Component 2 – 10%</a:t>
            </a:r>
          </a:p>
          <a:p>
            <a:pPr marL="114300" lvl="0" indent="0">
              <a:buClr>
                <a:srgbClr val="727CA3"/>
              </a:buClr>
              <a:buNone/>
            </a:pPr>
            <a:r>
              <a:rPr lang="en-GB" sz="2400" dirty="0">
                <a:solidFill>
                  <a:prstClr val="black"/>
                </a:solidFill>
              </a:rPr>
              <a:t>Practical:  A Line Manager Report making clear reference from the student’s practice and conduct while on placement.</a:t>
            </a:r>
          </a:p>
          <a:p>
            <a:pPr marL="114300" lvl="0" indent="0">
              <a:buClr>
                <a:srgbClr val="727CA3"/>
              </a:buClr>
              <a:buNone/>
            </a:pPr>
            <a:r>
              <a:rPr lang="en-GB" sz="2400" b="1" u="sng" dirty="0" smtClean="0">
                <a:solidFill>
                  <a:prstClr val="black"/>
                </a:solidFill>
              </a:rPr>
              <a:t>Assessment </a:t>
            </a:r>
            <a:r>
              <a:rPr lang="en-GB" sz="2400" b="1" u="sng" dirty="0">
                <a:solidFill>
                  <a:prstClr val="black"/>
                </a:solidFill>
              </a:rPr>
              <a:t>Component 4 – 10%</a:t>
            </a:r>
          </a:p>
          <a:p>
            <a:pPr marL="114300" lvl="0" indent="0">
              <a:buClr>
                <a:srgbClr val="727CA3"/>
              </a:buClr>
              <a:buNone/>
            </a:pPr>
            <a:r>
              <a:rPr lang="en-GB" sz="2400" dirty="0">
                <a:solidFill>
                  <a:prstClr val="black"/>
                </a:solidFill>
              </a:rPr>
              <a:t>Practical:  A report from the Fieldwork Supervisor reflecting the student's  engagement with supervision and reflective practice.</a:t>
            </a:r>
          </a:p>
          <a:p>
            <a:pPr lvl="1"/>
            <a:endParaRPr lang="en-GB" sz="2400" dirty="0"/>
          </a:p>
        </p:txBody>
      </p:sp>
    </p:spTree>
    <p:extLst>
      <p:ext uri="{BB962C8B-B14F-4D97-AF65-F5344CB8AC3E}">
        <p14:creationId xmlns:p14="http://schemas.microsoft.com/office/powerpoint/2010/main" val="4077635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Assessments - 5 Components (Parts)</a:t>
            </a:r>
            <a:endParaRPr lang="en-GB" dirty="0"/>
          </a:p>
        </p:txBody>
      </p:sp>
      <p:sp>
        <p:nvSpPr>
          <p:cNvPr id="3" name="Content Placeholder 2"/>
          <p:cNvSpPr>
            <a:spLocks noGrp="1"/>
          </p:cNvSpPr>
          <p:nvPr>
            <p:ph sz="quarter" idx="1"/>
          </p:nvPr>
        </p:nvSpPr>
        <p:spPr>
          <a:xfrm>
            <a:off x="457200" y="1484784"/>
            <a:ext cx="8229600" cy="5112568"/>
          </a:xfrm>
        </p:spPr>
        <p:txBody>
          <a:bodyPr/>
          <a:lstStyle/>
          <a:p>
            <a:pPr marL="114300" indent="0">
              <a:buNone/>
            </a:pPr>
            <a:r>
              <a:rPr lang="en-GB" b="1" u="sng" dirty="0" smtClean="0">
                <a:solidFill>
                  <a:srgbClr val="FF0000"/>
                </a:solidFill>
              </a:rPr>
              <a:t>Assessment Component 1 – 60%</a:t>
            </a:r>
          </a:p>
          <a:p>
            <a:pPr marL="114300" indent="0">
              <a:buNone/>
            </a:pPr>
            <a:r>
              <a:rPr lang="en-GB" dirty="0" smtClean="0">
                <a:solidFill>
                  <a:srgbClr val="FF0000"/>
                </a:solidFill>
              </a:rPr>
              <a:t>Coursework:  A professional Journal (3000 words).</a:t>
            </a:r>
          </a:p>
          <a:p>
            <a:pPr marL="114300" indent="0">
              <a:buNone/>
            </a:pPr>
            <a:endParaRPr lang="en-GB" dirty="0" smtClean="0">
              <a:solidFill>
                <a:srgbClr val="FF0000"/>
              </a:solidFill>
            </a:endParaRPr>
          </a:p>
          <a:p>
            <a:pPr marL="114300" indent="0">
              <a:buNone/>
            </a:pPr>
            <a:r>
              <a:rPr lang="en-GB" b="1" u="sng" dirty="0" smtClean="0"/>
              <a:t>Assessment Component 2 – 20%</a:t>
            </a:r>
          </a:p>
          <a:p>
            <a:pPr marL="114300" indent="0">
              <a:buNone/>
            </a:pPr>
            <a:r>
              <a:rPr lang="en-GB" dirty="0" smtClean="0"/>
              <a:t>Practical: A Line Manager Report making clear reference from the student’s practice and conduct while on placement</a:t>
            </a:r>
            <a:r>
              <a:rPr lang="en-GB" dirty="0" smtClean="0"/>
              <a:t>.</a:t>
            </a:r>
            <a:endParaRPr lang="en-GB" dirty="0" smtClean="0"/>
          </a:p>
        </p:txBody>
      </p:sp>
    </p:spTree>
    <p:extLst>
      <p:ext uri="{BB962C8B-B14F-4D97-AF65-F5344CB8AC3E}">
        <p14:creationId xmlns:p14="http://schemas.microsoft.com/office/powerpoint/2010/main" val="3891887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sz="quarter" idx="1"/>
          </p:nvPr>
        </p:nvSpPr>
        <p:spPr/>
        <p:txBody>
          <a:bodyPr/>
          <a:lstStyle/>
          <a:p>
            <a:pPr marL="114300" indent="0">
              <a:buNone/>
            </a:pPr>
            <a:endParaRPr lang="en-GB" b="1" u="sng" dirty="0" smtClean="0"/>
          </a:p>
          <a:p>
            <a:pPr marL="114300" indent="0">
              <a:buNone/>
            </a:pPr>
            <a:r>
              <a:rPr lang="en-GB" b="1" u="sng" dirty="0" smtClean="0"/>
              <a:t>Assessment Component 4 – 10%</a:t>
            </a:r>
          </a:p>
          <a:p>
            <a:pPr marL="114300" indent="0">
              <a:buNone/>
            </a:pPr>
            <a:r>
              <a:rPr lang="en-GB" dirty="0" smtClean="0"/>
              <a:t>Practical: A report from the Fieldwork Supervisor reflecting the student's  engagement with supervision and reflective practice.</a:t>
            </a:r>
          </a:p>
          <a:p>
            <a:pPr marL="114300" indent="0">
              <a:buNone/>
            </a:pPr>
            <a:endParaRPr lang="en-GB" dirty="0" smtClean="0"/>
          </a:p>
          <a:p>
            <a:pPr marL="114300" indent="0">
              <a:buNone/>
            </a:pPr>
            <a:r>
              <a:rPr lang="en-GB" b="1" u="sng" dirty="0" smtClean="0">
                <a:solidFill>
                  <a:srgbClr val="FF0000"/>
                </a:solidFill>
              </a:rPr>
              <a:t>Assessment Component 5 – 10%</a:t>
            </a:r>
          </a:p>
          <a:p>
            <a:pPr marL="114300" indent="0">
              <a:buNone/>
            </a:pPr>
            <a:r>
              <a:rPr lang="en-GB" dirty="0" smtClean="0">
                <a:solidFill>
                  <a:srgbClr val="FF0000"/>
                </a:solidFill>
              </a:rPr>
              <a:t>Coursework: A portfolio of evidence including National Occupational Standards for Youth Work evidence matrix.</a:t>
            </a:r>
          </a:p>
          <a:p>
            <a:pPr marL="114300" indent="0">
              <a:buNone/>
            </a:pPr>
            <a:endParaRPr lang="en-GB" b="1" u="sng" dirty="0"/>
          </a:p>
        </p:txBody>
      </p:sp>
    </p:spTree>
    <p:extLst>
      <p:ext uri="{BB962C8B-B14F-4D97-AF65-F5344CB8AC3E}">
        <p14:creationId xmlns:p14="http://schemas.microsoft.com/office/powerpoint/2010/main" val="28276673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6128" y="260648"/>
            <a:ext cx="8260672" cy="1296144"/>
          </a:xfrm>
        </p:spPr>
        <p:txBody>
          <a:bodyPr>
            <a:noAutofit/>
          </a:bodyPr>
          <a:lstStyle/>
          <a:p>
            <a:pPr marL="114300" indent="0"/>
            <a:r>
              <a:rPr lang="en-GB" sz="2800" b="1" dirty="0"/>
              <a:t/>
            </a:r>
            <a:br>
              <a:rPr lang="en-GB" sz="2800" b="1" dirty="0"/>
            </a:br>
            <a:r>
              <a:rPr lang="en-GB" sz="3600" b="1" dirty="0"/>
              <a:t>Assessment Component  1 – 60%</a:t>
            </a:r>
            <a:br>
              <a:rPr lang="en-GB" sz="3600" b="1" dirty="0"/>
            </a:br>
            <a:r>
              <a:rPr lang="en-GB" sz="2400" b="1" i="1" dirty="0"/>
              <a:t>Coursework: A Professional Journal (3000 words)</a:t>
            </a:r>
          </a:p>
        </p:txBody>
      </p:sp>
      <p:sp>
        <p:nvSpPr>
          <p:cNvPr id="3" name="Content Placeholder 2"/>
          <p:cNvSpPr>
            <a:spLocks noGrp="1"/>
          </p:cNvSpPr>
          <p:nvPr>
            <p:ph sz="quarter" idx="1"/>
          </p:nvPr>
        </p:nvSpPr>
        <p:spPr>
          <a:xfrm>
            <a:off x="457200" y="1700808"/>
            <a:ext cx="8229600" cy="4824536"/>
          </a:xfrm>
        </p:spPr>
        <p:txBody>
          <a:bodyPr>
            <a:normAutofit/>
          </a:bodyPr>
          <a:lstStyle/>
          <a:p>
            <a:pPr marL="114300" indent="0">
              <a:buNone/>
            </a:pPr>
            <a:r>
              <a:rPr lang="en-GB" b="1" dirty="0" smtClean="0"/>
              <a:t>The journal will include the following:</a:t>
            </a:r>
          </a:p>
          <a:p>
            <a:r>
              <a:rPr lang="en-GB" dirty="0" smtClean="0"/>
              <a:t>An original risk assessment of the work setting.     	 </a:t>
            </a:r>
            <a:r>
              <a:rPr lang="en-GB" b="1" dirty="0" smtClean="0"/>
              <a:t>√</a:t>
            </a:r>
          </a:p>
          <a:p>
            <a:r>
              <a:rPr lang="en-GB" dirty="0" smtClean="0"/>
              <a:t>An observation of the work placement.		</a:t>
            </a:r>
          </a:p>
          <a:p>
            <a:r>
              <a:rPr lang="en-GB" dirty="0" smtClean="0"/>
              <a:t>Ten reflective journals.					</a:t>
            </a:r>
            <a:r>
              <a:rPr lang="en-GB" b="1" dirty="0"/>
              <a:t> √</a:t>
            </a:r>
            <a:endParaRPr lang="en-GB" dirty="0" smtClean="0"/>
          </a:p>
          <a:p>
            <a:r>
              <a:rPr lang="en-GB" dirty="0" smtClean="0"/>
              <a:t>A community Profile.</a:t>
            </a:r>
          </a:p>
          <a:p>
            <a:r>
              <a:rPr lang="en-GB" dirty="0" smtClean="0"/>
              <a:t>A </a:t>
            </a:r>
            <a:r>
              <a:rPr lang="en-GB" dirty="0" smtClean="0"/>
              <a:t>summary of your own learning and development, linked to your professional development plan and underpinned with reference to examples from your practice and appropriate literature such as National Occupational Standards for Youth Work.</a:t>
            </a:r>
            <a:endParaRPr lang="en-GB" dirty="0"/>
          </a:p>
        </p:txBody>
      </p:sp>
    </p:spTree>
    <p:extLst>
      <p:ext uri="{BB962C8B-B14F-4D97-AF65-F5344CB8AC3E}">
        <p14:creationId xmlns:p14="http://schemas.microsoft.com/office/powerpoint/2010/main" val="26009563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 10 </a:t>
            </a:r>
            <a:r>
              <a:rPr lang="en-GB" dirty="0" err="1" smtClean="0"/>
              <a:t>mins</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4256824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solidFill>
                  <a:srgbClr val="FF0000"/>
                </a:solidFill>
              </a:rPr>
              <a:t>Assessment Component 5 – 10%</a:t>
            </a:r>
            <a:br>
              <a:rPr lang="en-GB" b="1" u="sng" dirty="0">
                <a:solidFill>
                  <a:srgbClr val="FF0000"/>
                </a:solidFill>
              </a:rPr>
            </a:br>
            <a:endParaRPr lang="en-GB" dirty="0"/>
          </a:p>
        </p:txBody>
      </p:sp>
      <p:sp>
        <p:nvSpPr>
          <p:cNvPr id="3" name="Content Placeholder 2"/>
          <p:cNvSpPr>
            <a:spLocks noGrp="1"/>
          </p:cNvSpPr>
          <p:nvPr>
            <p:ph sz="quarter" idx="1"/>
          </p:nvPr>
        </p:nvSpPr>
        <p:spPr/>
        <p:txBody>
          <a:bodyPr/>
          <a:lstStyle/>
          <a:p>
            <a:pPr marL="114300" indent="0">
              <a:buNone/>
            </a:pPr>
            <a:r>
              <a:rPr lang="en-GB" dirty="0" smtClean="0">
                <a:solidFill>
                  <a:srgbClr val="FF0000"/>
                </a:solidFill>
              </a:rPr>
              <a:t>Coursework</a:t>
            </a:r>
            <a:r>
              <a:rPr lang="en-GB" dirty="0">
                <a:solidFill>
                  <a:srgbClr val="FF0000"/>
                </a:solidFill>
              </a:rPr>
              <a:t>: A portfolio of evidence including National Occupational Standards for Youth Work evidence matrix</a:t>
            </a:r>
            <a:r>
              <a:rPr lang="en-GB" dirty="0" smtClean="0">
                <a:solidFill>
                  <a:srgbClr val="FF0000"/>
                </a:solidFill>
              </a:rPr>
              <a:t>.</a:t>
            </a:r>
          </a:p>
          <a:p>
            <a:pPr marL="114300" indent="0">
              <a:buNone/>
            </a:pPr>
            <a:endParaRPr lang="en-GB" dirty="0">
              <a:solidFill>
                <a:srgbClr val="FF0000"/>
              </a:solidFill>
            </a:endParaRPr>
          </a:p>
          <a:p>
            <a:pPr marL="114300" indent="0">
              <a:buNone/>
            </a:pPr>
            <a:r>
              <a:rPr lang="en-GB" dirty="0" smtClean="0">
                <a:solidFill>
                  <a:srgbClr val="FF0000"/>
                </a:solidFill>
              </a:rPr>
              <a:t>What does this section look like?</a:t>
            </a:r>
          </a:p>
          <a:p>
            <a:pPr marL="571500" indent="-457200"/>
            <a:r>
              <a:rPr lang="en-GB" dirty="0" smtClean="0">
                <a:solidFill>
                  <a:srgbClr val="FF0000"/>
                </a:solidFill>
              </a:rPr>
              <a:t>What is meant by evidence?</a:t>
            </a:r>
          </a:p>
          <a:p>
            <a:pPr marL="571500" indent="-457200"/>
            <a:r>
              <a:rPr lang="en-GB" dirty="0" smtClean="0">
                <a:solidFill>
                  <a:srgbClr val="FF0000"/>
                </a:solidFill>
              </a:rPr>
              <a:t>What sort of evidence should be included in your portfolio?</a:t>
            </a:r>
          </a:p>
          <a:p>
            <a:pPr marL="571500" indent="-457200"/>
            <a:r>
              <a:rPr lang="en-GB" dirty="0" smtClean="0">
                <a:solidFill>
                  <a:srgbClr val="FF0000"/>
                </a:solidFill>
              </a:rPr>
              <a:t>What sort of evidence are you already collecting?</a:t>
            </a:r>
          </a:p>
          <a:p>
            <a:pPr marL="114300" indent="0">
              <a:buNone/>
            </a:pPr>
            <a:endParaRPr lang="en-GB" dirty="0">
              <a:solidFill>
                <a:srgbClr val="FF0000"/>
              </a:solidFill>
            </a:endParaRPr>
          </a:p>
          <a:p>
            <a:pPr marL="114300" indent="0">
              <a:buNone/>
            </a:pPr>
            <a:r>
              <a:rPr lang="en-GB" dirty="0" smtClean="0">
                <a:solidFill>
                  <a:srgbClr val="FF0000"/>
                </a:solidFill>
              </a:rPr>
              <a:t>In small groups discuss your ideas and feedback.</a:t>
            </a:r>
            <a:endParaRPr lang="en-GB" dirty="0">
              <a:solidFill>
                <a:srgbClr val="FF0000"/>
              </a:solidFill>
            </a:endParaRPr>
          </a:p>
          <a:p>
            <a:pPr marL="114300" indent="0">
              <a:buNone/>
            </a:pPr>
            <a:endParaRPr lang="en-GB" b="1" u="sng" dirty="0"/>
          </a:p>
          <a:p>
            <a:endParaRPr lang="en-GB" dirty="0"/>
          </a:p>
        </p:txBody>
      </p:sp>
    </p:spTree>
    <p:extLst>
      <p:ext uri="{BB962C8B-B14F-4D97-AF65-F5344CB8AC3E}">
        <p14:creationId xmlns:p14="http://schemas.microsoft.com/office/powerpoint/2010/main" val="3008198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Evidence</a:t>
            </a:r>
            <a:endParaRPr lang="en-GB" dirty="0"/>
          </a:p>
        </p:txBody>
      </p:sp>
      <p:sp>
        <p:nvSpPr>
          <p:cNvPr id="3" name="Content Placeholder 2"/>
          <p:cNvSpPr>
            <a:spLocks noGrp="1"/>
          </p:cNvSpPr>
          <p:nvPr>
            <p:ph sz="quarter" idx="1"/>
          </p:nvPr>
        </p:nvSpPr>
        <p:spPr/>
        <p:txBody>
          <a:bodyPr/>
          <a:lstStyle/>
          <a:p>
            <a:r>
              <a:rPr lang="en-GB" dirty="0" smtClean="0"/>
              <a:t>Weekly Timetable, Timesheets and Calendar Examples</a:t>
            </a:r>
          </a:p>
          <a:p>
            <a:r>
              <a:rPr lang="en-GB" dirty="0" smtClean="0"/>
              <a:t>Project outlines/summaries</a:t>
            </a:r>
          </a:p>
          <a:p>
            <a:r>
              <a:rPr lang="en-GB" dirty="0" smtClean="0"/>
              <a:t>Initial Placement Meetings, Agendas and Minutes</a:t>
            </a:r>
          </a:p>
          <a:p>
            <a:r>
              <a:rPr lang="en-GB" dirty="0" smtClean="0"/>
              <a:t>Sample session plans</a:t>
            </a:r>
          </a:p>
          <a:p>
            <a:r>
              <a:rPr lang="en-GB" dirty="0" smtClean="0"/>
              <a:t>Funding Application forms</a:t>
            </a:r>
          </a:p>
          <a:p>
            <a:r>
              <a:rPr lang="en-GB" dirty="0" smtClean="0"/>
              <a:t>Evidence of Day events</a:t>
            </a:r>
          </a:p>
          <a:p>
            <a:r>
              <a:rPr lang="en-GB" dirty="0" smtClean="0"/>
              <a:t>Pictures </a:t>
            </a:r>
          </a:p>
          <a:p>
            <a:r>
              <a:rPr lang="en-GB" dirty="0" smtClean="0"/>
              <a:t>Diagrams</a:t>
            </a:r>
          </a:p>
          <a:p>
            <a:r>
              <a:rPr lang="en-GB" dirty="0" smtClean="0"/>
              <a:t>Supervision Meeting Recordings</a:t>
            </a:r>
          </a:p>
          <a:p>
            <a:r>
              <a:rPr lang="en-GB" dirty="0" smtClean="0"/>
              <a:t>Placement Hours and Meetings Log</a:t>
            </a:r>
            <a:endParaRPr lang="en-GB" dirty="0"/>
          </a:p>
        </p:txBody>
      </p:sp>
    </p:spTree>
    <p:extLst>
      <p:ext uri="{BB962C8B-B14F-4D97-AF65-F5344CB8AC3E}">
        <p14:creationId xmlns:p14="http://schemas.microsoft.com/office/powerpoint/2010/main" val="835693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Today</a:t>
            </a:r>
            <a:br>
              <a:rPr lang="en-GB" dirty="0" smtClean="0"/>
            </a:br>
            <a:r>
              <a:rPr lang="en-GB" dirty="0" smtClean="0"/>
              <a:t>Organisations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Within your Professional Journal you are required to present ‘an </a:t>
            </a:r>
            <a:r>
              <a:rPr lang="en-GB" dirty="0"/>
              <a:t>observation of the work </a:t>
            </a:r>
            <a:r>
              <a:rPr lang="en-GB" dirty="0" smtClean="0"/>
              <a:t>placement’.</a:t>
            </a:r>
          </a:p>
          <a:p>
            <a:r>
              <a:rPr lang="en-GB" dirty="0" smtClean="0"/>
              <a:t>Suggested 500 – 700 words.</a:t>
            </a:r>
          </a:p>
          <a:p>
            <a:r>
              <a:rPr lang="en-GB" dirty="0" smtClean="0"/>
              <a:t>Placement observation is one of the ways in which trainee youth workers develop 'work process knowledge’ to identify the ‘active’ knowledge used to guide and support practice in the workplace (</a:t>
            </a:r>
            <a:r>
              <a:rPr lang="en-GB" dirty="0" err="1" smtClean="0"/>
              <a:t>Sapin</a:t>
            </a:r>
            <a:r>
              <a:rPr lang="en-GB" dirty="0" smtClean="0"/>
              <a:t> 2013). </a:t>
            </a:r>
          </a:p>
          <a:p>
            <a:r>
              <a:rPr lang="en-GB" dirty="0" smtClean="0"/>
              <a:t>The implication is that some forms of learning must be experienced practically through action in order to inform future action. </a:t>
            </a:r>
          </a:p>
          <a:p>
            <a:r>
              <a:rPr lang="en-GB" dirty="0" smtClean="0"/>
              <a:t>Youth work itself is a reflective practice. We could compare this to the way we afford educative experiences to young people to learn practically in a safe and supportive environment that prepares them for experiences outside youth work. </a:t>
            </a:r>
            <a:endParaRPr lang="en-GB" dirty="0"/>
          </a:p>
        </p:txBody>
      </p:sp>
    </p:spTree>
    <p:extLst>
      <p:ext uri="{BB962C8B-B14F-4D97-AF65-F5344CB8AC3E}">
        <p14:creationId xmlns:p14="http://schemas.microsoft.com/office/powerpoint/2010/main" val="2459424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Today</a:t>
            </a:r>
            <a:br>
              <a:rPr lang="en-GB" dirty="0"/>
            </a:br>
            <a:r>
              <a:rPr lang="en-GB" dirty="0"/>
              <a:t>Organisations</a:t>
            </a:r>
          </a:p>
        </p:txBody>
      </p:sp>
      <p:sp>
        <p:nvSpPr>
          <p:cNvPr id="3" name="Content Placeholder 2"/>
          <p:cNvSpPr>
            <a:spLocks noGrp="1"/>
          </p:cNvSpPr>
          <p:nvPr>
            <p:ph sz="quarter" idx="1"/>
          </p:nvPr>
        </p:nvSpPr>
        <p:spPr/>
        <p:txBody>
          <a:bodyPr/>
          <a:lstStyle/>
          <a:p>
            <a:r>
              <a:rPr lang="en-GB" dirty="0" smtClean="0"/>
              <a:t>Reviewing a placement can also help improve future placement experiences for other students by highlighting relevant issues for the course facilitator and host organisation (</a:t>
            </a:r>
            <a:r>
              <a:rPr lang="en-GB" dirty="0" err="1" smtClean="0"/>
              <a:t>Sapin</a:t>
            </a:r>
            <a:r>
              <a:rPr lang="en-GB" dirty="0" smtClean="0"/>
              <a:t> 2013).</a:t>
            </a:r>
          </a:p>
          <a:p>
            <a:r>
              <a:rPr lang="en-GB" dirty="0" smtClean="0"/>
              <a:t>Your observation needs to consider the placement undertaken at level 4 for the field work module and let the suggested word count lead your discussions.</a:t>
            </a:r>
          </a:p>
          <a:p>
            <a:r>
              <a:rPr lang="en-GB" dirty="0" smtClean="0"/>
              <a:t>You may find several theories interesting over the next few sessions and indeed this information is important to store for future use, however your task is short, sharp and won’t necessary allow for much more.</a:t>
            </a:r>
            <a:endParaRPr lang="en-GB" dirty="0"/>
          </a:p>
        </p:txBody>
      </p:sp>
    </p:spTree>
    <p:extLst>
      <p:ext uri="{BB962C8B-B14F-4D97-AF65-F5344CB8AC3E}">
        <p14:creationId xmlns:p14="http://schemas.microsoft.com/office/powerpoint/2010/main" val="2395193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Today</a:t>
            </a:r>
            <a:br>
              <a:rPr lang="en-GB" dirty="0"/>
            </a:br>
            <a:r>
              <a:rPr lang="en-GB" dirty="0"/>
              <a:t>Organisations</a:t>
            </a:r>
          </a:p>
        </p:txBody>
      </p:sp>
      <p:sp>
        <p:nvSpPr>
          <p:cNvPr id="3" name="Content Placeholder 2"/>
          <p:cNvSpPr>
            <a:spLocks noGrp="1"/>
          </p:cNvSpPr>
          <p:nvPr>
            <p:ph sz="quarter" idx="1"/>
          </p:nvPr>
        </p:nvSpPr>
        <p:spPr>
          <a:xfrm>
            <a:off x="457200" y="1219200"/>
            <a:ext cx="8229600" cy="5306144"/>
          </a:xfrm>
        </p:spPr>
        <p:txBody>
          <a:bodyPr>
            <a:normAutofit fontScale="77500" lnSpcReduction="20000"/>
          </a:bodyPr>
          <a:lstStyle/>
          <a:p>
            <a:r>
              <a:rPr lang="en-GB" sz="3100" dirty="0" smtClean="0"/>
              <a:t>For this reason before I begin on the lectures that explores Leadership and Management and some case studies of organisations – the list below are some useful ideas for some/not all suggested headings when considering your placement observation.</a:t>
            </a:r>
          </a:p>
          <a:p>
            <a:endParaRPr lang="en-GB" dirty="0" smtClean="0"/>
          </a:p>
          <a:p>
            <a:pPr lvl="1"/>
            <a:r>
              <a:rPr lang="en-GB" dirty="0" smtClean="0"/>
              <a:t>Introduction</a:t>
            </a:r>
          </a:p>
          <a:p>
            <a:pPr lvl="1"/>
            <a:r>
              <a:rPr lang="en-GB" dirty="0" smtClean="0"/>
              <a:t>Background and content – general observations about placement and consideration of the various roles and settings</a:t>
            </a:r>
          </a:p>
          <a:p>
            <a:pPr lvl="1"/>
            <a:r>
              <a:rPr lang="en-GB" dirty="0" smtClean="0"/>
              <a:t>Youth Work Principles in Practice – in which the observation critically explores the placement as a youth work environment</a:t>
            </a:r>
          </a:p>
          <a:p>
            <a:pPr lvl="1"/>
            <a:r>
              <a:rPr lang="en-GB" dirty="0" smtClean="0"/>
              <a:t>Varying Roles and Responsibilities</a:t>
            </a:r>
          </a:p>
          <a:p>
            <a:pPr lvl="1"/>
            <a:r>
              <a:rPr lang="en-GB" dirty="0" smtClean="0"/>
              <a:t>Facilities and Resources</a:t>
            </a:r>
          </a:p>
          <a:p>
            <a:pPr lvl="1"/>
            <a:r>
              <a:rPr lang="en-GB" dirty="0" smtClean="0"/>
              <a:t>Recording and Monitoring Performance</a:t>
            </a:r>
          </a:p>
          <a:p>
            <a:pPr lvl="1"/>
            <a:r>
              <a:rPr lang="en-GB" dirty="0" smtClean="0"/>
              <a:t>Structure and Management</a:t>
            </a:r>
          </a:p>
          <a:p>
            <a:pPr lvl="1"/>
            <a:r>
              <a:rPr lang="en-GB" dirty="0" smtClean="0"/>
              <a:t>Staffing</a:t>
            </a:r>
          </a:p>
          <a:p>
            <a:pPr lvl="1"/>
            <a:r>
              <a:rPr lang="en-GB" dirty="0" smtClean="0"/>
              <a:t>Opportunities for Professional Development</a:t>
            </a:r>
          </a:p>
          <a:p>
            <a:pPr lvl="1"/>
            <a:r>
              <a:rPr lang="en-GB" dirty="0" smtClean="0"/>
              <a:t>Conclusion</a:t>
            </a:r>
            <a:endParaRPr lang="en-GB" dirty="0"/>
          </a:p>
        </p:txBody>
      </p:sp>
    </p:spTree>
    <p:extLst>
      <p:ext uri="{BB962C8B-B14F-4D97-AF65-F5344CB8AC3E}">
        <p14:creationId xmlns:p14="http://schemas.microsoft.com/office/powerpoint/2010/main" val="24574139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lstStyle/>
          <a:p>
            <a:r>
              <a:rPr lang="en-GB" dirty="0" smtClean="0"/>
              <a:t>For the reminder of the lecture today, you are required to write some brief discussions using the previous headings as a guide.</a:t>
            </a:r>
          </a:p>
          <a:p>
            <a:endParaRPr lang="en-GB" dirty="0"/>
          </a:p>
          <a:p>
            <a:r>
              <a:rPr lang="en-GB" dirty="0" smtClean="0"/>
              <a:t>This should help with this section of your portfolio assessment.</a:t>
            </a:r>
          </a:p>
          <a:p>
            <a:endParaRPr lang="en-GB" dirty="0"/>
          </a:p>
          <a:p>
            <a:r>
              <a:rPr lang="en-GB" dirty="0" smtClean="0"/>
              <a:t>You can do some desk top research on your placement to support your observations and discussions. </a:t>
            </a:r>
            <a:endParaRPr lang="en-GB" dirty="0"/>
          </a:p>
        </p:txBody>
      </p:sp>
    </p:spTree>
    <p:extLst>
      <p:ext uri="{BB962C8B-B14F-4D97-AF65-F5344CB8AC3E}">
        <p14:creationId xmlns:p14="http://schemas.microsoft.com/office/powerpoint/2010/main" val="5419622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235</TotalTime>
  <Words>1031</Words>
  <Application>Microsoft Office PowerPoint</Application>
  <PresentationFormat>On-screen Show (4:3)</PresentationFormat>
  <Paragraphs>137</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Bookman Old Style</vt:lpstr>
      <vt:lpstr>Gill Sans MT</vt:lpstr>
      <vt:lpstr>Wingdings</vt:lpstr>
      <vt:lpstr>Wingdings 3</vt:lpstr>
      <vt:lpstr>Origin</vt:lpstr>
      <vt:lpstr>SJYW 4012 Fieldwork</vt:lpstr>
      <vt:lpstr>Welcome Back</vt:lpstr>
      <vt:lpstr>Semester 1</vt:lpstr>
      <vt:lpstr>Semester 1</vt:lpstr>
      <vt:lpstr>Semester 1</vt:lpstr>
      <vt:lpstr>What to Expect in Semester 2</vt:lpstr>
      <vt:lpstr>What to expect in Semester 2</vt:lpstr>
      <vt:lpstr>PowerPoint Presentation</vt:lpstr>
      <vt:lpstr>What to expect in Semester 2</vt:lpstr>
      <vt:lpstr>Assessments - 5 Components (Parts)</vt:lpstr>
      <vt:lpstr>Assessments</vt:lpstr>
      <vt:lpstr> Assessment Component  1 – 60% Coursework: A Professional Journal (3000 words)</vt:lpstr>
      <vt:lpstr>Comfort Break 10 mins</vt:lpstr>
      <vt:lpstr>Assessment Component 5 – 10% </vt:lpstr>
      <vt:lpstr>Additional Evidence</vt:lpstr>
      <vt:lpstr>Today Organisations</vt:lpstr>
      <vt:lpstr>Today Organisations</vt:lpstr>
      <vt:lpstr>Today Organisations</vt:lpstr>
      <vt:lpstr>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 4012 Fieldwork</dc:title>
  <dc:creator>Administrator</dc:creator>
  <cp:lastModifiedBy>Alana Enoch</cp:lastModifiedBy>
  <cp:revision>18</cp:revision>
  <dcterms:created xsi:type="dcterms:W3CDTF">2016-01-28T10:59:10Z</dcterms:created>
  <dcterms:modified xsi:type="dcterms:W3CDTF">2020-01-22T15:21:07Z</dcterms:modified>
</cp:coreProperties>
</file>