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B4CB1-2EA5-48A4-96BF-10A72C10C01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F50E733-8BC3-47A2-848E-3F08EE754B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Rethinking the world from the vantage point of a whole new set of technologies</a:t>
          </a:r>
          <a:endParaRPr lang="en-US"/>
        </a:p>
      </dgm:t>
    </dgm:pt>
    <dgm:pt modelId="{0422FE72-8235-4B9E-A80B-7D891D628A0D}" type="parTrans" cxnId="{62EC764B-4197-41F3-9E1F-521082F3F4CD}">
      <dgm:prSet/>
      <dgm:spPr/>
      <dgm:t>
        <a:bodyPr/>
        <a:lstStyle/>
        <a:p>
          <a:endParaRPr lang="en-US"/>
        </a:p>
      </dgm:t>
    </dgm:pt>
    <dgm:pt modelId="{18BE5453-258F-440B-9D4E-A8996F9ACF5C}" type="sibTrans" cxnId="{62EC764B-4197-41F3-9E1F-521082F3F4CD}">
      <dgm:prSet/>
      <dgm:spPr/>
      <dgm:t>
        <a:bodyPr/>
        <a:lstStyle/>
        <a:p>
          <a:endParaRPr lang="en-US"/>
        </a:p>
      </dgm:t>
    </dgm:pt>
    <dgm:pt modelId="{A4A6BFD4-E11B-42E3-94ED-94B58CF205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and data on a large scale, using computational methods</a:t>
          </a:r>
          <a:endParaRPr lang="en-US"/>
        </a:p>
      </dgm:t>
    </dgm:pt>
    <dgm:pt modelId="{70445638-9488-491B-97C0-C7B6526837BC}" type="parTrans" cxnId="{A4561E2C-C304-46B7-93CA-6970ABBD7924}">
      <dgm:prSet/>
      <dgm:spPr/>
      <dgm:t>
        <a:bodyPr/>
        <a:lstStyle/>
        <a:p>
          <a:endParaRPr lang="en-US"/>
        </a:p>
      </dgm:t>
    </dgm:pt>
    <dgm:pt modelId="{B1D4471D-0624-470B-B81D-A3872F72792B}" type="sibTrans" cxnId="{A4561E2C-C304-46B7-93CA-6970ABBD7924}">
      <dgm:prSet/>
      <dgm:spPr/>
      <dgm:t>
        <a:bodyPr/>
        <a:lstStyle/>
        <a:p>
          <a:endParaRPr lang="en-US"/>
        </a:p>
      </dgm:t>
    </dgm:pt>
    <dgm:pt modelId="{3753130D-958E-4ADA-9259-7E4678146E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Inherently interdisciplinary and collaborative</a:t>
          </a:r>
          <a:endParaRPr lang="en-US"/>
        </a:p>
      </dgm:t>
    </dgm:pt>
    <dgm:pt modelId="{C5087D5A-C683-456D-8C60-17878644AA31}" type="parTrans" cxnId="{7A0DFA02-139E-490F-B3F5-46B9DE784C91}">
      <dgm:prSet/>
      <dgm:spPr/>
      <dgm:t>
        <a:bodyPr/>
        <a:lstStyle/>
        <a:p>
          <a:endParaRPr lang="en-US"/>
        </a:p>
      </dgm:t>
    </dgm:pt>
    <dgm:pt modelId="{C0701EB9-5619-4BAB-81BC-4511020C8968}" type="sibTrans" cxnId="{7A0DFA02-139E-490F-B3F5-46B9DE784C91}">
      <dgm:prSet/>
      <dgm:spPr/>
      <dgm:t>
        <a:bodyPr/>
        <a:lstStyle/>
        <a:p>
          <a:endParaRPr lang="en-US"/>
        </a:p>
      </dgm:t>
    </dgm:pt>
    <dgm:pt modelId="{E13A0A93-C7C6-4479-B8E2-E36095612B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Involves new interpretations, new platforms for presentation</a:t>
          </a:r>
          <a:endParaRPr lang="en-US"/>
        </a:p>
      </dgm:t>
    </dgm:pt>
    <dgm:pt modelId="{4551F83F-BDF4-4091-8FA5-2393467B1AE7}" type="parTrans" cxnId="{23090D7D-AC4E-4C52-90BB-769664CBBE21}">
      <dgm:prSet/>
      <dgm:spPr/>
      <dgm:t>
        <a:bodyPr/>
        <a:lstStyle/>
        <a:p>
          <a:endParaRPr lang="en-US"/>
        </a:p>
      </dgm:t>
    </dgm:pt>
    <dgm:pt modelId="{DB332AC0-B7AA-46F2-B7CC-BF91B0D1514E}" type="sibTrans" cxnId="{23090D7D-AC4E-4C52-90BB-769664CBBE21}">
      <dgm:prSet/>
      <dgm:spPr/>
      <dgm:t>
        <a:bodyPr/>
        <a:lstStyle/>
        <a:p>
          <a:endParaRPr lang="en-US"/>
        </a:p>
      </dgm:t>
    </dgm:pt>
    <dgm:pt modelId="{E18E3746-1438-49B8-9155-D25C962450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Innovative and engaging ways of showing and sharing research</a:t>
          </a:r>
          <a:endParaRPr lang="en-US"/>
        </a:p>
      </dgm:t>
    </dgm:pt>
    <dgm:pt modelId="{B5A4A4D4-05F7-41A1-B655-962A6E370401}" type="parTrans" cxnId="{355FD61C-AA7C-4383-853E-A0645F5E51B1}">
      <dgm:prSet/>
      <dgm:spPr/>
      <dgm:t>
        <a:bodyPr/>
        <a:lstStyle/>
        <a:p>
          <a:endParaRPr lang="en-US"/>
        </a:p>
      </dgm:t>
    </dgm:pt>
    <dgm:pt modelId="{F9353308-DAA2-4DFA-9C5B-39D8227A331D}" type="sibTrans" cxnId="{355FD61C-AA7C-4383-853E-A0645F5E51B1}">
      <dgm:prSet/>
      <dgm:spPr/>
      <dgm:t>
        <a:bodyPr/>
        <a:lstStyle/>
        <a:p>
          <a:endParaRPr lang="en-US"/>
        </a:p>
      </dgm:t>
    </dgm:pt>
    <dgm:pt modelId="{ADF0BC04-7969-43CC-B5B8-03D522F44918}" type="pres">
      <dgm:prSet presAssocID="{478B4CB1-2EA5-48A4-96BF-10A72C10C01B}" presName="linear" presStyleCnt="0">
        <dgm:presLayoutVars>
          <dgm:animLvl val="lvl"/>
          <dgm:resizeHandles val="exact"/>
        </dgm:presLayoutVars>
      </dgm:prSet>
      <dgm:spPr/>
    </dgm:pt>
    <dgm:pt modelId="{3C3F3959-D2B2-4E14-A66C-E879D950FC9C}" type="pres">
      <dgm:prSet presAssocID="{9F50E733-8BC3-47A2-848E-3F08EE754B7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D96667-D843-4C57-AF25-7ADD50870C8E}" type="pres">
      <dgm:prSet presAssocID="{18BE5453-258F-440B-9D4E-A8996F9ACF5C}" presName="spacer" presStyleCnt="0"/>
      <dgm:spPr/>
    </dgm:pt>
    <dgm:pt modelId="{DB8FF6FE-4428-4DB7-9C15-76569BCD8BD4}" type="pres">
      <dgm:prSet presAssocID="{A4A6BFD4-E11B-42E3-94ED-94B58CF2059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1218B42-70D3-4B9E-B8D1-0319C33E5169}" type="pres">
      <dgm:prSet presAssocID="{B1D4471D-0624-470B-B81D-A3872F72792B}" presName="spacer" presStyleCnt="0"/>
      <dgm:spPr/>
    </dgm:pt>
    <dgm:pt modelId="{24A733D7-01B2-46C1-9C9D-BF42A37F30BE}" type="pres">
      <dgm:prSet presAssocID="{3753130D-958E-4ADA-9259-7E4678146E2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AF948C0-DC3F-47E8-A329-BA2A64308603}" type="pres">
      <dgm:prSet presAssocID="{C0701EB9-5619-4BAB-81BC-4511020C8968}" presName="spacer" presStyleCnt="0"/>
      <dgm:spPr/>
    </dgm:pt>
    <dgm:pt modelId="{E6758BBB-1FA2-4047-9941-E4546D93042B}" type="pres">
      <dgm:prSet presAssocID="{E13A0A93-C7C6-4479-B8E2-E36095612BF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EE49EAB-7E7B-4A8F-93A5-C87220A0619E}" type="pres">
      <dgm:prSet presAssocID="{DB332AC0-B7AA-46F2-B7CC-BF91B0D1514E}" presName="spacer" presStyleCnt="0"/>
      <dgm:spPr/>
    </dgm:pt>
    <dgm:pt modelId="{16ECCCDC-2403-4E8A-8524-26BA0D2283F3}" type="pres">
      <dgm:prSet presAssocID="{E18E3746-1438-49B8-9155-D25C9624506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A0DFA02-139E-490F-B3F5-46B9DE784C91}" srcId="{478B4CB1-2EA5-48A4-96BF-10A72C10C01B}" destId="{3753130D-958E-4ADA-9259-7E4678146E2B}" srcOrd="2" destOrd="0" parTransId="{C5087D5A-C683-456D-8C60-17878644AA31}" sibTransId="{C0701EB9-5619-4BAB-81BC-4511020C8968}"/>
    <dgm:cxn modelId="{355FD61C-AA7C-4383-853E-A0645F5E51B1}" srcId="{478B4CB1-2EA5-48A4-96BF-10A72C10C01B}" destId="{E18E3746-1438-49B8-9155-D25C9624506A}" srcOrd="4" destOrd="0" parTransId="{B5A4A4D4-05F7-41A1-B655-962A6E370401}" sibTransId="{F9353308-DAA2-4DFA-9C5B-39D8227A331D}"/>
    <dgm:cxn modelId="{A4561E2C-C304-46B7-93CA-6970ABBD7924}" srcId="{478B4CB1-2EA5-48A4-96BF-10A72C10C01B}" destId="{A4A6BFD4-E11B-42E3-94ED-94B58CF20592}" srcOrd="1" destOrd="0" parTransId="{70445638-9488-491B-97C0-C7B6526837BC}" sibTransId="{B1D4471D-0624-470B-B81D-A3872F72792B}"/>
    <dgm:cxn modelId="{BED7AE30-D26C-444E-B0C0-E50BCAC4EE4D}" type="presOf" srcId="{E18E3746-1438-49B8-9155-D25C9624506A}" destId="{16ECCCDC-2403-4E8A-8524-26BA0D2283F3}" srcOrd="0" destOrd="0" presId="urn:microsoft.com/office/officeart/2005/8/layout/vList2"/>
    <dgm:cxn modelId="{464BEB34-3613-4068-853C-707D0BE1D6FF}" type="presOf" srcId="{9F50E733-8BC3-47A2-848E-3F08EE754B71}" destId="{3C3F3959-D2B2-4E14-A66C-E879D950FC9C}" srcOrd="0" destOrd="0" presId="urn:microsoft.com/office/officeart/2005/8/layout/vList2"/>
    <dgm:cxn modelId="{92B59847-DABE-46D8-8590-546AA4C44A47}" type="presOf" srcId="{3753130D-958E-4ADA-9259-7E4678146E2B}" destId="{24A733D7-01B2-46C1-9C9D-BF42A37F30BE}" srcOrd="0" destOrd="0" presId="urn:microsoft.com/office/officeart/2005/8/layout/vList2"/>
    <dgm:cxn modelId="{62EC764B-4197-41F3-9E1F-521082F3F4CD}" srcId="{478B4CB1-2EA5-48A4-96BF-10A72C10C01B}" destId="{9F50E733-8BC3-47A2-848E-3F08EE754B71}" srcOrd="0" destOrd="0" parTransId="{0422FE72-8235-4B9E-A80B-7D891D628A0D}" sibTransId="{18BE5453-258F-440B-9D4E-A8996F9ACF5C}"/>
    <dgm:cxn modelId="{23090D7D-AC4E-4C52-90BB-769664CBBE21}" srcId="{478B4CB1-2EA5-48A4-96BF-10A72C10C01B}" destId="{E13A0A93-C7C6-4479-B8E2-E36095612BFF}" srcOrd="3" destOrd="0" parTransId="{4551F83F-BDF4-4091-8FA5-2393467B1AE7}" sibTransId="{DB332AC0-B7AA-46F2-B7CC-BF91B0D1514E}"/>
    <dgm:cxn modelId="{73A6F8D5-07B9-4AB2-8911-47E131539584}" type="presOf" srcId="{478B4CB1-2EA5-48A4-96BF-10A72C10C01B}" destId="{ADF0BC04-7969-43CC-B5B8-03D522F44918}" srcOrd="0" destOrd="0" presId="urn:microsoft.com/office/officeart/2005/8/layout/vList2"/>
    <dgm:cxn modelId="{436AE4E5-C2E1-4695-B2C3-17AA83569889}" type="presOf" srcId="{A4A6BFD4-E11B-42E3-94ED-94B58CF20592}" destId="{DB8FF6FE-4428-4DB7-9C15-76569BCD8BD4}" srcOrd="0" destOrd="0" presId="urn:microsoft.com/office/officeart/2005/8/layout/vList2"/>
    <dgm:cxn modelId="{F5B8F4EF-CC0F-4268-8D14-043FB9F313BA}" type="presOf" srcId="{E13A0A93-C7C6-4479-B8E2-E36095612BFF}" destId="{E6758BBB-1FA2-4047-9941-E4546D93042B}" srcOrd="0" destOrd="0" presId="urn:microsoft.com/office/officeart/2005/8/layout/vList2"/>
    <dgm:cxn modelId="{DADC847D-9244-45E0-8CD6-CDA45861AA01}" type="presParOf" srcId="{ADF0BC04-7969-43CC-B5B8-03D522F44918}" destId="{3C3F3959-D2B2-4E14-A66C-E879D950FC9C}" srcOrd="0" destOrd="0" presId="urn:microsoft.com/office/officeart/2005/8/layout/vList2"/>
    <dgm:cxn modelId="{E172781A-CD60-45D2-915C-B87E2B977F6D}" type="presParOf" srcId="{ADF0BC04-7969-43CC-B5B8-03D522F44918}" destId="{91D96667-D843-4C57-AF25-7ADD50870C8E}" srcOrd="1" destOrd="0" presId="urn:microsoft.com/office/officeart/2005/8/layout/vList2"/>
    <dgm:cxn modelId="{33DC03A4-6A82-49C8-AD60-B60A7ADBCDDF}" type="presParOf" srcId="{ADF0BC04-7969-43CC-B5B8-03D522F44918}" destId="{DB8FF6FE-4428-4DB7-9C15-76569BCD8BD4}" srcOrd="2" destOrd="0" presId="urn:microsoft.com/office/officeart/2005/8/layout/vList2"/>
    <dgm:cxn modelId="{816AB484-3DEF-4EF8-BA6E-976B625C1272}" type="presParOf" srcId="{ADF0BC04-7969-43CC-B5B8-03D522F44918}" destId="{F1218B42-70D3-4B9E-B8D1-0319C33E5169}" srcOrd="3" destOrd="0" presId="urn:microsoft.com/office/officeart/2005/8/layout/vList2"/>
    <dgm:cxn modelId="{559664BC-F767-47D8-9E59-70A211FE2444}" type="presParOf" srcId="{ADF0BC04-7969-43CC-B5B8-03D522F44918}" destId="{24A733D7-01B2-46C1-9C9D-BF42A37F30BE}" srcOrd="4" destOrd="0" presId="urn:microsoft.com/office/officeart/2005/8/layout/vList2"/>
    <dgm:cxn modelId="{552735F4-7251-40D2-8C41-82A9E72B49E2}" type="presParOf" srcId="{ADF0BC04-7969-43CC-B5B8-03D522F44918}" destId="{DAF948C0-DC3F-47E8-A329-BA2A64308603}" srcOrd="5" destOrd="0" presId="urn:microsoft.com/office/officeart/2005/8/layout/vList2"/>
    <dgm:cxn modelId="{7860E617-B9E2-4D0A-9074-0C019ADD1C92}" type="presParOf" srcId="{ADF0BC04-7969-43CC-B5B8-03D522F44918}" destId="{E6758BBB-1FA2-4047-9941-E4546D93042B}" srcOrd="6" destOrd="0" presId="urn:microsoft.com/office/officeart/2005/8/layout/vList2"/>
    <dgm:cxn modelId="{B74C973C-923F-4E71-AC6D-685356CE5652}" type="presParOf" srcId="{ADF0BC04-7969-43CC-B5B8-03D522F44918}" destId="{AEE49EAB-7E7B-4A8F-93A5-C87220A0619E}" srcOrd="7" destOrd="0" presId="urn:microsoft.com/office/officeart/2005/8/layout/vList2"/>
    <dgm:cxn modelId="{1942F4FD-D96A-4127-8B5E-0A7A1EC55340}" type="presParOf" srcId="{ADF0BC04-7969-43CC-B5B8-03D522F44918}" destId="{16ECCCDC-2403-4E8A-8524-26BA0D2283F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F3959-D2B2-4E14-A66C-E879D950FC9C}">
      <dsp:nvSpPr>
        <dsp:cNvPr id="0" name=""/>
        <dsp:cNvSpPr/>
      </dsp:nvSpPr>
      <dsp:spPr>
        <a:xfrm>
          <a:off x="0" y="40794"/>
          <a:ext cx="5641974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Rethinking the world from the vantage point of a whole new set of technologies</a:t>
          </a:r>
          <a:endParaRPr lang="en-US" sz="2300" kern="1200"/>
        </a:p>
      </dsp:txBody>
      <dsp:txXfrm>
        <a:off x="44664" y="85458"/>
        <a:ext cx="5552646" cy="825612"/>
      </dsp:txXfrm>
    </dsp:sp>
    <dsp:sp modelId="{DB8FF6FE-4428-4DB7-9C15-76569BCD8BD4}">
      <dsp:nvSpPr>
        <dsp:cNvPr id="0" name=""/>
        <dsp:cNvSpPr/>
      </dsp:nvSpPr>
      <dsp:spPr>
        <a:xfrm>
          <a:off x="0" y="1021974"/>
          <a:ext cx="5641974" cy="914940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Information and data on a large scale, using computational methods</a:t>
          </a:r>
          <a:endParaRPr lang="en-US" sz="2300" kern="1200"/>
        </a:p>
      </dsp:txBody>
      <dsp:txXfrm>
        <a:off x="44664" y="1066638"/>
        <a:ext cx="5552646" cy="825612"/>
      </dsp:txXfrm>
    </dsp:sp>
    <dsp:sp modelId="{24A733D7-01B2-46C1-9C9D-BF42A37F30BE}">
      <dsp:nvSpPr>
        <dsp:cNvPr id="0" name=""/>
        <dsp:cNvSpPr/>
      </dsp:nvSpPr>
      <dsp:spPr>
        <a:xfrm>
          <a:off x="0" y="2003154"/>
          <a:ext cx="5641974" cy="91494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Inherently interdisciplinary and collaborative</a:t>
          </a:r>
          <a:endParaRPr lang="en-US" sz="2300" kern="1200"/>
        </a:p>
      </dsp:txBody>
      <dsp:txXfrm>
        <a:off x="44664" y="2047818"/>
        <a:ext cx="5552646" cy="825612"/>
      </dsp:txXfrm>
    </dsp:sp>
    <dsp:sp modelId="{E6758BBB-1FA2-4047-9941-E4546D93042B}">
      <dsp:nvSpPr>
        <dsp:cNvPr id="0" name=""/>
        <dsp:cNvSpPr/>
      </dsp:nvSpPr>
      <dsp:spPr>
        <a:xfrm>
          <a:off x="0" y="2984335"/>
          <a:ext cx="5641974" cy="914940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Involves new interpretations, new platforms for presentation</a:t>
          </a:r>
          <a:endParaRPr lang="en-US" sz="2300" kern="1200"/>
        </a:p>
      </dsp:txBody>
      <dsp:txXfrm>
        <a:off x="44664" y="3028999"/>
        <a:ext cx="5552646" cy="825612"/>
      </dsp:txXfrm>
    </dsp:sp>
    <dsp:sp modelId="{16ECCCDC-2403-4E8A-8524-26BA0D2283F3}">
      <dsp:nvSpPr>
        <dsp:cNvPr id="0" name=""/>
        <dsp:cNvSpPr/>
      </dsp:nvSpPr>
      <dsp:spPr>
        <a:xfrm>
          <a:off x="0" y="3965515"/>
          <a:ext cx="5641974" cy="9149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Innovative and engaging ways of showing and sharing research</a:t>
          </a:r>
          <a:endParaRPr lang="en-US" sz="2300" kern="1200"/>
        </a:p>
      </dsp:txBody>
      <dsp:txXfrm>
        <a:off x="44664" y="4010179"/>
        <a:ext cx="5552646" cy="825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826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3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7767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4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760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490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476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855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8192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359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4699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2/8/2021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71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library.harvard.edu/collections/scanned-maps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rojects.iq.harvard.edu/cbdb/home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imperiia.omeka.fas.harvard.edu/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dhlab.yale.edu/neural-neighbors/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oxfordfriars.wordpress.ncsu.edu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giza.fas.harvard.edu/archaeology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4A5535-E0AB-4AD3-BD1F-56ADA61D7A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7006" r="-1" b="224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D88C75-8ACB-40B0-9D5E-A26A14F290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tx1"/>
                </a:solidFill>
              </a:rPr>
              <a:t>Digital Humanities Projects and Tools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F4869E-8D29-4098-80F5-FC76D79D7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1608" y="643467"/>
            <a:ext cx="3096926" cy="5571066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tx1"/>
                </a:solidFill>
              </a:rPr>
              <a:t>Seminar Two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9605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6825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B80FB-54FE-468F-98F4-63F9C09CA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Recap: 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what is the ‘digital humanities’?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D1DE84-C3F8-4AAA-AF01-6EB5893379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9923703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5868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267" cy="6858000"/>
          </a:xfrm>
          <a:prstGeom prst="rect">
            <a:avLst/>
          </a:prstGeom>
          <a:solidFill>
            <a:srgbClr val="3C53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22EE0-78FB-4947-AFB4-A03641167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dirty="0">
                <a:solidFill>
                  <a:srgbClr val="FFFFFF"/>
                </a:solidFill>
              </a:rPr>
              <a:t>Enhancing and challenging the received view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45A7A-A644-4F8F-979E-F053A5E2E8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6007027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We often study the exceptions – they make good stories, are better documented</a:t>
            </a:r>
          </a:p>
          <a:p>
            <a:pPr lvl="1"/>
            <a:r>
              <a:rPr lang="en-US" sz="2800" dirty="0">
                <a:solidFill>
                  <a:srgbClr val="FFFFFF"/>
                </a:solidFill>
              </a:rPr>
              <a:t>Authors, artists, revolutionaries</a:t>
            </a:r>
          </a:p>
          <a:p>
            <a:r>
              <a:rPr lang="en-US" sz="2800" dirty="0">
                <a:solidFill>
                  <a:srgbClr val="FFFFFF"/>
                </a:solidFill>
              </a:rPr>
              <a:t>Sometimes we look for patterns and trends</a:t>
            </a:r>
          </a:p>
          <a:p>
            <a:r>
              <a:rPr lang="en-US" sz="2800" dirty="0">
                <a:solidFill>
                  <a:srgbClr val="FFFFFF"/>
                </a:solidFill>
              </a:rPr>
              <a:t>Computational methods can help us do both, see individuals in their wider context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245DD31-C797-4B36-95D5-43050B10E9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2656"/>
          <a:stretch/>
        </p:blipFill>
        <p:spPr>
          <a:xfrm>
            <a:off x="7552266" y="10"/>
            <a:ext cx="463973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001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478A21E-8B99-41C6-B25A-BFF876A14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 cap="all" spc="2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Harvard Library Scanned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AE8F4-AC8E-44FD-8AE8-7CC60F3F16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10600" y="4960137"/>
            <a:ext cx="3200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https://library.harvard.edu/collections/scanned-maps</a:t>
            </a:r>
            <a:endParaRPr lang="en-US" sz="18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41007F3-4101-479F-A8C2-FDC7A12A47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b="18478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1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14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6C30290-FDFB-4182-B074-09D4C8600B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9091" t="210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16">
            <a:extLst>
              <a:ext uri="{FF2B5EF4-FFF2-40B4-BE49-F238E27FC236}">
                <a16:creationId xmlns:a16="http://schemas.microsoft.com/office/drawing/2014/main" id="{4FE1B9C8-0443-4506-BBD6-3AF8DE46D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bg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0B303-5EA7-4F74-9F68-19AB4AC87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 cap="all" spc="2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China Biographical Database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13664-081F-4F7D-A052-4B59595EF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10600" y="4960137"/>
            <a:ext cx="3200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https://projects.iq.harvard.edu/cbdb/home</a:t>
            </a:r>
            <a:endParaRPr lang="en-US" sz="18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25" name="Straight Connector 18">
            <a:extLst>
              <a:ext uri="{FF2B5EF4-FFF2-40B4-BE49-F238E27FC236}">
                <a16:creationId xmlns:a16="http://schemas.microsoft.com/office/drawing/2014/main" id="{354C29FE-6D99-4083-90D8-9683EA5D4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266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B0EC6-7E82-4FF2-9EB6-DA5B9D063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11" y="685892"/>
            <a:ext cx="3566407" cy="37940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cap="all" spc="2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The imperiia project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EF5E6-BD25-49C8-9A89-2331B4840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611" y="4684242"/>
            <a:ext cx="3566407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https://imperiia.omeka.fas.harvard.edu/</a:t>
            </a:r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5557" y="4593863"/>
            <a:ext cx="2926080" cy="0"/>
          </a:xfrm>
          <a:prstGeom prst="line">
            <a:avLst/>
          </a:prstGeom>
          <a:ln w="19050">
            <a:solidFill>
              <a:srgbClr val="C9AB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DB0FA18-00A0-4AD9-B557-319C1C911A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3087" r="2439"/>
          <a:stretch/>
        </p:blipFill>
        <p:spPr>
          <a:xfrm>
            <a:off x="4658258" y="975"/>
            <a:ext cx="75337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83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A1F1B-38CF-4E64-8395-D1DC7FD04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1DBA9-224D-481E-9370-414EF5152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8134" y="620720"/>
            <a:ext cx="6293689" cy="41855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cap="all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Neural neighbours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14A45-2406-43D0-87BC-7C9E525BAC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71524" y="4974512"/>
            <a:ext cx="6280299" cy="1243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https://dhlab.yale.edu/neural-neighbors/</a:t>
            </a: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846BE79-FB28-4A03-B6EC-24390128ADA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r="1" b="15824"/>
          <a:stretch/>
        </p:blipFill>
        <p:spPr>
          <a:xfrm>
            <a:off x="633999" y="620720"/>
            <a:ext cx="3993942" cy="559773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06E1A6C-0B45-4473-B44A-553CA665A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09640" y="4901945"/>
            <a:ext cx="5852160" cy="0"/>
          </a:xfrm>
          <a:prstGeom prst="line">
            <a:avLst/>
          </a:prstGeom>
          <a:ln w="19050">
            <a:solidFill>
              <a:srgbClr val="EAC38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10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7B505F6-2E22-4898-B8FB-E942360F6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 cap="all" spc="200" baseline="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Oxford friars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6A4D7E-C111-43A3-AEB0-C6339B6F29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610600" y="4960137"/>
            <a:ext cx="3200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https://oxfordfriars.wordpress.ncsu.edu/</a:t>
            </a:r>
            <a:endParaRPr lang="en-US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B837007-FD45-4717-B995-437F31C07D4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2330" r="1003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121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64306-DCBB-4CE7-B44C-4064BA9AC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611" y="685892"/>
            <a:ext cx="3566407" cy="37940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cap="all" spc="2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Digital giza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330ED-39B6-4CAF-8AF0-EBC67FD529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3611" y="4684242"/>
            <a:ext cx="3566407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http://giza.fas.harvard.edu/archaeology/</a:t>
            </a:r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5557" y="4593863"/>
            <a:ext cx="292608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6F5AF39-C3BB-4BAD-9EAD-193B2E94DF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642" r="17067"/>
          <a:stretch/>
        </p:blipFill>
        <p:spPr>
          <a:xfrm>
            <a:off x="4658258" y="975"/>
            <a:ext cx="75337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5105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54</TotalTime>
  <Words>194</Words>
  <Application>Microsoft Office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Tw Cen MT</vt:lpstr>
      <vt:lpstr>Tw Cen MT Condensed</vt:lpstr>
      <vt:lpstr>Wingdings 3</vt:lpstr>
      <vt:lpstr>Integral</vt:lpstr>
      <vt:lpstr>Digital Humanities Projects and Tools</vt:lpstr>
      <vt:lpstr>Recap:  what is the ‘digital humanities’?</vt:lpstr>
      <vt:lpstr>Enhancing and challenging the received view</vt:lpstr>
      <vt:lpstr>Harvard Library Scanned Maps</vt:lpstr>
      <vt:lpstr>China Biographical Database Project</vt:lpstr>
      <vt:lpstr>The imperiia project</vt:lpstr>
      <vt:lpstr>Neural neighbours</vt:lpstr>
      <vt:lpstr>Oxford friars</vt:lpstr>
      <vt:lpstr>Digital giza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Humanities Projects and Tools</dc:title>
  <dc:creator>Harriett Webster</dc:creator>
  <cp:lastModifiedBy>Harriett Webster</cp:lastModifiedBy>
  <cp:revision>2</cp:revision>
  <dcterms:created xsi:type="dcterms:W3CDTF">2021-02-01T17:30:11Z</dcterms:created>
  <dcterms:modified xsi:type="dcterms:W3CDTF">2021-02-08T09:21:42Z</dcterms:modified>
</cp:coreProperties>
</file>