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1.xml" ContentType="application/vnd.openxmlformats-officedocument.presentationml.notesSl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8" r:id="rId6"/>
    <p:sldId id="260" r:id="rId7"/>
    <p:sldId id="262" r:id="rId8"/>
    <p:sldId id="274" r:id="rId9"/>
    <p:sldId id="276" r:id="rId10"/>
    <p:sldId id="275" r:id="rId11"/>
    <p:sldId id="277" r:id="rId12"/>
    <p:sldId id="263" r:id="rId13"/>
    <p:sldId id="270" r:id="rId14"/>
    <p:sldId id="264" r:id="rId15"/>
    <p:sldId id="265" r:id="rId16"/>
    <p:sldId id="271" r:id="rId17"/>
    <p:sldId id="272" r:id="rId18"/>
    <p:sldId id="266" r:id="rId19"/>
    <p:sldId id="273" r:id="rId20"/>
    <p:sldId id="267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8750"/>
    <p:restoredTop sz="94611"/>
  </p:normalViewPr>
  <p:slideViewPr>
    <p:cSldViewPr snapToGrid="0">
      <p:cViewPr varScale="1">
        <p:scale>
          <a:sx n="109" d="100"/>
          <a:sy n="109" d="100"/>
        </p:scale>
        <p:origin x="2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E436A0-E744-8945-89FC-7E7F70ADC79F}" type="datetimeFigureOut">
              <a:rPr kumimoji="1" lang="zh-CN" altLang="en-US" smtClean="0"/>
              <a:t>2025/4/13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040016-2052-CB4D-97BE-914B72B5DAB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16688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040016-2052-CB4D-97BE-914B72B5DAB7}" type="slidenum">
              <a:rPr kumimoji="1" lang="zh-CN" altLang="en-US" smtClean="0"/>
              <a:t>10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023593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4/13/25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3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4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5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6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7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8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9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2" Type="http://schemas.microsoft.com/office/2007/relationships/media" Target="../media/media11.m4a"/><Relationship Id="rId1" Type="http://schemas.openxmlformats.org/officeDocument/2006/relationships/tags" Target="../tags/tag10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2" Type="http://schemas.microsoft.com/office/2007/relationships/media" Target="../media/media12.m4a"/><Relationship Id="rId1" Type="http://schemas.openxmlformats.org/officeDocument/2006/relationships/tags" Target="../tags/tag11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12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13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5.m4a"/><Relationship Id="rId2" Type="http://schemas.microsoft.com/office/2007/relationships/media" Target="../media/media15.m4a"/><Relationship Id="rId1" Type="http://schemas.openxmlformats.org/officeDocument/2006/relationships/tags" Target="../tags/tag14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2" Type="http://schemas.microsoft.com/office/2007/relationships/media" Target="../media/media16.m4a"/><Relationship Id="rId1" Type="http://schemas.openxmlformats.org/officeDocument/2006/relationships/tags" Target="../tags/tag15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7.m4a"/><Relationship Id="rId2" Type="http://schemas.microsoft.com/office/2007/relationships/media" Target="../media/media17.m4a"/><Relationship Id="rId1" Type="http://schemas.openxmlformats.org/officeDocument/2006/relationships/tags" Target="../tags/tag16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m4a"/><Relationship Id="rId2" Type="http://schemas.microsoft.com/office/2007/relationships/media" Target="../media/media18.m4a"/><Relationship Id="rId1" Type="http://schemas.openxmlformats.org/officeDocument/2006/relationships/tags" Target="../tags/tag17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D6F2E21-ABFD-8ED2-C933-A9358870BD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9052" y="1829097"/>
            <a:ext cx="9068586" cy="3557456"/>
          </a:xfrm>
        </p:spPr>
        <p:txBody>
          <a:bodyPr/>
          <a:lstStyle/>
          <a:p>
            <a:r>
              <a:rPr lang="en-US" altLang="zh-CN" sz="4000" kern="100" cap="none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Gender Stereotypes in People’s Education Press (PEP) Junior High English Textbooks</a:t>
            </a:r>
            <a:br>
              <a:rPr lang="zh-CN" altLang="zh-CN" sz="4000" kern="100" cap="none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kumimoji="1" lang="zh-CN" altLang="en-US" sz="40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AC53F36-10D4-717D-8857-95E649FD28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Puyang</a:t>
            </a:r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Sun</a:t>
            </a:r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7" name="音频 26">
            <a:extLst>
              <a:ext uri="{FF2B5EF4-FFF2-40B4-BE49-F238E27FC236}">
                <a16:creationId xmlns:a16="http://schemas.microsoft.com/office/drawing/2014/main" id="{2D717BC1-07ED-8937-2C3F-7682A393B6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121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70"/>
    </mc:Choice>
    <mc:Fallback>
      <p:transition spd="slow" advTm="8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6015DA9-CC15-132B-5922-C14CAE3AE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Introduction &amp; Rationale</a:t>
            </a:r>
            <a:endParaRPr kumimoji="1" lang="zh-CN" altLang="en-US" sz="3200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F830A4-2BB4-2C26-5934-E3858D633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Background: English reading textbooks not only provide language input but also transmit cultural and social values—including gender roles—to students.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Central Issue: When gender stereotypes exist in these materials, they can subtly shape students’ perceptions and attitudes toward gender.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kumimoji="1" lang="zh-CN" altLang="en-US" sz="2400" dirty="0"/>
          </a:p>
        </p:txBody>
      </p:sp>
      <p:pic>
        <p:nvPicPr>
          <p:cNvPr id="23" name="音频 22">
            <a:extLst>
              <a:ext uri="{FF2B5EF4-FFF2-40B4-BE49-F238E27FC236}">
                <a16:creationId xmlns:a16="http://schemas.microsoft.com/office/drawing/2014/main" id="{5EC70B7D-868B-0B5C-06DD-4C527AB93E1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1036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72"/>
    </mc:Choice>
    <mc:Fallback>
      <p:transition spd="slow" advTm="31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8F03C8D-50BA-221F-ACD7-73AACC543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Research Objectives</a:t>
            </a:r>
            <a:endParaRPr kumimoji="1" lang="zh-CN" altLang="en-US" sz="3200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AC3554A-10B3-5B85-D06C-F1ABA35F2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Identify the types and manifestations of gender stereotypes within selected English textbooks.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Analyze the potential impact of these stereotypes on students’ reading comprehension and worldview.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Propose practical strategies to address and mitigate such stereotypes through instructional design.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 algn="just">
              <a:buFont typeface="+mj-lt"/>
              <a:buAutoNum type="arabicPeriod"/>
            </a:pPr>
            <a:endParaRPr kumimoji="1" lang="zh-CN" altLang="en-US" sz="2400" dirty="0"/>
          </a:p>
        </p:txBody>
      </p:sp>
      <p:pic>
        <p:nvPicPr>
          <p:cNvPr id="20" name="音频 19">
            <a:extLst>
              <a:ext uri="{FF2B5EF4-FFF2-40B4-BE49-F238E27FC236}">
                <a16:creationId xmlns:a16="http://schemas.microsoft.com/office/drawing/2014/main" id="{7614BE72-7DFA-667A-77DC-49DBC6473F5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26100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21"/>
    </mc:Choice>
    <mc:Fallback>
      <p:transition spd="slow" advTm="32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9E916A5-CF52-BB1D-C262-3DD7E4FEB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Theoretical Framework</a:t>
            </a:r>
            <a:endParaRPr kumimoji="1" lang="zh-CN" altLang="en-US" sz="3200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F121AF2-FC88-5BEC-9F63-6C77DB42F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1. Gender Stereotype Theory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Explains how society’s overgeneralized beliefs about gender can appear in language and text.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2. Social Constructivism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Emphasizes that knowledge and values (including gender norms) are constructed through social and cultural contexts.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/>
            <a:endParaRPr kumimoji="1" lang="zh-CN" altLang="en-US" sz="2400" dirty="0"/>
          </a:p>
        </p:txBody>
      </p:sp>
      <p:pic>
        <p:nvPicPr>
          <p:cNvPr id="9" name="音频 8">
            <a:extLst>
              <a:ext uri="{FF2B5EF4-FFF2-40B4-BE49-F238E27FC236}">
                <a16:creationId xmlns:a16="http://schemas.microsoft.com/office/drawing/2014/main" id="{D500CC4A-6BDD-2D4A-C953-9487EDEAB4B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39261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320"/>
    </mc:Choice>
    <mc:Fallback>
      <p:transition spd="slow" advTm="24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EE82EB0-A7AC-CF82-3BFE-6D1FA2008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110" y="1124139"/>
            <a:ext cx="10189779" cy="460972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8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3. Critical Reading Theory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8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Encourages readers to question and critique underlying ideologies or biases in a text.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8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en-US" altLang="zh-CN" sz="28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Hidden Curriculum Theory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8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Addresses the implicit messages and values a curriculum conveys, beyond explicit instruction.</a:t>
            </a:r>
            <a:endParaRPr kumimoji="1" lang="zh-CN" altLang="en-US" sz="2800" dirty="0"/>
          </a:p>
        </p:txBody>
      </p:sp>
      <p:pic>
        <p:nvPicPr>
          <p:cNvPr id="8" name="音频 7">
            <a:extLst>
              <a:ext uri="{FF2B5EF4-FFF2-40B4-BE49-F238E27FC236}">
                <a16:creationId xmlns:a16="http://schemas.microsoft.com/office/drawing/2014/main" id="{E4A9D5A6-6B5F-8D61-BB12-97EF4437507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90712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938"/>
    </mc:Choice>
    <mc:Fallback>
      <p:transition spd="slow" advTm="249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DA8F6F4-3C1D-39D8-BF83-DAD2EE033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Significance of the Study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E5F6E8E-2A55-DDD8-7C6C-D7F55BFC7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Enhance awareness of potential biases in textbook content.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Help teachers design more inclusive and critical reading activities.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Foster more balanced and healthier gender perceptions among students.</a:t>
            </a:r>
          </a:p>
        </p:txBody>
      </p:sp>
      <p:pic>
        <p:nvPicPr>
          <p:cNvPr id="9" name="音频 8">
            <a:extLst>
              <a:ext uri="{FF2B5EF4-FFF2-40B4-BE49-F238E27FC236}">
                <a16:creationId xmlns:a16="http://schemas.microsoft.com/office/drawing/2014/main" id="{D4E65F7B-40AD-0979-7791-A0C11CE192D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20652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41"/>
    </mc:Choice>
    <mc:Fallback>
      <p:transition spd="slow" advTm="25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62E5AF7-DA9D-7E79-07B5-0AE774687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 Context and Participants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2AC9F0F-B78A-FB7E-FD77-96F9E9438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Context: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research will be conducted in eight-grade English classrooms at a junior high school in Hohhot, Inner Mongolia Autonomous Region of China.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Participants: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60 students and 5 teachers.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Textbook: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People’s Education Press (PEP) English Textbook, Grade 8 (Upper and Lower volumes).</a:t>
            </a:r>
          </a:p>
          <a:p>
            <a:pPr marL="0" indent="0" algn="just">
              <a:spcAft>
                <a:spcPts val="800"/>
              </a:spcAft>
              <a:buNone/>
            </a:pPr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音频 8">
            <a:extLst>
              <a:ext uri="{FF2B5EF4-FFF2-40B4-BE49-F238E27FC236}">
                <a16:creationId xmlns:a16="http://schemas.microsoft.com/office/drawing/2014/main" id="{330CD249-3A56-A5B4-20D4-517D6A3E704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36647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853"/>
    </mc:Choice>
    <mc:Fallback>
      <p:transition spd="slow" advTm="368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9EEB7C-63F2-C2C8-9BCF-65C7007128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AF5D223-A83D-DEC6-FFA8-F92B2FBA5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Planned Data Types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98B48F0-7C17-E994-5FF9-80D7B2625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014194"/>
            <a:ext cx="10058400" cy="4020846"/>
          </a:xfrm>
        </p:spPr>
        <p:txBody>
          <a:bodyPr>
            <a:noAutofit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Textbook Content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•Passages, illustrations, dialogues, practice exercises.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•Determines if and how gender bias manifests.</a:t>
            </a:r>
          </a:p>
          <a:p>
            <a:pPr algn="just">
              <a:spcAft>
                <a:spcPts val="800"/>
              </a:spcAft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Questionnaire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•Investigates students’ attitudes toward male and female portrayals.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•Includes both closed-ended and open-ended questions.</a:t>
            </a:r>
          </a:p>
        </p:txBody>
      </p:sp>
      <p:pic>
        <p:nvPicPr>
          <p:cNvPr id="9" name="音频 8">
            <a:extLst>
              <a:ext uri="{FF2B5EF4-FFF2-40B4-BE49-F238E27FC236}">
                <a16:creationId xmlns:a16="http://schemas.microsoft.com/office/drawing/2014/main" id="{72224916-7289-3F99-52A0-CF9AB2CCA37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545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73"/>
    </mc:Choice>
    <mc:Fallback>
      <p:transition spd="slow" advTm="6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36DA912-A06C-008C-3472-6998FA943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63040"/>
            <a:ext cx="10058400" cy="3931920"/>
          </a:xfrm>
        </p:spPr>
        <p:txBody>
          <a:bodyPr>
            <a:normAutofit/>
          </a:bodyPr>
          <a:lstStyle/>
          <a:p>
            <a:pPr marL="0" indent="0" algn="just">
              <a:spcAft>
                <a:spcPts val="800"/>
              </a:spcAft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 Interviews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•Explores teachers’ awareness of bias, classroom strategies, and observations of student reactions.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Classroom Observation Notes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•Records real-time student-teacher interaction, students’ responses to gendered scenarios, and teachers’ handling of potential bias.</a:t>
            </a:r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音频 7">
            <a:extLst>
              <a:ext uri="{FF2B5EF4-FFF2-40B4-BE49-F238E27FC236}">
                <a16:creationId xmlns:a16="http://schemas.microsoft.com/office/drawing/2014/main" id="{C1CBF901-7133-5C9A-EB0C-386619CFA76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02643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90"/>
    </mc:Choice>
    <mc:Fallback>
      <p:transition spd="slow" advTm="2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02F97-0EE1-DBD1-A21E-DEA4EA299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4959E13-AF00-4B86-E90B-5EC89E7FF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 Methods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53E7CB9-983D-3490-C2F8-F6B656634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1.Textual Content Collection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•Process: Use note-taking/spreadsheets to categorize character roles, dialogue frequency, illustrations.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•Focus: Look for repeated occupational or behavioral patterns suggesting gender stereotypes.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2.Student Questionnaire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•Design: Combines closed-ended (for quantifiable data) and open-ended (for personal insights).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•Sample Items: “Have you noticed differences in how male/female characters are depicted?”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•Implementation: Administered anonymously in class.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  <p:pic>
        <p:nvPicPr>
          <p:cNvPr id="9" name="音频 8">
            <a:extLst>
              <a:ext uri="{FF2B5EF4-FFF2-40B4-BE49-F238E27FC236}">
                <a16:creationId xmlns:a16="http://schemas.microsoft.com/office/drawing/2014/main" id="{B5699905-2A35-EAA6-662F-C0BDB1DE5B6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56437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210"/>
    </mc:Choice>
    <mc:Fallback>
      <p:transition spd="slow" advTm="27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24434AF-A897-E149-C6CC-CFE967610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63040"/>
            <a:ext cx="10058400" cy="3931920"/>
          </a:xfrm>
        </p:spPr>
        <p:txBody>
          <a:bodyPr>
            <a:noAutofit/>
          </a:bodyPr>
          <a:lstStyle/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3.Teacher Interviews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•Format: Semi-structured, ~30 minutes each.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•Topics: Teachers’ impressions of gender portrayals, steps taken if bias is noticed, student feedback.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•Recording: Audio with permission, then transcribed for coding.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4.Classroom Observation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•Aim: Document teacher-student dynamics, note how teachers address implicit stereotypes.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•Tools: Observation checklist, field notes, possible short audio/video (if allowed).</a:t>
            </a:r>
            <a:endParaRPr kumimoji="1" lang="zh-CN" altLang="en-US" sz="2000" dirty="0"/>
          </a:p>
        </p:txBody>
      </p:sp>
      <p:pic>
        <p:nvPicPr>
          <p:cNvPr id="8" name="音频 7">
            <a:extLst>
              <a:ext uri="{FF2B5EF4-FFF2-40B4-BE49-F238E27FC236}">
                <a16:creationId xmlns:a16="http://schemas.microsoft.com/office/drawing/2014/main" id="{6CB9664F-B728-3A08-5E92-EEA9ECC5CD5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85829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88"/>
    </mc:Choice>
    <mc:Fallback>
      <p:transition spd="slow" advTm="17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3B6535C-6E17-8729-1C7F-66416C7EA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 Methods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8E8909F-3CEE-E251-2587-DAC105A0B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Textual Content Analysis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Conduct both </a:t>
            </a:r>
            <a:r>
              <a:rPr lang="en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and quantitative analyse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of the textbook’s content, focusing on word frequency, character representation, and situational contexts.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Questionnaire Data Analysis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Use </a:t>
            </a:r>
            <a:r>
              <a:rPr lang="en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SPSS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perform statistical analyses on data collected through student questionnaires.</a:t>
            </a:r>
          </a:p>
        </p:txBody>
      </p:sp>
      <p:pic>
        <p:nvPicPr>
          <p:cNvPr id="10" name="音频 9">
            <a:extLst>
              <a:ext uri="{FF2B5EF4-FFF2-40B4-BE49-F238E27FC236}">
                <a16:creationId xmlns:a16="http://schemas.microsoft.com/office/drawing/2014/main" id="{595BF3A2-7162-A98A-9C13-9533728D675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86052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088"/>
    </mc:Choice>
    <mc:Fallback>
      <p:transition spd="slow" advTm="25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8853F17-0DCB-6BBE-6D58-F46EC69D9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63040"/>
            <a:ext cx="10058400" cy="393192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Teacher Interviews 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Apply a </a:t>
            </a:r>
            <a:r>
              <a:rPr lang="en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approach to interpret and categorize the insights gleaned from semi-structured interviews with teachers.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Classroom Observation Notes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Perform a </a:t>
            </a:r>
            <a:r>
              <a:rPr lang="en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analysis 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observation notes, investigating how students engage with and respond to reading materials in a real-world classroom setting.</a:t>
            </a:r>
          </a:p>
          <a:p>
            <a:pPr marL="0" indent="0">
              <a:lnSpc>
                <a:spcPct val="150000"/>
              </a:lnSpc>
              <a:buNone/>
            </a:pPr>
            <a:endParaRPr kumimoji="1" lang="zh-CN" altLang="en-US" sz="2400" dirty="0"/>
          </a:p>
        </p:txBody>
      </p:sp>
      <p:pic>
        <p:nvPicPr>
          <p:cNvPr id="6" name="音频 5">
            <a:extLst>
              <a:ext uri="{FF2B5EF4-FFF2-40B4-BE49-F238E27FC236}">
                <a16:creationId xmlns:a16="http://schemas.microsoft.com/office/drawing/2014/main" id="{B3DEAEC4-871C-9A6C-1E56-EE7AE3C4C0C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827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97"/>
    </mc:Choice>
    <mc:Fallback>
      <p:transition spd="slow" advTm="30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E5B803-E7F3-74E3-20C1-B151D64FF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Expected Outcomes</a:t>
            </a:r>
            <a:r>
              <a:rPr lang="zh-CN" altLang="zh-CN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29A25F6-4A52-F34E-58FC-89448D6E0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Textbooks may disproportionately depict male protagonists in leadership roles, while female characters might be confined to passive or supportive roles.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Students often adopt or reinforce these stereotypes if not guided to think critically.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音频 12">
            <a:extLst>
              <a:ext uri="{FF2B5EF4-FFF2-40B4-BE49-F238E27FC236}">
                <a16:creationId xmlns:a16="http://schemas.microsoft.com/office/drawing/2014/main" id="{9CAAFFF5-240B-5AFD-D28B-349BD0B45DE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22503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549"/>
    </mc:Choice>
    <mc:Fallback>
      <p:transition spd="slow" advTm="265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BB1DAAB-B729-9B2A-8CD8-6D2C6B5B8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Pedagogical Implications</a:t>
            </a:r>
            <a:r>
              <a:rPr lang="zh-CN" altLang="zh-CN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6C74461-4E9F-5A45-2EA2-D7F6D9E3D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Materials Selection &amp; Supplementation: Introduce diverse reading materials that challenge traditional gender norms.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Instructional Activities: Encourage discussions, debates, or role-reversal exercises to foster critical thinking and empathy.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Teacher Facilitation: Guide students to detect and question biases, promoting more balanced perspectives.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kumimoji="1" lang="zh-CN" altLang="en-US" sz="2400" dirty="0"/>
          </a:p>
        </p:txBody>
      </p:sp>
      <p:pic>
        <p:nvPicPr>
          <p:cNvPr id="11" name="音频 10">
            <a:extLst>
              <a:ext uri="{FF2B5EF4-FFF2-40B4-BE49-F238E27FC236}">
                <a16:creationId xmlns:a16="http://schemas.microsoft.com/office/drawing/2014/main" id="{2166A84D-2E20-F50F-BDF2-441959AA83F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8924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749"/>
    </mc:Choice>
    <mc:Fallback>
      <p:transition spd="slow" advTm="29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259BCD6-4CF3-EE02-80E0-599DE9F1E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Timetable</a:t>
            </a:r>
            <a:endParaRPr kumimoji="1" lang="zh-CN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58C44FE8-7A4B-F6CE-A3B9-25E6E09E6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4071768"/>
              </p:ext>
            </p:extLst>
          </p:nvPr>
        </p:nvGraphicFramePr>
        <p:xfrm>
          <a:off x="1066800" y="1716576"/>
          <a:ext cx="10058400" cy="4413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2600710403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39776450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Phase (Month)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Key Activities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097391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Months 1–2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Conduct a thorough literature review on </a:t>
                      </a: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gender stereotypes</a:t>
                      </a: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and </a:t>
                      </a: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textbook analysis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Refine research questions and establish the theoretical framework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Develop an initial research design and methodological plan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908642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3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Design/develop research instruments (questionnaires, interview guides, classroom observation templates)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00445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4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Obtain ethical clearance and informed consent (if applicable)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Finalize research instruments and confirm sample selection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35520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Months 5–6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</a:t>
                      </a: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Textbook content analysis</a:t>
                      </a: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: systematically annotate and code the selected textbooks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Distribute and collect </a:t>
                      </a: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student questionnaires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Arrange and conduct </a:t>
                      </a: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teacher interviews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4. Carry out </a:t>
                      </a: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classroom observations</a:t>
                      </a: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(across different classes or grade levels)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21729863"/>
                  </a:ext>
                </a:extLst>
              </a:tr>
            </a:tbl>
          </a:graphicData>
        </a:graphic>
      </p:graphicFrame>
      <p:pic>
        <p:nvPicPr>
          <p:cNvPr id="7" name="音频 6">
            <a:extLst>
              <a:ext uri="{FF2B5EF4-FFF2-40B4-BE49-F238E27FC236}">
                <a16:creationId xmlns:a16="http://schemas.microsoft.com/office/drawing/2014/main" id="{2B3F5258-3B6B-730C-3287-F560F7A84FE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74343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3"/>
    </mc:Choice>
    <mc:Fallback>
      <p:transition spd="slow" advTm="4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84440806-472C-702B-7635-4BB901CFCF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0565034"/>
              </p:ext>
            </p:extLst>
          </p:nvPr>
        </p:nvGraphicFramePr>
        <p:xfrm>
          <a:off x="1066800" y="492252"/>
          <a:ext cx="10058400" cy="61657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07386137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7687175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7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Clean and organize data (textbook codes, survey responses, interview transcripts, observation notes)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Initiate </a:t>
                      </a: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quantitative analysis</a:t>
                      </a: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(e.g., using SPSS) of survey data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Begin </a:t>
                      </a: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qualitative analysis</a:t>
                      </a: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(thematic categorization of interviews and observation notes)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47714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Months 8–9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Deepen data analysis: categorize and visualize results from textbook analysis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Thematically analyze interviews to identify key themes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Compare and contrast survey findings with qualitative data (interviews, observations, textbook content)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27210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10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Synthesize all findings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Discuss results in the context of research questions and theoretical framework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Draft key conclusions and potential recommendations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857064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11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Write the </a:t>
                      </a: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first draft</a:t>
                      </a: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of the research report (Introduction, Literature Review, Methodology, Results, Discussion, Recommendations, etc.)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Seek internal or advisor feedback on the draft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Prepare revisions based on feedback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127202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12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Incorporate revisions and finalize the report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Verify data accuracy and completeness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Submit the </a:t>
                      </a: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final research report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38979383"/>
                  </a:ext>
                </a:extLst>
              </a:tr>
            </a:tbl>
          </a:graphicData>
        </a:graphic>
      </p:graphicFrame>
      <p:pic>
        <p:nvPicPr>
          <p:cNvPr id="6" name="音频 5">
            <a:extLst>
              <a:ext uri="{FF2B5EF4-FFF2-40B4-BE49-F238E27FC236}">
                <a16:creationId xmlns:a16="http://schemas.microsoft.com/office/drawing/2014/main" id="{E060CEBF-A973-E7EB-8AE3-A7D639E7BF4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06809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28"/>
    </mc:Choice>
    <mc:Fallback>
      <p:transition spd="slow" advTm="3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6685503-B3C9-643C-0DB2-5DEE58CE5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Conclusion</a:t>
            </a:r>
            <a:r>
              <a:rPr lang="zh-CN" altLang="zh-CN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AFBD4C4-C13F-5F29-3050-20B95F563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Significance: Addressing gender stereotypes in textbooks is crucial not only for equitable language education but also for developing students’ inclusive values and worldviews.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Future Research: Investigate whether digital learning resources also perpetuate similar biases and how such biases influence language learning outcomes.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kumimoji="1" lang="zh-CN" altLang="en-US" sz="2400" dirty="0"/>
          </a:p>
        </p:txBody>
      </p:sp>
      <p:pic>
        <p:nvPicPr>
          <p:cNvPr id="7" name="音频 6">
            <a:extLst>
              <a:ext uri="{FF2B5EF4-FFF2-40B4-BE49-F238E27FC236}">
                <a16:creationId xmlns:a16="http://schemas.microsoft.com/office/drawing/2014/main" id="{44F26B22-2203-93A2-B5D7-113D23E45E9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25289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994"/>
    </mc:Choice>
    <mc:Fallback>
      <p:transition spd="slow" advTm="21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2E6CE1-1ADE-1874-5D9F-7CDBD56AC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1A47384-EEDC-2A16-69D4-5215A3EE1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Ridgeway, C.L.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(2011)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Framed by gender: How gender inequality persists in the modern world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Berger, P.L. and </a:t>
            </a:r>
            <a:r>
              <a:rPr lang="en" altLang="zh-C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Luckmann</a:t>
            </a: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(1966)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social construction of reality: A treatise in the sociology of knowledge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Harmondsworth: Penguin Books.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Palincsar</a:t>
            </a: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A.S.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(1998) ‘Social constructivist perspectives on teaching and learning’,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Annual Review of Psychology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49, pp. 345–375.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Wallace, C.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(2003)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reading in language education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Jackson, P.W.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(1968)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Life in classrooms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Holt, Rinehart and Winston.</a:t>
            </a:r>
          </a:p>
        </p:txBody>
      </p:sp>
      <p:pic>
        <p:nvPicPr>
          <p:cNvPr id="7" name="音频 6">
            <a:extLst>
              <a:ext uri="{FF2B5EF4-FFF2-40B4-BE49-F238E27FC236}">
                <a16:creationId xmlns:a16="http://schemas.microsoft.com/office/drawing/2014/main" id="{B4ACD63C-9E28-F477-F6B9-D1460686EB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18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6"/>
    </mc:Choice>
    <mc:Fallback>
      <p:transition spd="slow" advTm="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41A1666-86B5-388C-16D9-DA2BA7965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505141"/>
            <a:ext cx="10058400" cy="92385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altLang="zh-CN" sz="40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Thank you for listening!</a:t>
            </a:r>
            <a:endParaRPr lang="zh-CN" altLang="zh-CN" sz="4000" b="1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kumimoji="1" lang="zh-CN" alt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音频 6">
            <a:extLst>
              <a:ext uri="{FF2B5EF4-FFF2-40B4-BE49-F238E27FC236}">
                <a16:creationId xmlns:a16="http://schemas.microsoft.com/office/drawing/2014/main" id="{6C1EB558-A707-E903-AA70-06045D7E10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793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01"/>
    </mc:Choice>
    <mc:Fallback>
      <p:transition spd="slow" advTm="2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0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4|2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1.5|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4|0.6|0.5|0.6|12.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5|0.5|0.4|0.4|3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0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3|0.6|1.4|0.5|0.5|0.5|13.1|0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3.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|0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0.3|0.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1.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肥皂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肥皂</Template>
  <TotalTime>385</TotalTime>
  <Words>1259</Words>
  <Application>Microsoft Macintosh PowerPoint</Application>
  <PresentationFormat>宽屏</PresentationFormat>
  <Paragraphs>120</Paragraphs>
  <Slides>20</Slides>
  <Notes>1</Notes>
  <HiddenSlides>0</HiddenSlides>
  <MMClips>20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25" baseType="lpstr">
      <vt:lpstr>等线</vt:lpstr>
      <vt:lpstr>Century Gothic</vt:lpstr>
      <vt:lpstr>Garamond</vt:lpstr>
      <vt:lpstr>Times New Roman</vt:lpstr>
      <vt:lpstr>肥皂</vt:lpstr>
      <vt:lpstr>Gender Stereotypes in People’s Education Press (PEP) Junior High English Textbooks </vt:lpstr>
      <vt:lpstr>Introduction &amp; Rationale</vt:lpstr>
      <vt:lpstr>Research Objectives</vt:lpstr>
      <vt:lpstr>Theoretical Framework</vt:lpstr>
      <vt:lpstr>PowerPoint 演示文稿</vt:lpstr>
      <vt:lpstr>Significance of the Study</vt:lpstr>
      <vt:lpstr>Data Collection Context and Participants</vt:lpstr>
      <vt:lpstr>Planned Data Types</vt:lpstr>
      <vt:lpstr>PowerPoint 演示文稿</vt:lpstr>
      <vt:lpstr>Data Collection Methods</vt:lpstr>
      <vt:lpstr>PowerPoint 演示文稿</vt:lpstr>
      <vt:lpstr>Data Analysis Methods</vt:lpstr>
      <vt:lpstr>PowerPoint 演示文稿</vt:lpstr>
      <vt:lpstr>Expected Outcomes </vt:lpstr>
      <vt:lpstr>Pedagogical Implications </vt:lpstr>
      <vt:lpstr>Timetable</vt:lpstr>
      <vt:lpstr>PowerPoint 演示文稿</vt:lpstr>
      <vt:lpstr>Conclusion </vt:lpstr>
      <vt:lpstr>References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Puyang Sun (2405847)</dc:creator>
  <cp:lastModifiedBy>Puyang Sun (2405847)</cp:lastModifiedBy>
  <cp:revision>22</cp:revision>
  <dcterms:created xsi:type="dcterms:W3CDTF">2025-03-28T13:03:36Z</dcterms:created>
  <dcterms:modified xsi:type="dcterms:W3CDTF">2025-04-13T13:14:27Z</dcterms:modified>
</cp:coreProperties>
</file>