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122" d="100"/>
          <a:sy n="122" d="100"/>
        </p:scale>
        <p:origin x="15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073A04F-C4E4-42DD-99BC-014DBF4FC55A}"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E1556-141B-46D4-B952-10FB24FDC57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4447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073A04F-C4E4-42DD-99BC-014DBF4FC55A}"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E1556-141B-46D4-B952-10FB24FDC574}" type="slidenum">
              <a:rPr lang="en-GB" smtClean="0"/>
              <a:t>‹#›</a:t>
            </a:fld>
            <a:endParaRPr lang="en-GB"/>
          </a:p>
        </p:txBody>
      </p:sp>
    </p:spTree>
    <p:extLst>
      <p:ext uri="{BB962C8B-B14F-4D97-AF65-F5344CB8AC3E}">
        <p14:creationId xmlns:p14="http://schemas.microsoft.com/office/powerpoint/2010/main" val="1852263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073A04F-C4E4-42DD-99BC-014DBF4FC55A}"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E1556-141B-46D4-B952-10FB24FDC57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1432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073A04F-C4E4-42DD-99BC-014DBF4FC55A}" type="datetimeFigureOut">
              <a:rPr lang="en-GB" smtClean="0"/>
              <a:t>16/08/2018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E1556-141B-46D4-B952-10FB24FDC574}" type="slidenum">
              <a:rPr lang="en-GB" smtClean="0"/>
              <a:t>‹#›</a:t>
            </a:fld>
            <a:endParaRPr lang="en-GB"/>
          </a:p>
        </p:txBody>
      </p:sp>
    </p:spTree>
    <p:extLst>
      <p:ext uri="{BB962C8B-B14F-4D97-AF65-F5344CB8AC3E}">
        <p14:creationId xmlns:p14="http://schemas.microsoft.com/office/powerpoint/2010/main" val="466572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073A04F-C4E4-42DD-99BC-014DBF4FC55A}" type="datetimeFigureOut">
              <a:rPr lang="en-GB" smtClean="0"/>
              <a:t>16/08/2018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DDE1556-141B-46D4-B952-10FB24FDC574}" type="slidenum">
              <a:rPr lang="en-GB" smtClean="0"/>
              <a:t>‹#›</a:t>
            </a:fld>
            <a:endParaRPr lang="en-GB"/>
          </a:p>
        </p:txBody>
      </p:sp>
    </p:spTree>
    <p:extLst>
      <p:ext uri="{BB962C8B-B14F-4D97-AF65-F5344CB8AC3E}">
        <p14:creationId xmlns:p14="http://schemas.microsoft.com/office/powerpoint/2010/main" val="3313562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073A04F-C4E4-42DD-99BC-014DBF4FC55A}" type="datetimeFigureOut">
              <a:rPr lang="en-GB" smtClean="0"/>
              <a:t>16/08/2018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DDE1556-141B-46D4-B952-10FB24FDC574}" type="slidenum">
              <a:rPr lang="en-GB" smtClean="0"/>
              <a:t>‹#›</a:t>
            </a:fld>
            <a:endParaRPr lang="en-GB"/>
          </a:p>
        </p:txBody>
      </p:sp>
    </p:spTree>
    <p:extLst>
      <p:ext uri="{BB962C8B-B14F-4D97-AF65-F5344CB8AC3E}">
        <p14:creationId xmlns:p14="http://schemas.microsoft.com/office/powerpoint/2010/main" val="3561023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073A04F-C4E4-42DD-99BC-014DBF4FC55A}" type="datetimeFigureOut">
              <a:rPr lang="en-GB" smtClean="0"/>
              <a:t>16/08/2018</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DDE1556-141B-46D4-B952-10FB24FDC574}" type="slidenum">
              <a:rPr lang="en-GB" smtClean="0"/>
              <a:t>‹#›</a:t>
            </a:fld>
            <a:endParaRPr lang="en-GB"/>
          </a:p>
        </p:txBody>
      </p:sp>
    </p:spTree>
    <p:extLst>
      <p:ext uri="{BB962C8B-B14F-4D97-AF65-F5344CB8AC3E}">
        <p14:creationId xmlns:p14="http://schemas.microsoft.com/office/powerpoint/2010/main" val="1193316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073A04F-C4E4-42DD-99BC-014DBF4FC55A}" type="datetimeFigureOut">
              <a:rPr lang="en-GB" smtClean="0"/>
              <a:t>16/08/2018</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DDE1556-141B-46D4-B952-10FB24FDC574}" type="slidenum">
              <a:rPr lang="en-GB" smtClean="0"/>
              <a:t>‹#›</a:t>
            </a:fld>
            <a:endParaRPr lang="en-GB"/>
          </a:p>
        </p:txBody>
      </p:sp>
    </p:spTree>
    <p:extLst>
      <p:ext uri="{BB962C8B-B14F-4D97-AF65-F5344CB8AC3E}">
        <p14:creationId xmlns:p14="http://schemas.microsoft.com/office/powerpoint/2010/main" val="16587274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073A04F-C4E4-42DD-99BC-014DBF4FC55A}" type="datetimeFigureOut">
              <a:rPr lang="en-GB" smtClean="0"/>
              <a:t>16/08/2018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DDE1556-141B-46D4-B952-10FB24FDC574}" type="slidenum">
              <a:rPr lang="en-GB" smtClean="0"/>
              <a:t>‹#›</a:t>
            </a:fld>
            <a:endParaRPr lang="en-GB"/>
          </a:p>
        </p:txBody>
      </p:sp>
    </p:spTree>
    <p:extLst>
      <p:ext uri="{BB962C8B-B14F-4D97-AF65-F5344CB8AC3E}">
        <p14:creationId xmlns:p14="http://schemas.microsoft.com/office/powerpoint/2010/main" val="2668438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073A04F-C4E4-42DD-99BC-014DBF4FC55A}"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E1556-141B-46D4-B952-10FB24FDC574}" type="slidenum">
              <a:rPr lang="en-GB" smtClean="0"/>
              <a:t>‹#›</a:t>
            </a:fld>
            <a:endParaRPr lang="en-GB"/>
          </a:p>
        </p:txBody>
      </p:sp>
    </p:spTree>
    <p:extLst>
      <p:ext uri="{BB962C8B-B14F-4D97-AF65-F5344CB8AC3E}">
        <p14:creationId xmlns:p14="http://schemas.microsoft.com/office/powerpoint/2010/main" val="2449362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073A04F-C4E4-42DD-99BC-014DBF4FC55A}" type="datetimeFigureOut">
              <a:rPr lang="en-GB" smtClean="0"/>
              <a:t>16/08/2018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DDE1556-141B-46D4-B952-10FB24FDC574}" type="slidenum">
              <a:rPr lang="en-GB" smtClean="0"/>
              <a:t>‹#›</a:t>
            </a:fld>
            <a:endParaRPr lang="en-GB"/>
          </a:p>
        </p:txBody>
      </p:sp>
    </p:spTree>
    <p:extLst>
      <p:ext uri="{BB962C8B-B14F-4D97-AF65-F5344CB8AC3E}">
        <p14:creationId xmlns:p14="http://schemas.microsoft.com/office/powerpoint/2010/main" val="555616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073A04F-C4E4-42DD-99BC-014DBF4FC55A}" type="datetimeFigureOut">
              <a:rPr lang="en-GB" smtClean="0"/>
              <a:t>16/08/2018</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7DDE1556-141B-46D4-B952-10FB24FDC57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38001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00051" y="1784515"/>
            <a:ext cx="10825655" cy="2387600"/>
          </a:xfrm>
        </p:spPr>
        <p:txBody>
          <a:bodyPr/>
          <a:lstStyle/>
          <a:p>
            <a:r>
              <a:rPr lang="en-GB" dirty="0" smtClean="0"/>
              <a:t>The Donaldson Report</a:t>
            </a:r>
            <a:endParaRPr lang="en-GB" dirty="0"/>
          </a:p>
        </p:txBody>
      </p:sp>
      <p:sp>
        <p:nvSpPr>
          <p:cNvPr id="3" name="Subtitle 2"/>
          <p:cNvSpPr>
            <a:spLocks noGrp="1"/>
          </p:cNvSpPr>
          <p:nvPr>
            <p:ph type="subTitle" idx="1"/>
          </p:nvPr>
        </p:nvSpPr>
        <p:spPr/>
        <p:txBody>
          <a:bodyPr/>
          <a:lstStyle/>
          <a:p>
            <a:r>
              <a:rPr lang="en-GB" dirty="0" smtClean="0"/>
              <a:t>Successful Futures - Independent Review of Curriculum and Assessment Arrangements in Wales</a:t>
            </a:r>
            <a:endParaRPr lang="en-GB" dirty="0"/>
          </a:p>
        </p:txBody>
      </p:sp>
    </p:spTree>
    <p:extLst>
      <p:ext uri="{BB962C8B-B14F-4D97-AF65-F5344CB8AC3E}">
        <p14:creationId xmlns:p14="http://schemas.microsoft.com/office/powerpoint/2010/main" val="1787026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Suggested Six Areas of Learning</a:t>
            </a:r>
            <a:endParaRPr lang="en-GB" dirty="0"/>
          </a:p>
        </p:txBody>
      </p:sp>
      <p:pic>
        <p:nvPicPr>
          <p:cNvPr id="7"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90343" y="1835752"/>
            <a:ext cx="7156330" cy="4022725"/>
          </a:xfrm>
        </p:spPr>
      </p:pic>
    </p:spTree>
    <p:extLst>
      <p:ext uri="{BB962C8B-B14F-4D97-AF65-F5344CB8AC3E}">
        <p14:creationId xmlns:p14="http://schemas.microsoft.com/office/powerpoint/2010/main" val="3402423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Well-being</a:t>
            </a:r>
            <a:endParaRPr lang="en-GB" dirty="0"/>
          </a:p>
        </p:txBody>
      </p:sp>
      <p:sp>
        <p:nvSpPr>
          <p:cNvPr id="3" name="Content Placeholder 2"/>
          <p:cNvSpPr>
            <a:spLocks noGrp="1"/>
          </p:cNvSpPr>
          <p:nvPr>
            <p:ph idx="1"/>
          </p:nvPr>
        </p:nvSpPr>
        <p:spPr/>
        <p:txBody>
          <a:bodyPr/>
          <a:lstStyle/>
          <a:p>
            <a:r>
              <a:rPr lang="en-GB" dirty="0"/>
              <a:t>“The pandemic of physical inactivity should be a public health priority” (Kohl, et al, 2012). </a:t>
            </a:r>
            <a:endParaRPr lang="en-GB" dirty="0" smtClean="0"/>
          </a:p>
          <a:p>
            <a:endParaRPr lang="en-GB" dirty="0"/>
          </a:p>
          <a:p>
            <a:endParaRPr lang="en-GB" dirty="0"/>
          </a:p>
          <a:p>
            <a:r>
              <a:rPr lang="en-GB" dirty="0" smtClean="0"/>
              <a:t>“The </a:t>
            </a:r>
            <a:r>
              <a:rPr lang="en-GB" dirty="0"/>
              <a:t>Health and well-being Area of Learning and Experience will help them to build the knowledge, understanding and skills that will enable them to develop positive and appropriate relationships, deal with the difficult issues and decisions they will face and learn to live independently</a:t>
            </a:r>
            <a:r>
              <a:rPr lang="en-GB" dirty="0" smtClean="0"/>
              <a:t>.” (Donaldson, 2015)</a:t>
            </a:r>
            <a:endParaRPr lang="en-GB" dirty="0"/>
          </a:p>
        </p:txBody>
      </p:sp>
    </p:spTree>
    <p:extLst>
      <p:ext uri="{BB962C8B-B14F-4D97-AF65-F5344CB8AC3E}">
        <p14:creationId xmlns:p14="http://schemas.microsoft.com/office/powerpoint/2010/main" val="624611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a:t>The purposes of the curriculum in Wales should be that children and young people develop as: </a:t>
            </a:r>
            <a:endParaRPr lang="en-GB" dirty="0" smtClean="0"/>
          </a:p>
          <a:p>
            <a:pPr>
              <a:buFont typeface="Wingdings" panose="05000000000000000000" pitchFamily="2" charset="2"/>
              <a:buChar char="Ø"/>
            </a:pPr>
            <a:r>
              <a:rPr lang="en-GB" dirty="0" smtClean="0"/>
              <a:t>ambitious</a:t>
            </a:r>
            <a:r>
              <a:rPr lang="en-GB" dirty="0"/>
              <a:t>, </a:t>
            </a:r>
            <a:endParaRPr lang="en-GB" dirty="0" smtClean="0"/>
          </a:p>
          <a:p>
            <a:pPr>
              <a:buFont typeface="Wingdings" panose="05000000000000000000" pitchFamily="2" charset="2"/>
              <a:buChar char="Ø"/>
            </a:pPr>
            <a:r>
              <a:rPr lang="en-GB" dirty="0" smtClean="0"/>
              <a:t>capable </a:t>
            </a:r>
            <a:r>
              <a:rPr lang="en-GB" dirty="0"/>
              <a:t>learners, </a:t>
            </a:r>
            <a:endParaRPr lang="en-GB" dirty="0" smtClean="0"/>
          </a:p>
          <a:p>
            <a:pPr>
              <a:buFont typeface="Wingdings" panose="05000000000000000000" pitchFamily="2" charset="2"/>
              <a:buChar char="Ø"/>
            </a:pPr>
            <a:r>
              <a:rPr lang="en-GB" dirty="0" smtClean="0"/>
              <a:t>ready </a:t>
            </a:r>
            <a:r>
              <a:rPr lang="en-GB" dirty="0"/>
              <a:t>to learn throughout their lives </a:t>
            </a:r>
            <a:endParaRPr lang="en-GB" dirty="0" smtClean="0"/>
          </a:p>
          <a:p>
            <a:pPr>
              <a:buFont typeface="Wingdings" panose="05000000000000000000" pitchFamily="2" charset="2"/>
              <a:buChar char="Ø"/>
            </a:pPr>
            <a:r>
              <a:rPr lang="en-GB" dirty="0" smtClean="0"/>
              <a:t>enterprising</a:t>
            </a:r>
            <a:r>
              <a:rPr lang="en-GB" dirty="0"/>
              <a:t>, </a:t>
            </a:r>
            <a:endParaRPr lang="en-GB" dirty="0" smtClean="0"/>
          </a:p>
          <a:p>
            <a:pPr>
              <a:buFont typeface="Wingdings" panose="05000000000000000000" pitchFamily="2" charset="2"/>
              <a:buChar char="Ø"/>
            </a:pPr>
            <a:r>
              <a:rPr lang="en-GB" dirty="0" smtClean="0"/>
              <a:t>creative </a:t>
            </a:r>
            <a:r>
              <a:rPr lang="en-GB" dirty="0"/>
              <a:t>contributors, </a:t>
            </a:r>
            <a:endParaRPr lang="en-GB" dirty="0" smtClean="0"/>
          </a:p>
          <a:p>
            <a:pPr>
              <a:buFont typeface="Wingdings" panose="05000000000000000000" pitchFamily="2" charset="2"/>
              <a:buChar char="Ø"/>
            </a:pPr>
            <a:r>
              <a:rPr lang="en-GB" dirty="0" smtClean="0"/>
              <a:t>ready </a:t>
            </a:r>
            <a:r>
              <a:rPr lang="en-GB" dirty="0"/>
              <a:t>to play a full part in life and work </a:t>
            </a:r>
            <a:endParaRPr lang="en-GB" dirty="0" smtClean="0"/>
          </a:p>
          <a:p>
            <a:pPr>
              <a:buFont typeface="Wingdings" panose="05000000000000000000" pitchFamily="2" charset="2"/>
              <a:buChar char="Ø"/>
            </a:pPr>
            <a:r>
              <a:rPr lang="en-GB" dirty="0" smtClean="0"/>
              <a:t>ethical</a:t>
            </a:r>
            <a:r>
              <a:rPr lang="en-GB" dirty="0"/>
              <a:t>, informed citizens of Wales and the world </a:t>
            </a:r>
            <a:r>
              <a:rPr lang="en-GB" dirty="0" smtClean="0"/>
              <a:t> </a:t>
            </a:r>
          </a:p>
          <a:p>
            <a:pPr>
              <a:buFont typeface="Wingdings" panose="05000000000000000000" pitchFamily="2" charset="2"/>
              <a:buChar char="Ø"/>
            </a:pPr>
            <a:r>
              <a:rPr lang="en-GB" dirty="0" smtClean="0"/>
              <a:t>healthy</a:t>
            </a:r>
            <a:r>
              <a:rPr lang="en-GB" dirty="0"/>
              <a:t>, confident individuals, ready to lead fulfilling lives as valued members of society</a:t>
            </a:r>
          </a:p>
        </p:txBody>
      </p:sp>
    </p:spTree>
    <p:extLst>
      <p:ext uri="{BB962C8B-B14F-4D97-AF65-F5344CB8AC3E}">
        <p14:creationId xmlns:p14="http://schemas.microsoft.com/office/powerpoint/2010/main" val="11462372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‘Healthy</a:t>
            </a:r>
            <a:r>
              <a:rPr lang="en-GB" dirty="0"/>
              <a:t>, confident individuals, ready to lead fulfilling lives as valued members of </a:t>
            </a:r>
            <a:r>
              <a:rPr lang="en-GB" dirty="0" smtClean="0"/>
              <a:t>society’</a:t>
            </a:r>
            <a:endParaRPr lang="en-GB" dirty="0"/>
          </a:p>
        </p:txBody>
      </p:sp>
      <p:sp>
        <p:nvSpPr>
          <p:cNvPr id="3" name="Content Placeholder 2"/>
          <p:cNvSpPr>
            <a:spLocks noGrp="1"/>
          </p:cNvSpPr>
          <p:nvPr>
            <p:ph idx="1"/>
          </p:nvPr>
        </p:nvSpPr>
        <p:spPr/>
        <p:txBody>
          <a:bodyPr>
            <a:normAutofit fontScale="92500" lnSpcReduction="20000"/>
          </a:bodyPr>
          <a:lstStyle/>
          <a:p>
            <a:pPr lvl="0" fontAlgn="base">
              <a:buFont typeface="Wingdings" panose="05000000000000000000" pitchFamily="2" charset="2"/>
              <a:buChar char="Ø"/>
            </a:pPr>
            <a:r>
              <a:rPr lang="en-GB" dirty="0"/>
              <a:t>have secure values and are establishing their spiritual and ethical beliefs</a:t>
            </a:r>
          </a:p>
          <a:p>
            <a:pPr lvl="0" fontAlgn="base">
              <a:buFont typeface="Wingdings" panose="05000000000000000000" pitchFamily="2" charset="2"/>
              <a:buChar char="Ø"/>
            </a:pPr>
            <a:r>
              <a:rPr lang="en-GB" dirty="0"/>
              <a:t>are building their mental and emotional well-being by developing confidence, resilience and empathy</a:t>
            </a:r>
          </a:p>
          <a:p>
            <a:pPr lvl="0" fontAlgn="base">
              <a:buFont typeface="Wingdings" panose="05000000000000000000" pitchFamily="2" charset="2"/>
              <a:buChar char="Ø"/>
            </a:pPr>
            <a:r>
              <a:rPr lang="en-GB" u="sng" dirty="0" smtClean="0"/>
              <a:t>apply knowledge about the impact of diet and exercise on physical and mental health in their daily lives</a:t>
            </a:r>
            <a:endParaRPr lang="en-GB" u="sng" dirty="0"/>
          </a:p>
          <a:p>
            <a:pPr lvl="0" fontAlgn="base">
              <a:buFont typeface="Wingdings" panose="05000000000000000000" pitchFamily="2" charset="2"/>
              <a:buChar char="Ø"/>
            </a:pPr>
            <a:r>
              <a:rPr lang="en-GB" u="sng" dirty="0"/>
              <a:t>know how to find the information and support to keep safe and well – take part in physical activity</a:t>
            </a:r>
          </a:p>
          <a:p>
            <a:pPr lvl="0" fontAlgn="base">
              <a:buFont typeface="Wingdings" panose="05000000000000000000" pitchFamily="2" charset="2"/>
              <a:buChar char="Ø"/>
            </a:pPr>
            <a:r>
              <a:rPr lang="en-GB" dirty="0"/>
              <a:t>take measured decisions about lifestyle and manage risk</a:t>
            </a:r>
          </a:p>
          <a:p>
            <a:pPr lvl="0" fontAlgn="base">
              <a:buFont typeface="Wingdings" panose="05000000000000000000" pitchFamily="2" charset="2"/>
              <a:buChar char="Ø"/>
            </a:pPr>
            <a:r>
              <a:rPr lang="en-GB" dirty="0"/>
              <a:t>have the confidence to participate in performance</a:t>
            </a:r>
          </a:p>
          <a:p>
            <a:pPr lvl="0" fontAlgn="base">
              <a:buFont typeface="Wingdings" panose="05000000000000000000" pitchFamily="2" charset="2"/>
              <a:buChar char="Ø"/>
            </a:pPr>
            <a:r>
              <a:rPr lang="en-GB" dirty="0"/>
              <a:t>form positive relationships based upon trust and mutual respect</a:t>
            </a:r>
          </a:p>
          <a:p>
            <a:pPr lvl="0" fontAlgn="base">
              <a:buFont typeface="Wingdings" panose="05000000000000000000" pitchFamily="2" charset="2"/>
              <a:buChar char="Ø"/>
            </a:pPr>
            <a:r>
              <a:rPr lang="en-GB" dirty="0"/>
              <a:t>face and overcome challenge</a:t>
            </a:r>
          </a:p>
          <a:p>
            <a:pPr lvl="0" fontAlgn="base">
              <a:buFont typeface="Wingdings" panose="05000000000000000000" pitchFamily="2" charset="2"/>
              <a:buChar char="Ø"/>
            </a:pPr>
            <a:r>
              <a:rPr lang="en-GB" dirty="0"/>
              <a:t>have the skills and knowledge to manage everyday life as independently as they can</a:t>
            </a:r>
          </a:p>
          <a:p>
            <a:endParaRPr lang="en-GB" dirty="0"/>
          </a:p>
        </p:txBody>
      </p:sp>
    </p:spTree>
    <p:extLst>
      <p:ext uri="{BB962C8B-B14F-4D97-AF65-F5344CB8AC3E}">
        <p14:creationId xmlns:p14="http://schemas.microsoft.com/office/powerpoint/2010/main" val="172668797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178</TotalTime>
  <Words>286</Words>
  <Application>Microsoft Office PowerPoint</Application>
  <PresentationFormat>Widescreen</PresentationFormat>
  <Paragraphs>28</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Calibri</vt:lpstr>
      <vt:lpstr>Calibri Light</vt:lpstr>
      <vt:lpstr>Wingdings</vt:lpstr>
      <vt:lpstr>Retrospect</vt:lpstr>
      <vt:lpstr>The Donaldson Report</vt:lpstr>
      <vt:lpstr>Suggested Six Areas of Learning</vt:lpstr>
      <vt:lpstr>Health and Well-being</vt:lpstr>
      <vt:lpstr>Aims</vt:lpstr>
      <vt:lpstr>‘Healthy, confident individuals, ready to lead fulfilling lives as valued members of society’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Donaldson Report</dc:title>
  <dc:creator>Alice SilvaSurgyPereira (P147900)</dc:creator>
  <cp:lastModifiedBy>Andrew Thomas</cp:lastModifiedBy>
  <cp:revision>5</cp:revision>
  <dcterms:created xsi:type="dcterms:W3CDTF">2018-08-13T09:51:37Z</dcterms:created>
  <dcterms:modified xsi:type="dcterms:W3CDTF">2018-08-16T12:31:25Z</dcterms:modified>
</cp:coreProperties>
</file>