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lvl1pPr>
    <a:lvl2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lvl2pPr>
    <a:lvl3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lvl3pPr>
    <a:lvl4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lvl4pPr>
    <a:lvl5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lvl5pPr>
    <a:lvl6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lvl6pPr>
    <a:lvl7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lvl7pPr>
    <a:lvl8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lvl8pPr>
    <a:lvl9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n" i="off">
        <a:font>
          <a:latin typeface="Helvetica Neue Bold Condensed"/>
          <a:ea typeface="Helvetica Neue Bold Condensed"/>
          <a:cs typeface="Helvetica Neue Bold Condensed"/>
        </a:font>
        <a:srgbClr val="2D2D2D"/>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4D7"/>
          </a:solidFill>
        </a:fill>
      </a:tcStyle>
    </a:wholeTbl>
    <a:band2H>
      <a:tcTxStyle/>
      <a:tcStyle>
        <a:tcBdr/>
        <a:fill>
          <a:solidFill>
            <a:srgbClr val="DDDBCF"/>
          </a:solidFill>
        </a:fill>
      </a:tcStyle>
    </a:band2H>
    <a:firstCol>
      <a:tcTxStyle b="on" i="off">
        <a:font>
          <a:latin typeface="Helvetica Neue Bold Condensed"/>
          <a:ea typeface="Helvetica Neue Bold Condensed"/>
          <a:cs typeface="Helvetica Neue Bold Condensed"/>
        </a:font>
        <a:srgbClr val="2D2D2D"/>
      </a:tcTxStyle>
      <a:tcStyle>
        <a:tcBdr>
          <a:left>
            <a:ln w="12700" cap="flat">
              <a:noFill/>
              <a:miter lim="400000"/>
            </a:ln>
          </a:left>
          <a:right>
            <a:ln w="25400" cap="flat">
              <a:solidFill>
                <a:srgbClr val="AC9C88"/>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D6D4C8"/>
          </a:solidFill>
        </a:fill>
      </a:tcStyle>
    </a:firstCol>
    <a:lastRow>
      <a:tcTxStyle b="on" i="off">
        <a:font>
          <a:latin typeface="Helvetica Neue Bold Condensed"/>
          <a:ea typeface="Helvetica Neue Bold Condensed"/>
          <a:cs typeface="Helvetica Neue Bold Condensed"/>
        </a:font>
        <a:srgbClr val="2D2D2D"/>
      </a:tcTxStyle>
      <a:tcStyle>
        <a:tcBdr>
          <a:left>
            <a:ln w="12700" cap="flat">
              <a:noFill/>
              <a:miter lim="400000"/>
            </a:ln>
          </a:left>
          <a:right>
            <a:ln w="12700" cap="flat">
              <a:noFill/>
              <a:miter lim="400000"/>
            </a:ln>
          </a:right>
          <a:top>
            <a:ln w="25400" cap="flat">
              <a:solidFill>
                <a:srgbClr val="878889"/>
              </a:solidFill>
              <a:prstDash val="solid"/>
              <a:miter lim="400000"/>
            </a:ln>
          </a:top>
          <a:bottom>
            <a:ln w="12700" cap="flat">
              <a:noFill/>
              <a:miter lim="400000"/>
            </a:ln>
          </a:bottom>
          <a:insideH>
            <a:ln w="12700" cap="flat">
              <a:solidFill>
                <a:srgbClr val="878889"/>
              </a:solidFill>
              <a:prstDash val="solid"/>
              <a:miter lim="400000"/>
            </a:ln>
          </a:insideH>
          <a:insideV>
            <a:ln w="12700" cap="flat">
              <a:noFill/>
              <a:miter lim="400000"/>
            </a:ln>
          </a:insideV>
        </a:tcBdr>
        <a:fill>
          <a:solidFill>
            <a:srgbClr val="BDBDBD"/>
          </a:solidFill>
        </a:fill>
      </a:tcStyle>
    </a:lastRow>
    <a:firstRow>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12700" cap="flat">
              <a:noFill/>
              <a:miter lim="400000"/>
            </a:ln>
          </a:right>
          <a:top>
            <a:ln w="12700" cap="flat">
              <a:noFill/>
              <a:miter lim="400000"/>
            </a:ln>
          </a:top>
          <a:bottom>
            <a:ln w="25400" cap="flat">
              <a:solidFill>
                <a:srgbClr val="8F2817"/>
              </a:solidFill>
              <a:prstDash val="solid"/>
              <a:miter lim="400000"/>
            </a:ln>
          </a:bottom>
          <a:insideH>
            <a:ln w="12700" cap="flat">
              <a:solidFill>
                <a:srgbClr val="8F2817"/>
              </a:solidFill>
              <a:prstDash val="solid"/>
              <a:miter lim="400000"/>
            </a:ln>
          </a:insideH>
          <a:insideV>
            <a:ln w="12700" cap="flat">
              <a:noFill/>
              <a:miter lim="400000"/>
            </a:ln>
          </a:insideV>
        </a:tcBdr>
        <a:fill>
          <a:solidFill>
            <a:srgbClr val="B8341D"/>
          </a:solidFill>
        </a:fill>
      </a:tcStyle>
    </a:firstRow>
  </a:tblStyle>
  <a:tblStyle styleId="{C7B018BB-80A7-4F77-B60F-C8B233D01FF8}" styleName="">
    <a:tblBg/>
    <a:wholeTbl>
      <a:tcTxStyle b="on" i="off">
        <a:font>
          <a:latin typeface="Helvetica Neue Bold Condensed"/>
          <a:ea typeface="Helvetica Neue Bold Condensed"/>
          <a:cs typeface="Helvetica Neue Bold Condensed"/>
        </a:font>
        <a:srgbClr val="2D2D2D"/>
      </a:tcTxStyle>
      <a:tcStyle>
        <a:tcBdr>
          <a:left>
            <a:ln w="12700" cap="flat">
              <a:noFill/>
              <a:miter lim="400000"/>
            </a:ln>
          </a:left>
          <a:right>
            <a:ln w="12700" cap="flat">
              <a:noFill/>
              <a:miter lim="400000"/>
            </a:ln>
          </a:right>
          <a:top>
            <a:ln w="12700" cap="flat">
              <a:solidFill>
                <a:srgbClr val="AC9C88"/>
              </a:solidFill>
              <a:prstDash val="solid"/>
              <a:miter lim="400000"/>
            </a:ln>
          </a:top>
          <a:bottom>
            <a:ln w="12700" cap="flat">
              <a:solidFill>
                <a:srgbClr val="AC9C88"/>
              </a:solidFill>
              <a:prstDash val="solid"/>
              <a:miter lim="400000"/>
            </a:ln>
          </a:bottom>
          <a:insideH>
            <a:ln w="12700" cap="flat">
              <a:solidFill>
                <a:srgbClr val="AC9C88"/>
              </a:solidFill>
              <a:prstDash val="solid"/>
              <a:miter lim="400000"/>
            </a:ln>
          </a:insideH>
          <a:insideV>
            <a:ln w="12700" cap="flat">
              <a:noFill/>
              <a:miter lim="400000"/>
            </a:ln>
          </a:insideV>
        </a:tcBdr>
        <a:fill>
          <a:solidFill>
            <a:srgbClr val="F0EEE0"/>
          </a:solidFill>
        </a:fill>
      </a:tcStyle>
    </a:wholeTbl>
    <a:band2H>
      <a:tcTxStyle/>
      <a:tcStyle>
        <a:tcBdr/>
        <a:fill>
          <a:solidFill>
            <a:srgbClr val="F0EEE0">
              <a:alpha val="93000"/>
            </a:srgbClr>
          </a:solidFill>
        </a:fill>
      </a:tcStyle>
    </a:band2H>
    <a:firstCol>
      <a:tcTxStyle b="on" i="off">
        <a:font>
          <a:latin typeface="Helvetica Neue Bold Condensed"/>
          <a:ea typeface="Helvetica Neue Bold Condensed"/>
          <a:cs typeface="Helvetica Neue Bold Condensed"/>
        </a:font>
        <a:srgbClr val="2D2D2D"/>
      </a:tcTxStyle>
      <a:tcStyle>
        <a:tcBdr>
          <a:left>
            <a:ln w="12700" cap="flat">
              <a:solidFill>
                <a:srgbClr val="AC9C88"/>
              </a:solidFill>
              <a:prstDash val="solid"/>
              <a:miter lim="400000"/>
            </a:ln>
          </a:left>
          <a:right>
            <a:ln w="25400" cap="flat">
              <a:solidFill>
                <a:srgbClr val="AC9C88"/>
              </a:solidFill>
              <a:prstDash val="solid"/>
              <a:miter lim="400000"/>
            </a:ln>
          </a:right>
          <a:top>
            <a:ln w="12700" cap="flat">
              <a:solidFill>
                <a:srgbClr val="AC9C88"/>
              </a:solidFill>
              <a:prstDash val="solid"/>
              <a:miter lim="400000"/>
            </a:ln>
          </a:top>
          <a:bottom>
            <a:ln w="12700" cap="flat">
              <a:solidFill>
                <a:srgbClr val="AC9C88"/>
              </a:solidFill>
              <a:prstDash val="solid"/>
              <a:miter lim="400000"/>
            </a:ln>
          </a:bottom>
          <a:insideH>
            <a:ln w="12700" cap="flat">
              <a:solidFill>
                <a:srgbClr val="AC9C88"/>
              </a:solidFill>
              <a:prstDash val="solid"/>
              <a:miter lim="400000"/>
            </a:ln>
          </a:insideH>
          <a:insideV>
            <a:ln w="12700" cap="flat">
              <a:noFill/>
              <a:miter lim="400000"/>
            </a:ln>
          </a:insideV>
        </a:tcBdr>
        <a:fill>
          <a:noFill/>
        </a:fill>
      </a:tcStyle>
    </a:firstCol>
    <a:lastRow>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12700" cap="flat">
              <a:noFill/>
              <a:miter lim="400000"/>
            </a:ln>
          </a:right>
          <a:top>
            <a:ln w="25400" cap="flat">
              <a:solidFill>
                <a:srgbClr val="AC9C88"/>
              </a:solidFill>
              <a:prstDash val="solid"/>
              <a:miter lim="400000"/>
            </a:ln>
          </a:top>
          <a:bottom>
            <a:ln w="12700" cap="flat">
              <a:solidFill>
                <a:srgbClr val="5F5857"/>
              </a:solidFill>
              <a:prstDash val="solid"/>
              <a:miter lim="400000"/>
            </a:ln>
          </a:bottom>
          <a:insideH>
            <a:ln w="12700" cap="flat">
              <a:solidFill>
                <a:srgbClr val="972318"/>
              </a:solidFill>
              <a:prstDash val="solid"/>
              <a:miter lim="400000"/>
            </a:ln>
          </a:insideH>
          <a:insideV>
            <a:ln w="12700" cap="flat">
              <a:noFill/>
              <a:miter lim="400000"/>
            </a:ln>
          </a:insideV>
        </a:tcBdr>
        <a:fill>
          <a:noFill/>
        </a:fill>
      </a:tcStyle>
    </a:lastRow>
    <a:firstRow>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12700" cap="flat">
              <a:noFill/>
              <a:miter lim="400000"/>
            </a:ln>
          </a:right>
          <a:top>
            <a:ln w="12700" cap="flat">
              <a:solidFill>
                <a:srgbClr val="5F5857"/>
              </a:solidFill>
              <a:prstDash val="solid"/>
              <a:miter lim="400000"/>
            </a:ln>
          </a:top>
          <a:bottom>
            <a:ln w="25400" cap="flat">
              <a:solidFill>
                <a:srgbClr val="AC9C88"/>
              </a:solidFill>
              <a:prstDash val="solid"/>
              <a:miter lim="400000"/>
            </a:ln>
          </a:bottom>
          <a:insideH>
            <a:ln w="12700" cap="flat">
              <a:solidFill>
                <a:srgbClr val="B14019"/>
              </a:solidFill>
              <a:prstDash val="solid"/>
              <a:miter lim="400000"/>
            </a:ln>
          </a:insideH>
          <a:insideV>
            <a:ln w="12700" cap="flat">
              <a:noFill/>
              <a:miter lim="400000"/>
            </a:ln>
          </a:insideV>
        </a:tcBdr>
        <a:fill>
          <a:noFill/>
        </a:fill>
      </a:tcStyle>
    </a:firstRow>
  </a:tblStyle>
  <a:tblStyle styleId="{EEE7283C-3CF3-47DC-8721-378D4A62B228}" styleName="">
    <a:tblBg/>
    <a:wholeTbl>
      <a:tcTxStyle b="on" i="off">
        <a:font>
          <a:latin typeface="Helvetica Neue Bold Condensed"/>
          <a:ea typeface="Helvetica Neue Bold Condensed"/>
          <a:cs typeface="Helvetica Neue Bold Condensed"/>
        </a:font>
        <a:srgbClr val="2D2D2D"/>
      </a:tcTxStyle>
      <a:tcStyle>
        <a:tcBdr>
          <a:left>
            <a:ln w="12700" cap="flat">
              <a:noFill/>
              <a:miter lim="400000"/>
            </a:ln>
          </a:left>
          <a:right>
            <a:ln w="12700" cap="flat">
              <a:noFill/>
              <a:miter lim="400000"/>
            </a:ln>
          </a:right>
          <a:top>
            <a:ln w="12700" cap="flat">
              <a:solidFill>
                <a:srgbClr val="AC9C88"/>
              </a:solidFill>
              <a:prstDash val="solid"/>
              <a:miter lim="400000"/>
            </a:ln>
          </a:top>
          <a:bottom>
            <a:ln w="12700" cap="flat">
              <a:solidFill>
                <a:srgbClr val="AC9C88"/>
              </a:solidFill>
              <a:prstDash val="solid"/>
              <a:miter lim="400000"/>
            </a:ln>
          </a:bottom>
          <a:insideH>
            <a:ln w="12700" cap="flat">
              <a:solidFill>
                <a:srgbClr val="AC9C88"/>
              </a:solidFill>
              <a:prstDash val="solid"/>
              <a:miter lim="400000"/>
            </a:ln>
          </a:insideH>
          <a:insideV>
            <a:ln w="12700" cap="flat">
              <a:noFill/>
              <a:miter lim="400000"/>
            </a:ln>
          </a:insideV>
        </a:tcBdr>
        <a:fill>
          <a:solidFill>
            <a:srgbClr val="F0EEE0"/>
          </a:solidFill>
        </a:fill>
      </a:tcStyle>
    </a:wholeTbl>
    <a:band2H>
      <a:tcTxStyle/>
      <a:tcStyle>
        <a:tcBdr/>
        <a:fill>
          <a:solidFill>
            <a:srgbClr val="F0EEE0">
              <a:alpha val="93000"/>
            </a:srgbClr>
          </a:solidFill>
        </a:fill>
      </a:tcStyle>
    </a:band2H>
    <a:firstCol>
      <a:tcTxStyle b="on" i="off">
        <a:font>
          <a:latin typeface="Helvetica Neue Bold Condensed"/>
          <a:ea typeface="Helvetica Neue Bold Condensed"/>
          <a:cs typeface="Helvetica Neue Bold Condensed"/>
        </a:font>
        <a:srgbClr val="2D2D2D"/>
      </a:tcTxStyle>
      <a:tcStyle>
        <a:tcBdr>
          <a:left>
            <a:ln w="12700" cap="flat">
              <a:noFill/>
              <a:miter lim="400000"/>
            </a:ln>
          </a:left>
          <a:right>
            <a:ln w="12700" cap="flat">
              <a:noFill/>
              <a:miter lim="400000"/>
            </a:ln>
          </a:right>
          <a:top>
            <a:ln w="12700" cap="flat">
              <a:solidFill>
                <a:srgbClr val="AC9C88"/>
              </a:solidFill>
              <a:prstDash val="solid"/>
              <a:miter lim="400000"/>
            </a:ln>
          </a:top>
          <a:bottom>
            <a:ln w="12700" cap="flat">
              <a:solidFill>
                <a:srgbClr val="AC9C88"/>
              </a:solidFill>
              <a:prstDash val="solid"/>
              <a:miter lim="400000"/>
            </a:ln>
          </a:bottom>
          <a:insideH>
            <a:ln w="12700" cap="flat">
              <a:solidFill>
                <a:srgbClr val="AC9C88"/>
              </a:solidFill>
              <a:prstDash val="solid"/>
              <a:miter lim="400000"/>
            </a:ln>
          </a:insideH>
          <a:insideV>
            <a:ln w="12700" cap="flat">
              <a:noFill/>
              <a:miter lim="400000"/>
            </a:ln>
          </a:insideV>
        </a:tcBdr>
        <a:fill>
          <a:solidFill>
            <a:srgbClr val="D6D4C8"/>
          </a:solidFill>
        </a:fill>
      </a:tcStyle>
    </a:firstCol>
    <a:lastRow>
      <a:tcTxStyle b="on" i="off">
        <a:font>
          <a:latin typeface="Helvetica Neue Bold Condensed"/>
          <a:ea typeface="Helvetica Neue Bold Condensed"/>
          <a:cs typeface="Helvetica Neue Bold Condensed"/>
        </a:font>
        <a:srgbClr val="2D2D2D"/>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C29124"/>
              </a:solidFill>
              <a:prstDash val="solid"/>
              <a:miter lim="400000"/>
            </a:ln>
          </a:insideH>
          <a:insideV>
            <a:ln w="12700" cap="flat">
              <a:noFill/>
              <a:miter lim="400000"/>
            </a:ln>
          </a:insideV>
        </a:tcBdr>
        <a:fill>
          <a:solidFill>
            <a:srgbClr val="E4AA2A"/>
          </a:solidFill>
        </a:fill>
      </a:tcStyle>
    </a:lastRow>
    <a:firstRow>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AAAAAA"/>
              </a:solidFill>
              <a:prstDash val="solid"/>
              <a:miter lim="400000"/>
            </a:ln>
          </a:insideH>
          <a:insideV>
            <a:ln w="12700" cap="flat">
              <a:noFill/>
              <a:miter lim="400000"/>
            </a:ln>
          </a:insideV>
        </a:tcBdr>
        <a:fill>
          <a:solidFill>
            <a:srgbClr val="858585"/>
          </a:solidFill>
        </a:fill>
      </a:tcStyle>
    </a:firstRow>
  </a:tblStyle>
  <a:tblStyle styleId="{CF821DB8-F4EB-4A41-A1BA-3FCAFE7338EE}" styleName="">
    <a:tblBg/>
    <a:wholeTbl>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12700" cap="flat">
              <a:noFill/>
              <a:miter lim="400000"/>
            </a:ln>
          </a:right>
          <a:top>
            <a:ln w="12700" cap="flat">
              <a:solidFill>
                <a:srgbClr val="797979">
                  <a:alpha val="38000"/>
                </a:srgbClr>
              </a:solidFill>
              <a:prstDash val="solid"/>
              <a:miter lim="400000"/>
            </a:ln>
          </a:top>
          <a:bottom>
            <a:ln w="12700" cap="flat">
              <a:solidFill>
                <a:srgbClr val="797979">
                  <a:alpha val="38000"/>
                </a:srgbClr>
              </a:solidFill>
              <a:prstDash val="solid"/>
              <a:miter lim="400000"/>
            </a:ln>
          </a:bottom>
          <a:insideH>
            <a:ln w="12700" cap="flat">
              <a:solidFill>
                <a:srgbClr val="797979">
                  <a:alpha val="38000"/>
                </a:srgbClr>
              </a:solidFill>
              <a:prstDash val="solid"/>
              <a:miter lim="400000"/>
            </a:ln>
          </a:insideH>
          <a:insideV>
            <a:ln w="12700" cap="flat">
              <a:noFill/>
              <a:miter lim="400000"/>
            </a:ln>
          </a:insideV>
        </a:tcBdr>
        <a:fill>
          <a:noFill/>
        </a:fill>
      </a:tcStyle>
    </a:wholeTbl>
    <a:band2H>
      <a:tcTxStyle/>
      <a:tcStyle>
        <a:tcBdr/>
        <a:fill>
          <a:solidFill>
            <a:srgbClr val="86B5C3">
              <a:alpha val="14000"/>
            </a:srgbClr>
          </a:solidFill>
        </a:fill>
      </a:tcStyle>
    </a:band2H>
    <a:firstCol>
      <a:tcTxStyle b="on" i="off">
        <a:font>
          <a:latin typeface="Helvetica Neue Bold Condensed"/>
          <a:ea typeface="Helvetica Neue Bold Condensed"/>
          <a:cs typeface="Helvetica Neue Bold Condensed"/>
        </a:font>
        <a:srgbClr val="2D2D2D"/>
      </a:tcTxStyle>
      <a:tcStyle>
        <a:tcBdr>
          <a:left>
            <a:ln w="12700" cap="flat">
              <a:noFill/>
              <a:miter lim="400000"/>
            </a:ln>
          </a:left>
          <a:right>
            <a:ln w="12700" cap="flat">
              <a:noFill/>
              <a:miter lim="400000"/>
            </a:ln>
          </a:right>
          <a:top>
            <a:ln w="12700" cap="flat">
              <a:solidFill>
                <a:srgbClr val="86B5C3">
                  <a:alpha val="75000"/>
                </a:srgbClr>
              </a:solidFill>
              <a:prstDash val="solid"/>
              <a:miter lim="400000"/>
            </a:ln>
          </a:top>
          <a:bottom>
            <a:ln w="12700" cap="flat">
              <a:solidFill>
                <a:srgbClr val="86B5C3">
                  <a:alpha val="75000"/>
                </a:srgbClr>
              </a:solidFill>
              <a:prstDash val="solid"/>
              <a:miter lim="400000"/>
            </a:ln>
          </a:bottom>
          <a:insideH>
            <a:ln w="12700" cap="flat">
              <a:solidFill>
                <a:srgbClr val="86B5C3">
                  <a:alpha val="75000"/>
                </a:srgbClr>
              </a:solidFill>
              <a:prstDash val="solid"/>
              <a:miter lim="400000"/>
            </a:ln>
          </a:insideH>
          <a:insideV>
            <a:ln w="12700" cap="flat">
              <a:noFill/>
              <a:miter lim="400000"/>
            </a:ln>
          </a:insideV>
        </a:tcBdr>
        <a:fill>
          <a:noFill/>
        </a:fill>
      </a:tcStyle>
    </a:firstCol>
    <a:lastRow>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6B5C3">
                  <a:alpha val="75000"/>
                </a:srgbClr>
              </a:solidFill>
              <a:prstDash val="solid"/>
              <a:miter lim="400000"/>
            </a:ln>
          </a:insideH>
          <a:insideV>
            <a:ln w="12700" cap="flat">
              <a:noFill/>
              <a:miter lim="400000"/>
            </a:ln>
          </a:insideV>
        </a:tcBdr>
        <a:fill>
          <a:noFill/>
        </a:fill>
      </a:tcStyle>
    </a:lastRow>
    <a:firstRow>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6B5C3">
                  <a:alpha val="75000"/>
                </a:srgbClr>
              </a:solidFill>
              <a:prstDash val="solid"/>
              <a:miter lim="400000"/>
            </a:ln>
          </a:insideH>
          <a:insideV>
            <a:ln w="12700" cap="flat">
              <a:noFill/>
              <a:miter lim="400000"/>
            </a:ln>
          </a:insideV>
        </a:tcBdr>
        <a:fill>
          <a:noFill/>
        </a:fill>
      </a:tcStyle>
    </a:firstRow>
  </a:tblStyle>
  <a:tblStyle styleId="{33BA23B1-9221-436E-865A-0063620EA4FD}" styleName="">
    <a:tblBg/>
    <a:wholeTbl>
      <a:tcTxStyle b="on" i="off">
        <a:font>
          <a:latin typeface="Helvetica Neue Bold Condensed"/>
          <a:ea typeface="Helvetica Neue Bold Condensed"/>
          <a:cs typeface="Helvetica Neue Bold Condensed"/>
        </a:font>
        <a:srgbClr val="FFFFFF"/>
      </a:tcTxStyle>
      <a:tcStyle>
        <a:tcBdr>
          <a:left>
            <a:ln w="12700" cap="flat">
              <a:solidFill>
                <a:srgbClr val="9F9F9F"/>
              </a:solidFill>
              <a:prstDash val="solid"/>
              <a:miter lim="400000"/>
            </a:ln>
          </a:left>
          <a:right>
            <a:ln w="12700" cap="flat">
              <a:solidFill>
                <a:srgbClr val="9F9F9F"/>
              </a:solidFill>
              <a:prstDash val="solid"/>
              <a:miter lim="400000"/>
            </a:ln>
          </a:right>
          <a:top>
            <a:ln w="12700" cap="flat">
              <a:solidFill>
                <a:srgbClr val="9F9F9F"/>
              </a:solidFill>
              <a:prstDash val="solid"/>
              <a:miter lim="400000"/>
            </a:ln>
          </a:top>
          <a:bottom>
            <a:ln w="12700" cap="flat">
              <a:solidFill>
                <a:srgbClr val="9F9F9F"/>
              </a:solidFill>
              <a:prstDash val="solid"/>
              <a:miter lim="400000"/>
            </a:ln>
          </a:bottom>
          <a:insideH>
            <a:ln w="12700" cap="flat">
              <a:solidFill>
                <a:srgbClr val="9F9F9F"/>
              </a:solidFill>
              <a:prstDash val="solid"/>
              <a:miter lim="400000"/>
            </a:ln>
          </a:insideH>
          <a:insideV>
            <a:ln w="12700" cap="flat">
              <a:solidFill>
                <a:srgbClr val="9F9F9F"/>
              </a:solidFill>
              <a:prstDash val="solid"/>
              <a:miter lim="400000"/>
            </a:ln>
          </a:insideV>
        </a:tcBdr>
        <a:fill>
          <a:noFill/>
        </a:fill>
      </a:tcStyle>
    </a:wholeTbl>
    <a:band2H>
      <a:tcTxStyle/>
      <a:tcStyle>
        <a:tcBdr/>
        <a:fill>
          <a:solidFill>
            <a:srgbClr val="797979">
              <a:alpha val="38000"/>
            </a:srgbClr>
          </a:solidFill>
        </a:fill>
      </a:tcStyle>
    </a:band2H>
    <a:firstCol>
      <a:tcTxStyle b="on" i="off">
        <a:font>
          <a:latin typeface="Helvetica Neue Bold Condensed"/>
          <a:ea typeface="Helvetica Neue Bold Condensed"/>
          <a:cs typeface="Helvetica Neue Bold Condensed"/>
        </a:font>
        <a:srgbClr val="2D2D2D"/>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BABABA"/>
          </a:solidFill>
        </a:fill>
      </a:tcStyle>
    </a:firstCol>
    <a:lastRow>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525A5D"/>
              </a:solidFill>
              <a:prstDash val="solid"/>
              <a:miter lim="400000"/>
            </a:ln>
          </a:insideH>
          <a:insideV>
            <a:ln w="12700" cap="flat">
              <a:noFill/>
              <a:miter lim="400000"/>
            </a:ln>
          </a:insideV>
        </a:tcBdr>
        <a:fill>
          <a:solidFill>
            <a:srgbClr val="8B8B8B"/>
          </a:solidFill>
        </a:fill>
      </a:tcStyle>
    </a:lastRow>
    <a:firstRow>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525A5D"/>
              </a:solidFill>
              <a:prstDash val="solid"/>
              <a:miter lim="400000"/>
            </a:ln>
          </a:insideH>
          <a:insideV>
            <a:ln w="12700" cap="flat">
              <a:noFill/>
              <a:miter lim="400000"/>
            </a:ln>
          </a:insideV>
        </a:tcBdr>
        <a:fill>
          <a:solidFill>
            <a:srgbClr val="8B8B8B"/>
          </a:solidFill>
        </a:fill>
      </a:tcStyle>
    </a:firstRow>
  </a:tblStyle>
  <a:tblStyle styleId="{2708684C-4D16-4618-839F-0558EEFCDFE6}" styleName="">
    <a:tblBg/>
    <a:wholeTbl>
      <a:tcTxStyle b="on" i="off">
        <a:font>
          <a:latin typeface="Helvetica Neue Bold Condensed"/>
          <a:ea typeface="Helvetica Neue Bold Condensed"/>
          <a:cs typeface="Helvetica Neue Bold Condensed"/>
        </a:font>
        <a:srgbClr val="FFFFFF"/>
      </a:tcTxStyle>
      <a:tcStyle>
        <a:tcBdr>
          <a:left>
            <a:ln w="12700" cap="flat">
              <a:solidFill>
                <a:srgbClr val="FFFFFF">
                  <a:alpha val="45000"/>
                </a:srgbClr>
              </a:solidFill>
              <a:custDash>
                <a:ds d="200000" sp="200000"/>
              </a:custDash>
              <a:miter lim="400000"/>
            </a:ln>
          </a:left>
          <a:right>
            <a:ln w="12700" cap="flat">
              <a:solidFill>
                <a:srgbClr val="FFFFFF">
                  <a:alpha val="45000"/>
                </a:srgbClr>
              </a:solidFill>
              <a:custDash>
                <a:ds d="200000" sp="200000"/>
              </a:custDash>
              <a:miter lim="400000"/>
            </a:ln>
          </a:right>
          <a:top>
            <a:ln w="12700" cap="flat">
              <a:solidFill>
                <a:srgbClr val="FFFFFF">
                  <a:alpha val="45000"/>
                </a:srgbClr>
              </a:solidFill>
              <a:custDash>
                <a:ds d="200000" sp="200000"/>
              </a:custDash>
              <a:miter lim="400000"/>
            </a:ln>
          </a:top>
          <a:bottom>
            <a:ln w="12700" cap="flat">
              <a:solidFill>
                <a:srgbClr val="FFFFFF">
                  <a:alpha val="45000"/>
                </a:srgbClr>
              </a:solidFill>
              <a:custDash>
                <a:ds d="200000" sp="200000"/>
              </a:custDash>
              <a:miter lim="400000"/>
            </a:ln>
          </a:bottom>
          <a:insideH>
            <a:ln w="12700" cap="flat">
              <a:solidFill>
                <a:srgbClr val="FFFFFF">
                  <a:alpha val="45000"/>
                </a:srgbClr>
              </a:solidFill>
              <a:custDash>
                <a:ds d="200000" sp="200000"/>
              </a:custDash>
              <a:miter lim="400000"/>
            </a:ln>
          </a:insideH>
          <a:insideV>
            <a:ln w="12700" cap="flat">
              <a:solidFill>
                <a:srgbClr val="FFFFFF">
                  <a:alpha val="45000"/>
                </a:srgbClr>
              </a:solidFill>
              <a:custDash>
                <a:ds d="200000" sp="200000"/>
              </a:custDash>
              <a:miter lim="400000"/>
            </a:ln>
          </a:insideV>
        </a:tcBdr>
        <a:fill>
          <a:noFill/>
        </a:fill>
      </a:tcStyle>
    </a:wholeTbl>
    <a:band2H>
      <a:tcTxStyle/>
      <a:tcStyle>
        <a:tcBdr/>
        <a:fill>
          <a:solidFill>
            <a:srgbClr val="797979">
              <a:alpha val="25000"/>
            </a:srgbClr>
          </a:solidFill>
        </a:fill>
      </a:tcStyle>
    </a:band2H>
    <a:firstCol>
      <a:tcTxStyle b="on" i="off">
        <a:font>
          <a:latin typeface="Helvetica Neue Bold Condensed"/>
          <a:ea typeface="Helvetica Neue Bold Condensed"/>
          <a:cs typeface="Helvetica Neue Bold Condensed"/>
        </a:font>
        <a:srgbClr val="FFFFFF"/>
      </a:tcTxStyle>
      <a:tcStyle>
        <a:tcBdr>
          <a:left>
            <a:ln w="12700" cap="flat">
              <a:noFill/>
              <a:miter lim="400000"/>
            </a:ln>
          </a:left>
          <a:right>
            <a:ln w="25400" cap="flat">
              <a:solidFill>
                <a:srgbClr val="FFFFFF"/>
              </a:solidFill>
              <a:prstDash val="solid"/>
              <a:miter lim="400000"/>
            </a:ln>
          </a:right>
          <a:top>
            <a:ln w="12700" cap="flat">
              <a:solidFill>
                <a:srgbClr val="FFFFFF">
                  <a:alpha val="45000"/>
                </a:srgbClr>
              </a:solidFill>
              <a:custDash>
                <a:ds d="200000" sp="200000"/>
              </a:custDash>
              <a:miter lim="400000"/>
            </a:ln>
          </a:top>
          <a:bottom>
            <a:ln w="12700" cap="flat">
              <a:solidFill>
                <a:srgbClr val="FFFFFF">
                  <a:alpha val="45000"/>
                </a:srgbClr>
              </a:solidFill>
              <a:custDash>
                <a:ds d="200000" sp="200000"/>
              </a:custDash>
              <a:miter lim="400000"/>
            </a:ln>
          </a:bottom>
          <a:insideH>
            <a:ln w="12700" cap="flat">
              <a:solidFill>
                <a:srgbClr val="FFFFFF">
                  <a:alpha val="45000"/>
                </a:srgbClr>
              </a:solidFill>
              <a:custDash>
                <a:ds d="200000" sp="200000"/>
              </a:custDash>
              <a:miter lim="400000"/>
            </a:ln>
          </a:insideH>
          <a:insideV>
            <a:ln w="12700" cap="flat">
              <a:solidFill>
                <a:srgbClr val="FFFFFF">
                  <a:alpha val="45000"/>
                </a:srgbClr>
              </a:solidFill>
              <a:custDash>
                <a:ds d="200000" sp="200000"/>
              </a:custDash>
              <a:miter lim="400000"/>
            </a:ln>
          </a:insideV>
        </a:tcBdr>
        <a:fill>
          <a:noFill/>
        </a:fill>
      </a:tcStyle>
    </a:firstCol>
    <a:lastRow>
      <a:tcTxStyle b="on" i="off">
        <a:font>
          <a:latin typeface="Helvetica Neue Bold Condensed"/>
          <a:ea typeface="Helvetica Neue Bold Condensed"/>
          <a:cs typeface="Helvetica Neue Bold Condensed"/>
        </a:font>
        <a:srgbClr val="FFFFFF"/>
      </a:tcTxStyle>
      <a:tcStyle>
        <a:tcBdr>
          <a:left>
            <a:ln w="12700" cap="flat">
              <a:solidFill>
                <a:srgbClr val="FFFFFF">
                  <a:alpha val="45000"/>
                </a:srgbClr>
              </a:solidFill>
              <a:custDash>
                <a:ds d="200000" sp="200000"/>
              </a:custDash>
              <a:miter lim="400000"/>
            </a:ln>
          </a:left>
          <a:right>
            <a:ln w="12700" cap="flat">
              <a:solidFill>
                <a:srgbClr val="FFFFFF">
                  <a:alpha val="45000"/>
                </a:srgbClr>
              </a:solidFill>
              <a:custDash>
                <a:ds d="200000" sp="200000"/>
              </a:custDash>
              <a:miter lim="400000"/>
            </a:ln>
          </a:right>
          <a:top>
            <a:ln w="25400" cap="flat">
              <a:solidFill>
                <a:srgbClr val="FFFFFF"/>
              </a:solidFill>
              <a:prstDash val="solid"/>
              <a:miter lim="400000"/>
            </a:ln>
          </a:top>
          <a:bottom>
            <a:ln w="12700" cap="flat">
              <a:noFill/>
              <a:miter lim="400000"/>
            </a:ln>
          </a:bottom>
          <a:insideH>
            <a:ln w="12700" cap="flat">
              <a:solidFill>
                <a:srgbClr val="FFFFFF">
                  <a:alpha val="45000"/>
                </a:srgbClr>
              </a:solidFill>
              <a:custDash>
                <a:ds d="200000" sp="200000"/>
              </a:custDash>
              <a:miter lim="400000"/>
            </a:ln>
          </a:insideH>
          <a:insideV>
            <a:ln w="12700" cap="flat">
              <a:solidFill>
                <a:srgbClr val="FFFFFF">
                  <a:alpha val="45000"/>
                </a:srgbClr>
              </a:solidFill>
              <a:custDash>
                <a:ds d="200000" sp="200000"/>
              </a:custDash>
              <a:miter lim="400000"/>
            </a:ln>
          </a:insideV>
        </a:tcBdr>
        <a:fill>
          <a:noFill/>
        </a:fill>
      </a:tcStyle>
    </a:lastRow>
    <a:firstRow>
      <a:tcTxStyle b="on" i="off">
        <a:font>
          <a:latin typeface="Helvetica Neue Bold Condensed"/>
          <a:ea typeface="Helvetica Neue Bold Condensed"/>
          <a:cs typeface="Helvetica Neue Bold Condensed"/>
        </a:font>
        <a:srgbClr val="FFFFFF"/>
      </a:tcTxStyle>
      <a:tcStyle>
        <a:tcBdr>
          <a:left>
            <a:ln w="12700" cap="flat">
              <a:solidFill>
                <a:srgbClr val="FFFFFF">
                  <a:alpha val="45000"/>
                </a:srgbClr>
              </a:solidFill>
              <a:custDash>
                <a:ds d="200000" sp="200000"/>
              </a:custDash>
              <a:miter lim="400000"/>
            </a:ln>
          </a:left>
          <a:right>
            <a:ln w="12700" cap="flat">
              <a:solidFill>
                <a:srgbClr val="FFFFFF">
                  <a:alpha val="45000"/>
                </a:srgbClr>
              </a:solidFill>
              <a:custDash>
                <a:ds d="200000" sp="200000"/>
              </a:custDash>
              <a:miter lim="400000"/>
            </a:ln>
          </a:right>
          <a:top>
            <a:ln w="12700" cap="flat">
              <a:noFill/>
              <a:miter lim="400000"/>
            </a:ln>
          </a:top>
          <a:bottom>
            <a:ln w="25400" cap="flat">
              <a:solidFill>
                <a:srgbClr val="FFFFFF"/>
              </a:solidFill>
              <a:prstDash val="solid"/>
              <a:miter lim="400000"/>
            </a:ln>
          </a:bottom>
          <a:insideH>
            <a:ln w="12700" cap="flat">
              <a:solidFill>
                <a:srgbClr val="FFFFFF">
                  <a:alpha val="45000"/>
                </a:srgbClr>
              </a:solidFill>
              <a:custDash>
                <a:ds d="200000" sp="200000"/>
              </a:custDash>
              <a:miter lim="400000"/>
            </a:ln>
          </a:insideH>
          <a:insideV>
            <a:ln w="12700" cap="flat">
              <a:solidFill>
                <a:srgbClr val="FFFFFF">
                  <a:alpha val="45000"/>
                </a:srgbClr>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26" d="100"/>
          <a:sy n="26" d="100"/>
        </p:scale>
        <p:origin x="86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0" name="Shape 140"/>
          <p:cNvSpPr>
            <a:spLocks noGrp="1" noRot="1" noChangeAspect="1"/>
          </p:cNvSpPr>
          <p:nvPr>
            <p:ph type="sldImg"/>
          </p:nvPr>
        </p:nvSpPr>
        <p:spPr>
          <a:xfrm>
            <a:off x="1143000" y="685800"/>
            <a:ext cx="4572000" cy="3429000"/>
          </a:xfrm>
          <a:prstGeom prst="rect">
            <a:avLst/>
          </a:prstGeom>
        </p:spPr>
        <p:txBody>
          <a:bodyPr/>
          <a:lstStyle/>
          <a:p>
            <a:endParaRPr/>
          </a:p>
        </p:txBody>
      </p:sp>
      <p:sp>
        <p:nvSpPr>
          <p:cNvPr id="141" name="Shape 14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2374900" y="2730500"/>
            <a:ext cx="19621500" cy="4216400"/>
          </a:xfrm>
          <a:prstGeom prst="rect">
            <a:avLst/>
          </a:prstGeom>
        </p:spPr>
        <p:txBody>
          <a:bodyPr anchor="b"/>
          <a:lstStyle>
            <a:lvl1pPr>
              <a:defRPr sz="9000" spc="-180"/>
            </a:lvl1pPr>
          </a:lstStyle>
          <a:p>
            <a:r>
              <a:t>Title Text</a:t>
            </a:r>
          </a:p>
        </p:txBody>
      </p:sp>
      <p:sp>
        <p:nvSpPr>
          <p:cNvPr id="12" name="Body Level One…"/>
          <p:cNvSpPr txBox="1">
            <a:spLocks noGrp="1"/>
          </p:cNvSpPr>
          <p:nvPr>
            <p:ph type="body" sz="quarter" idx="1"/>
          </p:nvPr>
        </p:nvSpPr>
        <p:spPr>
          <a:xfrm>
            <a:off x="2374900" y="7073900"/>
            <a:ext cx="19621500" cy="3073400"/>
          </a:xfrm>
          <a:prstGeom prst="rect">
            <a:avLst/>
          </a:prstGeom>
        </p:spPr>
        <p:txBody>
          <a:bodyPr anchor="t"/>
          <a:lstStyle>
            <a:lvl1pPr marL="0" indent="0" algn="ctr">
              <a:spcBef>
                <a:spcPts val="0"/>
              </a:spcBef>
              <a:buClr>
                <a:srgbClr val="A29A85"/>
              </a:buClr>
              <a:buSzTx/>
              <a:buNone/>
              <a:defRPr sz="3200"/>
            </a:lvl1pPr>
            <a:lvl2pPr marL="0" indent="0" algn="ctr">
              <a:spcBef>
                <a:spcPts val="0"/>
              </a:spcBef>
              <a:buClr>
                <a:srgbClr val="A29A85"/>
              </a:buClr>
              <a:buSzTx/>
              <a:buNone/>
              <a:defRPr sz="3200"/>
            </a:lvl2pPr>
            <a:lvl3pPr marL="0" indent="0" algn="ctr">
              <a:spcBef>
                <a:spcPts val="0"/>
              </a:spcBef>
              <a:buClr>
                <a:srgbClr val="A29A85"/>
              </a:buClr>
              <a:buSzTx/>
              <a:buNone/>
              <a:defRPr sz="3200"/>
            </a:lvl3pPr>
            <a:lvl4pPr marL="0" indent="0" algn="ctr">
              <a:spcBef>
                <a:spcPts val="0"/>
              </a:spcBef>
              <a:buClr>
                <a:srgbClr val="A29A85"/>
              </a:buClr>
              <a:buSzTx/>
              <a:buNone/>
              <a:defRPr sz="3200"/>
            </a:lvl4pPr>
            <a:lvl5pPr marL="0" indent="0" algn="ctr">
              <a:spcBef>
                <a:spcPts val="0"/>
              </a:spcBef>
              <a:buClr>
                <a:srgbClr val="A29A85"/>
              </a:buClr>
              <a:buSzTx/>
              <a:buNone/>
              <a:defRPr sz="32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xfrm>
            <a:off x="11951685" y="12708534"/>
            <a:ext cx="504445" cy="465532"/>
          </a:xfrm>
          <a:prstGeom prst="rect">
            <a:avLst/>
          </a:prstGeom>
        </p:spPr>
        <p:txBody>
          <a:bodyPr anchor="ct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20" name="Line Line" descr="Line Line"/>
          <p:cNvPicPr>
            <a:picLocks/>
          </p:cNvPicPr>
          <p:nvPr/>
        </p:nvPicPr>
        <p:blipFill>
          <a:blip r:embed="rId3">
            <a:extLst/>
          </a:blip>
          <a:stretch>
            <a:fillRect/>
          </a:stretch>
        </p:blipFill>
        <p:spPr>
          <a:xfrm>
            <a:off x="8899589" y="11524798"/>
            <a:ext cx="6438417" cy="89804"/>
          </a:xfrm>
          <a:prstGeom prst="rect">
            <a:avLst/>
          </a:prstGeom>
        </p:spPr>
      </p:pic>
      <p:sp>
        <p:nvSpPr>
          <p:cNvPr id="22" name="157588660_2880x1920.jpeg"/>
          <p:cNvSpPr>
            <a:spLocks noGrp="1"/>
          </p:cNvSpPr>
          <p:nvPr>
            <p:ph type="pic" idx="21"/>
          </p:nvPr>
        </p:nvSpPr>
        <p:spPr>
          <a:xfrm>
            <a:off x="609600" y="-749300"/>
            <a:ext cx="23177500" cy="15451667"/>
          </a:xfrm>
          <a:prstGeom prst="rect">
            <a:avLst/>
          </a:prstGeom>
          <a:ln w="9525">
            <a:round/>
          </a:ln>
        </p:spPr>
        <p:txBody>
          <a:bodyPr lIns="91439" tIns="45719" rIns="91439" bIns="45719" anchor="t">
            <a:noAutofit/>
          </a:bodyPr>
          <a:lstStyle/>
          <a:p>
            <a:endParaRPr/>
          </a:p>
        </p:txBody>
      </p:sp>
      <p:sp>
        <p:nvSpPr>
          <p:cNvPr id="23" name="Title Text"/>
          <p:cNvSpPr txBox="1">
            <a:spLocks noGrp="1"/>
          </p:cNvSpPr>
          <p:nvPr>
            <p:ph type="title"/>
          </p:nvPr>
        </p:nvSpPr>
        <p:spPr>
          <a:xfrm>
            <a:off x="1181100" y="9626600"/>
            <a:ext cx="22009100" cy="1714500"/>
          </a:xfrm>
          <a:prstGeom prst="rect">
            <a:avLst/>
          </a:prstGeom>
        </p:spPr>
        <p:txBody>
          <a:bodyPr anchor="b"/>
          <a:lstStyle>
            <a:lvl1pPr>
              <a:defRPr sz="9000" spc="-180"/>
            </a:lvl1pPr>
          </a:lstStyle>
          <a:p>
            <a:r>
              <a:t>Title Text</a:t>
            </a:r>
          </a:p>
        </p:txBody>
      </p:sp>
      <p:sp>
        <p:nvSpPr>
          <p:cNvPr id="24" name="Body Level One…"/>
          <p:cNvSpPr txBox="1">
            <a:spLocks noGrp="1"/>
          </p:cNvSpPr>
          <p:nvPr>
            <p:ph type="body" sz="quarter" idx="1"/>
          </p:nvPr>
        </p:nvSpPr>
        <p:spPr>
          <a:xfrm>
            <a:off x="1181100" y="11696700"/>
            <a:ext cx="22009100" cy="1231900"/>
          </a:xfrm>
          <a:prstGeom prst="rect">
            <a:avLst/>
          </a:prstGeom>
        </p:spPr>
        <p:txBody>
          <a:bodyPr anchor="t"/>
          <a:lstStyle>
            <a:lvl1pPr marL="0" indent="0" algn="ctr">
              <a:spcBef>
                <a:spcPts val="0"/>
              </a:spcBef>
              <a:buClr>
                <a:srgbClr val="A29A85"/>
              </a:buClr>
              <a:buSzTx/>
              <a:buNone/>
              <a:defRPr sz="3200"/>
            </a:lvl1pPr>
            <a:lvl2pPr marL="0" indent="0" algn="ctr">
              <a:spcBef>
                <a:spcPts val="0"/>
              </a:spcBef>
              <a:buClr>
                <a:srgbClr val="A29A85"/>
              </a:buClr>
              <a:buSzTx/>
              <a:buNone/>
              <a:defRPr sz="3200"/>
            </a:lvl2pPr>
            <a:lvl3pPr marL="0" indent="0" algn="ctr">
              <a:spcBef>
                <a:spcPts val="0"/>
              </a:spcBef>
              <a:buClr>
                <a:srgbClr val="A29A85"/>
              </a:buClr>
              <a:buSzTx/>
              <a:buNone/>
              <a:defRPr sz="3200"/>
            </a:lvl3pPr>
            <a:lvl4pPr marL="0" indent="0" algn="ctr">
              <a:spcBef>
                <a:spcPts val="0"/>
              </a:spcBef>
              <a:buClr>
                <a:srgbClr val="A29A85"/>
              </a:buClr>
              <a:buSzTx/>
              <a:buNone/>
              <a:defRPr sz="3200"/>
            </a:lvl4pPr>
            <a:lvl5pPr marL="0" indent="0" algn="ctr">
              <a:spcBef>
                <a:spcPts val="0"/>
              </a:spcBef>
              <a:buClr>
                <a:srgbClr val="A29A85"/>
              </a:buClr>
              <a:buSzTx/>
              <a:buNone/>
              <a:defRPr sz="3200"/>
            </a:lvl5pPr>
          </a:lstStyle>
          <a:p>
            <a:r>
              <a:t>Body Level One</a:t>
            </a:r>
          </a:p>
          <a:p>
            <a:pPr lvl="1"/>
            <a:r>
              <a:t>Body Level Two</a:t>
            </a:r>
          </a:p>
          <a:p>
            <a:pPr lvl="2"/>
            <a:r>
              <a:t>Body Level Three</a:t>
            </a:r>
          </a:p>
          <a:p>
            <a:pPr lvl="3"/>
            <a:r>
              <a:t>Body Level Four</a:t>
            </a:r>
          </a:p>
          <a:p>
            <a:pPr lvl="4"/>
            <a:r>
              <a:t>Body Level Five</a:t>
            </a:r>
          </a:p>
        </p:txBody>
      </p:sp>
      <p:sp>
        <p:nvSpPr>
          <p:cNvPr id="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r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32" name="Title Text"/>
          <p:cNvSpPr txBox="1">
            <a:spLocks noGrp="1"/>
          </p:cNvSpPr>
          <p:nvPr>
            <p:ph type="title"/>
          </p:nvPr>
        </p:nvSpPr>
        <p:spPr>
          <a:xfrm>
            <a:off x="2374900" y="4940300"/>
            <a:ext cx="19621500" cy="3835400"/>
          </a:xfrm>
          <a:prstGeom prst="rect">
            <a:avLst/>
          </a:prstGeom>
        </p:spPr>
        <p:txBody>
          <a:bodyPr/>
          <a:lstStyle>
            <a:lvl1pPr>
              <a:defRPr sz="9000" spc="-180"/>
            </a:lvl1pPr>
          </a:lstStyle>
          <a:p>
            <a:r>
              <a:t>Title Text</a:t>
            </a:r>
          </a:p>
        </p:txBody>
      </p:sp>
      <p:sp>
        <p:nvSpPr>
          <p:cNvPr id="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bg>
      <p:bgPr>
        <a:blipFill rotWithShape="1">
          <a:blip r:embed="rId2"/>
          <a:srcRect/>
          <a:stretch>
            <a:fillRect/>
          </a:stretch>
        </a:blipFill>
        <a:effectLst/>
      </p:bgPr>
    </p:bg>
    <p:spTree>
      <p:nvGrpSpPr>
        <p:cNvPr id="1" name=""/>
        <p:cNvGrpSpPr/>
        <p:nvPr/>
      </p:nvGrpSpPr>
      <p:grpSpPr>
        <a:xfrm>
          <a:off x="0" y="0"/>
          <a:ext cx="0" cy="0"/>
          <a:chOff x="0" y="0"/>
          <a:chExt cx="0" cy="0"/>
        </a:xfrm>
      </p:grpSpPr>
      <p:pic>
        <p:nvPicPr>
          <p:cNvPr id="40" name="Line Line" descr="Line Line"/>
          <p:cNvPicPr>
            <a:picLocks/>
          </p:cNvPicPr>
          <p:nvPr/>
        </p:nvPicPr>
        <p:blipFill>
          <a:blip r:embed="rId3">
            <a:extLst/>
          </a:blip>
          <a:stretch>
            <a:fillRect/>
          </a:stretch>
        </p:blipFill>
        <p:spPr>
          <a:xfrm>
            <a:off x="2433788" y="7155998"/>
            <a:ext cx="8416268" cy="89804"/>
          </a:xfrm>
          <a:prstGeom prst="rect">
            <a:avLst/>
          </a:prstGeom>
        </p:spPr>
      </p:pic>
      <p:sp>
        <p:nvSpPr>
          <p:cNvPr id="42" name="Image"/>
          <p:cNvSpPr>
            <a:spLocks noGrp="1"/>
          </p:cNvSpPr>
          <p:nvPr>
            <p:ph type="pic" idx="21"/>
          </p:nvPr>
        </p:nvSpPr>
        <p:spPr>
          <a:xfrm>
            <a:off x="12230100" y="-990600"/>
            <a:ext cx="11303000" cy="16594026"/>
          </a:xfrm>
          <a:prstGeom prst="rect">
            <a:avLst/>
          </a:prstGeom>
          <a:ln w="9525">
            <a:round/>
          </a:ln>
        </p:spPr>
        <p:txBody>
          <a:bodyPr lIns="91439" tIns="45719" rIns="91439" bIns="45719" anchor="t">
            <a:noAutofit/>
          </a:bodyPr>
          <a:lstStyle/>
          <a:p>
            <a:endParaRPr/>
          </a:p>
        </p:txBody>
      </p:sp>
      <p:sp>
        <p:nvSpPr>
          <p:cNvPr id="43" name="Title Text"/>
          <p:cNvSpPr txBox="1">
            <a:spLocks noGrp="1"/>
          </p:cNvSpPr>
          <p:nvPr>
            <p:ph type="title"/>
          </p:nvPr>
        </p:nvSpPr>
        <p:spPr>
          <a:xfrm>
            <a:off x="1435100" y="1092200"/>
            <a:ext cx="10464800" cy="5765800"/>
          </a:xfrm>
          <a:prstGeom prst="rect">
            <a:avLst/>
          </a:prstGeom>
        </p:spPr>
        <p:txBody>
          <a:bodyPr anchor="b"/>
          <a:lstStyle/>
          <a:p>
            <a:r>
              <a:t>Title Text</a:t>
            </a:r>
          </a:p>
        </p:txBody>
      </p:sp>
      <p:sp>
        <p:nvSpPr>
          <p:cNvPr id="44" name="Body Level One…"/>
          <p:cNvSpPr txBox="1">
            <a:spLocks noGrp="1"/>
          </p:cNvSpPr>
          <p:nvPr>
            <p:ph type="body" sz="quarter" idx="1"/>
          </p:nvPr>
        </p:nvSpPr>
        <p:spPr>
          <a:xfrm>
            <a:off x="1435100" y="7556500"/>
            <a:ext cx="10464800" cy="5092700"/>
          </a:xfrm>
          <a:prstGeom prst="rect">
            <a:avLst/>
          </a:prstGeom>
        </p:spPr>
        <p:txBody>
          <a:bodyPr anchor="t"/>
          <a:lstStyle>
            <a:lvl1pPr marL="0" indent="0" algn="ctr">
              <a:spcBef>
                <a:spcPts val="0"/>
              </a:spcBef>
              <a:buClr>
                <a:srgbClr val="A29A85"/>
              </a:buClr>
              <a:buSzTx/>
              <a:buNone/>
              <a:defRPr sz="3200"/>
            </a:lvl1pPr>
            <a:lvl2pPr marL="0" indent="0" algn="ctr">
              <a:spcBef>
                <a:spcPts val="0"/>
              </a:spcBef>
              <a:buClr>
                <a:srgbClr val="A29A85"/>
              </a:buClr>
              <a:buSzTx/>
              <a:buNone/>
              <a:defRPr sz="3200"/>
            </a:lvl2pPr>
            <a:lvl3pPr marL="0" indent="0" algn="ctr">
              <a:spcBef>
                <a:spcPts val="0"/>
              </a:spcBef>
              <a:buClr>
                <a:srgbClr val="A29A85"/>
              </a:buClr>
              <a:buSzTx/>
              <a:buNone/>
              <a:defRPr sz="3200"/>
            </a:lvl3pPr>
            <a:lvl4pPr marL="0" indent="0" algn="ctr">
              <a:spcBef>
                <a:spcPts val="0"/>
              </a:spcBef>
              <a:buClr>
                <a:srgbClr val="A29A85"/>
              </a:buClr>
              <a:buSzTx/>
              <a:buNone/>
              <a:defRPr sz="3200"/>
            </a:lvl4pPr>
            <a:lvl5pPr marL="0" indent="0" algn="ctr">
              <a:spcBef>
                <a:spcPts val="0"/>
              </a:spcBef>
              <a:buClr>
                <a:srgbClr val="A29A85"/>
              </a:buClr>
              <a:buSzTx/>
              <a:buNone/>
              <a:defRPr sz="3200"/>
            </a:lvl5pPr>
          </a:lstStyle>
          <a:p>
            <a:r>
              <a:t>Body Level One</a:t>
            </a:r>
          </a:p>
          <a:p>
            <a:pPr lvl="1"/>
            <a:r>
              <a:t>Body Level Two</a:t>
            </a:r>
          </a:p>
          <a:p>
            <a:pPr lvl="2"/>
            <a:r>
              <a:t>Body Level Three</a:t>
            </a:r>
          </a:p>
          <a:p>
            <a:pPr lvl="3"/>
            <a:r>
              <a:t>Body Level Four</a:t>
            </a:r>
          </a:p>
          <a:p>
            <a:pPr lvl="4"/>
            <a:r>
              <a:t>Body Level Five</a:t>
            </a: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pic>
        <p:nvPicPr>
          <p:cNvPr id="52" name="Line Line" descr="Line Line"/>
          <p:cNvPicPr>
            <a:picLocks/>
          </p:cNvPicPr>
          <p:nvPr/>
        </p:nvPicPr>
        <p:blipFill>
          <a:blip r:embed="rId2">
            <a:extLst/>
          </a:blip>
          <a:stretch>
            <a:fillRect/>
          </a:stretch>
        </p:blipFill>
        <p:spPr>
          <a:xfrm>
            <a:off x="2010107" y="3853998"/>
            <a:ext cx="20407882" cy="89804"/>
          </a:xfrm>
          <a:prstGeom prst="rect">
            <a:avLst/>
          </a:prstGeom>
        </p:spPr>
      </p:pic>
      <p:sp>
        <p:nvSpPr>
          <p:cNvPr id="54" name="Title Text"/>
          <p:cNvSpPr txBox="1">
            <a:spLocks noGrp="1"/>
          </p:cNvSpPr>
          <p:nvPr>
            <p:ph type="title"/>
          </p:nvPr>
        </p:nvSpPr>
        <p:spPr>
          <a:xfrm>
            <a:off x="2374900" y="977900"/>
            <a:ext cx="19621500" cy="2679700"/>
          </a:xfrm>
          <a:prstGeom prst="rect">
            <a:avLst/>
          </a:prstGeom>
        </p:spPr>
        <p:txBody>
          <a:bodyPr/>
          <a:lstStyle/>
          <a:p>
            <a:r>
              <a:t>Title Text</a:t>
            </a:r>
          </a:p>
        </p:txBody>
      </p:sp>
      <p:sp>
        <p:nvSpPr>
          <p:cNvPr id="5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pic>
        <p:nvPicPr>
          <p:cNvPr id="62" name="Line Line" descr="Line Line"/>
          <p:cNvPicPr>
            <a:picLocks/>
          </p:cNvPicPr>
          <p:nvPr/>
        </p:nvPicPr>
        <p:blipFill>
          <a:blip r:embed="rId2">
            <a:extLst/>
          </a:blip>
          <a:stretch>
            <a:fillRect/>
          </a:stretch>
        </p:blipFill>
        <p:spPr>
          <a:xfrm>
            <a:off x="2010107" y="3853998"/>
            <a:ext cx="20407882" cy="89804"/>
          </a:xfrm>
          <a:prstGeom prst="rect">
            <a:avLst/>
          </a:prstGeom>
        </p:spPr>
      </p:pic>
      <p:sp>
        <p:nvSpPr>
          <p:cNvPr id="64" name="Title Text"/>
          <p:cNvSpPr txBox="1">
            <a:spLocks noGrp="1"/>
          </p:cNvSpPr>
          <p:nvPr>
            <p:ph type="title"/>
          </p:nvPr>
        </p:nvSpPr>
        <p:spPr>
          <a:xfrm>
            <a:off x="2374900" y="977900"/>
            <a:ext cx="19621500" cy="2679700"/>
          </a:xfrm>
          <a:prstGeom prst="rect">
            <a:avLst/>
          </a:prstGeom>
        </p:spPr>
        <p:txBody>
          <a:bodyPr/>
          <a:lstStyle/>
          <a:p>
            <a:r>
              <a:t>Title Text</a:t>
            </a:r>
          </a:p>
        </p:txBody>
      </p:sp>
      <p:sp>
        <p:nvSpPr>
          <p:cNvPr id="65" name="Body Level One…"/>
          <p:cNvSpPr txBox="1">
            <a:spLocks noGrp="1"/>
          </p:cNvSpPr>
          <p:nvPr>
            <p:ph type="body" idx="1"/>
          </p:nvPr>
        </p:nvSpPr>
        <p:spPr>
          <a:xfrm>
            <a:off x="2374900" y="4584700"/>
            <a:ext cx="19621500" cy="8039100"/>
          </a:xfrm>
          <a:prstGeom prst="rect">
            <a:avLst/>
          </a:prstGeom>
        </p:spPr>
        <p:txBody>
          <a:bodyPr/>
          <a:lstStyle>
            <a:lvl1pPr>
              <a:buBlip>
                <a:blip r:embed="rId3"/>
              </a:buBlip>
            </a:lvl1pPr>
            <a:lvl2pPr>
              <a:buBlip>
                <a:blip r:embed="rId3"/>
              </a:buBlip>
            </a:lvl2pPr>
            <a:lvl3pPr>
              <a:buBlip>
                <a:blip r:embed="rId3"/>
              </a:buBlip>
            </a:lvl3pPr>
            <a:lvl4pPr>
              <a:buBlip>
                <a:blip r:embed="rId3"/>
              </a:buBlip>
            </a:lvl4pPr>
            <a:lvl5pPr>
              <a:buBlip>
                <a:blip r:embed="rId3"/>
              </a:buBlip>
            </a:lvl5pPr>
          </a:lstStyle>
          <a:p>
            <a:r>
              <a:t>Body Level One</a:t>
            </a:r>
          </a:p>
          <a:p>
            <a:pPr lvl="1"/>
            <a:r>
              <a:t>Body Level Two</a:t>
            </a:r>
          </a:p>
          <a:p>
            <a:pPr lvl="2"/>
            <a:r>
              <a:t>Body Level Three</a:t>
            </a:r>
          </a:p>
          <a:p>
            <a:pPr lvl="3"/>
            <a:r>
              <a:t>Body Level Four</a:t>
            </a:r>
          </a:p>
          <a:p>
            <a:pPr lvl="4"/>
            <a:r>
              <a:t>Body Level Five</a:t>
            </a:r>
          </a:p>
        </p:txBody>
      </p:sp>
      <p:sp>
        <p:nvSpPr>
          <p:cNvPr id="6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pic>
        <p:nvPicPr>
          <p:cNvPr id="73" name="Line Line" descr="Line Line"/>
          <p:cNvPicPr>
            <a:picLocks/>
          </p:cNvPicPr>
          <p:nvPr/>
        </p:nvPicPr>
        <p:blipFill>
          <a:blip r:embed="rId2">
            <a:extLst/>
          </a:blip>
          <a:stretch>
            <a:fillRect/>
          </a:stretch>
        </p:blipFill>
        <p:spPr>
          <a:xfrm>
            <a:off x="2010107" y="3853998"/>
            <a:ext cx="20407882" cy="89804"/>
          </a:xfrm>
          <a:prstGeom prst="rect">
            <a:avLst/>
          </a:prstGeom>
        </p:spPr>
      </p:pic>
      <p:sp>
        <p:nvSpPr>
          <p:cNvPr id="75" name="Image"/>
          <p:cNvSpPr>
            <a:spLocks noGrp="1"/>
          </p:cNvSpPr>
          <p:nvPr>
            <p:ph type="pic" idx="21"/>
          </p:nvPr>
        </p:nvSpPr>
        <p:spPr>
          <a:xfrm>
            <a:off x="2388450" y="965200"/>
            <a:ext cx="9968392" cy="14634676"/>
          </a:xfrm>
          <a:prstGeom prst="rect">
            <a:avLst/>
          </a:prstGeom>
          <a:ln w="9525">
            <a:round/>
          </a:ln>
        </p:spPr>
        <p:txBody>
          <a:bodyPr lIns="91439" tIns="45719" rIns="91439" bIns="45719" anchor="t">
            <a:noAutofit/>
          </a:bodyPr>
          <a:lstStyle/>
          <a:p>
            <a:endParaRPr/>
          </a:p>
        </p:txBody>
      </p:sp>
      <p:sp>
        <p:nvSpPr>
          <p:cNvPr id="76" name="Title Text"/>
          <p:cNvSpPr txBox="1">
            <a:spLocks noGrp="1"/>
          </p:cNvSpPr>
          <p:nvPr>
            <p:ph type="title"/>
          </p:nvPr>
        </p:nvSpPr>
        <p:spPr>
          <a:xfrm>
            <a:off x="2374900" y="977900"/>
            <a:ext cx="19621500" cy="2679700"/>
          </a:xfrm>
          <a:prstGeom prst="rect">
            <a:avLst/>
          </a:prstGeom>
        </p:spPr>
        <p:txBody>
          <a:bodyPr/>
          <a:lstStyle/>
          <a:p>
            <a:r>
              <a:t>Title Text</a:t>
            </a:r>
          </a:p>
        </p:txBody>
      </p:sp>
      <p:sp>
        <p:nvSpPr>
          <p:cNvPr id="77" name="Body Level One…"/>
          <p:cNvSpPr txBox="1">
            <a:spLocks noGrp="1"/>
          </p:cNvSpPr>
          <p:nvPr>
            <p:ph type="body" sz="half" idx="1"/>
          </p:nvPr>
        </p:nvSpPr>
        <p:spPr>
          <a:xfrm>
            <a:off x="13500100" y="4699000"/>
            <a:ext cx="9055100" cy="7569200"/>
          </a:xfrm>
          <a:prstGeom prst="rect">
            <a:avLst/>
          </a:prstGeom>
        </p:spPr>
        <p:txBody>
          <a:bodyPr/>
          <a:lstStyle>
            <a:lvl1pPr marL="635000" indent="-635000">
              <a:spcBef>
                <a:spcPts val="4200"/>
              </a:spcBef>
              <a:buBlip>
                <a:blip r:embed="rId3"/>
              </a:buBlip>
              <a:defRPr sz="3600"/>
            </a:lvl1pPr>
            <a:lvl2pPr marL="1270000" indent="-635000">
              <a:spcBef>
                <a:spcPts val="4200"/>
              </a:spcBef>
              <a:buBlip>
                <a:blip r:embed="rId3"/>
              </a:buBlip>
              <a:defRPr sz="3600"/>
            </a:lvl2pPr>
            <a:lvl3pPr marL="1905000" indent="-635000">
              <a:spcBef>
                <a:spcPts val="4200"/>
              </a:spcBef>
              <a:buBlip>
                <a:blip r:embed="rId3"/>
              </a:buBlip>
              <a:defRPr sz="3600"/>
            </a:lvl3pPr>
            <a:lvl4pPr marL="2540000" indent="-635000">
              <a:spcBef>
                <a:spcPts val="4200"/>
              </a:spcBef>
              <a:buBlip>
                <a:blip r:embed="rId3"/>
              </a:buBlip>
              <a:defRPr sz="3600"/>
            </a:lvl4pPr>
            <a:lvl5pPr marL="3175000" indent="-635000">
              <a:spcBef>
                <a:spcPts val="4200"/>
              </a:spcBef>
              <a:buBlip>
                <a:blip r:embed="rId3"/>
              </a:buBlip>
              <a:defRPr sz="3600"/>
            </a:lvl5pPr>
          </a:lstStyle>
          <a:p>
            <a:r>
              <a:t>Body Level One</a:t>
            </a:r>
          </a:p>
          <a:p>
            <a:pPr lvl="1"/>
            <a:r>
              <a:t>Body Level Two</a:t>
            </a:r>
          </a:p>
          <a:p>
            <a:pPr lvl="2"/>
            <a:r>
              <a:t>Body Level Three</a:t>
            </a:r>
          </a:p>
          <a:p>
            <a:pPr lvl="3"/>
            <a:r>
              <a:t>Body Level Four</a:t>
            </a:r>
          </a:p>
          <a:p>
            <a:pPr lvl="4"/>
            <a:r>
              <a:t>Body Level Five</a:t>
            </a: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85" name="Body Level One…"/>
          <p:cNvSpPr txBox="1">
            <a:spLocks noGrp="1"/>
          </p:cNvSpPr>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3 Up">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3" name="Image"/>
          <p:cNvSpPr>
            <a:spLocks noGrp="1"/>
          </p:cNvSpPr>
          <p:nvPr>
            <p:ph type="pic" sz="half" idx="21"/>
          </p:nvPr>
        </p:nvSpPr>
        <p:spPr>
          <a:xfrm>
            <a:off x="11442700" y="6108700"/>
            <a:ext cx="11978045" cy="8089398"/>
          </a:xfrm>
          <a:prstGeom prst="rect">
            <a:avLst/>
          </a:prstGeom>
          <a:ln w="9525">
            <a:round/>
          </a:ln>
        </p:spPr>
        <p:txBody>
          <a:bodyPr lIns="91439" tIns="45719" rIns="91439" bIns="45719" anchor="t">
            <a:noAutofit/>
          </a:bodyPr>
          <a:lstStyle/>
          <a:p>
            <a:endParaRPr/>
          </a:p>
        </p:txBody>
      </p:sp>
      <p:sp>
        <p:nvSpPr>
          <p:cNvPr id="94" name="Image"/>
          <p:cNvSpPr>
            <a:spLocks noGrp="1"/>
          </p:cNvSpPr>
          <p:nvPr>
            <p:ph type="pic" sz="half" idx="22"/>
          </p:nvPr>
        </p:nvSpPr>
        <p:spPr>
          <a:xfrm>
            <a:off x="12509500" y="215900"/>
            <a:ext cx="10744200" cy="7162800"/>
          </a:xfrm>
          <a:prstGeom prst="rect">
            <a:avLst/>
          </a:prstGeom>
          <a:ln w="9525">
            <a:round/>
          </a:ln>
        </p:spPr>
        <p:txBody>
          <a:bodyPr lIns="91439" tIns="45719" rIns="91439" bIns="45719" anchor="t">
            <a:noAutofit/>
          </a:bodyPr>
          <a:lstStyle/>
          <a:p>
            <a:endParaRPr/>
          </a:p>
        </p:txBody>
      </p:sp>
      <p:sp>
        <p:nvSpPr>
          <p:cNvPr id="95" name="Image"/>
          <p:cNvSpPr>
            <a:spLocks noGrp="1"/>
          </p:cNvSpPr>
          <p:nvPr>
            <p:ph type="pic" idx="23"/>
          </p:nvPr>
        </p:nvSpPr>
        <p:spPr>
          <a:xfrm>
            <a:off x="1066800" y="-1079500"/>
            <a:ext cx="10858500" cy="15941454"/>
          </a:xfrm>
          <a:prstGeom prst="rect">
            <a:avLst/>
          </a:prstGeom>
          <a:ln w="9525">
            <a:round/>
          </a:ln>
        </p:spPr>
        <p:txBody>
          <a:bodyPr lIns="91439" tIns="45719" rIns="91439" bIns="45719" anchor="t">
            <a:noAutofit/>
          </a:bodyPr>
          <a:lstStyle/>
          <a:p>
            <a:endParaRPr/>
          </a:p>
        </p:txBody>
      </p:sp>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03" name="–Johnny Appleseed"/>
          <p:cNvSpPr txBox="1">
            <a:spLocks noGrp="1"/>
          </p:cNvSpPr>
          <p:nvPr>
            <p:ph type="body" sz="quarter" idx="21"/>
          </p:nvPr>
        </p:nvSpPr>
        <p:spPr>
          <a:xfrm>
            <a:off x="2387600" y="8953500"/>
            <a:ext cx="19621500" cy="850900"/>
          </a:xfrm>
          <a:prstGeom prst="rect">
            <a:avLst/>
          </a:prstGeom>
        </p:spPr>
        <p:txBody>
          <a:bodyPr anchor="t">
            <a:spAutoFit/>
          </a:bodyPr>
          <a:lstStyle>
            <a:lvl1pPr marL="0" indent="0" algn="ctr">
              <a:spcBef>
                <a:spcPts val="1700"/>
              </a:spcBef>
              <a:buClr>
                <a:srgbClr val="A29A85"/>
              </a:buClr>
              <a:buSzTx/>
              <a:buNone/>
              <a:defRPr sz="5000">
                <a:solidFill>
                  <a:srgbClr val="222222"/>
                </a:solidFill>
              </a:defRPr>
            </a:lvl1pPr>
          </a:lstStyle>
          <a:p>
            <a:r>
              <a:t>–Johnny Appleseed</a:t>
            </a:r>
          </a:p>
        </p:txBody>
      </p:sp>
      <p:sp>
        <p:nvSpPr>
          <p:cNvPr id="104" name="“Type a quote here.”"/>
          <p:cNvSpPr txBox="1">
            <a:spLocks noGrp="1"/>
          </p:cNvSpPr>
          <p:nvPr>
            <p:ph type="body" sz="quarter" idx="22"/>
          </p:nvPr>
        </p:nvSpPr>
        <p:spPr>
          <a:xfrm>
            <a:off x="2387600" y="5994400"/>
            <a:ext cx="19621500" cy="990600"/>
          </a:xfrm>
          <a:prstGeom prst="rect">
            <a:avLst/>
          </a:prstGeom>
        </p:spPr>
        <p:txBody>
          <a:bodyPr>
            <a:spAutoFit/>
          </a:bodyPr>
          <a:lstStyle>
            <a:lvl1pPr marL="0" indent="0" algn="ctr">
              <a:lnSpc>
                <a:spcPct val="120000"/>
              </a:lnSpc>
              <a:buSzTx/>
              <a:buNone/>
              <a:defRPr sz="5800" b="1" spc="-174">
                <a:latin typeface="+mn-lt"/>
                <a:ea typeface="+mn-ea"/>
                <a:cs typeface="+mn-cs"/>
                <a:sym typeface="Superclarendon Regular"/>
              </a:defRPr>
            </a:lvl1pPr>
          </a:lstStyle>
          <a:p>
            <a:r>
              <a:t>“Type a quote here.” </a:t>
            </a:r>
          </a:p>
        </p:txBody>
      </p:sp>
      <p:sp>
        <p:nvSpPr>
          <p:cNvPr id="10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2" name="157588660_2880x1920.jpeg"/>
          <p:cNvSpPr>
            <a:spLocks noGrp="1"/>
          </p:cNvSpPr>
          <p:nvPr>
            <p:ph type="pic" idx="21"/>
          </p:nvPr>
        </p:nvSpPr>
        <p:spPr>
          <a:xfrm>
            <a:off x="0" y="0"/>
            <a:ext cx="24384000" cy="16256000"/>
          </a:xfrm>
          <a:prstGeom prst="rect">
            <a:avLst/>
          </a:prstGeom>
        </p:spPr>
        <p:txBody>
          <a:bodyPr lIns="91439" tIns="45719" rIns="91439" bIns="45719" anchor="t">
            <a:noAutofit/>
          </a:bodyPr>
          <a:lstStyle/>
          <a:p>
            <a:endParaRPr/>
          </a:p>
        </p:txBody>
      </p:sp>
      <p:sp>
        <p:nvSpPr>
          <p:cNvPr id="1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2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Blank - Al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Blank - Alt 2">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6"/>
          <a:srcRect/>
          <a:stretch>
            <a:fillRect/>
          </a:stretch>
        </a:blipFill>
        <a:effectLst/>
      </p:bgPr>
    </p:bg>
    <p:spTree>
      <p:nvGrpSpPr>
        <p:cNvPr id="1" name=""/>
        <p:cNvGrpSpPr/>
        <p:nvPr/>
      </p:nvGrpSpPr>
      <p:grpSpPr>
        <a:xfrm>
          <a:off x="0" y="0"/>
          <a:ext cx="0" cy="0"/>
          <a:chOff x="0" y="0"/>
          <a:chExt cx="0" cy="0"/>
        </a:xfrm>
      </p:grpSpPr>
      <p:sp>
        <p:nvSpPr>
          <p:cNvPr id="2" name="Body Level One…"/>
          <p:cNvSpPr txBox="1">
            <a:spLocks noGrp="1"/>
          </p:cNvSpPr>
          <p:nvPr>
            <p:ph type="body" idx="1"/>
          </p:nvPr>
        </p:nvSpPr>
        <p:spPr>
          <a:xfrm>
            <a:off x="2374900" y="1778000"/>
            <a:ext cx="19621500" cy="101473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lvl1pPr>
              <a:buBlip>
                <a:blip r:embed="rId17"/>
              </a:buBlip>
            </a:lvl1pPr>
            <a:lvl2pPr>
              <a:buBlip>
                <a:blip r:embed="rId17"/>
              </a:buBlip>
            </a:lvl2pPr>
            <a:lvl3pPr>
              <a:buBlip>
                <a:blip r:embed="rId17"/>
              </a:buBlip>
            </a:lvl3pPr>
            <a:lvl4pPr>
              <a:buBlip>
                <a:blip r:embed="rId17"/>
              </a:buBlip>
            </a:lvl4pPr>
            <a:lvl5pPr>
              <a:buBlip>
                <a:blip r:embed="rId17"/>
              </a:buBlip>
            </a:lvl5pPr>
          </a:lstStyle>
          <a:p>
            <a:r>
              <a:t>Body Level One</a:t>
            </a:r>
          </a:p>
          <a:p>
            <a:pPr lvl="1"/>
            <a:r>
              <a:t>Body Level Two</a:t>
            </a:r>
          </a:p>
          <a:p>
            <a:pPr lvl="2"/>
            <a:r>
              <a:t>Body Level Three</a:t>
            </a:r>
          </a:p>
          <a:p>
            <a:pPr lvl="3"/>
            <a:r>
              <a:t>Body Level Four</a:t>
            </a:r>
          </a:p>
          <a:p>
            <a:pPr lvl="4"/>
            <a:r>
              <a:t>Body Level Five</a:t>
            </a:r>
          </a:p>
        </p:txBody>
      </p:sp>
      <p:sp>
        <p:nvSpPr>
          <p:cNvPr id="3" name="Title Text"/>
          <p:cNvSpPr txBox="1">
            <a:spLocks noGrp="1"/>
          </p:cNvSpPr>
          <p:nvPr>
            <p:ph type="title"/>
          </p:nvPr>
        </p:nvSpPr>
        <p:spPr>
          <a:xfrm>
            <a:off x="2387600" y="977900"/>
            <a:ext cx="19621500" cy="26797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Title Text</a:t>
            </a:r>
          </a:p>
        </p:txBody>
      </p:sp>
      <p:sp>
        <p:nvSpPr>
          <p:cNvPr id="4" name="Slide Number"/>
          <p:cNvSpPr txBox="1">
            <a:spLocks noGrp="1"/>
          </p:cNvSpPr>
          <p:nvPr>
            <p:ph type="sldNum" sz="quarter" idx="2"/>
          </p:nvPr>
        </p:nvSpPr>
        <p:spPr>
          <a:xfrm>
            <a:off x="11927872" y="12674600"/>
            <a:ext cx="504445" cy="465532"/>
          </a:xfrm>
          <a:prstGeom prst="rect">
            <a:avLst/>
          </a:prstGeom>
          <a:ln w="12700">
            <a:miter lim="400000"/>
          </a:ln>
        </p:spPr>
        <p:txBody>
          <a:bodyPr wrap="none" lIns="50800" tIns="50800" rIns="50800" bIns="50800">
            <a:spAutoFit/>
          </a:bodyPr>
          <a:lstStyle>
            <a:lvl1pPr>
              <a:defRPr sz="2400" b="1">
                <a:solidFill>
                  <a:srgbClr val="F1F1F1"/>
                </a:solidFill>
                <a:latin typeface="+mn-lt"/>
                <a:ea typeface="+mn-ea"/>
                <a:cs typeface="+mn-cs"/>
                <a:sym typeface="Superclarendon Regular"/>
              </a:defRPr>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spd="med"/>
  <p:txStyles>
    <p:titleStyle>
      <a:lvl1pPr marL="0" marR="0" indent="0" algn="ctr" defTabSz="825500" rtl="0" latinLnBrk="0">
        <a:lnSpc>
          <a:spcPct val="100000"/>
        </a:lnSpc>
        <a:spcBef>
          <a:spcPts val="0"/>
        </a:spcBef>
        <a:spcAft>
          <a:spcPts val="0"/>
        </a:spcAft>
        <a:buClrTx/>
        <a:buSzTx/>
        <a:buFontTx/>
        <a:buNone/>
        <a:tabLst/>
        <a:defRPr sz="6600" b="1" i="0" u="none" strike="noStrike" cap="none" spc="-197" baseline="0">
          <a:solidFill>
            <a:srgbClr val="EEEEEE"/>
          </a:solidFill>
          <a:uFillTx/>
          <a:latin typeface="+mn-lt"/>
          <a:ea typeface="+mn-ea"/>
          <a:cs typeface="+mn-cs"/>
          <a:sym typeface="Superclarendon Regular"/>
        </a:defRPr>
      </a:lvl1pPr>
      <a:lvl2pPr marL="0" marR="0" indent="0" algn="ctr" defTabSz="825500" rtl="0" latinLnBrk="0">
        <a:lnSpc>
          <a:spcPct val="100000"/>
        </a:lnSpc>
        <a:spcBef>
          <a:spcPts val="0"/>
        </a:spcBef>
        <a:spcAft>
          <a:spcPts val="0"/>
        </a:spcAft>
        <a:buClrTx/>
        <a:buSzTx/>
        <a:buFontTx/>
        <a:buNone/>
        <a:tabLst/>
        <a:defRPr sz="6600" b="1" i="0" u="none" strike="noStrike" cap="none" spc="-197" baseline="0">
          <a:solidFill>
            <a:srgbClr val="EEEEEE"/>
          </a:solidFill>
          <a:uFillTx/>
          <a:latin typeface="+mn-lt"/>
          <a:ea typeface="+mn-ea"/>
          <a:cs typeface="+mn-cs"/>
          <a:sym typeface="Superclarendon Regular"/>
        </a:defRPr>
      </a:lvl2pPr>
      <a:lvl3pPr marL="0" marR="0" indent="0" algn="ctr" defTabSz="825500" rtl="0" latinLnBrk="0">
        <a:lnSpc>
          <a:spcPct val="100000"/>
        </a:lnSpc>
        <a:spcBef>
          <a:spcPts val="0"/>
        </a:spcBef>
        <a:spcAft>
          <a:spcPts val="0"/>
        </a:spcAft>
        <a:buClrTx/>
        <a:buSzTx/>
        <a:buFontTx/>
        <a:buNone/>
        <a:tabLst/>
        <a:defRPr sz="6600" b="1" i="0" u="none" strike="noStrike" cap="none" spc="-197" baseline="0">
          <a:solidFill>
            <a:srgbClr val="EEEEEE"/>
          </a:solidFill>
          <a:uFillTx/>
          <a:latin typeface="+mn-lt"/>
          <a:ea typeface="+mn-ea"/>
          <a:cs typeface="+mn-cs"/>
          <a:sym typeface="Superclarendon Regular"/>
        </a:defRPr>
      </a:lvl3pPr>
      <a:lvl4pPr marL="0" marR="0" indent="0" algn="ctr" defTabSz="825500" rtl="0" latinLnBrk="0">
        <a:lnSpc>
          <a:spcPct val="100000"/>
        </a:lnSpc>
        <a:spcBef>
          <a:spcPts val="0"/>
        </a:spcBef>
        <a:spcAft>
          <a:spcPts val="0"/>
        </a:spcAft>
        <a:buClrTx/>
        <a:buSzTx/>
        <a:buFontTx/>
        <a:buNone/>
        <a:tabLst/>
        <a:defRPr sz="6600" b="1" i="0" u="none" strike="noStrike" cap="none" spc="-197" baseline="0">
          <a:solidFill>
            <a:srgbClr val="EEEEEE"/>
          </a:solidFill>
          <a:uFillTx/>
          <a:latin typeface="+mn-lt"/>
          <a:ea typeface="+mn-ea"/>
          <a:cs typeface="+mn-cs"/>
          <a:sym typeface="Superclarendon Regular"/>
        </a:defRPr>
      </a:lvl4pPr>
      <a:lvl5pPr marL="0" marR="0" indent="0" algn="ctr" defTabSz="825500" rtl="0" latinLnBrk="0">
        <a:lnSpc>
          <a:spcPct val="100000"/>
        </a:lnSpc>
        <a:spcBef>
          <a:spcPts val="0"/>
        </a:spcBef>
        <a:spcAft>
          <a:spcPts val="0"/>
        </a:spcAft>
        <a:buClrTx/>
        <a:buSzTx/>
        <a:buFontTx/>
        <a:buNone/>
        <a:tabLst/>
        <a:defRPr sz="6600" b="1" i="0" u="none" strike="noStrike" cap="none" spc="-197" baseline="0">
          <a:solidFill>
            <a:srgbClr val="EEEEEE"/>
          </a:solidFill>
          <a:uFillTx/>
          <a:latin typeface="+mn-lt"/>
          <a:ea typeface="+mn-ea"/>
          <a:cs typeface="+mn-cs"/>
          <a:sym typeface="Superclarendon Regular"/>
        </a:defRPr>
      </a:lvl5pPr>
      <a:lvl6pPr marL="0" marR="0" indent="0" algn="ctr" defTabSz="825500" rtl="0" latinLnBrk="0">
        <a:lnSpc>
          <a:spcPct val="100000"/>
        </a:lnSpc>
        <a:spcBef>
          <a:spcPts val="0"/>
        </a:spcBef>
        <a:spcAft>
          <a:spcPts val="0"/>
        </a:spcAft>
        <a:buClrTx/>
        <a:buSzTx/>
        <a:buFontTx/>
        <a:buNone/>
        <a:tabLst/>
        <a:defRPr sz="6600" b="1" i="0" u="none" strike="noStrike" cap="none" spc="-197" baseline="0">
          <a:solidFill>
            <a:srgbClr val="EEEEEE"/>
          </a:solidFill>
          <a:uFillTx/>
          <a:latin typeface="+mn-lt"/>
          <a:ea typeface="+mn-ea"/>
          <a:cs typeface="+mn-cs"/>
          <a:sym typeface="Superclarendon Regular"/>
        </a:defRPr>
      </a:lvl6pPr>
      <a:lvl7pPr marL="0" marR="0" indent="0" algn="ctr" defTabSz="825500" rtl="0" latinLnBrk="0">
        <a:lnSpc>
          <a:spcPct val="100000"/>
        </a:lnSpc>
        <a:spcBef>
          <a:spcPts val="0"/>
        </a:spcBef>
        <a:spcAft>
          <a:spcPts val="0"/>
        </a:spcAft>
        <a:buClrTx/>
        <a:buSzTx/>
        <a:buFontTx/>
        <a:buNone/>
        <a:tabLst/>
        <a:defRPr sz="6600" b="1" i="0" u="none" strike="noStrike" cap="none" spc="-197" baseline="0">
          <a:solidFill>
            <a:srgbClr val="EEEEEE"/>
          </a:solidFill>
          <a:uFillTx/>
          <a:latin typeface="+mn-lt"/>
          <a:ea typeface="+mn-ea"/>
          <a:cs typeface="+mn-cs"/>
          <a:sym typeface="Superclarendon Regular"/>
        </a:defRPr>
      </a:lvl7pPr>
      <a:lvl8pPr marL="0" marR="0" indent="0" algn="ctr" defTabSz="825500" rtl="0" latinLnBrk="0">
        <a:lnSpc>
          <a:spcPct val="100000"/>
        </a:lnSpc>
        <a:spcBef>
          <a:spcPts val="0"/>
        </a:spcBef>
        <a:spcAft>
          <a:spcPts val="0"/>
        </a:spcAft>
        <a:buClrTx/>
        <a:buSzTx/>
        <a:buFontTx/>
        <a:buNone/>
        <a:tabLst/>
        <a:defRPr sz="6600" b="1" i="0" u="none" strike="noStrike" cap="none" spc="-197" baseline="0">
          <a:solidFill>
            <a:srgbClr val="EEEEEE"/>
          </a:solidFill>
          <a:uFillTx/>
          <a:latin typeface="+mn-lt"/>
          <a:ea typeface="+mn-ea"/>
          <a:cs typeface="+mn-cs"/>
          <a:sym typeface="Superclarendon Regular"/>
        </a:defRPr>
      </a:lvl8pPr>
      <a:lvl9pPr marL="0" marR="0" indent="0" algn="ctr" defTabSz="825500" rtl="0" latinLnBrk="0">
        <a:lnSpc>
          <a:spcPct val="100000"/>
        </a:lnSpc>
        <a:spcBef>
          <a:spcPts val="0"/>
        </a:spcBef>
        <a:spcAft>
          <a:spcPts val="0"/>
        </a:spcAft>
        <a:buClrTx/>
        <a:buSzTx/>
        <a:buFontTx/>
        <a:buNone/>
        <a:tabLst/>
        <a:defRPr sz="6600" b="1" i="0" u="none" strike="noStrike" cap="none" spc="-197" baseline="0">
          <a:solidFill>
            <a:srgbClr val="EEEEEE"/>
          </a:solidFill>
          <a:uFillTx/>
          <a:latin typeface="+mn-lt"/>
          <a:ea typeface="+mn-ea"/>
          <a:cs typeface="+mn-cs"/>
          <a:sym typeface="Superclarendon Regular"/>
        </a:defRPr>
      </a:lvl9pPr>
    </p:titleStyle>
    <p:bodyStyle>
      <a:lvl1pPr marL="812800" marR="0" indent="-812800" algn="l" defTabSz="825500" rtl="0" latinLnBrk="0">
        <a:lnSpc>
          <a:spcPct val="100000"/>
        </a:lnSpc>
        <a:spcBef>
          <a:spcPts val="5900"/>
        </a:spcBef>
        <a:spcAft>
          <a:spcPts val="0"/>
        </a:spcAft>
        <a:buClrTx/>
        <a:buSzPct val="65000"/>
        <a:buFontTx/>
        <a:buBlip>
          <a:blip r:embed="rId17"/>
        </a:buBlip>
        <a:tabLst/>
        <a:defRPr sz="4600" b="0" i="0" u="none" strike="noStrike" cap="none" spc="0" baseline="0">
          <a:solidFill>
            <a:srgbClr val="EEEEEE"/>
          </a:solidFill>
          <a:uFillTx/>
          <a:latin typeface="Helvetica Neue Bold Condensed"/>
          <a:ea typeface="Helvetica Neue Bold Condensed"/>
          <a:cs typeface="Helvetica Neue Bold Condensed"/>
          <a:sym typeface="Helvetica Neue Bold Condensed"/>
        </a:defRPr>
      </a:lvl1pPr>
      <a:lvl2pPr marL="1625600" marR="0" indent="-812800" algn="l" defTabSz="825500" rtl="0" latinLnBrk="0">
        <a:lnSpc>
          <a:spcPct val="100000"/>
        </a:lnSpc>
        <a:spcBef>
          <a:spcPts val="5900"/>
        </a:spcBef>
        <a:spcAft>
          <a:spcPts val="0"/>
        </a:spcAft>
        <a:buClrTx/>
        <a:buSzPct val="65000"/>
        <a:buFontTx/>
        <a:buBlip>
          <a:blip r:embed="rId17"/>
        </a:buBlip>
        <a:tabLst/>
        <a:defRPr sz="4600" b="0" i="0" u="none" strike="noStrike" cap="none" spc="0" baseline="0">
          <a:solidFill>
            <a:srgbClr val="EEEEEE"/>
          </a:solidFill>
          <a:uFillTx/>
          <a:latin typeface="Helvetica Neue Bold Condensed"/>
          <a:ea typeface="Helvetica Neue Bold Condensed"/>
          <a:cs typeface="Helvetica Neue Bold Condensed"/>
          <a:sym typeface="Helvetica Neue Bold Condensed"/>
        </a:defRPr>
      </a:lvl2pPr>
      <a:lvl3pPr marL="2438400" marR="0" indent="-812800" algn="l" defTabSz="825500" rtl="0" latinLnBrk="0">
        <a:lnSpc>
          <a:spcPct val="100000"/>
        </a:lnSpc>
        <a:spcBef>
          <a:spcPts val="5900"/>
        </a:spcBef>
        <a:spcAft>
          <a:spcPts val="0"/>
        </a:spcAft>
        <a:buClrTx/>
        <a:buSzPct val="65000"/>
        <a:buFontTx/>
        <a:buBlip>
          <a:blip r:embed="rId17"/>
        </a:buBlip>
        <a:tabLst/>
        <a:defRPr sz="4600" b="0" i="0" u="none" strike="noStrike" cap="none" spc="0" baseline="0">
          <a:solidFill>
            <a:srgbClr val="EEEEEE"/>
          </a:solidFill>
          <a:uFillTx/>
          <a:latin typeface="Helvetica Neue Bold Condensed"/>
          <a:ea typeface="Helvetica Neue Bold Condensed"/>
          <a:cs typeface="Helvetica Neue Bold Condensed"/>
          <a:sym typeface="Helvetica Neue Bold Condensed"/>
        </a:defRPr>
      </a:lvl3pPr>
      <a:lvl4pPr marL="3251200" marR="0" indent="-812800" algn="l" defTabSz="825500" rtl="0" latinLnBrk="0">
        <a:lnSpc>
          <a:spcPct val="100000"/>
        </a:lnSpc>
        <a:spcBef>
          <a:spcPts val="5900"/>
        </a:spcBef>
        <a:spcAft>
          <a:spcPts val="0"/>
        </a:spcAft>
        <a:buClrTx/>
        <a:buSzPct val="65000"/>
        <a:buFontTx/>
        <a:buBlip>
          <a:blip r:embed="rId17"/>
        </a:buBlip>
        <a:tabLst/>
        <a:defRPr sz="4600" b="0" i="0" u="none" strike="noStrike" cap="none" spc="0" baseline="0">
          <a:solidFill>
            <a:srgbClr val="EEEEEE"/>
          </a:solidFill>
          <a:uFillTx/>
          <a:latin typeface="Helvetica Neue Bold Condensed"/>
          <a:ea typeface="Helvetica Neue Bold Condensed"/>
          <a:cs typeface="Helvetica Neue Bold Condensed"/>
          <a:sym typeface="Helvetica Neue Bold Condensed"/>
        </a:defRPr>
      </a:lvl4pPr>
      <a:lvl5pPr marL="4064000" marR="0" indent="-812800" algn="l" defTabSz="825500" rtl="0" latinLnBrk="0">
        <a:lnSpc>
          <a:spcPct val="100000"/>
        </a:lnSpc>
        <a:spcBef>
          <a:spcPts val="5900"/>
        </a:spcBef>
        <a:spcAft>
          <a:spcPts val="0"/>
        </a:spcAft>
        <a:buClrTx/>
        <a:buSzPct val="65000"/>
        <a:buFontTx/>
        <a:buBlip>
          <a:blip r:embed="rId17"/>
        </a:buBlip>
        <a:tabLst/>
        <a:defRPr sz="4600" b="0" i="0" u="none" strike="noStrike" cap="none" spc="0" baseline="0">
          <a:solidFill>
            <a:srgbClr val="EEEEEE"/>
          </a:solidFill>
          <a:uFillTx/>
          <a:latin typeface="Helvetica Neue Bold Condensed"/>
          <a:ea typeface="Helvetica Neue Bold Condensed"/>
          <a:cs typeface="Helvetica Neue Bold Condensed"/>
          <a:sym typeface="Helvetica Neue Bold Condensed"/>
        </a:defRPr>
      </a:lvl5pPr>
      <a:lvl6pPr marL="4876800" marR="0" indent="-812800" algn="l" defTabSz="825500" rtl="0" latinLnBrk="0">
        <a:lnSpc>
          <a:spcPct val="100000"/>
        </a:lnSpc>
        <a:spcBef>
          <a:spcPts val="5900"/>
        </a:spcBef>
        <a:spcAft>
          <a:spcPts val="0"/>
        </a:spcAft>
        <a:buClrTx/>
        <a:buSzPct val="65000"/>
        <a:buFontTx/>
        <a:buBlip>
          <a:blip r:embed="rId17"/>
        </a:buBlip>
        <a:tabLst/>
        <a:defRPr sz="4600" b="0" i="0" u="none" strike="noStrike" cap="none" spc="0" baseline="0">
          <a:solidFill>
            <a:srgbClr val="EEEEEE"/>
          </a:solidFill>
          <a:uFillTx/>
          <a:latin typeface="Helvetica Neue Bold Condensed"/>
          <a:ea typeface="Helvetica Neue Bold Condensed"/>
          <a:cs typeface="Helvetica Neue Bold Condensed"/>
          <a:sym typeface="Helvetica Neue Bold Condensed"/>
        </a:defRPr>
      </a:lvl6pPr>
      <a:lvl7pPr marL="5689600" marR="0" indent="-812800" algn="l" defTabSz="825500" rtl="0" latinLnBrk="0">
        <a:lnSpc>
          <a:spcPct val="100000"/>
        </a:lnSpc>
        <a:spcBef>
          <a:spcPts val="5900"/>
        </a:spcBef>
        <a:spcAft>
          <a:spcPts val="0"/>
        </a:spcAft>
        <a:buClrTx/>
        <a:buSzPct val="65000"/>
        <a:buFontTx/>
        <a:buBlip>
          <a:blip r:embed="rId17"/>
        </a:buBlip>
        <a:tabLst/>
        <a:defRPr sz="4600" b="0" i="0" u="none" strike="noStrike" cap="none" spc="0" baseline="0">
          <a:solidFill>
            <a:srgbClr val="EEEEEE"/>
          </a:solidFill>
          <a:uFillTx/>
          <a:latin typeface="Helvetica Neue Bold Condensed"/>
          <a:ea typeface="Helvetica Neue Bold Condensed"/>
          <a:cs typeface="Helvetica Neue Bold Condensed"/>
          <a:sym typeface="Helvetica Neue Bold Condensed"/>
        </a:defRPr>
      </a:lvl7pPr>
      <a:lvl8pPr marL="6502400" marR="0" indent="-812800" algn="l" defTabSz="825500" rtl="0" latinLnBrk="0">
        <a:lnSpc>
          <a:spcPct val="100000"/>
        </a:lnSpc>
        <a:spcBef>
          <a:spcPts val="5900"/>
        </a:spcBef>
        <a:spcAft>
          <a:spcPts val="0"/>
        </a:spcAft>
        <a:buClrTx/>
        <a:buSzPct val="65000"/>
        <a:buFontTx/>
        <a:buBlip>
          <a:blip r:embed="rId17"/>
        </a:buBlip>
        <a:tabLst/>
        <a:defRPr sz="4600" b="0" i="0" u="none" strike="noStrike" cap="none" spc="0" baseline="0">
          <a:solidFill>
            <a:srgbClr val="EEEEEE"/>
          </a:solidFill>
          <a:uFillTx/>
          <a:latin typeface="Helvetica Neue Bold Condensed"/>
          <a:ea typeface="Helvetica Neue Bold Condensed"/>
          <a:cs typeface="Helvetica Neue Bold Condensed"/>
          <a:sym typeface="Helvetica Neue Bold Condensed"/>
        </a:defRPr>
      </a:lvl8pPr>
      <a:lvl9pPr marL="7315200" marR="0" indent="-812800" algn="l" defTabSz="825500" rtl="0" latinLnBrk="0">
        <a:lnSpc>
          <a:spcPct val="100000"/>
        </a:lnSpc>
        <a:spcBef>
          <a:spcPts val="5900"/>
        </a:spcBef>
        <a:spcAft>
          <a:spcPts val="0"/>
        </a:spcAft>
        <a:buClrTx/>
        <a:buSzPct val="65000"/>
        <a:buFontTx/>
        <a:buBlip>
          <a:blip r:embed="rId17"/>
        </a:buBlip>
        <a:tabLst/>
        <a:defRPr sz="4600" b="0" i="0" u="none" strike="noStrike" cap="none" spc="0" baseline="0">
          <a:solidFill>
            <a:srgbClr val="EEEEEE"/>
          </a:solidFill>
          <a:uFillTx/>
          <a:latin typeface="Helvetica Neue Bold Condensed"/>
          <a:ea typeface="Helvetica Neue Bold Condensed"/>
          <a:cs typeface="Helvetica Neue Bold Condensed"/>
          <a:sym typeface="Helvetica Neue Bold Condensed"/>
        </a:defRPr>
      </a:lvl9pPr>
    </p:bodyStyle>
    <p:otherStyle>
      <a:lvl1pPr marL="0" marR="0" indent="0" algn="ctr" defTabSz="825500" latinLnBrk="0">
        <a:lnSpc>
          <a:spcPct val="100000"/>
        </a:lnSpc>
        <a:spcBef>
          <a:spcPts val="0"/>
        </a:spcBef>
        <a:spcAft>
          <a:spcPts val="0"/>
        </a:spcAft>
        <a:buClrTx/>
        <a:buSzTx/>
        <a:buFontTx/>
        <a:buNone/>
        <a:tabLst/>
        <a:defRPr sz="2400" b="1" i="0" u="none" strike="noStrike" cap="none" spc="0" baseline="0">
          <a:solidFill>
            <a:schemeClr val="tx1"/>
          </a:solidFill>
          <a:uFillTx/>
          <a:latin typeface="+mn-lt"/>
          <a:ea typeface="+mn-ea"/>
          <a:cs typeface="+mn-cs"/>
          <a:sym typeface="Superclarendon Regular"/>
        </a:defRPr>
      </a:lvl1pPr>
      <a:lvl2pPr marL="0" marR="0" indent="228600" algn="ctr" defTabSz="825500" latinLnBrk="0">
        <a:lnSpc>
          <a:spcPct val="100000"/>
        </a:lnSpc>
        <a:spcBef>
          <a:spcPts val="0"/>
        </a:spcBef>
        <a:spcAft>
          <a:spcPts val="0"/>
        </a:spcAft>
        <a:buClrTx/>
        <a:buSzTx/>
        <a:buFontTx/>
        <a:buNone/>
        <a:tabLst/>
        <a:defRPr sz="2400" b="1" i="0" u="none" strike="noStrike" cap="none" spc="0" baseline="0">
          <a:solidFill>
            <a:schemeClr val="tx1"/>
          </a:solidFill>
          <a:uFillTx/>
          <a:latin typeface="+mn-lt"/>
          <a:ea typeface="+mn-ea"/>
          <a:cs typeface="+mn-cs"/>
          <a:sym typeface="Superclarendon Regular"/>
        </a:defRPr>
      </a:lvl2pPr>
      <a:lvl3pPr marL="0" marR="0" indent="457200" algn="ctr" defTabSz="825500" latinLnBrk="0">
        <a:lnSpc>
          <a:spcPct val="100000"/>
        </a:lnSpc>
        <a:spcBef>
          <a:spcPts val="0"/>
        </a:spcBef>
        <a:spcAft>
          <a:spcPts val="0"/>
        </a:spcAft>
        <a:buClrTx/>
        <a:buSzTx/>
        <a:buFontTx/>
        <a:buNone/>
        <a:tabLst/>
        <a:defRPr sz="2400" b="1" i="0" u="none" strike="noStrike" cap="none" spc="0" baseline="0">
          <a:solidFill>
            <a:schemeClr val="tx1"/>
          </a:solidFill>
          <a:uFillTx/>
          <a:latin typeface="+mn-lt"/>
          <a:ea typeface="+mn-ea"/>
          <a:cs typeface="+mn-cs"/>
          <a:sym typeface="Superclarendon Regular"/>
        </a:defRPr>
      </a:lvl3pPr>
      <a:lvl4pPr marL="0" marR="0" indent="685800" algn="ctr" defTabSz="825500" latinLnBrk="0">
        <a:lnSpc>
          <a:spcPct val="100000"/>
        </a:lnSpc>
        <a:spcBef>
          <a:spcPts val="0"/>
        </a:spcBef>
        <a:spcAft>
          <a:spcPts val="0"/>
        </a:spcAft>
        <a:buClrTx/>
        <a:buSzTx/>
        <a:buFontTx/>
        <a:buNone/>
        <a:tabLst/>
        <a:defRPr sz="2400" b="1" i="0" u="none" strike="noStrike" cap="none" spc="0" baseline="0">
          <a:solidFill>
            <a:schemeClr val="tx1"/>
          </a:solidFill>
          <a:uFillTx/>
          <a:latin typeface="+mn-lt"/>
          <a:ea typeface="+mn-ea"/>
          <a:cs typeface="+mn-cs"/>
          <a:sym typeface="Superclarendon Regular"/>
        </a:defRPr>
      </a:lvl4pPr>
      <a:lvl5pPr marL="0" marR="0" indent="914400" algn="ctr" defTabSz="825500" latinLnBrk="0">
        <a:lnSpc>
          <a:spcPct val="100000"/>
        </a:lnSpc>
        <a:spcBef>
          <a:spcPts val="0"/>
        </a:spcBef>
        <a:spcAft>
          <a:spcPts val="0"/>
        </a:spcAft>
        <a:buClrTx/>
        <a:buSzTx/>
        <a:buFontTx/>
        <a:buNone/>
        <a:tabLst/>
        <a:defRPr sz="2400" b="1" i="0" u="none" strike="noStrike" cap="none" spc="0" baseline="0">
          <a:solidFill>
            <a:schemeClr val="tx1"/>
          </a:solidFill>
          <a:uFillTx/>
          <a:latin typeface="+mn-lt"/>
          <a:ea typeface="+mn-ea"/>
          <a:cs typeface="+mn-cs"/>
          <a:sym typeface="Superclarendon Regular"/>
        </a:defRPr>
      </a:lvl5pPr>
      <a:lvl6pPr marL="0" marR="0" indent="1143000" algn="ctr" defTabSz="825500" latinLnBrk="0">
        <a:lnSpc>
          <a:spcPct val="100000"/>
        </a:lnSpc>
        <a:spcBef>
          <a:spcPts val="0"/>
        </a:spcBef>
        <a:spcAft>
          <a:spcPts val="0"/>
        </a:spcAft>
        <a:buClrTx/>
        <a:buSzTx/>
        <a:buFontTx/>
        <a:buNone/>
        <a:tabLst/>
        <a:defRPr sz="2400" b="1" i="0" u="none" strike="noStrike" cap="none" spc="0" baseline="0">
          <a:solidFill>
            <a:schemeClr val="tx1"/>
          </a:solidFill>
          <a:uFillTx/>
          <a:latin typeface="+mn-lt"/>
          <a:ea typeface="+mn-ea"/>
          <a:cs typeface="+mn-cs"/>
          <a:sym typeface="Superclarendon Regular"/>
        </a:defRPr>
      </a:lvl6pPr>
      <a:lvl7pPr marL="0" marR="0" indent="1371600" algn="ctr" defTabSz="825500" latinLnBrk="0">
        <a:lnSpc>
          <a:spcPct val="100000"/>
        </a:lnSpc>
        <a:spcBef>
          <a:spcPts val="0"/>
        </a:spcBef>
        <a:spcAft>
          <a:spcPts val="0"/>
        </a:spcAft>
        <a:buClrTx/>
        <a:buSzTx/>
        <a:buFontTx/>
        <a:buNone/>
        <a:tabLst/>
        <a:defRPr sz="2400" b="1" i="0" u="none" strike="noStrike" cap="none" spc="0" baseline="0">
          <a:solidFill>
            <a:schemeClr val="tx1"/>
          </a:solidFill>
          <a:uFillTx/>
          <a:latin typeface="+mn-lt"/>
          <a:ea typeface="+mn-ea"/>
          <a:cs typeface="+mn-cs"/>
          <a:sym typeface="Superclarendon Regular"/>
        </a:defRPr>
      </a:lvl7pPr>
      <a:lvl8pPr marL="0" marR="0" indent="1600200" algn="ctr" defTabSz="825500" latinLnBrk="0">
        <a:lnSpc>
          <a:spcPct val="100000"/>
        </a:lnSpc>
        <a:spcBef>
          <a:spcPts val="0"/>
        </a:spcBef>
        <a:spcAft>
          <a:spcPts val="0"/>
        </a:spcAft>
        <a:buClrTx/>
        <a:buSzTx/>
        <a:buFontTx/>
        <a:buNone/>
        <a:tabLst/>
        <a:defRPr sz="2400" b="1" i="0" u="none" strike="noStrike" cap="none" spc="0" baseline="0">
          <a:solidFill>
            <a:schemeClr val="tx1"/>
          </a:solidFill>
          <a:uFillTx/>
          <a:latin typeface="+mn-lt"/>
          <a:ea typeface="+mn-ea"/>
          <a:cs typeface="+mn-cs"/>
          <a:sym typeface="Superclarendon Regular"/>
        </a:defRPr>
      </a:lvl8pPr>
      <a:lvl9pPr marL="0" marR="0" indent="1828800" algn="ctr" defTabSz="825500" latinLnBrk="0">
        <a:lnSpc>
          <a:spcPct val="100000"/>
        </a:lnSpc>
        <a:spcBef>
          <a:spcPts val="0"/>
        </a:spcBef>
        <a:spcAft>
          <a:spcPts val="0"/>
        </a:spcAft>
        <a:buClrTx/>
        <a:buSzTx/>
        <a:buFontTx/>
        <a:buNone/>
        <a:tabLst/>
        <a:defRPr sz="2400" b="1" i="0" u="none" strike="noStrike" cap="none" spc="0" baseline="0">
          <a:solidFill>
            <a:schemeClr val="tx1"/>
          </a:solidFill>
          <a:uFillTx/>
          <a:latin typeface="+mn-lt"/>
          <a:ea typeface="+mn-ea"/>
          <a:cs typeface="+mn-cs"/>
          <a:sym typeface="Superclarendon Regular"/>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Tourism &amp; Events Legacy Strategy 2012"/>
          <p:cNvSpPr txBox="1">
            <a:spLocks noGrp="1"/>
          </p:cNvSpPr>
          <p:nvPr>
            <p:ph type="ctrTitle"/>
          </p:nvPr>
        </p:nvSpPr>
        <p:spPr>
          <a:xfrm>
            <a:off x="2374900" y="2730500"/>
            <a:ext cx="10533220" cy="4216400"/>
          </a:xfrm>
          <a:prstGeom prst="rect">
            <a:avLst/>
          </a:prstGeom>
        </p:spPr>
        <p:txBody>
          <a:bodyPr/>
          <a:lstStyle>
            <a:lvl1pPr defTabSz="792479">
              <a:defRPr sz="8640" spc="-172"/>
            </a:lvl1pPr>
          </a:lstStyle>
          <a:p>
            <a:r>
              <a:t>Tourism &amp; Events Legacy Strategy 2012</a:t>
            </a:r>
          </a:p>
        </p:txBody>
      </p:sp>
      <p:sp>
        <p:nvSpPr>
          <p:cNvPr id="144" name="Delivering the Golden Legacy - London 2012…"/>
          <p:cNvSpPr txBox="1">
            <a:spLocks noGrp="1"/>
          </p:cNvSpPr>
          <p:nvPr>
            <p:ph type="subTitle" sz="quarter" idx="1"/>
          </p:nvPr>
        </p:nvSpPr>
        <p:spPr>
          <a:xfrm>
            <a:off x="-4939077" y="8260991"/>
            <a:ext cx="19621501" cy="2142441"/>
          </a:xfrm>
          <a:prstGeom prst="rect">
            <a:avLst/>
          </a:prstGeom>
        </p:spPr>
        <p:txBody>
          <a:bodyPr/>
          <a:lstStyle/>
          <a:p>
            <a:r>
              <a:t>                                                     Delivering the Golden Legacy - London 2012</a:t>
            </a:r>
          </a:p>
          <a:p>
            <a:r>
              <a:t>                                                    Strategic Tourism, Events &amp; Leisure Management </a:t>
            </a:r>
          </a:p>
          <a:p>
            <a:r>
              <a:t>                                       Level 6</a:t>
            </a:r>
          </a:p>
        </p:txBody>
      </p:sp>
      <p:pic>
        <p:nvPicPr>
          <p:cNvPr id="145" name="7B832027-6F9C-498D-B4D3-9B99700F4841-L0-001.jpeg" descr="7B832027-6F9C-498D-B4D3-9B99700F4841-L0-001.jpeg"/>
          <p:cNvPicPr>
            <a:picLocks noChangeAspect="1"/>
          </p:cNvPicPr>
          <p:nvPr/>
        </p:nvPicPr>
        <p:blipFill>
          <a:blip r:embed="rId2">
            <a:extLst/>
          </a:blip>
          <a:stretch>
            <a:fillRect/>
          </a:stretch>
        </p:blipFill>
        <p:spPr>
          <a:xfrm>
            <a:off x="14011721" y="693902"/>
            <a:ext cx="8922855" cy="12328196"/>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 name="75ED0E1A-8DFB-4725-9371-10782285CAAC-L0-001.jpeg" descr="75ED0E1A-8DFB-4725-9371-10782285CAAC-L0-001.jpeg"/>
          <p:cNvPicPr>
            <a:picLocks noChangeAspect="1"/>
          </p:cNvPicPr>
          <p:nvPr/>
        </p:nvPicPr>
        <p:blipFill>
          <a:blip r:embed="rId2">
            <a:extLst/>
          </a:blip>
          <a:stretch>
            <a:fillRect/>
          </a:stretch>
        </p:blipFill>
        <p:spPr>
          <a:xfrm>
            <a:off x="5458806" y="-3889850"/>
            <a:ext cx="13510484" cy="18829827"/>
          </a:xfrm>
          <a:prstGeom prst="rect">
            <a:avLst/>
          </a:prstGeom>
          <a:ln w="12700">
            <a:miter lim="400000"/>
          </a:ln>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 name="824A5CA4-5819-4CC6-8B42-980706533AD3-L0-001.jpeg" descr="824A5CA4-5819-4CC6-8B42-980706533AD3-L0-001.jpeg"/>
          <p:cNvPicPr>
            <a:picLocks noChangeAspect="1"/>
          </p:cNvPicPr>
          <p:nvPr/>
        </p:nvPicPr>
        <p:blipFill>
          <a:blip r:embed="rId2">
            <a:extLst/>
          </a:blip>
          <a:stretch>
            <a:fillRect/>
          </a:stretch>
        </p:blipFill>
        <p:spPr>
          <a:xfrm>
            <a:off x="353199" y="-1211080"/>
            <a:ext cx="24221008" cy="16439864"/>
          </a:xfrm>
          <a:prstGeom prst="rect">
            <a:avLst/>
          </a:prstGeom>
          <a:ln w="12700">
            <a:miter lim="400000"/>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Delivering the Legacy"/>
          <p:cNvSpPr txBox="1">
            <a:spLocks noGrp="1"/>
          </p:cNvSpPr>
          <p:nvPr>
            <p:ph type="title"/>
          </p:nvPr>
        </p:nvSpPr>
        <p:spPr>
          <a:prstGeom prst="rect">
            <a:avLst/>
          </a:prstGeom>
        </p:spPr>
        <p:txBody>
          <a:bodyPr/>
          <a:lstStyle/>
          <a:p>
            <a:r>
              <a:t>Delivering the Legacy</a:t>
            </a:r>
          </a:p>
        </p:txBody>
      </p:sp>
      <p:sp>
        <p:nvSpPr>
          <p:cNvPr id="152" name="2012 Started Changing World Perceptions of UK…"/>
          <p:cNvSpPr txBox="1">
            <a:spLocks noGrp="1"/>
          </p:cNvSpPr>
          <p:nvPr>
            <p:ph type="body" idx="1"/>
          </p:nvPr>
        </p:nvSpPr>
        <p:spPr>
          <a:xfrm>
            <a:off x="959944" y="4584700"/>
            <a:ext cx="22775753" cy="8039101"/>
          </a:xfrm>
          <a:prstGeom prst="rect">
            <a:avLst/>
          </a:prstGeom>
        </p:spPr>
        <p:txBody>
          <a:bodyPr/>
          <a:lstStyle/>
          <a:p>
            <a:pPr>
              <a:buBlip>
                <a:blip r:embed="rId2"/>
              </a:buBlip>
            </a:pPr>
            <a:r>
              <a:t>2012 Started Changing World Perceptions of UK</a:t>
            </a:r>
          </a:p>
          <a:p>
            <a:pPr>
              <a:buBlip>
                <a:blip r:embed="rId2"/>
              </a:buBlip>
            </a:pPr>
            <a:r>
              <a:t>Overall Nation Brand  &amp; Culture ranking moved up a placing (Nation Brand Index 2012)</a:t>
            </a:r>
          </a:p>
          <a:p>
            <a:pPr>
              <a:buBlip>
                <a:blip r:embed="rId2"/>
              </a:buBlip>
            </a:pPr>
            <a:r>
              <a:t>70% impressed by countryside</a:t>
            </a:r>
          </a:p>
          <a:p>
            <a:pPr>
              <a:buBlip>
                <a:blip r:embed="rId2"/>
              </a:buBlip>
            </a:pPr>
            <a:r>
              <a:t>63% more likely to holiday in UK</a:t>
            </a:r>
          </a:p>
          <a:p>
            <a:pPr>
              <a:buBlip>
                <a:blip r:embed="rId2"/>
              </a:buBlip>
            </a:pPr>
            <a:r>
              <a:t>Just the start! Need to deliver the Economic Legacy</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Economic Impact"/>
          <p:cNvSpPr txBox="1">
            <a:spLocks noGrp="1"/>
          </p:cNvSpPr>
          <p:nvPr>
            <p:ph type="title"/>
          </p:nvPr>
        </p:nvSpPr>
        <p:spPr>
          <a:prstGeom prst="rect">
            <a:avLst/>
          </a:prstGeom>
        </p:spPr>
        <p:txBody>
          <a:bodyPr/>
          <a:lstStyle/>
          <a:p>
            <a:r>
              <a:t>Economic Impact</a:t>
            </a:r>
          </a:p>
        </p:txBody>
      </p:sp>
      <p:sp>
        <p:nvSpPr>
          <p:cNvPr id="155" name="Tourism is the industry to deliver the Events Legacy of 2020…"/>
          <p:cNvSpPr txBox="1">
            <a:spLocks noGrp="1"/>
          </p:cNvSpPr>
          <p:nvPr>
            <p:ph type="body" idx="1"/>
          </p:nvPr>
        </p:nvSpPr>
        <p:spPr>
          <a:xfrm>
            <a:off x="2374900" y="4035988"/>
            <a:ext cx="20413951" cy="9149224"/>
          </a:xfrm>
          <a:prstGeom prst="rect">
            <a:avLst/>
          </a:prstGeom>
        </p:spPr>
        <p:txBody>
          <a:bodyPr/>
          <a:lstStyle/>
          <a:p>
            <a:pPr marL="593344" indent="-593344" defTabSz="602615">
              <a:spcBef>
                <a:spcPts val="4300"/>
              </a:spcBef>
              <a:buBlip>
                <a:blip r:embed="rId2"/>
              </a:buBlip>
              <a:defRPr sz="3358"/>
            </a:pPr>
            <a:r>
              <a:t>Tourism is the industry to deliver the Events Legacy of 2020</a:t>
            </a:r>
          </a:p>
          <a:p>
            <a:pPr marL="593344" indent="-593344" defTabSz="602615">
              <a:spcBef>
                <a:spcPts val="4300"/>
              </a:spcBef>
              <a:buBlip>
                <a:blip r:embed="rId2"/>
              </a:buBlip>
              <a:defRPr sz="3358"/>
            </a:pPr>
            <a:r>
              <a:t>Job Creation</a:t>
            </a:r>
          </a:p>
          <a:p>
            <a:pPr marL="593344" indent="-593344" defTabSz="602615">
              <a:spcBef>
                <a:spcPts val="4300"/>
              </a:spcBef>
              <a:buBlip>
                <a:blip r:embed="rId2"/>
              </a:buBlip>
              <a:defRPr sz="3358"/>
            </a:pPr>
            <a:r>
              <a:t>By 2020 aim to attract 40m overseas visitors / £31.5B annually in real terms</a:t>
            </a:r>
          </a:p>
          <a:p>
            <a:pPr marL="593344" indent="-593344" defTabSz="602615">
              <a:spcBef>
                <a:spcPts val="4300"/>
              </a:spcBef>
              <a:buBlip>
                <a:blip r:embed="rId2"/>
              </a:buBlip>
              <a:defRPr sz="3358"/>
            </a:pPr>
            <a:r>
              <a:t>International Tourism 3rd largest earner of foreign exchange</a:t>
            </a:r>
          </a:p>
          <a:p>
            <a:pPr marL="593344" indent="-593344" defTabSz="602615">
              <a:spcBef>
                <a:spcPts val="4300"/>
              </a:spcBef>
              <a:buBlip>
                <a:blip r:embed="rId2"/>
              </a:buBlip>
              <a:defRPr sz="3358"/>
            </a:pPr>
            <a:r>
              <a:t>£3.2b to nation in tax in 2012</a:t>
            </a:r>
          </a:p>
          <a:p>
            <a:pPr marL="593344" indent="-593344" defTabSz="602615">
              <a:spcBef>
                <a:spcPts val="4300"/>
              </a:spcBef>
              <a:buBlip>
                <a:blip r:embed="rId2"/>
              </a:buBlip>
              <a:defRPr sz="3358"/>
            </a:pPr>
            <a:r>
              <a:t>2012 31m visitors spent £18.6B</a:t>
            </a:r>
          </a:p>
          <a:p>
            <a:pPr marL="593344" indent="-593344" defTabSz="602615">
              <a:spcBef>
                <a:spcPts val="4300"/>
              </a:spcBef>
              <a:buBlip>
                <a:blip r:embed="rId2"/>
              </a:buBlip>
              <a:defRPr sz="3358"/>
            </a:pPr>
            <a:r>
              <a:t>Tourism contributes £115B to UK GDP &amp; employs 2.6m =. 1 in 12 jobs (direct /indirect)</a:t>
            </a:r>
          </a:p>
          <a:p>
            <a:pPr marL="593344" indent="-593344" defTabSz="602615">
              <a:spcBef>
                <a:spcPts val="4300"/>
              </a:spcBef>
              <a:buBlip>
                <a:blip r:embed="rId2"/>
              </a:buBlip>
              <a:defRPr sz="3358"/>
            </a:pPr>
            <a:r>
              <a:t>44% employed in Tourism are under 30 v average of 24%</a:t>
            </a:r>
          </a:p>
          <a:p>
            <a:pPr marL="593344" indent="-593344" defTabSz="602615">
              <a:spcBef>
                <a:spcPts val="4300"/>
              </a:spcBef>
              <a:buBlip>
                <a:blip r:embed="rId2"/>
              </a:buBlip>
              <a:defRPr sz="3358"/>
            </a:pPr>
            <a:r>
              <a:t>International Tourism = Growth Sector growing by 4% in 2012 where as the Economy did not grow</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 name="Challenges"/>
          <p:cNvSpPr txBox="1">
            <a:spLocks noGrp="1"/>
          </p:cNvSpPr>
          <p:nvPr>
            <p:ph type="title"/>
          </p:nvPr>
        </p:nvSpPr>
        <p:spPr>
          <a:prstGeom prst="rect">
            <a:avLst/>
          </a:prstGeom>
        </p:spPr>
        <p:txBody>
          <a:bodyPr/>
          <a:lstStyle/>
          <a:p>
            <a:r>
              <a:t>Challenges</a:t>
            </a:r>
          </a:p>
        </p:txBody>
      </p:sp>
      <p:sp>
        <p:nvSpPr>
          <p:cNvPr id="158" name="Global Race…"/>
          <p:cNvSpPr txBox="1">
            <a:spLocks noGrp="1"/>
          </p:cNvSpPr>
          <p:nvPr>
            <p:ph type="body" idx="1"/>
          </p:nvPr>
        </p:nvSpPr>
        <p:spPr>
          <a:xfrm>
            <a:off x="1162270" y="4140200"/>
            <a:ext cx="22103555" cy="8940801"/>
          </a:xfrm>
          <a:prstGeom prst="rect">
            <a:avLst/>
          </a:prstGeom>
        </p:spPr>
        <p:txBody>
          <a:bodyPr/>
          <a:lstStyle/>
          <a:p>
            <a:pPr marL="658368" indent="-658368" defTabSz="668655">
              <a:spcBef>
                <a:spcPts val="4700"/>
              </a:spcBef>
              <a:buBlip>
                <a:blip r:embed="rId2"/>
              </a:buBlip>
              <a:defRPr sz="3725"/>
            </a:pPr>
            <a:r>
              <a:t>Global Race</a:t>
            </a:r>
          </a:p>
          <a:p>
            <a:pPr marL="658368" indent="-658368" defTabSz="668655">
              <a:spcBef>
                <a:spcPts val="4700"/>
              </a:spcBef>
              <a:buBlip>
                <a:blip r:embed="rId2"/>
              </a:buBlip>
              <a:defRPr sz="3725"/>
            </a:pPr>
            <a:r>
              <a:t>Tougher Competition</a:t>
            </a:r>
          </a:p>
          <a:p>
            <a:pPr marL="658368" indent="-658368" defTabSz="668655">
              <a:spcBef>
                <a:spcPts val="4700"/>
              </a:spcBef>
              <a:buBlip>
                <a:blip r:embed="rId2"/>
              </a:buBlip>
              <a:defRPr sz="3725"/>
            </a:pPr>
            <a:r>
              <a:t>Needs to address Trends </a:t>
            </a:r>
          </a:p>
          <a:p>
            <a:pPr marL="658368" indent="-658368" defTabSz="668655">
              <a:spcBef>
                <a:spcPts val="4700"/>
              </a:spcBef>
              <a:buBlip>
                <a:blip r:embed="rId2"/>
              </a:buBlip>
              <a:defRPr sz="3725"/>
            </a:pPr>
            <a:r>
              <a:t>Needs to address mature &amp; emerging markets </a:t>
            </a:r>
          </a:p>
          <a:p>
            <a:pPr marL="658368" indent="-658368" defTabSz="668655">
              <a:spcBef>
                <a:spcPts val="4700"/>
              </a:spcBef>
              <a:buBlip>
                <a:blip r:embed="rId2"/>
              </a:buBlip>
              <a:defRPr sz="3725"/>
            </a:pPr>
            <a:r>
              <a:t>Defend existing &amp; develop new markets as wealth &amp; population changes</a:t>
            </a:r>
          </a:p>
          <a:p>
            <a:pPr marL="658368" indent="-658368" defTabSz="668655">
              <a:spcBef>
                <a:spcPts val="4700"/>
              </a:spcBef>
              <a:buBlip>
                <a:blip r:embed="rId2"/>
              </a:buBlip>
              <a:defRPr sz="3725"/>
            </a:pPr>
            <a:r>
              <a:t>Needs to align Marketing Activity</a:t>
            </a:r>
          </a:p>
          <a:p>
            <a:pPr marL="658368" indent="-658368" defTabSz="668655">
              <a:spcBef>
                <a:spcPts val="4700"/>
              </a:spcBef>
              <a:buBlip>
                <a:blip r:embed="rId2"/>
              </a:buBlip>
              <a:defRPr sz="3725"/>
            </a:pPr>
            <a:r>
              <a:t>Policy framework to address competitive shortcomings &amp; maximise Economic Impacts</a:t>
            </a:r>
          </a:p>
          <a:p>
            <a:pPr marL="658368" indent="-658368" defTabSz="668655">
              <a:spcBef>
                <a:spcPts val="4700"/>
              </a:spcBef>
              <a:buBlip>
                <a:blip r:embed="rId2"/>
              </a:buBlip>
              <a:defRPr sz="3725"/>
            </a:pPr>
            <a:r>
              <a:t>2012 Tourism Strategy to tackle Image, Cost, Value, Visa &amp; Border Control Issues</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 name="35CEE8F6-66FF-4224-8ECB-02AB62D374B5-L0-001.jpeg" descr="35CEE8F6-66FF-4224-8ECB-02AB62D374B5-L0-001.jpeg"/>
          <p:cNvPicPr>
            <a:picLocks noChangeAspect="1"/>
          </p:cNvPicPr>
          <p:nvPr/>
        </p:nvPicPr>
        <p:blipFill>
          <a:blip r:embed="rId2">
            <a:extLst/>
          </a:blip>
          <a:stretch>
            <a:fillRect/>
          </a:stretch>
        </p:blipFill>
        <p:spPr>
          <a:xfrm>
            <a:off x="1064463" y="-862338"/>
            <a:ext cx="14695264" cy="15440676"/>
          </a:xfrm>
          <a:prstGeom prst="rect">
            <a:avLst/>
          </a:prstGeom>
          <a:ln w="12700">
            <a:miter lim="400000"/>
          </a:ln>
        </p:spPr>
      </p:pic>
      <p:pic>
        <p:nvPicPr>
          <p:cNvPr id="161" name="6256C188-C9C5-4A9B-A2BE-1EACC2DC9C4A-L0-001.jpeg" descr="6256C188-C9C5-4A9B-A2BE-1EACC2DC9C4A-L0-001.jpeg"/>
          <p:cNvPicPr>
            <a:picLocks noChangeAspect="1"/>
          </p:cNvPicPr>
          <p:nvPr/>
        </p:nvPicPr>
        <p:blipFill>
          <a:blip r:embed="rId3">
            <a:extLst/>
          </a:blip>
          <a:stretch>
            <a:fillRect/>
          </a:stretch>
        </p:blipFill>
        <p:spPr>
          <a:xfrm>
            <a:off x="15453296" y="-337698"/>
            <a:ext cx="7192676" cy="14080001"/>
          </a:xfrm>
          <a:prstGeom prst="rect">
            <a:avLst/>
          </a:prstGeom>
          <a:ln w="12700">
            <a:miter lim="400000"/>
          </a:ln>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 name="91AA4E80-412B-42B2-97E0-BF089E727E41-L0-001.jpeg" descr="91AA4E80-412B-42B2-97E0-BF089E727E41-L0-001.jpeg"/>
          <p:cNvPicPr>
            <a:picLocks noChangeAspect="1"/>
          </p:cNvPicPr>
          <p:nvPr/>
        </p:nvPicPr>
        <p:blipFill>
          <a:blip r:embed="rId2">
            <a:extLst/>
          </a:blip>
          <a:stretch>
            <a:fillRect/>
          </a:stretch>
        </p:blipFill>
        <p:spPr>
          <a:xfrm>
            <a:off x="1916803" y="172392"/>
            <a:ext cx="20550394" cy="13799540"/>
          </a:xfrm>
          <a:prstGeom prst="rect">
            <a:avLst/>
          </a:prstGeom>
          <a:ln w="12700">
            <a:miter lim="400000"/>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 name="011A5DCB-3F53-4B9B-97FD-E0D9230F8080-L0-001.jpeg" descr="011A5DCB-3F53-4B9B-97FD-E0D9230F8080-L0-001.jpeg"/>
          <p:cNvPicPr>
            <a:picLocks noChangeAspect="1"/>
          </p:cNvPicPr>
          <p:nvPr/>
        </p:nvPicPr>
        <p:blipFill>
          <a:blip r:embed="rId2">
            <a:extLst/>
          </a:blip>
          <a:stretch>
            <a:fillRect/>
          </a:stretch>
        </p:blipFill>
        <p:spPr>
          <a:xfrm>
            <a:off x="8560186" y="550194"/>
            <a:ext cx="8767850" cy="12615612"/>
          </a:xfrm>
          <a:prstGeom prst="rect">
            <a:avLst/>
          </a:prstGeom>
          <a:ln w="12700">
            <a:miter lim="400000"/>
          </a:ln>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 name="6BBF1102-48B3-4AD2-A285-93B3FEB560E0-L0-001.jpeg" descr="6BBF1102-48B3-4AD2-A285-93B3FEB560E0-L0-001.jpeg"/>
          <p:cNvPicPr>
            <a:picLocks noChangeAspect="1"/>
          </p:cNvPicPr>
          <p:nvPr/>
        </p:nvPicPr>
        <p:blipFill>
          <a:blip r:embed="rId2">
            <a:extLst/>
          </a:blip>
          <a:stretch>
            <a:fillRect/>
          </a:stretch>
        </p:blipFill>
        <p:spPr>
          <a:xfrm>
            <a:off x="7084992" y="613292"/>
            <a:ext cx="10214016" cy="12489416"/>
          </a:xfrm>
          <a:prstGeom prst="rect">
            <a:avLst/>
          </a:prstGeom>
          <a:ln w="12700">
            <a:miter lim="400000"/>
          </a:ln>
        </p:spPr>
      </p:pic>
      <p:pic>
        <p:nvPicPr>
          <p:cNvPr id="168" name="C8E223AC-94FC-49E4-884F-B9EFB0F1444E-L0-001.jpeg" descr="C8E223AC-94FC-49E4-884F-B9EFB0F1444E-L0-001.jpeg"/>
          <p:cNvPicPr>
            <a:picLocks noChangeAspect="1"/>
          </p:cNvPicPr>
          <p:nvPr/>
        </p:nvPicPr>
        <p:blipFill>
          <a:blip r:embed="rId3">
            <a:extLst/>
          </a:blip>
          <a:stretch>
            <a:fillRect/>
          </a:stretch>
        </p:blipFill>
        <p:spPr>
          <a:xfrm>
            <a:off x="11017250" y="5988050"/>
            <a:ext cx="2603500" cy="1993900"/>
          </a:xfrm>
          <a:prstGeom prst="rect">
            <a:avLst/>
          </a:prstGeom>
          <a:ln w="12700">
            <a:miter lim="400000"/>
          </a:ln>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0" name="C8E223AC-94FC-49E4-884F-B9EFB0F1444E-L0-001.jpeg" descr="C8E223AC-94FC-49E4-884F-B9EFB0F1444E-L0-001.jpeg"/>
          <p:cNvPicPr>
            <a:picLocks noChangeAspect="1"/>
          </p:cNvPicPr>
          <p:nvPr/>
        </p:nvPicPr>
        <p:blipFill>
          <a:blip r:embed="rId2">
            <a:extLst/>
          </a:blip>
          <a:stretch>
            <a:fillRect/>
          </a:stretch>
        </p:blipFill>
        <p:spPr>
          <a:xfrm>
            <a:off x="3980917" y="123847"/>
            <a:ext cx="16466261" cy="12610746"/>
          </a:xfrm>
          <a:prstGeom prst="rect">
            <a:avLst/>
          </a:prstGeom>
          <a:ln w="12700">
            <a:miter lim="400000"/>
          </a:ln>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 name="2012"/>
          <p:cNvSpPr txBox="1">
            <a:spLocks noGrp="1"/>
          </p:cNvSpPr>
          <p:nvPr>
            <p:ph type="title"/>
          </p:nvPr>
        </p:nvSpPr>
        <p:spPr>
          <a:prstGeom prst="rect">
            <a:avLst/>
          </a:prstGeom>
        </p:spPr>
        <p:txBody>
          <a:bodyPr/>
          <a:lstStyle/>
          <a:p>
            <a:r>
              <a:t>2012</a:t>
            </a:r>
          </a:p>
        </p:txBody>
      </p:sp>
      <p:sp>
        <p:nvSpPr>
          <p:cNvPr id="173" name="Unparalleled opportunity to showcase Britain around the world…"/>
          <p:cNvSpPr txBox="1">
            <a:spLocks noGrp="1"/>
          </p:cNvSpPr>
          <p:nvPr>
            <p:ph type="body" idx="1"/>
          </p:nvPr>
        </p:nvSpPr>
        <p:spPr>
          <a:xfrm>
            <a:off x="2374900" y="4140200"/>
            <a:ext cx="19621501" cy="9095316"/>
          </a:xfrm>
          <a:prstGeom prst="rect">
            <a:avLst/>
          </a:prstGeom>
        </p:spPr>
        <p:txBody>
          <a:bodyPr/>
          <a:lstStyle/>
          <a:p>
            <a:pPr marL="666495" indent="-666495" defTabSz="676909">
              <a:spcBef>
                <a:spcPts val="4800"/>
              </a:spcBef>
              <a:buBlip>
                <a:blip r:embed="rId2"/>
              </a:buBlip>
              <a:defRPr sz="3772"/>
            </a:pPr>
            <a:r>
              <a:t>Unparalleled opportunity to showcase Britain around the world</a:t>
            </a:r>
          </a:p>
          <a:p>
            <a:pPr marL="666495" indent="-666495" defTabSz="676909">
              <a:spcBef>
                <a:spcPts val="4800"/>
              </a:spcBef>
              <a:buBlip>
                <a:blip r:embed="rId2"/>
              </a:buBlip>
              <a:defRPr sz="3772"/>
            </a:pPr>
            <a:r>
              <a:t>TV coverage</a:t>
            </a:r>
          </a:p>
          <a:p>
            <a:pPr marL="666495" indent="-666495" defTabSz="676909">
              <a:spcBef>
                <a:spcPts val="4800"/>
              </a:spcBef>
              <a:buBlip>
                <a:blip r:embed="rId2"/>
              </a:buBlip>
              <a:defRPr sz="3772"/>
            </a:pPr>
            <a:r>
              <a:t>Experiences</a:t>
            </a:r>
          </a:p>
          <a:p>
            <a:pPr marL="666495" indent="-666495" defTabSz="676909">
              <a:spcBef>
                <a:spcPts val="4800"/>
              </a:spcBef>
              <a:buBlip>
                <a:blip r:embed="rId2"/>
              </a:buBlip>
              <a:defRPr sz="3772"/>
            </a:pPr>
            <a:r>
              <a:t>Delivered a great games</a:t>
            </a:r>
          </a:p>
          <a:p>
            <a:pPr marL="666495" indent="-666495" defTabSz="676909">
              <a:spcBef>
                <a:spcPts val="4800"/>
              </a:spcBef>
              <a:buBlip>
                <a:blip r:embed="rId2"/>
              </a:buBlip>
              <a:defRPr sz="3772"/>
            </a:pPr>
            <a:r>
              <a:t>Welcomed the world </a:t>
            </a:r>
          </a:p>
          <a:p>
            <a:pPr marL="666495" indent="-666495" defTabSz="676909">
              <a:spcBef>
                <a:spcPts val="4800"/>
              </a:spcBef>
              <a:buBlip>
                <a:blip r:embed="rId2"/>
              </a:buBlip>
              <a:defRPr sz="3772"/>
            </a:pPr>
            <a:r>
              <a:t>Hosted a great party</a:t>
            </a:r>
          </a:p>
          <a:p>
            <a:pPr marL="666495" indent="-666495" defTabSz="676909">
              <a:spcBef>
                <a:spcPts val="4800"/>
              </a:spcBef>
              <a:buBlip>
                <a:blip r:embed="rId2"/>
              </a:buBlip>
              <a:defRPr sz="3772"/>
            </a:pPr>
            <a:r>
              <a:t>Strategy set out what was needed for the future </a:t>
            </a:r>
          </a:p>
          <a:p>
            <a:pPr marL="666495" indent="-666495" defTabSz="676909">
              <a:spcBef>
                <a:spcPts val="4800"/>
              </a:spcBef>
              <a:buBlip>
                <a:blip r:embed="rId2"/>
              </a:buBlip>
              <a:defRPr sz="3772"/>
            </a:pPr>
            <a:r>
              <a:t>Tourism sustains around 200,000 SME’s only bigger sectors a are Chemicals &amp; Financial Services</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Value of 2012 Event"/>
          <p:cNvSpPr txBox="1">
            <a:spLocks noGrp="1"/>
          </p:cNvSpPr>
          <p:nvPr>
            <p:ph type="title"/>
          </p:nvPr>
        </p:nvSpPr>
        <p:spPr>
          <a:prstGeom prst="rect">
            <a:avLst/>
          </a:prstGeom>
        </p:spPr>
        <p:txBody>
          <a:bodyPr/>
          <a:lstStyle/>
          <a:p>
            <a:r>
              <a:t>Value of 2012 Event</a:t>
            </a:r>
          </a:p>
        </p:txBody>
      </p:sp>
      <p:sp>
        <p:nvSpPr>
          <p:cNvPr id="176" name="Infrastructure impacts…"/>
          <p:cNvSpPr txBox="1">
            <a:spLocks noGrp="1"/>
          </p:cNvSpPr>
          <p:nvPr>
            <p:ph type="body" idx="1"/>
          </p:nvPr>
        </p:nvSpPr>
        <p:spPr>
          <a:xfrm>
            <a:off x="2374900" y="4584700"/>
            <a:ext cx="20976619" cy="8039101"/>
          </a:xfrm>
          <a:prstGeom prst="rect">
            <a:avLst/>
          </a:prstGeom>
        </p:spPr>
        <p:txBody>
          <a:bodyPr/>
          <a:lstStyle/>
          <a:p>
            <a:pPr>
              <a:buBlip>
                <a:blip r:embed="rId2"/>
              </a:buBlip>
            </a:pPr>
            <a:r>
              <a:t>Infrastructure impacts</a:t>
            </a:r>
          </a:p>
          <a:p>
            <a:pPr>
              <a:buBlip>
                <a:blip r:embed="rId2"/>
              </a:buBlip>
            </a:pPr>
            <a:r>
              <a:t>Visit Britain global partnerships exceed forcasted growth of 5% to 14%</a:t>
            </a:r>
          </a:p>
          <a:p>
            <a:pPr>
              <a:buBlip>
                <a:blip r:embed="rId2"/>
              </a:buBlip>
            </a:pPr>
            <a:r>
              <a:t>Need to continue to maximise awareness</a:t>
            </a:r>
          </a:p>
          <a:p>
            <a:pPr>
              <a:buBlip>
                <a:blip r:embed="rId2"/>
              </a:buBlip>
            </a:pPr>
            <a:r>
              <a:t>Create Demand</a:t>
            </a:r>
          </a:p>
          <a:p>
            <a:pPr>
              <a:buBlip>
                <a:blip r:embed="rId2"/>
              </a:buBlip>
            </a:pPr>
            <a:r>
              <a:t>Optimise for future benefits</a:t>
            </a:r>
          </a:p>
          <a:p>
            <a:pPr>
              <a:buBlip>
                <a:blip r:embed="rId2"/>
              </a:buBlip>
            </a:pPr>
            <a:r>
              <a:t>NB Regional Differences - Impacts England &amp; London, Scotland, Wales &amp; NI limited</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Competition"/>
          <p:cNvSpPr txBox="1">
            <a:spLocks noGrp="1"/>
          </p:cNvSpPr>
          <p:nvPr>
            <p:ph type="title"/>
          </p:nvPr>
        </p:nvSpPr>
        <p:spPr>
          <a:prstGeom prst="rect">
            <a:avLst/>
          </a:prstGeom>
        </p:spPr>
        <p:txBody>
          <a:bodyPr/>
          <a:lstStyle/>
          <a:p>
            <a:r>
              <a:t>Competition</a:t>
            </a:r>
          </a:p>
        </p:txBody>
      </p:sp>
      <p:sp>
        <p:nvSpPr>
          <p:cNvPr id="179" name="Market getting tougher…"/>
          <p:cNvSpPr txBox="1">
            <a:spLocks noGrp="1"/>
          </p:cNvSpPr>
          <p:nvPr>
            <p:ph type="body" idx="1"/>
          </p:nvPr>
        </p:nvSpPr>
        <p:spPr>
          <a:xfrm>
            <a:off x="718382" y="3916588"/>
            <a:ext cx="22991331" cy="9292085"/>
          </a:xfrm>
          <a:prstGeom prst="rect">
            <a:avLst/>
          </a:prstGeom>
        </p:spPr>
        <p:txBody>
          <a:bodyPr/>
          <a:lstStyle/>
          <a:p>
            <a:pPr marL="739648" indent="-739648" defTabSz="751205">
              <a:spcBef>
                <a:spcPts val="5300"/>
              </a:spcBef>
              <a:buBlip>
                <a:blip r:embed="rId2"/>
              </a:buBlip>
              <a:defRPr sz="4186"/>
            </a:pPr>
            <a:r>
              <a:t>Market getting tougher</a:t>
            </a:r>
          </a:p>
          <a:p>
            <a:pPr marL="739648" indent="-739648" defTabSz="751205">
              <a:spcBef>
                <a:spcPts val="5300"/>
              </a:spcBef>
              <a:buBlip>
                <a:blip r:embed="rId2"/>
              </a:buBlip>
              <a:defRPr sz="4186"/>
            </a:pPr>
            <a:r>
              <a:t>UK global position has been in decline</a:t>
            </a:r>
          </a:p>
          <a:p>
            <a:pPr marL="739648" indent="-739648" defTabSz="751205">
              <a:spcBef>
                <a:spcPts val="5300"/>
              </a:spcBef>
              <a:buBlip>
                <a:blip r:embed="rId2"/>
              </a:buBlip>
              <a:defRPr sz="4186"/>
            </a:pPr>
            <a:r>
              <a:t>1990 UK attracted almost x2 International Tourists as China, 2011 China almost x2 UK....</a:t>
            </a:r>
          </a:p>
          <a:p>
            <a:pPr marL="739648" indent="-739648" defTabSz="751205">
              <a:spcBef>
                <a:spcPts val="5300"/>
              </a:spcBef>
              <a:buBlip>
                <a:blip r:embed="rId2"/>
              </a:buBlip>
              <a:defRPr sz="4186"/>
            </a:pPr>
            <a:r>
              <a:t>2011 UK dropped to 7th Top Destination for Visitor numbers &amp; Visitor spend</a:t>
            </a:r>
          </a:p>
          <a:p>
            <a:pPr marL="739648" indent="-739648" defTabSz="751205">
              <a:spcBef>
                <a:spcPts val="5300"/>
              </a:spcBef>
              <a:buBlip>
                <a:blip r:embed="rId2"/>
              </a:buBlip>
              <a:defRPr sz="4186"/>
            </a:pPr>
            <a:r>
              <a:t>Economic growth is a major driver of Tourism</a:t>
            </a:r>
          </a:p>
          <a:p>
            <a:pPr marL="739648" indent="-739648" defTabSz="751205">
              <a:spcBef>
                <a:spcPts val="5300"/>
              </a:spcBef>
              <a:buBlip>
                <a:blip r:embed="rId2"/>
              </a:buBlip>
              <a:defRPr sz="4186"/>
            </a:pPr>
            <a:r>
              <a:t>Global Change due to Low Cost Travel, Open Skies, Visa Waivers, Sustained Economic Growth in Established &amp; Emerging Markets &amp; following winds of globalisation</a:t>
            </a:r>
          </a:p>
          <a:p>
            <a:pPr marL="739648" indent="-739648" defTabSz="751205">
              <a:spcBef>
                <a:spcPts val="5300"/>
              </a:spcBef>
              <a:buBlip>
                <a:blip r:embed="rId2"/>
              </a:buBlip>
              <a:defRPr sz="4186"/>
            </a:pPr>
            <a:r>
              <a:t>UK faces more competitors than at the start of the Millennium </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Issues"/>
          <p:cNvSpPr txBox="1">
            <a:spLocks noGrp="1"/>
          </p:cNvSpPr>
          <p:nvPr>
            <p:ph type="title"/>
          </p:nvPr>
        </p:nvSpPr>
        <p:spPr>
          <a:prstGeom prst="rect">
            <a:avLst/>
          </a:prstGeom>
        </p:spPr>
        <p:txBody>
          <a:bodyPr/>
          <a:lstStyle/>
          <a:p>
            <a:r>
              <a:t>Issues</a:t>
            </a:r>
          </a:p>
        </p:txBody>
      </p:sp>
      <p:sp>
        <p:nvSpPr>
          <p:cNvPr id="182" name="US most important market faced economic issues…"/>
          <p:cNvSpPr txBox="1">
            <a:spLocks noGrp="1"/>
          </p:cNvSpPr>
          <p:nvPr>
            <p:ph type="body" idx="1"/>
          </p:nvPr>
        </p:nvSpPr>
        <p:spPr>
          <a:xfrm>
            <a:off x="1008642" y="3864461"/>
            <a:ext cx="22527740" cy="9263801"/>
          </a:xfrm>
          <a:prstGeom prst="rect">
            <a:avLst/>
          </a:prstGeom>
        </p:spPr>
        <p:txBody>
          <a:bodyPr/>
          <a:lstStyle/>
          <a:p>
            <a:pPr marL="593344" indent="-593344" defTabSz="602615">
              <a:spcBef>
                <a:spcPts val="4300"/>
              </a:spcBef>
              <a:buBlip>
                <a:blip r:embed="rId2"/>
              </a:buBlip>
              <a:defRPr sz="3358"/>
            </a:pPr>
            <a:r>
              <a:t>US most important market faced economic issues</a:t>
            </a:r>
          </a:p>
          <a:p>
            <a:pPr marL="593344" indent="-593344" defTabSz="602615">
              <a:spcBef>
                <a:spcPts val="4300"/>
              </a:spcBef>
              <a:buBlip>
                <a:blip r:embed="rId2"/>
              </a:buBlip>
              <a:defRPr sz="3358"/>
            </a:pPr>
            <a:r>
              <a:t>Eurozone issues</a:t>
            </a:r>
          </a:p>
          <a:p>
            <a:pPr marL="593344" indent="-593344" defTabSz="602615">
              <a:spcBef>
                <a:spcPts val="4300"/>
              </a:spcBef>
              <a:buBlip>
                <a:blip r:embed="rId2"/>
              </a:buBlip>
              <a:defRPr sz="3358"/>
            </a:pPr>
            <a:r>
              <a:t>Global Recessions - UK Double Dip Recession</a:t>
            </a:r>
          </a:p>
          <a:p>
            <a:pPr marL="593344" indent="-593344" defTabSz="602615">
              <a:spcBef>
                <a:spcPts val="4300"/>
              </a:spcBef>
              <a:buBlip>
                <a:blip r:embed="rId2"/>
              </a:buBlip>
              <a:defRPr sz="3358"/>
            </a:pPr>
            <a:r>
              <a:t>Growth in emerging markets</a:t>
            </a:r>
          </a:p>
          <a:p>
            <a:pPr marL="593344" indent="-593344" defTabSz="602615">
              <a:spcBef>
                <a:spcPts val="4300"/>
              </a:spcBef>
              <a:buBlip>
                <a:blip r:embed="rId2"/>
              </a:buBlip>
              <a:defRPr sz="3358"/>
            </a:pPr>
            <a:r>
              <a:t>Exchange Rates - 25% depreciation of sterling from 2008 to 2013 made UK  v US / Euro more affordable</a:t>
            </a:r>
          </a:p>
          <a:p>
            <a:pPr marL="593344" indent="-593344" defTabSz="602615">
              <a:spcBef>
                <a:spcPts val="4300"/>
              </a:spcBef>
              <a:buBlip>
                <a:blip r:embed="rId2"/>
              </a:buBlip>
              <a:defRPr sz="3358"/>
            </a:pPr>
            <a:r>
              <a:t>Exchange rates - Tax &amp; APD</a:t>
            </a:r>
          </a:p>
          <a:p>
            <a:pPr marL="593344" indent="-593344" defTabSz="602615">
              <a:spcBef>
                <a:spcPts val="4300"/>
              </a:spcBef>
              <a:buBlip>
                <a:blip r:embed="rId2"/>
              </a:buBlip>
              <a:defRPr sz="3358"/>
            </a:pPr>
            <a:r>
              <a:t>All countries around the globe are looking to Tourism for economic growth at difficult time</a:t>
            </a:r>
          </a:p>
          <a:p>
            <a:pPr marL="593344" indent="-593344" defTabSz="602615">
              <a:spcBef>
                <a:spcPts val="4300"/>
              </a:spcBef>
              <a:buBlip>
                <a:blip r:embed="rId2"/>
              </a:buBlip>
              <a:defRPr sz="3358"/>
            </a:pPr>
            <a:r>
              <a:t>2012 UK 5th most competitive visitor  economy (7th 2011 &amp; 11th 2009)</a:t>
            </a:r>
          </a:p>
          <a:p>
            <a:pPr marL="593344" indent="-593344" defTabSz="602615">
              <a:spcBef>
                <a:spcPts val="4300"/>
              </a:spcBef>
              <a:buBlip>
                <a:blip r:embed="rId2"/>
              </a:buBlip>
              <a:defRPr sz="3358"/>
            </a:pPr>
            <a:r>
              <a:t>UK 3rd in the world for cultural attraction BUT 138th for price competitiveness out of 140......</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 name="5429FEAA-DC10-4945-BAB8-C0F2EAD5AE3E-L0-001.jpeg" descr="5429FEAA-DC10-4945-BAB8-C0F2EAD5AE3E-L0-001.jpeg"/>
          <p:cNvPicPr>
            <a:picLocks noChangeAspect="1"/>
          </p:cNvPicPr>
          <p:nvPr/>
        </p:nvPicPr>
        <p:blipFill>
          <a:blip r:embed="rId2">
            <a:extLst/>
          </a:blip>
          <a:stretch>
            <a:fillRect/>
          </a:stretch>
        </p:blipFill>
        <p:spPr>
          <a:xfrm>
            <a:off x="1373884" y="-310262"/>
            <a:ext cx="21243515" cy="13803156"/>
          </a:xfrm>
          <a:prstGeom prst="rect">
            <a:avLst/>
          </a:prstGeom>
          <a:ln w="12700">
            <a:miter lim="400000"/>
          </a:ln>
        </p:spPr>
      </p:pic>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UK Tourism"/>
          <p:cNvSpPr txBox="1">
            <a:spLocks noGrp="1"/>
          </p:cNvSpPr>
          <p:nvPr>
            <p:ph type="title"/>
          </p:nvPr>
        </p:nvSpPr>
        <p:spPr>
          <a:prstGeom prst="rect">
            <a:avLst/>
          </a:prstGeom>
        </p:spPr>
        <p:txBody>
          <a:bodyPr/>
          <a:lstStyle/>
          <a:p>
            <a:r>
              <a:t>UK Tourism </a:t>
            </a:r>
          </a:p>
        </p:txBody>
      </p:sp>
      <p:sp>
        <p:nvSpPr>
          <p:cNvPr id="187" name="Strengths…"/>
          <p:cNvSpPr txBox="1">
            <a:spLocks noGrp="1"/>
          </p:cNvSpPr>
          <p:nvPr>
            <p:ph type="body" idx="1"/>
          </p:nvPr>
        </p:nvSpPr>
        <p:spPr>
          <a:xfrm>
            <a:off x="2374900" y="2733617"/>
            <a:ext cx="19621501" cy="10991010"/>
          </a:xfrm>
          <a:prstGeom prst="rect">
            <a:avLst/>
          </a:prstGeom>
        </p:spPr>
        <p:txBody>
          <a:bodyPr/>
          <a:lstStyle/>
          <a:p>
            <a:pPr>
              <a:buBlip>
                <a:blip r:embed="rId2"/>
              </a:buBlip>
            </a:pPr>
            <a:r>
              <a:t>Strengths </a:t>
            </a:r>
          </a:p>
          <a:p>
            <a:pPr>
              <a:buBlip>
                <a:blip r:embed="rId2"/>
              </a:buBlip>
            </a:pPr>
            <a:r>
              <a:t>Air Infrastructure 5ht, ICT infrastructure 10th, Human, Cultural &amp; Natural Resources 3rd, HR 6th, Education &amp; Training 10th, Cultural Resources 3rd]</a:t>
            </a:r>
          </a:p>
          <a:p>
            <a:pPr>
              <a:buBlip>
                <a:blip r:embed="rId2"/>
              </a:buBlip>
            </a:pPr>
            <a:r>
              <a:t>Weaknesses</a:t>
            </a:r>
          </a:p>
          <a:p>
            <a:pPr>
              <a:buBlip>
                <a:blip r:embed="rId2"/>
              </a:buBlip>
            </a:pPr>
            <a:r>
              <a:t>Health &amp; Hygiene 48th, Prioritisation of T&amp;T 40th, Price Competitiveness 138th, Affinity for T&amp;T 45th</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Volumes &amp; Values"/>
          <p:cNvSpPr txBox="1">
            <a:spLocks noGrp="1"/>
          </p:cNvSpPr>
          <p:nvPr>
            <p:ph type="title"/>
          </p:nvPr>
        </p:nvSpPr>
        <p:spPr>
          <a:prstGeom prst="rect">
            <a:avLst/>
          </a:prstGeom>
        </p:spPr>
        <p:txBody>
          <a:bodyPr/>
          <a:lstStyle/>
          <a:p>
            <a:r>
              <a:t>Volumes &amp; Values</a:t>
            </a:r>
          </a:p>
        </p:txBody>
      </p:sp>
      <p:sp>
        <p:nvSpPr>
          <p:cNvPr id="190" name="Number of visits…"/>
          <p:cNvSpPr txBox="1">
            <a:spLocks noGrp="1"/>
          </p:cNvSpPr>
          <p:nvPr>
            <p:ph type="body" idx="1"/>
          </p:nvPr>
        </p:nvSpPr>
        <p:spPr>
          <a:xfrm>
            <a:off x="2374900" y="3927732"/>
            <a:ext cx="19621501" cy="9143402"/>
          </a:xfrm>
          <a:prstGeom prst="rect">
            <a:avLst/>
          </a:prstGeom>
        </p:spPr>
        <p:txBody>
          <a:bodyPr/>
          <a:lstStyle/>
          <a:p>
            <a:pPr marL="674623" indent="-674623" defTabSz="685165">
              <a:spcBef>
                <a:spcPts val="4800"/>
              </a:spcBef>
              <a:buBlip>
                <a:blip r:embed="rId2"/>
              </a:buBlip>
              <a:defRPr sz="3818"/>
            </a:pPr>
            <a:r>
              <a:t>Number of visits</a:t>
            </a:r>
          </a:p>
          <a:p>
            <a:pPr marL="674623" indent="-674623" defTabSz="685165">
              <a:spcBef>
                <a:spcPts val="4800"/>
              </a:spcBef>
              <a:buBlip>
                <a:blip r:embed="rId2"/>
              </a:buBlip>
              <a:defRPr sz="3818"/>
            </a:pPr>
            <a:r>
              <a:t>Increase spend per day</a:t>
            </a:r>
          </a:p>
          <a:p>
            <a:pPr marL="674623" indent="-674623" defTabSz="685165">
              <a:spcBef>
                <a:spcPts val="4800"/>
              </a:spcBef>
              <a:buBlip>
                <a:blip r:embed="rId2"/>
              </a:buBlip>
              <a:defRPr sz="3818"/>
            </a:pPr>
            <a:r>
              <a:t>Increase length of stay</a:t>
            </a:r>
          </a:p>
          <a:p>
            <a:pPr marL="674623" indent="-674623" defTabSz="685165">
              <a:spcBef>
                <a:spcPts val="4800"/>
              </a:spcBef>
              <a:buBlip>
                <a:blip r:embed="rId2"/>
              </a:buBlip>
              <a:defRPr sz="3818"/>
            </a:pPr>
            <a:r>
              <a:t>Increase repeat visits </a:t>
            </a:r>
          </a:p>
          <a:p>
            <a:pPr marL="674623" indent="-674623" defTabSz="685165">
              <a:spcBef>
                <a:spcPts val="4800"/>
              </a:spcBef>
              <a:buBlip>
                <a:blip r:embed="rId2"/>
              </a:buBlip>
              <a:defRPr sz="3818"/>
            </a:pPr>
            <a:r>
              <a:t>Increase lifetime value</a:t>
            </a:r>
          </a:p>
          <a:p>
            <a:pPr marL="674623" indent="-674623" defTabSz="685165">
              <a:spcBef>
                <a:spcPts val="4800"/>
              </a:spcBef>
              <a:buBlip>
                <a:blip r:embed="rId2"/>
              </a:buBlip>
              <a:defRPr sz="3818"/>
            </a:pPr>
            <a:r>
              <a:t>Average visitor spend £563.  Chinese £1,618 . £4,000 spend = 1 new job</a:t>
            </a:r>
          </a:p>
          <a:p>
            <a:pPr marL="674623" indent="-674623" defTabSz="685165">
              <a:spcBef>
                <a:spcPts val="4800"/>
              </a:spcBef>
              <a:buBlip>
                <a:blip r:embed="rId2"/>
              </a:buBlip>
              <a:defRPr sz="3818"/>
            </a:pPr>
            <a:r>
              <a:t>Daily spend approx £95 &amp; average stay 5 days </a:t>
            </a:r>
          </a:p>
          <a:p>
            <a:pPr marL="674623" indent="-674623" defTabSz="685165">
              <a:spcBef>
                <a:spcPts val="4800"/>
              </a:spcBef>
              <a:buBlip>
                <a:blip r:embed="rId2"/>
              </a:buBlip>
              <a:defRPr sz="3818"/>
            </a:pPr>
            <a:r>
              <a:t>Average £101 taxes &amp; duties (VAT &amp; APD) </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Wales"/>
          <p:cNvSpPr txBox="1">
            <a:spLocks noGrp="1"/>
          </p:cNvSpPr>
          <p:nvPr>
            <p:ph type="title"/>
          </p:nvPr>
        </p:nvSpPr>
        <p:spPr>
          <a:prstGeom prst="rect">
            <a:avLst/>
          </a:prstGeom>
        </p:spPr>
        <p:txBody>
          <a:bodyPr/>
          <a:lstStyle/>
          <a:p>
            <a:r>
              <a:t>Wales</a:t>
            </a:r>
          </a:p>
        </p:txBody>
      </p:sp>
      <p:sp>
        <p:nvSpPr>
          <p:cNvPr id="193" name="Tourism plays a major role in the Welsh economy. With it’s mix if heritage, culture &amp; countryside, Wales remains an important destination for overseas visitors. We will work with Visit Britain to ensure that the world knows what Wales has to offer.…"/>
          <p:cNvSpPr txBox="1">
            <a:spLocks noGrp="1"/>
          </p:cNvSpPr>
          <p:nvPr>
            <p:ph type="body" idx="1"/>
          </p:nvPr>
        </p:nvSpPr>
        <p:spPr>
          <a:xfrm>
            <a:off x="2374900" y="2542034"/>
            <a:ext cx="19621501" cy="11880410"/>
          </a:xfrm>
          <a:prstGeom prst="rect">
            <a:avLst/>
          </a:prstGeom>
        </p:spPr>
        <p:txBody>
          <a:bodyPr/>
          <a:lstStyle/>
          <a:p>
            <a:pPr>
              <a:buBlip>
                <a:blip r:embed="rId2"/>
              </a:buBlip>
            </a:pPr>
            <a:r>
              <a:t>Tourism plays a major role in the Welsh economy. With it’s mix if heritage, culture &amp; countryside, Wales remains an important destination for overseas visitors. We will work with Visit Britain to ensure that the world knows what Wales has to offer.</a:t>
            </a:r>
          </a:p>
          <a:p>
            <a:pPr>
              <a:buBlip>
                <a:blip r:embed="rId2"/>
              </a:buBlip>
            </a:pPr>
            <a:r>
              <a:t>Manon Williams CEO Tourism &amp; Marketing Welsh Government</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US Tourism Strategy"/>
          <p:cNvSpPr txBox="1">
            <a:spLocks noGrp="1"/>
          </p:cNvSpPr>
          <p:nvPr>
            <p:ph type="title"/>
          </p:nvPr>
        </p:nvSpPr>
        <p:spPr>
          <a:prstGeom prst="rect">
            <a:avLst/>
          </a:prstGeom>
        </p:spPr>
        <p:txBody>
          <a:bodyPr/>
          <a:lstStyle/>
          <a:p>
            <a:r>
              <a:t>US Tourism Strategy</a:t>
            </a:r>
          </a:p>
        </p:txBody>
      </p:sp>
      <p:sp>
        <p:nvSpPr>
          <p:cNvPr id="196" name="Promote US - Welcome &amp; positive message with coordinated Brand USA…"/>
          <p:cNvSpPr txBox="1">
            <a:spLocks noGrp="1"/>
          </p:cNvSpPr>
          <p:nvPr>
            <p:ph type="body" idx="1"/>
          </p:nvPr>
        </p:nvSpPr>
        <p:spPr>
          <a:xfrm>
            <a:off x="2374900" y="3386321"/>
            <a:ext cx="19621501" cy="10062575"/>
          </a:xfrm>
          <a:prstGeom prst="rect">
            <a:avLst/>
          </a:prstGeom>
        </p:spPr>
        <p:txBody>
          <a:bodyPr/>
          <a:lstStyle/>
          <a:p>
            <a:pPr>
              <a:buBlip>
                <a:blip r:embed="rId2"/>
              </a:buBlip>
            </a:pPr>
            <a:r>
              <a:t>Promote US - Welcome &amp; positive message with coordinated Brand USA </a:t>
            </a:r>
          </a:p>
          <a:p>
            <a:pPr>
              <a:buBlip>
                <a:blip r:embed="rId2"/>
              </a:buBlip>
            </a:pPr>
            <a:r>
              <a:t>Enable easier travel - Expand Visa Waiver &amp; airport security</a:t>
            </a:r>
          </a:p>
          <a:p>
            <a:pPr>
              <a:buBlip>
                <a:blip r:embed="rId2"/>
              </a:buBlip>
            </a:pPr>
            <a:r>
              <a:t>Improve visitor experience - support work force with training &amp; new tech</a:t>
            </a:r>
          </a:p>
          <a:p>
            <a:pPr>
              <a:buBlip>
                <a:blip r:embed="rId2"/>
              </a:buBlip>
            </a:pPr>
            <a:r>
              <a:t>Improved coordination across Govt to deliver objectives</a:t>
            </a:r>
          </a:p>
          <a:p>
            <a:pPr>
              <a:buBlip>
                <a:blip r:embed="rId2"/>
              </a:buBlip>
            </a:pPr>
            <a:r>
              <a:t>Improved research &amp; evaluation</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Market Declines"/>
          <p:cNvSpPr txBox="1">
            <a:spLocks noGrp="1"/>
          </p:cNvSpPr>
          <p:nvPr>
            <p:ph type="title"/>
          </p:nvPr>
        </p:nvSpPr>
        <p:spPr>
          <a:prstGeom prst="rect">
            <a:avLst/>
          </a:prstGeom>
        </p:spPr>
        <p:txBody>
          <a:bodyPr/>
          <a:lstStyle/>
          <a:p>
            <a:r>
              <a:t>Market Declines</a:t>
            </a:r>
          </a:p>
        </p:txBody>
      </p:sp>
      <p:sp>
        <p:nvSpPr>
          <p:cNvPr id="199" name="Key markets France, USA, Spain &amp; Germany declining…"/>
          <p:cNvSpPr txBox="1">
            <a:spLocks noGrp="1"/>
          </p:cNvSpPr>
          <p:nvPr>
            <p:ph type="body" idx="1"/>
          </p:nvPr>
        </p:nvSpPr>
        <p:spPr>
          <a:xfrm>
            <a:off x="2374900" y="3982680"/>
            <a:ext cx="19621501" cy="9146694"/>
          </a:xfrm>
          <a:prstGeom prst="rect">
            <a:avLst/>
          </a:prstGeom>
        </p:spPr>
        <p:txBody>
          <a:bodyPr/>
          <a:lstStyle/>
          <a:p>
            <a:pPr marL="780287" indent="-780287" defTabSz="792479">
              <a:spcBef>
                <a:spcPts val="5600"/>
              </a:spcBef>
              <a:buBlip>
                <a:blip r:embed="rId2"/>
              </a:buBlip>
              <a:defRPr sz="4416"/>
            </a:pPr>
            <a:r>
              <a:t>Key markets France, USA, Spain &amp; Germany declining</a:t>
            </a:r>
          </a:p>
          <a:p>
            <a:pPr marL="780287" indent="-780287" defTabSz="792479">
              <a:spcBef>
                <a:spcPts val="5600"/>
              </a:spcBef>
              <a:buBlip>
                <a:blip r:embed="rId2"/>
              </a:buBlip>
              <a:defRPr sz="4416"/>
            </a:pPr>
            <a:r>
              <a:t>Volatility due to Economic Issues &amp; Terrorism</a:t>
            </a:r>
          </a:p>
          <a:p>
            <a:pPr marL="780287" indent="-780287" defTabSz="792479">
              <a:spcBef>
                <a:spcPts val="5600"/>
              </a:spcBef>
              <a:buBlip>
                <a:blip r:embed="rId2"/>
              </a:buBlip>
              <a:defRPr sz="4416"/>
            </a:pPr>
            <a:r>
              <a:t>Middle class Leisure Travellers - DINKS, SINKS &amp; Empty Nesters</a:t>
            </a:r>
          </a:p>
          <a:p>
            <a:pPr marL="780287" indent="-780287" defTabSz="792479">
              <a:spcBef>
                <a:spcPts val="5600"/>
              </a:spcBef>
              <a:buBlip>
                <a:blip r:embed="rId2"/>
              </a:buBlip>
              <a:defRPr sz="4416"/>
            </a:pPr>
            <a:r>
              <a:t>Youth Segment</a:t>
            </a:r>
          </a:p>
          <a:p>
            <a:pPr marL="780287" indent="-780287" defTabSz="792479">
              <a:spcBef>
                <a:spcPts val="5600"/>
              </a:spcBef>
              <a:buBlip>
                <a:blip r:embed="rId2"/>
              </a:buBlip>
              <a:defRPr sz="4416"/>
            </a:pPr>
            <a:r>
              <a:t>Luxury Market</a:t>
            </a:r>
          </a:p>
          <a:p>
            <a:pPr marL="780287" indent="-780287" defTabSz="792479">
              <a:spcBef>
                <a:spcPts val="5600"/>
              </a:spcBef>
              <a:buBlip>
                <a:blip r:embed="rId2"/>
              </a:buBlip>
              <a:defRPr sz="4416"/>
            </a:pPr>
            <a:r>
              <a:t>First Time Visitors</a:t>
            </a:r>
          </a:p>
          <a:p>
            <a:pPr marL="780287" indent="-780287" defTabSz="792479">
              <a:spcBef>
                <a:spcPts val="5600"/>
              </a:spcBef>
              <a:buBlip>
                <a:blip r:embed="rId2"/>
              </a:buBlip>
              <a:defRPr sz="4416"/>
            </a:pPr>
            <a:r>
              <a:t>Repeat Visitor</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Way Forward"/>
          <p:cNvSpPr txBox="1">
            <a:spLocks noGrp="1"/>
          </p:cNvSpPr>
          <p:nvPr>
            <p:ph type="title"/>
          </p:nvPr>
        </p:nvSpPr>
        <p:spPr>
          <a:prstGeom prst="rect">
            <a:avLst/>
          </a:prstGeom>
        </p:spPr>
        <p:txBody>
          <a:bodyPr/>
          <a:lstStyle/>
          <a:p>
            <a:r>
              <a:t>Way Forward</a:t>
            </a:r>
          </a:p>
        </p:txBody>
      </p:sp>
      <p:pic>
        <p:nvPicPr>
          <p:cNvPr id="202" name="FCC5813E-22A6-4C9F-A1EB-6BCDD857AC54-L0-001.jpeg" descr="FCC5813E-22A6-4C9F-A1EB-6BCDD857AC54-L0-001.jpeg"/>
          <p:cNvPicPr>
            <a:picLocks noChangeAspect="1"/>
          </p:cNvPicPr>
          <p:nvPr/>
        </p:nvPicPr>
        <p:blipFill>
          <a:blip r:embed="rId2">
            <a:extLst/>
          </a:blip>
          <a:stretch>
            <a:fillRect/>
          </a:stretch>
        </p:blipFill>
        <p:spPr>
          <a:xfrm>
            <a:off x="8758651" y="3856073"/>
            <a:ext cx="6866698" cy="9380399"/>
          </a:xfrm>
          <a:prstGeom prst="rect">
            <a:avLst/>
          </a:prstGeom>
          <a:ln w="12700">
            <a:miter lim="400000"/>
          </a:ln>
        </p:spPr>
      </p:pic>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Market"/>
          <p:cNvSpPr txBox="1">
            <a:spLocks noGrp="1"/>
          </p:cNvSpPr>
          <p:nvPr>
            <p:ph type="title"/>
          </p:nvPr>
        </p:nvSpPr>
        <p:spPr>
          <a:prstGeom prst="rect">
            <a:avLst/>
          </a:prstGeom>
        </p:spPr>
        <p:txBody>
          <a:bodyPr/>
          <a:lstStyle/>
          <a:p>
            <a:r>
              <a:t>Market</a:t>
            </a:r>
          </a:p>
        </p:txBody>
      </p:sp>
      <p:sp>
        <p:nvSpPr>
          <p:cNvPr id="205" name="Rest of the World…"/>
          <p:cNvSpPr txBox="1">
            <a:spLocks noGrp="1"/>
          </p:cNvSpPr>
          <p:nvPr>
            <p:ph type="body" idx="1"/>
          </p:nvPr>
        </p:nvSpPr>
        <p:spPr>
          <a:xfrm>
            <a:off x="2374900" y="3969708"/>
            <a:ext cx="19621501" cy="9182004"/>
          </a:xfrm>
          <a:prstGeom prst="rect">
            <a:avLst/>
          </a:prstGeom>
        </p:spPr>
        <p:txBody>
          <a:bodyPr/>
          <a:lstStyle/>
          <a:p>
            <a:pPr marL="674623" indent="-674623" defTabSz="685165">
              <a:spcBef>
                <a:spcPts val="4800"/>
              </a:spcBef>
              <a:buBlip>
                <a:blip r:embed="rId2"/>
              </a:buBlip>
              <a:defRPr sz="3818"/>
            </a:pPr>
            <a:r>
              <a:t>Rest of the World</a:t>
            </a:r>
          </a:p>
          <a:p>
            <a:pPr marL="674623" indent="-674623" defTabSz="685165">
              <a:spcBef>
                <a:spcPts val="4800"/>
              </a:spcBef>
              <a:buBlip>
                <a:blip r:embed="rId2"/>
              </a:buBlip>
              <a:defRPr sz="3818"/>
            </a:pPr>
            <a:r>
              <a:t>Cities v Countries</a:t>
            </a:r>
          </a:p>
          <a:p>
            <a:pPr marL="674623" indent="-674623" defTabSz="685165">
              <a:spcBef>
                <a:spcPts val="4800"/>
              </a:spcBef>
              <a:buBlip>
                <a:blip r:embed="rId2"/>
              </a:buBlip>
              <a:defRPr sz="3818"/>
            </a:pPr>
            <a:r>
              <a:t>Coast &amp; Value to Consumers</a:t>
            </a:r>
          </a:p>
          <a:p>
            <a:pPr marL="674623" indent="-674623" defTabSz="685165">
              <a:spcBef>
                <a:spcPts val="4800"/>
              </a:spcBef>
              <a:buBlip>
                <a:blip r:embed="rId2"/>
              </a:buBlip>
              <a:defRPr sz="3818"/>
            </a:pPr>
            <a:r>
              <a:t>Terrorism Issues</a:t>
            </a:r>
          </a:p>
          <a:p>
            <a:pPr marL="674623" indent="-674623" defTabSz="685165">
              <a:spcBef>
                <a:spcPts val="4800"/>
              </a:spcBef>
              <a:buBlip>
                <a:blip r:embed="rId2"/>
              </a:buBlip>
              <a:defRPr sz="3818"/>
            </a:pPr>
            <a:r>
              <a:t>Business Visits</a:t>
            </a:r>
          </a:p>
          <a:p>
            <a:pPr marL="674623" indent="-674623" defTabSz="685165">
              <a:spcBef>
                <a:spcPts val="4800"/>
              </a:spcBef>
              <a:buBlip>
                <a:blip r:embed="rId2"/>
              </a:buBlip>
              <a:defRPr sz="3818"/>
            </a:pPr>
            <a:r>
              <a:t>Events - Sports Events &amp; conferences</a:t>
            </a:r>
          </a:p>
          <a:p>
            <a:pPr marL="674623" indent="-674623" defTabSz="685165">
              <a:spcBef>
                <a:spcPts val="4800"/>
              </a:spcBef>
              <a:buBlip>
                <a:blip r:embed="rId2"/>
              </a:buBlip>
              <a:defRPr sz="3818"/>
            </a:pPr>
            <a:r>
              <a:t>London 2012 Olympic Legacy - raised profile &amp; improved infrastructure &amp; image</a:t>
            </a:r>
          </a:p>
          <a:p>
            <a:pPr marL="674623" indent="-674623" defTabSz="685165">
              <a:spcBef>
                <a:spcPts val="4800"/>
              </a:spcBef>
              <a:buBlip>
                <a:blip r:embed="rId2"/>
              </a:buBlip>
              <a:defRPr sz="3818"/>
            </a:pPr>
            <a:r>
              <a:t>Events are Great Britain</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Core Markets"/>
          <p:cNvSpPr txBox="1">
            <a:spLocks noGrp="1"/>
          </p:cNvSpPr>
          <p:nvPr>
            <p:ph type="title"/>
          </p:nvPr>
        </p:nvSpPr>
        <p:spPr>
          <a:prstGeom prst="rect">
            <a:avLst/>
          </a:prstGeom>
        </p:spPr>
        <p:txBody>
          <a:bodyPr/>
          <a:lstStyle/>
          <a:p>
            <a:r>
              <a:t>Core Markets</a:t>
            </a:r>
          </a:p>
        </p:txBody>
      </p:sp>
      <p:sp>
        <p:nvSpPr>
          <p:cNvPr id="208" name="improving our Image…"/>
          <p:cNvSpPr txBox="1">
            <a:spLocks noGrp="1"/>
          </p:cNvSpPr>
          <p:nvPr>
            <p:ph type="body" idx="1"/>
          </p:nvPr>
        </p:nvSpPr>
        <p:spPr>
          <a:xfrm>
            <a:off x="2374900" y="3091900"/>
            <a:ext cx="19621501" cy="11322341"/>
          </a:xfrm>
          <a:prstGeom prst="rect">
            <a:avLst/>
          </a:prstGeom>
        </p:spPr>
        <p:txBody>
          <a:bodyPr/>
          <a:lstStyle/>
          <a:p>
            <a:pPr>
              <a:buBlip>
                <a:blip r:embed="rId2"/>
              </a:buBlip>
            </a:pPr>
            <a:r>
              <a:t>improving our Image</a:t>
            </a:r>
          </a:p>
          <a:p>
            <a:pPr>
              <a:buBlip>
                <a:blip r:embed="rId2"/>
              </a:buBlip>
            </a:pPr>
            <a:r>
              <a:t>Engagement with Travel Trade</a:t>
            </a:r>
          </a:p>
          <a:p>
            <a:pPr>
              <a:buBlip>
                <a:blip r:embed="rId2"/>
              </a:buBlip>
            </a:pPr>
            <a:r>
              <a:t>Product</a:t>
            </a:r>
          </a:p>
          <a:p>
            <a:pPr>
              <a:buBlip>
                <a:blip r:embed="rId2"/>
              </a:buBlip>
            </a:pPr>
            <a:r>
              <a:t>Ease of Access</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0" name="82EF4761-B1EE-457C-BC86-6BED923B3CE1-L0-001.jpeg" descr="82EF4761-B1EE-457C-BC86-6BED923B3CE1-L0-001.jpeg"/>
          <p:cNvPicPr>
            <a:picLocks noChangeAspect="1"/>
          </p:cNvPicPr>
          <p:nvPr/>
        </p:nvPicPr>
        <p:blipFill>
          <a:blip r:embed="rId2">
            <a:extLst/>
          </a:blip>
          <a:stretch>
            <a:fillRect/>
          </a:stretch>
        </p:blipFill>
        <p:spPr>
          <a:xfrm>
            <a:off x="2084669" y="-14952"/>
            <a:ext cx="20618856" cy="13745904"/>
          </a:xfrm>
          <a:prstGeom prst="rect">
            <a:avLst/>
          </a:prstGeom>
          <a:ln w="12700">
            <a:miter lim="400000"/>
          </a:ln>
        </p:spPr>
      </p:pic>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Timescales"/>
          <p:cNvSpPr txBox="1">
            <a:spLocks noGrp="1"/>
          </p:cNvSpPr>
          <p:nvPr>
            <p:ph type="title"/>
          </p:nvPr>
        </p:nvSpPr>
        <p:spPr>
          <a:prstGeom prst="rect">
            <a:avLst/>
          </a:prstGeom>
        </p:spPr>
        <p:txBody>
          <a:bodyPr/>
          <a:lstStyle/>
          <a:p>
            <a:r>
              <a:t>Timescales</a:t>
            </a:r>
          </a:p>
        </p:txBody>
      </p:sp>
      <p:sp>
        <p:nvSpPr>
          <p:cNvPr id="213" name="Short Term Growth - relatively small through to 2020…"/>
          <p:cNvSpPr txBox="1">
            <a:spLocks noGrp="1"/>
          </p:cNvSpPr>
          <p:nvPr>
            <p:ph type="body" idx="1"/>
          </p:nvPr>
        </p:nvSpPr>
        <p:spPr>
          <a:xfrm>
            <a:off x="2374900" y="3298428"/>
            <a:ext cx="19621501" cy="10450401"/>
          </a:xfrm>
          <a:prstGeom prst="rect">
            <a:avLst/>
          </a:prstGeom>
        </p:spPr>
        <p:txBody>
          <a:bodyPr/>
          <a:lstStyle/>
          <a:p>
            <a:pPr>
              <a:buBlip>
                <a:blip r:embed="rId2"/>
              </a:buBlip>
            </a:pPr>
            <a:r>
              <a:t>Short Term Growth - relatively small through to 2020</a:t>
            </a:r>
          </a:p>
          <a:p>
            <a:pPr>
              <a:buBlip>
                <a:blip r:embed="rId2"/>
              </a:buBlip>
            </a:pPr>
            <a:r>
              <a:t>Long Term Growth -  significant for next 30 years </a:t>
            </a:r>
          </a:p>
          <a:p>
            <a:pPr>
              <a:buBlip>
                <a:blip r:embed="rId2"/>
              </a:buBlip>
            </a:pPr>
            <a:r>
              <a:t>Well defined &amp; ambitious Strategy</a:t>
            </a:r>
          </a:p>
          <a:p>
            <a:pPr>
              <a:buBlip>
                <a:blip r:embed="rId2"/>
              </a:buBlip>
            </a:pPr>
            <a:r>
              <a:t>Impacts of Covid &amp; Brexit ........</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Ambition"/>
          <p:cNvSpPr txBox="1">
            <a:spLocks noGrp="1"/>
          </p:cNvSpPr>
          <p:nvPr>
            <p:ph type="title"/>
          </p:nvPr>
        </p:nvSpPr>
        <p:spPr>
          <a:prstGeom prst="rect">
            <a:avLst/>
          </a:prstGeom>
        </p:spPr>
        <p:txBody>
          <a:bodyPr/>
          <a:lstStyle/>
          <a:p>
            <a:r>
              <a:t>Ambition </a:t>
            </a:r>
          </a:p>
        </p:txBody>
      </p:sp>
      <p:sp>
        <p:nvSpPr>
          <p:cNvPr id="216" name="“Tourism is one of our strongest sectors for creating soft power in terms of showcasing the most attractive side of the UK, as well as translating soft power into hard economic benefit in the UK”…"/>
          <p:cNvSpPr txBox="1">
            <a:spLocks noGrp="1"/>
          </p:cNvSpPr>
          <p:nvPr>
            <p:ph type="body" idx="1"/>
          </p:nvPr>
        </p:nvSpPr>
        <p:spPr>
          <a:prstGeom prst="rect">
            <a:avLst/>
          </a:prstGeom>
        </p:spPr>
        <p:txBody>
          <a:bodyPr/>
          <a:lstStyle/>
          <a:p>
            <a:pPr>
              <a:buBlip>
                <a:blip r:embed="rId2"/>
              </a:buBlip>
            </a:pPr>
            <a:r>
              <a:t>“Tourism is one of our strongest sectors for creating soft power in terms of showcasing the most attractive side of the UK, as well as translating soft power into hard economic benefit in the UK”</a:t>
            </a:r>
          </a:p>
          <a:p>
            <a:pPr>
              <a:buBlip>
                <a:blip r:embed="rId2"/>
              </a:buBlip>
            </a:pPr>
            <a:r>
              <a:t>Julie Chappell Head of Emerging Powers, FCO 2012</a:t>
            </a:r>
          </a:p>
        </p:txBody>
      </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UK Tourism Strategy"/>
          <p:cNvSpPr txBox="1">
            <a:spLocks noGrp="1"/>
          </p:cNvSpPr>
          <p:nvPr>
            <p:ph type="title"/>
          </p:nvPr>
        </p:nvSpPr>
        <p:spPr>
          <a:prstGeom prst="rect">
            <a:avLst/>
          </a:prstGeom>
        </p:spPr>
        <p:txBody>
          <a:bodyPr/>
          <a:lstStyle/>
          <a:p>
            <a:r>
              <a:t>UK Tourism Strategy</a:t>
            </a:r>
          </a:p>
        </p:txBody>
      </p:sp>
      <p:pic>
        <p:nvPicPr>
          <p:cNvPr id="219" name="20FB9928-3332-48B8-A277-5ABB29E1C522-L0-001.jpeg" descr="20FB9928-3332-48B8-A277-5ABB29E1C522-L0-001.jpeg"/>
          <p:cNvPicPr>
            <a:picLocks noChangeAspect="1"/>
          </p:cNvPicPr>
          <p:nvPr/>
        </p:nvPicPr>
        <p:blipFill>
          <a:blip r:embed="rId2">
            <a:extLst/>
          </a:blip>
          <a:stretch>
            <a:fillRect/>
          </a:stretch>
        </p:blipFill>
        <p:spPr>
          <a:xfrm>
            <a:off x="4321689" y="3896202"/>
            <a:ext cx="15784718" cy="9303071"/>
          </a:xfrm>
          <a:prstGeom prst="rect">
            <a:avLst/>
          </a:prstGeom>
          <a:ln w="12700">
            <a:miter lim="400000"/>
          </a:ln>
        </p:spPr>
      </p:pic>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 name="Improve our Image"/>
          <p:cNvSpPr txBox="1">
            <a:spLocks noGrp="1"/>
          </p:cNvSpPr>
          <p:nvPr>
            <p:ph type="title"/>
          </p:nvPr>
        </p:nvSpPr>
        <p:spPr>
          <a:prstGeom prst="rect">
            <a:avLst/>
          </a:prstGeom>
        </p:spPr>
        <p:txBody>
          <a:bodyPr/>
          <a:lstStyle/>
          <a:p>
            <a:r>
              <a:t>Improve our Image</a:t>
            </a:r>
          </a:p>
        </p:txBody>
      </p:sp>
      <p:sp>
        <p:nvSpPr>
          <p:cNvPr id="222" name="Great Britain - Long term image builder…"/>
          <p:cNvSpPr txBox="1">
            <a:spLocks noGrp="1"/>
          </p:cNvSpPr>
          <p:nvPr>
            <p:ph type="body" idx="1"/>
          </p:nvPr>
        </p:nvSpPr>
        <p:spPr>
          <a:xfrm>
            <a:off x="2381250" y="3817715"/>
            <a:ext cx="19621501" cy="9359415"/>
          </a:xfrm>
          <a:prstGeom prst="rect">
            <a:avLst/>
          </a:prstGeom>
        </p:spPr>
        <p:txBody>
          <a:bodyPr/>
          <a:lstStyle/>
          <a:p>
            <a:pPr marL="796544" indent="-796544" defTabSz="808990">
              <a:spcBef>
                <a:spcPts val="5700"/>
              </a:spcBef>
              <a:buBlip>
                <a:blip r:embed="rId2"/>
              </a:buBlip>
              <a:defRPr sz="4508"/>
            </a:pPr>
            <a:r>
              <a:t>Great Britain - Long term image builder</a:t>
            </a:r>
          </a:p>
          <a:p>
            <a:pPr marL="796544" indent="-796544" defTabSz="808990">
              <a:spcBef>
                <a:spcPts val="5700"/>
              </a:spcBef>
              <a:buBlip>
                <a:blip r:embed="rId2"/>
              </a:buBlip>
              <a:defRPr sz="4508"/>
            </a:pPr>
            <a:r>
              <a:t>Non Tourism brands &amp; partners can play active role in destination development</a:t>
            </a:r>
          </a:p>
          <a:p>
            <a:pPr marL="796544" indent="-796544" defTabSz="808990">
              <a:spcBef>
                <a:spcPts val="5700"/>
              </a:spcBef>
              <a:buBlip>
                <a:blip r:embed="rId2"/>
              </a:buBlip>
              <a:defRPr sz="4508"/>
            </a:pPr>
            <a:r>
              <a:t>Visit Britain - £100m marketing Campaign with private sector over 4 years</a:t>
            </a:r>
          </a:p>
          <a:p>
            <a:pPr marL="796544" indent="-796544" defTabSz="808990">
              <a:spcBef>
                <a:spcPts val="5700"/>
              </a:spcBef>
              <a:buBlip>
                <a:blip r:embed="rId2"/>
              </a:buBlip>
              <a:defRPr sz="4508"/>
            </a:pPr>
            <a:r>
              <a:t>Play to UK strengths - Heritage, Traditional, Contemporary Culture &amp; address weakness - natural beauty, food, value and welcome in Ad &amp; PR work</a:t>
            </a:r>
          </a:p>
          <a:p>
            <a:pPr marL="796544" indent="-796544" defTabSz="808990">
              <a:spcBef>
                <a:spcPts val="5700"/>
              </a:spcBef>
              <a:buBlip>
                <a:blip r:embed="rId2"/>
              </a:buBlip>
              <a:defRPr sz="4508"/>
            </a:pPr>
            <a:r>
              <a:t>USe Digital Marketing to create Ambassadors for Britain augmenting tactical &amp; image advertising </a:t>
            </a:r>
          </a:p>
          <a:p>
            <a:pPr marL="796544" indent="-796544" defTabSz="808990">
              <a:spcBef>
                <a:spcPts val="5700"/>
              </a:spcBef>
              <a:buBlip>
                <a:blip r:embed="rId2"/>
              </a:buBlip>
              <a:defRPr sz="4508"/>
            </a:pPr>
            <a:r>
              <a:t>Image heavily shaped by London</a:t>
            </a: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 name="Travel Trade"/>
          <p:cNvSpPr txBox="1">
            <a:spLocks noGrp="1"/>
          </p:cNvSpPr>
          <p:nvPr>
            <p:ph type="title"/>
          </p:nvPr>
        </p:nvSpPr>
        <p:spPr>
          <a:prstGeom prst="rect">
            <a:avLst/>
          </a:prstGeom>
        </p:spPr>
        <p:txBody>
          <a:bodyPr/>
          <a:lstStyle/>
          <a:p>
            <a:r>
              <a:t>Travel Trade</a:t>
            </a:r>
          </a:p>
        </p:txBody>
      </p:sp>
      <p:sp>
        <p:nvSpPr>
          <p:cNvPr id="225" name="Show Window…"/>
          <p:cNvSpPr txBox="1">
            <a:spLocks noGrp="1"/>
          </p:cNvSpPr>
          <p:nvPr>
            <p:ph type="body" idx="1"/>
          </p:nvPr>
        </p:nvSpPr>
        <p:spPr>
          <a:xfrm>
            <a:off x="2374900" y="3991464"/>
            <a:ext cx="19621501" cy="9074723"/>
          </a:xfrm>
          <a:prstGeom prst="rect">
            <a:avLst/>
          </a:prstGeom>
        </p:spPr>
        <p:txBody>
          <a:bodyPr/>
          <a:lstStyle/>
          <a:p>
            <a:pPr marL="593344" indent="-593344" defTabSz="602615">
              <a:spcBef>
                <a:spcPts val="4300"/>
              </a:spcBef>
              <a:buBlip>
                <a:blip r:embed="rId2"/>
              </a:buBlip>
              <a:defRPr sz="3358"/>
            </a:pPr>
            <a:r>
              <a:t>Show Window</a:t>
            </a:r>
          </a:p>
          <a:p>
            <a:pPr marL="593344" indent="-593344" defTabSz="602615">
              <a:spcBef>
                <a:spcPts val="4300"/>
              </a:spcBef>
              <a:buBlip>
                <a:blip r:embed="rId2"/>
              </a:buBlip>
              <a:defRPr sz="3358"/>
            </a:pPr>
            <a:r>
              <a:t>Great Britain on the Shelf - Brochures</a:t>
            </a:r>
          </a:p>
          <a:p>
            <a:pPr marL="593344" indent="-593344" defTabSz="602615">
              <a:spcBef>
                <a:spcPts val="4300"/>
              </a:spcBef>
              <a:buBlip>
                <a:blip r:embed="rId2"/>
              </a:buBlip>
              <a:defRPr sz="3358"/>
            </a:pPr>
            <a:r>
              <a:t>Package &amp; Promote more areas of UK</a:t>
            </a:r>
          </a:p>
          <a:p>
            <a:pPr marL="593344" indent="-593344" defTabSz="602615">
              <a:spcBef>
                <a:spcPts val="4300"/>
              </a:spcBef>
              <a:buBlip>
                <a:blip r:embed="rId2"/>
              </a:buBlip>
              <a:defRPr sz="3358"/>
            </a:pPr>
            <a:r>
              <a:t>Visit Britain to deliver product &amp; distribution strategy to exploit fully GREAT &amp; tactical ad campaigns</a:t>
            </a:r>
          </a:p>
          <a:p>
            <a:pPr marL="593344" indent="-593344" defTabSz="602615">
              <a:spcBef>
                <a:spcPts val="4300"/>
              </a:spcBef>
              <a:buBlip>
                <a:blip r:embed="rId2"/>
              </a:buBlip>
              <a:defRPr sz="3358"/>
            </a:pPr>
            <a:r>
              <a:t>Support promotion of business visits &amp; events</a:t>
            </a:r>
          </a:p>
          <a:p>
            <a:pPr marL="593344" indent="-593344" defTabSz="602615">
              <a:spcBef>
                <a:spcPts val="4300"/>
              </a:spcBef>
              <a:buBlip>
                <a:blip r:embed="rId2"/>
              </a:buBlip>
              <a:defRPr sz="3358"/>
            </a:pPr>
            <a:r>
              <a:t>Improve range of product on offer</a:t>
            </a:r>
          </a:p>
          <a:p>
            <a:pPr marL="593344" indent="-593344" defTabSz="602615">
              <a:spcBef>
                <a:spcPts val="4300"/>
              </a:spcBef>
              <a:buBlip>
                <a:blip r:embed="rId2"/>
              </a:buBlip>
              <a:defRPr sz="3358"/>
            </a:pPr>
            <a:r>
              <a:t>Budget - Mid Range - Luxury to compete with France &amp; Italy</a:t>
            </a:r>
          </a:p>
          <a:p>
            <a:pPr marL="593344" indent="-593344" defTabSz="602615">
              <a:spcBef>
                <a:spcPts val="4300"/>
              </a:spcBef>
              <a:buBlip>
                <a:blip r:embed="rId2"/>
              </a:buBlip>
              <a:defRPr sz="3358"/>
            </a:pPr>
            <a:r>
              <a:t>Make it easier to get to UK</a:t>
            </a:r>
          </a:p>
          <a:p>
            <a:pPr marL="593344" indent="-593344" defTabSz="602615">
              <a:spcBef>
                <a:spcPts val="4300"/>
              </a:spcBef>
              <a:buBlip>
                <a:blip r:embed="rId2"/>
              </a:buBlip>
              <a:defRPr sz="3358"/>
            </a:pPr>
            <a:r>
              <a:t>Partnerships</a:t>
            </a: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 name="Workstream Strategy"/>
          <p:cNvSpPr txBox="1">
            <a:spLocks noGrp="1"/>
          </p:cNvSpPr>
          <p:nvPr>
            <p:ph type="title"/>
          </p:nvPr>
        </p:nvSpPr>
        <p:spPr>
          <a:prstGeom prst="rect">
            <a:avLst/>
          </a:prstGeom>
        </p:spPr>
        <p:txBody>
          <a:bodyPr/>
          <a:lstStyle/>
          <a:p>
            <a:r>
              <a:t>Workstream Strategy</a:t>
            </a:r>
          </a:p>
        </p:txBody>
      </p:sp>
      <p:pic>
        <p:nvPicPr>
          <p:cNvPr id="228" name="76F83B62-AAD1-4338-93AE-39F1147048BF-L0-001.jpeg" descr="76F83B62-AAD1-4338-93AE-39F1147048BF-L0-001.jpeg"/>
          <p:cNvPicPr>
            <a:picLocks noChangeAspect="1"/>
          </p:cNvPicPr>
          <p:nvPr/>
        </p:nvPicPr>
        <p:blipFill>
          <a:blip r:embed="rId2">
            <a:extLst/>
          </a:blip>
          <a:stretch>
            <a:fillRect/>
          </a:stretch>
        </p:blipFill>
        <p:spPr>
          <a:xfrm>
            <a:off x="3808289" y="3701465"/>
            <a:ext cx="13284049" cy="9594036"/>
          </a:xfrm>
          <a:prstGeom prst="rect">
            <a:avLst/>
          </a:prstGeom>
          <a:ln w="12700">
            <a:miter lim="400000"/>
          </a:ln>
        </p:spPr>
      </p:pic>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 name="Workstream Image"/>
          <p:cNvSpPr txBox="1">
            <a:spLocks noGrp="1"/>
          </p:cNvSpPr>
          <p:nvPr>
            <p:ph type="title"/>
          </p:nvPr>
        </p:nvSpPr>
        <p:spPr>
          <a:prstGeom prst="rect">
            <a:avLst/>
          </a:prstGeom>
        </p:spPr>
        <p:txBody>
          <a:bodyPr/>
          <a:lstStyle/>
          <a:p>
            <a:r>
              <a:t>Workstream Image</a:t>
            </a:r>
          </a:p>
        </p:txBody>
      </p:sp>
      <p:pic>
        <p:nvPicPr>
          <p:cNvPr id="231" name="B78D41D7-F45D-488D-86BC-7D6974EB86A6-L0-001.jpeg" descr="B78D41D7-F45D-488D-86BC-7D6974EB86A6-L0-001.jpeg"/>
          <p:cNvPicPr>
            <a:picLocks noChangeAspect="1"/>
          </p:cNvPicPr>
          <p:nvPr/>
        </p:nvPicPr>
        <p:blipFill>
          <a:blip r:embed="rId2">
            <a:extLst/>
          </a:blip>
          <a:stretch>
            <a:fillRect/>
          </a:stretch>
        </p:blipFill>
        <p:spPr>
          <a:xfrm>
            <a:off x="6404914" y="2952644"/>
            <a:ext cx="11574172" cy="10427936"/>
          </a:xfrm>
          <a:prstGeom prst="rect">
            <a:avLst/>
          </a:prstGeom>
          <a:ln w="12700">
            <a:miter lim="400000"/>
          </a:ln>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 name="Workstream Strategy Developed"/>
          <p:cNvSpPr txBox="1">
            <a:spLocks noGrp="1"/>
          </p:cNvSpPr>
          <p:nvPr>
            <p:ph type="title"/>
          </p:nvPr>
        </p:nvSpPr>
        <p:spPr>
          <a:prstGeom prst="rect">
            <a:avLst/>
          </a:prstGeom>
        </p:spPr>
        <p:txBody>
          <a:bodyPr/>
          <a:lstStyle/>
          <a:p>
            <a:r>
              <a:t>Workstream Strategy Developed</a:t>
            </a:r>
          </a:p>
        </p:txBody>
      </p:sp>
      <p:pic>
        <p:nvPicPr>
          <p:cNvPr id="234" name="51BDE255-7BA2-4B33-841E-941497256386-L0-001.jpeg" descr="51BDE255-7BA2-4B33-841E-941497256386-L0-001.jpeg"/>
          <p:cNvPicPr>
            <a:picLocks noChangeAspect="1"/>
          </p:cNvPicPr>
          <p:nvPr/>
        </p:nvPicPr>
        <p:blipFill>
          <a:blip r:embed="rId2">
            <a:extLst/>
          </a:blip>
          <a:stretch>
            <a:fillRect/>
          </a:stretch>
        </p:blipFill>
        <p:spPr>
          <a:xfrm>
            <a:off x="7645457" y="2878840"/>
            <a:ext cx="9093086" cy="10169321"/>
          </a:xfrm>
          <a:prstGeom prst="rect">
            <a:avLst/>
          </a:prstGeom>
          <a:ln w="12700">
            <a:miter lim="400000"/>
          </a:ln>
        </p:spPr>
      </p:pic>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6" name="48CB0246-820E-44DF-9CD8-22F977199003-L0-001.jpeg" descr="48CB0246-820E-44DF-9CD8-22F977199003-L0-001.jpeg"/>
          <p:cNvPicPr>
            <a:picLocks noChangeAspect="1"/>
          </p:cNvPicPr>
          <p:nvPr/>
        </p:nvPicPr>
        <p:blipFill>
          <a:blip r:embed="rId2">
            <a:extLst/>
          </a:blip>
          <a:stretch>
            <a:fillRect/>
          </a:stretch>
        </p:blipFill>
        <p:spPr>
          <a:xfrm>
            <a:off x="6953410" y="669390"/>
            <a:ext cx="12048972" cy="12285225"/>
          </a:xfrm>
          <a:prstGeom prst="rect">
            <a:avLst/>
          </a:prstGeom>
          <a:ln w="12700">
            <a:miter lim="400000"/>
          </a:ln>
        </p:spPr>
      </p:pic>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8" name="E6E99DA6-5707-4DA3-A8FE-1897DA41DEC0-L0-001.jpeg" descr="E6E99DA6-5707-4DA3-A8FE-1897DA41DEC0-L0-001.jpeg"/>
          <p:cNvPicPr>
            <a:picLocks noChangeAspect="1"/>
          </p:cNvPicPr>
          <p:nvPr/>
        </p:nvPicPr>
        <p:blipFill>
          <a:blip r:embed="rId2">
            <a:extLst/>
          </a:blip>
          <a:stretch>
            <a:fillRect/>
          </a:stretch>
        </p:blipFill>
        <p:spPr>
          <a:xfrm>
            <a:off x="-2539589" y="938902"/>
            <a:ext cx="27718033" cy="11448753"/>
          </a:xfrm>
          <a:prstGeom prst="rect">
            <a:avLst/>
          </a:prstGeom>
          <a:ln w="12700">
            <a:miter lim="400000"/>
          </a:ln>
        </p:spPr>
      </p:pic>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0" name="CD9D5685-503C-4D87-9486-209D71BB8646-L0-001.jpeg" descr="CD9D5685-503C-4D87-9486-209D71BB8646-L0-001.jpeg"/>
          <p:cNvPicPr>
            <a:picLocks noChangeAspect="1"/>
          </p:cNvPicPr>
          <p:nvPr/>
        </p:nvPicPr>
        <p:blipFill>
          <a:blip r:embed="rId2">
            <a:extLst/>
          </a:blip>
          <a:stretch>
            <a:fillRect/>
          </a:stretch>
        </p:blipFill>
        <p:spPr>
          <a:xfrm>
            <a:off x="5228811" y="-2793100"/>
            <a:ext cx="13970474" cy="19302200"/>
          </a:xfrm>
          <a:prstGeom prst="rect">
            <a:avLst/>
          </a:prstGeom>
          <a:ln w="12700">
            <a:miter lim="400000"/>
          </a:ln>
        </p:spPr>
      </p:pic>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 name="Strategic Key Aims"/>
          <p:cNvSpPr txBox="1">
            <a:spLocks noGrp="1"/>
          </p:cNvSpPr>
          <p:nvPr>
            <p:ph type="title"/>
          </p:nvPr>
        </p:nvSpPr>
        <p:spPr>
          <a:prstGeom prst="rect">
            <a:avLst/>
          </a:prstGeom>
        </p:spPr>
        <p:txBody>
          <a:bodyPr/>
          <a:lstStyle/>
          <a:p>
            <a:r>
              <a:t>Strategic Key Aims</a:t>
            </a:r>
          </a:p>
        </p:txBody>
      </p:sp>
      <p:sp>
        <p:nvSpPr>
          <p:cNvPr id="243" name="Build on Britain’s Image…"/>
          <p:cNvSpPr txBox="1">
            <a:spLocks noGrp="1"/>
          </p:cNvSpPr>
          <p:nvPr>
            <p:ph type="body" idx="1"/>
          </p:nvPr>
        </p:nvSpPr>
        <p:spPr>
          <a:prstGeom prst="rect">
            <a:avLst/>
          </a:prstGeom>
        </p:spPr>
        <p:txBody>
          <a:bodyPr/>
          <a:lstStyle/>
          <a:p>
            <a:pPr>
              <a:buBlip>
                <a:blip r:embed="rId2"/>
              </a:buBlip>
            </a:pPr>
            <a:r>
              <a:t>Build on Britain’s Image</a:t>
            </a:r>
          </a:p>
          <a:p>
            <a:pPr>
              <a:buBlip>
                <a:blip r:embed="rId2"/>
              </a:buBlip>
            </a:pPr>
            <a:r>
              <a:t>INcrease Distribution through Travel trade</a:t>
            </a:r>
          </a:p>
          <a:p>
            <a:pPr>
              <a:buBlip>
                <a:blip r:embed="rId2"/>
              </a:buBlip>
            </a:pPr>
            <a:r>
              <a:t>Broaden product offering making it easier to visit Britain by improving Britain’s Visa processes</a:t>
            </a:r>
          </a:p>
          <a:p>
            <a:pPr>
              <a:buBlip>
                <a:blip r:embed="rId2"/>
              </a:buBlip>
            </a:pPr>
            <a:r>
              <a:t>Increase aviation capacity to promote new air routes from emerging markets</a:t>
            </a: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 name="Partnerships"/>
          <p:cNvSpPr txBox="1">
            <a:spLocks noGrp="1"/>
          </p:cNvSpPr>
          <p:nvPr>
            <p:ph type="title"/>
          </p:nvPr>
        </p:nvSpPr>
        <p:spPr>
          <a:prstGeom prst="rect">
            <a:avLst/>
          </a:prstGeom>
        </p:spPr>
        <p:txBody>
          <a:bodyPr/>
          <a:lstStyle/>
          <a:p>
            <a:r>
              <a:t>Partnerships</a:t>
            </a:r>
          </a:p>
        </p:txBody>
      </p:sp>
      <p:sp>
        <p:nvSpPr>
          <p:cNvPr id="246" name="Government partnerships &amp; diplomacy…"/>
          <p:cNvSpPr txBox="1">
            <a:spLocks noGrp="1"/>
          </p:cNvSpPr>
          <p:nvPr>
            <p:ph type="body" idx="1"/>
          </p:nvPr>
        </p:nvSpPr>
        <p:spPr>
          <a:prstGeom prst="rect">
            <a:avLst/>
          </a:prstGeom>
        </p:spPr>
        <p:txBody>
          <a:bodyPr/>
          <a:lstStyle/>
          <a:p>
            <a:pPr marL="593344" indent="-593344" defTabSz="602615">
              <a:spcBef>
                <a:spcPts val="4300"/>
              </a:spcBef>
              <a:buBlip>
                <a:blip r:embed="rId2"/>
              </a:buBlip>
              <a:defRPr sz="3358"/>
            </a:pPr>
            <a:r>
              <a:t>Government partnerships &amp; diplomacy</a:t>
            </a:r>
          </a:p>
          <a:p>
            <a:pPr marL="593344" indent="-593344" defTabSz="602615">
              <a:spcBef>
                <a:spcPts val="4300"/>
              </a:spcBef>
              <a:buBlip>
                <a:blip r:embed="rId2"/>
              </a:buBlip>
              <a:defRPr sz="3358"/>
            </a:pPr>
            <a:r>
              <a:t>Private Sectors</a:t>
            </a:r>
          </a:p>
          <a:p>
            <a:pPr marL="593344" indent="-593344" defTabSz="602615">
              <a:spcBef>
                <a:spcPts val="4300"/>
              </a:spcBef>
              <a:buBlip>
                <a:blip r:embed="rId2"/>
              </a:buBlip>
              <a:defRPr sz="3358"/>
            </a:pPr>
            <a:r>
              <a:t>Industry</a:t>
            </a:r>
          </a:p>
          <a:p>
            <a:pPr marL="593344" indent="-593344" defTabSz="602615">
              <a:spcBef>
                <a:spcPts val="4300"/>
              </a:spcBef>
              <a:buBlip>
                <a:blip r:embed="rId2"/>
              </a:buBlip>
              <a:defRPr sz="3358"/>
            </a:pPr>
            <a:r>
              <a:t>DMO’s</a:t>
            </a:r>
          </a:p>
          <a:p>
            <a:pPr marL="593344" indent="-593344" defTabSz="602615">
              <a:spcBef>
                <a:spcPts val="4300"/>
              </a:spcBef>
              <a:buBlip>
                <a:blip r:embed="rId2"/>
              </a:buBlip>
              <a:defRPr sz="3358"/>
            </a:pPr>
            <a:r>
              <a:t>Airlines</a:t>
            </a:r>
          </a:p>
          <a:p>
            <a:pPr marL="593344" indent="-593344" defTabSz="602615">
              <a:spcBef>
                <a:spcPts val="4300"/>
              </a:spcBef>
              <a:buBlip>
                <a:blip r:embed="rId2"/>
              </a:buBlip>
              <a:defRPr sz="3358"/>
            </a:pPr>
            <a:r>
              <a:t>Established Airlines</a:t>
            </a:r>
          </a:p>
          <a:p>
            <a:pPr marL="593344" indent="-593344" defTabSz="602615">
              <a:spcBef>
                <a:spcPts val="4300"/>
              </a:spcBef>
              <a:buBlip>
                <a:blip r:embed="rId2"/>
              </a:buBlip>
              <a:defRPr sz="3358"/>
            </a:pPr>
            <a:r>
              <a:t>British Food &amp; Drink</a:t>
            </a:r>
          </a:p>
          <a:p>
            <a:pPr marL="593344" indent="-593344" defTabSz="602615">
              <a:spcBef>
                <a:spcPts val="4300"/>
              </a:spcBef>
              <a:buBlip>
                <a:blip r:embed="rId2"/>
              </a:buBlip>
              <a:defRPr sz="3358"/>
            </a:pPr>
            <a:r>
              <a:t>Non Tourism Businesses involved in GREAT Britain Campaign</a:t>
            </a:r>
          </a:p>
        </p:txBody>
      </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8" name="481D87D2-C66C-43DD-8FA3-884B94E12136-L0-001.jpeg" descr="481D87D2-C66C-43DD-8FA3-884B94E12136-L0-001.jpeg"/>
          <p:cNvPicPr>
            <a:picLocks noChangeAspect="1"/>
          </p:cNvPicPr>
          <p:nvPr/>
        </p:nvPicPr>
        <p:blipFill>
          <a:blip r:embed="rId2">
            <a:extLst/>
          </a:blip>
          <a:stretch>
            <a:fillRect/>
          </a:stretch>
        </p:blipFill>
        <p:spPr>
          <a:xfrm>
            <a:off x="1680301" y="-330517"/>
            <a:ext cx="20875232" cy="14521901"/>
          </a:xfrm>
          <a:prstGeom prst="rect">
            <a:avLst/>
          </a:prstGeom>
          <a:ln w="12700">
            <a:miter lim="400000"/>
          </a:ln>
        </p:spPr>
      </p:pic>
    </p:spTree>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Ambitions - Based on modelling by…"/>
          <p:cNvSpPr txBox="1">
            <a:spLocks noGrp="1"/>
          </p:cNvSpPr>
          <p:nvPr>
            <p:ph type="title"/>
          </p:nvPr>
        </p:nvSpPr>
        <p:spPr>
          <a:xfrm>
            <a:off x="1049177" y="977900"/>
            <a:ext cx="22578304" cy="2679700"/>
          </a:xfrm>
          <a:prstGeom prst="rect">
            <a:avLst/>
          </a:prstGeom>
        </p:spPr>
        <p:txBody>
          <a:bodyPr/>
          <a:lstStyle/>
          <a:p>
            <a:r>
              <a:t>Ambitions - Based on modelling by </a:t>
            </a:r>
          </a:p>
          <a:p>
            <a:r>
              <a:t>Oxford Tourism Economics for Visit Britain </a:t>
            </a:r>
          </a:p>
        </p:txBody>
      </p:sp>
      <p:sp>
        <p:nvSpPr>
          <p:cNvPr id="251" name="Scenario 1 - Based on continued funding, sustained marketing through tactical and image building with transport capacity, aviation &amp; visa policies remaining unchanged…"/>
          <p:cNvSpPr txBox="1">
            <a:spLocks noGrp="1"/>
          </p:cNvSpPr>
          <p:nvPr>
            <p:ph type="body" idx="1"/>
          </p:nvPr>
        </p:nvSpPr>
        <p:spPr>
          <a:xfrm>
            <a:off x="933662" y="4140200"/>
            <a:ext cx="22809334" cy="9045651"/>
          </a:xfrm>
          <a:prstGeom prst="rect">
            <a:avLst/>
          </a:prstGeom>
        </p:spPr>
        <p:txBody>
          <a:bodyPr/>
          <a:lstStyle/>
          <a:p>
            <a:pPr marL="690880" indent="-690880" defTabSz="701675">
              <a:spcBef>
                <a:spcPts val="5000"/>
              </a:spcBef>
              <a:buBlip>
                <a:blip r:embed="rId2"/>
              </a:buBlip>
              <a:defRPr sz="3910"/>
            </a:pPr>
            <a:r>
              <a:t>Scenario 1 - Based on continued funding, sustained marketing through tactical and image building with transport capacity, aviation &amp; visa policies remaining unchanged</a:t>
            </a:r>
          </a:p>
          <a:p>
            <a:pPr marL="690880" indent="-690880" defTabSz="701675">
              <a:spcBef>
                <a:spcPts val="5000"/>
              </a:spcBef>
              <a:buBlip>
                <a:blip r:embed="rId2"/>
              </a:buBlip>
              <a:defRPr sz="3910"/>
            </a:pPr>
            <a:r>
              <a:t>40m visitors &amp; earn £31.5B from inbound tourism by 2020</a:t>
            </a:r>
          </a:p>
          <a:p>
            <a:pPr marL="690880" indent="-690880" defTabSz="701675">
              <a:spcBef>
                <a:spcPts val="5000"/>
              </a:spcBef>
              <a:buBlip>
                <a:blip r:embed="rId2"/>
              </a:buBlip>
              <a:defRPr sz="3910"/>
            </a:pPr>
            <a:r>
              <a:t>9m additional visits, £13B additional spend, £910m additional tax revenue, 131K extra jobs</a:t>
            </a:r>
          </a:p>
          <a:p>
            <a:pPr marL="690880" indent="-690880" defTabSz="701675">
              <a:spcBef>
                <a:spcPts val="5000"/>
              </a:spcBef>
              <a:buBlip>
                <a:blip r:embed="rId2"/>
              </a:buBlip>
              <a:defRPr sz="3910"/>
            </a:pPr>
            <a:r>
              <a:t>Scenario 2 - </a:t>
            </a:r>
          </a:p>
          <a:p>
            <a:pPr marL="690880" indent="-690880" defTabSz="701675">
              <a:spcBef>
                <a:spcPts val="5000"/>
              </a:spcBef>
              <a:buBlip>
                <a:blip r:embed="rId2"/>
              </a:buBlip>
              <a:defRPr sz="3910"/>
            </a:pPr>
            <a:r>
              <a:t>42m visitors &amp; £33.5B extra spend by 2020</a:t>
            </a:r>
          </a:p>
          <a:p>
            <a:pPr marL="690880" indent="-690880" defTabSz="701675">
              <a:spcBef>
                <a:spcPts val="5000"/>
              </a:spcBef>
              <a:buBlip>
                <a:blip r:embed="rId2"/>
              </a:buBlip>
              <a:defRPr sz="3910"/>
            </a:pPr>
            <a:r>
              <a:t>In addition to Scenario 1 - 2.2m  additional visit, £3.1B additional spend, £225m additional tax &amp; 52K extra jobs</a:t>
            </a:r>
          </a:p>
          <a:p>
            <a:pPr marL="690880" indent="-690880" defTabSz="701675">
              <a:spcBef>
                <a:spcPts val="5000"/>
              </a:spcBef>
              <a:buBlip>
                <a:blip r:embed="rId2"/>
              </a:buBlip>
              <a:defRPr sz="3910"/>
            </a:pPr>
            <a:r>
              <a:t>Best case scenario</a:t>
            </a:r>
          </a:p>
        </p:txBody>
      </p:sp>
    </p:spTree>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Tourism Economics Forecasts 2012"/>
          <p:cNvSpPr txBox="1">
            <a:spLocks noGrp="1"/>
          </p:cNvSpPr>
          <p:nvPr>
            <p:ph type="title"/>
          </p:nvPr>
        </p:nvSpPr>
        <p:spPr>
          <a:prstGeom prst="rect">
            <a:avLst/>
          </a:prstGeom>
        </p:spPr>
        <p:txBody>
          <a:bodyPr/>
          <a:lstStyle/>
          <a:p>
            <a:r>
              <a:t>Tourism Economics Forecasts 2012</a:t>
            </a:r>
          </a:p>
        </p:txBody>
      </p:sp>
      <p:sp>
        <p:nvSpPr>
          <p:cNvPr id="254" name="2030…"/>
          <p:cNvSpPr txBox="1">
            <a:spLocks noGrp="1"/>
          </p:cNvSpPr>
          <p:nvPr>
            <p:ph type="body" idx="1"/>
          </p:nvPr>
        </p:nvSpPr>
        <p:spPr>
          <a:prstGeom prst="rect">
            <a:avLst/>
          </a:prstGeom>
        </p:spPr>
        <p:txBody>
          <a:bodyPr/>
          <a:lstStyle/>
          <a:p>
            <a:pPr>
              <a:buBlip>
                <a:blip r:embed="rId2"/>
              </a:buBlip>
            </a:pPr>
            <a:r>
              <a:t>2030  </a:t>
            </a:r>
          </a:p>
          <a:p>
            <a:pPr>
              <a:buBlip>
                <a:blip r:embed="rId2"/>
              </a:buBlip>
            </a:pPr>
            <a:r>
              <a:t>Best Case  - Good Marketing Strategy &amp; Improved Policy - 60m Visits, £80B </a:t>
            </a:r>
          </a:p>
          <a:p>
            <a:pPr>
              <a:buBlip>
                <a:blip r:embed="rId2"/>
              </a:buBlip>
            </a:pPr>
            <a:r>
              <a:t>Status Qou - Good Marketing Strategy &amp; Current Policy - 50m Visits, £60B</a:t>
            </a:r>
          </a:p>
          <a:p>
            <a:pPr>
              <a:buBlip>
                <a:blip r:embed="rId2"/>
              </a:buBlip>
            </a:pPr>
            <a:r>
              <a:t>Mixed - Bad Marketing Strategy &amp; Current Policy - 60m Visits, £80B</a:t>
            </a:r>
          </a:p>
          <a:p>
            <a:pPr>
              <a:buBlip>
                <a:blip r:embed="rId2"/>
              </a:buBlip>
            </a:pPr>
            <a:r>
              <a:t>Worst Case - Bad Marketing Strategy &amp; Current Policy - 50m, £60B</a:t>
            </a:r>
          </a:p>
        </p:txBody>
      </p:sp>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 name="Factors to Consider"/>
          <p:cNvSpPr txBox="1">
            <a:spLocks noGrp="1"/>
          </p:cNvSpPr>
          <p:nvPr>
            <p:ph type="title"/>
          </p:nvPr>
        </p:nvSpPr>
        <p:spPr>
          <a:prstGeom prst="rect">
            <a:avLst/>
          </a:prstGeom>
        </p:spPr>
        <p:txBody>
          <a:bodyPr/>
          <a:lstStyle/>
          <a:p>
            <a:r>
              <a:t>Factors to Consider</a:t>
            </a:r>
          </a:p>
        </p:txBody>
      </p:sp>
      <p:sp>
        <p:nvSpPr>
          <p:cNvPr id="257" name="Visas…"/>
          <p:cNvSpPr txBox="1">
            <a:spLocks noGrp="1"/>
          </p:cNvSpPr>
          <p:nvPr>
            <p:ph type="body" idx="1"/>
          </p:nvPr>
        </p:nvSpPr>
        <p:spPr>
          <a:xfrm>
            <a:off x="2374900" y="3923850"/>
            <a:ext cx="19621501" cy="9155760"/>
          </a:xfrm>
          <a:prstGeom prst="rect">
            <a:avLst/>
          </a:prstGeom>
        </p:spPr>
        <p:txBody>
          <a:bodyPr/>
          <a:lstStyle/>
          <a:p>
            <a:pPr marL="593344" indent="-593344" defTabSz="602615">
              <a:spcBef>
                <a:spcPts val="4300"/>
              </a:spcBef>
              <a:buBlip>
                <a:blip r:embed="rId2"/>
              </a:buBlip>
              <a:defRPr sz="3358"/>
            </a:pPr>
            <a:r>
              <a:t>Visas</a:t>
            </a:r>
          </a:p>
          <a:p>
            <a:pPr marL="593344" indent="-593344" defTabSz="602615">
              <a:spcBef>
                <a:spcPts val="4300"/>
              </a:spcBef>
              <a:buBlip>
                <a:blip r:embed="rId2"/>
              </a:buBlip>
              <a:defRPr sz="3358"/>
            </a:pPr>
            <a:r>
              <a:t>APD</a:t>
            </a:r>
          </a:p>
          <a:p>
            <a:pPr marL="593344" indent="-593344" defTabSz="602615">
              <a:spcBef>
                <a:spcPts val="4300"/>
              </a:spcBef>
              <a:buBlip>
                <a:blip r:embed="rId2"/>
              </a:buBlip>
              <a:defRPr sz="3358"/>
            </a:pPr>
            <a:r>
              <a:t>Air Access</a:t>
            </a:r>
          </a:p>
          <a:p>
            <a:pPr marL="593344" indent="-593344" defTabSz="602615">
              <a:spcBef>
                <a:spcPts val="4300"/>
              </a:spcBef>
              <a:buBlip>
                <a:blip r:embed="rId2"/>
              </a:buBlip>
              <a:defRPr sz="3358"/>
            </a:pPr>
            <a:r>
              <a:t>Marketing Impacts</a:t>
            </a:r>
          </a:p>
          <a:p>
            <a:pPr marL="593344" indent="-593344" defTabSz="602615">
              <a:spcBef>
                <a:spcPts val="4300"/>
              </a:spcBef>
              <a:buBlip>
                <a:blip r:embed="rId2"/>
              </a:buBlip>
              <a:defRPr sz="3358"/>
            </a:pPr>
            <a:r>
              <a:t>Economic Background</a:t>
            </a:r>
          </a:p>
          <a:p>
            <a:pPr marL="593344" indent="-593344" defTabSz="602615">
              <a:spcBef>
                <a:spcPts val="4300"/>
              </a:spcBef>
              <a:buBlip>
                <a:blip r:embed="rId2"/>
              </a:buBlip>
              <a:defRPr sz="3358"/>
            </a:pPr>
            <a:r>
              <a:t>Economic Outlook</a:t>
            </a:r>
          </a:p>
          <a:p>
            <a:pPr marL="593344" indent="-593344" defTabSz="602615">
              <a:spcBef>
                <a:spcPts val="4300"/>
              </a:spcBef>
              <a:buBlip>
                <a:blip r:embed="rId2"/>
              </a:buBlip>
              <a:defRPr sz="3358"/>
            </a:pPr>
            <a:r>
              <a:t>Eurozone Economy</a:t>
            </a:r>
          </a:p>
          <a:p>
            <a:pPr marL="593344" indent="-593344" defTabSz="602615">
              <a:spcBef>
                <a:spcPts val="4300"/>
              </a:spcBef>
              <a:buBlip>
                <a:blip r:embed="rId2"/>
              </a:buBlip>
              <a:defRPr sz="3358"/>
            </a:pPr>
            <a:r>
              <a:t>US Economy</a:t>
            </a:r>
          </a:p>
          <a:p>
            <a:pPr marL="593344" indent="-593344" defTabSz="602615">
              <a:spcBef>
                <a:spcPts val="4300"/>
              </a:spcBef>
              <a:buBlip>
                <a:blip r:embed="rId2"/>
              </a:buBlip>
              <a:defRPr sz="3358"/>
            </a:pPr>
            <a:r>
              <a:t>Global Economy</a:t>
            </a: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 name="Strategic Impacts"/>
          <p:cNvSpPr txBox="1">
            <a:spLocks noGrp="1"/>
          </p:cNvSpPr>
          <p:nvPr>
            <p:ph type="title"/>
          </p:nvPr>
        </p:nvSpPr>
        <p:spPr>
          <a:prstGeom prst="rect">
            <a:avLst/>
          </a:prstGeom>
        </p:spPr>
        <p:txBody>
          <a:bodyPr/>
          <a:lstStyle/>
          <a:p>
            <a:r>
              <a:t>Strategic Impacts</a:t>
            </a:r>
          </a:p>
        </p:txBody>
      </p:sp>
      <p:pic>
        <p:nvPicPr>
          <p:cNvPr id="260" name="IMG_0160.jpeg" descr="IMG_0160.jpeg"/>
          <p:cNvPicPr>
            <a:picLocks noChangeAspect="1"/>
          </p:cNvPicPr>
          <p:nvPr/>
        </p:nvPicPr>
        <p:blipFill>
          <a:blip r:embed="rId2">
            <a:extLst/>
          </a:blip>
          <a:stretch>
            <a:fillRect/>
          </a:stretch>
        </p:blipFill>
        <p:spPr>
          <a:xfrm>
            <a:off x="6529734" y="4491240"/>
            <a:ext cx="10846135" cy="8593074"/>
          </a:xfrm>
          <a:prstGeom prst="rect">
            <a:avLst/>
          </a:prstGeom>
          <a:ln w="12700">
            <a:miter lim="400000"/>
          </a:ln>
        </p:spPr>
      </p:pic>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 name="National Brand Index"/>
          <p:cNvSpPr txBox="1">
            <a:spLocks noGrp="1"/>
          </p:cNvSpPr>
          <p:nvPr>
            <p:ph type="title"/>
          </p:nvPr>
        </p:nvSpPr>
        <p:spPr>
          <a:prstGeom prst="rect">
            <a:avLst/>
          </a:prstGeom>
        </p:spPr>
        <p:txBody>
          <a:bodyPr/>
          <a:lstStyle/>
          <a:p>
            <a:r>
              <a:t>National Brand Index</a:t>
            </a:r>
          </a:p>
        </p:txBody>
      </p:sp>
      <p:pic>
        <p:nvPicPr>
          <p:cNvPr id="263" name="IMG_0178.jpeg" descr="IMG_0178.jpeg"/>
          <p:cNvPicPr>
            <a:picLocks noChangeAspect="1"/>
          </p:cNvPicPr>
          <p:nvPr/>
        </p:nvPicPr>
        <p:blipFill>
          <a:blip r:embed="rId2">
            <a:extLst/>
          </a:blip>
          <a:stretch>
            <a:fillRect/>
          </a:stretch>
        </p:blipFill>
        <p:spPr>
          <a:xfrm>
            <a:off x="3961477" y="3786433"/>
            <a:ext cx="16831121" cy="9506085"/>
          </a:xfrm>
          <a:prstGeom prst="rect">
            <a:avLst/>
          </a:prstGeom>
          <a:ln w="12700">
            <a:miter lim="400000"/>
          </a:ln>
        </p:spPr>
      </p:pic>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 name="Image of Britain Post Olympics"/>
          <p:cNvSpPr txBox="1">
            <a:spLocks noGrp="1"/>
          </p:cNvSpPr>
          <p:nvPr>
            <p:ph type="title"/>
          </p:nvPr>
        </p:nvSpPr>
        <p:spPr>
          <a:prstGeom prst="rect">
            <a:avLst/>
          </a:prstGeom>
        </p:spPr>
        <p:txBody>
          <a:bodyPr/>
          <a:lstStyle/>
          <a:p>
            <a:r>
              <a:t>Image of Britain Post Olympics</a:t>
            </a:r>
          </a:p>
        </p:txBody>
      </p:sp>
      <p:sp>
        <p:nvSpPr>
          <p:cNvPr id="266" name="Nation Brand improved to 4th from 5th out of 50 major nations  (Foresights 20130…"/>
          <p:cNvSpPr txBox="1">
            <a:spLocks noGrp="1"/>
          </p:cNvSpPr>
          <p:nvPr>
            <p:ph type="body" idx="1"/>
          </p:nvPr>
        </p:nvSpPr>
        <p:spPr>
          <a:prstGeom prst="rect">
            <a:avLst/>
          </a:prstGeom>
        </p:spPr>
        <p:txBody>
          <a:bodyPr/>
          <a:lstStyle/>
          <a:p>
            <a:pPr marL="633983" indent="-633983" defTabSz="643889">
              <a:spcBef>
                <a:spcPts val="4600"/>
              </a:spcBef>
              <a:buBlip>
                <a:blip r:embed="rId2"/>
              </a:buBlip>
              <a:defRPr sz="3587"/>
            </a:pPr>
            <a:r>
              <a:t>Nation Brand improved to 4th from 5th out of 50 major nations  (Foresights 20130</a:t>
            </a:r>
          </a:p>
          <a:p>
            <a:pPr marL="633983" indent="-633983" defTabSz="643889">
              <a:spcBef>
                <a:spcPts val="4600"/>
              </a:spcBef>
              <a:buBlip>
                <a:blip r:embed="rId2"/>
              </a:buBlip>
              <a:defRPr sz="3587"/>
            </a:pPr>
            <a:r>
              <a:t>Very Strong Image</a:t>
            </a:r>
          </a:p>
          <a:p>
            <a:pPr marL="633983" indent="-633983" defTabSz="643889">
              <a:spcBef>
                <a:spcPts val="4600"/>
              </a:spcBef>
              <a:buBlip>
                <a:blip r:embed="rId2"/>
              </a:buBlip>
              <a:defRPr sz="3587"/>
            </a:pPr>
            <a:r>
              <a:t>Culture 5th to 4th </a:t>
            </a:r>
          </a:p>
          <a:p>
            <a:pPr marL="633983" indent="-633983" defTabSz="643889">
              <a:spcBef>
                <a:spcPts val="4600"/>
              </a:spcBef>
              <a:buBlip>
                <a:blip r:embed="rId2"/>
              </a:buBlip>
              <a:defRPr sz="3587"/>
            </a:pPr>
            <a:r>
              <a:t>Welcome Pre Games 12th to 9th Post Games - 99% welcome July to September 2012 &amp; 98% would recommend </a:t>
            </a:r>
          </a:p>
          <a:p>
            <a:pPr marL="633983" indent="-633983" defTabSz="643889">
              <a:spcBef>
                <a:spcPts val="4600"/>
              </a:spcBef>
              <a:buBlip>
                <a:blip r:embed="rId2"/>
              </a:buBlip>
              <a:defRPr sz="3587"/>
            </a:pPr>
            <a:r>
              <a:t>Sport 7th to 5th </a:t>
            </a:r>
          </a:p>
          <a:p>
            <a:pPr marL="633983" indent="-633983" defTabSz="643889">
              <a:spcBef>
                <a:spcPts val="4600"/>
              </a:spcBef>
              <a:buBlip>
                <a:blip r:embed="rId2"/>
              </a:buBlip>
              <a:defRPr sz="3587"/>
            </a:pPr>
            <a:r>
              <a:t>Media Coverage</a:t>
            </a:r>
          </a:p>
          <a:p>
            <a:pPr marL="633983" indent="-633983" defTabSz="643889">
              <a:spcBef>
                <a:spcPts val="4600"/>
              </a:spcBef>
              <a:buBlip>
                <a:blip r:embed="rId2"/>
              </a:buBlip>
              <a:defRPr sz="3587"/>
            </a:pPr>
            <a:r>
              <a:t>Global Exposure</a:t>
            </a:r>
          </a:p>
        </p:txBody>
      </p:sp>
    </p:spTree>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Oxford Economic Macro Economic Model"/>
          <p:cNvSpPr txBox="1">
            <a:spLocks noGrp="1"/>
          </p:cNvSpPr>
          <p:nvPr>
            <p:ph type="title"/>
          </p:nvPr>
        </p:nvSpPr>
        <p:spPr>
          <a:prstGeom prst="rect">
            <a:avLst/>
          </a:prstGeom>
        </p:spPr>
        <p:txBody>
          <a:bodyPr/>
          <a:lstStyle/>
          <a:p>
            <a:r>
              <a:t>Oxford Economic Macro Economic Model</a:t>
            </a:r>
          </a:p>
        </p:txBody>
      </p:sp>
      <p:pic>
        <p:nvPicPr>
          <p:cNvPr id="269" name="IMG_0159.jpeg" descr="IMG_0159.jpeg"/>
          <p:cNvPicPr>
            <a:picLocks noChangeAspect="1"/>
          </p:cNvPicPr>
          <p:nvPr/>
        </p:nvPicPr>
        <p:blipFill>
          <a:blip r:embed="rId2">
            <a:extLst/>
          </a:blip>
          <a:stretch>
            <a:fillRect/>
          </a:stretch>
        </p:blipFill>
        <p:spPr>
          <a:xfrm>
            <a:off x="6813280" y="3864852"/>
            <a:ext cx="9823699" cy="9491496"/>
          </a:xfrm>
          <a:prstGeom prst="rect">
            <a:avLst/>
          </a:prstGeom>
          <a:ln w="12700">
            <a:miter lim="400000"/>
          </a:ln>
        </p:spPr>
      </p:pic>
    </p:spTree>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Inbound Tourism Performance of Olympic Host Nations"/>
          <p:cNvSpPr txBox="1">
            <a:spLocks noGrp="1"/>
          </p:cNvSpPr>
          <p:nvPr>
            <p:ph type="title"/>
          </p:nvPr>
        </p:nvSpPr>
        <p:spPr>
          <a:prstGeom prst="rect">
            <a:avLst/>
          </a:prstGeom>
        </p:spPr>
        <p:txBody>
          <a:bodyPr/>
          <a:lstStyle/>
          <a:p>
            <a:r>
              <a:t>Inbound Tourism Performance of Olympic Host Nations </a:t>
            </a:r>
          </a:p>
        </p:txBody>
      </p:sp>
      <p:pic>
        <p:nvPicPr>
          <p:cNvPr id="272" name="E6662822-E156-4FB6-B1FB-1A22F3283532-L0-001.jpeg" descr="E6662822-E156-4FB6-B1FB-1A22F3283532-L0-001.jpeg"/>
          <p:cNvPicPr>
            <a:picLocks noChangeAspect="1"/>
          </p:cNvPicPr>
          <p:nvPr/>
        </p:nvPicPr>
        <p:blipFill>
          <a:blip r:embed="rId2">
            <a:extLst/>
          </a:blip>
          <a:stretch>
            <a:fillRect/>
          </a:stretch>
        </p:blipFill>
        <p:spPr>
          <a:xfrm>
            <a:off x="2653814" y="3306771"/>
            <a:ext cx="19076373" cy="10674782"/>
          </a:xfrm>
          <a:prstGeom prst="rect">
            <a:avLst/>
          </a:prstGeom>
          <a:ln w="12700">
            <a:miter lim="400000"/>
          </a:ln>
        </p:spPr>
      </p:pic>
      <p:pic>
        <p:nvPicPr>
          <p:cNvPr id="273" name="IMG_0159.jpeg" descr="IMG_0159.jpeg"/>
          <p:cNvPicPr>
            <a:picLocks noChangeAspect="1"/>
          </p:cNvPicPr>
          <p:nvPr/>
        </p:nvPicPr>
        <p:blipFill>
          <a:blip r:embed="rId3">
            <a:extLst/>
          </a:blip>
          <a:stretch>
            <a:fillRect/>
          </a:stretch>
        </p:blipFill>
        <p:spPr>
          <a:xfrm>
            <a:off x="26271266" y="6064249"/>
            <a:ext cx="5257801" cy="5080001"/>
          </a:xfrm>
          <a:prstGeom prst="rect">
            <a:avLst/>
          </a:prstGeom>
          <a:ln w="12700">
            <a:miter lim="400000"/>
          </a:ln>
        </p:spPr>
      </p:pic>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Visitor Stats 2012"/>
          <p:cNvSpPr txBox="1">
            <a:spLocks noGrp="1"/>
          </p:cNvSpPr>
          <p:nvPr>
            <p:ph type="title"/>
          </p:nvPr>
        </p:nvSpPr>
        <p:spPr>
          <a:prstGeom prst="rect">
            <a:avLst/>
          </a:prstGeom>
        </p:spPr>
        <p:txBody>
          <a:bodyPr/>
          <a:lstStyle/>
          <a:p>
            <a:r>
              <a:t>Visitor Stats 2012</a:t>
            </a:r>
          </a:p>
        </p:txBody>
      </p:sp>
      <p:pic>
        <p:nvPicPr>
          <p:cNvPr id="276" name="CA3CFA22-1C8B-4BD1-ACE6-F012111E16A5-L0-001.jpeg" descr="CA3CFA22-1C8B-4BD1-ACE6-F012111E16A5-L0-001.jpeg"/>
          <p:cNvPicPr>
            <a:picLocks noChangeAspect="1"/>
          </p:cNvPicPr>
          <p:nvPr/>
        </p:nvPicPr>
        <p:blipFill>
          <a:blip r:embed="rId2">
            <a:extLst/>
          </a:blip>
          <a:stretch>
            <a:fillRect/>
          </a:stretch>
        </p:blipFill>
        <p:spPr>
          <a:xfrm>
            <a:off x="7128648" y="2868674"/>
            <a:ext cx="10977723" cy="10606495"/>
          </a:xfrm>
          <a:prstGeom prst="rect">
            <a:avLst/>
          </a:prstGeom>
          <a:ln w="12700">
            <a:miter lim="400000"/>
          </a:ln>
        </p:spPr>
      </p:pic>
    </p:spTree>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 name="2012 Visitor Destination Stats"/>
          <p:cNvSpPr txBox="1">
            <a:spLocks noGrp="1"/>
          </p:cNvSpPr>
          <p:nvPr>
            <p:ph type="title"/>
          </p:nvPr>
        </p:nvSpPr>
        <p:spPr>
          <a:prstGeom prst="rect">
            <a:avLst/>
          </a:prstGeom>
        </p:spPr>
        <p:txBody>
          <a:bodyPr/>
          <a:lstStyle/>
          <a:p>
            <a:r>
              <a:t>2012 Visitor Destination Stats</a:t>
            </a:r>
          </a:p>
        </p:txBody>
      </p:sp>
      <p:pic>
        <p:nvPicPr>
          <p:cNvPr id="279" name="IMG_0165.jpeg" descr="IMG_0165.jpeg"/>
          <p:cNvPicPr>
            <a:picLocks noChangeAspect="1"/>
          </p:cNvPicPr>
          <p:nvPr/>
        </p:nvPicPr>
        <p:blipFill>
          <a:blip r:embed="rId2">
            <a:extLst/>
          </a:blip>
          <a:stretch>
            <a:fillRect/>
          </a:stretch>
        </p:blipFill>
        <p:spPr>
          <a:xfrm>
            <a:off x="7081788" y="3515613"/>
            <a:ext cx="10493528" cy="9733128"/>
          </a:xfrm>
          <a:prstGeom prst="rect">
            <a:avLst/>
          </a:prstGeom>
          <a:ln w="12700">
            <a:miter lim="400000"/>
          </a:ln>
        </p:spPr>
      </p:pic>
    </p:spTree>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 name="2012 Visitor Info"/>
          <p:cNvSpPr txBox="1">
            <a:spLocks noGrp="1"/>
          </p:cNvSpPr>
          <p:nvPr>
            <p:ph type="title"/>
          </p:nvPr>
        </p:nvSpPr>
        <p:spPr>
          <a:prstGeom prst="rect">
            <a:avLst/>
          </a:prstGeom>
        </p:spPr>
        <p:txBody>
          <a:bodyPr/>
          <a:lstStyle/>
          <a:p>
            <a:r>
              <a:t>2012 Visitor Info</a:t>
            </a:r>
          </a:p>
        </p:txBody>
      </p:sp>
      <p:pic>
        <p:nvPicPr>
          <p:cNvPr id="282" name="IMG_0168.jpeg" descr="IMG_0168.jpeg"/>
          <p:cNvPicPr>
            <a:picLocks noChangeAspect="1"/>
          </p:cNvPicPr>
          <p:nvPr/>
        </p:nvPicPr>
        <p:blipFill>
          <a:blip r:embed="rId2">
            <a:extLst/>
          </a:blip>
          <a:stretch>
            <a:fillRect/>
          </a:stretch>
        </p:blipFill>
        <p:spPr>
          <a:xfrm>
            <a:off x="5890896" y="3613141"/>
            <a:ext cx="10046300" cy="9439638"/>
          </a:xfrm>
          <a:prstGeom prst="rect">
            <a:avLst/>
          </a:prstGeom>
          <a:ln w="12700">
            <a:miter lim="400000"/>
          </a:ln>
        </p:spPr>
      </p:pic>
    </p:spTree>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Length of Stay 2012"/>
          <p:cNvSpPr txBox="1">
            <a:spLocks noGrp="1"/>
          </p:cNvSpPr>
          <p:nvPr>
            <p:ph type="title"/>
          </p:nvPr>
        </p:nvSpPr>
        <p:spPr>
          <a:prstGeom prst="rect">
            <a:avLst/>
          </a:prstGeom>
        </p:spPr>
        <p:txBody>
          <a:bodyPr/>
          <a:lstStyle/>
          <a:p>
            <a:endParaRPr/>
          </a:p>
          <a:p>
            <a:r>
              <a:t>Length of Stay 2012</a:t>
            </a:r>
          </a:p>
        </p:txBody>
      </p:sp>
      <p:pic>
        <p:nvPicPr>
          <p:cNvPr id="285" name="IMG_0169.jpeg" descr="IMG_0169.jpeg"/>
          <p:cNvPicPr>
            <a:picLocks noChangeAspect="1"/>
          </p:cNvPicPr>
          <p:nvPr/>
        </p:nvPicPr>
        <p:blipFill>
          <a:blip r:embed="rId2">
            <a:extLst/>
          </a:blip>
          <a:stretch>
            <a:fillRect/>
          </a:stretch>
        </p:blipFill>
        <p:spPr>
          <a:xfrm>
            <a:off x="7288036" y="3325661"/>
            <a:ext cx="10439435" cy="9960330"/>
          </a:xfrm>
          <a:prstGeom prst="rect">
            <a:avLst/>
          </a:prstGeom>
          <a:ln w="12700">
            <a:miter lim="400000"/>
          </a:ln>
        </p:spPr>
      </p:pic>
    </p:spTree>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 name="Spend per Visit 2012"/>
          <p:cNvSpPr txBox="1">
            <a:spLocks noGrp="1"/>
          </p:cNvSpPr>
          <p:nvPr>
            <p:ph type="title"/>
          </p:nvPr>
        </p:nvSpPr>
        <p:spPr>
          <a:prstGeom prst="rect">
            <a:avLst/>
          </a:prstGeom>
        </p:spPr>
        <p:txBody>
          <a:bodyPr/>
          <a:lstStyle/>
          <a:p>
            <a:r>
              <a:t>Spend per Visit 2012</a:t>
            </a:r>
          </a:p>
        </p:txBody>
      </p:sp>
      <p:pic>
        <p:nvPicPr>
          <p:cNvPr id="288" name="IMG_0167.jpeg" descr="IMG_0167.jpeg"/>
          <p:cNvPicPr>
            <a:picLocks noChangeAspect="1"/>
          </p:cNvPicPr>
          <p:nvPr/>
        </p:nvPicPr>
        <p:blipFill>
          <a:blip r:embed="rId2">
            <a:extLst/>
          </a:blip>
          <a:stretch>
            <a:fillRect/>
          </a:stretch>
        </p:blipFill>
        <p:spPr>
          <a:xfrm>
            <a:off x="6899583" y="3479321"/>
            <a:ext cx="9987302" cy="9432452"/>
          </a:xfrm>
          <a:prstGeom prst="rect">
            <a:avLst/>
          </a:prstGeom>
          <a:ln w="12700">
            <a:miter lim="400000"/>
          </a:ln>
        </p:spPr>
      </p:pic>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2012 Visitor Information"/>
          <p:cNvSpPr txBox="1">
            <a:spLocks noGrp="1"/>
          </p:cNvSpPr>
          <p:nvPr>
            <p:ph type="title"/>
          </p:nvPr>
        </p:nvSpPr>
        <p:spPr>
          <a:prstGeom prst="rect">
            <a:avLst/>
          </a:prstGeom>
        </p:spPr>
        <p:txBody>
          <a:bodyPr/>
          <a:lstStyle/>
          <a:p>
            <a:r>
              <a:t>2012 Visitor Information</a:t>
            </a:r>
          </a:p>
        </p:txBody>
      </p:sp>
      <p:pic>
        <p:nvPicPr>
          <p:cNvPr id="291" name="IMG_0170.jpeg" descr="IMG_0170.jpeg"/>
          <p:cNvPicPr>
            <a:picLocks noChangeAspect="1"/>
          </p:cNvPicPr>
          <p:nvPr/>
        </p:nvPicPr>
        <p:blipFill>
          <a:blip r:embed="rId2">
            <a:extLst/>
          </a:blip>
          <a:stretch>
            <a:fillRect/>
          </a:stretch>
        </p:blipFill>
        <p:spPr>
          <a:xfrm>
            <a:off x="7674863" y="2990600"/>
            <a:ext cx="10321792" cy="10072473"/>
          </a:xfrm>
          <a:prstGeom prst="rect">
            <a:avLst/>
          </a:prstGeom>
          <a:ln w="12700">
            <a:miter lim="400000"/>
          </a:ln>
        </p:spPr>
      </p:pic>
    </p:spTree>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Visitor Attraction Information 2012"/>
          <p:cNvSpPr txBox="1">
            <a:spLocks noGrp="1"/>
          </p:cNvSpPr>
          <p:nvPr>
            <p:ph type="title"/>
          </p:nvPr>
        </p:nvSpPr>
        <p:spPr>
          <a:prstGeom prst="rect">
            <a:avLst/>
          </a:prstGeom>
        </p:spPr>
        <p:txBody>
          <a:bodyPr/>
          <a:lstStyle/>
          <a:p>
            <a:r>
              <a:t>Visitor Attraction Information 2012</a:t>
            </a:r>
          </a:p>
        </p:txBody>
      </p:sp>
      <p:pic>
        <p:nvPicPr>
          <p:cNvPr id="294" name="IMG_0171.jpeg" descr="IMG_0171.jpeg"/>
          <p:cNvPicPr>
            <a:picLocks noChangeAspect="1"/>
          </p:cNvPicPr>
          <p:nvPr/>
        </p:nvPicPr>
        <p:blipFill>
          <a:blip r:embed="rId2">
            <a:extLst/>
          </a:blip>
          <a:stretch>
            <a:fillRect/>
          </a:stretch>
        </p:blipFill>
        <p:spPr>
          <a:xfrm>
            <a:off x="5998819" y="2940935"/>
            <a:ext cx="10754203" cy="10546394"/>
          </a:xfrm>
          <a:prstGeom prst="rect">
            <a:avLst/>
          </a:prstGeom>
          <a:ln w="12700">
            <a:miter lim="400000"/>
          </a:ln>
        </p:spPr>
      </p:pic>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Impact of 2020 - Showcase Britain"/>
          <p:cNvSpPr txBox="1">
            <a:spLocks noGrp="1"/>
          </p:cNvSpPr>
          <p:nvPr>
            <p:ph type="title"/>
          </p:nvPr>
        </p:nvSpPr>
        <p:spPr>
          <a:prstGeom prst="rect">
            <a:avLst/>
          </a:prstGeom>
        </p:spPr>
        <p:txBody>
          <a:bodyPr/>
          <a:lstStyle/>
          <a:p>
            <a:r>
              <a:t>Impact of 2020 - Showcase Britain </a:t>
            </a:r>
          </a:p>
        </p:txBody>
      </p:sp>
      <p:pic>
        <p:nvPicPr>
          <p:cNvPr id="297" name="IMG_0176.jpeg" descr="IMG_0176.jpeg"/>
          <p:cNvPicPr>
            <a:picLocks noChangeAspect="1"/>
          </p:cNvPicPr>
          <p:nvPr/>
        </p:nvPicPr>
        <p:blipFill>
          <a:blip r:embed="rId2">
            <a:extLst/>
          </a:blip>
          <a:stretch>
            <a:fillRect/>
          </a:stretch>
        </p:blipFill>
        <p:spPr>
          <a:xfrm>
            <a:off x="6578624" y="3549162"/>
            <a:ext cx="9723625" cy="9418294"/>
          </a:xfrm>
          <a:prstGeom prst="rect">
            <a:avLst/>
          </a:prstGeom>
          <a:ln w="12700">
            <a:miter lim="400000"/>
          </a:ln>
        </p:spPr>
      </p:pic>
    </p:spTree>
  </p:cSld>
  <p:clrMapOvr>
    <a:masterClrMapping/>
  </p:clrMapOvr>
  <p:transition spd="med"/>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New_Template6">
  <a:themeElements>
    <a:clrScheme name="New_Template6">
      <a:dk1>
        <a:srgbClr val="000000"/>
      </a:dk1>
      <a:lt1>
        <a:srgbClr val="EEEEEE"/>
      </a:lt1>
      <a:dk2>
        <a:srgbClr val="3E4044"/>
      </a:dk2>
      <a:lt2>
        <a:srgbClr val="DCDDE0"/>
      </a:lt2>
      <a:accent1>
        <a:srgbClr val="0AB8BF"/>
      </a:accent1>
      <a:accent2>
        <a:srgbClr val="82B21C"/>
      </a:accent2>
      <a:accent3>
        <a:srgbClr val="E6A629"/>
      </a:accent3>
      <a:accent4>
        <a:srgbClr val="E86F1B"/>
      </a:accent4>
      <a:accent5>
        <a:srgbClr val="C4411D"/>
      </a:accent5>
      <a:accent6>
        <a:srgbClr val="795B8C"/>
      </a:accent6>
      <a:hlink>
        <a:srgbClr val="0000FF"/>
      </a:hlink>
      <a:folHlink>
        <a:srgbClr val="FF00FF"/>
      </a:folHlink>
    </a:clrScheme>
    <a:fontScheme name="New_Template6">
      <a:majorFont>
        <a:latin typeface="Superclarendon Regular"/>
        <a:ea typeface="Superclarendon Regular"/>
        <a:cs typeface="Superclarendon Regular"/>
      </a:majorFont>
      <a:minorFont>
        <a:latin typeface="Superclarendon Regular"/>
        <a:ea typeface="Superclarendon Regular"/>
        <a:cs typeface="Superclarendon Regular"/>
      </a:minorFont>
    </a:fontScheme>
    <a:fmtScheme name="New_Templat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EEEEEE"/>
            </a:solidFill>
            <a:effectLst>
              <a:outerShdw blurRad="25400" dist="25400" dir="2388334" rotWithShape="0">
                <a:srgbClr val="000000">
                  <a:alpha val="79310"/>
                </a:srgbClr>
              </a:outerShdw>
            </a:effectLst>
            <a:uFillTx/>
            <a:latin typeface="Helvetica Neue Bold Condensed"/>
            <a:ea typeface="Helvetica Neue Bold Condensed"/>
            <a:cs typeface="Helvetica Neue Bold Condensed"/>
            <a:sym typeface="Helvetica Neue Bold Condense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a:noFill/>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New_Template6">
  <a:themeElements>
    <a:clrScheme name="New_Template6">
      <a:dk1>
        <a:srgbClr val="000000"/>
      </a:dk1>
      <a:lt1>
        <a:srgbClr val="FFFFFF"/>
      </a:lt1>
      <a:dk2>
        <a:srgbClr val="3E4044"/>
      </a:dk2>
      <a:lt2>
        <a:srgbClr val="DCDDE0"/>
      </a:lt2>
      <a:accent1>
        <a:srgbClr val="0AB8BF"/>
      </a:accent1>
      <a:accent2>
        <a:srgbClr val="82B21C"/>
      </a:accent2>
      <a:accent3>
        <a:srgbClr val="E6A629"/>
      </a:accent3>
      <a:accent4>
        <a:srgbClr val="E86F1B"/>
      </a:accent4>
      <a:accent5>
        <a:srgbClr val="C4411D"/>
      </a:accent5>
      <a:accent6>
        <a:srgbClr val="795B8C"/>
      </a:accent6>
      <a:hlink>
        <a:srgbClr val="0000FF"/>
      </a:hlink>
      <a:folHlink>
        <a:srgbClr val="FF00FF"/>
      </a:folHlink>
    </a:clrScheme>
    <a:fontScheme name="New_Template6">
      <a:majorFont>
        <a:latin typeface="Superclarendon Regular"/>
        <a:ea typeface="Superclarendon Regular"/>
        <a:cs typeface="Superclarendon Regular"/>
      </a:majorFont>
      <a:minorFont>
        <a:latin typeface="Superclarendon Regular"/>
        <a:ea typeface="Superclarendon Regular"/>
        <a:cs typeface="Superclarendon Regular"/>
      </a:minorFont>
    </a:fontScheme>
    <a:fmtScheme name="New_Templat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EEEEEE"/>
            </a:solidFill>
            <a:effectLst>
              <a:outerShdw blurRad="25400" dist="25400" dir="2388334" rotWithShape="0">
                <a:srgbClr val="000000">
                  <a:alpha val="79310"/>
                </a:srgbClr>
              </a:outerShdw>
            </a:effectLst>
            <a:uFillTx/>
            <a:latin typeface="Helvetica Neue Bold Condensed"/>
            <a:ea typeface="Helvetica Neue Bold Condensed"/>
            <a:cs typeface="Helvetica Neue Bold Condensed"/>
            <a:sym typeface="Helvetica Neue Bold Condense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a:noFill/>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EEEEEE"/>
            </a:solidFill>
            <a:effectLst/>
            <a:uFillTx/>
            <a:latin typeface="Helvetica Neue Bold Condensed"/>
            <a:ea typeface="Helvetica Neue Bold Condensed"/>
            <a:cs typeface="Helvetica Neue Bold Condensed"/>
            <a:sym typeface="Helvetica Neue Bold Condense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1397</Words>
  <Application>Microsoft Office PowerPoint</Application>
  <PresentationFormat>Custom</PresentationFormat>
  <Paragraphs>198</Paragraphs>
  <Slides>55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55</vt:i4>
      </vt:variant>
    </vt:vector>
  </HeadingPairs>
  <TitlesOfParts>
    <vt:vector size="59" baseType="lpstr">
      <vt:lpstr>Helvetica Neue</vt:lpstr>
      <vt:lpstr>Helvetica Neue Bold Condensed</vt:lpstr>
      <vt:lpstr>Superclarendon Regular</vt:lpstr>
      <vt:lpstr>New_Template6</vt:lpstr>
      <vt:lpstr>Tourism &amp; Events Legacy Strategy 2012</vt:lpstr>
      <vt:lpstr>PowerPoint Presentation</vt:lpstr>
      <vt:lpstr>PowerPoint Presentation</vt:lpstr>
      <vt:lpstr>Delivering the Legacy</vt:lpstr>
      <vt:lpstr>Economic Impact</vt:lpstr>
      <vt:lpstr>Challenges</vt:lpstr>
      <vt:lpstr>PowerPoint Presentation</vt:lpstr>
      <vt:lpstr>PowerPoint Presentation</vt:lpstr>
      <vt:lpstr>PowerPoint Presentation</vt:lpstr>
      <vt:lpstr>PowerPoint Presentation</vt:lpstr>
      <vt:lpstr>PowerPoint Presentation</vt:lpstr>
      <vt:lpstr>2012</vt:lpstr>
      <vt:lpstr>Value of 2012 Event</vt:lpstr>
      <vt:lpstr>Competition</vt:lpstr>
      <vt:lpstr>Issues</vt:lpstr>
      <vt:lpstr>PowerPoint Presentation</vt:lpstr>
      <vt:lpstr>UK Tourism </vt:lpstr>
      <vt:lpstr>Volumes &amp; Values</vt:lpstr>
      <vt:lpstr>Wales</vt:lpstr>
      <vt:lpstr>US Tourism Strategy</vt:lpstr>
      <vt:lpstr>Market Declines</vt:lpstr>
      <vt:lpstr>Way Forward</vt:lpstr>
      <vt:lpstr>Market</vt:lpstr>
      <vt:lpstr>Core Markets</vt:lpstr>
      <vt:lpstr>PowerPoint Presentation</vt:lpstr>
      <vt:lpstr>Timescales</vt:lpstr>
      <vt:lpstr>Ambition </vt:lpstr>
      <vt:lpstr>UK Tourism Strategy</vt:lpstr>
      <vt:lpstr>Improve our Image</vt:lpstr>
      <vt:lpstr>Travel Trade</vt:lpstr>
      <vt:lpstr>Workstream Strategy</vt:lpstr>
      <vt:lpstr>Workstream Image</vt:lpstr>
      <vt:lpstr>Workstream Strategy Developed</vt:lpstr>
      <vt:lpstr>PowerPoint Presentation</vt:lpstr>
      <vt:lpstr>PowerPoint Presentation</vt:lpstr>
      <vt:lpstr>PowerPoint Presentation</vt:lpstr>
      <vt:lpstr>Strategic Key Aims</vt:lpstr>
      <vt:lpstr>Partnerships</vt:lpstr>
      <vt:lpstr>PowerPoint Presentation</vt:lpstr>
      <vt:lpstr>Ambitions - Based on modelling by  Oxford Tourism Economics for Visit Britain </vt:lpstr>
      <vt:lpstr>Tourism Economics Forecasts 2012</vt:lpstr>
      <vt:lpstr>Factors to Consider</vt:lpstr>
      <vt:lpstr>Strategic Impacts</vt:lpstr>
      <vt:lpstr>National Brand Index</vt:lpstr>
      <vt:lpstr>Image of Britain Post Olympics</vt:lpstr>
      <vt:lpstr>Oxford Economic Macro Economic Model</vt:lpstr>
      <vt:lpstr>Inbound Tourism Performance of Olympic Host Nations </vt:lpstr>
      <vt:lpstr>Visitor Stats 2012</vt:lpstr>
      <vt:lpstr>2012 Visitor Destination Stats</vt:lpstr>
      <vt:lpstr>2012 Visitor Info</vt:lpstr>
      <vt:lpstr> Length of Stay 2012</vt:lpstr>
      <vt:lpstr>Spend per Visit 2012</vt:lpstr>
      <vt:lpstr>2012 Visitor Information</vt:lpstr>
      <vt:lpstr>Visitor Attraction Information 2012</vt:lpstr>
      <vt:lpstr>Impact of 2020 - Showcase Britain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&amp; Events Legacy Strategy 2012</dc:title>
  <dc:creator>Jacqui Jones</dc:creator>
  <cp:lastModifiedBy>Jacqui Jones</cp:lastModifiedBy>
  <cp:revision>1</cp:revision>
  <dcterms:modified xsi:type="dcterms:W3CDTF">2020-11-18T00:24:46Z</dcterms:modified>
</cp:coreProperties>
</file>