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64" r:id="rId4"/>
    <p:sldId id="258" r:id="rId5"/>
    <p:sldId id="259" r:id="rId6"/>
    <p:sldId id="261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45030C"/>
    <a:srgbClr val="FEF3CA"/>
    <a:srgbClr val="FCD546"/>
    <a:srgbClr val="FFF9E5"/>
    <a:srgbClr val="FFD85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2898" autoAdjust="0"/>
  </p:normalViewPr>
  <p:slideViewPr>
    <p:cSldViewPr snapToGrid="0">
      <p:cViewPr varScale="1">
        <p:scale>
          <a:sx n="68" d="100"/>
          <a:sy n="68" d="100"/>
        </p:scale>
        <p:origin x="1262" y="62"/>
      </p:cViewPr>
      <p:guideLst>
        <p:guide orient="horz" pos="2160"/>
        <p:guide pos="3840"/>
      </p:guideLst>
    </p:cSldViewPr>
  </p:slideViewPr>
  <p:notesTextViewPr>
    <p:cViewPr>
      <p:scale>
        <a:sx n="75" d="100"/>
        <a:sy n="7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F106D67-3CDF-460D-A320-63D4D1D29D56}" type="doc">
      <dgm:prSet loTypeId="urn:microsoft.com/office/officeart/2008/layout/AlternatingHexagons" loCatId="list" qsTypeId="urn:microsoft.com/office/officeart/2009/2/quickstyle/3d8" qsCatId="3D" csTypeId="urn:microsoft.com/office/officeart/2005/8/colors/accent2_3" csCatId="accent2" phldr="1"/>
      <dgm:spPr/>
      <dgm:t>
        <a:bodyPr/>
        <a:lstStyle/>
        <a:p>
          <a:endParaRPr lang="en-IN"/>
        </a:p>
      </dgm:t>
    </dgm:pt>
    <dgm:pt modelId="{10692721-C41A-4E4A-8186-82EB473EE05B}">
      <dgm:prSet phldrT="[Text]" custT="1"/>
      <dgm:spPr/>
      <dgm:t>
        <a:bodyPr/>
        <a:lstStyle/>
        <a:p>
          <a:r>
            <a:rPr lang="en-IN" sz="2000" dirty="0">
              <a:latin typeface="Bahnschrift SemiBold SemiConden" panose="020B0502040204020203" pitchFamily="34" charset="0"/>
            </a:rPr>
            <a:t>Hotel</a:t>
          </a:r>
        </a:p>
      </dgm:t>
    </dgm:pt>
    <dgm:pt modelId="{73365686-BFF3-46D7-9DAE-BFBE3764388B}" type="parTrans" cxnId="{EFF7A74A-7B3F-46EF-91A8-C51911510B06}">
      <dgm:prSet/>
      <dgm:spPr/>
      <dgm:t>
        <a:bodyPr/>
        <a:lstStyle/>
        <a:p>
          <a:endParaRPr lang="en-IN"/>
        </a:p>
      </dgm:t>
    </dgm:pt>
    <dgm:pt modelId="{8F9D8317-1C39-4A3F-AAF8-545300C81BC6}" type="sibTrans" cxnId="{EFF7A74A-7B3F-46EF-91A8-C51911510B06}">
      <dgm:prSet/>
      <dgm:spPr/>
      <dgm:t>
        <a:bodyPr/>
        <a:lstStyle/>
        <a:p>
          <a:r>
            <a:rPr lang="en-IN" dirty="0">
              <a:latin typeface="Bahnschrift SemiBold SemiConden" panose="020B0502040204020203" pitchFamily="34" charset="0"/>
            </a:rPr>
            <a:t>Diversity</a:t>
          </a:r>
          <a:endParaRPr lang="en-IN" dirty="0"/>
        </a:p>
      </dgm:t>
    </dgm:pt>
    <dgm:pt modelId="{E5B4F787-2BDC-41AA-8DD2-33C0CBEF11E8}">
      <dgm:prSet phldrT="[Text]" custT="1"/>
      <dgm:spPr/>
      <dgm:t>
        <a:bodyPr/>
        <a:lstStyle/>
        <a:p>
          <a:endParaRPr lang="en-IN" sz="1500" dirty="0"/>
        </a:p>
        <a:p>
          <a:r>
            <a:rPr lang="en-IN" sz="2000" dirty="0"/>
            <a:t>&amp;</a:t>
          </a:r>
          <a:endParaRPr lang="en-IN" sz="2000" dirty="0">
            <a:latin typeface="Bahnschrift SemiBold SemiConden" panose="020B0502040204020203" pitchFamily="34" charset="0"/>
          </a:endParaRPr>
        </a:p>
      </dgm:t>
    </dgm:pt>
    <dgm:pt modelId="{ECA5CF17-1D34-4F1C-BBF8-88A6EB77226D}" type="parTrans" cxnId="{07F35415-4391-4266-AA9A-025B4B1D9C28}">
      <dgm:prSet/>
      <dgm:spPr/>
      <dgm:t>
        <a:bodyPr/>
        <a:lstStyle/>
        <a:p>
          <a:endParaRPr lang="en-IN"/>
        </a:p>
      </dgm:t>
    </dgm:pt>
    <dgm:pt modelId="{47893523-EE37-4B74-A9B2-9132D8BAD5EE}" type="sibTrans" cxnId="{07F35415-4391-4266-AA9A-025B4B1D9C28}">
      <dgm:prSet/>
      <dgm:spPr/>
      <dgm:t>
        <a:bodyPr/>
        <a:lstStyle/>
        <a:p>
          <a:r>
            <a:rPr lang="en-IN" dirty="0">
              <a:latin typeface="Bahnschrift SemiBold SemiConden" panose="020B0502040204020203" pitchFamily="34" charset="0"/>
            </a:rPr>
            <a:t>Spa</a:t>
          </a:r>
          <a:endParaRPr lang="en-IN" dirty="0"/>
        </a:p>
      </dgm:t>
    </dgm:pt>
    <dgm:pt modelId="{737B6432-D5FC-422A-B171-05F0EFBFDF1D}">
      <dgm:prSet phldrT="[Text]" custT="1"/>
      <dgm:spPr/>
      <dgm:t>
        <a:bodyPr/>
        <a:lstStyle/>
        <a:p>
          <a:r>
            <a:rPr lang="en-IN" sz="1400" dirty="0">
              <a:latin typeface="Bahnschrift SemiBold SemiConden" panose="020B0502040204020203" pitchFamily="34" charset="0"/>
            </a:rPr>
            <a:t>London</a:t>
          </a:r>
        </a:p>
      </dgm:t>
    </dgm:pt>
    <dgm:pt modelId="{2C81D7FB-FCB3-4586-B0D9-363F63E9728D}" type="parTrans" cxnId="{0C776790-53BA-4E4D-B526-4BF0816BDA2F}">
      <dgm:prSet/>
      <dgm:spPr/>
      <dgm:t>
        <a:bodyPr/>
        <a:lstStyle/>
        <a:p>
          <a:endParaRPr lang="en-IN"/>
        </a:p>
      </dgm:t>
    </dgm:pt>
    <dgm:pt modelId="{DE632B68-3497-4ABC-BE1C-B7913EEC1F8C}" type="sibTrans" cxnId="{0C776790-53BA-4E4D-B526-4BF0816BDA2F}">
      <dgm:prSet/>
      <dgm:spPr/>
      <dgm:t>
        <a:bodyPr/>
        <a:lstStyle/>
        <a:p>
          <a:endParaRPr lang="en-IN"/>
        </a:p>
      </dgm:t>
    </dgm:pt>
    <dgm:pt modelId="{2AA5F1DD-395A-473F-8C88-6A28D7935602}" type="pres">
      <dgm:prSet presAssocID="{4F106D67-3CDF-460D-A320-63D4D1D29D56}" presName="Name0" presStyleCnt="0">
        <dgm:presLayoutVars>
          <dgm:chMax/>
          <dgm:chPref/>
          <dgm:dir/>
          <dgm:animLvl val="lvl"/>
        </dgm:presLayoutVars>
      </dgm:prSet>
      <dgm:spPr/>
    </dgm:pt>
    <dgm:pt modelId="{D7D792B9-2F10-43A5-92ED-002A1B0F5395}" type="pres">
      <dgm:prSet presAssocID="{10692721-C41A-4E4A-8186-82EB473EE05B}" presName="composite" presStyleCnt="0"/>
      <dgm:spPr/>
    </dgm:pt>
    <dgm:pt modelId="{01629BEF-9A2C-48FB-B73A-57F5AC05EBAF}" type="pres">
      <dgm:prSet presAssocID="{10692721-C41A-4E4A-8186-82EB473EE05B}" presName="Parent1" presStyleLbl="node1" presStyleIdx="0" presStyleCnt="6" custScaleX="110000" custScaleY="110000" custLinFactNeighborY="0">
        <dgm:presLayoutVars>
          <dgm:chMax val="1"/>
          <dgm:chPref val="1"/>
          <dgm:bulletEnabled val="1"/>
        </dgm:presLayoutVars>
      </dgm:prSet>
      <dgm:spPr/>
    </dgm:pt>
    <dgm:pt modelId="{AAE93C81-4989-4E84-B3A3-D4A9F4D6DF48}" type="pres">
      <dgm:prSet presAssocID="{10692721-C41A-4E4A-8186-82EB473EE05B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99E06DA8-6912-49EE-BDDC-84497CDE892A}" type="pres">
      <dgm:prSet presAssocID="{10692721-C41A-4E4A-8186-82EB473EE05B}" presName="BalanceSpacing" presStyleCnt="0"/>
      <dgm:spPr/>
    </dgm:pt>
    <dgm:pt modelId="{642A2995-747C-436D-8476-D70244668C52}" type="pres">
      <dgm:prSet presAssocID="{10692721-C41A-4E4A-8186-82EB473EE05B}" presName="BalanceSpacing1" presStyleCnt="0"/>
      <dgm:spPr/>
    </dgm:pt>
    <dgm:pt modelId="{00C85722-6E60-452B-8D98-31C4C1A1FE0A}" type="pres">
      <dgm:prSet presAssocID="{8F9D8317-1C39-4A3F-AAF8-545300C81BC6}" presName="Accent1Text" presStyleLbl="node1" presStyleIdx="1" presStyleCnt="6" custScaleX="110001" custScaleY="110001" custLinFactNeighborY="0"/>
      <dgm:spPr/>
    </dgm:pt>
    <dgm:pt modelId="{C8A51C4A-F4D3-44CB-A7B1-41605BEEEB15}" type="pres">
      <dgm:prSet presAssocID="{8F9D8317-1C39-4A3F-AAF8-545300C81BC6}" presName="spaceBetweenRectangles" presStyleCnt="0"/>
      <dgm:spPr/>
    </dgm:pt>
    <dgm:pt modelId="{7E00C65B-22A3-4803-89FD-F85D84DC153B}" type="pres">
      <dgm:prSet presAssocID="{E5B4F787-2BDC-41AA-8DD2-33C0CBEF11E8}" presName="composite" presStyleCnt="0"/>
      <dgm:spPr/>
    </dgm:pt>
    <dgm:pt modelId="{D3AA7B85-822D-4F20-9ED9-952B0353535D}" type="pres">
      <dgm:prSet presAssocID="{E5B4F787-2BDC-41AA-8DD2-33C0CBEF11E8}" presName="Parent1" presStyleLbl="node1" presStyleIdx="2" presStyleCnt="6" custLinFactNeighborY="0">
        <dgm:presLayoutVars>
          <dgm:chMax val="1"/>
          <dgm:chPref val="1"/>
          <dgm:bulletEnabled val="1"/>
        </dgm:presLayoutVars>
      </dgm:prSet>
      <dgm:spPr/>
    </dgm:pt>
    <dgm:pt modelId="{942DEA10-D7B5-4BA6-A163-221C9F79DA63}" type="pres">
      <dgm:prSet presAssocID="{E5B4F787-2BDC-41AA-8DD2-33C0CBEF11E8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C15DD776-BBD5-46BC-8062-D8377CBE5FEF}" type="pres">
      <dgm:prSet presAssocID="{E5B4F787-2BDC-41AA-8DD2-33C0CBEF11E8}" presName="BalanceSpacing" presStyleCnt="0"/>
      <dgm:spPr/>
    </dgm:pt>
    <dgm:pt modelId="{DEE2B8AB-9BC4-4D03-915F-5AF3DC9651B4}" type="pres">
      <dgm:prSet presAssocID="{E5B4F787-2BDC-41AA-8DD2-33C0CBEF11E8}" presName="BalanceSpacing1" presStyleCnt="0"/>
      <dgm:spPr/>
    </dgm:pt>
    <dgm:pt modelId="{44FC0AC9-5526-43E5-959C-B57FD428EB85}" type="pres">
      <dgm:prSet presAssocID="{47893523-EE37-4B74-A9B2-9132D8BAD5EE}" presName="Accent1Text" presStyleLbl="node1" presStyleIdx="3" presStyleCnt="6" custLinFactNeighborY="0"/>
      <dgm:spPr/>
    </dgm:pt>
    <dgm:pt modelId="{028BB3B1-EBAA-4B03-9C20-5DA7B7C28F44}" type="pres">
      <dgm:prSet presAssocID="{47893523-EE37-4B74-A9B2-9132D8BAD5EE}" presName="spaceBetweenRectangles" presStyleCnt="0"/>
      <dgm:spPr/>
    </dgm:pt>
    <dgm:pt modelId="{52A1DCF2-43ED-4475-A8FA-5E7251FE077D}" type="pres">
      <dgm:prSet presAssocID="{737B6432-D5FC-422A-B171-05F0EFBFDF1D}" presName="composite" presStyleCnt="0"/>
      <dgm:spPr/>
    </dgm:pt>
    <dgm:pt modelId="{46BE1E8A-A25C-4D37-96F1-DE19927C8F69}" type="pres">
      <dgm:prSet presAssocID="{737B6432-D5FC-422A-B171-05F0EFBFDF1D}" presName="Parent1" presStyleLbl="node1" presStyleIdx="4" presStyleCnt="6" custLinFactNeighborY="0">
        <dgm:presLayoutVars>
          <dgm:chMax val="1"/>
          <dgm:chPref val="1"/>
          <dgm:bulletEnabled val="1"/>
        </dgm:presLayoutVars>
      </dgm:prSet>
      <dgm:spPr/>
    </dgm:pt>
    <dgm:pt modelId="{0F4C1E00-B1A2-481C-AB14-B3BD6F58709B}" type="pres">
      <dgm:prSet presAssocID="{737B6432-D5FC-422A-B171-05F0EFBFDF1D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02E9BE74-69C9-4AAE-B0C3-FD6C704F3790}" type="pres">
      <dgm:prSet presAssocID="{737B6432-D5FC-422A-B171-05F0EFBFDF1D}" presName="BalanceSpacing" presStyleCnt="0"/>
      <dgm:spPr/>
    </dgm:pt>
    <dgm:pt modelId="{825E8622-616C-4985-A6DD-753C6A8B173F}" type="pres">
      <dgm:prSet presAssocID="{737B6432-D5FC-422A-B171-05F0EFBFDF1D}" presName="BalanceSpacing1" presStyleCnt="0"/>
      <dgm:spPr/>
    </dgm:pt>
    <dgm:pt modelId="{46514D91-87A5-4A3B-BB16-676D1EAA4785}" type="pres">
      <dgm:prSet presAssocID="{DE632B68-3497-4ABC-BE1C-B7913EEC1F8C}" presName="Accent1Text" presStyleLbl="node1" presStyleIdx="5" presStyleCnt="6" custScaleX="46651" custScaleY="46651" custLinFactNeighborX="15165" custLinFactNeighborY="-15223"/>
      <dgm:spPr/>
    </dgm:pt>
  </dgm:ptLst>
  <dgm:cxnLst>
    <dgm:cxn modelId="{07F35415-4391-4266-AA9A-025B4B1D9C28}" srcId="{4F106D67-3CDF-460D-A320-63D4D1D29D56}" destId="{E5B4F787-2BDC-41AA-8DD2-33C0CBEF11E8}" srcOrd="1" destOrd="0" parTransId="{ECA5CF17-1D34-4F1C-BBF8-88A6EB77226D}" sibTransId="{47893523-EE37-4B74-A9B2-9132D8BAD5EE}"/>
    <dgm:cxn modelId="{72D34668-D783-4EA4-89BA-C03E61A6594C}" type="presOf" srcId="{737B6432-D5FC-422A-B171-05F0EFBFDF1D}" destId="{46BE1E8A-A25C-4D37-96F1-DE19927C8F69}" srcOrd="0" destOrd="0" presId="urn:microsoft.com/office/officeart/2008/layout/AlternatingHexagons"/>
    <dgm:cxn modelId="{EFF7A74A-7B3F-46EF-91A8-C51911510B06}" srcId="{4F106D67-3CDF-460D-A320-63D4D1D29D56}" destId="{10692721-C41A-4E4A-8186-82EB473EE05B}" srcOrd="0" destOrd="0" parTransId="{73365686-BFF3-46D7-9DAE-BFBE3764388B}" sibTransId="{8F9D8317-1C39-4A3F-AAF8-545300C81BC6}"/>
    <dgm:cxn modelId="{80CD754D-F01C-4FA4-8832-04B5E51D871D}" type="presOf" srcId="{10692721-C41A-4E4A-8186-82EB473EE05B}" destId="{01629BEF-9A2C-48FB-B73A-57F5AC05EBAF}" srcOrd="0" destOrd="0" presId="urn:microsoft.com/office/officeart/2008/layout/AlternatingHexagons"/>
    <dgm:cxn modelId="{9BE85187-A69E-4693-81C7-38D420377D03}" type="presOf" srcId="{8F9D8317-1C39-4A3F-AAF8-545300C81BC6}" destId="{00C85722-6E60-452B-8D98-31C4C1A1FE0A}" srcOrd="0" destOrd="0" presId="urn:microsoft.com/office/officeart/2008/layout/AlternatingHexagons"/>
    <dgm:cxn modelId="{0C776790-53BA-4E4D-B526-4BF0816BDA2F}" srcId="{4F106D67-3CDF-460D-A320-63D4D1D29D56}" destId="{737B6432-D5FC-422A-B171-05F0EFBFDF1D}" srcOrd="2" destOrd="0" parTransId="{2C81D7FB-FCB3-4586-B0D9-363F63E9728D}" sibTransId="{DE632B68-3497-4ABC-BE1C-B7913EEC1F8C}"/>
    <dgm:cxn modelId="{32A6C09A-E34C-417B-B0C0-E864B378BB6C}" type="presOf" srcId="{4F106D67-3CDF-460D-A320-63D4D1D29D56}" destId="{2AA5F1DD-395A-473F-8C88-6A28D7935602}" srcOrd="0" destOrd="0" presId="urn:microsoft.com/office/officeart/2008/layout/AlternatingHexagons"/>
    <dgm:cxn modelId="{AA9CA8B8-854B-4BEB-9B0B-EAD0EDC1986F}" type="presOf" srcId="{47893523-EE37-4B74-A9B2-9132D8BAD5EE}" destId="{44FC0AC9-5526-43E5-959C-B57FD428EB85}" srcOrd="0" destOrd="0" presId="urn:microsoft.com/office/officeart/2008/layout/AlternatingHexagons"/>
    <dgm:cxn modelId="{4DB35CD5-AFFB-4470-875C-E059EBAF1EAE}" type="presOf" srcId="{E5B4F787-2BDC-41AA-8DD2-33C0CBEF11E8}" destId="{D3AA7B85-822D-4F20-9ED9-952B0353535D}" srcOrd="0" destOrd="0" presId="urn:microsoft.com/office/officeart/2008/layout/AlternatingHexagons"/>
    <dgm:cxn modelId="{7C026BF1-3EDF-4E3D-A504-7D329A22678F}" type="presOf" srcId="{DE632B68-3497-4ABC-BE1C-B7913EEC1F8C}" destId="{46514D91-87A5-4A3B-BB16-676D1EAA4785}" srcOrd="0" destOrd="0" presId="urn:microsoft.com/office/officeart/2008/layout/AlternatingHexagons"/>
    <dgm:cxn modelId="{35E45DBD-EF08-4931-829F-DF1EC08E23F7}" type="presParOf" srcId="{2AA5F1DD-395A-473F-8C88-6A28D7935602}" destId="{D7D792B9-2F10-43A5-92ED-002A1B0F5395}" srcOrd="0" destOrd="0" presId="urn:microsoft.com/office/officeart/2008/layout/AlternatingHexagons"/>
    <dgm:cxn modelId="{1BE4B090-205D-45D9-89C7-BF643872DC92}" type="presParOf" srcId="{D7D792B9-2F10-43A5-92ED-002A1B0F5395}" destId="{01629BEF-9A2C-48FB-B73A-57F5AC05EBAF}" srcOrd="0" destOrd="0" presId="urn:microsoft.com/office/officeart/2008/layout/AlternatingHexagons"/>
    <dgm:cxn modelId="{A647E42A-B23B-40B6-8844-1C1804B7E57E}" type="presParOf" srcId="{D7D792B9-2F10-43A5-92ED-002A1B0F5395}" destId="{AAE93C81-4989-4E84-B3A3-D4A9F4D6DF48}" srcOrd="1" destOrd="0" presId="urn:microsoft.com/office/officeart/2008/layout/AlternatingHexagons"/>
    <dgm:cxn modelId="{5367D3ED-3297-4B2A-B1F7-DC6C9440079D}" type="presParOf" srcId="{D7D792B9-2F10-43A5-92ED-002A1B0F5395}" destId="{99E06DA8-6912-49EE-BDDC-84497CDE892A}" srcOrd="2" destOrd="0" presId="urn:microsoft.com/office/officeart/2008/layout/AlternatingHexagons"/>
    <dgm:cxn modelId="{4331C2F5-7330-477D-8B37-862C88F1D68C}" type="presParOf" srcId="{D7D792B9-2F10-43A5-92ED-002A1B0F5395}" destId="{642A2995-747C-436D-8476-D70244668C52}" srcOrd="3" destOrd="0" presId="urn:microsoft.com/office/officeart/2008/layout/AlternatingHexagons"/>
    <dgm:cxn modelId="{C4A274B9-93C9-4991-A02D-699B9F0DB55C}" type="presParOf" srcId="{D7D792B9-2F10-43A5-92ED-002A1B0F5395}" destId="{00C85722-6E60-452B-8D98-31C4C1A1FE0A}" srcOrd="4" destOrd="0" presId="urn:microsoft.com/office/officeart/2008/layout/AlternatingHexagons"/>
    <dgm:cxn modelId="{91A0A518-4BFB-4097-87DE-C3F9C5FC5D48}" type="presParOf" srcId="{2AA5F1DD-395A-473F-8C88-6A28D7935602}" destId="{C8A51C4A-F4D3-44CB-A7B1-41605BEEEB15}" srcOrd="1" destOrd="0" presId="urn:microsoft.com/office/officeart/2008/layout/AlternatingHexagons"/>
    <dgm:cxn modelId="{AF344261-2F5B-4BE8-A6A0-0EE94B9A9CA3}" type="presParOf" srcId="{2AA5F1DD-395A-473F-8C88-6A28D7935602}" destId="{7E00C65B-22A3-4803-89FD-F85D84DC153B}" srcOrd="2" destOrd="0" presId="urn:microsoft.com/office/officeart/2008/layout/AlternatingHexagons"/>
    <dgm:cxn modelId="{DC081F4E-8C08-40CF-A48C-3FB38D8E2794}" type="presParOf" srcId="{7E00C65B-22A3-4803-89FD-F85D84DC153B}" destId="{D3AA7B85-822D-4F20-9ED9-952B0353535D}" srcOrd="0" destOrd="0" presId="urn:microsoft.com/office/officeart/2008/layout/AlternatingHexagons"/>
    <dgm:cxn modelId="{8FE355FF-DF2B-48FA-BB9A-F08258809C7A}" type="presParOf" srcId="{7E00C65B-22A3-4803-89FD-F85D84DC153B}" destId="{942DEA10-D7B5-4BA6-A163-221C9F79DA63}" srcOrd="1" destOrd="0" presId="urn:microsoft.com/office/officeart/2008/layout/AlternatingHexagons"/>
    <dgm:cxn modelId="{8B72E766-E8D3-4263-B76D-D0F22C7CE35C}" type="presParOf" srcId="{7E00C65B-22A3-4803-89FD-F85D84DC153B}" destId="{C15DD776-BBD5-46BC-8062-D8377CBE5FEF}" srcOrd="2" destOrd="0" presId="urn:microsoft.com/office/officeart/2008/layout/AlternatingHexagons"/>
    <dgm:cxn modelId="{2BCD0983-47DF-4032-B78C-25B3C7143B4A}" type="presParOf" srcId="{7E00C65B-22A3-4803-89FD-F85D84DC153B}" destId="{DEE2B8AB-9BC4-4D03-915F-5AF3DC9651B4}" srcOrd="3" destOrd="0" presId="urn:microsoft.com/office/officeart/2008/layout/AlternatingHexagons"/>
    <dgm:cxn modelId="{6C57182F-801D-474A-B026-E213A2ABDA9F}" type="presParOf" srcId="{7E00C65B-22A3-4803-89FD-F85D84DC153B}" destId="{44FC0AC9-5526-43E5-959C-B57FD428EB85}" srcOrd="4" destOrd="0" presId="urn:microsoft.com/office/officeart/2008/layout/AlternatingHexagons"/>
    <dgm:cxn modelId="{06670145-0BA8-44B9-A62D-71505C623B5F}" type="presParOf" srcId="{2AA5F1DD-395A-473F-8C88-6A28D7935602}" destId="{028BB3B1-EBAA-4B03-9C20-5DA7B7C28F44}" srcOrd="3" destOrd="0" presId="urn:microsoft.com/office/officeart/2008/layout/AlternatingHexagons"/>
    <dgm:cxn modelId="{974C100C-B200-4E23-901E-2BCBBAA82581}" type="presParOf" srcId="{2AA5F1DD-395A-473F-8C88-6A28D7935602}" destId="{52A1DCF2-43ED-4475-A8FA-5E7251FE077D}" srcOrd="4" destOrd="0" presId="urn:microsoft.com/office/officeart/2008/layout/AlternatingHexagons"/>
    <dgm:cxn modelId="{516FC872-C205-4209-AD53-B978A3C75C9F}" type="presParOf" srcId="{52A1DCF2-43ED-4475-A8FA-5E7251FE077D}" destId="{46BE1E8A-A25C-4D37-96F1-DE19927C8F69}" srcOrd="0" destOrd="0" presId="urn:microsoft.com/office/officeart/2008/layout/AlternatingHexagons"/>
    <dgm:cxn modelId="{543DF0CB-52A6-4560-BEA6-C629AE59A555}" type="presParOf" srcId="{52A1DCF2-43ED-4475-A8FA-5E7251FE077D}" destId="{0F4C1E00-B1A2-481C-AB14-B3BD6F58709B}" srcOrd="1" destOrd="0" presId="urn:microsoft.com/office/officeart/2008/layout/AlternatingHexagons"/>
    <dgm:cxn modelId="{90B872C7-CA09-45E5-B33B-1037A4062A07}" type="presParOf" srcId="{52A1DCF2-43ED-4475-A8FA-5E7251FE077D}" destId="{02E9BE74-69C9-4AAE-B0C3-FD6C704F3790}" srcOrd="2" destOrd="0" presId="urn:microsoft.com/office/officeart/2008/layout/AlternatingHexagons"/>
    <dgm:cxn modelId="{79E9D793-0BA7-485F-858B-57878DE99522}" type="presParOf" srcId="{52A1DCF2-43ED-4475-A8FA-5E7251FE077D}" destId="{825E8622-616C-4985-A6DD-753C6A8B173F}" srcOrd="3" destOrd="0" presId="urn:microsoft.com/office/officeart/2008/layout/AlternatingHexagons"/>
    <dgm:cxn modelId="{047C9C39-CCD6-4F54-858D-1E9D2FA952D3}" type="presParOf" srcId="{52A1DCF2-43ED-4475-A8FA-5E7251FE077D}" destId="{46514D91-87A5-4A3B-BB16-676D1EAA4785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629BEF-9A2C-48FB-B73A-57F5AC05EBAF}">
      <dsp:nvSpPr>
        <dsp:cNvPr id="0" name=""/>
        <dsp:cNvSpPr/>
      </dsp:nvSpPr>
      <dsp:spPr>
        <a:xfrm rot="5400000">
          <a:off x="2374966" y="114348"/>
          <a:ext cx="1742386" cy="1515876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000" kern="1200" dirty="0">
              <a:latin typeface="Bahnschrift SemiBold SemiConden" panose="020B0502040204020203" pitchFamily="34" charset="0"/>
            </a:rPr>
            <a:t>Hotel</a:t>
          </a:r>
        </a:p>
      </dsp:txBody>
      <dsp:txXfrm rot="-5400000">
        <a:off x="2724445" y="272615"/>
        <a:ext cx="1043428" cy="1199342"/>
      </dsp:txXfrm>
    </dsp:sp>
    <dsp:sp modelId="{AAE93C81-4989-4E84-B3A3-D4A9F4D6DF48}">
      <dsp:nvSpPr>
        <dsp:cNvPr id="0" name=""/>
        <dsp:cNvSpPr/>
      </dsp:nvSpPr>
      <dsp:spPr>
        <a:xfrm>
          <a:off x="3977011" y="397089"/>
          <a:ext cx="1767730" cy="9503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C85722-6E60-452B-8D98-31C4C1A1FE0A}">
      <dsp:nvSpPr>
        <dsp:cNvPr id="0" name=""/>
        <dsp:cNvSpPr/>
      </dsp:nvSpPr>
      <dsp:spPr>
        <a:xfrm rot="5400000">
          <a:off x="886643" y="114341"/>
          <a:ext cx="1742402" cy="1515889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shade val="80000"/>
            <a:hueOff val="-96283"/>
            <a:satOff val="2033"/>
            <a:lumOff val="5416"/>
            <a:alphaOff val="0"/>
          </a:schemeClr>
        </a:solidFill>
        <a:ln>
          <a:noFill/>
        </a:ln>
        <a:effectLst/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400" kern="1200" dirty="0">
              <a:latin typeface="Bahnschrift SemiBold SemiConden" panose="020B0502040204020203" pitchFamily="34" charset="0"/>
            </a:rPr>
            <a:t>Diversity</a:t>
          </a:r>
          <a:endParaRPr lang="en-IN" sz="2400" kern="1200" dirty="0"/>
        </a:p>
      </dsp:txBody>
      <dsp:txXfrm rot="-5400000">
        <a:off x="1236125" y="272609"/>
        <a:ext cx="1043437" cy="1199354"/>
      </dsp:txXfrm>
    </dsp:sp>
    <dsp:sp modelId="{D3AA7B85-822D-4F20-9ED9-952B0353535D}">
      <dsp:nvSpPr>
        <dsp:cNvPr id="0" name=""/>
        <dsp:cNvSpPr/>
      </dsp:nvSpPr>
      <dsp:spPr>
        <a:xfrm rot="5400000">
          <a:off x="1707157" y="1606947"/>
          <a:ext cx="1583987" cy="1378069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shade val="80000"/>
            <a:hueOff val="-192566"/>
            <a:satOff val="4066"/>
            <a:lumOff val="10832"/>
            <a:alphaOff val="0"/>
          </a:schemeClr>
        </a:solidFill>
        <a:ln>
          <a:noFill/>
        </a:ln>
        <a:effectLst/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500" kern="1200" dirty="0"/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000" kern="1200" dirty="0"/>
            <a:t>&amp;</a:t>
          </a:r>
          <a:endParaRPr lang="en-IN" sz="2000" kern="1200" dirty="0">
            <a:latin typeface="Bahnschrift SemiBold SemiConden" panose="020B0502040204020203" pitchFamily="34" charset="0"/>
          </a:endParaRPr>
        </a:p>
      </dsp:txBody>
      <dsp:txXfrm rot="-5400000">
        <a:off x="2024865" y="1750826"/>
        <a:ext cx="948571" cy="1090311"/>
      </dsp:txXfrm>
    </dsp:sp>
    <dsp:sp modelId="{942DEA10-D7B5-4BA6-A163-221C9F79DA63}">
      <dsp:nvSpPr>
        <dsp:cNvPr id="0" name=""/>
        <dsp:cNvSpPr/>
      </dsp:nvSpPr>
      <dsp:spPr>
        <a:xfrm>
          <a:off x="42386" y="1820786"/>
          <a:ext cx="1710706" cy="9503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4FC0AC9-5526-43E5-959C-B57FD428EB85}">
      <dsp:nvSpPr>
        <dsp:cNvPr id="0" name=""/>
        <dsp:cNvSpPr/>
      </dsp:nvSpPr>
      <dsp:spPr>
        <a:xfrm rot="5400000">
          <a:off x="3195472" y="1606947"/>
          <a:ext cx="1583987" cy="1378069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shade val="80000"/>
            <a:hueOff val="-288849"/>
            <a:satOff val="6100"/>
            <a:lumOff val="16249"/>
            <a:alphaOff val="0"/>
          </a:schemeClr>
        </a:solidFill>
        <a:ln>
          <a:noFill/>
        </a:ln>
        <a:effectLst/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600" kern="1200" dirty="0">
              <a:latin typeface="Bahnschrift SemiBold SemiConden" panose="020B0502040204020203" pitchFamily="34" charset="0"/>
            </a:rPr>
            <a:t>Spa</a:t>
          </a:r>
          <a:endParaRPr lang="en-IN" sz="3600" kern="1200" dirty="0"/>
        </a:p>
      </dsp:txBody>
      <dsp:txXfrm rot="-5400000">
        <a:off x="3513180" y="1750826"/>
        <a:ext cx="948571" cy="1090311"/>
      </dsp:txXfrm>
    </dsp:sp>
    <dsp:sp modelId="{46BE1E8A-A25C-4D37-96F1-DE19927C8F69}">
      <dsp:nvSpPr>
        <dsp:cNvPr id="0" name=""/>
        <dsp:cNvSpPr/>
      </dsp:nvSpPr>
      <dsp:spPr>
        <a:xfrm rot="5400000">
          <a:off x="2454165" y="2951436"/>
          <a:ext cx="1583987" cy="1378069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shade val="80000"/>
            <a:hueOff val="-385132"/>
            <a:satOff val="8133"/>
            <a:lumOff val="21665"/>
            <a:alphaOff val="0"/>
          </a:schemeClr>
        </a:solidFill>
        <a:ln>
          <a:noFill/>
        </a:ln>
        <a:effectLst/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kern="1200" dirty="0">
              <a:latin typeface="Bahnschrift SemiBold SemiConden" panose="020B0502040204020203" pitchFamily="34" charset="0"/>
            </a:rPr>
            <a:t>London</a:t>
          </a:r>
        </a:p>
      </dsp:txBody>
      <dsp:txXfrm rot="-5400000">
        <a:off x="2771873" y="3095315"/>
        <a:ext cx="948571" cy="1090311"/>
      </dsp:txXfrm>
    </dsp:sp>
    <dsp:sp modelId="{0F4C1E00-B1A2-481C-AB14-B3BD6F58709B}">
      <dsp:nvSpPr>
        <dsp:cNvPr id="0" name=""/>
        <dsp:cNvSpPr/>
      </dsp:nvSpPr>
      <dsp:spPr>
        <a:xfrm>
          <a:off x="3977011" y="3165274"/>
          <a:ext cx="1767730" cy="9503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6514D91-87A5-4A3B-BB16-676D1EAA4785}">
      <dsp:nvSpPr>
        <dsp:cNvPr id="0" name=""/>
        <dsp:cNvSpPr/>
      </dsp:nvSpPr>
      <dsp:spPr>
        <a:xfrm rot="5400000">
          <a:off x="1597356" y="3077899"/>
          <a:ext cx="738946" cy="642883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shade val="80000"/>
            <a:hueOff val="-481415"/>
            <a:satOff val="10166"/>
            <a:lumOff val="27081"/>
            <a:alphaOff val="0"/>
          </a:schemeClr>
        </a:solidFill>
        <a:ln>
          <a:noFill/>
        </a:ln>
        <a:effectLst/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3600" kern="1200"/>
        </a:p>
      </dsp:txBody>
      <dsp:txXfrm rot="-5400000">
        <a:off x="1745570" y="3145020"/>
        <a:ext cx="442517" cy="5086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9/2/quickstyle/3d8">
  <dgm:title val=""/>
  <dgm:desc val=""/>
  <dgm:catLst>
    <dgm:cat type="3D" pri="11800"/>
  </dgm:catLst>
  <dgm:scene3d>
    <a:camera prst="perspectiveHeroicExtremeRightFacing" zoom="82000">
      <a:rot lat="21300000" lon="20400000" rev="180000"/>
    </a:camera>
    <a:lightRig rig="morning" dir="t">
      <a:rot lat="0" lon="0" rev="20400000"/>
    </a:lightRig>
  </dgm:scene3d>
  <dgm:styleLbl name="node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0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60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635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152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90500" prstMaterial="matte">
      <a:bevelT w="120650" h="38100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45EEBB-9E26-47C7-9F9C-2795BC4177B5}" type="datetimeFigureOut">
              <a:rPr lang="en-IN" smtClean="0"/>
              <a:pPr/>
              <a:t>26-10-2023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21EADC-AF37-4C02-A279-08DD18934D7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81881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21EADC-AF37-4C02-A279-08DD18934D7E}" type="slidenum">
              <a:rPr lang="en-IN" smtClean="0"/>
              <a:pPr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374380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sz="120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21EADC-AF37-4C02-A279-08DD18934D7E}" type="slidenum">
              <a:rPr lang="en-IN" smtClean="0"/>
              <a:pPr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09200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sz="120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21EADC-AF37-4C02-A279-08DD18934D7E}" type="slidenum">
              <a:rPr lang="en-IN" smtClean="0"/>
              <a:pPr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623770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21EADC-AF37-4C02-A279-08DD18934D7E}" type="slidenum">
              <a:rPr lang="en-IN" smtClean="0"/>
              <a:pPr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36145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21EADC-AF37-4C02-A279-08DD18934D7E}" type="slidenum">
              <a:rPr lang="en-IN" smtClean="0"/>
              <a:pPr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588353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sz="120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21EADC-AF37-4C02-A279-08DD18934D7E}" type="slidenum">
              <a:rPr lang="en-IN" smtClean="0"/>
              <a:pPr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092283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21EADC-AF37-4C02-A279-08DD18934D7E}" type="slidenum">
              <a:rPr lang="en-IN" smtClean="0"/>
              <a:pPr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806475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22C45-A60C-7383-B83D-04FD48FD32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5B371F-0C7F-4360-4FCA-7A79BEBBC9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B01C7-1E2E-EB2D-0628-3727C8667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5BE4C-6C8B-4779-AD5F-7FE38AA77877}" type="datetime1">
              <a:rPr lang="en-IN" smtClean="0"/>
              <a:pPr/>
              <a:t>26-10-2023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A78244-8B66-523C-12B1-B71DC40F6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12B5B8-68D8-CEAB-5E32-A1508746D7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0429C-5E70-40C7-9723-824C6E01152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178371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58C39-FAF4-D021-55B6-C7EC584585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4447E-A078-8062-75F2-781C025BC5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E0AE78-14FC-A5E6-4945-379838E62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650EC-CD74-4C12-B0CE-BD267422310B}" type="datetime1">
              <a:rPr lang="en-IN" smtClean="0"/>
              <a:pPr/>
              <a:t>26-10-2023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188E08-8848-A32D-5147-E0F0F0760E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765A8E-4378-07E0-392E-FC19C5AE91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0429C-5E70-40C7-9723-824C6E01152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24005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39343-D7C1-74A9-3D07-A64563BC1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408FBB-15C5-F740-6213-4EC09906D9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52B351-F62C-2677-C19F-432B35B53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8B069-EB42-4608-A5F4-06CDEBD54AEB}" type="datetime1">
              <a:rPr lang="en-IN" smtClean="0"/>
              <a:pPr/>
              <a:t>26-10-2023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1721EA-F3FA-2DF5-BD0F-A9D14F614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16CA64-6CB2-C295-A606-2197BAF9D6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0429C-5E70-40C7-9723-824C6E01152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258693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DEECF-E2E6-B8E7-FE4E-E969CE79DD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305A7C-D683-C2D2-C8AF-931C032812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D6F330-DB87-47D6-0C01-39A06152B4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F4E916-7AF1-F809-1D62-FD627C7B3F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AC671-7824-4A37-AA65-A43A511C5ED4}" type="datetime1">
              <a:rPr lang="en-IN" smtClean="0"/>
              <a:pPr/>
              <a:t>26-10-2023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A3135-8079-2BDB-9D4E-C3E3CFE0C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22111C-F5C0-6DEA-ED16-26E2C95B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0429C-5E70-40C7-9723-824C6E01152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99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E3A5B-AA2E-A2F5-5407-CDED64C94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410A7D-CCB2-6AA8-854E-C325DC17BA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5C5626-4AE8-0C3F-8E08-3201F5376D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BED60E-8E02-8F47-B7DB-15720BA50C6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F9D8B3-952D-3C60-F20B-24CCC4F8D82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99D47A-4FA6-D18A-F8D6-776D08166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5E6B8-BE58-4527-BAC2-394DF7A76A21}" type="datetime1">
              <a:rPr lang="en-IN" smtClean="0"/>
              <a:pPr/>
              <a:t>26-10-2023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B2A0800-934E-B7A6-8317-753B973D14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2D8EED-A01F-A608-337F-06A5659DB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0429C-5E70-40C7-9723-824C6E01152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519107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D280B-DB56-271D-AC57-037F323BC0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14D8A4-86C2-ED28-5DFD-89E83EBEA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7BA4C-313E-41B4-AEBB-FC8B29BD77AD}" type="datetime1">
              <a:rPr lang="en-IN" smtClean="0"/>
              <a:pPr/>
              <a:t>26-10-2023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3C5BA3-4A43-29EB-26A2-4E96B895F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5851D9-2E68-16D3-FEC7-5D41D4CE9A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0429C-5E70-40C7-9723-824C6E01152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33948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C80320-A0CD-177E-9BB5-EE9D820D4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5EC46-0541-437E-A836-311C1FDE9230}" type="datetime1">
              <a:rPr lang="en-IN" smtClean="0"/>
              <a:pPr/>
              <a:t>26-10-2023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111F424-CAF7-584B-067B-47BEA9F503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C8EF95-01F9-A8D1-ED36-BF4CA2F3BC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0429C-5E70-40C7-9723-824C6E01152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595212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61789-3B88-615B-391C-C7F89F9B4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596144-9511-91E5-3B5E-FB334F5938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7F10FB-4C4D-32BE-746F-3DBF42FAA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6C8C50-CFDD-F663-23C2-192B3A8444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74F8F-09A8-4CEB-ADEE-80272871FFBC}" type="datetime1">
              <a:rPr lang="en-IN" smtClean="0"/>
              <a:pPr/>
              <a:t>26-10-2023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8882D0-C150-6C32-B79F-0883D598AB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D89C0A-4907-F2C2-5C1E-C3401E435C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0429C-5E70-40C7-9723-824C6E01152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22885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1D763-A1DB-79B0-0ECD-2DCCE7EA19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D7AA0C0-1887-189D-CA6D-9A1A7453B4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7F0899-0CA0-7278-08D9-FF85FECE0E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3AF14A-5FFE-97EE-27A9-2BFF810B3F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92227-B14A-4A35-A00A-C1ECEA8775BC}" type="datetime1">
              <a:rPr lang="en-IN" smtClean="0"/>
              <a:pPr/>
              <a:t>26-10-2023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2073D1-12F8-1EA5-B2E2-B8146EF1E5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4DD597-79EE-0A74-18E9-D056E145F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0429C-5E70-40C7-9723-824C6E01152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139894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A674B-1D9E-A1CF-59B2-087F591CB9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1F9CFD-7343-2E18-455F-F68355020C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607818-EED1-8101-B7D3-0AA122378A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82B79-781C-468F-9F7D-00DFA7F36FF3}" type="datetime1">
              <a:rPr lang="en-IN" smtClean="0"/>
              <a:pPr/>
              <a:t>26-10-2023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70B511-F8D0-E7C5-023F-EDE8DE6D9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0B7206-EB0D-112E-31F5-CCE4D3595B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0429C-5E70-40C7-9723-824C6E01152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750827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BA2E5C-0C2A-3EB1-9FB1-0E744CC37B3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C25BA8-74EC-6BA6-7A50-222FE17637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E5D2E-0DE7-DA40-5786-3D90BC4E6E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75DE7-A4D0-4CDA-9C10-AB757B209499}" type="datetime1">
              <a:rPr lang="en-IN" smtClean="0"/>
              <a:pPr/>
              <a:t>26-10-2023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A635C8-AFD1-B985-9EF2-EF3917F980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2FB5C3-6E3D-605B-E29C-4B2ABBCA8E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0429C-5E70-40C7-9723-824C6E01152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51014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9E5"/>
            </a:gs>
            <a:gs pos="56000">
              <a:schemeClr val="accent4">
                <a:lumMod val="40000"/>
                <a:lumOff val="60000"/>
              </a:schemeClr>
            </a:gs>
            <a:gs pos="100000">
              <a:schemeClr val="accent4">
                <a:lumMod val="20000"/>
                <a:lumOff val="8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B74D4A6-B30A-B06B-5788-447D10638D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60512F-6C0C-98D9-C27F-383A9EE496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A59F5B-AC83-2738-B795-B5C766E5F4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DF7800-75B5-4116-A0B4-575965083ABA}" type="datetime1">
              <a:rPr lang="en-IN" smtClean="0"/>
              <a:pPr/>
              <a:t>26-10-2023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F699D1-BB76-E91D-0D47-4A164E2B20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596218-317B-58D7-9665-A44CB07696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60429C-5E70-40C7-9723-824C6E01152E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87263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uowtsd-my.sharepoint.com/:v:/r/personal/2214268_student_uwtsd_ac_uk/Documents/Recording-20231026_161219.webm?csf=1&amp;web=1&amp;e=k2wEqZ&amp;nav=eyJyZWZlcnJhbEluZm8iOnsicmVmZXJyYWxBcHAiOiJTdHJlYW1XZWJBcHAiLCJyZWZlcnJhbFZpZXciOiJTaGFyZURpYWxvZyIsInJlZmVycmFsQXBwUGxhdGZvcm0iOiJXZWIiLCJyZWZlcnJhbE1vZGUiOiJ2aWV3In19" TargetMode="Externa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CA303-78A9-7AFB-DB09-1D9FB6B00A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31620" y="294076"/>
            <a:ext cx="9144000" cy="2387600"/>
          </a:xfrm>
        </p:spPr>
        <p:txBody>
          <a:bodyPr>
            <a:normAutofit fontScale="90000"/>
          </a:bodyPr>
          <a:lstStyle/>
          <a:p>
            <a:br>
              <a:rPr lang="en-GB" sz="3200" b="1" dirty="0">
                <a:solidFill>
                  <a:srgbClr val="45030C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</a:br>
            <a:r>
              <a:rPr lang="en-GB" sz="3200" b="1" dirty="0">
                <a:solidFill>
                  <a:srgbClr val="45030C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DIVERSITY HOTEL &amp; SPA LONDON</a:t>
            </a:r>
            <a:br>
              <a:rPr lang="en-GB" sz="3200" b="1" dirty="0">
                <a:solidFill>
                  <a:srgbClr val="45030C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</a:br>
            <a:br>
              <a:rPr lang="en-GB" sz="3200" b="1" dirty="0">
                <a:solidFill>
                  <a:srgbClr val="45030C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</a:br>
            <a:br>
              <a:rPr lang="en-GB" sz="3200" b="1" dirty="0">
                <a:solidFill>
                  <a:srgbClr val="45030C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</a:br>
            <a:br>
              <a:rPr lang="en-GB" sz="3200" b="1" dirty="0">
                <a:solidFill>
                  <a:srgbClr val="45030C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</a:br>
            <a:endParaRPr lang="en-IN" sz="3200" b="1" dirty="0">
              <a:solidFill>
                <a:srgbClr val="45030C"/>
              </a:solidFill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11480" y="350520"/>
            <a:ext cx="11384280" cy="6096000"/>
          </a:xfrm>
          <a:prstGeom prst="rect">
            <a:avLst/>
          </a:prstGeom>
          <a:noFill/>
          <a:ln w="2857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895020228"/>
              </p:ext>
            </p:extLst>
          </p:nvPr>
        </p:nvGraphicFramePr>
        <p:xfrm>
          <a:off x="5908161" y="1959550"/>
          <a:ext cx="5787128" cy="4433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36E4619-7783-3E17-8699-7D9270CAABC1}"/>
              </a:ext>
            </a:extLst>
          </p:cNvPr>
          <p:cNvSpPr txBox="1"/>
          <p:nvPr/>
        </p:nvSpPr>
        <p:spPr>
          <a:xfrm>
            <a:off x="1207912" y="3440853"/>
            <a:ext cx="5328355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Student name: SIMONA MILITARU</a:t>
            </a:r>
          </a:p>
          <a:p>
            <a:endParaRPr lang="en-GB" sz="2000" dirty="0"/>
          </a:p>
          <a:p>
            <a:r>
              <a:rPr lang="en-GB" dirty="0">
                <a:hlinkClick r:id="rId8"/>
              </a:rPr>
              <a:t>Recording-20231026_161219.webm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22680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AA39A-8D2E-9DD0-3553-ABF587EA3D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rgbClr val="45030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IN" sz="3200" b="1" dirty="0">
              <a:solidFill>
                <a:srgbClr val="45030C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CFA9BE-0081-3C01-43A6-1FD35B5687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34502"/>
            <a:ext cx="5745480" cy="4351338"/>
          </a:xfrm>
        </p:spPr>
        <p:txBody>
          <a:bodyPr>
            <a:normAutofit/>
          </a:bodyPr>
          <a:lstStyle/>
          <a:p>
            <a:pPr algn="just"/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many benefits of being multilingual in the hospitality and tourism industry. Learning new languages increases intellectuality, which distinguishes an employee from other employees in case of career development.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0429C-5E70-40C7-9723-824C6E01152E}" type="slidenum">
              <a:rPr lang="en-IN" smtClean="0"/>
              <a:pPr/>
              <a:t>2</a:t>
            </a:fld>
            <a:endParaRPr lang="en-IN"/>
          </a:p>
        </p:txBody>
      </p:sp>
      <p:sp>
        <p:nvSpPr>
          <p:cNvPr id="5" name="Rectangle 4"/>
          <p:cNvSpPr/>
          <p:nvPr/>
        </p:nvSpPr>
        <p:spPr>
          <a:xfrm>
            <a:off x="411480" y="350520"/>
            <a:ext cx="11384280" cy="6096000"/>
          </a:xfrm>
          <a:prstGeom prst="rect">
            <a:avLst/>
          </a:prstGeom>
          <a:noFill/>
          <a:ln w="2857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1028" name="Picture 4" descr="Free Vector | Illustration of language concep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1403" y="2281606"/>
            <a:ext cx="3577836" cy="214670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84835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AA39A-8D2E-9DD0-3553-ABF587EA3D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rgbClr val="45030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Benefits of Multilingualism and Language Awareness </a:t>
            </a:r>
            <a:endParaRPr lang="en-IN" sz="3200" b="1" dirty="0">
              <a:solidFill>
                <a:srgbClr val="45030C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CFA9BE-0081-3C01-43A6-1FD35B5687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34502"/>
            <a:ext cx="4785360" cy="4351338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sz="2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 Context of Multilingualism:</a:t>
            </a:r>
          </a:p>
          <a:p>
            <a:pPr algn="just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New Cultural Aspects</a:t>
            </a:r>
          </a:p>
          <a:p>
            <a:pPr algn="just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Job Opportunities and Promotions</a:t>
            </a:r>
          </a:p>
          <a:p>
            <a:pPr algn="just"/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Aids in Forming Interpersonal Relationships</a:t>
            </a:r>
          </a:p>
          <a:p>
            <a:pPr algn="just"/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Enhances Communication</a:t>
            </a:r>
          </a:p>
          <a:p>
            <a:pPr marL="0" indent="0" algn="just">
              <a:buNone/>
            </a:pPr>
            <a:b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IN" sz="2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 Context of Language Awareness:</a:t>
            </a:r>
          </a:p>
          <a:p>
            <a:pPr algn="just"/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Improves Competency</a:t>
            </a:r>
          </a:p>
          <a:p>
            <a:pPr algn="just"/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Increases Efficiency in a Particular Language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0429C-5E70-40C7-9723-824C6E01152E}" type="slidenum">
              <a:rPr lang="en-IN" smtClean="0"/>
              <a:pPr/>
              <a:t>3</a:t>
            </a:fld>
            <a:endParaRPr lang="en-IN"/>
          </a:p>
        </p:txBody>
      </p:sp>
      <p:sp>
        <p:nvSpPr>
          <p:cNvPr id="5" name="Rectangle 4"/>
          <p:cNvSpPr/>
          <p:nvPr/>
        </p:nvSpPr>
        <p:spPr>
          <a:xfrm>
            <a:off x="411480" y="350520"/>
            <a:ext cx="11384280" cy="6096000"/>
          </a:xfrm>
          <a:prstGeom prst="rect">
            <a:avLst/>
          </a:prstGeom>
          <a:noFill/>
          <a:ln w="2857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2050" name="Picture 2" descr="Discussion Group: Multilingualism | TORCH | The Oxford Research Centre in  the Humanitie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0695" y="2312126"/>
            <a:ext cx="4077380" cy="25091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35038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655ED-45C3-2BAF-7683-B462F109A4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rgbClr val="45030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Context of a Modern European 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82CDAE-0D50-4F3E-317C-2254E7045C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42280" cy="4351338"/>
          </a:xfrm>
        </p:spPr>
        <p:txBody>
          <a:bodyPr>
            <a:normAutofit/>
          </a:bodyPr>
          <a:lstStyle/>
          <a:p>
            <a:pPr algn="just"/>
            <a:endParaRPr lang="en-GB" sz="24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2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Spanish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the most spoken European Language</a:t>
            </a:r>
          </a:p>
          <a:p>
            <a:pPr algn="just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the </a:t>
            </a:r>
            <a:r>
              <a:rPr lang="en-GB" sz="2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Native Language 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Mexico, Columbia and Argentina</a:t>
            </a:r>
          </a:p>
          <a:p>
            <a:pPr algn="just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the </a:t>
            </a:r>
            <a:r>
              <a:rPr lang="en-GB" sz="2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Native Language 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Hispanics</a:t>
            </a:r>
          </a:p>
          <a:p>
            <a:pPr algn="just"/>
            <a:r>
              <a:rPr lang="en-GB" sz="2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Spanish 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relatively easier that English</a:t>
            </a:r>
            <a:endParaRPr lang="en-GB" sz="24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0429C-5E70-40C7-9723-824C6E01152E}" type="slidenum">
              <a:rPr lang="en-IN" smtClean="0"/>
              <a:pPr/>
              <a:t>4</a:t>
            </a:fld>
            <a:endParaRPr lang="en-IN"/>
          </a:p>
        </p:txBody>
      </p:sp>
      <p:sp>
        <p:nvSpPr>
          <p:cNvPr id="5" name="Rectangle 4"/>
          <p:cNvSpPr/>
          <p:nvPr/>
        </p:nvSpPr>
        <p:spPr>
          <a:xfrm>
            <a:off x="411480" y="350520"/>
            <a:ext cx="11384280" cy="6096000"/>
          </a:xfrm>
          <a:prstGeom prst="rect">
            <a:avLst/>
          </a:prstGeom>
          <a:noFill/>
          <a:ln w="2857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9" name="Picture 8" descr="Stack of hardcover books without spine titles">
            <a:extLst>
              <a:ext uri="{FF2B5EF4-FFF2-40B4-BE49-F238E27FC236}">
                <a16:creationId xmlns:a16="http://schemas.microsoft.com/office/drawing/2014/main" id="{4BD80912-4F9B-CA12-7A00-B7B14D1E99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4090" y="2122311"/>
            <a:ext cx="4869558" cy="3239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88054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1B972-6F54-9139-12A6-99479BF7FE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320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Polite or Impolite Behaviour in the Scenario of a Business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4682333"/>
              </p:ext>
            </p:extLst>
          </p:nvPr>
        </p:nvGraphicFramePr>
        <p:xfrm>
          <a:off x="2032000" y="2167466"/>
          <a:ext cx="8128000" cy="3479800"/>
        </p:xfrm>
        <a:graphic>
          <a:graphicData uri="http://schemas.openxmlformats.org/drawingml/2006/table">
            <a:tbl>
              <a:tblPr firstRow="1" bandRow="1">
                <a:tableStyleId>{37CE84F3-28C3-443E-9E96-99CF82512B78}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Polite Behaviour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Impolite Behaviour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Maintaining etiquette while talking to guests 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Greeting guests with warmth 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Demonstrating a sympathetic interest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Communicating while maintaining good body language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Fulfilling their need and requirements on time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Discussing religious views and preferences and gossiping about other people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Showing incompetency in chores and duties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Behaving in a rude and discourteous manner 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Lack of communication with the guests 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Delay in required and basic services</a:t>
                      </a:r>
                    </a:p>
                    <a:p>
                      <a:pPr algn="just"/>
                      <a:endParaRPr lang="en-GB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0429C-5E70-40C7-9723-824C6E01152E}" type="slidenum">
              <a:rPr lang="en-IN" smtClean="0"/>
              <a:pPr/>
              <a:t>5</a:t>
            </a:fld>
            <a:endParaRPr lang="en-IN"/>
          </a:p>
        </p:txBody>
      </p:sp>
      <p:sp>
        <p:nvSpPr>
          <p:cNvPr id="7" name="Rectangle 6"/>
          <p:cNvSpPr/>
          <p:nvPr/>
        </p:nvSpPr>
        <p:spPr>
          <a:xfrm>
            <a:off x="411480" y="350520"/>
            <a:ext cx="11384280" cy="6096000"/>
          </a:xfrm>
          <a:prstGeom prst="rect">
            <a:avLst/>
          </a:prstGeom>
          <a:noFill/>
          <a:ln w="2857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406344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3DD3A-4DB9-DDB6-1515-0051B396C1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rgbClr val="45030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Instance From the Hotel Industry</a:t>
            </a:r>
            <a:endParaRPr lang="en-IN" sz="3200" b="1" dirty="0">
              <a:solidFill>
                <a:srgbClr val="45030C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854A7-E0B6-3031-5837-49D42B4367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135880" cy="4351338"/>
          </a:xfrm>
        </p:spPr>
        <p:txBody>
          <a:bodyPr>
            <a:normAutofit/>
          </a:bodyPr>
          <a:lstStyle/>
          <a:p>
            <a:pPr algn="just"/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2023, a woman and her family faced an inappropriate situation when a hotel refused to take in her children due to recently changed policies. </a:t>
            </a:r>
          </a:p>
          <a:p>
            <a:pPr algn="just"/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2022, a blind woman got thrown out of a hotel for the acquisition of being untruthful about her guide dog. The hotel staffs showed discourteous behaviour toward her.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0429C-5E70-40C7-9723-824C6E01152E}" type="slidenum">
              <a:rPr lang="en-IN" smtClean="0"/>
              <a:pPr/>
              <a:t>6</a:t>
            </a:fld>
            <a:endParaRPr lang="en-IN"/>
          </a:p>
        </p:txBody>
      </p:sp>
      <p:sp>
        <p:nvSpPr>
          <p:cNvPr id="5" name="Rectangle 4"/>
          <p:cNvSpPr/>
          <p:nvPr/>
        </p:nvSpPr>
        <p:spPr>
          <a:xfrm>
            <a:off x="411480" y="350520"/>
            <a:ext cx="11384280" cy="6096000"/>
          </a:xfrm>
          <a:prstGeom prst="rect">
            <a:avLst/>
          </a:prstGeom>
          <a:noFill/>
          <a:ln w="2857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7" name="Picture 6" descr="Receptionist at a hotel">
            <a:extLst>
              <a:ext uri="{FF2B5EF4-FFF2-40B4-BE49-F238E27FC236}">
                <a16:creationId xmlns:a16="http://schemas.microsoft.com/office/drawing/2014/main" id="{22789444-D400-307B-CB7D-5C8DD30EE0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0371" y="2453376"/>
            <a:ext cx="3929098" cy="2937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41923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243E9-693A-B0C1-8898-AC82FA957E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0062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IN" sz="3200" b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  <a:endParaRPr lang="en-IN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9FE591-B2B0-94E3-D94F-6AF3CE333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770437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Bbc</a:t>
            </a:r>
            <a:r>
              <a:rPr lang="en-IN" sz="16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(2022),</a:t>
            </a:r>
            <a:r>
              <a:rPr lang="en-IN" sz="1600" i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Blind woman and guide dog kicked out of London Premier Inn</a:t>
            </a:r>
            <a:r>
              <a:rPr lang="en-IN" sz="16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Available at: https://www.bbc.com/news/uk-england-london-63584973 (Accessed: 6 October 2023)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Behrendt, M. and </a:t>
            </a:r>
            <a:r>
              <a:rPr lang="en-IN" sz="1600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Machtmes</a:t>
            </a:r>
            <a:r>
              <a:rPr lang="en-IN" sz="16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K., 2021. Exploring the catalyst energizing the Kolb learning cycle. </a:t>
            </a:r>
            <a:r>
              <a:rPr lang="en-IN" sz="1600" i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Experiential Learning &amp; Teaching in Higher Education</a:t>
            </a:r>
            <a:r>
              <a:rPr lang="en-IN" sz="16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IN" sz="1600" i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</a:t>
            </a:r>
            <a:r>
              <a:rPr lang="en-IN" sz="16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pp.73-80.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Jhaiyanuntana</a:t>
            </a:r>
            <a:r>
              <a:rPr lang="en-IN" sz="1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 and </a:t>
            </a:r>
            <a:r>
              <a:rPr lang="en-IN" sz="16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Nomnian</a:t>
            </a:r>
            <a:r>
              <a:rPr lang="en-IN" sz="1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S., (2020). Intercultural communication challenges and strategies for the Thai undergraduate hotel interns. </a:t>
            </a:r>
            <a:r>
              <a:rPr lang="en-IN" sz="16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PASAA: Journal of Language Teaching and Learning in Thailand</a:t>
            </a:r>
            <a:r>
              <a:rPr lang="en-IN" sz="1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IN" sz="16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59</a:t>
            </a:r>
            <a:r>
              <a:rPr lang="en-IN" sz="1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pp.204-235. </a:t>
            </a:r>
            <a:endParaRPr lang="en-GB" sz="16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Ramírez-Esparza, N., García-Sierra, A. and Jiang, S., (2020). The current standing of bilingualism in today’s globalized world: A socio-ecological perspective. </a:t>
            </a:r>
            <a:r>
              <a:rPr lang="en-IN" sz="16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Current opinion in psychology</a:t>
            </a:r>
            <a:r>
              <a:rPr lang="en-IN" sz="1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IN" sz="16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32</a:t>
            </a:r>
            <a:r>
              <a:rPr lang="en-IN" sz="1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pp.124-128. </a:t>
            </a:r>
            <a:endParaRPr lang="en-GB" sz="16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Yulduz</a:t>
            </a:r>
            <a:r>
              <a:rPr lang="en-IN" sz="1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S., </a:t>
            </a:r>
            <a:r>
              <a:rPr lang="en-IN" sz="16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Sardor</a:t>
            </a:r>
            <a:r>
              <a:rPr lang="en-IN" sz="1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 and </a:t>
            </a:r>
            <a:r>
              <a:rPr lang="en-IN" sz="16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Maftuna</a:t>
            </a:r>
            <a:r>
              <a:rPr lang="en-IN" sz="1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A., (2021). The Psychological and Cognitive Benefits of Multilingualism. </a:t>
            </a:r>
            <a:r>
              <a:rPr lang="en-IN" sz="16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Annals of the Romanian Society for Cell Biology</a:t>
            </a:r>
            <a:r>
              <a:rPr lang="en-IN" sz="1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pp.591-596.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endParaRPr lang="en-IN" sz="16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IN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0429C-5E70-40C7-9723-824C6E01152E}" type="slidenum">
              <a:rPr lang="en-IN" smtClean="0"/>
              <a:pPr/>
              <a:t>7</a:t>
            </a:fld>
            <a:endParaRPr lang="en-IN"/>
          </a:p>
        </p:txBody>
      </p:sp>
      <p:sp>
        <p:nvSpPr>
          <p:cNvPr id="5" name="Rectangle 4"/>
          <p:cNvSpPr/>
          <p:nvPr/>
        </p:nvSpPr>
        <p:spPr>
          <a:xfrm>
            <a:off x="411480" y="350520"/>
            <a:ext cx="11384280" cy="6096000"/>
          </a:xfrm>
          <a:prstGeom prst="rect">
            <a:avLst/>
          </a:prstGeom>
          <a:noFill/>
          <a:ln w="2857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249114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485</Words>
  <Application>Microsoft Office PowerPoint</Application>
  <PresentationFormat>Widescreen</PresentationFormat>
  <Paragraphs>65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Bahnschrift SemiBold SemiConden</vt:lpstr>
      <vt:lpstr>Calibri</vt:lpstr>
      <vt:lpstr>Calibri Light</vt:lpstr>
      <vt:lpstr>Times New Roman</vt:lpstr>
      <vt:lpstr>Office Theme</vt:lpstr>
      <vt:lpstr> DIVERSITY HOTEL &amp; SPA LONDON    </vt:lpstr>
      <vt:lpstr>Introduction</vt:lpstr>
      <vt:lpstr>Benefits of Multilingualism and Language Awareness </vt:lpstr>
      <vt:lpstr>The Context of a Modern European Language</vt:lpstr>
      <vt:lpstr>Polite or Impolite Behaviour in the Scenario of a Business</vt:lpstr>
      <vt:lpstr>Instance From the Hotel Industry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DIVERSITY HOTEL &amp; SPA LONDON</dc:title>
  <dc:creator>Cristina Bancu</dc:creator>
  <cp:lastModifiedBy>Cristina Bancu</cp:lastModifiedBy>
  <cp:revision>4</cp:revision>
  <dcterms:created xsi:type="dcterms:W3CDTF">2023-10-06T22:42:43Z</dcterms:created>
  <dcterms:modified xsi:type="dcterms:W3CDTF">2023-10-26T15:23:27Z</dcterms:modified>
</cp:coreProperties>
</file>