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4"/>
  </p:notesMasterIdLst>
  <p:sldIdLst>
    <p:sldId id="400" r:id="rId2"/>
    <p:sldId id="261" r:id="rId3"/>
    <p:sldId id="289" r:id="rId4"/>
    <p:sldId id="278" r:id="rId5"/>
    <p:sldId id="297" r:id="rId6"/>
    <p:sldId id="282" r:id="rId7"/>
    <p:sldId id="296" r:id="rId8"/>
    <p:sldId id="302" r:id="rId9"/>
    <p:sldId id="280" r:id="rId10"/>
    <p:sldId id="267" r:id="rId11"/>
    <p:sldId id="657" r:id="rId12"/>
    <p:sldId id="295" r:id="rId13"/>
    <p:sldId id="262" r:id="rId14"/>
    <p:sldId id="257" r:id="rId15"/>
    <p:sldId id="259" r:id="rId16"/>
    <p:sldId id="263" r:id="rId17"/>
    <p:sldId id="299" r:id="rId18"/>
    <p:sldId id="300" r:id="rId19"/>
    <p:sldId id="275" r:id="rId20"/>
    <p:sldId id="266" r:id="rId21"/>
    <p:sldId id="276" r:id="rId22"/>
    <p:sldId id="277" r:id="rId23"/>
    <p:sldId id="268" r:id="rId24"/>
    <p:sldId id="269" r:id="rId25"/>
    <p:sldId id="270" r:id="rId26"/>
    <p:sldId id="271" r:id="rId27"/>
    <p:sldId id="272" r:id="rId28"/>
    <p:sldId id="273" r:id="rId29"/>
    <p:sldId id="293" r:id="rId30"/>
    <p:sldId id="274" r:id="rId31"/>
    <p:sldId id="304" r:id="rId32"/>
    <p:sldId id="613" r:id="rId33"/>
    <p:sldId id="614" r:id="rId34"/>
    <p:sldId id="616" r:id="rId35"/>
    <p:sldId id="617" r:id="rId36"/>
    <p:sldId id="618" r:id="rId37"/>
    <p:sldId id="619" r:id="rId38"/>
    <p:sldId id="655" r:id="rId39"/>
    <p:sldId id="620" r:id="rId40"/>
    <p:sldId id="621" r:id="rId41"/>
    <p:sldId id="650" r:id="rId42"/>
    <p:sldId id="651" r:id="rId43"/>
    <p:sldId id="622" r:id="rId44"/>
    <p:sldId id="623" r:id="rId45"/>
    <p:sldId id="624" r:id="rId46"/>
    <p:sldId id="625" r:id="rId47"/>
    <p:sldId id="626" r:id="rId48"/>
    <p:sldId id="627" r:id="rId49"/>
    <p:sldId id="628" r:id="rId50"/>
    <p:sldId id="629" r:id="rId51"/>
    <p:sldId id="630" r:id="rId52"/>
    <p:sldId id="631" r:id="rId53"/>
    <p:sldId id="632" r:id="rId54"/>
    <p:sldId id="633" r:id="rId55"/>
    <p:sldId id="634" r:id="rId56"/>
    <p:sldId id="635" r:id="rId57"/>
    <p:sldId id="636" r:id="rId58"/>
    <p:sldId id="637" r:id="rId59"/>
    <p:sldId id="638" r:id="rId60"/>
    <p:sldId id="639" r:id="rId61"/>
    <p:sldId id="640" r:id="rId62"/>
    <p:sldId id="641" r:id="rId63"/>
    <p:sldId id="656" r:id="rId64"/>
    <p:sldId id="642" r:id="rId65"/>
    <p:sldId id="643" r:id="rId66"/>
    <p:sldId id="646" r:id="rId67"/>
    <p:sldId id="644" r:id="rId68"/>
    <p:sldId id="645" r:id="rId69"/>
    <p:sldId id="647" r:id="rId70"/>
    <p:sldId id="648" r:id="rId71"/>
    <p:sldId id="652" r:id="rId72"/>
    <p:sldId id="649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867" autoAdjust="0"/>
    <p:restoredTop sz="94660"/>
  </p:normalViewPr>
  <p:slideViewPr>
    <p:cSldViewPr snapToGrid="0">
      <p:cViewPr varScale="1">
        <p:scale>
          <a:sx n="82" d="100"/>
          <a:sy n="82" d="100"/>
        </p:scale>
        <p:origin x="83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C40CE4-A698-4B00-B835-19B80F759A0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910B1FF-D130-417A-8A86-04B5F8C3BC20}">
      <dgm:prSet custT="1"/>
      <dgm:spPr>
        <a:solidFill>
          <a:srgbClr val="0060A8"/>
        </a:solidFill>
        <a:effectLst>
          <a:glow rad="63500">
            <a:schemeClr val="accent1">
              <a:satMod val="175000"/>
              <a:alpha val="35000"/>
            </a:schemeClr>
          </a:glow>
        </a:effectLst>
      </dgm:spPr>
      <dgm:t>
        <a:bodyPr/>
        <a:lstStyle/>
        <a:p>
          <a:pPr rtl="0"/>
          <a:r>
            <a:rPr lang="en-GB" sz="2000" dirty="0">
              <a:latin typeface="Cambria" panose="02040503050406030204" pitchFamily="18" charset="0"/>
            </a:rPr>
            <a:t>Define the target population</a:t>
          </a:r>
        </a:p>
      </dgm:t>
    </dgm:pt>
    <dgm:pt modelId="{5907FDF7-5A14-49BF-9365-E280A16C17A5}" type="parTrans" cxnId="{34BF6377-F49F-4DD5-B118-0327BBF7EBBF}">
      <dgm:prSet/>
      <dgm:spPr/>
      <dgm:t>
        <a:bodyPr/>
        <a:lstStyle/>
        <a:p>
          <a:endParaRPr lang="en-GB"/>
        </a:p>
      </dgm:t>
    </dgm:pt>
    <dgm:pt modelId="{92E37ED9-FBCF-457A-B268-E1B605BD236C}" type="sibTrans" cxnId="{34BF6377-F49F-4DD5-B118-0327BBF7EBBF}">
      <dgm:prSet/>
      <dgm:spPr/>
      <dgm:t>
        <a:bodyPr/>
        <a:lstStyle/>
        <a:p>
          <a:endParaRPr lang="en-GB"/>
        </a:p>
      </dgm:t>
    </dgm:pt>
    <dgm:pt modelId="{163D4134-FED8-4183-998B-F9CBC6EF62CA}">
      <dgm:prSet custT="1"/>
      <dgm:spPr>
        <a:solidFill>
          <a:srgbClr val="0060A8"/>
        </a:solidFill>
        <a:effectLst>
          <a:glow rad="63500">
            <a:schemeClr val="accent1">
              <a:satMod val="175000"/>
              <a:alpha val="35000"/>
            </a:schemeClr>
          </a:glow>
        </a:effectLst>
      </dgm:spPr>
      <dgm:t>
        <a:bodyPr/>
        <a:lstStyle/>
        <a:p>
          <a:pPr rtl="0"/>
          <a:r>
            <a:rPr lang="en-GB" sz="2000" dirty="0">
              <a:latin typeface="Cambria" panose="02040503050406030204" pitchFamily="18" charset="0"/>
            </a:rPr>
            <a:t>Determine the sampling frame </a:t>
          </a:r>
        </a:p>
      </dgm:t>
    </dgm:pt>
    <dgm:pt modelId="{CDAB6B1B-FFF7-44AE-AF51-D17708EF03C1}" type="parTrans" cxnId="{BB24CB0A-2C14-4313-A600-C1F8D6AEF66E}">
      <dgm:prSet/>
      <dgm:spPr/>
      <dgm:t>
        <a:bodyPr/>
        <a:lstStyle/>
        <a:p>
          <a:endParaRPr lang="en-GB"/>
        </a:p>
      </dgm:t>
    </dgm:pt>
    <dgm:pt modelId="{B6A91BA3-FDF8-4E49-8810-F35CECC851EE}" type="sibTrans" cxnId="{BB24CB0A-2C14-4313-A600-C1F8D6AEF66E}">
      <dgm:prSet/>
      <dgm:spPr/>
      <dgm:t>
        <a:bodyPr/>
        <a:lstStyle/>
        <a:p>
          <a:endParaRPr lang="en-GB"/>
        </a:p>
      </dgm:t>
    </dgm:pt>
    <dgm:pt modelId="{987724F6-855B-4C5D-A09E-137C82AE20BC}">
      <dgm:prSet custT="1"/>
      <dgm:spPr>
        <a:solidFill>
          <a:srgbClr val="0060A8"/>
        </a:solidFill>
        <a:effectLst>
          <a:glow rad="63500">
            <a:schemeClr val="accent1">
              <a:satMod val="175000"/>
              <a:alpha val="35000"/>
            </a:schemeClr>
          </a:glow>
        </a:effectLst>
      </dgm:spPr>
      <dgm:t>
        <a:bodyPr/>
        <a:lstStyle/>
        <a:p>
          <a:pPr rtl="0"/>
          <a:r>
            <a:rPr lang="en-GB" sz="2000">
              <a:latin typeface="Cambria" panose="02040503050406030204" pitchFamily="18" charset="0"/>
            </a:rPr>
            <a:t>Select sampling techniques(s) </a:t>
          </a:r>
        </a:p>
      </dgm:t>
    </dgm:pt>
    <dgm:pt modelId="{CE89EFA7-A6D5-4EF8-A648-C6BB9A4C8D12}" type="parTrans" cxnId="{B3192B6A-80E3-4551-B75F-5944D3EC52DB}">
      <dgm:prSet/>
      <dgm:spPr/>
      <dgm:t>
        <a:bodyPr/>
        <a:lstStyle/>
        <a:p>
          <a:endParaRPr lang="en-GB"/>
        </a:p>
      </dgm:t>
    </dgm:pt>
    <dgm:pt modelId="{98A56366-E185-48B8-9FA6-186A04D5DAC2}" type="sibTrans" cxnId="{B3192B6A-80E3-4551-B75F-5944D3EC52DB}">
      <dgm:prSet/>
      <dgm:spPr/>
      <dgm:t>
        <a:bodyPr/>
        <a:lstStyle/>
        <a:p>
          <a:endParaRPr lang="en-GB"/>
        </a:p>
      </dgm:t>
    </dgm:pt>
    <dgm:pt modelId="{0DA0D43A-05DA-493D-9153-C501EE32C2AD}">
      <dgm:prSet custT="1"/>
      <dgm:spPr>
        <a:solidFill>
          <a:srgbClr val="0060A8"/>
        </a:solidFill>
        <a:effectLst>
          <a:glow rad="63500">
            <a:schemeClr val="accent1">
              <a:satMod val="175000"/>
              <a:alpha val="35000"/>
            </a:schemeClr>
          </a:glow>
        </a:effectLst>
      </dgm:spPr>
      <dgm:t>
        <a:bodyPr/>
        <a:lstStyle/>
        <a:p>
          <a:pPr rtl="0"/>
          <a:r>
            <a:rPr lang="en-GB" sz="2000" dirty="0">
              <a:latin typeface="Cambria" panose="02040503050406030204" pitchFamily="18" charset="0"/>
            </a:rPr>
            <a:t>Determine the sample size </a:t>
          </a:r>
        </a:p>
      </dgm:t>
    </dgm:pt>
    <dgm:pt modelId="{22F191A1-84E5-4580-B94C-CAEA46A325ED}" type="parTrans" cxnId="{DD495C62-DAF4-48BD-81A2-8AE70ED58028}">
      <dgm:prSet/>
      <dgm:spPr/>
      <dgm:t>
        <a:bodyPr/>
        <a:lstStyle/>
        <a:p>
          <a:endParaRPr lang="en-GB"/>
        </a:p>
      </dgm:t>
    </dgm:pt>
    <dgm:pt modelId="{DEA9033C-2AC7-4243-9AD7-C4C62E4C35DE}" type="sibTrans" cxnId="{DD495C62-DAF4-48BD-81A2-8AE70ED58028}">
      <dgm:prSet/>
      <dgm:spPr/>
      <dgm:t>
        <a:bodyPr/>
        <a:lstStyle/>
        <a:p>
          <a:endParaRPr lang="en-GB"/>
        </a:p>
      </dgm:t>
    </dgm:pt>
    <dgm:pt modelId="{772B3C08-7F70-4B72-B622-5EBED20BAF58}">
      <dgm:prSet custT="1"/>
      <dgm:spPr>
        <a:solidFill>
          <a:srgbClr val="0060A8"/>
        </a:solidFill>
        <a:effectLst>
          <a:glow rad="63500">
            <a:schemeClr val="accent1">
              <a:satMod val="175000"/>
              <a:alpha val="35000"/>
            </a:schemeClr>
          </a:glow>
        </a:effectLst>
      </dgm:spPr>
      <dgm:t>
        <a:bodyPr/>
        <a:lstStyle/>
        <a:p>
          <a:pPr rtl="0"/>
          <a:r>
            <a:rPr lang="en-GB" sz="2000">
              <a:latin typeface="Cambria" panose="02040503050406030204" pitchFamily="18" charset="0"/>
            </a:rPr>
            <a:t>Execute the sampling process</a:t>
          </a:r>
        </a:p>
      </dgm:t>
    </dgm:pt>
    <dgm:pt modelId="{DB182447-CBA5-4C7C-8DC2-D5FAB15E068D}" type="parTrans" cxnId="{E75CAC47-D6AC-4A52-89E1-100B8E047B93}">
      <dgm:prSet/>
      <dgm:spPr/>
      <dgm:t>
        <a:bodyPr/>
        <a:lstStyle/>
        <a:p>
          <a:endParaRPr lang="en-GB"/>
        </a:p>
      </dgm:t>
    </dgm:pt>
    <dgm:pt modelId="{691A35D0-0982-4D68-95D8-9AE2300A4D15}" type="sibTrans" cxnId="{E75CAC47-D6AC-4A52-89E1-100B8E047B93}">
      <dgm:prSet/>
      <dgm:spPr/>
      <dgm:t>
        <a:bodyPr/>
        <a:lstStyle/>
        <a:p>
          <a:endParaRPr lang="en-GB"/>
        </a:p>
      </dgm:t>
    </dgm:pt>
    <dgm:pt modelId="{F734C283-1604-400B-B58A-6990E6093675}">
      <dgm:prSet custT="1"/>
      <dgm:spPr>
        <a:solidFill>
          <a:srgbClr val="0060A8"/>
        </a:solidFill>
        <a:effectLst>
          <a:glow rad="63500">
            <a:schemeClr val="accent1">
              <a:satMod val="175000"/>
              <a:alpha val="35000"/>
            </a:schemeClr>
          </a:glow>
        </a:effectLst>
      </dgm:spPr>
      <dgm:t>
        <a:bodyPr/>
        <a:lstStyle/>
        <a:p>
          <a:pPr rtl="0"/>
          <a:r>
            <a:rPr lang="en-GB" sz="2000" dirty="0">
              <a:latin typeface="Cambria" panose="02040503050406030204" pitchFamily="18" charset="0"/>
            </a:rPr>
            <a:t>Validate the sample</a:t>
          </a:r>
        </a:p>
      </dgm:t>
    </dgm:pt>
    <dgm:pt modelId="{65361529-405E-4CA5-8D4F-E7B67F1B526F}" type="parTrans" cxnId="{05520BAA-4790-46EA-A64D-01760AB6EFD2}">
      <dgm:prSet/>
      <dgm:spPr/>
      <dgm:t>
        <a:bodyPr/>
        <a:lstStyle/>
        <a:p>
          <a:endParaRPr lang="en-GB"/>
        </a:p>
      </dgm:t>
    </dgm:pt>
    <dgm:pt modelId="{A825EB42-3999-4386-996C-5D703916580C}" type="sibTrans" cxnId="{05520BAA-4790-46EA-A64D-01760AB6EFD2}">
      <dgm:prSet/>
      <dgm:spPr/>
      <dgm:t>
        <a:bodyPr/>
        <a:lstStyle/>
        <a:p>
          <a:endParaRPr lang="en-GB"/>
        </a:p>
      </dgm:t>
    </dgm:pt>
    <dgm:pt modelId="{7CF9C5ED-7239-4F81-AE14-092C47BD5CB4}" type="pres">
      <dgm:prSet presAssocID="{C8C40CE4-A698-4B00-B835-19B80F759A0B}" presName="Name0" presStyleCnt="0">
        <dgm:presLayoutVars>
          <dgm:dir/>
          <dgm:animLvl val="lvl"/>
          <dgm:resizeHandles val="exact"/>
        </dgm:presLayoutVars>
      </dgm:prSet>
      <dgm:spPr/>
    </dgm:pt>
    <dgm:pt modelId="{4A0B3177-A013-4D45-A1DC-F601A0010A2C}" type="pres">
      <dgm:prSet presAssocID="{9910B1FF-D130-417A-8A86-04B5F8C3BC20}" presName="linNode" presStyleCnt="0"/>
      <dgm:spPr/>
    </dgm:pt>
    <dgm:pt modelId="{D6D60F1E-6B0C-430D-8295-3080CC432A80}" type="pres">
      <dgm:prSet presAssocID="{9910B1FF-D130-417A-8A86-04B5F8C3BC20}" presName="parentText" presStyleLbl="node1" presStyleIdx="0" presStyleCnt="6" custScaleX="120842" custLinFactNeighborX="-68288" custLinFactNeighborY="3522">
        <dgm:presLayoutVars>
          <dgm:chMax val="1"/>
          <dgm:bulletEnabled val="1"/>
        </dgm:presLayoutVars>
      </dgm:prSet>
      <dgm:spPr/>
    </dgm:pt>
    <dgm:pt modelId="{10C16AEA-D030-4455-9F97-01729CCE4B9D}" type="pres">
      <dgm:prSet presAssocID="{92E37ED9-FBCF-457A-B268-E1B605BD236C}" presName="sp" presStyleCnt="0"/>
      <dgm:spPr/>
    </dgm:pt>
    <dgm:pt modelId="{D43260E1-AB6B-4C03-B65A-79A51F2C0CB7}" type="pres">
      <dgm:prSet presAssocID="{163D4134-FED8-4183-998B-F9CBC6EF62CA}" presName="linNode" presStyleCnt="0"/>
      <dgm:spPr/>
    </dgm:pt>
    <dgm:pt modelId="{71BF68BF-9996-485A-8258-B3E7DB303F12}" type="pres">
      <dgm:prSet presAssocID="{163D4134-FED8-4183-998B-F9CBC6EF62CA}" presName="parentText" presStyleLbl="node1" presStyleIdx="1" presStyleCnt="6" custScaleX="120842" custLinFactNeighborX="-47360" custLinFactNeighborY="3572">
        <dgm:presLayoutVars>
          <dgm:chMax val="1"/>
          <dgm:bulletEnabled val="1"/>
        </dgm:presLayoutVars>
      </dgm:prSet>
      <dgm:spPr/>
    </dgm:pt>
    <dgm:pt modelId="{2AE3F4F2-844C-4ABA-B605-D2EEF4A55B21}" type="pres">
      <dgm:prSet presAssocID="{B6A91BA3-FDF8-4E49-8810-F35CECC851EE}" presName="sp" presStyleCnt="0"/>
      <dgm:spPr/>
    </dgm:pt>
    <dgm:pt modelId="{2DCD1182-6B02-4774-80DA-066DC5882689}" type="pres">
      <dgm:prSet presAssocID="{987724F6-855B-4C5D-A09E-137C82AE20BC}" presName="linNode" presStyleCnt="0"/>
      <dgm:spPr/>
    </dgm:pt>
    <dgm:pt modelId="{8FB14D7A-A538-43ED-9D8A-977423DDDA47}" type="pres">
      <dgm:prSet presAssocID="{987724F6-855B-4C5D-A09E-137C82AE20BC}" presName="parentText" presStyleLbl="node1" presStyleIdx="2" presStyleCnt="6" custScaleX="120842" custLinFactNeighborX="-31396" custLinFactNeighborY="5044">
        <dgm:presLayoutVars>
          <dgm:chMax val="1"/>
          <dgm:bulletEnabled val="1"/>
        </dgm:presLayoutVars>
      </dgm:prSet>
      <dgm:spPr/>
    </dgm:pt>
    <dgm:pt modelId="{DEA32F03-75E6-4A3E-B650-5A7CA5F3AC26}" type="pres">
      <dgm:prSet presAssocID="{98A56366-E185-48B8-9FA6-186A04D5DAC2}" presName="sp" presStyleCnt="0"/>
      <dgm:spPr/>
    </dgm:pt>
    <dgm:pt modelId="{1BD8533D-79FD-45E5-80D8-04B7EE97088C}" type="pres">
      <dgm:prSet presAssocID="{0DA0D43A-05DA-493D-9153-C501EE32C2AD}" presName="linNode" presStyleCnt="0"/>
      <dgm:spPr/>
    </dgm:pt>
    <dgm:pt modelId="{C5895486-9DA1-46B8-B46E-B83009D22298}" type="pres">
      <dgm:prSet presAssocID="{0DA0D43A-05DA-493D-9153-C501EE32C2AD}" presName="parentText" presStyleLbl="node1" presStyleIdx="3" presStyleCnt="6" custScaleX="120842" custLinFactNeighborX="-13836" custLinFactNeighborY="3572">
        <dgm:presLayoutVars>
          <dgm:chMax val="1"/>
          <dgm:bulletEnabled val="1"/>
        </dgm:presLayoutVars>
      </dgm:prSet>
      <dgm:spPr/>
    </dgm:pt>
    <dgm:pt modelId="{B2C51776-8D95-4DB4-9C14-0650200C0AFE}" type="pres">
      <dgm:prSet presAssocID="{DEA9033C-2AC7-4243-9AD7-C4C62E4C35DE}" presName="sp" presStyleCnt="0"/>
      <dgm:spPr/>
    </dgm:pt>
    <dgm:pt modelId="{E78FA8EF-687F-4E62-9E0C-C4EC15D6DCD2}" type="pres">
      <dgm:prSet presAssocID="{772B3C08-7F70-4B72-B622-5EBED20BAF58}" presName="linNode" presStyleCnt="0"/>
      <dgm:spPr/>
    </dgm:pt>
    <dgm:pt modelId="{31716363-028F-4E4E-A588-25F336B6D77C}" type="pres">
      <dgm:prSet presAssocID="{772B3C08-7F70-4B72-B622-5EBED20BAF58}" presName="parentText" presStyleLbl="node1" presStyleIdx="4" presStyleCnt="6" custScaleX="120842" custLinFactNeighborX="8515" custLinFactNeighborY="3362">
        <dgm:presLayoutVars>
          <dgm:chMax val="1"/>
          <dgm:bulletEnabled val="1"/>
        </dgm:presLayoutVars>
      </dgm:prSet>
      <dgm:spPr/>
    </dgm:pt>
    <dgm:pt modelId="{71B58191-8CF7-4367-8DAE-D27C23C1B49B}" type="pres">
      <dgm:prSet presAssocID="{691A35D0-0982-4D68-95D8-9AE2300A4D15}" presName="sp" presStyleCnt="0"/>
      <dgm:spPr/>
    </dgm:pt>
    <dgm:pt modelId="{27ECF030-EBDD-4F64-808E-4D04A8ABDB22}" type="pres">
      <dgm:prSet presAssocID="{F734C283-1604-400B-B58A-6990E6093675}" presName="linNode" presStyleCnt="0"/>
      <dgm:spPr/>
    </dgm:pt>
    <dgm:pt modelId="{F4C2927F-3DF8-476A-B385-1447046A0ADF}" type="pres">
      <dgm:prSet presAssocID="{F734C283-1604-400B-B58A-6990E6093675}" presName="parentText" presStyleLbl="node1" presStyleIdx="5" presStyleCnt="6" custScaleX="120842" custLinFactNeighborX="39701" custLinFactNeighborY="1693">
        <dgm:presLayoutVars>
          <dgm:chMax val="1"/>
          <dgm:bulletEnabled val="1"/>
        </dgm:presLayoutVars>
      </dgm:prSet>
      <dgm:spPr/>
    </dgm:pt>
  </dgm:ptLst>
  <dgm:cxnLst>
    <dgm:cxn modelId="{38567302-2145-403B-B3B5-606A39B571F1}" type="presOf" srcId="{C8C40CE4-A698-4B00-B835-19B80F759A0B}" destId="{7CF9C5ED-7239-4F81-AE14-092C47BD5CB4}" srcOrd="0" destOrd="0" presId="urn:microsoft.com/office/officeart/2005/8/layout/vList5"/>
    <dgm:cxn modelId="{BB24CB0A-2C14-4313-A600-C1F8D6AEF66E}" srcId="{C8C40CE4-A698-4B00-B835-19B80F759A0B}" destId="{163D4134-FED8-4183-998B-F9CBC6EF62CA}" srcOrd="1" destOrd="0" parTransId="{CDAB6B1B-FFF7-44AE-AF51-D17708EF03C1}" sibTransId="{B6A91BA3-FDF8-4E49-8810-F35CECC851EE}"/>
    <dgm:cxn modelId="{DB90FB2F-042D-4B0A-9A2A-D618AC5B41C8}" type="presOf" srcId="{987724F6-855B-4C5D-A09E-137C82AE20BC}" destId="{8FB14D7A-A538-43ED-9D8A-977423DDDA47}" srcOrd="0" destOrd="0" presId="urn:microsoft.com/office/officeart/2005/8/layout/vList5"/>
    <dgm:cxn modelId="{DD495C62-DAF4-48BD-81A2-8AE70ED58028}" srcId="{C8C40CE4-A698-4B00-B835-19B80F759A0B}" destId="{0DA0D43A-05DA-493D-9153-C501EE32C2AD}" srcOrd="3" destOrd="0" parTransId="{22F191A1-84E5-4580-B94C-CAEA46A325ED}" sibTransId="{DEA9033C-2AC7-4243-9AD7-C4C62E4C35DE}"/>
    <dgm:cxn modelId="{E75CAC47-D6AC-4A52-89E1-100B8E047B93}" srcId="{C8C40CE4-A698-4B00-B835-19B80F759A0B}" destId="{772B3C08-7F70-4B72-B622-5EBED20BAF58}" srcOrd="4" destOrd="0" parTransId="{DB182447-CBA5-4C7C-8DC2-D5FAB15E068D}" sibTransId="{691A35D0-0982-4D68-95D8-9AE2300A4D15}"/>
    <dgm:cxn modelId="{B3192B6A-80E3-4551-B75F-5944D3EC52DB}" srcId="{C8C40CE4-A698-4B00-B835-19B80F759A0B}" destId="{987724F6-855B-4C5D-A09E-137C82AE20BC}" srcOrd="2" destOrd="0" parTransId="{CE89EFA7-A6D5-4EF8-A648-C6BB9A4C8D12}" sibTransId="{98A56366-E185-48B8-9FA6-186A04D5DAC2}"/>
    <dgm:cxn modelId="{CDC4F173-2158-47D6-B5CD-CF3A43323F87}" type="presOf" srcId="{772B3C08-7F70-4B72-B622-5EBED20BAF58}" destId="{31716363-028F-4E4E-A588-25F336B6D77C}" srcOrd="0" destOrd="0" presId="urn:microsoft.com/office/officeart/2005/8/layout/vList5"/>
    <dgm:cxn modelId="{34BF6377-F49F-4DD5-B118-0327BBF7EBBF}" srcId="{C8C40CE4-A698-4B00-B835-19B80F759A0B}" destId="{9910B1FF-D130-417A-8A86-04B5F8C3BC20}" srcOrd="0" destOrd="0" parTransId="{5907FDF7-5A14-49BF-9365-E280A16C17A5}" sibTransId="{92E37ED9-FBCF-457A-B268-E1B605BD236C}"/>
    <dgm:cxn modelId="{2CB50478-D3BE-45CC-A6AD-0B2C81323002}" type="presOf" srcId="{F734C283-1604-400B-B58A-6990E6093675}" destId="{F4C2927F-3DF8-476A-B385-1447046A0ADF}" srcOrd="0" destOrd="0" presId="urn:microsoft.com/office/officeart/2005/8/layout/vList5"/>
    <dgm:cxn modelId="{5A8D76A7-C486-486B-918C-882A33C16245}" type="presOf" srcId="{163D4134-FED8-4183-998B-F9CBC6EF62CA}" destId="{71BF68BF-9996-485A-8258-B3E7DB303F12}" srcOrd="0" destOrd="0" presId="urn:microsoft.com/office/officeart/2005/8/layout/vList5"/>
    <dgm:cxn modelId="{05520BAA-4790-46EA-A64D-01760AB6EFD2}" srcId="{C8C40CE4-A698-4B00-B835-19B80F759A0B}" destId="{F734C283-1604-400B-B58A-6990E6093675}" srcOrd="5" destOrd="0" parTransId="{65361529-405E-4CA5-8D4F-E7B67F1B526F}" sibTransId="{A825EB42-3999-4386-996C-5D703916580C}"/>
    <dgm:cxn modelId="{D80182E1-4DFB-498C-9706-4D27E9B0AF24}" type="presOf" srcId="{0DA0D43A-05DA-493D-9153-C501EE32C2AD}" destId="{C5895486-9DA1-46B8-B46E-B83009D22298}" srcOrd="0" destOrd="0" presId="urn:microsoft.com/office/officeart/2005/8/layout/vList5"/>
    <dgm:cxn modelId="{F71084FB-3BE2-4A5D-957E-E972323BF1FA}" type="presOf" srcId="{9910B1FF-D130-417A-8A86-04B5F8C3BC20}" destId="{D6D60F1E-6B0C-430D-8295-3080CC432A80}" srcOrd="0" destOrd="0" presId="urn:microsoft.com/office/officeart/2005/8/layout/vList5"/>
    <dgm:cxn modelId="{E737A24D-14A6-4411-9717-D8A12D4251DA}" type="presParOf" srcId="{7CF9C5ED-7239-4F81-AE14-092C47BD5CB4}" destId="{4A0B3177-A013-4D45-A1DC-F601A0010A2C}" srcOrd="0" destOrd="0" presId="urn:microsoft.com/office/officeart/2005/8/layout/vList5"/>
    <dgm:cxn modelId="{62C5CFF7-20A5-47FA-A270-850275F30902}" type="presParOf" srcId="{4A0B3177-A013-4D45-A1DC-F601A0010A2C}" destId="{D6D60F1E-6B0C-430D-8295-3080CC432A80}" srcOrd="0" destOrd="0" presId="urn:microsoft.com/office/officeart/2005/8/layout/vList5"/>
    <dgm:cxn modelId="{9BD8C8E5-A220-4374-8B9D-C09DC0724534}" type="presParOf" srcId="{7CF9C5ED-7239-4F81-AE14-092C47BD5CB4}" destId="{10C16AEA-D030-4455-9F97-01729CCE4B9D}" srcOrd="1" destOrd="0" presId="urn:microsoft.com/office/officeart/2005/8/layout/vList5"/>
    <dgm:cxn modelId="{F118B9F4-58A7-45A8-99FD-70C8CF4D29E0}" type="presParOf" srcId="{7CF9C5ED-7239-4F81-AE14-092C47BD5CB4}" destId="{D43260E1-AB6B-4C03-B65A-79A51F2C0CB7}" srcOrd="2" destOrd="0" presId="urn:microsoft.com/office/officeart/2005/8/layout/vList5"/>
    <dgm:cxn modelId="{B55A586F-76FE-480C-A4C2-314C6B9A7A78}" type="presParOf" srcId="{D43260E1-AB6B-4C03-B65A-79A51F2C0CB7}" destId="{71BF68BF-9996-485A-8258-B3E7DB303F12}" srcOrd="0" destOrd="0" presId="urn:microsoft.com/office/officeart/2005/8/layout/vList5"/>
    <dgm:cxn modelId="{AF30CF15-4C6E-4478-8C95-A1F733039461}" type="presParOf" srcId="{7CF9C5ED-7239-4F81-AE14-092C47BD5CB4}" destId="{2AE3F4F2-844C-4ABA-B605-D2EEF4A55B21}" srcOrd="3" destOrd="0" presId="urn:microsoft.com/office/officeart/2005/8/layout/vList5"/>
    <dgm:cxn modelId="{486D52C2-8297-4540-9158-46BB36FE2610}" type="presParOf" srcId="{7CF9C5ED-7239-4F81-AE14-092C47BD5CB4}" destId="{2DCD1182-6B02-4774-80DA-066DC5882689}" srcOrd="4" destOrd="0" presId="urn:microsoft.com/office/officeart/2005/8/layout/vList5"/>
    <dgm:cxn modelId="{7D660ABF-E9AD-48B2-8D96-D07363880A0D}" type="presParOf" srcId="{2DCD1182-6B02-4774-80DA-066DC5882689}" destId="{8FB14D7A-A538-43ED-9D8A-977423DDDA47}" srcOrd="0" destOrd="0" presId="urn:microsoft.com/office/officeart/2005/8/layout/vList5"/>
    <dgm:cxn modelId="{537F0985-97C5-4F34-BC81-7FC71BE98E91}" type="presParOf" srcId="{7CF9C5ED-7239-4F81-AE14-092C47BD5CB4}" destId="{DEA32F03-75E6-4A3E-B650-5A7CA5F3AC26}" srcOrd="5" destOrd="0" presId="urn:microsoft.com/office/officeart/2005/8/layout/vList5"/>
    <dgm:cxn modelId="{8A5A52DB-1804-442C-B6D5-82AE16C875C1}" type="presParOf" srcId="{7CF9C5ED-7239-4F81-AE14-092C47BD5CB4}" destId="{1BD8533D-79FD-45E5-80D8-04B7EE97088C}" srcOrd="6" destOrd="0" presId="urn:microsoft.com/office/officeart/2005/8/layout/vList5"/>
    <dgm:cxn modelId="{FA8B8B86-BC05-418E-A481-0942E0D0C687}" type="presParOf" srcId="{1BD8533D-79FD-45E5-80D8-04B7EE97088C}" destId="{C5895486-9DA1-46B8-B46E-B83009D22298}" srcOrd="0" destOrd="0" presId="urn:microsoft.com/office/officeart/2005/8/layout/vList5"/>
    <dgm:cxn modelId="{BC97195E-21C9-410D-A96E-557DF38695D6}" type="presParOf" srcId="{7CF9C5ED-7239-4F81-AE14-092C47BD5CB4}" destId="{B2C51776-8D95-4DB4-9C14-0650200C0AFE}" srcOrd="7" destOrd="0" presId="urn:microsoft.com/office/officeart/2005/8/layout/vList5"/>
    <dgm:cxn modelId="{F89DBE9F-DC38-42BB-BAA3-0A3E04DA7757}" type="presParOf" srcId="{7CF9C5ED-7239-4F81-AE14-092C47BD5CB4}" destId="{E78FA8EF-687F-4E62-9E0C-C4EC15D6DCD2}" srcOrd="8" destOrd="0" presId="urn:microsoft.com/office/officeart/2005/8/layout/vList5"/>
    <dgm:cxn modelId="{930BD08D-588A-497B-8AAA-9852C0DA229F}" type="presParOf" srcId="{E78FA8EF-687F-4E62-9E0C-C4EC15D6DCD2}" destId="{31716363-028F-4E4E-A588-25F336B6D77C}" srcOrd="0" destOrd="0" presId="urn:microsoft.com/office/officeart/2005/8/layout/vList5"/>
    <dgm:cxn modelId="{12F7DFA4-043D-4327-ACE4-09F78638EECA}" type="presParOf" srcId="{7CF9C5ED-7239-4F81-AE14-092C47BD5CB4}" destId="{71B58191-8CF7-4367-8DAE-D27C23C1B49B}" srcOrd="9" destOrd="0" presId="urn:microsoft.com/office/officeart/2005/8/layout/vList5"/>
    <dgm:cxn modelId="{25ABFCEA-AFFF-46B5-9DFB-EC6CA9FB8D00}" type="presParOf" srcId="{7CF9C5ED-7239-4F81-AE14-092C47BD5CB4}" destId="{27ECF030-EBDD-4F64-808E-4D04A8ABDB22}" srcOrd="10" destOrd="0" presId="urn:microsoft.com/office/officeart/2005/8/layout/vList5"/>
    <dgm:cxn modelId="{49D7BD36-E36D-42B7-8A9A-253C79208D89}" type="presParOf" srcId="{27ECF030-EBDD-4F64-808E-4D04A8ABDB22}" destId="{F4C2927F-3DF8-476A-B385-1447046A0AD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60F1E-6B0C-430D-8295-3080CC432A80}">
      <dsp:nvSpPr>
        <dsp:cNvPr id="0" name=""/>
        <dsp:cNvSpPr/>
      </dsp:nvSpPr>
      <dsp:spPr>
        <a:xfrm>
          <a:off x="269480" y="31878"/>
          <a:ext cx="3198914" cy="863044"/>
        </a:xfrm>
        <a:prstGeom prst="roundRect">
          <a:avLst/>
        </a:prstGeom>
        <a:solidFill>
          <a:srgbClr val="0060A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3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mbria" panose="02040503050406030204" pitchFamily="18" charset="0"/>
            </a:rPr>
            <a:t>Define the target population</a:t>
          </a:r>
        </a:p>
      </dsp:txBody>
      <dsp:txXfrm>
        <a:off x="311610" y="74008"/>
        <a:ext cx="3114654" cy="778784"/>
      </dsp:txXfrm>
    </dsp:sp>
    <dsp:sp modelId="{71BF68BF-9996-485A-8258-B3E7DB303F12}">
      <dsp:nvSpPr>
        <dsp:cNvPr id="0" name=""/>
        <dsp:cNvSpPr/>
      </dsp:nvSpPr>
      <dsp:spPr>
        <a:xfrm>
          <a:off x="823484" y="938507"/>
          <a:ext cx="3198914" cy="863044"/>
        </a:xfrm>
        <a:prstGeom prst="roundRect">
          <a:avLst/>
        </a:prstGeom>
        <a:solidFill>
          <a:srgbClr val="0060A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3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mbria" panose="02040503050406030204" pitchFamily="18" charset="0"/>
            </a:rPr>
            <a:t>Determine the sampling frame </a:t>
          </a:r>
        </a:p>
      </dsp:txBody>
      <dsp:txXfrm>
        <a:off x="865614" y="980637"/>
        <a:ext cx="3114654" cy="778784"/>
      </dsp:txXfrm>
    </dsp:sp>
    <dsp:sp modelId="{8FB14D7A-A538-43ED-9D8A-977423DDDA47}">
      <dsp:nvSpPr>
        <dsp:cNvPr id="0" name=""/>
        <dsp:cNvSpPr/>
      </dsp:nvSpPr>
      <dsp:spPr>
        <a:xfrm>
          <a:off x="1246081" y="1857408"/>
          <a:ext cx="3198914" cy="863044"/>
        </a:xfrm>
        <a:prstGeom prst="roundRect">
          <a:avLst/>
        </a:prstGeom>
        <a:solidFill>
          <a:srgbClr val="0060A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3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mbria" panose="02040503050406030204" pitchFamily="18" charset="0"/>
            </a:rPr>
            <a:t>Select sampling techniques(s) </a:t>
          </a:r>
        </a:p>
      </dsp:txBody>
      <dsp:txXfrm>
        <a:off x="1288211" y="1899538"/>
        <a:ext cx="3114654" cy="778784"/>
      </dsp:txXfrm>
    </dsp:sp>
    <dsp:sp modelId="{C5895486-9DA1-46B8-B46E-B83009D22298}">
      <dsp:nvSpPr>
        <dsp:cNvPr id="0" name=""/>
        <dsp:cNvSpPr/>
      </dsp:nvSpPr>
      <dsp:spPr>
        <a:xfrm>
          <a:off x="1710927" y="2750901"/>
          <a:ext cx="3198914" cy="863044"/>
        </a:xfrm>
        <a:prstGeom prst="roundRect">
          <a:avLst/>
        </a:prstGeom>
        <a:solidFill>
          <a:srgbClr val="0060A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3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mbria" panose="02040503050406030204" pitchFamily="18" charset="0"/>
            </a:rPr>
            <a:t>Determine the sample size </a:t>
          </a:r>
        </a:p>
      </dsp:txBody>
      <dsp:txXfrm>
        <a:off x="1753057" y="2793031"/>
        <a:ext cx="3114654" cy="778784"/>
      </dsp:txXfrm>
    </dsp:sp>
    <dsp:sp modelId="{31716363-028F-4E4E-A588-25F336B6D77C}">
      <dsp:nvSpPr>
        <dsp:cNvPr id="0" name=""/>
        <dsp:cNvSpPr/>
      </dsp:nvSpPr>
      <dsp:spPr>
        <a:xfrm>
          <a:off x="2302600" y="3655285"/>
          <a:ext cx="3198914" cy="863044"/>
        </a:xfrm>
        <a:prstGeom prst="roundRect">
          <a:avLst/>
        </a:prstGeom>
        <a:solidFill>
          <a:srgbClr val="0060A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3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mbria" panose="02040503050406030204" pitchFamily="18" charset="0"/>
            </a:rPr>
            <a:t>Execute the sampling process</a:t>
          </a:r>
        </a:p>
      </dsp:txBody>
      <dsp:txXfrm>
        <a:off x="2344730" y="3697415"/>
        <a:ext cx="3114654" cy="778784"/>
      </dsp:txXfrm>
    </dsp:sp>
    <dsp:sp modelId="{F4C2927F-3DF8-476A-B385-1447046A0ADF}">
      <dsp:nvSpPr>
        <dsp:cNvPr id="0" name=""/>
        <dsp:cNvSpPr/>
      </dsp:nvSpPr>
      <dsp:spPr>
        <a:xfrm>
          <a:off x="3128152" y="4533949"/>
          <a:ext cx="3198914" cy="863044"/>
        </a:xfrm>
        <a:prstGeom prst="roundRect">
          <a:avLst/>
        </a:prstGeom>
        <a:solidFill>
          <a:srgbClr val="0060A8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satMod val="175000"/>
              <a:alpha val="3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mbria" panose="02040503050406030204" pitchFamily="18" charset="0"/>
            </a:rPr>
            <a:t>Validate the sample</a:t>
          </a:r>
        </a:p>
      </dsp:txBody>
      <dsp:txXfrm>
        <a:off x="3170282" y="4576079"/>
        <a:ext cx="3114654" cy="778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33CB0C-F950-4B8F-833F-7AC665AA91CE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158C0A-B81D-4399-8B5A-ACA0A7E3F1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899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40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630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816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77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778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8934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3146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8421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548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009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4230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5885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90000"/>
              </a:lnSpc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365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896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7726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0764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7740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8784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1150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9946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9193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433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5393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359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01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4485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530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009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7602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1509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50443" y="9428584"/>
            <a:ext cx="2945659" cy="496332"/>
          </a:xfrm>
          <a:prstGeom prst="rect">
            <a:avLst/>
          </a:prstGeom>
          <a:ln/>
        </p:spPr>
        <p:txBody>
          <a:bodyPr/>
          <a:lstStyle/>
          <a:p>
            <a:fld id="{4B04BC72-4370-4605-9176-8F5703D8E440}" type="slidenum">
              <a:rPr lang="en-GB"/>
              <a:pPr/>
              <a:t>34</a:t>
            </a:fld>
            <a:endParaRPr lang="en-GB"/>
          </a:p>
        </p:txBody>
      </p:sp>
      <p:sp>
        <p:nvSpPr>
          <p:cNvPr id="192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33413" y="309563"/>
            <a:ext cx="4964112" cy="2792412"/>
          </a:xfrm>
          <a:ln/>
        </p:spPr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8072" y="3412271"/>
            <a:ext cx="5438140" cy="5506221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7602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7998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EC8C63A-D7E4-497A-AB84-0B4B96022594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4311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46BD02-62A6-4C8B-95DF-87CE496A770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591931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53497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30313" y="465138"/>
            <a:ext cx="4265612" cy="31988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95536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38721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727" indent="-285664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2657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599720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6783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3846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0908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7971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5034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A73B636-1F65-4B27-9776-2D7BFE1250D8}" type="slidenum">
              <a:rPr lang="en-US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47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5168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727" indent="-285664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2657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599720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6783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3846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0908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7971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5034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A73B636-1F65-4B27-9776-2D7BFE1250D8}" type="slidenum">
              <a:rPr lang="en-US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49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8706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727" indent="-285664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2657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599720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6783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3846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0908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7971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5034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8ED65F8-2A94-48CC-92B8-F45262F02632}" type="slidenum">
              <a:rPr lang="en-US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50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5944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101C29F-8E5F-466B-8BE1-A05339614822}" type="slidenum">
              <a:rPr lang="en-GB" smtClean="0"/>
              <a:pPr>
                <a:defRPr/>
              </a:pPr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983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727" indent="-285664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2657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599720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6783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3846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0908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7971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5034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4E0A8C3E-820C-4312-9D43-193D6B08B70C}" type="slidenum">
              <a:rPr lang="en-US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52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574219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727" indent="-285664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2657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599720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6783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3846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0908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7971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5034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0A2D8D9-6720-4F1F-A0AF-B4015061DD4E}" type="slidenum">
              <a:rPr lang="en-US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56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8383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727" indent="-285664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2657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599720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6783" indent="-228531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3846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0908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7971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5034" indent="-22853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EC03AB5-E1DA-48C2-B064-88DF1143B5D4}" type="slidenum">
              <a:rPr lang="en-US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57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74743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0085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2139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43785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4126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6765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46BD02-62A6-4C8B-95DF-87CE496A770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15305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29985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03079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55578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4313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CA1C3-07B1-4DBF-BE9A-4C3A0138817C}" type="slidenum">
              <a:rPr lang="en-GB" smtClean="0"/>
              <a:pPr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326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2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3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0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3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2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01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258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56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471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76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4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015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7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724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472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970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2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2400" y="1600202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3BDDA050-05A7-439A-B826-D22AB1501D2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12EEEF3E-441C-41EA-AB0F-6437DB67D88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57B1746B-0913-4512-AAD1-479198293C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F2C141-CA54-4EBC-B6AD-D2EE0BF7FD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9110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2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02400" y="1600201"/>
            <a:ext cx="50800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02400" y="3941763"/>
            <a:ext cx="50800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8A8CC13B-2921-461A-B125-31CBE453B1D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4B93894-C669-40A0-84D1-90BBA6F961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45C69920-486A-4E32-8A46-6F1E1B9F7D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BB4780-D3C7-465E-8005-5371398128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39248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600202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2400" y="1600202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DBF73C3-5D1D-47AA-AE3C-E8CF89A765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5D882302-9FED-4B1F-8DE7-3D73175477F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456E420A-55AC-44C9-BE4E-F3D3E759F3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FDA7C5-05BE-43B3-B033-6A7EBB9653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99266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1"/>
            <a:ext cx="103632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0" y="3941763"/>
            <a:ext cx="103632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B381F16-654B-4EED-B61A-0CBF9D1D68F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126143F7-B3D2-4365-8510-0710BEF347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193118C6-A35A-4BF4-BA9B-2901EE8C2AB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F9FA54-D606-4A80-A844-C38EC8B6B82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696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4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255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opportunities.export.great.gov.uk/" TargetMode="External"/><Relationship Id="rId3" Type="http://schemas.openxmlformats.org/officeDocument/2006/relationships/hyperlink" Target="https://www.gov.uk/government/collections/exporting-country-guides" TargetMode="External"/><Relationship Id="rId7" Type="http://schemas.openxmlformats.org/officeDocument/2006/relationships/hyperlink" Target="https://www.uktradeinfo.com/Pages/Home.aspx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to.org/" TargetMode="External"/><Relationship Id="rId5" Type="http://schemas.openxmlformats.org/officeDocument/2006/relationships/hyperlink" Target="https://www.great.gov.uk/uk" TargetMode="External"/><Relationship Id="rId10" Type="http://schemas.openxmlformats.org/officeDocument/2006/relationships/hyperlink" Target="http://www.europa.eu/" TargetMode="External"/><Relationship Id="rId4" Type="http://schemas.openxmlformats.org/officeDocument/2006/relationships/hyperlink" Target="https://www.export.org.uk/page/DoingBusinessGuides" TargetMode="External"/><Relationship Id="rId9" Type="http://schemas.openxmlformats.org/officeDocument/2006/relationships/hyperlink" Target="http://www.statistics.gov.uk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canvas.kingston.ac.uk/courses/15254/files/1266786/download?wrap=1" TargetMode="External"/><Relationship Id="rId2" Type="http://schemas.openxmlformats.org/officeDocument/2006/relationships/hyperlink" Target="https://canvas.kingston.ac.uk/courses/15254/files/1266785/download?wrap=1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png"/><Relationship Id="rId7" Type="http://schemas.microsoft.com/office/2007/relationships/hdphoto" Target="../media/hdphoto1.wdp"/><Relationship Id="rId12" Type="http://schemas.openxmlformats.org/officeDocument/2006/relationships/image" Target="../media/image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2.png"/><Relationship Id="rId5" Type="http://schemas.openxmlformats.org/officeDocument/2006/relationships/image" Target="../media/image18.png"/><Relationship Id="rId10" Type="http://schemas.openxmlformats.org/officeDocument/2006/relationships/image" Target="../media/image21.jpeg"/><Relationship Id="rId4" Type="http://schemas.openxmlformats.org/officeDocument/2006/relationships/image" Target="../media/image17.png"/><Relationship Id="rId9" Type="http://schemas.microsoft.com/office/2007/relationships/hdphoto" Target="../media/hdphoto2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somar.org/uploads/attachments/ckqtawvjq00uukdtrhst5sk9u-iccesomar-international-code-english.pdf" TargetMode="Externa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4MMGhd_wd0E" TargetMode="Externa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jpe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067" y="471399"/>
            <a:ext cx="11074400" cy="5445899"/>
          </a:xfrm>
        </p:spPr>
        <p:txBody>
          <a:bodyPr>
            <a:normAutofit/>
          </a:bodyPr>
          <a:lstStyle/>
          <a:p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Dissertation Module 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LCMB7020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rgbClr val="FFFF99"/>
                </a:solidFill>
              </a:rPr>
            </a:br>
            <a:br>
              <a:rPr lang="en-GB" sz="3200" b="1" dirty="0">
                <a:solidFill>
                  <a:srgbClr val="FF0000"/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Quantitative Methodologies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endParaRPr lang="en-GB" altLang="en-US" sz="1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F6176F-9A44-ABC3-DD66-992AE7A955E3}"/>
              </a:ext>
            </a:extLst>
          </p:cNvPr>
          <p:cNvSpPr txBox="1"/>
          <p:nvPr/>
        </p:nvSpPr>
        <p:spPr>
          <a:xfrm>
            <a:off x="389533" y="5457150"/>
            <a:ext cx="60975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377"/>
            <a:r>
              <a:rPr lang="en-GB" b="1" dirty="0">
                <a:solidFill>
                  <a:srgbClr val="FFFF00">
                    <a:lumMod val="40000"/>
                    <a:lumOff val="60000"/>
                  </a:srgbClr>
                </a:solidFill>
                <a:latin typeface="Myriad Pro"/>
              </a:rPr>
              <a:t>Dr Ehsan Khajeh</a:t>
            </a:r>
            <a:br>
              <a:rPr lang="en-GB" b="1" dirty="0">
                <a:solidFill>
                  <a:srgbClr val="FFFF00">
                    <a:lumMod val="40000"/>
                    <a:lumOff val="60000"/>
                  </a:srgbClr>
                </a:solidFill>
                <a:latin typeface="Myriad Pro"/>
              </a:rPr>
            </a:br>
            <a:r>
              <a:rPr lang="en-GB" b="1" dirty="0">
                <a:solidFill>
                  <a:srgbClr val="FFFF00">
                    <a:lumMod val="40000"/>
                    <a:lumOff val="60000"/>
                  </a:srgbClr>
                </a:solidFill>
                <a:latin typeface="Myriad Pro"/>
              </a:rPr>
              <a:t>Email: e.khajeh@uwtsd.ac.uk</a:t>
            </a: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765643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Introduction to research design</a:t>
            </a:r>
          </a:p>
          <a:p>
            <a:r>
              <a:rPr lang="en-GB" dirty="0"/>
              <a:t>Familiarisation of research sources</a:t>
            </a:r>
          </a:p>
          <a:p>
            <a:r>
              <a:rPr lang="en-GB" dirty="0"/>
              <a:t>Methods vs methodology </a:t>
            </a:r>
          </a:p>
          <a:p>
            <a:r>
              <a:rPr lang="en-GB" dirty="0"/>
              <a:t>Importance of sampling</a:t>
            </a:r>
          </a:p>
          <a:p>
            <a:r>
              <a:rPr lang="en-GB" dirty="0"/>
              <a:t>Ethics in the research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30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 Systematized effort to gain new knowledge”</a:t>
            </a:r>
          </a:p>
          <a:p>
            <a:pPr marL="0" indent="0">
              <a:buNone/>
            </a:pPr>
            <a:r>
              <a:rPr lang="en-GB" dirty="0"/>
              <a:t>						</a:t>
            </a:r>
            <a:r>
              <a:rPr lang="en-GB" sz="1200" dirty="0"/>
              <a:t>Redman and Mory (1933)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1237" y="4286921"/>
            <a:ext cx="3414213" cy="110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359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Sources of the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‘A good marketing research study should always start with </a:t>
            </a:r>
            <a:r>
              <a:rPr lang="en-GB" dirty="0">
                <a:solidFill>
                  <a:srgbClr val="00B0F0"/>
                </a:solidFill>
              </a:rPr>
              <a:t>Secondary Data</a:t>
            </a:r>
            <a:r>
              <a:rPr lang="en-GB" dirty="0"/>
              <a:t>’ </a:t>
            </a:r>
          </a:p>
          <a:p>
            <a:pPr marL="0" indent="0">
              <a:buNone/>
            </a:pPr>
            <a:r>
              <a:rPr lang="en-GB" sz="2000" dirty="0"/>
              <a:t>(Churchill &amp; </a:t>
            </a:r>
            <a:r>
              <a:rPr lang="en-GB" sz="2000" dirty="0" err="1"/>
              <a:t>Lacobucci</a:t>
            </a:r>
            <a:r>
              <a:rPr lang="en-GB" sz="2000" dirty="0"/>
              <a:t> 2005, p. 169)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4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7002084" y="2368082"/>
            <a:ext cx="1800200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Secondary Data</a:t>
            </a:r>
          </a:p>
        </p:txBody>
      </p:sp>
      <p:sp>
        <p:nvSpPr>
          <p:cNvPr id="9" name="Oval 8"/>
          <p:cNvSpPr/>
          <p:nvPr/>
        </p:nvSpPr>
        <p:spPr>
          <a:xfrm>
            <a:off x="5705940" y="4096274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Internal</a:t>
            </a:r>
          </a:p>
        </p:txBody>
      </p:sp>
      <p:sp>
        <p:nvSpPr>
          <p:cNvPr id="16" name="Oval 15"/>
          <p:cNvSpPr/>
          <p:nvPr/>
        </p:nvSpPr>
        <p:spPr>
          <a:xfrm>
            <a:off x="8874292" y="4126613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External</a:t>
            </a:r>
          </a:p>
        </p:txBody>
      </p:sp>
      <p:cxnSp>
        <p:nvCxnSpPr>
          <p:cNvPr id="11" name="Straight Connector 10"/>
          <p:cNvCxnSpPr>
            <a:stCxn id="8" idx="3"/>
          </p:cNvCxnSpPr>
          <p:nvPr/>
        </p:nvCxnSpPr>
        <p:spPr>
          <a:xfrm flipH="1">
            <a:off x="6786061" y="3781724"/>
            <a:ext cx="479657" cy="38655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8" idx="5"/>
          </p:cNvCxnSpPr>
          <p:nvPr/>
        </p:nvCxnSpPr>
        <p:spPr>
          <a:xfrm>
            <a:off x="8538652" y="3781724"/>
            <a:ext cx="767689" cy="38655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6760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5600" y="1124744"/>
            <a:ext cx="6400800" cy="175260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“old’ primary data that </a:t>
            </a:r>
          </a:p>
          <a:p>
            <a:r>
              <a:rPr lang="en-GB" dirty="0">
                <a:solidFill>
                  <a:schemeClr val="tx1"/>
                </a:solidFill>
              </a:rPr>
              <a:t>was collected for a specific reason, </a:t>
            </a:r>
          </a:p>
          <a:p>
            <a:r>
              <a:rPr lang="en-GB" dirty="0">
                <a:solidFill>
                  <a:schemeClr val="tx1"/>
                </a:solidFill>
              </a:rPr>
              <a:t>usually by other researchers” (Bradley, 2007:81)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933" y="3429000"/>
            <a:ext cx="5112568" cy="2611456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8632371" y="2556772"/>
            <a:ext cx="3032012" cy="10634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en-GB" dirty="0"/>
              <a:t>Internal</a:t>
            </a:r>
          </a:p>
        </p:txBody>
      </p:sp>
      <p:sp>
        <p:nvSpPr>
          <p:cNvPr id="8" name="Oval 7"/>
          <p:cNvSpPr/>
          <p:nvPr/>
        </p:nvSpPr>
        <p:spPr>
          <a:xfrm>
            <a:off x="1755790" y="621459"/>
            <a:ext cx="1800200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Secondary Data</a:t>
            </a:r>
          </a:p>
        </p:txBody>
      </p:sp>
    </p:spTree>
    <p:extLst>
      <p:ext uri="{BB962C8B-B14F-4D97-AF65-F5344CB8AC3E}">
        <p14:creationId xmlns:p14="http://schemas.microsoft.com/office/powerpoint/2010/main" val="545156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Sources </a:t>
            </a:r>
            <a:r>
              <a:rPr lang="en-GB" b="1"/>
              <a:t>of Data (1)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686185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6</a:t>
            </a:fld>
            <a:endParaRPr lang="en-GB"/>
          </a:p>
        </p:txBody>
      </p:sp>
      <p:grpSp>
        <p:nvGrpSpPr>
          <p:cNvPr id="13" name="Group 12"/>
          <p:cNvGrpSpPr/>
          <p:nvPr/>
        </p:nvGrpSpPr>
        <p:grpSpPr>
          <a:xfrm>
            <a:off x="3357683" y="1521852"/>
            <a:ext cx="8224717" cy="2641541"/>
            <a:chOff x="42925" y="3861048"/>
            <a:chExt cx="8300367" cy="2778224"/>
          </a:xfrm>
        </p:grpSpPr>
        <p:pic>
          <p:nvPicPr>
            <p:cNvPr id="14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25" y="4215064"/>
              <a:ext cx="3111048" cy="4752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0232" y="4115066"/>
              <a:ext cx="928868" cy="1220411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59831" y="3861048"/>
              <a:ext cx="2857899" cy="1428950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0232" y="5517232"/>
              <a:ext cx="1683060" cy="1122040"/>
            </a:xfrm>
            <a:prstGeom prst="rect">
              <a:avLst/>
            </a:prstGeom>
          </p:spPr>
        </p:pic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682" y="2194701"/>
            <a:ext cx="1812471" cy="685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5157" y="4316388"/>
            <a:ext cx="2840041" cy="54105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8421" y="3060453"/>
            <a:ext cx="1266825" cy="6858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0180" y="3261720"/>
            <a:ext cx="2006349" cy="73650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3992" y="4636449"/>
            <a:ext cx="2600688" cy="54300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48" y="3487713"/>
            <a:ext cx="2114550" cy="82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010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0987" y="424543"/>
            <a:ext cx="8659756" cy="762000"/>
          </a:xfrm>
        </p:spPr>
        <p:txBody>
          <a:bodyPr>
            <a:normAutofit/>
          </a:bodyPr>
          <a:lstStyle/>
          <a:p>
            <a:pPr algn="l"/>
            <a:r>
              <a:rPr lang="en-GB" sz="3300" b="1" dirty="0"/>
              <a:t>Useful Sites for Data and Market Research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D643D3-F9E0-C8FE-0C91-83C6125C7236}"/>
              </a:ext>
            </a:extLst>
          </p:cNvPr>
          <p:cNvSpPr txBox="1"/>
          <p:nvPr/>
        </p:nvSpPr>
        <p:spPr>
          <a:xfrm>
            <a:off x="5399315" y="1030145"/>
            <a:ext cx="6096000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3200" b="1" dirty="0"/>
            </a:br>
            <a:r>
              <a:rPr lang="en-GB" sz="1800" dirty="0">
                <a:hlinkClick r:id="rId3"/>
              </a:rPr>
              <a:t>https://www.gov.uk/government/collections/exporting-country-guides</a:t>
            </a:r>
            <a:br>
              <a:rPr lang="en-GB" sz="1800" dirty="0"/>
            </a:br>
            <a:r>
              <a:rPr lang="en-GB" sz="1800" dirty="0">
                <a:hlinkClick r:id="rId4"/>
              </a:rPr>
              <a:t>https://www.export.org.uk/page/DoingBusinessGuides</a:t>
            </a:r>
            <a:br>
              <a:rPr lang="en-GB" sz="1800" dirty="0"/>
            </a:br>
            <a:r>
              <a:rPr lang="en-GB" sz="1800" dirty="0">
                <a:hlinkClick r:id="rId5"/>
              </a:rPr>
              <a:t>https://www.great.gov.uk/uk</a:t>
            </a:r>
            <a:r>
              <a:rPr lang="en-GB" sz="1800" dirty="0"/>
              <a:t> </a:t>
            </a:r>
            <a:br>
              <a:rPr lang="en-GB" sz="1800" dirty="0"/>
            </a:br>
            <a:r>
              <a:rPr lang="en-GB" sz="1800" dirty="0">
                <a:hlinkClick r:id="rId6"/>
              </a:rPr>
              <a:t>https://www.wto.org</a:t>
            </a:r>
            <a:br>
              <a:rPr lang="en-GB" sz="1800" dirty="0"/>
            </a:br>
            <a:r>
              <a:rPr lang="en-GB" sz="1800" dirty="0">
                <a:hlinkClick r:id="rId7"/>
              </a:rPr>
              <a:t>https://www.uktradeinfo.com/Pages/Home.aspx</a:t>
            </a:r>
            <a:br>
              <a:rPr lang="en-GB" sz="1800" dirty="0"/>
            </a:br>
            <a:r>
              <a:rPr lang="en-GB" sz="1800" dirty="0">
                <a:hlinkClick r:id="rId8"/>
              </a:rPr>
              <a:t>https://opportunities.export.great.gov.uk/</a:t>
            </a:r>
            <a:r>
              <a:rPr lang="en-GB" sz="1800" dirty="0"/>
              <a:t> </a:t>
            </a:r>
            <a:br>
              <a:rPr lang="en-GB" sz="1800" dirty="0"/>
            </a:br>
            <a:r>
              <a:rPr lang="en-GB" sz="1800" dirty="0">
                <a:hlinkClick r:id="rId9"/>
              </a:rPr>
              <a:t>http://www.statistics.gov.uk</a:t>
            </a:r>
            <a:br>
              <a:rPr lang="en-GB" sz="1800" dirty="0"/>
            </a:br>
            <a:r>
              <a:rPr lang="en-GB" sz="1800" dirty="0">
                <a:hlinkClick r:id="rId10"/>
              </a:rPr>
              <a:t>http://www.europa.eu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063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715961"/>
          </a:xfrm>
        </p:spPr>
        <p:txBody>
          <a:bodyPr>
            <a:noAutofit/>
          </a:bodyPr>
          <a:lstStyle/>
          <a:p>
            <a:r>
              <a:rPr lang="en-GB" altLang="en-US" sz="3600" b="1" dirty="0">
                <a:solidFill>
                  <a:srgbClr val="FF0000"/>
                </a:solidFill>
              </a:rPr>
              <a:t>Collecting, analysing </a:t>
            </a:r>
            <a:r>
              <a:rPr lang="en-GB" altLang="en-US" sz="3600" b="1" dirty="0"/>
              <a:t>and</a:t>
            </a:r>
            <a:r>
              <a:rPr lang="en-GB" altLang="en-US" sz="3600" b="1" dirty="0">
                <a:solidFill>
                  <a:srgbClr val="FF0000"/>
                </a:solidFill>
              </a:rPr>
              <a:t> interpreting </a:t>
            </a:r>
            <a:r>
              <a:rPr lang="en-GB" altLang="en-US" sz="3600" b="1" i="1" dirty="0">
                <a:solidFill>
                  <a:srgbClr val="FF0000"/>
                </a:solidFill>
              </a:rPr>
              <a:t>data</a:t>
            </a:r>
            <a:r>
              <a:rPr lang="en-GB" altLang="en-US" sz="3600" b="1" dirty="0">
                <a:solidFill>
                  <a:srgbClr val="FF0000"/>
                </a:solidFill>
              </a:rPr>
              <a:t> </a:t>
            </a:r>
            <a:r>
              <a:rPr lang="en-GB" altLang="en-US" sz="3600" b="1" dirty="0"/>
              <a:t>about</a:t>
            </a:r>
            <a:br>
              <a:rPr lang="en-GB" altLang="en-US" sz="3600" b="1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841203"/>
            <a:ext cx="8229600" cy="45798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b="1" dirty="0"/>
              <a:t>			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Customers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Competitors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Suppliers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Potential entrants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Providers of substitute products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Tax and regulation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Unions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Research partners and universities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Workforce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Banks and financial institutions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Venture capitalists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 dirty="0"/>
              <a:t>Chambers of commerce and trade institutions, local and national Governments</a:t>
            </a: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92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Sources of Data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640" y="1579881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B0F0"/>
                </a:solidFill>
              </a:rPr>
              <a:t>Primary Data</a:t>
            </a:r>
          </a:p>
          <a:p>
            <a:pPr marL="0" indent="0">
              <a:buNone/>
            </a:pPr>
            <a:r>
              <a:rPr lang="en-GB" dirty="0"/>
              <a:t>Data that have to be collected for the first time by either one or a blend of:</a:t>
            </a:r>
          </a:p>
          <a:p>
            <a:pPr marL="0" indent="0">
              <a:buNone/>
            </a:pPr>
            <a:r>
              <a:rPr lang="en-GB" dirty="0"/>
              <a:t>e.g. Observations;</a:t>
            </a:r>
          </a:p>
          <a:p>
            <a:pPr marL="0" indent="0">
              <a:buNone/>
            </a:pPr>
            <a:r>
              <a:rPr lang="en-GB" dirty="0"/>
              <a:t>Interviews;</a:t>
            </a:r>
          </a:p>
          <a:p>
            <a:pPr marL="0" indent="0">
              <a:buNone/>
            </a:pPr>
            <a:r>
              <a:rPr lang="en-GB" dirty="0"/>
              <a:t>Questionnaires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95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Research questions are important because they will:-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guide your literature search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guide your decision about the kind of        research design to employ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guide your research strategy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guide your sampling design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314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70730-4201-D360-A99A-78466E925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u="sng" dirty="0">
                <a:solidFill>
                  <a:srgbClr val="FF0000"/>
                </a:solidFill>
              </a:rPr>
              <a:t>Research Questions Checklist: </a:t>
            </a:r>
            <a:br>
              <a:rPr lang="en-GB" sz="4000" b="1" u="sng" dirty="0">
                <a:solidFill>
                  <a:srgbClr val="FF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8B333-B50A-DC52-623D-D4DD6637F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200" b="1" dirty="0"/>
              <a:t>Are they feasible – can you potentially answer them? </a:t>
            </a:r>
            <a:br>
              <a:rPr lang="en-GB" sz="3200" b="1" dirty="0"/>
            </a:br>
            <a:br>
              <a:rPr lang="en-GB" sz="3200" dirty="0"/>
            </a:br>
            <a:r>
              <a:rPr lang="en-GB" sz="3200" b="1" dirty="0"/>
              <a:t>Are they clear &amp; specific? </a:t>
            </a:r>
            <a:br>
              <a:rPr lang="en-GB" sz="3200" dirty="0"/>
            </a:br>
            <a:r>
              <a:rPr lang="en-GB" sz="3200" dirty="0"/>
              <a:t>–‘How do public sector organisations segment their market?’</a:t>
            </a:r>
            <a:br>
              <a:rPr lang="en-GB" sz="3200" dirty="0"/>
            </a:br>
            <a:r>
              <a:rPr lang="en-GB" sz="3200" dirty="0"/>
              <a:t> </a:t>
            </a:r>
            <a:br>
              <a:rPr lang="en-GB" sz="3200" dirty="0"/>
            </a:br>
            <a:r>
              <a:rPr lang="en-GB" sz="3200" b="1" dirty="0"/>
              <a:t>Are they ethical? </a:t>
            </a:r>
            <a:br>
              <a:rPr lang="en-GB" sz="3200" dirty="0"/>
            </a:br>
            <a:r>
              <a:rPr lang="en-GB" sz="3200" dirty="0"/>
              <a:t>–By asking these questions will you cause harm to the participants? </a:t>
            </a:r>
            <a:br>
              <a:rPr lang="en-GB" sz="3200" dirty="0"/>
            </a:br>
            <a:br>
              <a:rPr lang="en-GB" dirty="0"/>
            </a:br>
            <a:r>
              <a:rPr lang="en-GB" sz="3200" b="1" dirty="0"/>
              <a:t>Are they phrased appropriately? </a:t>
            </a:r>
            <a:br>
              <a:rPr lang="en-GB" sz="3200" dirty="0"/>
            </a:br>
            <a:r>
              <a:rPr lang="en-GB" sz="3200" dirty="0"/>
              <a:t>‘Do retailers practice relationship marketing?’ Answer: Yes </a:t>
            </a:r>
            <a:br>
              <a:rPr lang="en-GB" sz="3200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863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1704" y="868162"/>
            <a:ext cx="4896544" cy="216025"/>
          </a:xfrm>
        </p:spPr>
        <p:txBody>
          <a:bodyPr>
            <a:noAutofit/>
          </a:bodyPr>
          <a:lstStyle/>
          <a:p>
            <a:r>
              <a:rPr lang="en-GB" sz="3000" b="1" dirty="0"/>
              <a:t>How to Generate a Good Research 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Identify a general problem, brainstorm different solutions to answer this problem.</a:t>
            </a:r>
          </a:p>
          <a:p>
            <a:pPr marL="0" indent="0">
              <a:buNone/>
            </a:pPr>
            <a:r>
              <a:rPr lang="en-GB" sz="2400" b="1" u="sng" dirty="0">
                <a:solidFill>
                  <a:srgbClr val="FF0000"/>
                </a:solidFill>
              </a:rPr>
              <a:t>Use the appropriate language:</a:t>
            </a:r>
          </a:p>
          <a:p>
            <a:r>
              <a:rPr lang="en-GB" sz="2000" dirty="0"/>
              <a:t>To ascertain… </a:t>
            </a:r>
          </a:p>
          <a:p>
            <a:r>
              <a:rPr lang="en-GB" sz="2000" dirty="0"/>
              <a:t>To explore… </a:t>
            </a:r>
          </a:p>
          <a:p>
            <a:r>
              <a:rPr lang="en-GB" sz="2000" dirty="0"/>
              <a:t>To understand… </a:t>
            </a:r>
          </a:p>
          <a:p>
            <a:r>
              <a:rPr lang="en-GB" sz="2000" dirty="0"/>
              <a:t>To determine… </a:t>
            </a:r>
          </a:p>
          <a:p>
            <a:r>
              <a:rPr lang="en-GB" sz="2000" dirty="0"/>
              <a:t>To explain… </a:t>
            </a:r>
          </a:p>
          <a:p>
            <a:r>
              <a:rPr lang="en-GB" sz="2000" dirty="0"/>
              <a:t>To measure… </a:t>
            </a:r>
          </a:p>
          <a:p>
            <a:r>
              <a:rPr lang="en-GB" sz="2000" dirty="0"/>
              <a:t>To discover… </a:t>
            </a:r>
          </a:p>
          <a:p>
            <a:r>
              <a:rPr lang="en-GB" sz="2000" dirty="0"/>
              <a:t>To find out… </a:t>
            </a:r>
            <a:endParaRPr lang="en-GB" sz="2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12</a:t>
            </a:fld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140171"/>
              </p:ext>
            </p:extLst>
          </p:nvPr>
        </p:nvGraphicFramePr>
        <p:xfrm>
          <a:off x="5712296" y="2057399"/>
          <a:ext cx="5231904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9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69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9301">
                <a:tc>
                  <a:txBody>
                    <a:bodyPr/>
                    <a:lstStyle/>
                    <a:p>
                      <a:r>
                        <a:rPr lang="en-GB" sz="1800" b="1" dirty="0"/>
                        <a:t>Quantitative: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Qualitative: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708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/>
                        <a:t>How many?                                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How often?                                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How frequently?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dirty="0"/>
                        <a:t>How much?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What percentage?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What proportion?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To what extent?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What is?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What are?</a:t>
                      </a:r>
                      <a:endParaRPr lang="en-GB" sz="1800" b="1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‘e.g. How do elderly people living in a retirement home perceive their situation and how are they dealing with it?’</a:t>
                      </a:r>
                    </a:p>
                    <a:p>
                      <a:endParaRPr lang="en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3458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267784"/>
            <a:ext cx="8229600" cy="1143000"/>
          </a:xfrm>
        </p:spPr>
        <p:txBody>
          <a:bodyPr/>
          <a:lstStyle/>
          <a:p>
            <a:r>
              <a:rPr lang="en-GB" b="1" dirty="0"/>
              <a:t>Methods vs.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research method is simply a technique for </a:t>
            </a:r>
            <a:r>
              <a:rPr lang="en-GB" dirty="0">
                <a:solidFill>
                  <a:srgbClr val="00B0F0"/>
                </a:solidFill>
              </a:rPr>
              <a:t>collecting data </a:t>
            </a:r>
            <a:r>
              <a:rPr lang="en-GB" dirty="0"/>
              <a:t>E.g.: Self completion questionnaire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Research methodology is a way to systematically solve the research problem. Research methods constitute a part of the research methodology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65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Design (1)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‘Research design provides a framework for the collection and analysis of data’</a:t>
            </a:r>
          </a:p>
          <a:p>
            <a:pPr marL="0" indent="0" algn="ctr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1400" dirty="0"/>
              <a:t>						</a:t>
            </a:r>
            <a:r>
              <a:rPr lang="en-GB" sz="1400" dirty="0" err="1"/>
              <a:t>Bryman</a:t>
            </a:r>
            <a:r>
              <a:rPr lang="en-GB" sz="1400" dirty="0"/>
              <a:t> and Bell (2011, p. 40)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2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altLang="en-US" b="1" dirty="0">
                <a:solidFill>
                  <a:srgbClr val="00B0F0"/>
                </a:solidFill>
              </a:rPr>
              <a:t>Exploratory research:</a:t>
            </a:r>
            <a:r>
              <a:rPr lang="en-GB" altLang="en-US" b="1" dirty="0">
                <a:solidFill>
                  <a:srgbClr val="FF0000"/>
                </a:solidFill>
              </a:rPr>
              <a:t> </a:t>
            </a:r>
            <a:r>
              <a:rPr lang="en-GB" altLang="en-US" dirty="0"/>
              <a:t>Used when little is known about a particular management problem. Exploratory research helps in the development of research questions or hypotheses. One tends to adopt more </a:t>
            </a:r>
            <a:r>
              <a:rPr lang="en-GB" altLang="en-US" b="1" dirty="0"/>
              <a:t>qualitative methods </a:t>
            </a:r>
            <a:r>
              <a:rPr lang="en-GB" altLang="en-US" dirty="0"/>
              <a:t>like focus groups, in-depth interviews </a:t>
            </a:r>
          </a:p>
          <a:p>
            <a:pPr>
              <a:buFont typeface="Wingdings" pitchFamily="2" charset="2"/>
              <a:buChar char="Ø"/>
            </a:pPr>
            <a:r>
              <a:rPr lang="en-GB" altLang="en-US" b="1" dirty="0">
                <a:solidFill>
                  <a:srgbClr val="00B0F0"/>
                </a:solidFill>
              </a:rPr>
              <a:t>Descriptive research: </a:t>
            </a:r>
            <a:r>
              <a:rPr lang="en-GB" altLang="en-US" dirty="0"/>
              <a:t>Focuses on accurately describing the variables being considered. Employs quantitative methods. E.g.: </a:t>
            </a:r>
            <a:r>
              <a:rPr lang="en-GB" altLang="en-US" b="1" dirty="0">
                <a:solidFill>
                  <a:srgbClr val="00B0F0"/>
                </a:solidFill>
              </a:rPr>
              <a:t>price surveys</a:t>
            </a:r>
          </a:p>
          <a:p>
            <a:pPr>
              <a:buFont typeface="Wingdings" pitchFamily="2" charset="2"/>
              <a:buChar char="Ø"/>
            </a:pPr>
            <a:r>
              <a:rPr lang="en-GB" altLang="en-US" b="1" dirty="0">
                <a:solidFill>
                  <a:srgbClr val="00B0F0"/>
                </a:solidFill>
              </a:rPr>
              <a:t>Causal research: </a:t>
            </a:r>
            <a:r>
              <a:rPr lang="en-GB" altLang="en-US" dirty="0"/>
              <a:t>Used when there is a need to determine if one variable causes an effect in another variable </a:t>
            </a:r>
            <a:endParaRPr lang="en-GB" altLang="en-US" b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50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271613"/>
            <a:ext cx="8229600" cy="1143000"/>
          </a:xfrm>
        </p:spPr>
        <p:txBody>
          <a:bodyPr/>
          <a:lstStyle/>
          <a:p>
            <a:r>
              <a:rPr lang="en-GB" b="1" dirty="0"/>
              <a:t> Research Design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	  </a:t>
            </a:r>
            <a:r>
              <a:rPr lang="en-GB" b="1" i="1" u="sng" dirty="0"/>
              <a:t>Cross-sectional Design</a:t>
            </a:r>
          </a:p>
          <a:p>
            <a:pPr marL="0" indent="0">
              <a:buNone/>
            </a:pPr>
            <a:endParaRPr lang="en-GB" b="1" i="1" u="sng" dirty="0"/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Entails the collection of data on more than one case and at a </a:t>
            </a:r>
            <a:r>
              <a:rPr lang="en-GB" b="1" i="1" dirty="0">
                <a:solidFill>
                  <a:srgbClr val="FF0000"/>
                </a:solidFill>
              </a:rPr>
              <a:t>single point in time </a:t>
            </a:r>
            <a:r>
              <a:rPr lang="en-GB" dirty="0"/>
              <a:t>in order to collect a body of quantitative or quantifiable data in connection with two or more variables</a:t>
            </a:r>
            <a:endParaRPr lang="en-GB" b="1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320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Design (3)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	</a:t>
            </a:r>
            <a:r>
              <a:rPr lang="en-GB" b="1" i="1" u="sng" dirty="0"/>
              <a:t>Longitudinal Design</a:t>
            </a:r>
          </a:p>
          <a:p>
            <a:pPr marL="0" indent="0">
              <a:buNone/>
            </a:pPr>
            <a:endParaRPr lang="en-GB" b="1" i="1" u="sng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Research is conducted over several time periods. Thus is typically used to </a:t>
            </a:r>
            <a:r>
              <a:rPr lang="en-GB" b="1" i="1" dirty="0">
                <a:solidFill>
                  <a:srgbClr val="FF0000"/>
                </a:solidFill>
              </a:rPr>
              <a:t>map change </a:t>
            </a:r>
            <a:r>
              <a:rPr lang="en-GB" dirty="0"/>
              <a:t>in business and management research. 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en-GB" b="1" i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68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Design (4)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		</a:t>
            </a:r>
            <a:r>
              <a:rPr lang="en-GB" b="1" i="1" u="sng" dirty="0"/>
              <a:t>Cross-sectional vs. Longitudinal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Longitudinal designs require more time and are costlier to implement than cross-sectional designs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Longitudinal designs are more appropriate when the </a:t>
            </a:r>
            <a:r>
              <a:rPr lang="en-GB" b="1" i="1" dirty="0">
                <a:solidFill>
                  <a:srgbClr val="FF0000"/>
                </a:solidFill>
              </a:rPr>
              <a:t>temporal</a:t>
            </a:r>
            <a:r>
              <a:rPr lang="en-GB" dirty="0"/>
              <a:t> nature of the phenomena is clear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Internal validity vs. External validity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195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Strategy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		</a:t>
            </a:r>
            <a:r>
              <a:rPr lang="en-GB" b="1" i="1" u="sng" dirty="0"/>
              <a:t>Qualitative </a:t>
            </a:r>
          </a:p>
          <a:p>
            <a:pPr marL="0" indent="0">
              <a:buNone/>
            </a:pPr>
            <a:endParaRPr lang="en-GB" b="1" i="1" u="sng" dirty="0"/>
          </a:p>
          <a:p>
            <a:pPr marL="0" indent="0">
              <a:buNone/>
            </a:pPr>
            <a:r>
              <a:rPr lang="en-GB" dirty="0"/>
              <a:t>Emphasizes words rather than quantification in the collection and analysis of data.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B0F0"/>
                </a:solidFill>
              </a:rPr>
              <a:t>In-depth interviews </a:t>
            </a:r>
            <a:r>
              <a:rPr lang="en-GB" dirty="0"/>
              <a:t>and </a:t>
            </a:r>
            <a:r>
              <a:rPr lang="en-GB" b="1" dirty="0">
                <a:solidFill>
                  <a:srgbClr val="00B0F0"/>
                </a:solidFill>
              </a:rPr>
              <a:t>focus groups </a:t>
            </a:r>
            <a:r>
              <a:rPr lang="en-GB" dirty="0"/>
              <a:t>are example of qualitative research techniques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630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Strategy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			</a:t>
            </a:r>
            <a:r>
              <a:rPr lang="en-GB" b="1" i="1" u="sng" dirty="0"/>
              <a:t>Quantitative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Designed to elicit responses to pre-determined , standardized questions from a large number of respondents.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B0F0"/>
                </a:solidFill>
              </a:rPr>
              <a:t>Surveys</a:t>
            </a:r>
            <a:r>
              <a:rPr lang="en-GB" dirty="0"/>
              <a:t> and </a:t>
            </a:r>
            <a:r>
              <a:rPr lang="en-GB" b="1" dirty="0">
                <a:solidFill>
                  <a:srgbClr val="00B0F0"/>
                </a:solidFill>
              </a:rPr>
              <a:t>Experiments</a:t>
            </a:r>
            <a:r>
              <a:rPr lang="en-GB" dirty="0"/>
              <a:t> are examples of quantitative research techniques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87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9616" y="281601"/>
            <a:ext cx="8229600" cy="1143000"/>
          </a:xfrm>
        </p:spPr>
        <p:txBody>
          <a:bodyPr/>
          <a:lstStyle/>
          <a:p>
            <a:r>
              <a:rPr lang="en-GB" b="1" dirty="0"/>
              <a:t>Quantitative vs. Qualitative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F0"/>
                </a:solidFill>
              </a:rPr>
              <a:t>			</a:t>
            </a:r>
            <a:r>
              <a:rPr lang="en-GB" b="1" i="1" u="sng" dirty="0"/>
              <a:t>Qualitative</a:t>
            </a:r>
          </a:p>
          <a:p>
            <a:pPr marL="514350" indent="-514350">
              <a:buAutoNum type="alphaLcParenBoth"/>
            </a:pPr>
            <a:r>
              <a:rPr lang="en-GB" dirty="0"/>
              <a:t>Identify and understand underlying motivations, memories, attitudes, opinions, perceptions and behaviour</a:t>
            </a:r>
          </a:p>
          <a:p>
            <a:pPr marL="514350" indent="-514350">
              <a:buAutoNum type="alphaLcParenBoth"/>
            </a:pPr>
            <a:r>
              <a:rPr lang="en-GB" dirty="0"/>
              <a:t>Involves a small number of respondents typically less than 30</a:t>
            </a:r>
          </a:p>
          <a:p>
            <a:pPr marL="514350" indent="-514350">
              <a:buAutoNum type="alphaLcParenBoth"/>
            </a:pPr>
            <a:r>
              <a:rPr lang="en-GB" dirty="0"/>
              <a:t>Provides detailed information</a:t>
            </a:r>
          </a:p>
          <a:p>
            <a:pPr marL="514350" indent="-514350">
              <a:buAutoNum type="alphaLcParenBoth"/>
            </a:pPr>
            <a:r>
              <a:rPr lang="en-GB" dirty="0"/>
              <a:t>Employs non-probability sampling methods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777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1624" y="261626"/>
            <a:ext cx="8229600" cy="1143000"/>
          </a:xfrm>
        </p:spPr>
        <p:txBody>
          <a:bodyPr/>
          <a:lstStyle/>
          <a:p>
            <a:r>
              <a:rPr lang="en-GB" b="1" dirty="0"/>
              <a:t>Quantitative vs. Qualitative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			</a:t>
            </a:r>
            <a:r>
              <a:rPr lang="en-GB" b="1" i="1" u="sng" dirty="0"/>
              <a:t>Quantitative </a:t>
            </a:r>
          </a:p>
          <a:p>
            <a:pPr marL="514350" indent="-514350">
              <a:buAutoNum type="alphaLcParenBoth"/>
            </a:pPr>
            <a:r>
              <a:rPr lang="en-GB" dirty="0"/>
              <a:t>To determine the representativeness of the sample to the population </a:t>
            </a:r>
          </a:p>
          <a:p>
            <a:pPr marL="514350" indent="-514350">
              <a:buAutoNum type="alphaLcParenBoth"/>
            </a:pPr>
            <a:r>
              <a:rPr lang="en-GB" dirty="0"/>
              <a:t>Involves a large number of respondents typically more than 30</a:t>
            </a:r>
          </a:p>
          <a:p>
            <a:pPr marL="514350" indent="-514350">
              <a:buAutoNum type="alphaLcParenBoth"/>
            </a:pPr>
            <a:r>
              <a:rPr lang="en-GB" dirty="0"/>
              <a:t>Provides narrowly defined descriptive information</a:t>
            </a:r>
          </a:p>
          <a:p>
            <a:pPr marL="514350" indent="-514350">
              <a:buAutoNum type="alphaLcParenBoth"/>
            </a:pPr>
            <a:r>
              <a:rPr lang="en-GB" dirty="0"/>
              <a:t>Likely to employ probability sampling methods </a:t>
            </a:r>
          </a:p>
          <a:p>
            <a:pPr marL="0" indent="0">
              <a:buNone/>
            </a:pPr>
            <a:endParaRPr lang="en-GB" b="1" i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0745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/>
          <p:cNvSpPr/>
          <p:nvPr/>
        </p:nvSpPr>
        <p:spPr>
          <a:xfrm>
            <a:off x="5159896" y="2852936"/>
            <a:ext cx="720080" cy="648072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Sampling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Population</a:t>
            </a:r>
            <a:r>
              <a:rPr lang="en-GB" dirty="0"/>
              <a:t>: the universe of units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Sample</a:t>
            </a:r>
            <a:r>
              <a:rPr lang="en-GB" dirty="0"/>
              <a:t>: </a:t>
            </a:r>
            <a:r>
              <a:rPr lang="en-GB" b="1" dirty="0">
                <a:solidFill>
                  <a:srgbClr val="00B0F0"/>
                </a:solidFill>
              </a:rPr>
              <a:t>segment of the population that is selected for investigation. </a:t>
            </a:r>
            <a:r>
              <a:rPr lang="en-GB" dirty="0"/>
              <a:t>It is a sub-set of the population. The method of selection may be based on </a:t>
            </a:r>
            <a:r>
              <a:rPr lang="en-GB" dirty="0">
                <a:solidFill>
                  <a:srgbClr val="00B0F0"/>
                </a:solidFill>
              </a:rPr>
              <a:t>probability</a:t>
            </a:r>
            <a:r>
              <a:rPr lang="en-GB" dirty="0"/>
              <a:t> or a </a:t>
            </a:r>
            <a:r>
              <a:rPr lang="en-GB" dirty="0">
                <a:solidFill>
                  <a:srgbClr val="00B0F0"/>
                </a:solidFill>
              </a:rPr>
              <a:t>non-probability</a:t>
            </a:r>
            <a:r>
              <a:rPr lang="en-GB" dirty="0"/>
              <a:t> approach (</a:t>
            </a:r>
            <a:r>
              <a:rPr lang="en-GB" dirty="0" err="1"/>
              <a:t>Bryman&amp;Bell</a:t>
            </a:r>
            <a:r>
              <a:rPr lang="en-GB" dirty="0"/>
              <a:t>, 2015)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23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215680" y="2708920"/>
            <a:ext cx="4968552" cy="10801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xxxxxxxxxxxxxx</a:t>
            </a:r>
            <a:endParaRPr lang="en-GB" dirty="0"/>
          </a:p>
          <a:p>
            <a:pPr algn="ctr"/>
            <a:r>
              <a:rPr lang="en-GB" dirty="0" err="1"/>
              <a:t>xxxxxxx</a:t>
            </a:r>
            <a:endParaRPr lang="en-GB" dirty="0"/>
          </a:p>
          <a:p>
            <a:pPr algn="ctr"/>
            <a:r>
              <a:rPr lang="en-GB" dirty="0" err="1"/>
              <a:t>xxxxxxx</a:t>
            </a:r>
            <a:endParaRPr lang="en-GB" dirty="0"/>
          </a:p>
          <a:p>
            <a:pPr algn="ctr"/>
            <a:r>
              <a:rPr lang="en-GB" dirty="0" err="1"/>
              <a:t>xxxxxxxxxxxxxxxxxxxx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503713" y="2924944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xxxxxxx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75721" y="3501008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xxxxx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00057" y="2731448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x    one individual, </a:t>
            </a:r>
          </a:p>
          <a:p>
            <a:r>
              <a:rPr lang="en-GB" sz="1600" dirty="0">
                <a:solidFill>
                  <a:schemeClr val="bg1"/>
                </a:solidFill>
              </a:rPr>
              <a:t>case or element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6818055" y="2924450"/>
            <a:ext cx="144016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Double Bracket 17"/>
          <p:cNvSpPr/>
          <p:nvPr/>
        </p:nvSpPr>
        <p:spPr>
          <a:xfrm>
            <a:off x="4943873" y="2780928"/>
            <a:ext cx="1512167" cy="720080"/>
          </a:xfrm>
          <a:prstGeom prst="bracketPair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3347292" y="2743529"/>
            <a:ext cx="12153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The sample</a:t>
            </a:r>
          </a:p>
        </p:txBody>
      </p:sp>
      <p:cxnSp>
        <p:nvCxnSpPr>
          <p:cNvPr id="21" name="Straight Arrow Connector 20"/>
          <p:cNvCxnSpPr>
            <a:stCxn id="19" idx="3"/>
          </p:cNvCxnSpPr>
          <p:nvPr/>
        </p:nvCxnSpPr>
        <p:spPr>
          <a:xfrm>
            <a:off x="4562688" y="2912806"/>
            <a:ext cx="483142" cy="336174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7404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Sampling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Sampling frame</a:t>
            </a:r>
            <a:r>
              <a:rPr lang="en-GB" dirty="0"/>
              <a:t>: listing of all the units in the population from which the sample will be selected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Representative sample</a:t>
            </a:r>
            <a:r>
              <a:rPr lang="en-GB" dirty="0"/>
              <a:t>: a sample that reflects the population accurately so that it is a microcosm of the population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5570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Sampling (3)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		       </a:t>
            </a:r>
            <a:r>
              <a:rPr lang="en-GB" b="1" i="1" u="sng" dirty="0"/>
              <a:t>Probability sample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 sample that has been selected using </a:t>
            </a:r>
            <a:r>
              <a:rPr lang="en-GB" b="1" i="1" dirty="0">
                <a:solidFill>
                  <a:srgbClr val="00B0F0"/>
                </a:solidFill>
              </a:rPr>
              <a:t>random selection</a:t>
            </a:r>
            <a:r>
              <a:rPr lang="en-GB" dirty="0"/>
              <a:t> so that each unit in the population has a known chance of being selected. It is generally assumed that a </a:t>
            </a:r>
            <a:r>
              <a:rPr lang="en-GB" b="1" i="1" dirty="0">
                <a:solidFill>
                  <a:srgbClr val="00B0F0"/>
                </a:solidFill>
              </a:rPr>
              <a:t>representative sample </a:t>
            </a:r>
            <a:r>
              <a:rPr lang="en-GB" dirty="0"/>
              <a:t>is more likely to be the outcome when this method of selection from the population is employed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415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Sampling (4)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	</a:t>
            </a:r>
            <a:r>
              <a:rPr lang="en-GB" b="1" i="1" u="sng" dirty="0"/>
              <a:t>Non-probability Sample</a:t>
            </a:r>
          </a:p>
          <a:p>
            <a:pPr marL="0" indent="0">
              <a:buNone/>
            </a:pPr>
            <a:endParaRPr lang="en-GB" b="1" i="1" u="sng" dirty="0"/>
          </a:p>
          <a:p>
            <a:pPr marL="0" indent="0" algn="ctr">
              <a:buNone/>
            </a:pPr>
            <a:r>
              <a:rPr lang="en-GB" dirty="0"/>
              <a:t>	A sample that has </a:t>
            </a:r>
            <a:r>
              <a:rPr lang="en-GB" b="1" dirty="0">
                <a:solidFill>
                  <a:srgbClr val="00B0F0"/>
                </a:solidFill>
              </a:rPr>
              <a:t>NOT</a:t>
            </a:r>
            <a:r>
              <a:rPr lang="en-GB" dirty="0"/>
              <a:t> been selected using a random selection method. Essentially it implies that some units in the population are more likely to be selected than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2079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Probability Sample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Simple random</a:t>
            </a:r>
            <a:r>
              <a:rPr lang="en-GB" dirty="0"/>
              <a:t>: Each unit of the population has an equal probability of inclusion in the sample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Systematic random</a:t>
            </a:r>
            <a:r>
              <a:rPr lang="en-GB" dirty="0"/>
              <a:t>: Involves selecting items at systematic or regular intervals from the sampling frame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Stratified random</a:t>
            </a:r>
            <a:r>
              <a:rPr lang="en-GB" dirty="0"/>
              <a:t>: A sample selected based on some known characteristic of the population E.g.: gender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Cluster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0591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61626"/>
            <a:ext cx="8229600" cy="1143000"/>
          </a:xfrm>
        </p:spPr>
        <p:txBody>
          <a:bodyPr/>
          <a:lstStyle/>
          <a:p>
            <a:r>
              <a:rPr lang="en-GB" b="1" dirty="0"/>
              <a:t>Non-Probability Sample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Convenience sampling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Judgemental sampling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Snowball sampling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Quota sampling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1794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Market Research Society Code of Conduct</a:t>
            </a:r>
          </a:p>
          <a:p>
            <a:pPr marL="0" indent="0">
              <a:buNone/>
            </a:pPr>
            <a:r>
              <a:rPr lang="en-GB" dirty="0"/>
              <a:t>Transparency of the Research and Consent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GDPR Law:</a:t>
            </a:r>
          </a:p>
          <a:p>
            <a:r>
              <a:rPr lang="en-GB" dirty="0"/>
              <a:t>Lawfulness, </a:t>
            </a:r>
            <a:r>
              <a:rPr lang="en-GB" b="1" dirty="0"/>
              <a:t>fairness</a:t>
            </a:r>
            <a:r>
              <a:rPr lang="en-GB" dirty="0"/>
              <a:t> and </a:t>
            </a:r>
            <a:r>
              <a:rPr lang="en-GB" b="1" dirty="0"/>
              <a:t>transparency</a:t>
            </a:r>
            <a:r>
              <a:rPr lang="en-GB" dirty="0"/>
              <a:t>.</a:t>
            </a:r>
          </a:p>
          <a:p>
            <a:r>
              <a:rPr lang="en-GB" b="1" dirty="0"/>
              <a:t>Purpose</a:t>
            </a:r>
            <a:r>
              <a:rPr lang="en-GB" dirty="0"/>
              <a:t> limitation.</a:t>
            </a:r>
          </a:p>
          <a:p>
            <a:r>
              <a:rPr lang="en-GB" dirty="0"/>
              <a:t>Data minimisation.</a:t>
            </a:r>
          </a:p>
          <a:p>
            <a:r>
              <a:rPr lang="en-GB" b="1" dirty="0"/>
              <a:t>Accuracy</a:t>
            </a:r>
            <a:r>
              <a:rPr lang="en-GB" dirty="0"/>
              <a:t>.</a:t>
            </a:r>
          </a:p>
          <a:p>
            <a:r>
              <a:rPr lang="en-GB" dirty="0"/>
              <a:t>Storage limitation.</a:t>
            </a:r>
          </a:p>
          <a:p>
            <a:r>
              <a:rPr lang="en-GB" b="1" dirty="0"/>
              <a:t>Integrity</a:t>
            </a:r>
            <a:r>
              <a:rPr lang="en-GB" dirty="0"/>
              <a:t> and </a:t>
            </a:r>
            <a:r>
              <a:rPr lang="en-GB" b="1" dirty="0"/>
              <a:t>confidentiality</a:t>
            </a:r>
            <a:r>
              <a:rPr lang="en-GB" dirty="0"/>
              <a:t> (security)</a:t>
            </a:r>
          </a:p>
          <a:p>
            <a:r>
              <a:rPr lang="en-GB" b="1" dirty="0"/>
              <a:t>Accountability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https://www.esomar.org/uploads/public/knowledge-and-standards/codes-and-guidelines/ICCESOMAR_Code_English_.pdf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29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6297" y="4365104"/>
            <a:ext cx="2718246" cy="904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4969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Baines, P., Fill, C. and Page, K. (2011) </a:t>
            </a:r>
            <a:r>
              <a:rPr lang="en-GB" sz="2000" i="1" dirty="0"/>
              <a:t>Marketing. </a:t>
            </a:r>
            <a:r>
              <a:rPr lang="en-GB" sz="2000" dirty="0"/>
              <a:t>2</a:t>
            </a:r>
            <a:r>
              <a:rPr lang="en-GB" sz="2000" baseline="30000" dirty="0"/>
              <a:t>nd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., Oxford: Oxford University Press.</a:t>
            </a:r>
          </a:p>
          <a:p>
            <a:r>
              <a:rPr lang="en-GB" sz="2000" dirty="0" err="1"/>
              <a:t>Bryman</a:t>
            </a:r>
            <a:r>
              <a:rPr lang="en-GB" sz="2000" dirty="0"/>
              <a:t>, A. and Bell, E. (2015) </a:t>
            </a:r>
            <a:r>
              <a:rPr lang="en-GB" sz="2000" i="1" dirty="0"/>
              <a:t>Business Research Methods</a:t>
            </a:r>
            <a:r>
              <a:rPr lang="en-GB" sz="2000" dirty="0"/>
              <a:t>. 4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., Oxford: Oxford University Press.</a:t>
            </a:r>
          </a:p>
          <a:p>
            <a:r>
              <a:rPr lang="en-GB" sz="2000" dirty="0"/>
              <a:t>Quinlan, C. (2011) </a:t>
            </a:r>
            <a:r>
              <a:rPr lang="en-GB" sz="2000" i="1" dirty="0"/>
              <a:t>Business Research Methods. </a:t>
            </a:r>
            <a:r>
              <a:rPr lang="en-GB" sz="2000" dirty="0"/>
              <a:t>Hampshire: South-Western Cengage Learning</a:t>
            </a:r>
            <a:r>
              <a:rPr lang="en-GB" sz="2000"/>
              <a:t>. </a:t>
            </a:r>
            <a:endParaRPr lang="en-GB" sz="2000" dirty="0"/>
          </a:p>
          <a:p>
            <a:r>
              <a:rPr lang="en-GB" sz="2000" dirty="0"/>
              <a:t>Redman, L. V. and Mory, A. V. H. (1933). </a:t>
            </a:r>
            <a:r>
              <a:rPr lang="en-GB" sz="2000" i="1" dirty="0"/>
              <a:t>The Romance of Research</a:t>
            </a:r>
            <a:r>
              <a:rPr lang="en-GB" sz="2000" dirty="0"/>
              <a:t>. The Williams &amp; Wilkins Company. </a:t>
            </a:r>
          </a:p>
          <a:p>
            <a:r>
              <a:rPr lang="en-GB" sz="2000" dirty="0" err="1"/>
              <a:t>Rindfleisch</a:t>
            </a:r>
            <a:r>
              <a:rPr lang="en-GB" sz="2000" dirty="0"/>
              <a:t>, A., </a:t>
            </a:r>
            <a:r>
              <a:rPr lang="en-GB" sz="2000" dirty="0" err="1"/>
              <a:t>Malter</a:t>
            </a:r>
            <a:r>
              <a:rPr lang="en-GB" sz="2000" dirty="0"/>
              <a:t>, A.J., </a:t>
            </a:r>
            <a:r>
              <a:rPr lang="en-GB" sz="2000" dirty="0" err="1"/>
              <a:t>Ganesan</a:t>
            </a:r>
            <a:r>
              <a:rPr lang="en-GB" sz="2000" dirty="0"/>
              <a:t>, S. and Moorman, C. (2008) “Cross-Sectional Versus Longitudinal Survey Research: Concepts, Findings, and Guidelines”, </a:t>
            </a:r>
            <a:r>
              <a:rPr lang="en-GB" sz="2000" i="1" dirty="0"/>
              <a:t>Journal of Marketing Research</a:t>
            </a:r>
            <a:r>
              <a:rPr lang="en-GB" sz="2000" dirty="0"/>
              <a:t>, 45(3), pp. 261-279.</a:t>
            </a:r>
          </a:p>
          <a:p>
            <a:r>
              <a:rPr lang="en-GB" sz="2000" dirty="0"/>
              <a:t>Solomon , M.R., Marshall, G.W. , Stuart, E.W., Mitchell, V. and Barnes, B. (2013) </a:t>
            </a:r>
            <a:r>
              <a:rPr lang="en-GB" sz="2000" i="1" dirty="0"/>
              <a:t>Marketing: Real People, Real Decisions. </a:t>
            </a:r>
            <a:r>
              <a:rPr lang="en-GB" sz="2000" dirty="0"/>
              <a:t>2</a:t>
            </a:r>
            <a:r>
              <a:rPr lang="en-GB" sz="2000" baseline="30000" dirty="0"/>
              <a:t>nd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Harlow: Pearson Education Limited. </a:t>
            </a:r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401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put it into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1) Register with Acorn CACI – find your which geodemographic information Acorn holds about you.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2) Participate in the quiz: secondary or primary data is required to answer the questions?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3) Read two academic articles on CANVAS (</a:t>
            </a:r>
            <a:r>
              <a:rPr lang="en-GB" dirty="0">
                <a:hlinkClick r:id="rId2" tooltip="Sweeney et al. (2008).pdf"/>
              </a:rPr>
              <a:t>Sweeney 2008</a:t>
            </a:r>
            <a:r>
              <a:rPr lang="en-GB" dirty="0"/>
              <a:t> and </a:t>
            </a:r>
            <a:r>
              <a:rPr lang="en-GB" dirty="0">
                <a:hlinkClick r:id="rId3" tooltip="Sweeney et al. (2014).pdf"/>
              </a:rPr>
              <a:t>Sweeney 2014</a:t>
            </a:r>
            <a:r>
              <a:rPr lang="en-GB" dirty="0"/>
              <a:t>) – compare and contrast.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931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1627311">
            <a:off x="9021709" y="4858527"/>
            <a:ext cx="1073357" cy="597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0069550">
            <a:off x="8614836" y="4469035"/>
            <a:ext cx="909252" cy="5420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1694908" y="1598635"/>
            <a:ext cx="8272463" cy="2256326"/>
            <a:chOff x="813272" y="1447138"/>
            <a:chExt cx="8272463" cy="2256326"/>
          </a:xfrm>
        </p:grpSpPr>
        <p:sp>
          <p:nvSpPr>
            <p:cNvPr id="7" name="Rectangle 3"/>
            <p:cNvSpPr txBox="1">
              <a:spLocks noChangeArrowheads="1"/>
            </p:cNvSpPr>
            <p:nvPr/>
          </p:nvSpPr>
          <p:spPr>
            <a:xfrm>
              <a:off x="813272" y="1447138"/>
              <a:ext cx="8272463" cy="1175084"/>
            </a:xfrm>
            <a:prstGeom prst="rect">
              <a:avLst/>
            </a:prstGeom>
          </p:spPr>
          <p:txBody>
            <a:bodyPr vert="horz">
              <a:normAutofit/>
            </a:bodyPr>
            <a:lstStyle>
              <a:lvl1pPr marL="274320" indent="-274320" algn="l" rtl="0" eaLnBrk="1" latinLnBrk="0" hangingPunct="1"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/>
                <a:buChar char=""/>
                <a:defRPr kumimoji="0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40080" indent="-274320" algn="l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/>
                <a:buChar char=""/>
                <a:defRPr kumimoji="0" sz="2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-182880" algn="l" rtl="0" eaLnBrk="1" latinLnBrk="0" hangingPunct="1">
                <a:spcBef>
                  <a:spcPct val="20000"/>
                </a:spcBef>
                <a:buClr>
                  <a:schemeClr val="accent1">
                    <a:shade val="75000"/>
                  </a:schemeClr>
                </a:buClr>
                <a:buSzPct val="60000"/>
                <a:buFont typeface="Wingdings"/>
                <a:buChar char="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188720" indent="-182880" algn="l" rtl="0" eaLnBrk="1" latinLnBrk="0" hangingPunct="1">
                <a:spcBef>
                  <a:spcPct val="20000"/>
                </a:spcBef>
                <a:buClr>
                  <a:schemeClr val="accent1">
                    <a:tint val="60000"/>
                  </a:schemeClr>
                </a:buClr>
                <a:buSzPct val="60000"/>
                <a:buFont typeface="Wingdings"/>
                <a:buChar char="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463040" indent="-182880" algn="l" rtl="0" eaLnBrk="1" latinLnBrk="0" hangingPunct="1">
                <a:spcBef>
                  <a:spcPct val="20000"/>
                </a:spcBef>
                <a:buClr>
                  <a:schemeClr val="accent2">
                    <a:tint val="60000"/>
                  </a:schemeClr>
                </a:buClr>
                <a:buSzPct val="68000"/>
                <a:buFont typeface="Wingdings 2"/>
                <a:buChar char="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37360" indent="-182880" algn="l" rtl="0" eaLnBrk="1" latinLnBrk="0" hangingPunct="1">
                <a:spcBef>
                  <a:spcPct val="20000"/>
                </a:spcBef>
                <a:buClr>
                  <a:schemeClr val="accent1"/>
                </a:buClr>
                <a:buChar char="•"/>
                <a:defRPr kumimoji="0"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011680" indent="-182880" algn="l" rtl="0" eaLnBrk="1" latinLnBrk="0" hangingPunct="1">
                <a:spcBef>
                  <a:spcPct val="20000"/>
                </a:spcBef>
                <a:buClr>
                  <a:schemeClr val="accent1">
                    <a:tint val="60000"/>
                  </a:schemeClr>
                </a:buClr>
                <a:buSzPct val="60000"/>
                <a:buFont typeface="Wingdings"/>
                <a:buChar char=""/>
                <a:defRPr kumimoji="0" sz="1400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286000" indent="-182880" algn="l" rtl="0" eaLnBrk="1" latinLnBrk="0" hangingPunct="1">
                <a:spcBef>
                  <a:spcPct val="20000"/>
                </a:spcBef>
                <a:buClr>
                  <a:schemeClr val="accent2"/>
                </a:buClr>
                <a:buChar char="•"/>
                <a:defRPr kumimoji="0" sz="1400" kern="1200" cap="small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560320" indent="-182880" algn="l" rtl="0" eaLnBrk="1" latinLnBrk="0" hangingPunct="1">
                <a:spcBef>
                  <a:spcPct val="20000"/>
                </a:spcBef>
                <a:buClr>
                  <a:schemeClr val="accent1">
                    <a:shade val="75000"/>
                  </a:schemeClr>
                </a:buClr>
                <a:buChar char="•"/>
                <a:defRPr kumimoji="0" sz="1400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  <a:defRPr/>
              </a:pPr>
              <a:r>
                <a:rPr lang="en-GB" sz="6600" cap="small" dirty="0">
                  <a:solidFill>
                    <a:srgbClr val="F47210"/>
                  </a:solidFill>
                  <a:latin typeface="Cambria" pitchFamily="18" charset="0"/>
                  <a:ea typeface="+mj-ea"/>
                  <a:cs typeface="+mj-cs"/>
                </a:rPr>
                <a:t>R</a:t>
              </a:r>
              <a:r>
                <a:rPr lang="en-GB" sz="5400" cap="small" dirty="0">
                  <a:solidFill>
                    <a:srgbClr val="0070C0"/>
                  </a:solidFill>
                  <a:latin typeface="Cambria" pitchFamily="18" charset="0"/>
                  <a:ea typeface="+mj-ea"/>
                  <a:cs typeface="+mj-cs"/>
                </a:rPr>
                <a:t>esearch methods</a:t>
              </a:r>
            </a:p>
          </p:txBody>
        </p:sp>
        <p:sp>
          <p:nvSpPr>
            <p:cNvPr id="8" name="Rectangle 3"/>
            <p:cNvSpPr txBox="1">
              <a:spLocks noChangeArrowheads="1"/>
            </p:cNvSpPr>
            <p:nvPr/>
          </p:nvSpPr>
          <p:spPr bwMode="auto">
            <a:xfrm>
              <a:off x="1132090" y="2521809"/>
              <a:ext cx="6367935" cy="11816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eaLnBrk="0" hangingPunct="0">
                <a:buClr>
                  <a:srgbClr val="1195D3"/>
                </a:buClr>
                <a:defRPr/>
              </a:pPr>
              <a:r>
                <a:rPr lang="en-GB" sz="3600" dirty="0">
                  <a:solidFill>
                    <a:schemeClr val="accent1">
                      <a:lumMod val="75000"/>
                    </a:schemeClr>
                  </a:solidFill>
                  <a:latin typeface="Cambria" pitchFamily="18" charset="0"/>
                </a:rPr>
                <a:t>Quantitative research methods</a:t>
              </a:r>
            </a:p>
            <a:p>
              <a:pPr eaLnBrk="0" hangingPunct="0">
                <a:buClr>
                  <a:srgbClr val="1195D3"/>
                </a:buClr>
                <a:defRPr/>
              </a:pPr>
              <a:r>
                <a:rPr lang="en-GB" sz="3600" dirty="0">
                  <a:solidFill>
                    <a:schemeClr val="accent1">
                      <a:lumMod val="75000"/>
                    </a:schemeClr>
                  </a:solidFill>
                  <a:latin typeface="Cambria" pitchFamily="18" charset="0"/>
                </a:rPr>
                <a:t>Part II</a:t>
              </a:r>
            </a:p>
            <a:p>
              <a:pPr eaLnBrk="0" hangingPunct="0">
                <a:buClr>
                  <a:srgbClr val="1195D3"/>
                </a:buClr>
                <a:defRPr/>
              </a:pPr>
              <a:r>
                <a:rPr lang="en-GB" sz="36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" pitchFamily="18" charset="0"/>
                </a:rPr>
                <a:t>        </a:t>
              </a:r>
            </a:p>
            <a:p>
              <a:pPr eaLnBrk="0" hangingPunct="0">
                <a:buClr>
                  <a:srgbClr val="1195D3"/>
                </a:buClr>
                <a:defRPr/>
              </a:pPr>
              <a:endParaRPr lang="en-GB" sz="3600" dirty="0">
                <a:solidFill>
                  <a:schemeClr val="tx1">
                    <a:lumMod val="50000"/>
                    <a:lumOff val="50000"/>
                  </a:schemeClr>
                </a:solidFill>
                <a:latin typeface="Cambria" pitchFamily="18" charset="0"/>
              </a:endParaRPr>
            </a:p>
            <a:p>
              <a:pPr eaLnBrk="0" hangingPunct="0">
                <a:buClr>
                  <a:srgbClr val="1195D3"/>
                </a:buClr>
                <a:defRPr/>
              </a:pPr>
              <a:endParaRPr lang="en-GB" sz="3600" dirty="0">
                <a:solidFill>
                  <a:schemeClr val="tx1">
                    <a:lumMod val="50000"/>
                    <a:lumOff val="50000"/>
                  </a:schemeClr>
                </a:solidFill>
                <a:latin typeface="Cambria" pitchFamily="18" charset="0"/>
              </a:endParaRPr>
            </a:p>
            <a:p>
              <a:pPr eaLnBrk="0" hangingPunct="0">
                <a:buClr>
                  <a:srgbClr val="1195D3"/>
                </a:buClr>
                <a:defRPr/>
              </a:pPr>
              <a:endParaRPr lang="en-GB" sz="1600" dirty="0">
                <a:solidFill>
                  <a:schemeClr val="tx1">
                    <a:lumMod val="50000"/>
                    <a:lumOff val="50000"/>
                  </a:schemeClr>
                </a:solidFill>
                <a:latin typeface="Cambria" pitchFamily="18" charset="0"/>
              </a:endParaRPr>
            </a:p>
          </p:txBody>
        </p:sp>
      </p:grpSp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 rot="2349654">
            <a:off x="8908831" y="3886119"/>
            <a:ext cx="1064466" cy="5833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" name="Group 9"/>
          <p:cNvGrpSpPr/>
          <p:nvPr/>
        </p:nvGrpSpPr>
        <p:grpSpPr>
          <a:xfrm>
            <a:off x="9396528" y="228154"/>
            <a:ext cx="1022632" cy="956151"/>
            <a:chOff x="6574317" y="2182840"/>
            <a:chExt cx="2410532" cy="1960990"/>
          </a:xfrm>
        </p:grpSpPr>
        <p:pic>
          <p:nvPicPr>
            <p:cNvPr id="13" name="Picture 10" descr="http://www.cvinside.co.uk/wp-content/uploads/2010/09/sit-still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35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6574317" y="2182840"/>
              <a:ext cx="1284841" cy="19609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10" descr="http://www.cvinside.co.uk/wp-content/uploads/2010/09/sit-still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435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 flipH="1">
              <a:off x="7769931" y="2182840"/>
              <a:ext cx="1214918" cy="19609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/>
          <p:cNvGrpSpPr/>
          <p:nvPr/>
        </p:nvGrpSpPr>
        <p:grpSpPr>
          <a:xfrm>
            <a:off x="7548473" y="5548933"/>
            <a:ext cx="1295725" cy="1091804"/>
            <a:chOff x="6024472" y="5105438"/>
            <a:chExt cx="2065347" cy="1535299"/>
          </a:xfrm>
        </p:grpSpPr>
        <p:pic>
          <p:nvPicPr>
            <p:cNvPr id="16" name="Picture 5" descr="http://choiceandquality.files.wordpress.com/2009/03/20071023_stk_circle_people_puzzle.jpg"/>
            <p:cNvPicPr>
              <a:picLocks noChangeAspect="1" noChangeArrowheads="1"/>
            </p:cNvPicPr>
            <p:nvPr/>
          </p:nvPicPr>
          <p:blipFill rotWithShape="1">
            <a:blip r:embed="rId10" cstate="print"/>
            <a:srcRect l="9575" t="36741" r="13625" b="13733"/>
            <a:stretch/>
          </p:blipFill>
          <p:spPr bwMode="auto">
            <a:xfrm rot="1654502">
              <a:off x="6024472" y="5641827"/>
              <a:ext cx="2065347" cy="99891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7" name="Picture 5" descr="http://choiceandquality.files.wordpress.com/2009/03/20071023_stk_circle_people_puzzle.jpg"/>
            <p:cNvPicPr>
              <a:picLocks noChangeAspect="1" noChangeArrowheads="1"/>
            </p:cNvPicPr>
            <p:nvPr/>
          </p:nvPicPr>
          <p:blipFill rotWithShape="1">
            <a:blip r:embed="rId11" cstate="print"/>
            <a:srcRect l="21372" t="58740" r="68628" b="21526"/>
            <a:stretch/>
          </p:blipFill>
          <p:spPr bwMode="auto">
            <a:xfrm rot="1627182">
              <a:off x="7232016" y="5105438"/>
              <a:ext cx="496577" cy="886990"/>
            </a:xfrm>
            <a:prstGeom prst="rect">
              <a:avLst/>
            </a:prstGeom>
            <a:ln>
              <a:noFill/>
            </a:ln>
            <a:effectLst/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6362" y="1639369"/>
            <a:ext cx="1374775" cy="2572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151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877762" y="1208274"/>
            <a:ext cx="8523539" cy="5154427"/>
          </a:xfrm>
        </p:spPr>
        <p:txBody>
          <a:bodyPr>
            <a:noAutofit/>
          </a:bodyPr>
          <a:lstStyle/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US" sz="2800" dirty="0">
                <a:ea typeface="ＭＳ Ｐゴシック" charset="0"/>
              </a:rPr>
              <a:t>Quantitative research, defined</a:t>
            </a:r>
          </a:p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US" sz="2800" dirty="0">
                <a:ea typeface="ＭＳ Ｐゴシック" charset="0"/>
              </a:rPr>
              <a:t>Sampling</a:t>
            </a:r>
          </a:p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US" sz="2800" dirty="0">
                <a:ea typeface="ＭＳ Ｐゴシック" charset="0"/>
              </a:rPr>
              <a:t>Data collection, common methods</a:t>
            </a:r>
            <a:endParaRPr lang="en-GB" sz="2800" dirty="0">
              <a:ea typeface="ＭＳ Ｐゴシック" charset="0"/>
            </a:endParaRPr>
          </a:p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GB" sz="2800" dirty="0">
                <a:ea typeface="ＭＳ Ｐゴシック" charset="0"/>
              </a:rPr>
              <a:t>Survey design</a:t>
            </a:r>
          </a:p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GB" sz="2800" dirty="0">
                <a:ea typeface="ＭＳ Ｐゴシック" charset="0"/>
              </a:rPr>
              <a:t>Types of scales</a:t>
            </a:r>
          </a:p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GB" sz="2800" dirty="0">
                <a:ea typeface="ＭＳ Ｐゴシック" charset="0"/>
              </a:rPr>
              <a:t>Administering the questionnaire</a:t>
            </a:r>
          </a:p>
          <a:p>
            <a:pPr marL="444500" indent="-444500"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GB" sz="2800" dirty="0" err="1">
                <a:ea typeface="ＭＳ Ｐゴシック" charset="0"/>
              </a:rPr>
              <a:t>Qualtrics</a:t>
            </a:r>
            <a:r>
              <a:rPr lang="en-GB" sz="2800" dirty="0">
                <a:ea typeface="ＭＳ Ｐゴシック" charset="0"/>
              </a:rPr>
              <a:t> introduction</a:t>
            </a:r>
          </a:p>
          <a:p>
            <a:pPr marL="444500" indent="-44450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defRPr/>
            </a:pPr>
            <a:r>
              <a:rPr lang="en-US" sz="2800" dirty="0">
                <a:ea typeface="ＭＳ Ｐゴシック" charset="0"/>
              </a:rPr>
              <a:t>Q</a:t>
            </a:r>
            <a:r>
              <a:rPr lang="en-US" sz="2800" dirty="0">
                <a:solidFill>
                  <a:srgbClr val="0070C0"/>
                </a:solidFill>
                <a:ea typeface="ＭＳ Ｐゴシック" charset="0"/>
              </a:rPr>
              <a:t>&amp;</a:t>
            </a:r>
            <a:r>
              <a:rPr lang="en-US" sz="2800" dirty="0">
                <a:ea typeface="ＭＳ Ｐゴシック" charset="0"/>
              </a:rPr>
              <a:t>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33</a:t>
            </a:fld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799724" y="237554"/>
            <a:ext cx="8868277" cy="704850"/>
          </a:xfrm>
          <a:prstGeom prst="rect">
            <a:avLst/>
          </a:prstGeom>
        </p:spPr>
        <p:txBody>
          <a:bodyPr>
            <a:noAutofit/>
          </a:bodyPr>
          <a:lstStyle/>
          <a:p>
            <a:pPr eaLnBrk="0" hangingPunct="0">
              <a:lnSpc>
                <a:spcPct val="80000"/>
              </a:lnSpc>
              <a:defRPr/>
            </a:pPr>
            <a:r>
              <a:rPr lang="en-US" sz="6600" cap="small" dirty="0">
                <a:solidFill>
                  <a:srgbClr val="0070C0"/>
                </a:solidFill>
                <a:latin typeface="Cambria" pitchFamily="18" charset="0"/>
                <a:ea typeface="+mj-ea"/>
                <a:cs typeface="+mj-cs"/>
              </a:rPr>
              <a:t>Session </a:t>
            </a:r>
            <a:r>
              <a:rPr lang="en-US" sz="5400" cap="small" dirty="0">
                <a:solidFill>
                  <a:srgbClr val="0070C0"/>
                </a:solidFill>
                <a:latin typeface="Cambria" pitchFamily="18" charset="0"/>
                <a:ea typeface="+mj-ea"/>
                <a:cs typeface="+mj-cs"/>
              </a:rPr>
              <a:t>Over</a:t>
            </a:r>
            <a:r>
              <a:rPr lang="en-US" sz="5400" cap="small" dirty="0">
                <a:solidFill>
                  <a:srgbClr val="F47210"/>
                </a:solidFill>
                <a:latin typeface="Cambria" pitchFamily="18" charset="0"/>
                <a:ea typeface="+mj-ea"/>
                <a:cs typeface="+mj-cs"/>
              </a:rPr>
              <a:t>view</a:t>
            </a:r>
            <a:endParaRPr lang="en-GB" sz="5400" cap="small" dirty="0">
              <a:solidFill>
                <a:srgbClr val="F47210"/>
              </a:solidFill>
              <a:latin typeface="Cambria" pitchFamily="18" charset="0"/>
              <a:ea typeface="+mj-ea"/>
              <a:cs typeface="+mj-cs"/>
            </a:endParaRPr>
          </a:p>
        </p:txBody>
      </p:sp>
      <p:pic>
        <p:nvPicPr>
          <p:cNvPr id="2052" name="Picture 4" descr="http://www.creativeclass.com/_v3/whos_your_city/_subsite_common/pix/navBar-overview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401" y="2150"/>
            <a:ext cx="1244600" cy="169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5604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897380" y="271645"/>
            <a:ext cx="8217848" cy="383675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solidFill>
                  <a:srgbClr val="F47210"/>
                </a:solidFill>
              </a:rPr>
              <a:t>Q</a:t>
            </a:r>
            <a:r>
              <a:rPr lang="en-GB" sz="4000" dirty="0"/>
              <a:t>uantitative</a:t>
            </a:r>
            <a:r>
              <a:rPr lang="en-GB" sz="4000" dirty="0">
                <a:solidFill>
                  <a:schemeClr val="bg1"/>
                </a:solidFill>
              </a:rPr>
              <a:t>		     </a:t>
            </a:r>
            <a:r>
              <a:rPr lang="en-GB" sz="6600" dirty="0">
                <a:solidFill>
                  <a:srgbClr val="F47210"/>
                </a:solidFill>
              </a:rPr>
              <a:t>Q</a:t>
            </a:r>
            <a:r>
              <a:rPr lang="en-GB" sz="4000" dirty="0"/>
              <a:t>ualitative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737929"/>
              </p:ext>
            </p:extLst>
          </p:nvPr>
        </p:nvGraphicFramePr>
        <p:xfrm>
          <a:off x="2359264" y="911506"/>
          <a:ext cx="7988695" cy="5303520"/>
        </p:xfrm>
        <a:graphic>
          <a:graphicData uri="http://schemas.openxmlformats.org/drawingml/2006/table">
            <a:tbl>
              <a:tblPr bandRow="1">
                <a:tableStyleId>{616DA210-FB5B-4158-B5E0-FEB733F419BA}</a:tableStyleId>
              </a:tblPr>
              <a:tblGrid>
                <a:gridCol w="37634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252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3545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Numbers</a:t>
                      </a:r>
                      <a:endParaRPr lang="en-GB" sz="1800" b="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W</a:t>
                      </a: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ords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(other - </a:t>
                      </a: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images,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video)</a:t>
                      </a:r>
                      <a:endParaRPr lang="en-GB" sz="2000" b="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354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Hard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, reliable data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Rich, deep data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2418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Quantify occurrence(s) of phenomena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Explore expressed meaning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of phenomena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3545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Point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of view of the researcher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Points of view of the participants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995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Testing theory (deductive)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Building theory (inductive)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995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Generalisation/making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inferences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Contextual understanding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995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Large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sample sizes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Small sample sizes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9953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Participants generally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passive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Participants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generally </a:t>
                      </a: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active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3545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Researcher distant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Researcher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close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9953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Objective statistical analysis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Subjective interpretive analysis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9953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Static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Process 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3545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Generally easy to replicate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Difficult to replicate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3545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Artificial</a:t>
                      </a:r>
                      <a:r>
                        <a:rPr lang="en-GB" sz="2000" baseline="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 settings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rgbClr val="0060A8"/>
                          </a:solidFill>
                          <a:latin typeface="Cambria" panose="02040503050406030204" pitchFamily="18" charset="0"/>
                        </a:rPr>
                        <a:t>Natural settings</a:t>
                      </a:r>
                      <a:endParaRPr lang="en-GB" sz="2000" dirty="0">
                        <a:solidFill>
                          <a:srgbClr val="0060A8"/>
                        </a:solidFill>
                        <a:latin typeface="Cambria" panose="02040503050406030204" pitchFamily="18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635721" y="6412831"/>
            <a:ext cx="4572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itchFamily="34" charset="0"/>
                <a:cs typeface="Arial" pitchFamily="34" charset="0"/>
              </a:rPr>
              <a:t>Source:  Adapted from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Bryman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and Bell, 2011</a:t>
            </a:r>
          </a:p>
        </p:txBody>
      </p:sp>
      <p:pic>
        <p:nvPicPr>
          <p:cNvPr id="29698" name="Picture 2" descr="http://waymonwilkerson.files.wordpress.com/2012/03/versu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0864" y="42944"/>
            <a:ext cx="1319128" cy="8685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13889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570833" y="6271189"/>
            <a:ext cx="609600" cy="521208"/>
          </a:xfrm>
        </p:spPr>
        <p:txBody>
          <a:bodyPr/>
          <a:lstStyle/>
          <a:p>
            <a:fld id="{4F974C72-96D3-4A42-8F71-A7EBFE550354}" type="slidenum">
              <a:rPr lang="en-GB" smtClean="0"/>
              <a:pPr/>
              <a:t>35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5120" y="228756"/>
            <a:ext cx="6411277" cy="546748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269480" y="6307872"/>
            <a:ext cx="22557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(Holloway &amp; Galvin, 2016)</a:t>
            </a:r>
          </a:p>
        </p:txBody>
      </p:sp>
    </p:spTree>
    <p:extLst>
      <p:ext uri="{BB962C8B-B14F-4D97-AF65-F5344CB8AC3E}">
        <p14:creationId xmlns:p14="http://schemas.microsoft.com/office/powerpoint/2010/main" val="3889655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36</a:t>
            </a:fld>
            <a:endParaRPr lang="en-GB"/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524000" y="1612900"/>
            <a:ext cx="8801099" cy="41529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99000"/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‘Research techniques that seek to quantify data and, typically, apply some form of statistical analysis’ </a:t>
            </a:r>
            <a:r>
              <a:rPr lang="en-GB" sz="1800" dirty="0">
                <a:solidFill>
                  <a:srgbClr val="1195D3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(Malhotra &amp; Birks 2003:766)</a:t>
            </a:r>
          </a:p>
          <a:p>
            <a:pPr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Emphasises quantification in the collection and analysis of data </a:t>
            </a:r>
            <a:r>
              <a:rPr lang="en-GB" sz="1800" dirty="0">
                <a:solidFill>
                  <a:srgbClr val="1195D3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1195D3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Bryman</a:t>
            </a:r>
            <a:r>
              <a:rPr lang="en-GB" sz="1800" dirty="0">
                <a:solidFill>
                  <a:srgbClr val="1195D3"/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 and Bell, 2009).</a:t>
            </a:r>
          </a:p>
          <a:p>
            <a:pPr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ambria" panose="02040503050406030204" pitchFamily="18" charset="0"/>
                <a:cs typeface="Arial" panose="020B0604020202020204" pitchFamily="34" charset="0"/>
              </a:rPr>
              <a:t>Designed to elicit responses to pre-determined , standardized questions from a large number of respondents.</a:t>
            </a:r>
          </a:p>
        </p:txBody>
      </p:sp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1524000" y="0"/>
            <a:ext cx="8648700" cy="1143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r>
              <a:rPr lang="en-US" sz="8800" dirty="0">
                <a:solidFill>
                  <a:schemeClr val="accent1">
                    <a:lumMod val="75000"/>
                  </a:schemeClr>
                </a:solidFill>
              </a:rPr>
              <a:t>Q</a:t>
            </a:r>
            <a:r>
              <a:rPr lang="en-US" sz="4800" dirty="0">
                <a:solidFill>
                  <a:srgbClr val="0070C0"/>
                </a:solidFill>
                <a:latin typeface="Cambria" pitchFamily="18" charset="0"/>
              </a:rPr>
              <a:t>uantitative research, </a:t>
            </a:r>
            <a:r>
              <a:rPr lang="en-US" sz="3600" dirty="0">
                <a:latin typeface="Cambria" pitchFamily="18" charset="0"/>
              </a:rPr>
              <a:t>defined</a:t>
            </a:r>
            <a:endParaRPr lang="en-US" sz="4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72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2246312" y="83312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en-GB" sz="4800" cap="small" dirty="0">
                <a:solidFill>
                  <a:srgbClr val="0070C0"/>
                </a:solidFill>
                <a:latin typeface="Cambria" pitchFamily="18" charset="0"/>
                <a:ea typeface="+mj-ea"/>
                <a:cs typeface="+mj-cs"/>
              </a:rPr>
              <a:t>Stages in research design</a:t>
            </a: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3648076" y="4124326"/>
            <a:ext cx="4968875" cy="523875"/>
          </a:xfrm>
          <a:prstGeom prst="rect">
            <a:avLst/>
          </a:prstGeom>
          <a:solidFill>
            <a:srgbClr val="FF0000">
              <a:alpha val="2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dirty="0"/>
              <a:t>Research Design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3648076" y="3538539"/>
            <a:ext cx="4968875" cy="523875"/>
          </a:xfrm>
          <a:prstGeom prst="rect">
            <a:avLst/>
          </a:prstGeom>
          <a:solidFill>
            <a:srgbClr val="FF9900">
              <a:alpha val="2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dirty="0"/>
              <a:t>Data Collection</a:t>
            </a: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3648076" y="2924176"/>
            <a:ext cx="4968875" cy="523875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dirty="0"/>
              <a:t>Data Analysis</a:t>
            </a: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3648076" y="2324101"/>
            <a:ext cx="4968875" cy="523875"/>
          </a:xfrm>
          <a:prstGeom prst="rect">
            <a:avLst/>
          </a:prstGeom>
          <a:solidFill>
            <a:srgbClr val="99CC00">
              <a:alpha val="2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dirty="0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221554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05556E-6 1.85185E-6 L 0.00382 0.17662 " pathEditMode="relative" rAng="0" ptsTypes="AA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8819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9" presetClass="path" presetSubtype="0" accel="50000" decel="5000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05556E-6 -4.81481E-6 L 0.2007 0.26621 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35" y="1331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1" presetClass="path" presetSubtype="0" accel="50000" decel="5000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05556E-6 0.00394 C -0.00625 -0.00879 -0.02777 -0.02129 -0.03524 -0.02129 C -0.08281 -0.02129 -0.13177 0.17663 -0.13177 0.37477 C -0.13177 0.27477 -0.15625 0.17663 -0.17934 0.17663 C -0.20382 0.17663 -0.22691 0.27639 -0.22691 0.37477 C -0.22691 0.32547 -0.23923 0.27477 -0.25139 0.27477 C -0.26371 0.27477 -0.27586 0.32408 -0.27586 0.37477 C -0.27586 0.34931 -0.28211 0.32547 -0.28819 0.32547 C -0.29427 0.32547 -0.30034 0.3507 -0.30034 0.37477 C -0.30034 0.36204 -0.30364 0.34931 -0.30659 0.34931 C -0.30816 0.34931 -0.31267 0.36204 -0.31267 0.37477 C -0.31267 0.36829 -0.31423 0.36204 -0.3158 0.36204 C -0.3158 0.36042 -0.31909 0.36829 -0.31909 0.37477 C -0.31909 0.3713 -0.31909 0.36829 -0.32066 0.36829 C -0.32066 0.36991 -0.32222 0.37153 -0.32222 0.37477 C -0.32222 0.37292 -0.32222 0.3713 -0.32222 0.36991 C -0.32378 0.36991 -0.32378 0.37153 -0.32378 0.37338 C -0.32534 0.37338 -0.32534 0.37153 -0.32534 0.36991 C -0.32691 0.36991 -0.32691 0.37153 -0.32691 0.37338 " pathEditMode="relative" rAng="0" ptsTypes="fffffffffffffffffff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54" y="1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/>
          <p:cNvSpPr/>
          <p:nvPr/>
        </p:nvSpPr>
        <p:spPr>
          <a:xfrm>
            <a:off x="5159896" y="2852936"/>
            <a:ext cx="720080" cy="648072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Population</a:t>
            </a:r>
            <a:r>
              <a:rPr lang="en-GB" dirty="0"/>
              <a:t>: the universe of units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Sample</a:t>
            </a:r>
            <a:r>
              <a:rPr lang="en-GB" dirty="0"/>
              <a:t>: </a:t>
            </a:r>
            <a:r>
              <a:rPr lang="en-GB" b="1" dirty="0">
                <a:solidFill>
                  <a:srgbClr val="00B0F0"/>
                </a:solidFill>
              </a:rPr>
              <a:t>segment of the population that is selected for investigation. </a:t>
            </a:r>
            <a:r>
              <a:rPr lang="en-GB" dirty="0"/>
              <a:t>It is a sub-set of the population. The method of selection may be based on </a:t>
            </a:r>
            <a:r>
              <a:rPr lang="en-GB" dirty="0">
                <a:solidFill>
                  <a:srgbClr val="00B0F0"/>
                </a:solidFill>
              </a:rPr>
              <a:t>probability</a:t>
            </a:r>
            <a:r>
              <a:rPr lang="en-GB" dirty="0"/>
              <a:t> or a </a:t>
            </a:r>
            <a:r>
              <a:rPr lang="en-GB" dirty="0">
                <a:solidFill>
                  <a:srgbClr val="00B0F0"/>
                </a:solidFill>
              </a:rPr>
              <a:t>non-probability</a:t>
            </a:r>
            <a:r>
              <a:rPr lang="en-GB" dirty="0"/>
              <a:t> approach (</a:t>
            </a:r>
            <a:r>
              <a:rPr lang="en-GB" dirty="0" err="1"/>
              <a:t>Bryman&amp;Bell</a:t>
            </a:r>
            <a:r>
              <a:rPr lang="en-GB" dirty="0"/>
              <a:t>, 2015)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AA5EF-4268-47CE-93E3-BEF4556AF974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38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215680" y="2708920"/>
            <a:ext cx="4968552" cy="10801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GB" dirty="0" err="1">
                <a:solidFill>
                  <a:prstClr val="white"/>
                </a:solidFill>
                <a:latin typeface="Calibri"/>
              </a:rPr>
              <a:t>xxxxxxxxxxxxxx</a:t>
            </a:r>
            <a:endParaRPr lang="en-GB" dirty="0">
              <a:solidFill>
                <a:prstClr val="white"/>
              </a:solidFill>
              <a:latin typeface="Calibri"/>
            </a:endParaRPr>
          </a:p>
          <a:p>
            <a:pPr algn="ctr">
              <a:defRPr/>
            </a:pPr>
            <a:r>
              <a:rPr lang="en-GB" dirty="0" err="1">
                <a:solidFill>
                  <a:prstClr val="white"/>
                </a:solidFill>
                <a:latin typeface="Calibri"/>
              </a:rPr>
              <a:t>xxxxxxx</a:t>
            </a:r>
            <a:endParaRPr lang="en-GB" dirty="0">
              <a:solidFill>
                <a:prstClr val="white"/>
              </a:solidFill>
              <a:latin typeface="Calibri"/>
            </a:endParaRPr>
          </a:p>
          <a:p>
            <a:pPr algn="ctr">
              <a:defRPr/>
            </a:pPr>
            <a:r>
              <a:rPr lang="en-GB" dirty="0" err="1">
                <a:solidFill>
                  <a:prstClr val="white"/>
                </a:solidFill>
                <a:latin typeface="Calibri"/>
              </a:rPr>
              <a:t>xxxxxxx</a:t>
            </a:r>
            <a:endParaRPr lang="en-GB" dirty="0">
              <a:solidFill>
                <a:prstClr val="white"/>
              </a:solidFill>
              <a:latin typeface="Calibri"/>
            </a:endParaRPr>
          </a:p>
          <a:p>
            <a:pPr algn="ctr">
              <a:defRPr/>
            </a:pPr>
            <a:r>
              <a:rPr lang="en-GB" dirty="0" err="1">
                <a:solidFill>
                  <a:prstClr val="white"/>
                </a:solidFill>
                <a:latin typeface="Calibri"/>
              </a:rPr>
              <a:t>xxxxxxxxxxxxxxxxxxxx</a:t>
            </a:r>
            <a:endParaRPr lang="en-GB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03713" y="2924944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GB" dirty="0" err="1">
                <a:solidFill>
                  <a:prstClr val="white"/>
                </a:solidFill>
                <a:latin typeface="Calibri"/>
              </a:rPr>
              <a:t>xxxxxxx</a:t>
            </a:r>
            <a:endParaRPr lang="en-GB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75721" y="3501008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GB" dirty="0" err="1">
                <a:solidFill>
                  <a:prstClr val="white"/>
                </a:solidFill>
                <a:latin typeface="Calibri"/>
              </a:rPr>
              <a:t>xxxxx</a:t>
            </a:r>
            <a:endParaRPr lang="en-GB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00057" y="2731448"/>
            <a:ext cx="1774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GB" sz="1600" dirty="0">
                <a:solidFill>
                  <a:prstClr val="white"/>
                </a:solidFill>
                <a:latin typeface="Calibri"/>
              </a:rPr>
              <a:t>x    one individual, </a:t>
            </a:r>
          </a:p>
          <a:p>
            <a:pPr>
              <a:defRPr/>
            </a:pPr>
            <a:r>
              <a:rPr lang="en-GB" sz="1600" dirty="0">
                <a:solidFill>
                  <a:prstClr val="white"/>
                </a:solidFill>
                <a:latin typeface="Calibri"/>
              </a:rPr>
              <a:t>case or element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6818055" y="2924450"/>
            <a:ext cx="144016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Double Bracket 17"/>
          <p:cNvSpPr/>
          <p:nvPr/>
        </p:nvSpPr>
        <p:spPr>
          <a:xfrm>
            <a:off x="4943873" y="2780928"/>
            <a:ext cx="1512167" cy="720080"/>
          </a:xfrm>
          <a:prstGeom prst="bracketPair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347292" y="2743529"/>
            <a:ext cx="11384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en-GB" sz="1600" dirty="0">
                <a:solidFill>
                  <a:prstClr val="white"/>
                </a:solidFill>
                <a:latin typeface="Calibri"/>
              </a:rPr>
              <a:t>The sample</a:t>
            </a:r>
          </a:p>
        </p:txBody>
      </p:sp>
      <p:cxnSp>
        <p:nvCxnSpPr>
          <p:cNvPr id="21" name="Straight Arrow Connector 20"/>
          <p:cNvCxnSpPr>
            <a:stCxn id="19" idx="3"/>
          </p:cNvCxnSpPr>
          <p:nvPr/>
        </p:nvCxnSpPr>
        <p:spPr>
          <a:xfrm>
            <a:off x="4485744" y="2912806"/>
            <a:ext cx="560086" cy="336174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406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Title 4"/>
          <p:cNvSpPr>
            <a:spLocks noGrp="1"/>
          </p:cNvSpPr>
          <p:nvPr>
            <p:ph type="title"/>
          </p:nvPr>
        </p:nvSpPr>
        <p:spPr>
          <a:xfrm>
            <a:off x="1651000" y="-25400"/>
            <a:ext cx="8648700" cy="1143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sz="9800" dirty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S</a:t>
            </a:r>
            <a:r>
              <a:rPr lang="en-US" sz="6000" dirty="0">
                <a:solidFill>
                  <a:srgbClr val="0070C0"/>
                </a:solidFill>
                <a:latin typeface="Cambria" pitchFamily="18" charset="0"/>
              </a:rPr>
              <a:t>ampling</a:t>
            </a:r>
            <a:r>
              <a:rPr lang="en-US" sz="6600" dirty="0">
                <a:solidFill>
                  <a:srgbClr val="0070C0"/>
                </a:solidFill>
                <a:latin typeface="Cambria" pitchFamily="18" charset="0"/>
              </a:rPr>
              <a:t> </a:t>
            </a:r>
            <a:r>
              <a:rPr lang="en-US" dirty="0">
                <a:solidFill>
                  <a:srgbClr val="0070C0"/>
                </a:solidFill>
                <a:latin typeface="Cambria" pitchFamily="18" charset="0"/>
              </a:rPr>
              <a:t>design process</a:t>
            </a:r>
            <a:endParaRPr lang="en-US" sz="6600" dirty="0">
              <a:solidFill>
                <a:srgbClr val="0070C0"/>
              </a:solidFill>
              <a:latin typeface="Cambria" pitchFamily="18" charset="0"/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2997200" y="1130806"/>
          <a:ext cx="7353300" cy="53969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936744" y="6245876"/>
            <a:ext cx="3790956" cy="345425"/>
          </a:xfrm>
        </p:spPr>
        <p:txBody>
          <a:bodyPr>
            <a:normAutofit/>
          </a:bodyPr>
          <a:lstStyle/>
          <a:p>
            <a:pPr marL="0" lvl="1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Cambria" pitchFamily="18" charset="0"/>
                <a:ea typeface="ＭＳ Ｐゴシック" charset="0"/>
              </a:rPr>
              <a:t>Adapted from Malhotra and Birks (2003)</a:t>
            </a:r>
            <a:endParaRPr lang="en-GB" sz="1400" dirty="0">
              <a:solidFill>
                <a:schemeClr val="accent1">
                  <a:lumMod val="75000"/>
                </a:schemeClr>
              </a:solidFill>
              <a:latin typeface="Cambria" pitchFamily="18" charset="0"/>
              <a:ea typeface="ＭＳ Ｐゴシック" charset="0"/>
            </a:endParaRPr>
          </a:p>
          <a:p>
            <a:pPr lvl="2">
              <a:lnSpc>
                <a:spcPct val="110000"/>
              </a:lnSpc>
              <a:defRPr/>
            </a:pPr>
            <a:endParaRPr lang="en-GB" sz="1600" dirty="0">
              <a:latin typeface="Cambria" pitchFamily="18" charset="0"/>
              <a:ea typeface="ＭＳ Ｐゴシック" charset="0"/>
            </a:endParaRPr>
          </a:p>
        </p:txBody>
      </p:sp>
      <p:sp>
        <p:nvSpPr>
          <p:cNvPr id="1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77150" y="1683401"/>
            <a:ext cx="2990850" cy="345425"/>
          </a:xfrm>
        </p:spPr>
        <p:txBody>
          <a:bodyPr>
            <a:noAutofit/>
          </a:bodyPr>
          <a:lstStyle/>
          <a:p>
            <a:pPr marL="0" lvl="1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2000" i="1" dirty="0">
                <a:solidFill>
                  <a:srgbClr val="002060"/>
                </a:solidFill>
                <a:latin typeface="Cambria" pitchFamily="18" charset="0"/>
                <a:ea typeface="ＭＳ Ｐゴシック" charset="0"/>
              </a:rPr>
              <a:t>If quantitative *</a:t>
            </a:r>
            <a:endParaRPr lang="en-GB" sz="1800" i="1" dirty="0">
              <a:solidFill>
                <a:srgbClr val="002060"/>
              </a:solidFill>
              <a:latin typeface="Cambria" pitchFamily="18" charset="0"/>
              <a:ea typeface="ＭＳ Ｐゴシック" charset="0"/>
            </a:endParaRPr>
          </a:p>
          <a:p>
            <a:pPr lvl="2">
              <a:lnSpc>
                <a:spcPct val="110000"/>
              </a:lnSpc>
              <a:defRPr/>
            </a:pPr>
            <a:endParaRPr lang="en-GB" sz="2000" i="1" dirty="0">
              <a:solidFill>
                <a:srgbClr val="0070C0"/>
              </a:solidFill>
              <a:latin typeface="Cambria" pitchFamily="18" charset="0"/>
              <a:ea typeface="ＭＳ Ｐゴシック" charset="0"/>
            </a:endParaRPr>
          </a:p>
        </p:txBody>
      </p:sp>
      <p:sp>
        <p:nvSpPr>
          <p:cNvPr id="10" name="Arc 9"/>
          <p:cNvSpPr/>
          <p:nvPr/>
        </p:nvSpPr>
        <p:spPr>
          <a:xfrm rot="17034427">
            <a:off x="7153275" y="1466851"/>
            <a:ext cx="752475" cy="1343025"/>
          </a:xfrm>
          <a:prstGeom prst="arc">
            <a:avLst>
              <a:gd name="adj1" fmla="val 16200000"/>
              <a:gd name="adj2" fmla="val 136264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182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020" y="2507298"/>
            <a:ext cx="7467600" cy="1143000"/>
          </a:xfrm>
        </p:spPr>
        <p:txBody>
          <a:bodyPr>
            <a:normAutofit fontScale="90000"/>
          </a:bodyPr>
          <a:lstStyle/>
          <a:p>
            <a:pPr marL="273050" indent="-273050" eaLnBrk="0" hangingPunct="0">
              <a:spcBef>
                <a:spcPts val="600"/>
              </a:spcBef>
              <a:defRPr/>
            </a:pPr>
            <a:r>
              <a:rPr lang="en-GB" sz="6000" dirty="0">
                <a:solidFill>
                  <a:srgbClr val="0070C0"/>
                </a:solidFill>
                <a:latin typeface="Cambria" pitchFamily="18" charset="0"/>
              </a:rPr>
              <a:t>Sampling techniques: </a:t>
            </a:r>
            <a:br>
              <a:rPr lang="en-GB" dirty="0"/>
            </a:br>
            <a:r>
              <a:rPr lang="en-GB" sz="3200" b="1" dirty="0"/>
              <a:t>Probability (random)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Simple Random 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Systematic Random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Stratified Random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Cluster</a:t>
            </a:r>
            <a:br>
              <a:rPr lang="en-GB" sz="3200" b="1" dirty="0"/>
            </a:br>
            <a:r>
              <a:rPr lang="en-GB" b="1" dirty="0"/>
              <a:t>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40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CB2792-255D-4DAD-9C80-A620B1E080F5}"/>
              </a:ext>
            </a:extLst>
          </p:cNvPr>
          <p:cNvSpPr txBox="1"/>
          <p:nvPr/>
        </p:nvSpPr>
        <p:spPr>
          <a:xfrm>
            <a:off x="2511287" y="5782288"/>
            <a:ext cx="4572000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ambria" pitchFamily="18" charset="0"/>
                <a:ea typeface="ＭＳ Ｐゴシック" charset="0"/>
              </a:rPr>
              <a:t>Malhotra and Birks (2003), Bryman and Bell (2015)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Cambria" pitchFamily="18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1166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Illustration of stratified vs cluster sampling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41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9008" y="2571751"/>
            <a:ext cx="5162550" cy="10382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1864" y="4442460"/>
            <a:ext cx="5553075" cy="1085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62732" y="1705918"/>
            <a:ext cx="5062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A. Representation of Stratified random sampling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29008" y="3898255"/>
            <a:ext cx="3979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B. Representation of Cluster sampling</a:t>
            </a:r>
          </a:p>
        </p:txBody>
      </p:sp>
    </p:spTree>
    <p:extLst>
      <p:ext uri="{BB962C8B-B14F-4D97-AF65-F5344CB8AC3E}">
        <p14:creationId xmlns:p14="http://schemas.microsoft.com/office/powerpoint/2010/main" val="40830717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Formula to calculate the sample size (Cochran, 1963)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42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072640" y="2718969"/>
            <a:ext cx="698543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 = sample size</a:t>
            </a:r>
          </a:p>
          <a:p>
            <a:r>
              <a:rPr lang="en-GB" dirty="0"/>
              <a:t>z = confidence level according to the standard normal distribution </a:t>
            </a:r>
          </a:p>
          <a:p>
            <a:r>
              <a:rPr lang="en-GB" dirty="0"/>
              <a:t>(for a level of confidence of 95%, z = 1.96, for a level of confidence </a:t>
            </a:r>
          </a:p>
          <a:p>
            <a:r>
              <a:rPr lang="en-GB" dirty="0"/>
              <a:t>of 99%, z = 2.575)</a:t>
            </a:r>
          </a:p>
          <a:p>
            <a:r>
              <a:rPr lang="en-GB" dirty="0"/>
              <a:t>p = estimated proportion of the population that presents the </a:t>
            </a:r>
          </a:p>
          <a:p>
            <a:r>
              <a:rPr lang="en-GB" dirty="0"/>
              <a:t>characteristic (when unknown, use p = 0.5)</a:t>
            </a:r>
          </a:p>
          <a:p>
            <a:r>
              <a:rPr lang="en-GB" dirty="0"/>
              <a:t>d = tolerated margin of error (usually within 5%)</a:t>
            </a:r>
          </a:p>
          <a:p>
            <a:endParaRPr lang="en-GB" dirty="0"/>
          </a:p>
          <a:p>
            <a:r>
              <a:rPr lang="en-GB" dirty="0"/>
              <a:t>Also Qualtrics provides a sample size calculator available here</a:t>
            </a:r>
          </a:p>
          <a:p>
            <a:r>
              <a:rPr lang="en-GB" sz="2000" dirty="0"/>
              <a:t>https://www.qualtrics.com/blog/calculating-sample-size/</a:t>
            </a:r>
          </a:p>
          <a:p>
            <a:endParaRPr lang="en-GB" dirty="0"/>
          </a:p>
        </p:txBody>
      </p:sp>
      <p:pic>
        <p:nvPicPr>
          <p:cNvPr id="1026" name="Picture 2" descr="https://marketingexperiments.com/wp-content/uploads/samplesizeformul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091" y="1250022"/>
            <a:ext cx="5419725" cy="163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3176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7" name="Rectangle 3"/>
          <p:cNvSpPr>
            <a:spLocks noGrp="1" noChangeArrowheads="1"/>
          </p:cNvSpPr>
          <p:nvPr>
            <p:ph idx="1"/>
          </p:nvPr>
        </p:nvSpPr>
        <p:spPr>
          <a:xfrm>
            <a:off x="1777999" y="1150940"/>
            <a:ext cx="8931074" cy="565626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0070C0"/>
                </a:solidFill>
              </a:rPr>
              <a:t>Common methods</a:t>
            </a:r>
          </a:p>
          <a:p>
            <a:pPr marL="723900" indent="-457200"/>
            <a:r>
              <a:rPr lang="en-GB" sz="2800" b="1" dirty="0"/>
              <a:t>Surveys: </a:t>
            </a:r>
            <a:r>
              <a:rPr lang="en-GB" sz="2800" dirty="0">
                <a:solidFill>
                  <a:srgbClr val="0060A8"/>
                </a:solidFill>
              </a:rPr>
              <a:t>the systematic gathering of information </a:t>
            </a:r>
            <a:r>
              <a:rPr lang="en-GB" sz="2800" dirty="0"/>
              <a:t>from respondents for the purposes of understanding and/or predicting some aspect of the behaviour of the </a:t>
            </a:r>
            <a:r>
              <a:rPr lang="en-GB" sz="2800" dirty="0">
                <a:solidFill>
                  <a:srgbClr val="0060A8"/>
                </a:solidFill>
              </a:rPr>
              <a:t>population of interest</a:t>
            </a:r>
            <a:r>
              <a:rPr lang="en-GB" sz="2800" dirty="0"/>
              <a:t>                  (</a:t>
            </a:r>
            <a:r>
              <a:rPr lang="en-GB" sz="2800" dirty="0" err="1"/>
              <a:t>Tull</a:t>
            </a:r>
            <a:r>
              <a:rPr lang="en-GB" sz="2800" dirty="0"/>
              <a:t> &amp; Hawkins, 1987)</a:t>
            </a:r>
          </a:p>
          <a:p>
            <a:pPr marL="723900" indent="-457200"/>
            <a:endParaRPr lang="en-GB" sz="2800" dirty="0"/>
          </a:p>
          <a:p>
            <a:pPr marL="266700" indent="0">
              <a:buNone/>
            </a:pPr>
            <a:r>
              <a:rPr lang="en-GB" sz="2800" b="1" dirty="0"/>
              <a:t>Types:</a:t>
            </a:r>
          </a:p>
          <a:p>
            <a:pPr marL="266700" indent="0">
              <a:buNone/>
            </a:pPr>
            <a:r>
              <a:rPr lang="en-GB" sz="2800" dirty="0"/>
              <a:t>-</a:t>
            </a:r>
            <a:r>
              <a:rPr lang="en-GB" sz="2800" i="1" dirty="0"/>
              <a:t>Structured Interviews </a:t>
            </a:r>
            <a:r>
              <a:rPr lang="en-GB" sz="2800" dirty="0"/>
              <a:t>(face-to-face)</a:t>
            </a:r>
            <a:endParaRPr lang="en-GB" sz="2800" b="1" dirty="0"/>
          </a:p>
          <a:p>
            <a:pPr marL="266700" indent="0">
              <a:buNone/>
            </a:pPr>
            <a:r>
              <a:rPr lang="en-GB" sz="2800" dirty="0"/>
              <a:t>-</a:t>
            </a:r>
            <a:r>
              <a:rPr lang="en-GB" sz="2800" i="1" dirty="0"/>
              <a:t>Structured</a:t>
            </a:r>
            <a:r>
              <a:rPr lang="en-GB" sz="2800" dirty="0"/>
              <a:t> </a:t>
            </a:r>
            <a:r>
              <a:rPr lang="en-GB" sz="2800" i="1" dirty="0"/>
              <a:t>Interviews </a:t>
            </a:r>
            <a:r>
              <a:rPr lang="en-GB" sz="2800" dirty="0"/>
              <a:t>(telephone)</a:t>
            </a:r>
          </a:p>
          <a:p>
            <a:pPr marL="266700" indent="0">
              <a:buNone/>
            </a:pPr>
            <a:r>
              <a:rPr lang="en-GB" sz="2800" dirty="0"/>
              <a:t>-Online Survey (self-completion or self-administered questionnaire) </a:t>
            </a:r>
          </a:p>
          <a:p>
            <a:pPr marL="266700" indent="0">
              <a:buNone/>
            </a:pPr>
            <a:r>
              <a:rPr lang="en-GB" sz="2800" dirty="0"/>
              <a:t>-Postal Surveys (questionnaire) </a:t>
            </a:r>
          </a:p>
          <a:p>
            <a:pPr marL="266700" indent="0">
              <a:buNone/>
            </a:pPr>
            <a:r>
              <a:rPr lang="en-GB" sz="2800" dirty="0"/>
              <a:t>-Panels</a:t>
            </a:r>
          </a:p>
          <a:p>
            <a:pPr marL="266700" indent="0">
              <a:buNone/>
            </a:pPr>
            <a:endParaRPr lang="en-GB" sz="2800" dirty="0"/>
          </a:p>
          <a:p>
            <a:pPr marL="723900" indent="-457200"/>
            <a:r>
              <a:rPr lang="en-GB" sz="2800" dirty="0"/>
              <a:t>Experiments</a:t>
            </a:r>
          </a:p>
          <a:p>
            <a:pPr marL="723900" indent="-457200"/>
            <a:r>
              <a:rPr lang="en-GB" sz="2800" dirty="0"/>
              <a:t>Structured observation (counting) </a:t>
            </a:r>
          </a:p>
          <a:p>
            <a:pPr marL="444500" indent="-444500"/>
            <a:endParaRPr lang="en-GB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104460" name="AutoShape 12" descr="data:image/jpeg;base64,/9j/4AAQSkZJRgABAQAAAQABAAD/2wCEAAkGBhQSERUUExQWFRUWGRsaGBgXFyAdIBggHR8YHh0gHhkcHCYeIBojGhccHy8gIycpLSwsHB4xNTAqNSYrLCkBCQoKDgwOGg8PGiwkHCUsLCkpKSktKSwsLCwsLCwsLCksLCwpLCwpKSwsLCwsLCkpLCksLCwsLCwsLDUsKSksLP/AABEIANIA8AMBIgACEQEDEQH/xAAcAAACAgMBAQAAAAAAAAAAAAAFBgAEAgMHAQj/xABLEAACAQMCAgcEBgcGAwcFAQABAgMABBESIQUxBhMiQVFhcTKBkaEHFCNCUrEzYnKCkqLBFRZDU7LRJGPhRHODk8Lw8ZSjs9LiNP/EABkBAAMBAQEAAAAAAAAAAAAAAAABAgMEBf/EAC8RAAICAQMCBQMEAQUAAAAAAAABAhEDEiExQVEEEyJhkTJCcSNSgaHwBXKxwdH/2gAMAwEAAhEDEQA/AO41KlSgCVKlSgCVKlSgCVKlSgCVKlSgCVKlSgCVK8zUzQB7Xmaq3PEkTmfhVSPi5k2Qd2fdQAVJqZoDc3UisxyykAYDYEfmdWfDx5Vai4yuANasxG2nkfTxHnSsdBTNe1RivW71/h/2IqxHcqe/40Wgpm6pXmqpmmI9qVM1KAJUqVKAJUqVKAJUqVKAJUqVKAJUqVKAJUqVKAJXlShF90rtom0NKpf/AC0y7ny0IC1ABevaXx0jkfdbd40/zLhhEPXRu/xAoFxn6T7KDaS76x/8u3GTnwyMn5igB6klCjJIA8TWg3y92W8wNvidvnXLbn6Q53GqC1S3Tumuzlj5rGO0T7xVAXN7dbkz3AP3j9lF7hkbepNS5UUo2dN4j0sji22du5VOTnzxt8DS7fdLZXbQOyTyQbsfdyHqaAW/R2b/ABrmKAfhj3P8RwPgDRnh0Fvb7RHUx5kZZm9W548htUWVSQTtuCk4eVtTfhJ7K+uPbPyosk+BgE+p/wDfKhoedxnqyigZydth/wBKE8Fv0v3eNXZFRVbuy+SR8sD4imSwxedJhHyVnBIGQMjfbffl4nFbJujkTAyPb4cjtLHKwG3gqkLkjwFReCQ27K6JqIzjJyxPgDyyVyMeOKxt+l6P7A6zfGIwSwIzkOuOzjl6in/uFt0K1/8AVreP/hrfr5TjTGrHV6sGbO3hzofw/pL2syho3OxjkGjHkPCmOLittK5GpVlA3BGGX1ON/jWXEuFrKumWNZkPcw39x5/AijTYWZ2/HEGANRHix3H9TVl+JAtheXjSU3RBomP1S5KZ/wAG4GpfQOO2PfmtsPFpbcYvIGiH+Yn2kZ/eXOkftAUbj2HmO58asK+aXLLiIZQykMp5Ebj41fivh407FQWqUrdIek1xajWlq1xGPaMbqGX1Vu7zFDLL6Tw6km2dT3AyIc+9c4+FGpD0se817Sdw/p4S4+sRCKNjhXVtag92pgBj4U3q2RmmmmJxaMqlSpTESpWuaQhSQpY+A7/jQiTjEmM9WI/+9YAj3KTQAbzWm4u0jGXZVHixx+dJ/EeO4z1l2wHesChf52ycegFKPE+mcJOmCya5f8U2XH8UnZqdRSix/fp3bsStsHu3H3bddQHrJtGvvahvEekt0oJme0sE/wCZJ18n8K6UB97VzXivSficqlXuILVPwq2cDwwgxSxH0WW4fee4uXPMRxH/AFsSB7xS1Iehj/xf6SLBM9ZcXN+3gW6uL/y49II9c0Lt/pAvrlSvDrRYI+WpUCL73OB+dbOGfR2sKgmKCL9aduscfu+yD7qZLHo/rxtcXOOXZEcQ+JAx8aV3wGldRP8A7rzXB/429knbvht8sB5GQ9ge740b4X0UEW0EUdv5jMsp9SNgfLIpqFqsbpDJJBAz+zGuZGPd7ICqPU5qzcWgVwkEX1pgftOsnEaRgEDGhFwW35afU0NNjTSA9hwqGNvZ62bxl7bD0jXOPhR4cGml3csPNzgD0RaMKRGnZCoN+ygAGwOeQHhWEtyoDb5IGfcOePjTUCHIpwdHYE3Y6j5DH/WiUEartHGFHj/1oFP0niBwrBie5O0fguaHcW6VzxRlxayKOQaUrGD6KTq+Va6Irgz1Njc9zvuRj40q2rcOsWYpoSQ5BJfU2Cc457DI7hXOuNcfubgMHmWNGBBCZY7+eQKX/qMQxqeaXHi+n/SM/M0SdfSaQin9VnUL3pFe9ZIwi+sWofKPbkMQpxgMgJbK/s899qJcM48t0p6mUavvpnB8NxvpceJDDx8uNRmeJz9Vt4yvNX6x9vXMoGrPlRa16T3GoNPCkjjkwkRnHpIjiUe8v6VEYxttsc5OlFJbfJ0sW7RhVeWSUgdqQ7sDk+2g20eBQbYojbcWeJQSQUPfnUvPHtd3o2KS7Lp9GQFnEgx3TpkjzEyqGX95B601Wd7FKNUcinO2S4IOe7UDu3kwPupOLQrTDg4sjDtr2eeob49V9oeoyKiwsRrtpg6nkCwKn0cfkaAPYshB0lPNN1z4kA4Hhkaaxt+I4bJyJO9o9m/eVhhh+0D60agcS1cWcIfLK9pKfvxHSG9RvG3vAq2rzRgYUXC97RkK/viOAf3W91ZW/G+sUhhHPGeekYI/ajbI+BrT/ZKOxNrMY2G7RMdvLsntKPMZFVsxbouWXF4nOFfDjmjdl19UbDe/lQrjnRtJHEkbLHKd227L+oHJvMc60cQ4jpYR39tgD2ZW7S/uyDtD4g1dt7IgAwTalxskxz8JR2v4gfWoaZSkb7PgahNLAHI7QxsfH/5ojwax6ns9Y7jkqsdlH9aoPxNYR9urRD8R3U+jjI+OKPWcPJu4jamhMviva8Fe1QjygXSlnEeIVTrGzuy5wO848aI8S4kIULsDgAknuAHMk+FKPEuKnquvwH14Maq/aYNyIB5L7qVOWyC0t2KF70bulJAbSTzJIA/oKHwdF21ZubmRh/lwsST6uQAPdmjrXU7q7s8MCrkYPbdiACQMbZ3Hf31jf2ixxwSSSNIJN2OcYG2QAO7nv5VcfCzk+CX4pVyV7Hh9ukqRxwRK8h0q07mRs4JyQc+FPFt0fOMSTMR+GFRGvx5mtP8AbFlbqOq6lVbGCgBJ+G5rTD0saWQRwwySHmWbsKMd+pvD0rBuMXTN1Cc1aWwTuOBRCMrGFjZ9tZXW2O/BY862zQo6ASlpFxg6mwCCQd1TA2xt31SWKZ2cGVIxGcMFUuc6Q3tNgcj+GszwqD77NJ+2/ZB37lwKszNzcfjjlILKGOANA1E4J27OTjcYztzpWumu7e8P1OIP151ETuxZkBy/tECFFJOMBtW3hRybpPbQ9lGjXH3I929CqAt8qG8amnuJYprWOZJ0BUNIirGyt+ISMG8x2TRY6LN9Ndx7ytjVuIbWIyN385XwoH7vjS7e30pkU3Fq5jLaVWZ9KsxHZ1vsoHfjAFZccPGlwBNbxKRlpHlRVBydh2V3xvyI3qzwboTPcLHJecRa5iYOXSFyEkOcKNSgdkYOfE7cqzjq+5L+x7IuymeNSZriCxj/AA26Kp/818D3gUs8Z4lw4xsEeaaQ/wCMmuZlx4tsgB8BTbcdE7O3iPU28WoxyMGIDMSAucasnIUsR6VT4tcwLCNAUouhgo5FQQSAO/s4rOWuO7l8GWTJp4RzSPoveyEdXCdJ5NKQm3d2Mlh76uJ9Gd62kNLGmdyFUnA9TT/H01hbIhVpm54jGSB3au5d/EitD8UvJ2It4IiyjJzODgZ5EoGAI8M1OSeRxejkWNylL1cAG76GWvC7Rru66y7cECONjpQufZ1KvcOZJNJ990l+sfpo4iTjASMLoHcqaRqAHrmupQXN0uY72KDq5DoK5dgwbbkUwR5j5VldfQ5YPkwmS3bxjkyvphw21OCnKKU+T0cGdYG2ldiTwLhkfVK3XywyHOzYkUKeWUbcHHga333AtQwbO2uuf2lvI0EpA8QcA+XOiV59Ccg3iu2P7SA/NWX8qW+JdGOI2bMPbUfe0sB8WXHzrSMG2cU8uRNtVV8EHSt7MqqvdwaTvHdpqX0Eq4b45xTfbdOI51BlhBBxghg4w2cYcaXGSPDPjmlG16YXKDTNE7J3grrXw8wKJWNxwi4A6yMW8ud2hYwk+oHZPwrTdOmjPz9T3VDYbOF+3DKVOc7ksP41w494I8q3vcSKB1sfWDkH54PiJY9x6MBSRL0WAYtZ36lQNhMMFj4BovzK1nacWv7TtSQyy6Qf0eHXntl0PWADyGaboanFurH+HjjgYJEiFclZAGBH7Yzk+oNaRaQkareRrVj3Ea4SfDY9nP6pHpSXb/SVCZPtYdJ7yG0uOXMgAN+8KPW/HbWQF0mw5HslcO3lpAKP/Wi6LpMJS8avrd0j+pGQOQpmjkDRb95AGpR+0PfT1w6ctGCw0tjceH/SkQcVNunWZIjHttHnC+UkRBKH5UV4da3Fw6TSSEwnDCIR9Xq8C7Fix9MAU9QqochXtYRrgCs6YAe94oozkr/78q5x03nZ5y8AeR8DUuNIGORDNtjyroVyuhiwiBdtsgAk+p7hSvxbo1NNMXDrFrxq5v8A7DuqfNy4/Vi5NceLBkdZrr2FOzhvO0TJDAJF7Y09ad+eM4ANVzw6GEMrzyMGxkM+kN+6uMjy3pxtugaYPWTSyd2M6V89l5j391EIeFWdsVIjiXAHaYAn1y2Tmueb8Rl+uVfg7oZPC4H+njv8idbSIY0FpbEaAdQjiOPHOsgAnxya0cN4hftdIkUKxsxxmVwRg88hc5GO4Gn9eOxYKBs8x2AWBzncEDHfSVdrdJMJY1GoNnU8gAOMYJLb7jmMbVrg8NhtyyPfoY5vHZ9OjGqX/QzzcFmysklwyu7BD9XQKO/BZnLbDxxncVcboxb9nWGlOOcjs2efME6ce6hM/HOuQq7RLq3KqzPpPipwAd9632qSMmC8su+xWMJv699TFq3W5zNbBmAxRjEYWNd8BQFG3oBvXkvHIwwbUCDjIznHd/79KFHg7kbQ58DNLsPcO73VlHweYDHW28I8I4ifgdvnmrthS6sGdKuCRXUn1hYZ55AqoUjZYwwXOCZHUjv5ZHKsOjk13boUdLeC3ySitO0skedyCyjSwJ37sUYHAQ50yXtw/iI9Efjz0gtju99Yr0OsgR/w7THXhutZ328QGbB7qdMVoE3vSeEHS91nfOmPSMHyY6m+VU7WGGUkw2Uk5PeVZhv35chN/dTrY8IKbRW6QjDKQqIMHucHmc+FWgs65ZtC5UDBY4BXwGMAEefhU6L5DV7C5bcJupF0hIYUU405DaT3jQihc7+Joxw7gDxbmd2I7sIi/wAKqT/NVOd+qLlryGFWYvvpOktgNuz4IJ7WCOeaE3XSywGz8U1Y/wAlck/wIRS0sqwrecaidCJDrVuS6sacZ31DtA++qB43axvpZ7i3cjKDJYSAd6M2Ub0GDS9d8d4Ox1P9ZPcZHUopz47rnke41qjEdwStvJC0D4KW8yYHLfcsesbvJAzy3FStSfqN/wBOS9Koa7Ti00ilobiKUIQWVlMUgA7mQhtvH3cqs2HSuQj9GZD39SyuR6oDq+VI89tLakNoIC4CksWVR+pcga0H6sgKj8Ve3l4bgqxiimcjO+qKX+KN9Mg/WANbaXVxMNNc/I7SdILSQkTxqjNsRMmhiPNioPzq6bO1lUKFRkAwB2ZFA8tQb8xSlw+5ULhr2a0YZBhmJlQAeDkAEHzq11CjLGSylHPXlYj8exv76hybVEuCfJduOgdoxyqKhP4NUf8ApJX5VSfoGyHMM8q+XZkHpthqtW571aVAeRVjKnxKuuPVxW8mU+xLBJtyYFG+Kllx7hUOMZbMjyY9Bc4t0XkfCzLbz45dYCjfFh+Rpfu+gQAJSG5gPMGJhKmfQnIHvFPV5x28hXDWc8i/iiaOQfw51fKqkXTSHP2kPVMf8xWib+lPS1wzPymuGaeBpHw5ete4DkgBwzOSS2MgREYLeee6uoWcquiuhyrAEHxBpItukducfahQCDvMvj3atz7qd7V8rvjyx4d1axvqafksV7Ve0vUlGpDkAkZweY548R5it+aoCtfW5ZduY5Uk8V4i+vQOvLgkYjh5/vnsj1p6uWwp7qFu4PtSfDAqWhp0Jht7hiT1Lf8AjXA/0R1mnBJm9p4U/YiLH+JyKaSIh4HzJ/616t2g2C/Bc1hlweZxJr8UVGbXRCnHw6F5zbvcTPKF1FdQRQNvw48eW9E4uD2qH2Iyf1mLH55o4j5ORHv46P64rLrG/CR8BXPL/T8UuXJ/l/8AlFrLL2BizxLnBVcb7Jj88VruuksCk6pHbPLSCfkqmjXXt6fvVOvfz/irpw4IYVUFREpOXIuR9JoT7NteSn9W3lI+LAD51IeL3D4ZOHSbnH23Vp+ZZhj0pjaR+/HvNYdYT95Pie6thbABJ+InP2VvHsfad3592I4x8zWyHhl22OsuVTyigAO3LeRn/IUUN+gODNGD5nnjzJ57Vqbi8eN5x6AAn/4NOgsBXXROSeQa+JXYUDDJG6qSdyTkLgDkANPjSX0m+jK8SbFuWuom3DyztqXycFsZ8wMV0mXiyHOJJs8sKDz3x9wg1shvsggJOTtg6MZ333wO6hKgUjlll9EV4xBc20PjhC5HwUZ+NHuI/RfFbWzSPc3EhGB9kiqBk4LFSGOAN+Yp1iGpgDbzsN8ktyP8eMbVnxGZlTsxSRkcnyGwBuRgsdiNjmhjcuxyCw6GM0iq92jxM3tE6Tp8dDRsuofhzv3Gi119GN1CNdrLFcJkHSv2ZJ8erOqIkcsgg+lEekvBZd57BBKpOXt+ROfvQnvHim+O7woNbcXdWxNDc27A/eR1/nA0+81NOhqRl/e2+gZUlhCHlibUuoeCtkofc+PGrNyLaYDXCYGJ1Dq5AAx8QrDqmajEHShguBOkq75WZAe7Yal1KR6gVYh6OWl4uVESMe6Gbqm25lkBZD5ZWokn9uxpGaX1IVbm36r2ZVQHOBKjRj3OAYz+6qisLeWcdoQxyqM7xOh8e4nHzpul+j+SDLwyyDwzHkgftQspI/dpWv8AoQp1sxKyNnBSURkt44miG2f1++sVBt+pfB0+elGou/ZmUXHo437ULwSHvWMqT78EsPPYUQTjwmIKzZwD2X6uReXg4Yg/skHypf4RwviNvKOujuZoSNLKDqG/IlgZFIHPFNVz0YjkYgdS6gbDADDx3BVj6ACtPLa6mbywlzH4PY+JvkaepBH4VkH8qz7DzC+6r0PEHfZkBGNwrLKp8urk0P8AHVQSXopJGhUCZFzyR8ht/wADgrt5kmh9zYzrkBkddvbRo2Hhuhx3elD1IWnG+GONtxK3jYA/VYim6q69SV1c+y6Jz8s0bPGw8b43QggtEdWBjG2jVjauVvxu4QANHIAM+zplG/kCNsj8JNGuHSyyEa+oRxgrqYxMceDKEPfyzQpvgmWGldpnSujvGIpowIFbq07AJUqNvAPhiO7OKurxRDMYQcuBlgPu+GfM0hy3t8CAgL7b9TcB2APk6sc+YaiXQFrgtJrtWtoR7PWkmWRvxMxOTWqkc7jQy8TB22YjwC5oal23JYjt36QPzIrdHPktqlJ39kEbDuzgZzQ7hk0bGQszBtZBQyHsgcuznv8AGqsVBASzdyY96j/c16zT/qj1kP8A6VrwvF3ke9/+tDnlt89rRt+t5eGfHNAUXm1/ekiH8R/MitYYZ/8A9MY5HARc/FmO1VI5rXUM/V8cySVOwznn4bVhwLiMHVjV1ImBxMOxqzny5rpxjG1AUWLjiUKk6rvHLYMg57dwzVfiLqEyjTyNkci7beirWmLj0ccyGWRABr1NrGNTN9mcdwxsGz7qIycej5NKmc/jBz86qMkmZ05JoBrcuRgW87A+KSDv/W01ksUpwfqJz3F44yf5nzRg8di/zV5+I9/f3VIuPxAjMikd5J5Vp5y/aiPIf7mKPGel72j9W1tGHxqKhYyVzyzjOCcUS6P8Xv7tDIlvFGmcK0mldfjgBCdI5Z+FDemPF7j6ypgmgihKA9awTDONmDuUY6txhdgQKNdHOnSSDqp5IuvQe1G2Y5R3MjAYyPvJtil5vsilirqzfcG/VclrQDfc5OwBLMR1Y2ABNKvHukPEIYw5azBc9lTBkgEE7knGcDwpvvuKQumkyAhdQwDu6MrKwH62GyPMUh9J2V4dDSKXjwQd8MB3j1A3HcdqxyZXa22/A/LoDydM+JHOm6hjzz6uBR6d1VG6b3tv9rJemQjYL1YOT3Zz5UJFwDuAx8MI3+3Ks3tjIhVo5CreEbe4+z3Vdmgf4X9LKaiXRFJ3JhZo98Y3jfVGfcV33py4N01inIEUxBI9htSliB3GMsp+XpXG5fo/uNiEmweWq3lHPz01pTobOrcyhHIlJAfd2M1NAmzu81xCVJllCty+1ELAfuShGNULronZzHPVRk4BLR22DvnvhfHwpA4ZcX0n/DScR6tZOx9ompTnbB1DIB8atP0DuYFZlnsZSFI9kZORjbGMnwzWLlp+opWNQ6PLbkaL14DzAaaVQP3ZM4+NE4ZbwICLyKVT91mUk+7AH50jRdEuMRKDDKGIHspcyKfTTrC+6tEPSpwAt1Ya5V7LtrVWJB+8pU7++nd/TuPWdEjurlTqNrGx/FHozz8VK1vl40r/AKWB0OT7UchG/dqVXFI1h0hjnfSLOVGPILKqk+mGUbeGaOwXkico7seuCR7xN+YrN5dOzI1IORXVuSFSZF/8cKw5b6XUVr48LtUDW0bXJJ5FY3UY5NkSb/sjxoBccVuW5yTkHulg1j/Q1V7eaQuALeGRuZxC0TYHPBXRTjli9hqa7mrid/xJ89Za9T2cYW1OGxvnX2ipI2A1YoJB0+6t0WUFXRhnsuCpB3zGSyNgdxGKff7WkSIMsdwhIYbXgTSBnJC3BIOO448K5VxfjC35kyW60kdXLMyl2CclZ0AXx3AHvrWkXufSvBJleFGXByo7QTRq8wPOiGKXPo8uzJw22JyGEYUg7YKkg/lTJVmTFrit3CFkxNBG5GxZRkeBIJ3oIUTmb+2JxzNvF/vnFaOlk4iuPtnVTKewqqXONgAcDbc1qsoY5FypkYBiueqxupwRv510KGFreW5jKWdcQ26FlViOdV3Z8++3j/o1Yva2x9qbh59bZf8A9qocS4xaWz6JVm1YDYCE7HIHsqPDxq5wbi1rc/oYnbAGdUJ8cc2c9/lT0Y6tW/4J8zJw6+Re4rxJI5XEcPCnii0a3ePDMGxqaNFPaCg/KjPUWTFerHC3yDv1DbbjbsnI2JPuo0LgAhVt2znG6Ivz51sg4lI2VFuV9XUZ+dYvR0s2WvrQu3LJFDMY4LB2UEiNYpV14xt39xzVHhnHTJbmRrSySTOlYmaRDtzLM64A22AyadZLmQLnql2BO8i7jn3jnWqTi0ihG0xYYqP0o2zjnheWKzNANY3lvJCkjpbxsw7SDOVPeN1zsRWcl5bd2k/sn/8AkUdurxiNQaAEA7dYfzC91UoONlWyZLUDv7RPMr37bDf4UqHYGPHoBq0a8r3LNj/1iqX98TviKfyP1wb4795Mct6O8PtY4GfRc27q7ZOYgzLuB7Qk3G+asLch+Txt5Lb527Q8W8F+NTOLv0PYmM+6F9umGPZNz/8AVJ/VjWtulkjYGi4dcjKteQgNjfG45csimPSue1rPIbWg2yo1c4Tk52wK0nhqnLmOQyLGypm2RVJOk4IKDbUi4PhnxqNM+5V+xqbp7cqM/U1x3BbyM4Houcela3+ke7Cl/wCy7llH3klEgB8woJ+VFbeKJIlAimPNRlYlOQM76Tt8KllAWZd5gef6YADbv0IK03C4gng92rQM5RrcOSTqDEgn7zmTOWz47Y7qXriHieCOtsSD99VZWI7j9mRii/S3pjHaukcrqHdSwD25k7OtlwJEOoMCpG4PjQi06WWjqCYbkjxjtdYH7zKuR7q4X4aSler5N4zXY8sLe8GnWsc2PKY7erPW5+F3Z3VCvkQWH8z1fsuL2rrmO3uDjAANrDkj0LAirMF0xwy2DDuBlS2j/rn4VssD51P+geanwAxZXy+1GreOVjGfXYn35ryayeQlpbS01HfU7HJ9SjCmTrpjytbNPDVNGCPcsD/nXgWbJ1XHD4h/y4GdveWZF/lqklH7iGnLfSJB4YQ2Pqdlsc5F46cuX+ITRmPjd5/k2wx4XxOfAcid6ak4rbKuWmDN+qoH8qgmtB6W2id7euhxn0yMZ99EskHzuPyZdhbbjV6eVtE37N2x/JKz4XxK+RgfqjlgxYEzu3MYOwj5Y7qMS/SHDvojZvPC7fM99Urj6Q3OAkTbZ3OfyArPXBcItYH1CkfCW4goW9sw2nk8h9nOCdOo53x4CmKDobYH/slsD4BF/wBqS7XpVN3qBnxVzgegHyzTBwrpC4Gy5JOMsug/MnatIZbYZMNdRvs7FIl0xqFXngVvzQZeJPzJx+7zowhyM1vGSZzSg48g+94DBK2qSJWbGNRG+BywfKg/FODLDvG0aajlutkIyfdTQRXCenFxfvcLBP1rqWyBCNQAyfwjI7PjTa7FRt7Nh/j/AEaln1SApKQBiNH1eWFyRt386CcPtJLUP1lpcIGGC3VSHAxvh4y2PHNX7DglnHDqZZut2ADiQFQeZGRpyOe9G/7LtSFAvHVxg6knK74325Y8iK1hknproZ5McFN9QZ0fsTJGGjlkZJFLAtnly1ZcZGMVTh6Lwy7pdQyE/rAnfmfb50fg6LhFUW920enbIwQwOchhnGDknbFAYfogGti0moHdQnY/MNTWTIns/wDPghwg9mhts7Fo41Tq42CLpDCI77d+Ca2wR6e6BceMLDw57Yrn910HureeOKCWY6ySCkoDAAH2skLjz50Rs7bisWA1xcr2lB1RpKMEHWc5zswHxrCWN/U2bKcaqh1iGN1NsM/8sjn7h3ms1D90tuNuW4/rSxPxi+jKAyQTBjpJa1kTTuB2ijAAb862z9JZVkWJooHLae1FcsgGokffU45flU6X3K1R7DOon3xLDhvAMMY8MGtka3OSRJA2fJ/9/OliS5kOfsbhT4pLbyj+FwCedZWsvaAdZwuk9o2wB1Z7+qOMacch3UtMu47j2D0lrdaiwaHxwdZ3/wBqqfVLofehHosnl/t+dalkTYrPpycdqOUb+HtUJHSmQRsxntRIkhRo2naPGGCkkuTnAOdqVSKuPYOi1nKlGaEgHVycY/Fv4HyrWpliQyM8SoCDntbknlgDcEk7AE7+VaZ+KXOnsC3mU5BK3A5euk/OtoubpkUGz8CCkoODjmG0YBxtq8zU1IfpKnE7KS5YOqmERtqErsMYYKHXQMMQSqkbjfnQ+fiNvDIUL3N1N3xiPVoPLGAojTfzPrV2bjEtwhhihkt1Vl1vmNtvuqFP4+7PParEMd5kqJUCKADJIuGZu/AXSuhdgCdyQTjvqpKUkhQcYSbKltcXcmwstCch11wAR7lBHuqyvC7jVlo4FHLeRyBt3bD41q4ys0MYZ72NVyMnTvk7bb4PvpYn4kjnA4jJgZyy6VA8ANtyfLlXO4U9zpi3JWhtk6PNuG6jO2+ZCR6b1P7vRjdmjJ5/oj+ZfnXHOIcYJdh9euHXOB9ud/cKrw8NEm4SeUnwWV/njFarCmYvM06Owyx2QwWkiz3bR5/MmsYpuGKe00fr4nlyWlbow9tawrHPZyGV5eypt22DAaV1EqMsQSBnvo3a8eiYkRcPbKozqDoQsEP2ijVnDL3ocGjykHnMJtxXheAAAf2I3PzxVO06WcOcnqY3do+a9WRj1VmFYWfHRJNEqQW6rONmZ2JVtKyaHXSApKNkEZFLMdtcRXc05a3V9U6yJENRGE1AgHs6GGAO/NN49thLLvuM6/SRHGwEVjJlgWXLIobHcNyNXlTf0W4t9cj61o0UMoIGxODkHJxzDKRjyrm54BKzoxld40aQR4hAz2FZCTjYlyYy3lTf0IikWfq8OsIixo1hlRlc4OQAe0GOx7xVQSVJiyPVbjwOlvw5ExgcvE5q0Kgr2tkqOduzxhkUJvUMYLHtAd/fjwz34ovVa7fA3QuDzAGfkaYhL/v3YsxX6zGrDYq50kH3jFWRxa2cDtwtnl2lNBOmdzbxrIFtUkuG3UPEMAHvzjfHhQfg3Q7hioHuXDTvuxbVGqE9yquAAOWc1mslbWb6ItXT/wCRy+rWrbgRHPhpH5Vvi4PDzUEEDYhiPyNcz4j0StGeV+vljCMwhjTtI6hQVOs5PaO+at8O6IQvGrQ3iA6RqVxuD3jZwRvtypZcscSUpce25lSbqP8Aex0B+EZdHEswZchcSkjBxkFTkH3ivLi2dWVVnbU2D2kQjfOBsAe6ucmCYTNHDJrVVJ1rM0YOkZbTqJBxV+Ky4k2CjT7Kj7So2NWSo357d1dKjsnfJkpp3Q/PFOBjrUbG2TH/AEDmtXUSZ7UUDjfY5zn3qRSLLd8VjJLPMP24FbPvUVok6b3yDtPCfJ4CufganQyho6QcFkkgYRWsSytjDI69zdoBiowSMfCka+sbizZTMlypbcLHOGLdw9liwGcd1MXDunl0zYMdvkHkS4PwO1Z3d9PLdR3PUx9jRmPrOekn2Tp25537wKMfh1m9Tbr2O6Xi8ngk8LjF/lXz2ZhBLeDSFkuYwXjP2sZ+zBH2hPWA7g7ac8sHelDjt9LN1itIArMzASREFcsrHfAG7IDy7zXRYekzQo7SQMAXdiQ6EksQQNyM6Rz8sVXP0pWhyHS47/8AC1gbeIYis3ha+52KHjY8zxJr+UcsHR4g7NayaUDnmuQRyGNyd+dHeEdAuJdUksUepHXKiO60ncEDskqPnTbxHp7wx45NIIcqdOu0I8OR08+ZHnRDhnHOErhY5okUDs7OneeZwNzz86Si093ZGTLjmvRDS/zYt8F4be24P1uK8Ca0YkkSjsEEElS3LA3PKmvpJw1r2zaG2n0uzxsZDkEqD2t8ZzjHwxW3i1/A4iSG50iVtPWxTMSvoQxAY+JFE7zhX/DsgmkuARpCSyqVffHbYKDpHM4OcUJGTk9jmnSD6KgIcJd3VzLqGldgueTEknA28WoJH9FEibyLGvlLPvn9hB/WnziPS0RP1cS61j7JKrgMe/SquMKOXefOqEvTO6fKxh4weQRRHn39W5NZ+Yk6o10Se7Zt6EdGpbIyFYxIHxpVYZVxgnLa5UC8vBqap7yZB22hhH65H5B9zSHJ9emzqSc7A9uSU5PgWUIu3nWuLo/O3tGNN/uhSfj9oflmp1TfCDy4Ll/AZ4pcwSljLezSainYgjVQOqJKAHBbAZiduZPuqrLe2a5Yw3EjF2ctLNpyzjS5PaHtKMEaeVeQ9EWYgPLIxOMIA2/udkGPcKJW3QTAy0R/eeJB8Ajt/MKVZO6H+ku4GTpHDqJjsoC3PO8h5AZOE8ABz7qu2/TN84WFEzgHs6c/FhV67SKEZMtjHvjdnlPwZwPlWEfEVGdM8xzsDbWyxju5sEDfzUKL6ti1R6RLsbXM6lXjJRuYxjPqxGMbdxojYyR24GXgiP8A3mT8F50udJbUw2zTSW8joNLNJNcAkDI9lNRJY55etBLAS37KsNvLHEmcM0egdr+grOSkpKlfuzWDjKO7r2OtcELO7Oz6gR2cHYjxCjl7yTRoUI6N8N6mIDyA/wB6MV2RutzilySvDXtUOKX/AFYwFLE93l6+NNiON/SfBNJeyMUl0LhEZQSMAD8P6xNKlnxK5RwouWC8tMoyPTDDNdcl0M2VkeM58c+GeZPhWElkXG8kb5/zIx8iBU5Ja0vShx1QfUSrbpxcQQr1iRTLgYA7gfPxGOVbrbpbaTbS2gB57pt8VzRfiXQdJmjzBCUVsuqkrrHqPCvH6B2ak6IrqEHP6Nyy+WB2qmOOOlai5SbeyK6RWb7xRMr8x1T74Oe5Wzg/s1nBfGDq/wDiLiIZwwcthRvgdtcYyaH8T6BRTEEXulgAo62IdxOMns7786zteh3EIlBgu4pFz7KyMucY+6wdcbcqp443s2KM5RW6QVvLYyyrOt2xljACMCoxuTyXAPPfxFaf7eu7gMkiWzgHmYypOM88Njeqi2F8mBcWSynG7LEjeu8ZU8vKrVtw630GUq8Mm4dEd0IwcAlX2PPNRkxP7JUaY8sV9UbB3SXpEyhTLaxFwNPYYjPIj2l/rW6046ky9YtlPEp37Mi/y7g6cjvrZxXoiJv+1OvPdgjgAYzkqPOrllwO9hjCI0EwUY70ON8Z5jvrTHjyRjzb9icmXFJ7KkBuLyW8unrFvAVBAyNQ5/hVmGfd3UHu4LUN2bl0XsEdZGQQCcNzQbg7476a7pbpQddmzeaMrD4bH5Vu6N3luGka4jeFgcIsqEDlkvyI1Fid+4DajTPqS5x6C7/d6PtdXfQvjBAJXtA9/teOdqsTySwRBm6uZVIGVbfGeR8vOnvXbTffikzzzpP51Xl6J2rf4ERB54QDPrjFNp0OElqTktgbF09s5oDDIktsrLpPVgjA/VkTtD3jfO9Kdv8AR7aqks0FyLpUyVjcFPQOzED3D2vKnRugVoxx1ATcDKsw58+TVqu+G2djqjUza5kB6sIbjYHCsVKnG+dy1ZVPqdd+G5ipJ+9NC9ccQFgttm2af6yuqPRIVjX7ukIAoOTg4Y7Z5mt8nTG8klWL+zVOcZBXI9dQYgDHntW+HjTR/ZRxSPnfDxY6s420I7Np3wds8h6Uaj4jfsmFtyoLFi0j45knGy7KOWPCo3exUpQTb2ZlHcSrysYIQBntzL650qhJ2rK04xPLI0aywRkAk6Y2bTpyCMkqM+7861/2DM2lnltkIxzTrGwM7BnkwOZ7vdRSDha4wbiRh4IQg/8AtqD862VUcbZX/s18kyXUrE/gVI+7xVM4/eqvJwm2B1OA5HIzzlviCxz8KMLwuAf4LyHxZWf5ua8HFoYzgII/cB+VJe4gcogDao0iTOB9lalsn9tgF+VXWLHYrckHYBpI4l28kOflWt+lsRJA1N5BSc+mcDnWsdJC2/VXJPgIc59+ogUrQBGOJ3APVwgDcF2L47s8udFuHoCcM+pwNwNl91K631y2NFqwHd1jhT8BijvCbe5UhpFRfHtZ28sDnnvzVJiaGACva0Wl4kq6o2DLkjKnIyNjvW+rIIaoXvDy5zq7vZI2+POr9SgDlf0n9DZJLYGG3ywcF+q9org8vfXKuFcCGtleWaF1xhSxU+fOvqjFU73hEMwxLEj/ALSg/mKT4pBZwm06L3ejVDfy4zgBiT/WrEHDONq32dwZMHkSp/1L/WuoS/Rza5Ji6yHPdG+3rpbK/KsLfotcQHMUyyj8Mq6T/EuR8q1hJaakrM3qvY57NxnjMA+1gSRR4x5PxXI+VVW6eShiHsYw3foHv7tJrp8l7On6S2lXzTEg/kOr+WgnGeLWzKokC6S51h0IPLs6lOG0Zzn3Uv03zH4Y5alumJsf0lsoJa2kjAOMh5MeW5DDl3VesvpWU7FmOwGBKvwwyqaP8O6J2pt0ZE0mRdbMjHAOfZGWwFXkBVSf6PELEpKGyc6ZEV1O2MclPInvp6cT4bX9jTnRU/vfbkHVblvEgKc59AfzqpfdILBirtHeROmNMkYUlccu85HkRWN99GbDOiGAliuOqdozhfawDle1691BuMcBNsC1x9Yt1Y4TtpKpwPZ5lue+3jyq1iT4khOfdBmXptCGzHxK6iJx2J7RWU+7sn4GrcP0gdzSwTjxEbxn4ZYZpGF6roCtysrADIMRHLzBPftuKwbiGr2reJj+owz8wPzq/Jn+2/wxXHuPcvS3h75663KnfDdXqGe72RnnR/g0PDZFUw3BQlQc9a6Htfqybc/CuStex5GYpYxtnTqH+hiN/Sr1r0sKqsf1k6BgBZY1bGnIG7rq5E99Z5IuuH/JUUu6OmcHe4kclXjQA5VJpA747tYUDSxG/M4onxHiiwIGuGhXcLkNn07J05A3rmkXSnG3V2snohXVzHNSfHw7hTTdcChEcc8dpDcyTuCdTECMFTyIGSBjHurmNG0Xj0xjJAhW5lA74YtCn0LDU3uArKbiN04zFZsue+dsEe9mAzWyzj4gVC9ZDbRqNgFZzj9pnUD3g1ctuGFtzPPN5qNI+KKo+dFBqByQXxX2oY8bEg6j/F1ZGfPVWufrEIEt+m/JQ7An0Ctn5UZbh0QJ1Qkkd8jA/m5/KtUvGYYhyiX95Fx8cN8AaNguQBuLYyYwzyY5Yglf35kkVflWcPBbj7kOnfmY4U+QVjVu96XCMBnkiCtnGXZs48AqE0CvvpQjT2ZAfDTEx/8AyPH/AKTTpPoLcOrwjiBHZuY4fQFj8gorVN0OumBLcTnJ54TCDz3wSNs0pyfSpMxxFGznzKgfwpGx/moxwnpJcSxu1zKLUggKOrOWHeftG2xy5UUuwt31DadCUHtXN3Jv9+5fH8uKMWHCI4h97Y/eldhz29pudJEnSW2zhr24lOd1iH9IlopwAW87gLbzORuTcZwBvj2mH5VJooNK2dB4ZEqr2QACScDYZ7zgbVdqvYwhEUBQvkvIVYq0ZkqVKlMCVKlSgCVKlSgDzFa57ZXGHVWHgwBHzrbUoAXpegloclEaEnfMLsn8oOn5VUl6GzL+iumPgJkDfzLpNNlSgBQSwvYypaKKTTt9nKQSN/uuBv2j30A6YC51xXEOqGWFXQrPFqRlcqThwGXVlR4ZHfXTcVAKAOZ9AZYXE0ksltJdysDMItOEUDCKBjljc4zuaM3/AAS3ZXZoI2OoIoKgDcqBvjxbOaabjhMMntxRv+0gP9KoydFIN9IZM89DsPMbZxscH3U02uBVZxfj88EU0ypbRGOKTq1+0dGcrs7AL2eeeYxVWG/4e20sd1D6ESr8hq+VdG479DEFxI8qzzRu5JPssCx5nGARnnzpXufoNuk/RTwSftBlPyyK1jnyx4kxOEX0Ctpxjh00axiS2IWDql1aAwbbtFZFXtYUHPjVduOxxq0VhM7yIFAgjKaF1EKC7kszaTlm6onbwpduvou4kvtWySj/AJcqn5Ppqqv0VcUkcnqjGpPZXVEAo7twzY9wrKVsdI3dIFvg+i4vLclgzqRISNu7eTA5bDG9BeJ3jqNLcVDIBgKglPxGcfOmzgn0IXKyKbgRNHvqQzNvttuiDcU68H+iuOE502678hEXx+85zURWllylqSRyCEW7gKtzxGcYGFhgwO7I7bHbOd6vTcCSFOtPDb1l5apJo0H8KJkV3aLoyoGDI/7ulP8AQora3Re3YYdNY79ZLZ9QTg09x+k+dV4rqVsWUXZUACaeWQjJHsqGq7Y8P4jNnqLRI9R5x2gGP3pc19D2vCoohiOKNB+qoH5CrWKZLfY5DH9GV1IFLSTqfvfbhFP7sa7VY4X9B4WbrZJxschdJf4tI2/wrq2KmKATaF2DoPCPaLvy2zpHwXFF7ThMUX6ONF9Bz99W8V7QNyb5PAK9ryvaCSVKlSgCVKlSgCVKlSgCVKlSgCVKlSgCVKlSgCVDUqUAeV5UqUAQ1KlSgCCpUqUkB7XtSpTAlSpUoAlSpUoAlSpUoAlSpUoA/9k="/>
          <p:cNvSpPr>
            <a:spLocks noChangeAspect="1" noChangeArrowheads="1"/>
          </p:cNvSpPr>
          <p:nvPr/>
        </p:nvSpPr>
        <p:spPr bwMode="auto">
          <a:xfrm>
            <a:off x="1524000" y="-960438"/>
            <a:ext cx="2286000" cy="2000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462" name="AutoShape 14" descr="data:image/jpeg;base64,/9j/4AAQSkZJRgABAQAAAQABAAD/2wCEAAkGBhQSERUUExQWFRUWGRsaGBgXFyAdIBggHR8YHh0gHhkcHCYeIBojGhccHy8gIycpLSwsHB4xNTAqNSYrLCkBCQoKDgwOGg8PGiwkHCUsLCkpKSktKSwsLCwsLCwsLCksLCwpLCwpKSwsLCwsLCkpLCksLCwsLCwsLDUsKSksLP/AABEIANIA8AMBIgACEQEDEQH/xAAcAAACAgMBAQAAAAAAAAAAAAAFBgAEAgMHAQj/xABLEAACAQMCAgcEBgcGAwcFAQABAgMABBESIQUxBhMiQVFhcTKBkaEHFCNCUrEzYnKCkqLBFRZDU7LRJGPhRHODk8Lw8ZSjs9LiNP/EABkBAAMBAQEAAAAAAAAAAAAAAAABAgMEBf/EAC8RAAICAQMCBQMEAQUAAAAAAAABAhEDEiExQVEEEyJhkTJCcSNSgaHwBXKxwdH/2gAMAwEAAhEDEQA/AO41KlSgCVKlSgCVKlSgCVKlSgCVKlSgCVKlSgCVK8zUzQB7Xmaq3PEkTmfhVSPi5k2Qd2fdQAVJqZoDc3UisxyykAYDYEfmdWfDx5Vai4yuANasxG2nkfTxHnSsdBTNe1RivW71/h/2IqxHcqe/40Wgpm6pXmqpmmI9qVM1KAJUqVKAJUqVKAJUqVKAJUqVKAJUqVKAJUqVKAJXlShF90rtom0NKpf/AC0y7ny0IC1ABevaXx0jkfdbd40/zLhhEPXRu/xAoFxn6T7KDaS76x/8u3GTnwyMn5igB6klCjJIA8TWg3y92W8wNvidvnXLbn6Q53GqC1S3Tumuzlj5rGO0T7xVAXN7dbkz3AP3j9lF7hkbepNS5UUo2dN4j0sji22du5VOTnzxt8DS7fdLZXbQOyTyQbsfdyHqaAW/R2b/ABrmKAfhj3P8RwPgDRnh0Fvb7RHUx5kZZm9W548htUWVSQTtuCk4eVtTfhJ7K+uPbPyosk+BgE+p/wDfKhoedxnqyigZydth/wBKE8Fv0v3eNXZFRVbuy+SR8sD4imSwxedJhHyVnBIGQMjfbffl4nFbJujkTAyPb4cjtLHKwG3gqkLkjwFReCQ27K6JqIzjJyxPgDyyVyMeOKxt+l6P7A6zfGIwSwIzkOuOzjl6in/uFt0K1/8AVreP/hrfr5TjTGrHV6sGbO3hzofw/pL2syho3OxjkGjHkPCmOLittK5GpVlA3BGGX1ON/jWXEuFrKumWNZkPcw39x5/AijTYWZ2/HEGANRHix3H9TVl+JAtheXjSU3RBomP1S5KZ/wAG4GpfQOO2PfmtsPFpbcYvIGiH+Yn2kZ/eXOkftAUbj2HmO58asK+aXLLiIZQykMp5Ebj41fivh407FQWqUrdIek1xajWlq1xGPaMbqGX1Vu7zFDLL6Tw6km2dT3AyIc+9c4+FGpD0se817Sdw/p4S4+sRCKNjhXVtag92pgBj4U3q2RmmmmJxaMqlSpTESpWuaQhSQpY+A7/jQiTjEmM9WI/+9YAj3KTQAbzWm4u0jGXZVHixx+dJ/EeO4z1l2wHesChf52ycegFKPE+mcJOmCya5f8U2XH8UnZqdRSix/fp3bsStsHu3H3bddQHrJtGvvahvEekt0oJme0sE/wCZJ18n8K6UB97VzXivSficqlXuILVPwq2cDwwgxSxH0WW4fee4uXPMRxH/AFsSB7xS1Iehj/xf6SLBM9ZcXN+3gW6uL/y49II9c0Lt/pAvrlSvDrRYI+WpUCL73OB+dbOGfR2sKgmKCL9aduscfu+yD7qZLHo/rxtcXOOXZEcQ+JAx8aV3wGldRP8A7rzXB/429knbvht8sB5GQ9ge740b4X0UEW0EUdv5jMsp9SNgfLIpqFqsbpDJJBAz+zGuZGPd7ICqPU5qzcWgVwkEX1pgftOsnEaRgEDGhFwW35afU0NNjTSA9hwqGNvZ62bxl7bD0jXOPhR4cGml3csPNzgD0RaMKRGnZCoN+ygAGwOeQHhWEtyoDb5IGfcOePjTUCHIpwdHYE3Y6j5DH/WiUEartHGFHj/1oFP0niBwrBie5O0fguaHcW6VzxRlxayKOQaUrGD6KTq+Va6Irgz1Njc9zvuRj40q2rcOsWYpoSQ5BJfU2Cc457DI7hXOuNcfubgMHmWNGBBCZY7+eQKX/qMQxqeaXHi+n/SM/M0SdfSaQin9VnUL3pFe9ZIwi+sWofKPbkMQpxgMgJbK/s899qJcM48t0p6mUavvpnB8NxvpceJDDx8uNRmeJz9Vt4yvNX6x9vXMoGrPlRa16T3GoNPCkjjkwkRnHpIjiUe8v6VEYxttsc5OlFJbfJ0sW7RhVeWSUgdqQ7sDk+2g20eBQbYojbcWeJQSQUPfnUvPHtd3o2KS7Lp9GQFnEgx3TpkjzEyqGX95B601Wd7FKNUcinO2S4IOe7UDu3kwPupOLQrTDg4sjDtr2eeob49V9oeoyKiwsRrtpg6nkCwKn0cfkaAPYshB0lPNN1z4kA4Hhkaaxt+I4bJyJO9o9m/eVhhh+0D60agcS1cWcIfLK9pKfvxHSG9RvG3vAq2rzRgYUXC97RkK/viOAf3W91ZW/G+sUhhHPGeekYI/ajbI+BrT/ZKOxNrMY2G7RMdvLsntKPMZFVsxbouWXF4nOFfDjmjdl19UbDe/lQrjnRtJHEkbLHKd227L+oHJvMc60cQ4jpYR39tgD2ZW7S/uyDtD4g1dt7IgAwTalxskxz8JR2v4gfWoaZSkb7PgahNLAHI7QxsfH/5ojwax6ns9Y7jkqsdlH9aoPxNYR9urRD8R3U+jjI+OKPWcPJu4jamhMviva8Fe1QjygXSlnEeIVTrGzuy5wO848aI8S4kIULsDgAknuAHMk+FKPEuKnquvwH14Maq/aYNyIB5L7qVOWyC0t2KF70bulJAbSTzJIA/oKHwdF21ZubmRh/lwsST6uQAPdmjrXU7q7s8MCrkYPbdiACQMbZ3Hf31jf2ixxwSSSNIJN2OcYG2QAO7nv5VcfCzk+CX4pVyV7Hh9ukqRxwRK8h0q07mRs4JyQc+FPFt0fOMSTMR+GFRGvx5mtP8AbFlbqOq6lVbGCgBJ+G5rTD0saWQRwwySHmWbsKMd+pvD0rBuMXTN1Cc1aWwTuOBRCMrGFjZ9tZXW2O/BY862zQo6ASlpFxg6mwCCQd1TA2xt31SWKZ2cGVIxGcMFUuc6Q3tNgcj+GszwqD77NJ+2/ZB37lwKszNzcfjjlILKGOANA1E4J27OTjcYztzpWumu7e8P1OIP151ETuxZkBy/tECFFJOMBtW3hRybpPbQ9lGjXH3I929CqAt8qG8amnuJYprWOZJ0BUNIirGyt+ISMG8x2TRY6LN9Ndx7ytjVuIbWIyN385XwoH7vjS7e30pkU3Fq5jLaVWZ9KsxHZ1vsoHfjAFZccPGlwBNbxKRlpHlRVBydh2V3xvyI3qzwboTPcLHJecRa5iYOXSFyEkOcKNSgdkYOfE7cqzjq+5L+x7IuymeNSZriCxj/AA26Kp/818D3gUs8Z4lw4xsEeaaQ/wCMmuZlx4tsgB8BTbcdE7O3iPU28WoxyMGIDMSAucasnIUsR6VT4tcwLCNAUouhgo5FQQSAO/s4rOWuO7l8GWTJp4RzSPoveyEdXCdJ5NKQm3d2Mlh76uJ9Gd62kNLGmdyFUnA9TT/H01hbIhVpm54jGSB3au5d/EitD8UvJ2It4IiyjJzODgZ5EoGAI8M1OSeRxejkWNylL1cAG76GWvC7Rru66y7cECONjpQufZ1KvcOZJNJ990l+sfpo4iTjASMLoHcqaRqAHrmupQXN0uY72KDq5DoK5dgwbbkUwR5j5VldfQ5YPkwmS3bxjkyvphw21OCnKKU+T0cGdYG2ldiTwLhkfVK3XywyHOzYkUKeWUbcHHga333AtQwbO2uuf2lvI0EpA8QcA+XOiV59Ccg3iu2P7SA/NWX8qW+JdGOI2bMPbUfe0sB8WXHzrSMG2cU8uRNtVV8EHSt7MqqvdwaTvHdpqX0Eq4b45xTfbdOI51BlhBBxghg4w2cYcaXGSPDPjmlG16YXKDTNE7J3grrXw8wKJWNxwi4A6yMW8ud2hYwk+oHZPwrTdOmjPz9T3VDYbOF+3DKVOc7ksP41w494I8q3vcSKB1sfWDkH54PiJY9x6MBSRL0WAYtZ36lQNhMMFj4BovzK1nacWv7TtSQyy6Qf0eHXntl0PWADyGaboanFurH+HjjgYJEiFclZAGBH7Yzk+oNaRaQkareRrVj3Ea4SfDY9nP6pHpSXb/SVCZPtYdJ7yG0uOXMgAN+8KPW/HbWQF0mw5HslcO3lpAKP/Wi6LpMJS8avrd0j+pGQOQpmjkDRb95AGpR+0PfT1w6ctGCw0tjceH/SkQcVNunWZIjHttHnC+UkRBKH5UV4da3Fw6TSSEwnDCIR9Xq8C7Fix9MAU9QqochXtYRrgCs6YAe94oozkr/78q5x03nZ5y8AeR8DUuNIGORDNtjyroVyuhiwiBdtsgAk+p7hSvxbo1NNMXDrFrxq5v8A7DuqfNy4/Vi5NceLBkdZrr2FOzhvO0TJDAJF7Y09ad+eM4ANVzw6GEMrzyMGxkM+kN+6uMjy3pxtugaYPWTSyd2M6V89l5j391EIeFWdsVIjiXAHaYAn1y2Tmueb8Rl+uVfg7oZPC4H+njv8idbSIY0FpbEaAdQjiOPHOsgAnxya0cN4hftdIkUKxsxxmVwRg88hc5GO4Gn9eOxYKBs8x2AWBzncEDHfSVdrdJMJY1GoNnU8gAOMYJLb7jmMbVrg8NhtyyPfoY5vHZ9OjGqX/QzzcFmysklwyu7BD9XQKO/BZnLbDxxncVcboxb9nWGlOOcjs2efME6ce6hM/HOuQq7RLq3KqzPpPipwAd9632qSMmC8su+xWMJv699TFq3W5zNbBmAxRjEYWNd8BQFG3oBvXkvHIwwbUCDjIznHd/79KFHg7kbQ58DNLsPcO73VlHweYDHW28I8I4ifgdvnmrthS6sGdKuCRXUn1hYZ55AqoUjZYwwXOCZHUjv5ZHKsOjk13boUdLeC3ySitO0skedyCyjSwJ37sUYHAQ50yXtw/iI9Efjz0gtju99Yr0OsgR/w7THXhutZ328QGbB7qdMVoE3vSeEHS91nfOmPSMHyY6m+VU7WGGUkw2Uk5PeVZhv35chN/dTrY8IKbRW6QjDKQqIMHucHmc+FWgs65ZtC5UDBY4BXwGMAEefhU6L5DV7C5bcJupF0hIYUU405DaT3jQihc7+Joxw7gDxbmd2I7sIi/wAKqT/NVOd+qLlryGFWYvvpOktgNuz4IJ7WCOeaE3XSywGz8U1Y/wAlck/wIRS0sqwrecaidCJDrVuS6sacZ31DtA++qB43axvpZ7i3cjKDJYSAd6M2Ub0GDS9d8d4Ox1P9ZPcZHUopz47rnke41qjEdwStvJC0D4KW8yYHLfcsesbvJAzy3FStSfqN/wBOS9Koa7Ti00ilobiKUIQWVlMUgA7mQhtvH3cqs2HSuQj9GZD39SyuR6oDq+VI89tLakNoIC4CksWVR+pcga0H6sgKj8Ve3l4bgqxiimcjO+qKX+KN9Mg/WANbaXVxMNNc/I7SdILSQkTxqjNsRMmhiPNioPzq6bO1lUKFRkAwB2ZFA8tQb8xSlw+5ULhr2a0YZBhmJlQAeDkAEHzq11CjLGSylHPXlYj8exv76hybVEuCfJduOgdoxyqKhP4NUf8ApJX5VSfoGyHMM8q+XZkHpthqtW571aVAeRVjKnxKuuPVxW8mU+xLBJtyYFG+Kllx7hUOMZbMjyY9Bc4t0XkfCzLbz45dYCjfFh+Rpfu+gQAJSG5gPMGJhKmfQnIHvFPV5x28hXDWc8i/iiaOQfw51fKqkXTSHP2kPVMf8xWib+lPS1wzPymuGaeBpHw5ete4DkgBwzOSS2MgREYLeee6uoWcquiuhyrAEHxBpItukducfahQCDvMvj3atz7qd7V8rvjyx4d1axvqafksV7Ve0vUlGpDkAkZweY548R5it+aoCtfW5ZduY5Uk8V4i+vQOvLgkYjh5/vnsj1p6uWwp7qFu4PtSfDAqWhp0Jht7hiT1Lf8AjXA/0R1mnBJm9p4U/YiLH+JyKaSIh4HzJ/616t2g2C/Bc1hlweZxJr8UVGbXRCnHw6F5zbvcTPKF1FdQRQNvw48eW9E4uD2qH2Iyf1mLH55o4j5ORHv46P64rLrG/CR8BXPL/T8UuXJ/l/8AlFrLL2BizxLnBVcb7Jj88VruuksCk6pHbPLSCfkqmjXXt6fvVOvfz/irpw4IYVUFREpOXIuR9JoT7NteSn9W3lI+LAD51IeL3D4ZOHSbnH23Vp+ZZhj0pjaR+/HvNYdYT95Pie6thbABJ+InP2VvHsfad3592I4x8zWyHhl22OsuVTyigAO3LeRn/IUUN+gODNGD5nnjzJ57Vqbi8eN5x6AAn/4NOgsBXXROSeQa+JXYUDDJG6qSdyTkLgDkANPjSX0m+jK8SbFuWuom3DyztqXycFsZ8wMV0mXiyHOJJs8sKDz3x9wg1shvsggJOTtg6MZ333wO6hKgUjlll9EV4xBc20PjhC5HwUZ+NHuI/RfFbWzSPc3EhGB9kiqBk4LFSGOAN+Yp1iGpgDbzsN8ktyP8eMbVnxGZlTsxSRkcnyGwBuRgsdiNjmhjcuxyCw6GM0iq92jxM3tE6Tp8dDRsuofhzv3Gi119GN1CNdrLFcJkHSv2ZJ8erOqIkcsgg+lEekvBZd57BBKpOXt+ROfvQnvHim+O7woNbcXdWxNDc27A/eR1/nA0+81NOhqRl/e2+gZUlhCHlibUuoeCtkofc+PGrNyLaYDXCYGJ1Dq5AAx8QrDqmajEHShguBOkq75WZAe7Yal1KR6gVYh6OWl4uVESMe6Gbqm25lkBZD5ZWokn9uxpGaX1IVbm36r2ZVQHOBKjRj3OAYz+6qisLeWcdoQxyqM7xOh8e4nHzpul+j+SDLwyyDwzHkgftQspI/dpWv8AoQp1sxKyNnBSURkt44miG2f1++sVBt+pfB0+elGou/ZmUXHo437ULwSHvWMqT78EsPPYUQTjwmIKzZwD2X6uReXg4Yg/skHypf4RwviNvKOujuZoSNLKDqG/IlgZFIHPFNVz0YjkYgdS6gbDADDx3BVj6ACtPLa6mbywlzH4PY+JvkaepBH4VkH8qz7DzC+6r0PEHfZkBGNwrLKp8urk0P8AHVQSXopJGhUCZFzyR8ht/wADgrt5kmh9zYzrkBkddvbRo2Hhuhx3elD1IWnG+GONtxK3jYA/VYim6q69SV1c+y6Jz8s0bPGw8b43QggtEdWBjG2jVjauVvxu4QANHIAM+zplG/kCNsj8JNGuHSyyEa+oRxgrqYxMceDKEPfyzQpvgmWGldpnSujvGIpowIFbq07AJUqNvAPhiO7OKurxRDMYQcuBlgPu+GfM0hy3t8CAgL7b9TcB2APk6sc+YaiXQFrgtJrtWtoR7PWkmWRvxMxOTWqkc7jQy8TB22YjwC5oal23JYjt36QPzIrdHPktqlJ39kEbDuzgZzQ7hk0bGQszBtZBQyHsgcuznv8AGqsVBASzdyY96j/c16zT/qj1kP8A6VrwvF3ke9/+tDnlt89rRt+t5eGfHNAUXm1/ekiH8R/MitYYZ/8A9MY5HARc/FmO1VI5rXUM/V8cySVOwznn4bVhwLiMHVjV1ImBxMOxqzny5rpxjG1AUWLjiUKk6rvHLYMg57dwzVfiLqEyjTyNkci7beirWmLj0ccyGWRABr1NrGNTN9mcdwxsGz7qIycej5NKmc/jBz86qMkmZ05JoBrcuRgW87A+KSDv/W01ksUpwfqJz3F44yf5nzRg8di/zV5+I9/f3VIuPxAjMikd5J5Vp5y/aiPIf7mKPGel72j9W1tGHxqKhYyVzyzjOCcUS6P8Xv7tDIlvFGmcK0mldfjgBCdI5Z+FDemPF7j6ypgmgihKA9awTDONmDuUY6txhdgQKNdHOnSSDqp5IuvQe1G2Y5R3MjAYyPvJtil5vsilirqzfcG/VclrQDfc5OwBLMR1Y2ABNKvHukPEIYw5azBc9lTBkgEE7knGcDwpvvuKQumkyAhdQwDu6MrKwH62GyPMUh9J2V4dDSKXjwQd8MB3j1A3HcdqxyZXa22/A/LoDydM+JHOm6hjzz6uBR6d1VG6b3tv9rJemQjYL1YOT3Zz5UJFwDuAx8MI3+3Ks3tjIhVo5CreEbe4+z3Vdmgf4X9LKaiXRFJ3JhZo98Y3jfVGfcV33py4N01inIEUxBI9htSliB3GMsp+XpXG5fo/uNiEmweWq3lHPz01pTobOrcyhHIlJAfd2M1NAmzu81xCVJllCty+1ELAfuShGNULronZzHPVRk4BLR22DvnvhfHwpA4ZcX0n/DScR6tZOx9ompTnbB1DIB8atP0DuYFZlnsZSFI9kZORjbGMnwzWLlp+opWNQ6PLbkaL14DzAaaVQP3ZM4+NE4ZbwICLyKVT91mUk+7AH50jRdEuMRKDDKGIHspcyKfTTrC+6tEPSpwAt1Ya5V7LtrVWJB+8pU7++nd/TuPWdEjurlTqNrGx/FHozz8VK1vl40r/AKWB0OT7UchG/dqVXFI1h0hjnfSLOVGPILKqk+mGUbeGaOwXkico7seuCR7xN+YrN5dOzI1IORXVuSFSZF/8cKw5b6XUVr48LtUDW0bXJJ5FY3UY5NkSb/sjxoBccVuW5yTkHulg1j/Q1V7eaQuALeGRuZxC0TYHPBXRTjli9hqa7mrid/xJ89Za9T2cYW1OGxvnX2ipI2A1YoJB0+6t0WUFXRhnsuCpB3zGSyNgdxGKff7WkSIMsdwhIYbXgTSBnJC3BIOO448K5VxfjC35kyW60kdXLMyl2CclZ0AXx3AHvrWkXufSvBJleFGXByo7QTRq8wPOiGKXPo8uzJw22JyGEYUg7YKkg/lTJVmTFrit3CFkxNBG5GxZRkeBIJ3oIUTmb+2JxzNvF/vnFaOlk4iuPtnVTKewqqXONgAcDbc1qsoY5FypkYBiueqxupwRv510KGFreW5jKWdcQ26FlViOdV3Z8++3j/o1Yva2x9qbh59bZf8A9qocS4xaWz6JVm1YDYCE7HIHsqPDxq5wbi1rc/oYnbAGdUJ8cc2c9/lT0Y6tW/4J8zJw6+Re4rxJI5XEcPCnii0a3ePDMGxqaNFPaCg/KjPUWTFerHC3yDv1DbbjbsnI2JPuo0LgAhVt2znG6Ivz51sg4lI2VFuV9XUZ+dYvR0s2WvrQu3LJFDMY4LB2UEiNYpV14xt39xzVHhnHTJbmRrSySTOlYmaRDtzLM64A22AyadZLmQLnql2BO8i7jn3jnWqTi0ihG0xYYqP0o2zjnheWKzNANY3lvJCkjpbxsw7SDOVPeN1zsRWcl5bd2k/sn/8AkUdurxiNQaAEA7dYfzC91UoONlWyZLUDv7RPMr37bDf4UqHYGPHoBq0a8r3LNj/1iqX98TviKfyP1wb4795Mct6O8PtY4GfRc27q7ZOYgzLuB7Qk3G+asLch+Txt5Lb527Q8W8F+NTOLv0PYmM+6F9umGPZNz/8AVJ/VjWtulkjYGi4dcjKteQgNjfG45csimPSue1rPIbWg2yo1c4Tk52wK0nhqnLmOQyLGypm2RVJOk4IKDbUi4PhnxqNM+5V+xqbp7cqM/U1x3BbyM4Houcela3+ke7Cl/wCy7llH3klEgB8woJ+VFbeKJIlAimPNRlYlOQM76Tt8KllAWZd5gef6YADbv0IK03C4gng92rQM5RrcOSTqDEgn7zmTOWz47Y7qXriHieCOtsSD99VZWI7j9mRii/S3pjHaukcrqHdSwD25k7OtlwJEOoMCpG4PjQi06WWjqCYbkjxjtdYH7zKuR7q4X4aSler5N4zXY8sLe8GnWsc2PKY7erPW5+F3Z3VCvkQWH8z1fsuL2rrmO3uDjAANrDkj0LAirMF0xwy2DDuBlS2j/rn4VssD51P+geanwAxZXy+1GreOVjGfXYn35ryayeQlpbS01HfU7HJ9SjCmTrpjytbNPDVNGCPcsD/nXgWbJ1XHD4h/y4GdveWZF/lqklH7iGnLfSJB4YQ2Pqdlsc5F46cuX+ITRmPjd5/k2wx4XxOfAcid6ak4rbKuWmDN+qoH8qgmtB6W2id7euhxn0yMZ99EskHzuPyZdhbbjV6eVtE37N2x/JKz4XxK+RgfqjlgxYEzu3MYOwj5Y7qMS/SHDvojZvPC7fM99Urj6Q3OAkTbZ3OfyArPXBcItYH1CkfCW4goW9sw2nk8h9nOCdOo53x4CmKDobYH/slsD4BF/wBqS7XpVN3qBnxVzgegHyzTBwrpC4Gy5JOMsug/MnatIZbYZMNdRvs7FIl0xqFXngVvzQZeJPzJx+7zowhyM1vGSZzSg48g+94DBK2qSJWbGNRG+BywfKg/FODLDvG0aajlutkIyfdTQRXCenFxfvcLBP1rqWyBCNQAyfwjI7PjTa7FRt7Nh/j/AEaln1SApKQBiNH1eWFyRt386CcPtJLUP1lpcIGGC3VSHAxvh4y2PHNX7DglnHDqZZut2ADiQFQeZGRpyOe9G/7LtSFAvHVxg6knK74325Y8iK1hknproZ5McFN9QZ0fsTJGGjlkZJFLAtnly1ZcZGMVTh6Lwy7pdQyE/rAnfmfb50fg6LhFUW920enbIwQwOchhnGDknbFAYfogGti0moHdQnY/MNTWTIns/wDPghwg9mhts7Fo41Tq42CLpDCI77d+Ca2wR6e6BceMLDw57Yrn910HureeOKCWY6ySCkoDAAH2skLjz50Rs7bisWA1xcr2lB1RpKMEHWc5zswHxrCWN/U2bKcaqh1iGN1NsM/8sjn7h3ms1D90tuNuW4/rSxPxi+jKAyQTBjpJa1kTTuB2ijAAb862z9JZVkWJooHLae1FcsgGokffU45flU6X3K1R7DOon3xLDhvAMMY8MGtka3OSRJA2fJ/9/OliS5kOfsbhT4pLbyj+FwCedZWsvaAdZwuk9o2wB1Z7+qOMacch3UtMu47j2D0lrdaiwaHxwdZ3/wBqqfVLofehHosnl/t+dalkTYrPpycdqOUb+HtUJHSmQRsxntRIkhRo2naPGGCkkuTnAOdqVSKuPYOi1nKlGaEgHVycY/Fv4HyrWpliQyM8SoCDntbknlgDcEk7AE7+VaZ+KXOnsC3mU5BK3A5euk/OtoubpkUGz8CCkoODjmG0YBxtq8zU1IfpKnE7KS5YOqmERtqErsMYYKHXQMMQSqkbjfnQ+fiNvDIUL3N1N3xiPVoPLGAojTfzPrV2bjEtwhhihkt1Vl1vmNtvuqFP4+7PParEMd5kqJUCKADJIuGZu/AXSuhdgCdyQTjvqpKUkhQcYSbKltcXcmwstCch11wAR7lBHuqyvC7jVlo4FHLeRyBt3bD41q4ys0MYZ72NVyMnTvk7bb4PvpYn4kjnA4jJgZyy6VA8ANtyfLlXO4U9zpi3JWhtk6PNuG6jO2+ZCR6b1P7vRjdmjJ5/oj+ZfnXHOIcYJdh9euHXOB9ud/cKrw8NEm4SeUnwWV/njFarCmYvM06Owyx2QwWkiz3bR5/MmsYpuGKe00fr4nlyWlbow9tawrHPZyGV5eypt22DAaV1EqMsQSBnvo3a8eiYkRcPbKozqDoQsEP2ijVnDL3ocGjykHnMJtxXheAAAf2I3PzxVO06WcOcnqY3do+a9WRj1VmFYWfHRJNEqQW6rONmZ2JVtKyaHXSApKNkEZFLMdtcRXc05a3V9U6yJENRGE1AgHs6GGAO/NN49thLLvuM6/SRHGwEVjJlgWXLIobHcNyNXlTf0W4t9cj61o0UMoIGxODkHJxzDKRjyrm54BKzoxld40aQR4hAz2FZCTjYlyYy3lTf0IikWfq8OsIixo1hlRlc4OQAe0GOx7xVQSVJiyPVbjwOlvw5ExgcvE5q0Kgr2tkqOduzxhkUJvUMYLHtAd/fjwz34ovVa7fA3QuDzAGfkaYhL/v3YsxX6zGrDYq50kH3jFWRxa2cDtwtnl2lNBOmdzbxrIFtUkuG3UPEMAHvzjfHhQfg3Q7hioHuXDTvuxbVGqE9yquAAOWc1mslbWb6ItXT/wCRy+rWrbgRHPhpH5Vvi4PDzUEEDYhiPyNcz4j0StGeV+vljCMwhjTtI6hQVOs5PaO+at8O6IQvGrQ3iA6RqVxuD3jZwRvtypZcscSUpce25lSbqP8Aex0B+EZdHEswZchcSkjBxkFTkH3ivLi2dWVVnbU2D2kQjfOBsAe6ucmCYTNHDJrVVJ1rM0YOkZbTqJBxV+Ky4k2CjT7Kj7So2NWSo357d1dKjsnfJkpp3Q/PFOBjrUbG2TH/AEDmtXUSZ7UUDjfY5zn3qRSLLd8VjJLPMP24FbPvUVok6b3yDtPCfJ4CufganQyho6QcFkkgYRWsSytjDI69zdoBiowSMfCka+sbizZTMlypbcLHOGLdw9liwGcd1MXDunl0zYMdvkHkS4PwO1Z3d9PLdR3PUx9jRmPrOekn2Tp25537wKMfh1m9Tbr2O6Xi8ngk8LjF/lXz2ZhBLeDSFkuYwXjP2sZ+zBH2hPWA7g7ac8sHelDjt9LN1itIArMzASREFcsrHfAG7IDy7zXRYekzQo7SQMAXdiQ6EksQQNyM6Rz8sVXP0pWhyHS47/8AC1gbeIYis3ha+52KHjY8zxJr+UcsHR4g7NayaUDnmuQRyGNyd+dHeEdAuJdUksUepHXKiO60ncEDskqPnTbxHp7wx45NIIcqdOu0I8OR08+ZHnRDhnHOErhY5okUDs7OneeZwNzz86Si093ZGTLjmvRDS/zYt8F4be24P1uK8Ca0YkkSjsEEElS3LA3PKmvpJw1r2zaG2n0uzxsZDkEqD2t8ZzjHwxW3i1/A4iSG50iVtPWxTMSvoQxAY+JFE7zhX/DsgmkuARpCSyqVffHbYKDpHM4OcUJGTk9jmnSD6KgIcJd3VzLqGldgueTEknA28WoJH9FEibyLGvlLPvn9hB/WnziPS0RP1cS61j7JKrgMe/SquMKOXefOqEvTO6fKxh4weQRRHn39W5NZ+Yk6o10Se7Zt6EdGpbIyFYxIHxpVYZVxgnLa5UC8vBqap7yZB22hhH65H5B9zSHJ9emzqSc7A9uSU5PgWUIu3nWuLo/O3tGNN/uhSfj9oflmp1TfCDy4Ll/AZ4pcwSljLezSainYgjVQOqJKAHBbAZiduZPuqrLe2a5Yw3EjF2ctLNpyzjS5PaHtKMEaeVeQ9EWYgPLIxOMIA2/udkGPcKJW3QTAy0R/eeJB8Ajt/MKVZO6H+ku4GTpHDqJjsoC3PO8h5AZOE8ABz7qu2/TN84WFEzgHs6c/FhV67SKEZMtjHvjdnlPwZwPlWEfEVGdM8xzsDbWyxju5sEDfzUKL6ti1R6RLsbXM6lXjJRuYxjPqxGMbdxojYyR24GXgiP8A3mT8F50udJbUw2zTSW8joNLNJNcAkDI9lNRJY55etBLAS37KsNvLHEmcM0egdr+grOSkpKlfuzWDjKO7r2OtcELO7Oz6gR2cHYjxCjl7yTRoUI6N8N6mIDyA/wB6MV2RutzilySvDXtUOKX/AFYwFLE93l6+NNiON/SfBNJeyMUl0LhEZQSMAD8P6xNKlnxK5RwouWC8tMoyPTDDNdcl0M2VkeM58c+GeZPhWElkXG8kb5/zIx8iBU5Ja0vShx1QfUSrbpxcQQr1iRTLgYA7gfPxGOVbrbpbaTbS2gB57pt8VzRfiXQdJmjzBCUVsuqkrrHqPCvH6B2ak6IrqEHP6Nyy+WB2qmOOOlai5SbeyK6RWb7xRMr8x1T74Oe5Wzg/s1nBfGDq/wDiLiIZwwcthRvgdtcYyaH8T6BRTEEXulgAo62IdxOMns7786zteh3EIlBgu4pFz7KyMucY+6wdcbcqp443s2KM5RW6QVvLYyyrOt2xljACMCoxuTyXAPPfxFaf7eu7gMkiWzgHmYypOM88Njeqi2F8mBcWSynG7LEjeu8ZU8vKrVtw630GUq8Mm4dEd0IwcAlX2PPNRkxP7JUaY8sV9UbB3SXpEyhTLaxFwNPYYjPIj2l/rW6046ky9YtlPEp37Mi/y7g6cjvrZxXoiJv+1OvPdgjgAYzkqPOrllwO9hjCI0EwUY70ON8Z5jvrTHjyRjzb9icmXFJ7KkBuLyW8unrFvAVBAyNQ5/hVmGfd3UHu4LUN2bl0XsEdZGQQCcNzQbg7476a7pbpQddmzeaMrD4bH5Vu6N3luGka4jeFgcIsqEDlkvyI1Fid+4DajTPqS5x6C7/d6PtdXfQvjBAJXtA9/teOdqsTySwRBm6uZVIGVbfGeR8vOnvXbTffikzzzpP51Xl6J2rf4ERB54QDPrjFNp0OElqTktgbF09s5oDDIktsrLpPVgjA/VkTtD3jfO9Kdv8AR7aqks0FyLpUyVjcFPQOzED3D2vKnRugVoxx1ATcDKsw58+TVqu+G2djqjUza5kB6sIbjYHCsVKnG+dy1ZVPqdd+G5ipJ+9NC9ccQFgttm2af6yuqPRIVjX7ukIAoOTg4Y7Z5mt8nTG8klWL+zVOcZBXI9dQYgDHntW+HjTR/ZRxSPnfDxY6s420I7Np3wds8h6Uaj4jfsmFtyoLFi0j45knGy7KOWPCo3exUpQTb2ZlHcSrysYIQBntzL650qhJ2rK04xPLI0aywRkAk6Y2bTpyCMkqM+7861/2DM2lnltkIxzTrGwM7BnkwOZ7vdRSDha4wbiRh4IQg/8AtqD862VUcbZX/s18kyXUrE/gVI+7xVM4/eqvJwm2B1OA5HIzzlviCxz8KMLwuAf4LyHxZWf5ua8HFoYzgII/cB+VJe4gcogDao0iTOB9lalsn9tgF+VXWLHYrckHYBpI4l28kOflWt+lsRJA1N5BSc+mcDnWsdJC2/VXJPgIc59+ogUrQBGOJ3APVwgDcF2L47s8udFuHoCcM+pwNwNl91K631y2NFqwHd1jhT8BijvCbe5UhpFRfHtZ28sDnnvzVJiaGACva0Wl4kq6o2DLkjKnIyNjvW+rIIaoXvDy5zq7vZI2+POr9SgDlf0n9DZJLYGG3ywcF+q9org8vfXKuFcCGtleWaF1xhSxU+fOvqjFU73hEMwxLEj/ALSg/mKT4pBZwm06L3ejVDfy4zgBiT/WrEHDONq32dwZMHkSp/1L/WuoS/Rza5Ji6yHPdG+3rpbK/KsLfotcQHMUyyj8Mq6T/EuR8q1hJaakrM3qvY57NxnjMA+1gSRR4x5PxXI+VVW6eShiHsYw3foHv7tJrp8l7On6S2lXzTEg/kOr+WgnGeLWzKokC6S51h0IPLs6lOG0Zzn3Uv03zH4Y5alumJsf0lsoJa2kjAOMh5MeW5DDl3VesvpWU7FmOwGBKvwwyqaP8O6J2pt0ZE0mRdbMjHAOfZGWwFXkBVSf6PELEpKGyc6ZEV1O2MclPInvp6cT4bX9jTnRU/vfbkHVblvEgKc59AfzqpfdILBirtHeROmNMkYUlccu85HkRWN99GbDOiGAliuOqdozhfawDle1691BuMcBNsC1x9Yt1Y4TtpKpwPZ5lue+3jyq1iT4khOfdBmXptCGzHxK6iJx2J7RWU+7sn4GrcP0gdzSwTjxEbxn4ZYZpGF6roCtysrADIMRHLzBPftuKwbiGr2reJj+owz8wPzq/Jn+2/wxXHuPcvS3h75663KnfDdXqGe72RnnR/g0PDZFUw3BQlQc9a6Htfqybc/CuStex5GYpYxtnTqH+hiN/Sr1r0sKqsf1k6BgBZY1bGnIG7rq5E99Z5IuuH/JUUu6OmcHe4kclXjQA5VJpA747tYUDSxG/M4onxHiiwIGuGhXcLkNn07J05A3rmkXSnG3V2snohXVzHNSfHw7hTTdcChEcc8dpDcyTuCdTECMFTyIGSBjHurmNG0Xj0xjJAhW5lA74YtCn0LDU3uArKbiN04zFZsue+dsEe9mAzWyzj4gVC9ZDbRqNgFZzj9pnUD3g1ctuGFtzPPN5qNI+KKo+dFBqByQXxX2oY8bEg6j/F1ZGfPVWufrEIEt+m/JQ7An0Ctn5UZbh0QJ1Qkkd8jA/m5/KtUvGYYhyiX95Fx8cN8AaNguQBuLYyYwzyY5Yglf35kkVflWcPBbj7kOnfmY4U+QVjVu96XCMBnkiCtnGXZs48AqE0CvvpQjT2ZAfDTEx/8AyPH/AKTTpPoLcOrwjiBHZuY4fQFj8gorVN0OumBLcTnJ54TCDz3wSNs0pyfSpMxxFGznzKgfwpGx/moxwnpJcSxu1zKLUggKOrOWHeftG2xy5UUuwt31DadCUHtXN3Jv9+5fH8uKMWHCI4h97Y/eldhz29pudJEnSW2zhr24lOd1iH9IlopwAW87gLbzORuTcZwBvj2mH5VJooNK2dB4ZEqr2QACScDYZ7zgbVdqvYwhEUBQvkvIVYq0ZkqVKlMCVKlSgCVKlSgDzFa57ZXGHVWHgwBHzrbUoAXpegloclEaEnfMLsn8oOn5VUl6GzL+iumPgJkDfzLpNNlSgBQSwvYypaKKTTt9nKQSN/uuBv2j30A6YC51xXEOqGWFXQrPFqRlcqThwGXVlR4ZHfXTcVAKAOZ9AZYXE0ksltJdysDMItOEUDCKBjljc4zuaM3/AAS3ZXZoI2OoIoKgDcqBvjxbOaabjhMMntxRv+0gP9KoydFIN9IZM89DsPMbZxscH3U02uBVZxfj88EU0ypbRGOKTq1+0dGcrs7AL2eeeYxVWG/4e20sd1D6ESr8hq+VdG479DEFxI8qzzRu5JPssCx5nGARnnzpXufoNuk/RTwSftBlPyyK1jnyx4kxOEX0Ctpxjh00axiS2IWDql1aAwbbtFZFXtYUHPjVduOxxq0VhM7yIFAgjKaF1EKC7kszaTlm6onbwpduvou4kvtWySj/AJcqn5Ppqqv0VcUkcnqjGpPZXVEAo7twzY9wrKVsdI3dIFvg+i4vLclgzqRISNu7eTA5bDG9BeJ3jqNLcVDIBgKglPxGcfOmzgn0IXKyKbgRNHvqQzNvttuiDcU68H+iuOE502678hEXx+85zURWllylqSRyCEW7gKtzxGcYGFhgwO7I7bHbOd6vTcCSFOtPDb1l5apJo0H8KJkV3aLoyoGDI/7ulP8AQora3Re3YYdNY79ZLZ9QTg09x+k+dV4rqVsWUXZUACaeWQjJHsqGq7Y8P4jNnqLRI9R5x2gGP3pc19D2vCoohiOKNB+qoH5CrWKZLfY5DH9GV1IFLSTqfvfbhFP7sa7VY4X9B4WbrZJxschdJf4tI2/wrq2KmKATaF2DoPCPaLvy2zpHwXFF7ThMUX6ONF9Bz99W8V7QNyb5PAK9ryvaCSVKlSgCVKlSgCVKlSgCVKlSgCVKlSgCVKlSgCVDUqUAeV5UqUAQ1KlSgCCpUqUkB7XtSpTAlSpUoAlSpUoAlSpUoAlSpUoA/9k="/>
          <p:cNvSpPr>
            <a:spLocks noChangeAspect="1" noChangeArrowheads="1"/>
          </p:cNvSpPr>
          <p:nvPr/>
        </p:nvSpPr>
        <p:spPr bwMode="auto">
          <a:xfrm>
            <a:off x="1524000" y="-960438"/>
            <a:ext cx="2286000" cy="2000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464" name="AutoShape 16" descr="data:image/jpeg;base64,/9j/4AAQSkZJRgABAQAAAQABAAD/2wCEAAkGBhQSERUUExQWFRUWGRsaGBgXFyAdIBggHR8YHh0gHhkcHCYeIBojGhccHy8gIycpLSwsHB4xNTAqNSYrLCkBCQoKDgwOGg8PGiwkHCUsLCkpKSktKSwsLCwsLCwsLCksLCwpLCwpKSwsLCwsLCkpLCksLCwsLCwsLDUsKSksLP/AABEIANIA8AMBIgACEQEDEQH/xAAcAAACAgMBAQAAAAAAAAAAAAAFBgAEAgMHAQj/xABLEAACAQMCAgcEBgcGAwcFAQABAgMABBESIQUxBhMiQVFhcTKBkaEHFCNCUrEzYnKCkqLBFRZDU7LRJGPhRHODk8Lw8ZSjs9LiNP/EABkBAAMBAQEAAAAAAAAAAAAAAAABAgMEBf/EAC8RAAICAQMCBQMEAQUAAAAAAAABAhEDEiExQVEEEyJhkTJCcSNSgaHwBXKxwdH/2gAMAwEAAhEDEQA/AO41KlSgCVKlSgCVKlSgCVKlSgCVKlSgCVKlSgCVK8zUzQB7Xmaq3PEkTmfhVSPi5k2Qd2fdQAVJqZoDc3UisxyykAYDYEfmdWfDx5Vai4yuANasxG2nkfTxHnSsdBTNe1RivW71/h/2IqxHcqe/40Wgpm6pXmqpmmI9qVM1KAJUqVKAJUqVKAJUqVKAJUqVKAJUqVKAJUqVKAJXlShF90rtom0NKpf/AC0y7ny0IC1ABevaXx0jkfdbd40/zLhhEPXRu/xAoFxn6T7KDaS76x/8u3GTnwyMn5igB6klCjJIA8TWg3y92W8wNvidvnXLbn6Q53GqC1S3Tumuzlj5rGO0T7xVAXN7dbkz3AP3j9lF7hkbepNS5UUo2dN4j0sji22du5VOTnzxt8DS7fdLZXbQOyTyQbsfdyHqaAW/R2b/ABrmKAfhj3P8RwPgDRnh0Fvb7RHUx5kZZm9W548htUWVSQTtuCk4eVtTfhJ7K+uPbPyosk+BgE+p/wDfKhoedxnqyigZydth/wBKE8Fv0v3eNXZFRVbuy+SR8sD4imSwxedJhHyVnBIGQMjfbffl4nFbJujkTAyPb4cjtLHKwG3gqkLkjwFReCQ27K6JqIzjJyxPgDyyVyMeOKxt+l6P7A6zfGIwSwIzkOuOzjl6in/uFt0K1/8AVreP/hrfr5TjTGrHV6sGbO3hzofw/pL2syho3OxjkGjHkPCmOLittK5GpVlA3BGGX1ON/jWXEuFrKumWNZkPcw39x5/AijTYWZ2/HEGANRHix3H9TVl+JAtheXjSU3RBomP1S5KZ/wAG4GpfQOO2PfmtsPFpbcYvIGiH+Yn2kZ/eXOkftAUbj2HmO58asK+aXLLiIZQykMp5Ebj41fivh407FQWqUrdIek1xajWlq1xGPaMbqGX1Vu7zFDLL6Tw6km2dT3AyIc+9c4+FGpD0se817Sdw/p4S4+sRCKNjhXVtag92pgBj4U3q2RmmmmJxaMqlSpTESpWuaQhSQpY+A7/jQiTjEmM9WI/+9YAj3KTQAbzWm4u0jGXZVHixx+dJ/EeO4z1l2wHesChf52ycegFKPE+mcJOmCya5f8U2XH8UnZqdRSix/fp3bsStsHu3H3bddQHrJtGvvahvEekt0oJme0sE/wCZJ18n8K6UB97VzXivSficqlXuILVPwq2cDwwgxSxH0WW4fee4uXPMRxH/AFsSB7xS1Iehj/xf6SLBM9ZcXN+3gW6uL/y49II9c0Lt/pAvrlSvDrRYI+WpUCL73OB+dbOGfR2sKgmKCL9aduscfu+yD7qZLHo/rxtcXOOXZEcQ+JAx8aV3wGldRP8A7rzXB/429knbvht8sB5GQ9ge740b4X0UEW0EUdv5jMsp9SNgfLIpqFqsbpDJJBAz+zGuZGPd7ICqPU5qzcWgVwkEX1pgftOsnEaRgEDGhFwW35afU0NNjTSA9hwqGNvZ62bxl7bD0jXOPhR4cGml3csPNzgD0RaMKRGnZCoN+ygAGwOeQHhWEtyoDb5IGfcOePjTUCHIpwdHYE3Y6j5DH/WiUEartHGFHj/1oFP0niBwrBie5O0fguaHcW6VzxRlxayKOQaUrGD6KTq+Va6Irgz1Njc9zvuRj40q2rcOsWYpoSQ5BJfU2Cc457DI7hXOuNcfubgMHmWNGBBCZY7+eQKX/qMQxqeaXHi+n/SM/M0SdfSaQin9VnUL3pFe9ZIwi+sWofKPbkMQpxgMgJbK/s899qJcM48t0p6mUavvpnB8NxvpceJDDx8uNRmeJz9Vt4yvNX6x9vXMoGrPlRa16T3GoNPCkjjkwkRnHpIjiUe8v6VEYxttsc5OlFJbfJ0sW7RhVeWSUgdqQ7sDk+2g20eBQbYojbcWeJQSQUPfnUvPHtd3o2KS7Lp9GQFnEgx3TpkjzEyqGX95B601Wd7FKNUcinO2S4IOe7UDu3kwPupOLQrTDg4sjDtr2eeob49V9oeoyKiwsRrtpg6nkCwKn0cfkaAPYshB0lPNN1z4kA4Hhkaaxt+I4bJyJO9o9m/eVhhh+0D60agcS1cWcIfLK9pKfvxHSG9RvG3vAq2rzRgYUXC97RkK/viOAf3W91ZW/G+sUhhHPGeekYI/ajbI+BrT/ZKOxNrMY2G7RMdvLsntKPMZFVsxbouWXF4nOFfDjmjdl19UbDe/lQrjnRtJHEkbLHKd227L+oHJvMc60cQ4jpYR39tgD2ZW7S/uyDtD4g1dt7IgAwTalxskxz8JR2v4gfWoaZSkb7PgahNLAHI7QxsfH/5ojwax6ns9Y7jkqsdlH9aoPxNYR9urRD8R3U+jjI+OKPWcPJu4jamhMviva8Fe1QjygXSlnEeIVTrGzuy5wO848aI8S4kIULsDgAknuAHMk+FKPEuKnquvwH14Maq/aYNyIB5L7qVOWyC0t2KF70bulJAbSTzJIA/oKHwdF21ZubmRh/lwsST6uQAPdmjrXU7q7s8MCrkYPbdiACQMbZ3Hf31jf2ixxwSSSNIJN2OcYG2QAO7nv5VcfCzk+CX4pVyV7Hh9ukqRxwRK8h0q07mRs4JyQc+FPFt0fOMSTMR+GFRGvx5mtP8AbFlbqOq6lVbGCgBJ+G5rTD0saWQRwwySHmWbsKMd+pvD0rBuMXTN1Cc1aWwTuOBRCMrGFjZ9tZXW2O/BY862zQo6ASlpFxg6mwCCQd1TA2xt31SWKZ2cGVIxGcMFUuc6Q3tNgcj+GszwqD77NJ+2/ZB37lwKszNzcfjjlILKGOANA1E4J27OTjcYztzpWumu7e8P1OIP151ETuxZkBy/tECFFJOMBtW3hRybpPbQ9lGjXH3I929CqAt8qG8amnuJYprWOZJ0BUNIirGyt+ISMG8x2TRY6LN9Ndx7ytjVuIbWIyN385XwoH7vjS7e30pkU3Fq5jLaVWZ9KsxHZ1vsoHfjAFZccPGlwBNbxKRlpHlRVBydh2V3xvyI3qzwboTPcLHJecRa5iYOXSFyEkOcKNSgdkYOfE7cqzjq+5L+x7IuymeNSZriCxj/AA26Kp/818D3gUs8Z4lw4xsEeaaQ/wCMmuZlx4tsgB8BTbcdE7O3iPU28WoxyMGIDMSAucasnIUsR6VT4tcwLCNAUouhgo5FQQSAO/s4rOWuO7l8GWTJp4RzSPoveyEdXCdJ5NKQm3d2Mlh76uJ9Gd62kNLGmdyFUnA9TT/H01hbIhVpm54jGSB3au5d/EitD8UvJ2It4IiyjJzODgZ5EoGAI8M1OSeRxejkWNylL1cAG76GWvC7Rru66y7cECONjpQufZ1KvcOZJNJ990l+sfpo4iTjASMLoHcqaRqAHrmupQXN0uY72KDq5DoK5dgwbbkUwR5j5VldfQ5YPkwmS3bxjkyvphw21OCnKKU+T0cGdYG2ldiTwLhkfVK3XywyHOzYkUKeWUbcHHga333AtQwbO2uuf2lvI0EpA8QcA+XOiV59Ccg3iu2P7SA/NWX8qW+JdGOI2bMPbUfe0sB8WXHzrSMG2cU8uRNtVV8EHSt7MqqvdwaTvHdpqX0Eq4b45xTfbdOI51BlhBBxghg4w2cYcaXGSPDPjmlG16YXKDTNE7J3grrXw8wKJWNxwi4A6yMW8ud2hYwk+oHZPwrTdOmjPz9T3VDYbOF+3DKVOc7ksP41w494I8q3vcSKB1sfWDkH54PiJY9x6MBSRL0WAYtZ36lQNhMMFj4BovzK1nacWv7TtSQyy6Qf0eHXntl0PWADyGaboanFurH+HjjgYJEiFclZAGBH7Yzk+oNaRaQkareRrVj3Ea4SfDY9nP6pHpSXb/SVCZPtYdJ7yG0uOXMgAN+8KPW/HbWQF0mw5HslcO3lpAKP/Wi6LpMJS8avrd0j+pGQOQpmjkDRb95AGpR+0PfT1w6ctGCw0tjceH/SkQcVNunWZIjHttHnC+UkRBKH5UV4da3Fw6TSSEwnDCIR9Xq8C7Fix9MAU9QqochXtYRrgCs6YAe94oozkr/78q5x03nZ5y8AeR8DUuNIGORDNtjyroVyuhiwiBdtsgAk+p7hSvxbo1NNMXDrFrxq5v8A7DuqfNy4/Vi5NceLBkdZrr2FOzhvO0TJDAJF7Y09ad+eM4ANVzw6GEMrzyMGxkM+kN+6uMjy3pxtugaYPWTSyd2M6V89l5j391EIeFWdsVIjiXAHaYAn1y2Tmueb8Rl+uVfg7oZPC4H+njv8idbSIY0FpbEaAdQjiOPHOsgAnxya0cN4hftdIkUKxsxxmVwRg88hc5GO4Gn9eOxYKBs8x2AWBzncEDHfSVdrdJMJY1GoNnU8gAOMYJLb7jmMbVrg8NhtyyPfoY5vHZ9OjGqX/QzzcFmysklwyu7BD9XQKO/BZnLbDxxncVcboxb9nWGlOOcjs2efME6ce6hM/HOuQq7RLq3KqzPpPipwAd9632qSMmC8su+xWMJv699TFq3W5zNbBmAxRjEYWNd8BQFG3oBvXkvHIwwbUCDjIznHd/79KFHg7kbQ58DNLsPcO73VlHweYDHW28I8I4ifgdvnmrthS6sGdKuCRXUn1hYZ55AqoUjZYwwXOCZHUjv5ZHKsOjk13boUdLeC3ySitO0skedyCyjSwJ37sUYHAQ50yXtw/iI9Efjz0gtju99Yr0OsgR/w7THXhutZ328QGbB7qdMVoE3vSeEHS91nfOmPSMHyY6m+VU7WGGUkw2Uk5PeVZhv35chN/dTrY8IKbRW6QjDKQqIMHucHmc+FWgs65ZtC5UDBY4BXwGMAEefhU6L5DV7C5bcJupF0hIYUU405DaT3jQihc7+Joxw7gDxbmd2I7sIi/wAKqT/NVOd+qLlryGFWYvvpOktgNuz4IJ7WCOeaE3XSywGz8U1Y/wAlck/wIRS0sqwrecaidCJDrVuS6sacZ31DtA++qB43axvpZ7i3cjKDJYSAd6M2Ub0GDS9d8d4Ox1P9ZPcZHUopz47rnke41qjEdwStvJC0D4KW8yYHLfcsesbvJAzy3FStSfqN/wBOS9Koa7Ti00ilobiKUIQWVlMUgA7mQhtvH3cqs2HSuQj9GZD39SyuR6oDq+VI89tLakNoIC4CksWVR+pcga0H6sgKj8Ve3l4bgqxiimcjO+qKX+KN9Mg/WANbaXVxMNNc/I7SdILSQkTxqjNsRMmhiPNioPzq6bO1lUKFRkAwB2ZFA8tQb8xSlw+5ULhr2a0YZBhmJlQAeDkAEHzq11CjLGSylHPXlYj8exv76hybVEuCfJduOgdoxyqKhP4NUf8ApJX5VSfoGyHMM8q+XZkHpthqtW571aVAeRVjKnxKuuPVxW8mU+xLBJtyYFG+Kllx7hUOMZbMjyY9Bc4t0XkfCzLbz45dYCjfFh+Rpfu+gQAJSG5gPMGJhKmfQnIHvFPV5x28hXDWc8i/iiaOQfw51fKqkXTSHP2kPVMf8xWib+lPS1wzPymuGaeBpHw5ete4DkgBwzOSS2MgREYLeee6uoWcquiuhyrAEHxBpItukducfahQCDvMvj3atz7qd7V8rvjyx4d1axvqafksV7Ve0vUlGpDkAkZweY548R5it+aoCtfW5ZduY5Uk8V4i+vQOvLgkYjh5/vnsj1p6uWwp7qFu4PtSfDAqWhp0Jht7hiT1Lf8AjXA/0R1mnBJm9p4U/YiLH+JyKaSIh4HzJ/616t2g2C/Bc1hlweZxJr8UVGbXRCnHw6F5zbvcTPKF1FdQRQNvw48eW9E4uD2qH2Iyf1mLH55o4j5ORHv46P64rLrG/CR8BXPL/T8UuXJ/l/8AlFrLL2BizxLnBVcb7Jj88VruuksCk6pHbPLSCfkqmjXXt6fvVOvfz/irpw4IYVUFREpOXIuR9JoT7NteSn9W3lI+LAD51IeL3D4ZOHSbnH23Vp+ZZhj0pjaR+/HvNYdYT95Pie6thbABJ+InP2VvHsfad3592I4x8zWyHhl22OsuVTyigAO3LeRn/IUUN+gODNGD5nnjzJ57Vqbi8eN5x6AAn/4NOgsBXXROSeQa+JXYUDDJG6qSdyTkLgDkANPjSX0m+jK8SbFuWuom3DyztqXycFsZ8wMV0mXiyHOJJs8sKDz3x9wg1shvsggJOTtg6MZ333wO6hKgUjlll9EV4xBc20PjhC5HwUZ+NHuI/RfFbWzSPc3EhGB9kiqBk4LFSGOAN+Yp1iGpgDbzsN8ktyP8eMbVnxGZlTsxSRkcnyGwBuRgsdiNjmhjcuxyCw6GM0iq92jxM3tE6Tp8dDRsuofhzv3Gi119GN1CNdrLFcJkHSv2ZJ8erOqIkcsgg+lEekvBZd57BBKpOXt+ROfvQnvHim+O7woNbcXdWxNDc27A/eR1/nA0+81NOhqRl/e2+gZUlhCHlibUuoeCtkofc+PGrNyLaYDXCYGJ1Dq5AAx8QrDqmajEHShguBOkq75WZAe7Yal1KR6gVYh6OWl4uVESMe6Gbqm25lkBZD5ZWokn9uxpGaX1IVbm36r2ZVQHOBKjRj3OAYz+6qisLeWcdoQxyqM7xOh8e4nHzpul+j+SDLwyyDwzHkgftQspI/dpWv8AoQp1sxKyNnBSURkt44miG2f1++sVBt+pfB0+elGou/ZmUXHo437ULwSHvWMqT78EsPPYUQTjwmIKzZwD2X6uReXg4Yg/skHypf4RwviNvKOujuZoSNLKDqG/IlgZFIHPFNVz0YjkYgdS6gbDADDx3BVj6ACtPLa6mbywlzH4PY+JvkaepBH4VkH8qz7DzC+6r0PEHfZkBGNwrLKp8urk0P8AHVQSXopJGhUCZFzyR8ht/wADgrt5kmh9zYzrkBkddvbRo2Hhuhx3elD1IWnG+GONtxK3jYA/VYim6q69SV1c+y6Jz8s0bPGw8b43QggtEdWBjG2jVjauVvxu4QANHIAM+zplG/kCNsj8JNGuHSyyEa+oRxgrqYxMceDKEPfyzQpvgmWGldpnSujvGIpowIFbq07AJUqNvAPhiO7OKurxRDMYQcuBlgPu+GfM0hy3t8CAgL7b9TcB2APk6sc+YaiXQFrgtJrtWtoR7PWkmWRvxMxOTWqkc7jQy8TB22YjwC5oal23JYjt36QPzIrdHPktqlJ39kEbDuzgZzQ7hk0bGQszBtZBQyHsgcuznv8AGqsVBASzdyY96j/c16zT/qj1kP8A6VrwvF3ke9/+tDnlt89rRt+t5eGfHNAUXm1/ekiH8R/MitYYZ/8A9MY5HARc/FmO1VI5rXUM/V8cySVOwznn4bVhwLiMHVjV1ImBxMOxqzny5rpxjG1AUWLjiUKk6rvHLYMg57dwzVfiLqEyjTyNkci7beirWmLj0ccyGWRABr1NrGNTN9mcdwxsGz7qIycej5NKmc/jBz86qMkmZ05JoBrcuRgW87A+KSDv/W01ksUpwfqJz3F44yf5nzRg8di/zV5+I9/f3VIuPxAjMikd5J5Vp5y/aiPIf7mKPGel72j9W1tGHxqKhYyVzyzjOCcUS6P8Xv7tDIlvFGmcK0mldfjgBCdI5Z+FDemPF7j6ypgmgihKA9awTDONmDuUY6txhdgQKNdHOnSSDqp5IuvQe1G2Y5R3MjAYyPvJtil5vsilirqzfcG/VclrQDfc5OwBLMR1Y2ABNKvHukPEIYw5azBc9lTBkgEE7knGcDwpvvuKQumkyAhdQwDu6MrKwH62GyPMUh9J2V4dDSKXjwQd8MB3j1A3HcdqxyZXa22/A/LoDydM+JHOm6hjzz6uBR6d1VG6b3tv9rJemQjYL1YOT3Zz5UJFwDuAx8MI3+3Ks3tjIhVo5CreEbe4+z3Vdmgf4X9LKaiXRFJ3JhZo98Y3jfVGfcV33py4N01inIEUxBI9htSliB3GMsp+XpXG5fo/uNiEmweWq3lHPz01pTobOrcyhHIlJAfd2M1NAmzu81xCVJllCty+1ELAfuShGNULronZzHPVRk4BLR22DvnvhfHwpA4ZcX0n/DScR6tZOx9ompTnbB1DIB8atP0DuYFZlnsZSFI9kZORjbGMnwzWLlp+opWNQ6PLbkaL14DzAaaVQP3ZM4+NE4ZbwICLyKVT91mUk+7AH50jRdEuMRKDDKGIHspcyKfTTrC+6tEPSpwAt1Ya5V7LtrVWJB+8pU7++nd/TuPWdEjurlTqNrGx/FHozz8VK1vl40r/AKWB0OT7UchG/dqVXFI1h0hjnfSLOVGPILKqk+mGUbeGaOwXkico7seuCR7xN+YrN5dOzI1IORXVuSFSZF/8cKw5b6XUVr48LtUDW0bXJJ5FY3UY5NkSb/sjxoBccVuW5yTkHulg1j/Q1V7eaQuALeGRuZxC0TYHPBXRTjli9hqa7mrid/xJ89Za9T2cYW1OGxvnX2ipI2A1YoJB0+6t0WUFXRhnsuCpB3zGSyNgdxGKff7WkSIMsdwhIYbXgTSBnJC3BIOO448K5VxfjC35kyW60kdXLMyl2CclZ0AXx3AHvrWkXufSvBJleFGXByo7QTRq8wPOiGKXPo8uzJw22JyGEYUg7YKkg/lTJVmTFrit3CFkxNBG5GxZRkeBIJ3oIUTmb+2JxzNvF/vnFaOlk4iuPtnVTKewqqXONgAcDbc1qsoY5FypkYBiueqxupwRv510KGFreW5jKWdcQ26FlViOdV3Z8++3j/o1Yva2x9qbh59bZf8A9qocS4xaWz6JVm1YDYCE7HIHsqPDxq5wbi1rc/oYnbAGdUJ8cc2c9/lT0Y6tW/4J8zJw6+Re4rxJI5XEcPCnii0a3ePDMGxqaNFPaCg/KjPUWTFerHC3yDv1DbbjbsnI2JPuo0LgAhVt2znG6Ivz51sg4lI2VFuV9XUZ+dYvR0s2WvrQu3LJFDMY4LB2UEiNYpV14xt39xzVHhnHTJbmRrSySTOlYmaRDtzLM64A22AyadZLmQLnql2BO8i7jn3jnWqTi0ihG0xYYqP0o2zjnheWKzNANY3lvJCkjpbxsw7SDOVPeN1zsRWcl5bd2k/sn/8AkUdurxiNQaAEA7dYfzC91UoONlWyZLUDv7RPMr37bDf4UqHYGPHoBq0a8r3LNj/1iqX98TviKfyP1wb4795Mct6O8PtY4GfRc27q7ZOYgzLuB7Qk3G+asLch+Txt5Lb527Q8W8F+NTOLv0PYmM+6F9umGPZNz/8AVJ/VjWtulkjYGi4dcjKteQgNjfG45csimPSue1rPIbWg2yo1c4Tk52wK0nhqnLmOQyLGypm2RVJOk4IKDbUi4PhnxqNM+5V+xqbp7cqM/U1x3BbyM4Houcela3+ke7Cl/wCy7llH3klEgB8woJ+VFbeKJIlAimPNRlYlOQM76Tt8KllAWZd5gef6YADbv0IK03C4gng92rQM5RrcOSTqDEgn7zmTOWz47Y7qXriHieCOtsSD99VZWI7j9mRii/S3pjHaukcrqHdSwD25k7OtlwJEOoMCpG4PjQi06WWjqCYbkjxjtdYH7zKuR7q4X4aSler5N4zXY8sLe8GnWsc2PKY7erPW5+F3Z3VCvkQWH8z1fsuL2rrmO3uDjAANrDkj0LAirMF0xwy2DDuBlS2j/rn4VssD51P+geanwAxZXy+1GreOVjGfXYn35ryayeQlpbS01HfU7HJ9SjCmTrpjytbNPDVNGCPcsD/nXgWbJ1XHD4h/y4GdveWZF/lqklH7iGnLfSJB4YQ2Pqdlsc5F46cuX+ITRmPjd5/k2wx4XxOfAcid6ak4rbKuWmDN+qoH8qgmtB6W2id7euhxn0yMZ99EskHzuPyZdhbbjV6eVtE37N2x/JKz4XxK+RgfqjlgxYEzu3MYOwj5Y7qMS/SHDvojZvPC7fM99Urj6Q3OAkTbZ3OfyArPXBcItYH1CkfCW4goW9sw2nk8h9nOCdOo53x4CmKDobYH/slsD4BF/wBqS7XpVN3qBnxVzgegHyzTBwrpC4Gy5JOMsug/MnatIZbYZMNdRvs7FIl0xqFXngVvzQZeJPzJx+7zowhyM1vGSZzSg48g+94DBK2qSJWbGNRG+BywfKg/FODLDvG0aajlutkIyfdTQRXCenFxfvcLBP1rqWyBCNQAyfwjI7PjTa7FRt7Nh/j/AEaln1SApKQBiNH1eWFyRt386CcPtJLUP1lpcIGGC3VSHAxvh4y2PHNX7DglnHDqZZut2ADiQFQeZGRpyOe9G/7LtSFAvHVxg6knK74325Y8iK1hknproZ5McFN9QZ0fsTJGGjlkZJFLAtnly1ZcZGMVTh6Lwy7pdQyE/rAnfmfb50fg6LhFUW920enbIwQwOchhnGDknbFAYfogGti0moHdQnY/MNTWTIns/wDPghwg9mhts7Fo41Tq42CLpDCI77d+Ca2wR6e6BceMLDw57Yrn910HureeOKCWY6ySCkoDAAH2skLjz50Rs7bisWA1xcr2lB1RpKMEHWc5zswHxrCWN/U2bKcaqh1iGN1NsM/8sjn7h3ms1D90tuNuW4/rSxPxi+jKAyQTBjpJa1kTTuB2ijAAb862z9JZVkWJooHLae1FcsgGokffU45flU6X3K1R7DOon3xLDhvAMMY8MGtka3OSRJA2fJ/9/OliS5kOfsbhT4pLbyj+FwCedZWsvaAdZwuk9o2wB1Z7+qOMacch3UtMu47j2D0lrdaiwaHxwdZ3/wBqqfVLofehHosnl/t+dalkTYrPpycdqOUb+HtUJHSmQRsxntRIkhRo2naPGGCkkuTnAOdqVSKuPYOi1nKlGaEgHVycY/Fv4HyrWpliQyM8SoCDntbknlgDcEk7AE7+VaZ+KXOnsC3mU5BK3A5euk/OtoubpkUGz8CCkoODjmG0YBxtq8zU1IfpKnE7KS5YOqmERtqErsMYYKHXQMMQSqkbjfnQ+fiNvDIUL3N1N3xiPVoPLGAojTfzPrV2bjEtwhhihkt1Vl1vmNtvuqFP4+7PParEMd5kqJUCKADJIuGZu/AXSuhdgCdyQTjvqpKUkhQcYSbKltcXcmwstCch11wAR7lBHuqyvC7jVlo4FHLeRyBt3bD41q4ys0MYZ72NVyMnTvk7bb4PvpYn4kjnA4jJgZyy6VA8ANtyfLlXO4U9zpi3JWhtk6PNuG6jO2+ZCR6b1P7vRjdmjJ5/oj+ZfnXHOIcYJdh9euHXOB9ud/cKrw8NEm4SeUnwWV/njFarCmYvM06Owyx2QwWkiz3bR5/MmsYpuGKe00fr4nlyWlbow9tawrHPZyGV5eypt22DAaV1EqMsQSBnvo3a8eiYkRcPbKozqDoQsEP2ijVnDL3ocGjykHnMJtxXheAAAf2I3PzxVO06WcOcnqY3do+a9WRj1VmFYWfHRJNEqQW6rONmZ2JVtKyaHXSApKNkEZFLMdtcRXc05a3V9U6yJENRGE1AgHs6GGAO/NN49thLLvuM6/SRHGwEVjJlgWXLIobHcNyNXlTf0W4t9cj61o0UMoIGxODkHJxzDKRjyrm54BKzoxld40aQR4hAz2FZCTjYlyYy3lTf0IikWfq8OsIixo1hlRlc4OQAe0GOx7xVQSVJiyPVbjwOlvw5ExgcvE5q0Kgr2tkqOduzxhkUJvUMYLHtAd/fjwz34ovVa7fA3QuDzAGfkaYhL/v3YsxX6zGrDYq50kH3jFWRxa2cDtwtnl2lNBOmdzbxrIFtUkuG3UPEMAHvzjfHhQfg3Q7hioHuXDTvuxbVGqE9yquAAOWc1mslbWb6ItXT/wCRy+rWrbgRHPhpH5Vvi4PDzUEEDYhiPyNcz4j0StGeV+vljCMwhjTtI6hQVOs5PaO+at8O6IQvGrQ3iA6RqVxuD3jZwRvtypZcscSUpce25lSbqP8Aex0B+EZdHEswZchcSkjBxkFTkH3ivLi2dWVVnbU2D2kQjfOBsAe6ucmCYTNHDJrVVJ1rM0YOkZbTqJBxV+Ky4k2CjT7Kj7So2NWSo357d1dKjsnfJkpp3Q/PFOBjrUbG2TH/AEDmtXUSZ7UUDjfY5zn3qRSLLd8VjJLPMP24FbPvUVok6b3yDtPCfJ4CufganQyho6QcFkkgYRWsSytjDI69zdoBiowSMfCka+sbizZTMlypbcLHOGLdw9liwGcd1MXDunl0zYMdvkHkS4PwO1Z3d9PLdR3PUx9jRmPrOekn2Tp25537wKMfh1m9Tbr2O6Xi8ngk8LjF/lXz2ZhBLeDSFkuYwXjP2sZ+zBH2hPWA7g7ac8sHelDjt9LN1itIArMzASREFcsrHfAG7IDy7zXRYekzQo7SQMAXdiQ6EksQQNyM6Rz8sVXP0pWhyHS47/8AC1gbeIYis3ha+52KHjY8zxJr+UcsHR4g7NayaUDnmuQRyGNyd+dHeEdAuJdUksUepHXKiO60ncEDskqPnTbxHp7wx45NIIcqdOu0I8OR08+ZHnRDhnHOErhY5okUDs7OneeZwNzz86Si093ZGTLjmvRDS/zYt8F4be24P1uK8Ca0YkkSjsEEElS3LA3PKmvpJw1r2zaG2n0uzxsZDkEqD2t8ZzjHwxW3i1/A4iSG50iVtPWxTMSvoQxAY+JFE7zhX/DsgmkuARpCSyqVffHbYKDpHM4OcUJGTk9jmnSD6KgIcJd3VzLqGldgueTEknA28WoJH9FEibyLGvlLPvn9hB/WnziPS0RP1cS61j7JKrgMe/SquMKOXefOqEvTO6fKxh4weQRRHn39W5NZ+Yk6o10Se7Zt6EdGpbIyFYxIHxpVYZVxgnLa5UC8vBqap7yZB22hhH65H5B9zSHJ9emzqSc7A9uSU5PgWUIu3nWuLo/O3tGNN/uhSfj9oflmp1TfCDy4Ll/AZ4pcwSljLezSainYgjVQOqJKAHBbAZiduZPuqrLe2a5Yw3EjF2ctLNpyzjS5PaHtKMEaeVeQ9EWYgPLIxOMIA2/udkGPcKJW3QTAy0R/eeJB8Ajt/MKVZO6H+ku4GTpHDqJjsoC3PO8h5AZOE8ABz7qu2/TN84WFEzgHs6c/FhV67SKEZMtjHvjdnlPwZwPlWEfEVGdM8xzsDbWyxju5sEDfzUKL6ti1R6RLsbXM6lXjJRuYxjPqxGMbdxojYyR24GXgiP8A3mT8F50udJbUw2zTSW8joNLNJNcAkDI9lNRJY55etBLAS37KsNvLHEmcM0egdr+grOSkpKlfuzWDjKO7r2OtcELO7Oz6gR2cHYjxCjl7yTRoUI6N8N6mIDyA/wB6MV2RutzilySvDXtUOKX/AFYwFLE93l6+NNiON/SfBNJeyMUl0LhEZQSMAD8P6xNKlnxK5RwouWC8tMoyPTDDNdcl0M2VkeM58c+GeZPhWElkXG8kb5/zIx8iBU5Ja0vShx1QfUSrbpxcQQr1iRTLgYA7gfPxGOVbrbpbaTbS2gB57pt8VzRfiXQdJmjzBCUVsuqkrrHqPCvH6B2ak6IrqEHP6Nyy+WB2qmOOOlai5SbeyK6RWb7xRMr8x1T74Oe5Wzg/s1nBfGDq/wDiLiIZwwcthRvgdtcYyaH8T6BRTEEXulgAo62IdxOMns7786zteh3EIlBgu4pFz7KyMucY+6wdcbcqp443s2KM5RW6QVvLYyyrOt2xljACMCoxuTyXAPPfxFaf7eu7gMkiWzgHmYypOM88Njeqi2F8mBcWSynG7LEjeu8ZU8vKrVtw630GUq8Mm4dEd0IwcAlX2PPNRkxP7JUaY8sV9UbB3SXpEyhTLaxFwNPYYjPIj2l/rW6046ky9YtlPEp37Mi/y7g6cjvrZxXoiJv+1OvPdgjgAYzkqPOrllwO9hjCI0EwUY70ON8Z5jvrTHjyRjzb9icmXFJ7KkBuLyW8unrFvAVBAyNQ5/hVmGfd3UHu4LUN2bl0XsEdZGQQCcNzQbg7476a7pbpQddmzeaMrD4bH5Vu6N3luGka4jeFgcIsqEDlkvyI1Fid+4DajTPqS5x6C7/d6PtdXfQvjBAJXtA9/teOdqsTySwRBm6uZVIGVbfGeR8vOnvXbTffikzzzpP51Xl6J2rf4ERB54QDPrjFNp0OElqTktgbF09s5oDDIktsrLpPVgjA/VkTtD3jfO9Kdv8AR7aqks0FyLpUyVjcFPQOzED3D2vKnRugVoxx1ATcDKsw58+TVqu+G2djqjUza5kB6sIbjYHCsVKnG+dy1ZVPqdd+G5ipJ+9NC9ccQFgttm2af6yuqPRIVjX7ukIAoOTg4Y7Z5mt8nTG8klWL+zVOcZBXI9dQYgDHntW+HjTR/ZRxSPnfDxY6s420I7Np3wds8h6Uaj4jfsmFtyoLFi0j45knGy7KOWPCo3exUpQTb2ZlHcSrysYIQBntzL650qhJ2rK04xPLI0aywRkAk6Y2bTpyCMkqM+7861/2DM2lnltkIxzTrGwM7BnkwOZ7vdRSDha4wbiRh4IQg/8AtqD862VUcbZX/s18kyXUrE/gVI+7xVM4/eqvJwm2B1OA5HIzzlviCxz8KMLwuAf4LyHxZWf5ua8HFoYzgII/cB+VJe4gcogDao0iTOB9lalsn9tgF+VXWLHYrckHYBpI4l28kOflWt+lsRJA1N5BSc+mcDnWsdJC2/VXJPgIc59+ogUrQBGOJ3APVwgDcF2L47s8udFuHoCcM+pwNwNl91K631y2NFqwHd1jhT8BijvCbe5UhpFRfHtZ28sDnnvzVJiaGACva0Wl4kq6o2DLkjKnIyNjvW+rIIaoXvDy5zq7vZI2+POr9SgDlf0n9DZJLYGG3ywcF+q9org8vfXKuFcCGtleWaF1xhSxU+fOvqjFU73hEMwxLEj/ALSg/mKT4pBZwm06L3ejVDfy4zgBiT/WrEHDONq32dwZMHkSp/1L/WuoS/Rza5Ji6yHPdG+3rpbK/KsLfotcQHMUyyj8Mq6T/EuR8q1hJaakrM3qvY57NxnjMA+1gSRR4x5PxXI+VVW6eShiHsYw3foHv7tJrp8l7On6S2lXzTEg/kOr+WgnGeLWzKokC6S51h0IPLs6lOG0Zzn3Uv03zH4Y5alumJsf0lsoJa2kjAOMh5MeW5DDl3VesvpWU7FmOwGBKvwwyqaP8O6J2pt0ZE0mRdbMjHAOfZGWwFXkBVSf6PELEpKGyc6ZEV1O2MclPInvp6cT4bX9jTnRU/vfbkHVblvEgKc59AfzqpfdILBirtHeROmNMkYUlccu85HkRWN99GbDOiGAliuOqdozhfawDle1691BuMcBNsC1x9Yt1Y4TtpKpwPZ5lue+3jyq1iT4khOfdBmXptCGzHxK6iJx2J7RWU+7sn4GrcP0gdzSwTjxEbxn4ZYZpGF6roCtysrADIMRHLzBPftuKwbiGr2reJj+owz8wPzq/Jn+2/wxXHuPcvS3h75663KnfDdXqGe72RnnR/g0PDZFUw3BQlQc9a6Htfqybc/CuStex5GYpYxtnTqH+hiN/Sr1r0sKqsf1k6BgBZY1bGnIG7rq5E99Z5IuuH/JUUu6OmcHe4kclXjQA5VJpA747tYUDSxG/M4onxHiiwIGuGhXcLkNn07J05A3rmkXSnG3V2snohXVzHNSfHw7hTTdcChEcc8dpDcyTuCdTECMFTyIGSBjHurmNG0Xj0xjJAhW5lA74YtCn0LDU3uArKbiN04zFZsue+dsEe9mAzWyzj4gVC9ZDbRqNgFZzj9pnUD3g1ctuGFtzPPN5qNI+KKo+dFBqByQXxX2oY8bEg6j/F1ZGfPVWufrEIEt+m/JQ7An0Ctn5UZbh0QJ1Qkkd8jA/m5/KtUvGYYhyiX95Fx8cN8AaNguQBuLYyYwzyY5Yglf35kkVflWcPBbj7kOnfmY4U+QVjVu96XCMBnkiCtnGXZs48AqE0CvvpQjT2ZAfDTEx/8AyPH/AKTTpPoLcOrwjiBHZuY4fQFj8gorVN0OumBLcTnJ54TCDz3wSNs0pyfSpMxxFGznzKgfwpGx/moxwnpJcSxu1zKLUggKOrOWHeftG2xy5UUuwt31DadCUHtXN3Jv9+5fH8uKMWHCI4h97Y/eldhz29pudJEnSW2zhr24lOd1iH9IlopwAW87gLbzORuTcZwBvj2mH5VJooNK2dB4ZEqr2QACScDYZ7zgbVdqvYwhEUBQvkvIVYq0ZkqVKlMCVKlSgCVKlSgDzFa57ZXGHVWHgwBHzrbUoAXpegloclEaEnfMLsn8oOn5VUl6GzL+iumPgJkDfzLpNNlSgBQSwvYypaKKTTt9nKQSN/uuBv2j30A6YC51xXEOqGWFXQrPFqRlcqThwGXVlR4ZHfXTcVAKAOZ9AZYXE0ksltJdysDMItOEUDCKBjljc4zuaM3/AAS3ZXZoI2OoIoKgDcqBvjxbOaabjhMMntxRv+0gP9KoydFIN9IZM89DsPMbZxscH3U02uBVZxfj88EU0ypbRGOKTq1+0dGcrs7AL2eeeYxVWG/4e20sd1D6ESr8hq+VdG479DEFxI8qzzRu5JPssCx5nGARnnzpXufoNuk/RTwSftBlPyyK1jnyx4kxOEX0Ctpxjh00axiS2IWDql1aAwbbtFZFXtYUHPjVduOxxq0VhM7yIFAgjKaF1EKC7kszaTlm6onbwpduvou4kvtWySj/AJcqn5Ppqqv0VcUkcnqjGpPZXVEAo7twzY9wrKVsdI3dIFvg+i4vLclgzqRISNu7eTA5bDG9BeJ3jqNLcVDIBgKglPxGcfOmzgn0IXKyKbgRNHvqQzNvttuiDcU68H+iuOE502678hEXx+85zURWllylqSRyCEW7gKtzxGcYGFhgwO7I7bHbOd6vTcCSFOtPDb1l5apJo0H8KJkV3aLoyoGDI/7ulP8AQora3Re3YYdNY79ZLZ9QTg09x+k+dV4rqVsWUXZUACaeWQjJHsqGq7Y8P4jNnqLRI9R5x2gGP3pc19D2vCoohiOKNB+qoH5CrWKZLfY5DH9GV1IFLSTqfvfbhFP7sa7VY4X9B4WbrZJxschdJf4tI2/wrq2KmKATaF2DoPCPaLvy2zpHwXFF7ThMUX6ONF9Bz99W8V7QNyb5PAK9ryvaCSVKlSgCVKlSgCVKlSgCVKlSgCVKlSgCVKlSgCVDUqUAeV5UqUAQ1KlSgCCpUqUkB7XtSpTAlSpUoAlSpUoAlSpUoAlSpUoA/9k="/>
          <p:cNvSpPr>
            <a:spLocks noChangeAspect="1" noChangeArrowheads="1"/>
          </p:cNvSpPr>
          <p:nvPr/>
        </p:nvSpPr>
        <p:spPr bwMode="auto">
          <a:xfrm>
            <a:off x="1524000" y="-960438"/>
            <a:ext cx="2286000" cy="2000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470" name="AutoShape 22" descr="data:image/jpeg;base64,/9j/4AAQSkZJRgABAQAAAQABAAD/2wCEAAkGBhQSEBQUEhQWFRUVFBgYFxcXGBccGhgZFxQXGRcaHBgeHScgHxwkHBQYHy8gIycqLCwsGB8xNTAqNSYrLCkBCQoKDgwOGg8PGi8kHyQsLCwsMSwsKiksLCwpLCwsLC8sLC4sLCwsLywsLCwsKSwsKiwsKSksLCwpLCkpLCwsLP/AABEIAOgAyAMBIgACEQEDEQH/xAAcAAABBQEBAQAAAAAAAAAAAAAAAwQFBgcCAQj/xAA/EAACAQIEBAMGAwcDBAIDAAABAgMAEQQSITEFBkFREyJhBzJxgZGhI0JSFGKSscHR8DNyohVTguFDwjRj0v/EABkBAQADAQEAAAAAAAAAAAAAAAABAgMEBf/EACwRAAICAgIABAUDBQAAAAAAAAABAhEDIRIxIkFRYQQTcdHwFLHhQoGRocH/2gAMAwEAAhEDEQA/ANvooooAooooAooooArxmsLnakMZjljAzbtoqjVmPoP67DrUTiVaYfi6L/2wfL/5H8x+w9d6AOIcdcj8BGZOsoAP8Cnf/cdO16YRcelXaQn92VP/ALLY/Y14cGVa0ZIt2P8AQ1xjMaY0JlMSr3bc/Ibn4VIJSLmcgXkiNv1Rsrj6HK32p5DzBAxA8QKT0e6H/la/yrN8W7T5VQMsQuVUe+7dC1jZFBOxNT2HwMnhASHN5bHNrf5HpQF7BorPuBYXLI6qzoLi2R2WxPYbdNrVYo8ROvuyq+h0kXW4/fXKf+JqAT9FQ3/X2U2khba942Dj6HK32pxhuYIHNhIob9L3U/RrX+VASNFFFAFFFFAFFFFAFFFFAFFFFAFFFFAFFFJYnErGpZyFA6n/ADf0oBWoXjXHjGjeCodgbFmNkVuxO7EdVHzIprxDHPOCvmjjItYG0jA9yPcHoNe5G1QCcn4YaZZGtsGmlIHyzWqaBG8P5kllLSArLrZmBudCdLDZR0A0qVj5gJ3IH1rqPljDK2YQrcbdP5VI5akDSHiSjUsD/wCQrx8RAxuVVm7k5iPh2oxXB4pLFkFx20+4pqeFRx7vIoPXRgD0BI1A9TUAfJjgNFTT0AArp5pH6ZR66mlMPw1R7pY9N+vwA2PencaKvprprtb1PSgEcBggv8zfqe9Oz6dvXQdzakGxgA0O+unf46WppPjGJsLH0H8ydzQHUuKBJPfRQN7dKisViCzGJAHcjW+qxjuQdCfSvZZWdykJ83536J6D19Kf4PBrEuSMXY6kn1/Mx/pVV4gJ4LhwhULG8gc6nK7D4krqoHpapiLFYhdpFkHaRbH+JP8A+TSIUItzqT9WNdSYrw1Be5ZjZUUXZifyqOptqTsACTVgx8nG2GkkLD1jZXGm+mjf8acQcbhY28QBv0v5G/haxNVXE4aWV8zJhSyCwK+I0sYOpBBkjK+tt6W4cjPctiTJEpAZHgXJe17BnLEnbYkVbiV5bouVFV/D8PW11Dw32EbsBbp5NV+1L+JOm0qOB/3Vyn+NNB/CaoWJmioGHm1L2YAkb+FIkg+xDf8AGpHDcahc5VkGb9DeVv4WsftShY9ooooAooqN5kndMHO0TZZFidla17FVJuB1OlAd8Q4qsZyqM8lvdGgF+rH8o+56CodwzNmkOZunRV9FXp8d68wzJlGUkX1uepP5iepPc0s0Z6a/DWpAmarHNHN/gN4WHTxp+o/Kl9s3c+g+dWao1uDoJGdVUlzdid76bUd+RKM0xvOfEbsHmWHbRIlJ2udT9N6RXnHGiMN+0uzajJkjG2xbQg/I1pWIw0Tow8EnpZha5O1mF/5VA43kSZ3DxzRWNgwaMXCj8uYDUetgaxuRsoxK5wH2k4lHAxP4kZbVsoDAegHT5VqEeKRkVwwysLgkgXB+NULF+z2ZsxRUUX8ozG59Tfan45HigAZ5Az2K5CfeJHT7fKim15CUI+TGHEebcLhXbNiPMGPliZmN76+6bfeoyP2v4ZT/AKc9u9k/q1Z7gThXWU4lpVlLEqyAFTfUgjvfrtY1D1sc7N34R7RMFiGA8bw2PSYZf+Xu/K9WDxDN5ID5fzzDUfBTt/avmepPg3HcTh2H7NNJGSdAjGxP+3Y/Soq2LPpjDYcRgRxDUbnt6k9SaexxZQbC539SaxzhHtgxEHlxYhlPXIpWS/7xXy3+VT/A/bA+IfKmEV+ypOFkb/YrqAx9BrWnFlVJM0KWdYgHkIBYhVUsBdjsqk6XPeoPFljlfF4RnYta5AaKFD1SWIM42Fza7E9BayHL/NU2LeXwvBd1PmwsyvBNCNBlDHOHGmpIGvbSpZzKAHXDPhijBpGDoy5FN3AjjJzki4HlFt+lOiHsbYTDI8h/Y55Fh3mkV84DaDwwXUtnI6hvLYXGoqdw0Kqg8oSJBZF7Dv8AH+9dYV0lVXjKmJvOpW1nza5vh/WvJ4WkYdEU7Hqe/wAPSobsslR5hJ2kbPqFtoNdu5HfSo3mfikBhkildlDHIWH6hra35rW1G1qno0AFhTLHcDhmN5EBPU2HUW6j71STf9JpDjfj6KXheVjOuWGWFk0NyCSddSLXBubi4PpVN9ovOWaNMDFIZIoLCSX/ALsi9Af0KdB3Iqze0jmmPAxnCYQ2mdAsjA/6UXRB0DN2Gw161S/ZnyIeJYnNICMLCR4h2ztuIwfXdrbD41o8kprxGXy4RfgN09n8TLwvBhyWYwIxLEk+YZtzrsaKno4woAUAAAAAbADQACisy414rxaLDRGWdwiDqepOwA3JPQDU1mHMfM8uOupDRYY//FezyespGw//AFj5k7V1zeGbHzGZ8wiZRECbLGjRqdBtmJJu2+w2qNMZAv0tW+OC7ZhOb6RKHm+KCEeOpyKqrceYmwAAynUnSm/D+ZQ4UYSdWsqAqTZ7gvmPhvY7FL2v7tZvxXib4qU5I5GjjtbKpNszBQxA6sSAPiBUT4lyba2J06j5HWodXom3WzeIOZpvwFeNSZCQ+cMuVhHmC6fmO19tOu1SHDuP4eZbhjG2xVvym7Agn4o30rEMHzHiI0yCVihsMjnMDrsL+YfIipzhXOC5Ck0RAKFA0QX3bNbNGdyC7G4N9aOI+YbL+zki62b4WpMjvVG4Tx0En9nxC3yKAhOVgwzXYxva+40W+1XLh3FHdPxVs1yCrehtcHqD0NUaNFKxasm9qXD8fHiJMRCz/s7oqnwyfKAuWzr0Op8w71sF0PQr8NRScuDY+6Qy21sbE+lj0qt0WPkoivCK17nb2WSzu02EhEZJ1huFJt+YA6C/as64pyvisKAZ4JIwTYFhoT8dqulZS6Ian3BMQqTAvoCCL/pJFr01K14UqUnF2Q6kqJGfgTqb2LpvmTW/y70lLK9gqKw+AN/lpcH1pTgWEnlmWGBrO97AuFXQEnUmw2qQ47wrGYcfjzLvayzox+YU3qXKC9iFCb32S/D+b8ckiYl3V54h4aNIFuEK+bxSLEi22bW9T/EvblM2HMYESysLGSJXNgdDlDNYH1rLYsayo6C2V7XB7jY/GkKhyWqCi92z6D9n/tD4YmFiwyztGUB//IGW7MSW8wJQC50F60WKQMoZSGU7EEEH4EaV8b1JcH5kxOFN8NPJF6KxCn4rsfpWb27NEfXFVfn7nVeH4fSzTyAiJO3d2/dX7nSsw5e9umNBCzxx4gDdtY3A+K+X7VVOZOYJcZiHmlN3c6AbIo0VV9AP71AbFuC8Hn4njRChLSSMWkkbXKL+eRv7dTYCvpvl7gEWCwyYeEWRBb1Y/mYnqSdTWbexvi/DcPD4QmVcZIfxfF8hJHuohOhUdLG5JvWt0CQUUUUJK9zFyXFi8xYlWZQrEfmA2uPT071Rsf7McXDc4aXMvRb9L3Oh7knvvWtV4zgAkmwGpJ7VZSaK8UfOPL+BxGFxDwyRvGxRtwVvka6kHY/Wq9Dg0z5Sut7EdrGx+d6+i8VxFsaDHhVUxm4bEyLeMdPwl3kYfq0QdztWSYOF0klhxaRvNGsliyqC+Rtww964170b0Wx4HOVR+xGx8pFgctzsRrrrtptfSo/C4FssjFh5b7gakFbgjpp1q7YTAI8KyKpVWuLXJsc2UfQkVApw6Rc5W0qSK2bwtQCQc2m9wQPjUY2/WzPPhqVVRH8N82jojDbU/wB6lcNxSaBrRSSKo/KbOn8LE/ao3C4BSdJQhtfLIpBsN72vb51KNw6cx6IJFGzRsGFvl/mtb6OTjJPRMYH2jsB+PEWX9UZKn+Fv6GrLwvnHDTWEWITN+iXyP99D8qzTFYsquVkZT6g1B4jChz7gN+w3qjSNYZJLs+hjxJ094Er9QRlJ/oa4xy4bFRvDMgZG0Zb/ADBtfpvcVifB+MT4cAQYh18oJjZ8yXvb3XuLdxvVx4fz4SB+0Qo2vvxNlvtZsp0N7jqKztHRY2497BYnu2BnyH/ty3I+T7/UH41GcH9hkpjkGLZopQw8MrldCttTfrrpb0q/cN5igkFopgrWACS+Ug9N9Ngdqm4uIyIbMNLmx3FhtS76LIz3k72RnCYkyzyJKArKiZNPN1a/UdLV57T+R/Fg8SBF8RLAnqyC+gPp2rTIeLxyaEC+m3r6d6WOFjcb3+JINUafZopJao+SMdw4xFRmVsyhhlN7X6G2xvcWpravrDivJOCnXLNhYj2IXKw+DLY1nvMnsJhytJhsQ0QUE5ZRmXT98eYfQ1ojNmIV3FEWYKNSasvEOQcTGpKxtJlAJMYLaHUHKBmAt3FR0EHhLr7xHm9B+kf1q0o12UUk1aPbCNcq/M/qPf4dqR8Yo4Yi+UgkdzuBU9yjy+cXOL6IurE7ADUk+gH9qiOIMrOxX3SxYd7Em1/laqgj/DzsWItck+guauvLftUxuBRY438WJb2jlFwB1CsDmA+dqrMHhqCz6ke7GL6nuT2H1qx+z3kWTiWJtqsKEGaToBuI1/eI+g1+NE7ZZpp7PpnATl4o3YZWZFYrvYsoJF/S9qKWC2oqST01m/MvMyJjJU4hmOFjZBHGgYq11DF5VAu4udFJy6bGtIqscx8mjESGVWszJkZWHla3ukHdW6dQRal6YIPmLn9HXwsK3ly6uNNLbKNwPWqhLCkqgOA2t/UHoQdwa44nyXK+IAkz4eUKbNrlkCtrYg5ToQbelJ4jCSwZSv4iH8y9P/W1QpU6DjasY4mXEYJLxHxI0N8p1uMwPmHcajMN9L1DxcWjLEqTGSzMBtbMxNgR8atuGx+awY2PYixqI4zymsl3hsrndfyt/Y/arqMJd6NMfxWXBLkvF9fT6ibcVkIswSZbg2kGum1pBZvrXUE8QZV/Fwkh1GYlozfKRqCGsQNKqpEsTEaoRup2+n9RVn4dzxBIiQ46GwRcocDMvTzEe8p03F6zyvJi6XJefqbZJYM8VOC4P08i9yBJYyRlckaW1/8AdNn4FhyuZowNtbkG+2/eqrheEuFz4KVZY7LePNcElfNl7EEHsdqYcR5txCNkF1088UvnswPRjZsp03NXx54ZOv5/wcc8Th2WnHclIdY3I9G1Gvr/AHFV/Hcryx+azC2zJr9bf1pzh/aXEy5cRG8RtbOnnTprbRh96tPDuOwYi3hTI/wPmH/ida1qLM3oztoJLWEjWtawsO9uh2BIpXDcSxsBzQTyA39w2yH5Hy/atDxnCYnUl0BPcCx12sd/rURLyf5vw3yk6gPYj5MPpVflrtDlY14b7ScQLfteDD/vw+VtOuXVT8iKuHDef8HNYeL4TH8kwMZ+p8p+tU+fgU0XvISAbZl8w032pEi4ta/oahoumy2YvmLExTSWlKqCCg0ZGTUi3e+moqfHOceRGkQAOB1AF2F7a6HTvpWYpiFw8LyvZAuuUbE38oC7Zie1RKe05pBbF4dHUf8AbuhC6gaA2Oht0vSUuUVS2TiSUnyejSPaRx9MPw0thWEbTyCMkLZspUl7EHQ2W1+2grC4sM8pIjUtlFyB/L4+lXDnfnHDYvBwpAz5hMXdWUqR5CARuLfOq7wnj4w8bALqxN3vrqpAt6i9x61CEkr0THCudEgwcsC4d0klQr4uYFdRbUWvoL99TVUdgNfpS2Mx6SM7Lpc3t1/wnX501Hc/L0qGrL45KD5VvyFcKimRBK+RWYBnClsi31IUamw1tX1VyXg8LFgolwJVoLXVxrnP5mY75iRrfbbpXynDh2dgqqWZiAqqCSSdhYbmvqb2e8HfC8Mw0Mi5XWO7r2ZiWI+IvajK227ZYqKKKgkKDRRQGF+1XmDiE2Lmw8LeDBhiG8jZS1grZ2b56LsPWqrwP2hyAKmKXMo2ZQA413y7H5W+dbVzX7P/ANomeeJwrvEUdGHlY2spv0OgG3SsexXDYCskbqn7RDIEYowIIJsb200OmYd6zbp7Vo7FihOFwlT80WyPjmGmAJUTQlbtIg80OUHNnG4/Lbbc9q5xHCGy+Jg5hIun4cnlYFhcDXqfX61nLcKxEDs0ZZXjvcqbEDYg9we2oNSvD+Z1k0xS5Wv/AKkYAvci5aLQX8o1Uj4VpcXuLMpYZQ1NV7raJTEt4zGKeMxuBoSDcfA7EelyKr3FOBtH7+35XH+aH41puD4h4mBZ5BHiPCMQDx6fh+VGNz5jIp3BA6V4nCVnRzFZwCyvG1s65WK+ZextoaJkJuCp7Rjed4GzI5Q9HQkfxCpDE8zNKlsQiu11ImTR7C41XYi3QW2qa4/yi6sGiGg96Mi5t1y33t2+l6qeI4U2UmPVeo7W331BHY1WeNSak1spHJweuvcckqfccOPS9/mp1prLghe6nKft/wCvlTANr6j607wuOINmXOLHrlbbcN/cGrJtFpxhJWlX7fx/stQ/6pgsOJpQ4gNh52DgZtri+Zaf8K9ppzAzqRbqgUjW12IsCTYDvUvwXnrCYmEx4uUxnwDE8cg8koCkKwIuAw0Nu9ZzHwZnJ8LoCbNtYAn5XtUxm+jLLjiqcWatyvzMHmkKyRsrEkANlOrMf9M63sRUpNxCGScxzQW00caNfT7fKsLgkKsPEXTN1vYnsGG2narZNz+65RhgyAaFZGEi/Bb6gfP1qZNuqKo49pWUYsRISY0RWAPVmFyT8NqpzLmPoKleP8VfEzmV1VSVUEKSR5RbS+ov2pDDYFnUlRov+WHc6UbEYuTpDdI+1c4mC4ve1vpTjakCc3w6etZKTk9HoTxY8OPxbbOIYrD/AD60qTXJbtrSkEDMwVQWZiAB1JOgFannMvPsUwDScXjYA5Yo5GYjYXXKtz6lvtX0dWdeyXGYaGNsAisuJiXxJyQpDkkAkOpIsMwABsQOlaLUMsgoooqCQoopHGYtYo3kc2RFLMewUXJ+goDjiXEY8PE0szhI0F2ZtgP86V898vRwSx8TkgVS93eJnALBCZGHlO2wJHwqN9pPtHk4nLlQlcMjXSO/vH9b23bsNh96Z8jT/wCqqOElIsLi4dLG6kdR6U+pC2zvhWLxQLLkOIUpYhffAO1vgelLNNhp7i3hSjQowIN7676g+mu1WngfBrlmQiMqlmZGOS2huVOotvcHS1e8z8NeUXlw6yoQCGjtdTbzFWGpBOtjesnHfR3YvipwW9/n52VVMNiMMQ0LGwJOmxvuDbcHS469qsnDeZopciNfDSroGQ5AbkOxbuMyHQWIzaA1F8K5ekMIMc4N1JdZLlBrZUL2ur3sMpzakVGtiVY5JkKMNw4tb5/3tR8l7nTD9Pm68L/P7GmY/iDeHAZskoIYSsoBI/ETw2JFrMUbrvbao3G8lJi7y4NxISBfTUgi4EiG19Njv2JtVW4dxWXDsCjFly5cpOoXsG6gHWxq04XiEWKJePNDLGUVApyjIPEyeQdRc6rf4VKmc+b4Vw+5QeYuXGVisyNHPftbNe5BHcWHS1VaRGiPmFx373/zavonmOEYvhL53SSWOMEyKASrKRf1FxvoPSsgx/DJAhMkVwN3GzD1X4/mrS15nDTXRVQudgF1LEAfGrNgOEtAwvOgYgrlIJUZlIsWvobHSnXMPIa4eFZ8LK0jKqSMhA91gCHQjcAkXHS9Q+H5qd3UNHDnJADtcAEmwLfDudqrb8jZcVrIicgmhXDTYafL4gJdA2xuqhSh76HrVVyhCwA+fUaVYXSNCXnN2b8zKuwWxEaZiCA1xmOnYm1VmRvMchOUHQnX79auYtK9dEhBwmRjsc1swU7lbXv8LUocXIiZDoALDTp11pfhXMRjmEkoLeXLcaNbLlvba4HSpTmDikU6SvFa2lgdGAv1FYPlez2cP6fg+Hkr97X55FSd8x9P51yTfauqTkktoNz/AJrW6SR42TJLJLlIUAtQN+thrcdT0F+lP+AcHM8oS/lALyMTYBVF2N+l9hXvDcGJ8VDCBZZZkTTs7gE/T+VSUNe9gnL0ipPjJNprJHfdgrEu/wAC1gP9prXKRweDSKNY41CoihVUbAKLAUtVS4UUUUAUli8OJI3RtnUqfgwIP2NK0UB838a9lsuHEnjxNljDFZohcSC1lBAvlN7N5htmF9qqQ5clUl4GEir+ZTlbqdPWwr69qj8w+zGCUh40yONihytobg9mI9RVkyKMC4NzLLh3dZAxWVLMG8rEEaEEixPqdDV54DzrAwCW8NtLZbKGPW63ym/YUvx/k6YlhaOdb/6bAIyAFTlXXKLAC22+1UvH8tRhrDxMM+ZQI5FNrE2J131/TpaqtWWjJxNKk5OhnIlDvh8SwZzInluR+pbkXy2PqBUTxTguORD4scWOjKkiQACWxAym9iSNAf61TOH8WxWDynV4rqdPOl/eXQ6qdL2FqufAvaapTJmsfLqbsAFAFsp1F+twfjS6JjHl0QCxYZjaKU4Z9bw4gELfoqtr13v39KkcJw9Y5GXExn3CUljbNGhDFQzFdQpZSvTvrVyxj4PGIzSRrIMlwU1YMFJdc1+g1BJ6EdrwGL9mk0JMnDsSCBoYpbMuhvluBYWPcaX31pxXZrHPkhFwvRXnxMqyFlco2Ui4PvC3u32YEd9DUvwTmq/hxSRBiBkDL1BH5kOhtbe/Smh4g+GYDG4N4WFlEuHOVQoBHuaqSQQCQbkDalYFinaN8PKjurHyqCJSNT5ybdOu1VlC1Uhzg5XFV+xN4gnKUhjVs0bpqpXJnBtqL+Qi/SwI6VR+Y+UQYodPDn8sbAgAE2JFx1P73WrVjOJkTQsQ6SELqpK2zMvkbQXFgb30qcGATGLA84a6x5i6gAXLGwXXVupFrWqE1DTIyXJmEpgzc+KdFsLXvfTS3paugoG1WbnHk6TB5ZGdHSRyqlCbjKAfMtvKagpI41i1OZ2GgU6KP3j1PpsPjWqp9HMxmz9qEWvUSlVZQRmNhcXIF7fAdaARmlyj1rnCxdep2+H9zS/E8RHLIPCQrGiBRf3mtfU+pNTnL8CxK2LlAKxHLEh2kmt5R/tT3j8qgnoW4mf2TDDCr/rSgPiSPyrukX9TV69hnJYdjj5RcIxSAfvAWd/lfKPmaybFYlnZnclmYksepJ3NaZyX7cv2aKOCbCqYo1Cq0HlIA6lDoT31FzUsI3qik8POHRXF7MoYX0NiARcfOlKqWCiiigCiiigCqvzXzQYz+z4cj9oZbliLiBD/APIw6sfyp1PoDUhzRxSSCFfBUGWWRYkLe4jNfzv+6oBNhqdB1qpYhYo4/CibxGL55p2tnllIszE9B0A2AAA2qG6QKji+JkyeDhT5EY+NIfNnYm7qSffkY6s/TYWqVHFUb8KZFMeqm4zDVvNvcga/HQa1LcKwOFGGgjZPDKoAWS3vKxvmHc7/ADphxHk6UAvERMh1uvvfT+xqPoWi0ReJ5IimRjhZfD2vFmuouARoTcXIBBBql8a5ImhN5IswH50vcW+43qV4rmgJa2q7hhtrsRoaleG8+hbByQeqSsXjcAfkkPmRvRrj1qOfqbrDzWjP4JpojeOQ9rMbG3UZhuPQ1a+Ee1F4SgmQgrfU21De9qND36VeP+iYPiMPiIqhiddg6tawBI3B0PrVS437NpIxeJs4t7rDUnra2/fUCraM6ktd/uWnhHOuHnUISjAgWVzZyPifK33v8a8PJ+AeQyLEqu/lswOXzE2PZWOU7WNZJi+AtE2qtCx0uNjf7Gn/AA3mLG4UqqnxlsCEPm72Fjr30Bqxk9aL7x3gcsEbNGXl8NbLC4Mvbyobhxp+8bDpVU4J7Q5C/wCzyAQggxgHy5QQbJmK+VraZiPpvUhw/wBpyvOFnEkQCKgUMbKygAkqdTe3UE1ZOJPBNHlkQYlJCo0HnW4tmOxsL77is5U3s0in2jqDGRzJ4eIU38oRmS2b8oDbgkm1jc71kvNWBSLGSpGAqq1gB8Aa0LivsncOP2PGSp4ZuqMWYKQdCCCNvgaY8U5FndXkk8NsQRYlSQH0tmOYeVvtRQqfJENqWujNjpqacY3HosAijszPZpGt+a3lUHeyg/AsT2FSuN5cWKG2IDpIWXfQC+a4B1B2GtQ2L4WIpCA2YAkD5VonZlVCEMVhYC5/maf43iDOkUf5IUyqPUm7t8ST9AKRRgEOnmY+Vr7Lrc27k2F+wPekvALabL1Pf0FG6RaEJTlUez3XPZfMLC/bUX0PTenOCwiNPGpvleRFbLa+VnANr6XsaRLgCw0FaL7PfZtI7x4rFAxorB449ncg3Vm/SnW259BvRJvZ0ZJRjD5a2/X0+n5RvUWITZWGmgFLVXYEu6juw/nViqxzhRRRQBRRRQDDjnCRiYTGxtqGUjoym4NUDiXAJIyRYkjcpr9tx9606kMRg1fUjXuN6lOirimZKJ5E8ps4Og/V8PX5inWA40c9i2VxsbkH+draVa8Xw6OQnMt+x2b6ioTHcpX1Qhtdj5Ta9yAdv5Ub9ivCvMduIsSnh4uNZL6BrWP8Q1B+Qqn43k7DLJLDHJax9yfQEWB8ku35hvb40/WKWEhQWHmsEcaaba+vcGlOI45Z4wkvlKuDewbVfyk75TfUfeoi1ZflJFVPDMTgH0W0ZvuAVYb2fXKw7MD9DU9wT2gxv5JTlY7JK14731yTWuP9r7aealcLLNGhF1kj/SSzRENKcyiGx6P30sLHeqnzBwBSFkhjyBwCYQ2YAZM2dDuEJDAKbkFSKiUXHcTtxZMefw5NP1+5fuK8EjxahUcxtv4bgEHS5I7j1Umonh3IXhESM5SdH/Dy2ZAo0sVa1wbk7jeqLwfmSfCEeG90BvkfVb+g3U+q2q+cJ9oYlNmK3Y+5KQtt9ElAt2sHA+NVTj2aZsWaMeL2l7EJznyxLMI5BAJFUEM6tmdhm0uCA2ljbf41B4nCSYRFkwmJbL1jfXKT07j4VrUWMSTyqTG+tkYC4t1A6i5Go01qr818uvJKjvEJFyhXKaMNTcgb9ehNX11VnHGLnK+Vf9I3hntSngcHHQXDKPxY+oNje2x6dquEXOmFxUd8PIjtreNrB9tAFPc1nXNEAVYx4lwLgK4swA0AJHoOoqF43wyJo1miidFK3LD3QenmBOvobUenxIV8VNrRsUeFSWM5ly6XZHHS9tVqm8zcrYPCI2Ikiub+RQzZXfcC3bTXpYU39nXEMY0b5pC0Huqr6ktfWz+9YfHem3tL5nimjTDR3zwylnOmW5QiwPcE61Ze5STT2iizzNI7O5uzEljsNew6DsK5klpNntS2BwryukcYzPIwVF7kmwqK3bJWRxjxj59lt9mHKf7XivEkF4YCGbsz7on/ANj6Ad63Sovlfl9MFhY4E1yi7t+tz7zfXQegFStCqRzTuDiTLv5h67/Wm1qXwWHzP6DU0JJkGivaKgBRRRQBRRRQCE+CRtxY9xTGbhjDbX+dStcTPZSRrYUBATQhhlYAjqCL1FYnlxDfJ5b30Oo10Nuo2qYPrRapBTsRwOSI3W4sNwbgnpftemE8Wc+YBZFNxKo1FswGmxHmOnrWg00xHC431Ise40+1VpikZbxjk3OM0BDSZVzJsXbzeI3mtvYGwvqTVdHLsyRGdbAIzB0P+ouQjMShGqi4J6ga7Vr+I5dI93zAbd9qjmwtmBdcxU6Br75bb72tp10rOUWd2H4uUVxfRXOXeY4Z4xFKqhwLqD7rW6o26t6A1ZsHxDKQPFUxkbSEZgegz317WOtUjjXJ+SDxYgVkTV0vcHuy9rb+tVyDiFpQ0guy9HGhNtLjow0IPwrNReL6P80bRwY89zxs1bjuEwsxyTpcm2ttRe9rPv8ALWkH4dDgMLK4fIgFwza2JFkFgPNrbTc1ReIczZgAyZlBuFkJJJuTfMD5db26DYXpPmzmuPE4GKNGYOs2ZkYWsMre6dioJraEuVnNnxSxwVsuM3H1PDJJvFRpVRsrKy3LdLgbEX6jpescCltdfUn7/E1O8vcsNLZ5brEeg0Zx6fu+v0q5MIgFTw0yILBSBa3b+9aqNI4XJMzZorA2+hFya072O8qb46Qd0gv22eT+aj51TuG8CGP4gMPh7rEWJJJvkjHvt/QfEV9A4XCLEixxjKiKFVR0AFgKNkpHdqK6rw1BY8qYwUGVfU6mmOAw+Zr9B/gqWqAFFFFAFFFFAFFFFAFFFFAJvhlO6ikH4ap2uKd0UBHPww9CDSLYNx0+mtS9FAQRW29JzYZXFmANWArffWkJsCp20Pp/agKbxPlgOjBGIzAixO2bex/vWec28n5IizrlkVrBraODYAHuRbStlmw5Xf602xeESRCkihkYWIO1VlHkdGDO8UrXR8vSysTl31tYddfvrV79n/JsJnVsYuZr6QNcAHoW/V/tGnftV7wnsuwcLmSEOsh90s2fJ/tB/nvURzLypilgdYg0pyEAqRmYnbTSxtpU7WkZZJPI3OT2SXEuAYd3ywyGF9bJJqpsbaG9wL1Qeekkwn4LizuL3BBGTa9/U3H1rQeS+UpEwcZxjO2IJLDMQzRKRYRgm+ttTr19K84r7Pf2jiUGJldWghjQeGb5maMkrfplubn4Wq3J+ZSUY9xPPZfyn+yYTxJBafEAM3dE3jT75j6n0q50GigPK9rylIFuyj1FASmFhyqB13PxpaiioAUUUUAUUUUAUUUUAUUUUAUUUUAUUUUAUUUUB46Aix2qMxOEK6jVf5VKUWoCDop5i8FbVdu3amdSAoor1VvsL0B5XhovRQBTjh63kHpc11gcNmuTt/Wn0WGVdhQCtFFFQAooooAooooAooooAooooAooooAooooAooooAooooAppiMBc3XQ/aiigOf8Apotub/50pxh4AgsPme9e0UBzNhFbca9xTN+Gt0II+lFFAP4Ysqgdq7oooAooooAooooD/9k="/>
          <p:cNvSpPr>
            <a:spLocks noChangeAspect="1" noChangeArrowheads="1"/>
          </p:cNvSpPr>
          <p:nvPr/>
        </p:nvSpPr>
        <p:spPr bwMode="auto">
          <a:xfrm>
            <a:off x="1524000" y="-990600"/>
            <a:ext cx="1905000" cy="2209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472" name="AutoShape 24" descr="data:image/jpeg;base64,/9j/4AAQSkZJRgABAQAAAQABAAD/2wCEAAkGBhQSEBQUEhQWFRUVFBgYFxcXGBccGhgZFxQXGRcaHBgeHScgHxwkHBQYHy8gIycqLCwsGB8xNTAqNSYrLCkBCQoKDgwOGg8PGi8kHyQsLCwsMSwsKiksLCwpLCwsLC8sLC4sLCwsLywsLCwsKSwsKiwsKSksLCwpLCkpLCwsLP/AABEIAOgAyAMBIgACEQEDEQH/xAAcAAABBQEBAQAAAAAAAAAAAAAAAwQFBgcCAQj/xAA/EAACAQIEBAMGAwcDBAIDAAABAgMAEQQSITEFBkFREyJhBzJxgZGhI0JSFGKSscHR8DNyohVTguFDwjRj0v/EABkBAQADAQEAAAAAAAAAAAAAAAABAgMEBf/EACwRAAICAgIABAUDBQAAAAAAAAABAhEDIRIxIkFRYQQTcdHwFLHhQoGRocH/2gAMAwEAAhEDEQA/ANvooooAooooAooooArxmsLnakMZjljAzbtoqjVmPoP67DrUTiVaYfi6L/2wfL/5H8x+w9d6AOIcdcj8BGZOsoAP8Cnf/cdO16YRcelXaQn92VP/ALLY/Y14cGVa0ZIt2P8AQ1xjMaY0JlMSr3bc/Ibn4VIJSLmcgXkiNv1Rsrj6HK32p5DzBAxA8QKT0e6H/la/yrN8W7T5VQMsQuVUe+7dC1jZFBOxNT2HwMnhASHN5bHNrf5HpQF7BorPuBYXLI6qzoLi2R2WxPYbdNrVYo8ROvuyq+h0kXW4/fXKf+JqAT9FQ3/X2U2khba942Dj6HK32pxhuYIHNhIob9L3U/RrX+VASNFFFAFFFFAFFFFAFFFFAFFFFAFFFFAFFFJYnErGpZyFA6n/ADf0oBWoXjXHjGjeCodgbFmNkVuxO7EdVHzIprxDHPOCvmjjItYG0jA9yPcHoNe5G1QCcn4YaZZGtsGmlIHyzWqaBG8P5kllLSArLrZmBudCdLDZR0A0qVj5gJ3IH1rqPljDK2YQrcbdP5VI5akDSHiSjUsD/wCQrx8RAxuVVm7k5iPh2oxXB4pLFkFx20+4pqeFRx7vIoPXRgD0BI1A9TUAfJjgNFTT0AArp5pH6ZR66mlMPw1R7pY9N+vwA2PencaKvprprtb1PSgEcBggv8zfqe9Oz6dvXQdzakGxgA0O+unf46WppPjGJsLH0H8ydzQHUuKBJPfRQN7dKisViCzGJAHcjW+qxjuQdCfSvZZWdykJ83536J6D19Kf4PBrEuSMXY6kn1/Mx/pVV4gJ4LhwhULG8gc6nK7D4krqoHpapiLFYhdpFkHaRbH+JP8A+TSIUItzqT9WNdSYrw1Be5ZjZUUXZifyqOptqTsACTVgx8nG2GkkLD1jZXGm+mjf8acQcbhY28QBv0v5G/haxNVXE4aWV8zJhSyCwK+I0sYOpBBkjK+tt6W4cjPctiTJEpAZHgXJe17BnLEnbYkVbiV5bouVFV/D8PW11Dw32EbsBbp5NV+1L+JOm0qOB/3Vyn+NNB/CaoWJmioGHm1L2YAkb+FIkg+xDf8AGpHDcahc5VkGb9DeVv4WsftShY9ooooAooqN5kndMHO0TZZFidla17FVJuB1OlAd8Q4qsZyqM8lvdGgF+rH8o+56CodwzNmkOZunRV9FXp8d68wzJlGUkX1uepP5iepPc0s0Z6a/DWpAmarHNHN/gN4WHTxp+o/Kl9s3c+g+dWao1uDoJGdVUlzdid76bUd+RKM0xvOfEbsHmWHbRIlJ2udT9N6RXnHGiMN+0uzajJkjG2xbQg/I1pWIw0Tow8EnpZha5O1mF/5VA43kSZ3DxzRWNgwaMXCj8uYDUetgaxuRsoxK5wH2k4lHAxP4kZbVsoDAegHT5VqEeKRkVwwysLgkgXB+NULF+z2ZsxRUUX8ozG59Tfan45HigAZ5Az2K5CfeJHT7fKim15CUI+TGHEebcLhXbNiPMGPliZmN76+6bfeoyP2v4ZT/AKc9u9k/q1Z7gThXWU4lpVlLEqyAFTfUgjvfrtY1D1sc7N34R7RMFiGA8bw2PSYZf+Xu/K9WDxDN5ID5fzzDUfBTt/avmepPg3HcTh2H7NNJGSdAjGxP+3Y/Soq2LPpjDYcRgRxDUbnt6k9SaexxZQbC539SaxzhHtgxEHlxYhlPXIpWS/7xXy3+VT/A/bA+IfKmEV+ypOFkb/YrqAx9BrWnFlVJM0KWdYgHkIBYhVUsBdjsqk6XPeoPFljlfF4RnYta5AaKFD1SWIM42Fza7E9BayHL/NU2LeXwvBd1PmwsyvBNCNBlDHOHGmpIGvbSpZzKAHXDPhijBpGDoy5FN3AjjJzki4HlFt+lOiHsbYTDI8h/Y55Fh3mkV84DaDwwXUtnI6hvLYXGoqdw0Kqg8oSJBZF7Dv8AH+9dYV0lVXjKmJvOpW1nza5vh/WvJ4WkYdEU7Hqe/wAPSobsslR5hJ2kbPqFtoNdu5HfSo3mfikBhkildlDHIWH6hra35rW1G1qno0AFhTLHcDhmN5EBPU2HUW6j71STf9JpDjfj6KXheVjOuWGWFk0NyCSddSLXBubi4PpVN9ovOWaNMDFIZIoLCSX/ALsi9Af0KdB3Iqze0jmmPAxnCYQ2mdAsjA/6UXRB0DN2Gw161S/ZnyIeJYnNICMLCR4h2ztuIwfXdrbD41o8kprxGXy4RfgN09n8TLwvBhyWYwIxLEk+YZtzrsaKno4woAUAAAAAbADQACisy414rxaLDRGWdwiDqepOwA3JPQDU1mHMfM8uOupDRYY//FezyespGw//AFj5k7V1zeGbHzGZ8wiZRECbLGjRqdBtmJJu2+w2qNMZAv0tW+OC7ZhOb6RKHm+KCEeOpyKqrceYmwAAynUnSm/D+ZQ4UYSdWsqAqTZ7gvmPhvY7FL2v7tZvxXib4qU5I5GjjtbKpNszBQxA6sSAPiBUT4lyba2J06j5HWodXom3WzeIOZpvwFeNSZCQ+cMuVhHmC6fmO19tOu1SHDuP4eZbhjG2xVvym7Agn4o30rEMHzHiI0yCVihsMjnMDrsL+YfIipzhXOC5Ck0RAKFA0QX3bNbNGdyC7G4N9aOI+YbL+zki62b4WpMjvVG4Tx0En9nxC3yKAhOVgwzXYxva+40W+1XLh3FHdPxVs1yCrehtcHqD0NUaNFKxasm9qXD8fHiJMRCz/s7oqnwyfKAuWzr0Op8w71sF0PQr8NRScuDY+6Qy21sbE+lj0qt0WPkoivCK17nb2WSzu02EhEZJ1huFJt+YA6C/as64pyvisKAZ4JIwTYFhoT8dqulZS6Ian3BMQqTAvoCCL/pJFr01K14UqUnF2Q6kqJGfgTqb2LpvmTW/y70lLK9gqKw+AN/lpcH1pTgWEnlmWGBrO97AuFXQEnUmw2qQ47wrGYcfjzLvayzox+YU3qXKC9iFCb32S/D+b8ckiYl3V54h4aNIFuEK+bxSLEi22bW9T/EvblM2HMYESysLGSJXNgdDlDNYH1rLYsayo6C2V7XB7jY/GkKhyWqCi92z6D9n/tD4YmFiwyztGUB//IGW7MSW8wJQC50F60WKQMoZSGU7EEEH4EaV8b1JcH5kxOFN8NPJF6KxCn4rsfpWb27NEfXFVfn7nVeH4fSzTyAiJO3d2/dX7nSsw5e9umNBCzxx4gDdtY3A+K+X7VVOZOYJcZiHmlN3c6AbIo0VV9AP71AbFuC8Hn4njRChLSSMWkkbXKL+eRv7dTYCvpvl7gEWCwyYeEWRBb1Y/mYnqSdTWbexvi/DcPD4QmVcZIfxfF8hJHuohOhUdLG5JvWt0CQUUUUJK9zFyXFi8xYlWZQrEfmA2uPT071Rsf7McXDc4aXMvRb9L3Oh7knvvWtV4zgAkmwGpJ7VZSaK8UfOPL+BxGFxDwyRvGxRtwVvka6kHY/Wq9Dg0z5Sut7EdrGx+d6+i8VxFsaDHhVUxm4bEyLeMdPwl3kYfq0QdztWSYOF0klhxaRvNGsliyqC+Rtww964170b0Wx4HOVR+xGx8pFgctzsRrrrtptfSo/C4FssjFh5b7gakFbgjpp1q7YTAI8KyKpVWuLXJsc2UfQkVApw6Rc5W0qSK2bwtQCQc2m9wQPjUY2/WzPPhqVVRH8N82jojDbU/wB6lcNxSaBrRSSKo/KbOn8LE/ao3C4BSdJQhtfLIpBsN72vb51KNw6cx6IJFGzRsGFvl/mtb6OTjJPRMYH2jsB+PEWX9UZKn+Fv6GrLwvnHDTWEWITN+iXyP99D8qzTFYsquVkZT6g1B4jChz7gN+w3qjSNYZJLs+hjxJ094Er9QRlJ/oa4xy4bFRvDMgZG0Zb/ADBtfpvcVifB+MT4cAQYh18oJjZ8yXvb3XuLdxvVx4fz4SB+0Qo2vvxNlvtZsp0N7jqKztHRY2497BYnu2BnyH/ty3I+T7/UH41GcH9hkpjkGLZopQw8MrldCttTfrrpb0q/cN5igkFopgrWACS+Ug9N9Ngdqm4uIyIbMNLmx3FhtS76LIz3k72RnCYkyzyJKArKiZNPN1a/UdLV57T+R/Fg8SBF8RLAnqyC+gPp2rTIeLxyaEC+m3r6d6WOFjcb3+JINUafZopJao+SMdw4xFRmVsyhhlN7X6G2xvcWpravrDivJOCnXLNhYj2IXKw+DLY1nvMnsJhytJhsQ0QUE5ZRmXT98eYfQ1ojNmIV3FEWYKNSasvEOQcTGpKxtJlAJMYLaHUHKBmAt3FR0EHhLr7xHm9B+kf1q0o12UUk1aPbCNcq/M/qPf4dqR8Yo4Yi+UgkdzuBU9yjy+cXOL6IurE7ADUk+gH9qiOIMrOxX3SxYd7Em1/laqgj/DzsWItck+guauvLftUxuBRY438WJb2jlFwB1CsDmA+dqrMHhqCz6ke7GL6nuT2H1qx+z3kWTiWJtqsKEGaToBuI1/eI+g1+NE7ZZpp7PpnATl4o3YZWZFYrvYsoJF/S9qKWC2oqST01m/MvMyJjJU4hmOFjZBHGgYq11DF5VAu4udFJy6bGtIqscx8mjESGVWszJkZWHla3ukHdW6dQRal6YIPmLn9HXwsK3ly6uNNLbKNwPWqhLCkqgOA2t/UHoQdwa44nyXK+IAkz4eUKbNrlkCtrYg5ToQbelJ4jCSwZSv4iH8y9P/W1QpU6DjasY4mXEYJLxHxI0N8p1uMwPmHcajMN9L1DxcWjLEqTGSzMBtbMxNgR8atuGx+awY2PYixqI4zymsl3hsrndfyt/Y/arqMJd6NMfxWXBLkvF9fT6ibcVkIswSZbg2kGum1pBZvrXUE8QZV/Fwkh1GYlozfKRqCGsQNKqpEsTEaoRup2+n9RVn4dzxBIiQ46GwRcocDMvTzEe8p03F6zyvJi6XJefqbZJYM8VOC4P08i9yBJYyRlckaW1/8AdNn4FhyuZowNtbkG+2/eqrheEuFz4KVZY7LePNcElfNl7EEHsdqYcR5txCNkF1088UvnswPRjZsp03NXx54ZOv5/wcc8Th2WnHclIdY3I9G1Gvr/AHFV/Hcryx+azC2zJr9bf1pzh/aXEy5cRG8RtbOnnTprbRh96tPDuOwYi3hTI/wPmH/ida1qLM3oztoJLWEjWtawsO9uh2BIpXDcSxsBzQTyA39w2yH5Hy/atDxnCYnUl0BPcCx12sd/rURLyf5vw3yk6gPYj5MPpVflrtDlY14b7ScQLfteDD/vw+VtOuXVT8iKuHDef8HNYeL4TH8kwMZ+p8p+tU+fgU0XvISAbZl8w032pEi4ta/oahoumy2YvmLExTSWlKqCCg0ZGTUi3e+moqfHOceRGkQAOB1AF2F7a6HTvpWYpiFw8LyvZAuuUbE38oC7Zie1RKe05pBbF4dHUf8AbuhC6gaA2Oht0vSUuUVS2TiSUnyejSPaRx9MPw0thWEbTyCMkLZspUl7EHQ2W1+2grC4sM8pIjUtlFyB/L4+lXDnfnHDYvBwpAz5hMXdWUqR5CARuLfOq7wnj4w8bALqxN3vrqpAt6i9x61CEkr0THCudEgwcsC4d0klQr4uYFdRbUWvoL99TVUdgNfpS2Mx6SM7Lpc3t1/wnX501Hc/L0qGrL45KD5VvyFcKimRBK+RWYBnClsi31IUamw1tX1VyXg8LFgolwJVoLXVxrnP5mY75iRrfbbpXynDh2dgqqWZiAqqCSSdhYbmvqb2e8HfC8Mw0Mi5XWO7r2ZiWI+IvajK227ZYqKKKgkKDRRQGF+1XmDiE2Lmw8LeDBhiG8jZS1grZ2b56LsPWqrwP2hyAKmKXMo2ZQA413y7H5W+dbVzX7P/ANomeeJwrvEUdGHlY2spv0OgG3SsexXDYCskbqn7RDIEYowIIJsb200OmYd6zbp7Vo7FihOFwlT80WyPjmGmAJUTQlbtIg80OUHNnG4/Lbbc9q5xHCGy+Jg5hIun4cnlYFhcDXqfX61nLcKxEDs0ZZXjvcqbEDYg9we2oNSvD+Z1k0xS5Wv/AKkYAvci5aLQX8o1Uj4VpcXuLMpYZQ1NV7raJTEt4zGKeMxuBoSDcfA7EelyKr3FOBtH7+35XH+aH41puD4h4mBZ5BHiPCMQDx6fh+VGNz5jIp3BA6V4nCVnRzFZwCyvG1s65WK+ZextoaJkJuCp7Rjed4GzI5Q9HQkfxCpDE8zNKlsQiu11ImTR7C41XYi3QW2qa4/yi6sGiGg96Mi5t1y33t2+l6qeI4U2UmPVeo7W331BHY1WeNSak1spHJweuvcckqfccOPS9/mp1prLghe6nKft/wCvlTANr6j607wuOINmXOLHrlbbcN/cGrJtFpxhJWlX7fx/stQ/6pgsOJpQ4gNh52DgZtri+Zaf8K9ppzAzqRbqgUjW12IsCTYDvUvwXnrCYmEx4uUxnwDE8cg8koCkKwIuAw0Nu9ZzHwZnJ8LoCbNtYAn5XtUxm+jLLjiqcWatyvzMHmkKyRsrEkANlOrMf9M63sRUpNxCGScxzQW00caNfT7fKsLgkKsPEXTN1vYnsGG2narZNz+65RhgyAaFZGEi/Bb6gfP1qZNuqKo49pWUYsRISY0RWAPVmFyT8NqpzLmPoKleP8VfEzmV1VSVUEKSR5RbS+ov2pDDYFnUlRov+WHc6UbEYuTpDdI+1c4mC4ve1vpTjakCc3w6etZKTk9HoTxY8OPxbbOIYrD/AD60qTXJbtrSkEDMwVQWZiAB1JOgFannMvPsUwDScXjYA5Yo5GYjYXXKtz6lvtX0dWdeyXGYaGNsAisuJiXxJyQpDkkAkOpIsMwABsQOlaLUMsgoooqCQoopHGYtYo3kc2RFLMewUXJ+goDjiXEY8PE0szhI0F2ZtgP86V898vRwSx8TkgVS93eJnALBCZGHlO2wJHwqN9pPtHk4nLlQlcMjXSO/vH9b23bsNh96Z8jT/wCqqOElIsLi4dLG6kdR6U+pC2zvhWLxQLLkOIUpYhffAO1vgelLNNhp7i3hSjQowIN7676g+mu1WngfBrlmQiMqlmZGOS2huVOotvcHS1e8z8NeUXlw6yoQCGjtdTbzFWGpBOtjesnHfR3YvipwW9/n52VVMNiMMQ0LGwJOmxvuDbcHS469qsnDeZopciNfDSroGQ5AbkOxbuMyHQWIzaA1F8K5ekMIMc4N1JdZLlBrZUL2ur3sMpzakVGtiVY5JkKMNw4tb5/3tR8l7nTD9Pm68L/P7GmY/iDeHAZskoIYSsoBI/ETw2JFrMUbrvbao3G8lJi7y4NxISBfTUgi4EiG19Njv2JtVW4dxWXDsCjFly5cpOoXsG6gHWxq04XiEWKJePNDLGUVApyjIPEyeQdRc6rf4VKmc+b4Vw+5QeYuXGVisyNHPftbNe5BHcWHS1VaRGiPmFx373/zavonmOEYvhL53SSWOMEyKASrKRf1FxvoPSsgx/DJAhMkVwN3GzD1X4/mrS15nDTXRVQudgF1LEAfGrNgOEtAwvOgYgrlIJUZlIsWvobHSnXMPIa4eFZ8LK0jKqSMhA91gCHQjcAkXHS9Q+H5qd3UNHDnJADtcAEmwLfDudqrb8jZcVrIicgmhXDTYafL4gJdA2xuqhSh76HrVVyhCwA+fUaVYXSNCXnN2b8zKuwWxEaZiCA1xmOnYm1VmRvMchOUHQnX79auYtK9dEhBwmRjsc1swU7lbXv8LUocXIiZDoALDTp11pfhXMRjmEkoLeXLcaNbLlvba4HSpTmDikU6SvFa2lgdGAv1FYPlez2cP6fg+Hkr97X55FSd8x9P51yTfauqTkktoNz/AJrW6SR42TJLJLlIUAtQN+thrcdT0F+lP+AcHM8oS/lALyMTYBVF2N+l9hXvDcGJ8VDCBZZZkTTs7gE/T+VSUNe9gnL0ipPjJNprJHfdgrEu/wAC1gP9prXKRweDSKNY41CoihVUbAKLAUtVS4UUUUAUli8OJI3RtnUqfgwIP2NK0UB838a9lsuHEnjxNljDFZohcSC1lBAvlN7N5htmF9qqQ5clUl4GEir+ZTlbqdPWwr69qj8w+zGCUh40yONihytobg9mI9RVkyKMC4NzLLh3dZAxWVLMG8rEEaEEixPqdDV54DzrAwCW8NtLZbKGPW63ym/YUvx/k6YlhaOdb/6bAIyAFTlXXKLAC22+1UvH8tRhrDxMM+ZQI5FNrE2J131/TpaqtWWjJxNKk5OhnIlDvh8SwZzInluR+pbkXy2PqBUTxTguORD4scWOjKkiQACWxAym9iSNAf61TOH8WxWDynV4rqdPOl/eXQ6qdL2FqufAvaapTJmsfLqbsAFAFsp1F+twfjS6JjHl0QCxYZjaKU4Z9bw4gELfoqtr13v39KkcJw9Y5GXExn3CUljbNGhDFQzFdQpZSvTvrVyxj4PGIzSRrIMlwU1YMFJdc1+g1BJ6EdrwGL9mk0JMnDsSCBoYpbMuhvluBYWPcaX31pxXZrHPkhFwvRXnxMqyFlco2Ui4PvC3u32YEd9DUvwTmq/hxSRBiBkDL1BH5kOhtbe/Smh4g+GYDG4N4WFlEuHOVQoBHuaqSQQCQbkDalYFinaN8PKjurHyqCJSNT5ybdOu1VlC1Uhzg5XFV+xN4gnKUhjVs0bpqpXJnBtqL+Qi/SwI6VR+Y+UQYodPDn8sbAgAE2JFx1P73WrVjOJkTQsQ6SELqpK2zMvkbQXFgb30qcGATGLA84a6x5i6gAXLGwXXVupFrWqE1DTIyXJmEpgzc+KdFsLXvfTS3paugoG1WbnHk6TB5ZGdHSRyqlCbjKAfMtvKagpI41i1OZ2GgU6KP3j1PpsPjWqp9HMxmz9qEWvUSlVZQRmNhcXIF7fAdaARmlyj1rnCxdep2+H9zS/E8RHLIPCQrGiBRf3mtfU+pNTnL8CxK2LlAKxHLEh2kmt5R/tT3j8qgnoW4mf2TDDCr/rSgPiSPyrukX9TV69hnJYdjj5RcIxSAfvAWd/lfKPmaybFYlnZnclmYksepJ3NaZyX7cv2aKOCbCqYo1Cq0HlIA6lDoT31FzUsI3qik8POHRXF7MoYX0NiARcfOlKqWCiiigCiiigCqvzXzQYz+z4cj9oZbliLiBD/APIw6sfyp1PoDUhzRxSSCFfBUGWWRYkLe4jNfzv+6oBNhqdB1qpYhYo4/CibxGL55p2tnllIszE9B0A2AAA2qG6QKji+JkyeDhT5EY+NIfNnYm7qSffkY6s/TYWqVHFUb8KZFMeqm4zDVvNvcga/HQa1LcKwOFGGgjZPDKoAWS3vKxvmHc7/ADphxHk6UAvERMh1uvvfT+xqPoWi0ReJ5IimRjhZfD2vFmuouARoTcXIBBBql8a5ImhN5IswH50vcW+43qV4rmgJa2q7hhtrsRoaleG8+hbByQeqSsXjcAfkkPmRvRrj1qOfqbrDzWjP4JpojeOQ9rMbG3UZhuPQ1a+Ee1F4SgmQgrfU21De9qND36VeP+iYPiMPiIqhiddg6tawBI3B0PrVS437NpIxeJs4t7rDUnra2/fUCraM6ktd/uWnhHOuHnUISjAgWVzZyPifK33v8a8PJ+AeQyLEqu/lswOXzE2PZWOU7WNZJi+AtE2qtCx0uNjf7Gn/AA3mLG4UqqnxlsCEPm72Fjr30Bqxk9aL7x3gcsEbNGXl8NbLC4Mvbyobhxp+8bDpVU4J7Q5C/wCzyAQggxgHy5QQbJmK+VraZiPpvUhw/wBpyvOFnEkQCKgUMbKygAkqdTe3UE1ZOJPBNHlkQYlJCo0HnW4tmOxsL77is5U3s0in2jqDGRzJ4eIU38oRmS2b8oDbgkm1jc71kvNWBSLGSpGAqq1gB8Aa0LivsncOP2PGSp4ZuqMWYKQdCCCNvgaY8U5FndXkk8NsQRYlSQH0tmOYeVvtRQqfJENqWujNjpqacY3HosAijszPZpGt+a3lUHeyg/AsT2FSuN5cWKG2IDpIWXfQC+a4B1B2GtQ2L4WIpCA2YAkD5VonZlVCEMVhYC5/maf43iDOkUf5IUyqPUm7t8ST9AKRRgEOnmY+Vr7Lrc27k2F+wPekvALabL1Pf0FG6RaEJTlUez3XPZfMLC/bUX0PTenOCwiNPGpvleRFbLa+VnANr6XsaRLgCw0FaL7PfZtI7x4rFAxorB449ncg3Vm/SnW259BvRJvZ0ZJRjD5a2/X0+n5RvUWITZWGmgFLVXYEu6juw/nViqxzhRRRQBRRRQDDjnCRiYTGxtqGUjoym4NUDiXAJIyRYkjcpr9tx9606kMRg1fUjXuN6lOirimZKJ5E8ps4Og/V8PX5inWA40c9i2VxsbkH+draVa8Xw6OQnMt+x2b6ioTHcpX1Qhtdj5Ta9yAdv5Ub9ivCvMduIsSnh4uNZL6BrWP8Q1B+Qqn43k7DLJLDHJax9yfQEWB8ku35hvb40/WKWEhQWHmsEcaaba+vcGlOI45Z4wkvlKuDewbVfyk75TfUfeoi1ZflJFVPDMTgH0W0ZvuAVYb2fXKw7MD9DU9wT2gxv5JTlY7JK14731yTWuP9r7aealcLLNGhF1kj/SSzRENKcyiGx6P30sLHeqnzBwBSFkhjyBwCYQ2YAZM2dDuEJDAKbkFSKiUXHcTtxZMefw5NP1+5fuK8EjxahUcxtv4bgEHS5I7j1Umonh3IXhESM5SdH/Dy2ZAo0sVa1wbk7jeqLwfmSfCEeG90BvkfVb+g3U+q2q+cJ9oYlNmK3Y+5KQtt9ElAt2sHA+NVTj2aZsWaMeL2l7EJznyxLMI5BAJFUEM6tmdhm0uCA2ljbf41B4nCSYRFkwmJbL1jfXKT07j4VrUWMSTyqTG+tkYC4t1A6i5Go01qr818uvJKjvEJFyhXKaMNTcgb9ehNX11VnHGLnK+Vf9I3hntSngcHHQXDKPxY+oNje2x6dquEXOmFxUd8PIjtreNrB9tAFPc1nXNEAVYx4lwLgK4swA0AJHoOoqF43wyJo1miidFK3LD3QenmBOvobUenxIV8VNrRsUeFSWM5ly6XZHHS9tVqm8zcrYPCI2Ikiub+RQzZXfcC3bTXpYU39nXEMY0b5pC0Huqr6ktfWz+9YfHem3tL5nimjTDR3zwylnOmW5QiwPcE61Ze5STT2iizzNI7O5uzEljsNew6DsK5klpNntS2BwryukcYzPIwVF7kmwqK3bJWRxjxj59lt9mHKf7XivEkF4YCGbsz7on/ANj6Ad63Sovlfl9MFhY4E1yi7t+tz7zfXQegFStCqRzTuDiTLv5h67/Wm1qXwWHzP6DU0JJkGivaKgBRRRQBRRRQCE+CRtxY9xTGbhjDbX+dStcTPZSRrYUBATQhhlYAjqCL1FYnlxDfJ5b30Oo10Nuo2qYPrRapBTsRwOSI3W4sNwbgnpftemE8Wc+YBZFNxKo1FswGmxHmOnrWg00xHC431Ise40+1VpikZbxjk3OM0BDSZVzJsXbzeI3mtvYGwvqTVdHLsyRGdbAIzB0P+ouQjMShGqi4J6ga7Vr+I5dI93zAbd9qjmwtmBdcxU6Br75bb72tp10rOUWd2H4uUVxfRXOXeY4Z4xFKqhwLqD7rW6o26t6A1ZsHxDKQPFUxkbSEZgegz317WOtUjjXJ+SDxYgVkTV0vcHuy9rb+tVyDiFpQ0guy9HGhNtLjow0IPwrNReL6P80bRwY89zxs1bjuEwsxyTpcm2ttRe9rPv8ALWkH4dDgMLK4fIgFwza2JFkFgPNrbTc1ReIczZgAyZlBuFkJJJuTfMD5db26DYXpPmzmuPE4GKNGYOs2ZkYWsMre6dioJraEuVnNnxSxwVsuM3H1PDJJvFRpVRsrKy3LdLgbEX6jpescCltdfUn7/E1O8vcsNLZ5brEeg0Zx6fu+v0q5MIgFTw0yILBSBa3b+9aqNI4XJMzZorA2+hFya072O8qb46Qd0gv22eT+aj51TuG8CGP4gMPh7rEWJJJvkjHvt/QfEV9A4XCLEixxjKiKFVR0AFgKNkpHdqK6rw1BY8qYwUGVfU6mmOAw+Zr9B/gqWqAFFFFAFFFFAFFFFAFFFFAJvhlO6ikH4ap2uKd0UBHPww9CDSLYNx0+mtS9FAQRW29JzYZXFmANWArffWkJsCp20Pp/agKbxPlgOjBGIzAixO2bex/vWec28n5IizrlkVrBraODYAHuRbStlmw5Xf602xeESRCkihkYWIO1VlHkdGDO8UrXR8vSysTl31tYddfvrV79n/JsJnVsYuZr6QNcAHoW/V/tGnftV7wnsuwcLmSEOsh90s2fJ/tB/nvURzLypilgdYg0pyEAqRmYnbTSxtpU7WkZZJPI3OT2SXEuAYd3ywyGF9bJJqpsbaG9wL1Qeekkwn4LizuL3BBGTa9/U3H1rQeS+UpEwcZxjO2IJLDMQzRKRYRgm+ttTr19K84r7Pf2jiUGJldWghjQeGb5maMkrfplubn4Wq3J+ZSUY9xPPZfyn+yYTxJBafEAM3dE3jT75j6n0q50GigPK9rylIFuyj1FASmFhyqB13PxpaiioAUUUUAUUUUAUUUUAUUUUAUUUUAUUUUAUUUUB46Aix2qMxOEK6jVf5VKUWoCDop5i8FbVdu3amdSAoor1VvsL0B5XhovRQBTjh63kHpc11gcNmuTt/Wn0WGVdhQCtFFFQAooooAooooAooooAooooAooooAooooAooooAooooAppiMBc3XQ/aiigOf8Apotub/50pxh4AgsPme9e0UBzNhFbca9xTN+Gt0II+lFFAP4Ysqgdq7oooAooooAooooD/9k="/>
          <p:cNvSpPr>
            <a:spLocks noChangeAspect="1" noChangeArrowheads="1"/>
          </p:cNvSpPr>
          <p:nvPr/>
        </p:nvSpPr>
        <p:spPr bwMode="auto">
          <a:xfrm>
            <a:off x="1524000" y="-1058863"/>
            <a:ext cx="1905000" cy="2209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778000" y="402749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800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en-GB" sz="6000" dirty="0">
                <a:solidFill>
                  <a:srgbClr val="0070C0"/>
                </a:solidFill>
              </a:rPr>
              <a:t>ata collection</a:t>
            </a:r>
          </a:p>
        </p:txBody>
      </p:sp>
    </p:spTree>
    <p:extLst>
      <p:ext uri="{BB962C8B-B14F-4D97-AF65-F5344CB8AC3E}">
        <p14:creationId xmlns:p14="http://schemas.microsoft.com/office/powerpoint/2010/main" val="237603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974" y="206477"/>
            <a:ext cx="11562736" cy="5161935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lang="en-GB" sz="2200" dirty="0">
                <a:latin typeface="Lucida Bright" pitchFamily="18" charset="0"/>
              </a:rPr>
            </a:br>
            <a:r>
              <a:rPr lang="en-GB" sz="6700" dirty="0">
                <a:solidFill>
                  <a:srgbClr val="0070C0"/>
                </a:solidFill>
                <a:latin typeface="Cambria" pitchFamily="18" charset="0"/>
              </a:rPr>
              <a:t>Some History.</a:t>
            </a:r>
            <a:br>
              <a:rPr lang="en-GB" sz="2200" dirty="0">
                <a:latin typeface="Lucida Bright" pitchFamily="18" charset="0"/>
              </a:rPr>
            </a:br>
            <a:r>
              <a:rPr lang="en-GB" sz="2200" dirty="0">
                <a:latin typeface="Lucida Bright" pitchFamily="18" charset="0"/>
              </a:rPr>
              <a:t>The first documented mail survey dates from 1788 when Sir John Sinclair sent out a questionnaire to the ministers of all parishes of the Church of Scotland. It took 23 reminders, but he achieved a 100% response and documented his findings in “The Statistical Account of Scotland.”</a:t>
            </a:r>
            <a:br>
              <a:rPr lang="en-GB" sz="2200" dirty="0">
                <a:latin typeface="Lucida Bright" pitchFamily="18" charset="0"/>
              </a:rPr>
            </a:br>
            <a:br>
              <a:rPr lang="en-GB" sz="2200" dirty="0">
                <a:latin typeface="Lucida Bright" pitchFamily="18" charset="0"/>
              </a:rPr>
            </a:br>
            <a:r>
              <a:rPr lang="en-GB" sz="2200" dirty="0">
                <a:latin typeface="Lucida Bright" pitchFamily="18" charset="0"/>
              </a:rPr>
              <a:t>The first scientific face-to-face survey took place in 1912, when Sir Arthur </a:t>
            </a:r>
            <a:r>
              <a:rPr lang="en-GB" sz="2200" dirty="0" err="1">
                <a:latin typeface="Lucida Bright" pitchFamily="18" charset="0"/>
              </a:rPr>
              <a:t>Bowley</a:t>
            </a:r>
            <a:r>
              <a:rPr lang="en-GB" sz="2200" dirty="0">
                <a:latin typeface="Lucida Bright" pitchFamily="18" charset="0"/>
              </a:rPr>
              <a:t> started a study of working-class conditions in five British cities in which samples of citizens were interviewed using a structured interview schedule.</a:t>
            </a:r>
            <a:br>
              <a:rPr lang="en-GB" sz="2200" dirty="0">
                <a:latin typeface="Lucida Bright" pitchFamily="18" charset="0"/>
              </a:rPr>
            </a:br>
            <a:r>
              <a:rPr lang="en-GB" sz="2200" dirty="0">
                <a:latin typeface="Lucida Bright" pitchFamily="18" charset="0"/>
              </a:rPr>
              <a:t>		(both above from de </a:t>
            </a:r>
            <a:r>
              <a:rPr lang="en-GB" sz="2200" dirty="0" err="1">
                <a:latin typeface="Lucida Bright" pitchFamily="18" charset="0"/>
              </a:rPr>
              <a:t>Leeuw</a:t>
            </a:r>
            <a:r>
              <a:rPr lang="en-GB" sz="2200" dirty="0">
                <a:latin typeface="Lucida Bright" pitchFamily="18" charset="0"/>
              </a:rPr>
              <a:t>, 2005; p. 233)</a:t>
            </a:r>
            <a:br>
              <a:rPr lang="en-GB" sz="2800" dirty="0">
                <a:latin typeface="Lucida Bright" pitchFamily="18" charset="0"/>
              </a:rPr>
            </a:b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659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482" y="2202339"/>
            <a:ext cx="5974080" cy="102076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Structured interview </a:t>
            </a:r>
            <a:br>
              <a:rPr lang="en-GB" sz="2400" dirty="0"/>
            </a:br>
            <a:r>
              <a:rPr lang="en-GB" sz="2400" dirty="0"/>
              <a:t>each interviewee gets the same questions in the same manner and order;</a:t>
            </a:r>
            <a:br>
              <a:rPr lang="en-GB" sz="2400" dirty="0"/>
            </a:br>
            <a:r>
              <a:rPr lang="en-GB" sz="2400" dirty="0"/>
              <a:t>standardized (interview schedule is not flexible)</a:t>
            </a:r>
            <a:br>
              <a:rPr lang="en-GB" sz="2400" dirty="0"/>
            </a:br>
            <a:r>
              <a:rPr lang="en-GB" sz="2400" dirty="0"/>
              <a:t>closed; fixed choice questions</a:t>
            </a:r>
            <a:br>
              <a:rPr lang="en-GB" sz="2400" dirty="0"/>
            </a:br>
            <a:r>
              <a:rPr lang="en-GB" sz="2400" dirty="0"/>
              <a:t>goal: no variation</a:t>
            </a:r>
            <a:br>
              <a:rPr lang="en-GB" sz="2400" dirty="0"/>
            </a:br>
            <a:r>
              <a:rPr lang="en-GB" sz="2400" b="1" dirty="0"/>
              <a:t>pros: </a:t>
            </a:r>
            <a:r>
              <a:rPr lang="en-GB" sz="2400" dirty="0"/>
              <a:t>accuracy                                           </a:t>
            </a:r>
            <a:br>
              <a:rPr lang="en-GB" sz="2400" dirty="0"/>
            </a:br>
            <a:r>
              <a:rPr lang="en-GB" sz="2400" dirty="0"/>
              <a:t>Easier to process (pre-coded) </a:t>
            </a:r>
            <a:br>
              <a:rPr lang="en-GB" sz="2400" dirty="0"/>
            </a:br>
            <a:r>
              <a:rPr lang="en-GB" sz="2400" dirty="0"/>
              <a:t>higher response rates</a:t>
            </a:r>
            <a:br>
              <a:rPr lang="en-GB" sz="2400" dirty="0"/>
            </a:br>
            <a:r>
              <a:rPr lang="en-GB" sz="2400" dirty="0"/>
              <a:t>interviewee can’t see the questions unlike surveys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45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038881"/>
              </p:ext>
            </p:extLst>
          </p:nvPr>
        </p:nvGraphicFramePr>
        <p:xfrm>
          <a:off x="758560" y="3116825"/>
          <a:ext cx="5832002" cy="2477237"/>
        </p:xfrm>
        <a:graphic>
          <a:graphicData uri="http://schemas.openxmlformats.org/drawingml/2006/table">
            <a:tbl>
              <a:tblPr/>
              <a:tblGrid>
                <a:gridCol w="5832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477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317531"/>
              </p:ext>
            </p:extLst>
          </p:nvPr>
        </p:nvGraphicFramePr>
        <p:xfrm>
          <a:off x="7195738" y="2454622"/>
          <a:ext cx="4465320" cy="3139440"/>
        </p:xfrm>
        <a:graphic>
          <a:graphicData uri="http://schemas.openxmlformats.org/drawingml/2006/table">
            <a:tbl>
              <a:tblPr/>
              <a:tblGrid>
                <a:gridCol w="4465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025963">
                <a:tc>
                  <a:txBody>
                    <a:bodyPr/>
                    <a:lstStyle/>
                    <a:p>
                      <a:r>
                        <a:rPr kumimoji="0" lang="en-GB" sz="2500" b="1" kern="1200" cap="small" baseline="0" dirty="0">
                          <a:solidFill>
                            <a:schemeClr val="tx2"/>
                          </a:solidFill>
                          <a:latin typeface="+mj-lt"/>
                          <a:ea typeface="+mj-ea"/>
                          <a:cs typeface="+mj-cs"/>
                        </a:rPr>
                        <a:t>Cons: </a:t>
                      </a:r>
                    </a:p>
                    <a:p>
                      <a:r>
                        <a:rPr kumimoji="0" lang="en-GB" sz="2500" b="0" kern="1200" cap="small" baseline="0" dirty="0">
                          <a:solidFill>
                            <a:schemeClr val="tx2"/>
                          </a:solidFill>
                          <a:latin typeface="+mj-lt"/>
                          <a:ea typeface="+mj-ea"/>
                          <a:cs typeface="+mj-cs"/>
                        </a:rPr>
                        <a:t>Can invite social desirability bias;</a:t>
                      </a:r>
                    </a:p>
                    <a:p>
                      <a:r>
                        <a:rPr kumimoji="0" lang="en-GB" sz="2500" b="0" kern="1200" cap="small" baseline="0" dirty="0">
                          <a:solidFill>
                            <a:schemeClr val="tx2"/>
                          </a:solidFill>
                          <a:latin typeface="+mj-lt"/>
                          <a:ea typeface="+mj-ea"/>
                          <a:cs typeface="+mj-cs"/>
                        </a:rPr>
                        <a:t>Interviewer may not share the same language (attribute the same meanings of the context);</a:t>
                      </a:r>
                    </a:p>
                    <a:p>
                      <a:r>
                        <a:rPr kumimoji="0" lang="en-GB" sz="2500" b="0" kern="1200" cap="small" baseline="0" dirty="0">
                          <a:solidFill>
                            <a:schemeClr val="tx2"/>
                          </a:solidFill>
                          <a:latin typeface="+mj-lt"/>
                          <a:ea typeface="+mj-ea"/>
                          <a:cs typeface="+mj-cs"/>
                        </a:rPr>
                        <a:t>Forced replies.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02759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46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72BD77-D4FB-BC7D-C892-8CED6AD62A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7" y="156759"/>
            <a:ext cx="12192000" cy="5411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38479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267" y="992124"/>
            <a:ext cx="8394700" cy="487375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600" dirty="0">
                <a:solidFill>
                  <a:srgbClr val="0070C0"/>
                </a:solidFill>
              </a:rPr>
              <a:t>Design </a:t>
            </a:r>
            <a:endParaRPr lang="en-GB" sz="4400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altLang="en-US" sz="3600" dirty="0"/>
              <a:t>Content: questions</a:t>
            </a:r>
          </a:p>
          <a:p>
            <a:pPr marL="622300" indent="-355600">
              <a:buSzPct val="61000"/>
              <a:defRPr/>
            </a:pPr>
            <a:r>
              <a:rPr lang="en-GB" altLang="en-US" sz="2800" dirty="0"/>
              <a:t>Deciding on questions to include</a:t>
            </a:r>
          </a:p>
          <a:p>
            <a:pPr marL="622300" indent="-355600">
              <a:buSzPct val="61000"/>
              <a:defRPr/>
            </a:pPr>
            <a:r>
              <a:rPr lang="en-GB" altLang="en-US" sz="2800" dirty="0"/>
              <a:t>Is question necessary?</a:t>
            </a:r>
          </a:p>
          <a:p>
            <a:pPr marL="622300" indent="-355600">
              <a:buSzPct val="61000"/>
              <a:defRPr/>
            </a:pPr>
            <a:r>
              <a:rPr lang="en-GB" altLang="en-US" sz="2800" dirty="0"/>
              <a:t>Will the question generate useful data?</a:t>
            </a:r>
          </a:p>
          <a:p>
            <a:pPr marL="622300" indent="-355600">
              <a:buSzPct val="61000"/>
              <a:defRPr/>
            </a:pPr>
            <a:r>
              <a:rPr lang="en-GB" altLang="en-US" sz="2800" dirty="0"/>
              <a:t>Do potential respondents have the necessary knowledge ?</a:t>
            </a:r>
          </a:p>
          <a:p>
            <a:pPr marL="622300" indent="-355600">
              <a:buSzPct val="61000"/>
              <a:defRPr/>
            </a:pPr>
            <a:r>
              <a:rPr lang="en-GB" altLang="en-US" sz="2800" dirty="0"/>
              <a:t>Will respondents </a:t>
            </a:r>
            <a:r>
              <a:rPr lang="en-GB" altLang="en-US" sz="2800" dirty="0">
                <a:solidFill>
                  <a:srgbClr val="0070C0"/>
                </a:solidFill>
              </a:rPr>
              <a:t>give</a:t>
            </a:r>
            <a:r>
              <a:rPr lang="en-GB" altLang="en-US" sz="2800" dirty="0"/>
              <a:t> the information?</a:t>
            </a:r>
          </a:p>
          <a:p>
            <a:endParaRPr lang="en-GB" sz="2800" dirty="0"/>
          </a:p>
          <a:p>
            <a:endParaRPr lang="en-GB" sz="2800" dirty="0"/>
          </a:p>
          <a:p>
            <a:pPr marL="622300" indent="-355600">
              <a:buSzPct val="61000"/>
              <a:defRPr/>
            </a:pPr>
            <a:endParaRPr lang="en-GB" altLang="en-US" sz="2800" dirty="0"/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91536" y="252109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000" dirty="0">
                <a:solidFill>
                  <a:schemeClr val="accent1">
                    <a:lumMod val="75000"/>
                  </a:schemeClr>
                </a:solidFill>
              </a:rPr>
              <a:t>Q</a:t>
            </a:r>
            <a:r>
              <a:rPr lang="en-GB" sz="4400" dirty="0">
                <a:solidFill>
                  <a:srgbClr val="0070C0"/>
                </a:solidFill>
              </a:rPr>
              <a:t>uestionnaire</a:t>
            </a:r>
          </a:p>
        </p:txBody>
      </p:sp>
    </p:spTree>
    <p:extLst>
      <p:ext uri="{BB962C8B-B14F-4D97-AF65-F5344CB8AC3E}">
        <p14:creationId xmlns:p14="http://schemas.microsoft.com/office/powerpoint/2010/main" val="1175513069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48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875" y="452438"/>
            <a:ext cx="8096250" cy="595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2466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4918" y="1126649"/>
            <a:ext cx="8737601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•</a:t>
            </a:r>
            <a:r>
              <a:rPr lang="en-GB" sz="2800" b="1" dirty="0"/>
              <a:t>Open questions </a:t>
            </a:r>
          </a:p>
          <a:p>
            <a:r>
              <a:rPr lang="en-GB" sz="2800" i="1" dirty="0"/>
              <a:t>What is your occupation? 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•</a:t>
            </a:r>
            <a:r>
              <a:rPr lang="en-GB" sz="2800" b="1" dirty="0"/>
              <a:t>Closed questions </a:t>
            </a:r>
          </a:p>
          <a:p>
            <a:r>
              <a:rPr lang="en-GB" sz="2800" dirty="0"/>
              <a:t>–Dichotomous questions (Yes or No)?</a:t>
            </a:r>
          </a:p>
          <a:p>
            <a:r>
              <a:rPr lang="en-GB" sz="2800" dirty="0"/>
              <a:t>–List questions (Reasons for studying)?</a:t>
            </a:r>
          </a:p>
          <a:p>
            <a:r>
              <a:rPr lang="en-GB" sz="2800" dirty="0"/>
              <a:t>–Category questions (How often...)?</a:t>
            </a:r>
          </a:p>
          <a:p>
            <a:r>
              <a:rPr lang="en-GB" sz="2800" dirty="0"/>
              <a:t>–Ranking questions (Rank in order)? </a:t>
            </a:r>
          </a:p>
          <a:p>
            <a:endParaRPr lang="en-GB" sz="2800" dirty="0"/>
          </a:p>
          <a:p>
            <a:r>
              <a:rPr lang="en-GB" sz="2800" dirty="0"/>
              <a:t>•Beware of making it too complex! </a:t>
            </a:r>
          </a:p>
          <a:p>
            <a:pPr marL="988060" lvl="1" indent="-355600">
              <a:buSzPct val="61000"/>
              <a:defRPr/>
            </a:pPr>
            <a:endParaRPr lang="en-GB" altLang="en-US" sz="2500" dirty="0"/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676400" y="283209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000" dirty="0">
                <a:solidFill>
                  <a:schemeClr val="accent1">
                    <a:lumMod val="75000"/>
                  </a:schemeClr>
                </a:solidFill>
              </a:rPr>
              <a:t>Q</a:t>
            </a:r>
            <a:r>
              <a:rPr lang="en-GB" sz="4400" dirty="0">
                <a:solidFill>
                  <a:srgbClr val="0070C0"/>
                </a:solidFill>
              </a:rPr>
              <a:t>uestionnaire design </a:t>
            </a:r>
            <a:endParaRPr lang="en-GB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818872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1914525" y="1057276"/>
            <a:ext cx="8382000" cy="461962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3600" dirty="0"/>
              <a:t>Some guidelines</a:t>
            </a:r>
          </a:p>
          <a:p>
            <a:pPr lvl="1">
              <a:lnSpc>
                <a:spcPct val="130000"/>
              </a:lnSpc>
            </a:pPr>
            <a:r>
              <a:rPr lang="en-GB" altLang="en-US" dirty="0"/>
              <a:t>begin with simpler and more interesting questions</a:t>
            </a:r>
          </a:p>
          <a:p>
            <a:pPr lvl="1">
              <a:lnSpc>
                <a:spcPct val="120000"/>
              </a:lnSpc>
            </a:pPr>
            <a:r>
              <a:rPr lang="en-GB" altLang="en-US" dirty="0"/>
              <a:t>logical progression from subject to subject</a:t>
            </a:r>
            <a:endParaRPr lang="en-GB" altLang="en-US" sz="3600" dirty="0"/>
          </a:p>
          <a:p>
            <a:pPr lvl="1"/>
            <a:r>
              <a:rPr lang="en-GB" altLang="en-US" dirty="0"/>
              <a:t>keep questions simple (conversational)</a:t>
            </a:r>
          </a:p>
          <a:p>
            <a:pPr lvl="1"/>
            <a:r>
              <a:rPr lang="en-GB" altLang="en-US" dirty="0"/>
              <a:t>avoid vague words and phrases</a:t>
            </a:r>
          </a:p>
          <a:p>
            <a:pPr lvl="1"/>
            <a:r>
              <a:rPr lang="en-GB" altLang="en-US" dirty="0"/>
              <a:t>avoid leading &amp; embarrassing questions</a:t>
            </a:r>
          </a:p>
          <a:p>
            <a:pPr lvl="1"/>
            <a:r>
              <a:rPr lang="en-GB" altLang="en-US" dirty="0"/>
              <a:t>sensitive issues at the end </a:t>
            </a:r>
          </a:p>
          <a:p>
            <a:endParaRPr lang="en-GB" alt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676399" y="283209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000" dirty="0">
                <a:solidFill>
                  <a:schemeClr val="accent1">
                    <a:lumMod val="75000"/>
                  </a:schemeClr>
                </a:solidFill>
              </a:rPr>
              <a:t>Q</a:t>
            </a:r>
            <a:r>
              <a:rPr lang="en-GB" sz="4400" dirty="0">
                <a:solidFill>
                  <a:srgbClr val="0070C0"/>
                </a:solidFill>
              </a:rPr>
              <a:t>uestionnaire design </a:t>
            </a:r>
            <a:endParaRPr lang="en-GB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459036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4737101" y="685800"/>
            <a:ext cx="5778500" cy="1143000"/>
          </a:xfrm>
        </p:spPr>
        <p:txBody>
          <a:bodyPr>
            <a:noAutofit/>
          </a:bodyPr>
          <a:lstStyle/>
          <a:p>
            <a:pPr algn="r">
              <a:lnSpc>
                <a:spcPct val="80000"/>
              </a:lnSpc>
            </a:pPr>
            <a:br>
              <a:rPr lang="en-US" dirty="0">
                <a:solidFill>
                  <a:srgbClr val="0070C0"/>
                </a:solidFill>
                <a:latin typeface="Cambria" panose="02040503050406030204" pitchFamily="18" charset="0"/>
              </a:rPr>
            </a:br>
            <a:r>
              <a:rPr lang="en-GB" sz="5400" dirty="0">
                <a:solidFill>
                  <a:srgbClr val="E46620"/>
                </a:solidFill>
                <a:latin typeface="Cambria" panose="02040503050406030204" pitchFamily="18" charset="0"/>
              </a:rPr>
              <a:t>M</a:t>
            </a:r>
            <a:r>
              <a:rPr lang="en-GB" dirty="0">
                <a:solidFill>
                  <a:srgbClr val="0070C0"/>
                </a:solidFill>
                <a:latin typeface="Cambria" panose="02040503050406030204" pitchFamily="18" charset="0"/>
              </a:rPr>
              <a:t>easurement</a:t>
            </a:r>
            <a:r>
              <a:rPr lang="en-US" dirty="0">
                <a:solidFill>
                  <a:srgbClr val="0070C0"/>
                </a:solidFill>
                <a:latin typeface="Cambria" panose="02040503050406030204" pitchFamily="18" charset="0"/>
              </a:rPr>
              <a:t> </a:t>
            </a:r>
            <a:br>
              <a:rPr lang="en-US" sz="6000" dirty="0">
                <a:latin typeface="Cambria" panose="02040503050406030204" pitchFamily="18" charset="0"/>
              </a:rPr>
            </a:br>
            <a:endParaRPr lang="en-US" sz="6000" i="1" cap="small" dirty="0">
              <a:solidFill>
                <a:srgbClr val="0070C0"/>
              </a:solidFill>
              <a:latin typeface="Cambria" panose="02040503050406030204" pitchFamily="18" charset="0"/>
            </a:endParaRPr>
          </a:p>
        </p:txBody>
      </p:sp>
      <p:sp>
        <p:nvSpPr>
          <p:cNvPr id="43011" name="Content Placeholder 8"/>
          <p:cNvSpPr>
            <a:spLocks noGrp="1"/>
          </p:cNvSpPr>
          <p:nvPr>
            <p:ph sz="quarter" idx="4"/>
          </p:nvPr>
        </p:nvSpPr>
        <p:spPr>
          <a:xfrm>
            <a:off x="1782764" y="1741488"/>
            <a:ext cx="8745537" cy="5370512"/>
          </a:xfrm>
        </p:spPr>
        <p:txBody>
          <a:bodyPr>
            <a:normAutofit/>
          </a:bodyPr>
          <a:lstStyle/>
          <a:p>
            <a:endParaRPr lang="en-GB" sz="1100" dirty="0">
              <a:latin typeface="Cambria" pitchFamily="18" charset="0"/>
            </a:endParaRPr>
          </a:p>
          <a:p>
            <a:endParaRPr lang="en-GB" sz="600" dirty="0">
              <a:latin typeface="Cambria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Cambria" pitchFamily="18" charset="0"/>
              </a:rPr>
              <a:t>Measurement </a:t>
            </a:r>
          </a:p>
          <a:p>
            <a:pPr>
              <a:spcBef>
                <a:spcPts val="0"/>
              </a:spcBef>
            </a:pPr>
            <a:r>
              <a:rPr lang="en-GB" dirty="0">
                <a:latin typeface="Cambria" pitchFamily="18" charset="0"/>
              </a:rPr>
              <a:t>assigning numerals to different levels or characteristics of the indicators according to a pre-specified set of rules </a:t>
            </a:r>
            <a:r>
              <a:rPr lang="en-GB" sz="1800" dirty="0">
                <a:solidFill>
                  <a:srgbClr val="0070C0"/>
                </a:solidFill>
                <a:latin typeface="Cambria" pitchFamily="18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Cambria" pitchFamily="18" charset="0"/>
              </a:rPr>
              <a:t>Sekaran</a:t>
            </a:r>
            <a:r>
              <a:rPr lang="en-GB" sz="1800" dirty="0">
                <a:solidFill>
                  <a:srgbClr val="0070C0"/>
                </a:solidFill>
                <a:latin typeface="Cambria" pitchFamily="18" charset="0"/>
              </a:rPr>
              <a:t> and </a:t>
            </a:r>
            <a:r>
              <a:rPr lang="en-GB" sz="1800" dirty="0" err="1">
                <a:solidFill>
                  <a:srgbClr val="0070C0"/>
                </a:solidFill>
                <a:latin typeface="Cambria" pitchFamily="18" charset="0"/>
              </a:rPr>
              <a:t>Bougie</a:t>
            </a:r>
            <a:r>
              <a:rPr lang="en-GB" sz="1800" dirty="0">
                <a:solidFill>
                  <a:srgbClr val="0070C0"/>
                </a:solidFill>
                <a:latin typeface="Cambria" pitchFamily="18" charset="0"/>
              </a:rPr>
              <a:t>, 2009). </a:t>
            </a:r>
          </a:p>
          <a:p>
            <a:endParaRPr lang="en-US" sz="2200" dirty="0">
              <a:latin typeface="Cambria" pitchFamily="18" charset="0"/>
            </a:endParaRPr>
          </a:p>
          <a:p>
            <a:endParaRPr lang="en-US" sz="2200" dirty="0">
              <a:latin typeface="Cambria" pitchFamily="18" charset="0"/>
            </a:endParaRPr>
          </a:p>
          <a:p>
            <a:endParaRPr lang="en-US" sz="2200" dirty="0">
              <a:latin typeface="Cambria" pitchFamily="18" charset="0"/>
            </a:endParaRPr>
          </a:p>
          <a:p>
            <a:endParaRPr lang="en-US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38650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379220" y="868680"/>
            <a:ext cx="9593580" cy="48737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en-US" dirty="0"/>
              <a:t>A widely used rating scale that requires respondents to indicate a degree of agreement or disagreement with a series of statements.</a:t>
            </a:r>
          </a:p>
          <a:p>
            <a:endParaRPr lang="en-GB" dirty="0">
              <a:ea typeface="MS PGothic" pitchFamily="34" charset="-128"/>
            </a:endParaRPr>
          </a:p>
          <a:p>
            <a:r>
              <a:rPr lang="en-GB" dirty="0">
                <a:ea typeface="MS PGothic" pitchFamily="34" charset="-128"/>
              </a:rPr>
              <a:t>•</a:t>
            </a:r>
            <a:r>
              <a:rPr lang="en-GB" b="1" dirty="0">
                <a:ea typeface="MS PGothic" pitchFamily="34" charset="-128"/>
              </a:rPr>
              <a:t>Vignettes </a:t>
            </a:r>
          </a:p>
          <a:p>
            <a:r>
              <a:rPr lang="en-GB" dirty="0">
                <a:ea typeface="MS PGothic" pitchFamily="34" charset="-128"/>
              </a:rPr>
              <a:t>–The researcher shows narratives or images to illicit an response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•Likert Scale </a:t>
            </a:r>
          </a:p>
          <a:p>
            <a:r>
              <a:rPr lang="en-GB" dirty="0"/>
              <a:t>Knowledge of marketing research is essential for a career in marketing </a:t>
            </a:r>
          </a:p>
          <a:p>
            <a:r>
              <a:rPr lang="en-GB" dirty="0"/>
              <a:t>Strongly Agree </a:t>
            </a:r>
            <a:r>
              <a:rPr lang="en-GB" dirty="0" err="1"/>
              <a:t>Agree</a:t>
            </a:r>
            <a:r>
              <a:rPr lang="en-GB" dirty="0"/>
              <a:t> Disagree Strongly Disagree </a:t>
            </a:r>
          </a:p>
          <a:p>
            <a:r>
              <a:rPr lang="en-GB" dirty="0"/>
              <a:t>•</a:t>
            </a:r>
            <a:r>
              <a:rPr lang="en-GB" b="1" dirty="0"/>
              <a:t>Smiling face scale </a:t>
            </a:r>
          </a:p>
          <a:p>
            <a:endParaRPr lang="en-GB" dirty="0"/>
          </a:p>
          <a:p>
            <a:r>
              <a:rPr lang="en-GB" dirty="0"/>
              <a:t>How much do you like the Barbie Doll? </a:t>
            </a:r>
            <a:endParaRPr lang="en-GB" altLang="en-US" dirty="0"/>
          </a:p>
          <a:p>
            <a:r>
              <a:rPr lang="en-GB" altLang="en-US" dirty="0"/>
              <a:t>Usually a five or seven point scale</a:t>
            </a:r>
          </a:p>
          <a:p>
            <a:pPr lvl="1"/>
            <a:r>
              <a:rPr lang="en-GB" altLang="en-US" sz="2400" dirty="0"/>
              <a:t>“The restaurant offers a courteous service”</a:t>
            </a:r>
          </a:p>
          <a:p>
            <a:pPr lvl="1"/>
            <a:r>
              <a:rPr lang="en-GB" altLang="en-US" sz="2400" dirty="0"/>
              <a:t>“The restaurant has a convenient location”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01800" y="200580"/>
            <a:ext cx="9654639" cy="66810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4400" dirty="0">
                <a:solidFill>
                  <a:srgbClr val="0070C0"/>
                </a:solidFill>
              </a:rPr>
              <a:t>Rating scales</a:t>
            </a:r>
            <a:endParaRPr lang="en-GB" sz="5400" dirty="0">
              <a:solidFill>
                <a:srgbClr val="0070C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118" y="3980761"/>
            <a:ext cx="3581400" cy="100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588" y="1802561"/>
            <a:ext cx="2113232" cy="107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879217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53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99412"/>
            <a:ext cx="7985760" cy="537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08759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54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673" y="0"/>
            <a:ext cx="7953375" cy="57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7288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55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580" y="364033"/>
            <a:ext cx="6889433" cy="521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13876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2133600" y="1206500"/>
            <a:ext cx="7467600" cy="48737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800" dirty="0"/>
              <a:t>Number of categories</a:t>
            </a:r>
          </a:p>
          <a:p>
            <a:pPr>
              <a:lnSpc>
                <a:spcPct val="150000"/>
              </a:lnSpc>
            </a:pPr>
            <a:r>
              <a:rPr lang="en-GB" altLang="en-US" sz="2800" dirty="0"/>
              <a:t>Balanced vs unbalanced</a:t>
            </a:r>
          </a:p>
          <a:p>
            <a:pPr lvl="1">
              <a:spcBef>
                <a:spcPts val="0"/>
              </a:spcBef>
            </a:pPr>
            <a:r>
              <a:rPr lang="en-GB" altLang="en-US" sz="2500" dirty="0"/>
              <a:t>Middle option</a:t>
            </a:r>
          </a:p>
          <a:p>
            <a:pPr lvl="1">
              <a:spcBef>
                <a:spcPts val="0"/>
              </a:spcBef>
            </a:pPr>
            <a:r>
              <a:rPr lang="en-GB" altLang="en-US" sz="2500" dirty="0"/>
              <a:t>‘I don</a:t>
            </a:r>
            <a:r>
              <a:rPr lang="en-GB" altLang="en-US" sz="2500" b="1" dirty="0"/>
              <a:t>’</a:t>
            </a:r>
            <a:r>
              <a:rPr lang="en-GB" altLang="en-US" sz="2500" dirty="0"/>
              <a:t>t know’ option</a:t>
            </a:r>
          </a:p>
          <a:p>
            <a:endParaRPr lang="en-GB" alt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27200" y="289480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000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en-GB" sz="4400" dirty="0">
                <a:solidFill>
                  <a:srgbClr val="0070C0"/>
                </a:solidFill>
              </a:rPr>
              <a:t>cale decisions</a:t>
            </a:r>
            <a:endParaRPr lang="en-GB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319476"/>
      </p:ext>
    </p:extLst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1981200" y="1295400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The questionnaire should be piloted ...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altLang="en-US" dirty="0"/>
              <a:t>among target respondents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altLang="en-US" dirty="0"/>
              <a:t>order of questions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altLang="en-US" dirty="0"/>
              <a:t>interviewer instructions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altLang="en-US" dirty="0"/>
              <a:t>efficiency of layout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altLang="en-US" dirty="0"/>
              <a:t>specific questions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65300" y="307420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0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en-GB" sz="4400" dirty="0">
                <a:solidFill>
                  <a:srgbClr val="0070C0"/>
                </a:solidFill>
              </a:rPr>
              <a:t>ilot testing</a:t>
            </a:r>
            <a:endParaRPr lang="en-GB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561704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9740" y="454455"/>
            <a:ext cx="6742089" cy="571550"/>
          </a:xfrm>
        </p:spPr>
        <p:txBody>
          <a:bodyPr>
            <a:noAutofit/>
          </a:bodyPr>
          <a:lstStyle/>
          <a:p>
            <a:pPr lvl="0">
              <a:lnSpc>
                <a:spcPct val="65000"/>
              </a:lnSpc>
            </a:pPr>
            <a:r>
              <a:rPr lang="en-US" sz="6600" dirty="0">
                <a:solidFill>
                  <a:srgbClr val="0070C0"/>
                </a:solidFill>
                <a:ea typeface="MS PGothic" pitchFamily="34" charset="-128"/>
              </a:rPr>
              <a:t>D</a:t>
            </a:r>
            <a:r>
              <a:rPr lang="en-US" sz="4000" dirty="0">
                <a:solidFill>
                  <a:schemeClr val="accent6">
                    <a:lumMod val="75000"/>
                  </a:schemeClr>
                </a:solidFill>
                <a:ea typeface="MS PGothic" pitchFamily="34" charset="-128"/>
              </a:rPr>
              <a:t>esign Issues		             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0" y="1100632"/>
            <a:ext cx="9144000" cy="5516069"/>
          </a:xfrm>
          <a:solidFill>
            <a:schemeClr val="bg1"/>
          </a:solidFill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</a:pPr>
            <a:r>
              <a:rPr lang="en-GB" dirty="0"/>
              <a:t>Filter questions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</a:pPr>
            <a:r>
              <a:rPr lang="en-GB" dirty="0"/>
              <a:t>Non-response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</a:pPr>
            <a:r>
              <a:rPr lang="en-GB" dirty="0"/>
              <a:t>Standardization 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</a:pPr>
            <a:r>
              <a:rPr lang="en-GB" dirty="0"/>
              <a:t>Bias 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</a:pPr>
            <a:r>
              <a:rPr lang="en-GB" dirty="0"/>
              <a:t>Negatively worded-questions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spcAft>
                <a:spcPts val="400"/>
              </a:spcAft>
            </a:pPr>
            <a:r>
              <a:rPr lang="en-GB" dirty="0"/>
              <a:t>Incentives: ‘to give or not to give’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58</a:t>
            </a:fld>
            <a:endParaRPr lang="en-GB"/>
          </a:p>
        </p:txBody>
      </p:sp>
      <p:pic>
        <p:nvPicPr>
          <p:cNvPr id="185346" name="Picture 2" descr="http://www.jths.co.uk/sites/default/files/check-mark1_0.jpg"/>
          <p:cNvPicPr>
            <a:picLocks noChangeAspect="1" noChangeArrowheads="1"/>
          </p:cNvPicPr>
          <p:nvPr/>
        </p:nvPicPr>
        <p:blipFill>
          <a:blip r:embed="rId3" cstate="print"/>
          <a:srcRect l="5907" t="10261" r="11359" b="6969"/>
          <a:stretch>
            <a:fillRect/>
          </a:stretch>
        </p:blipFill>
        <p:spPr bwMode="auto">
          <a:xfrm>
            <a:off x="7963784" y="420914"/>
            <a:ext cx="2515530" cy="23413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70489009"/>
      </p:ext>
    </p:extLst>
  </p:cSld>
  <p:clrMapOvr>
    <a:masterClrMapping/>
  </p:clrMapOvr>
  <p:transition>
    <p:fad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9740" y="454455"/>
            <a:ext cx="7367111" cy="571550"/>
          </a:xfrm>
        </p:spPr>
        <p:txBody>
          <a:bodyPr>
            <a:noAutofit/>
          </a:bodyPr>
          <a:lstStyle/>
          <a:p>
            <a:pPr lvl="0">
              <a:lnSpc>
                <a:spcPct val="65000"/>
              </a:lnSpc>
            </a:pPr>
            <a:r>
              <a:rPr lang="en-US" sz="6600" dirty="0">
                <a:solidFill>
                  <a:srgbClr val="0070C0"/>
                </a:solidFill>
                <a:ea typeface="MS PGothic" pitchFamily="34" charset="-128"/>
              </a:rPr>
              <a:t>A</a:t>
            </a:r>
            <a:r>
              <a:rPr lang="en-US" sz="4000" dirty="0">
                <a:solidFill>
                  <a:schemeClr val="accent6">
                    <a:lumMod val="75000"/>
                  </a:schemeClr>
                </a:solidFill>
                <a:ea typeface="MS PGothic" pitchFamily="34" charset="-128"/>
              </a:rPr>
              <a:t>dministering questionnaire	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814287" y="1144175"/>
            <a:ext cx="8051687" cy="2536286"/>
          </a:xfrm>
        </p:spPr>
        <p:txBody>
          <a:bodyPr>
            <a:noAutofit/>
          </a:bodyPr>
          <a:lstStyle/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Mode: Face-to-face/phone/video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Person administered  vs. computer-assisted 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Paper based: drop-off &amp; collect, postal mail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Electronic: internet/web-based and email </a:t>
            </a:r>
          </a:p>
          <a:p>
            <a:pPr marL="365760" lvl="1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59</a:t>
            </a:fld>
            <a:endParaRPr lang="en-GB"/>
          </a:p>
        </p:txBody>
      </p:sp>
      <p:pic>
        <p:nvPicPr>
          <p:cNvPr id="6" name="Picture 2" descr="http://www.jths.co.uk/sites/default/files/check-mark1_0.jpg"/>
          <p:cNvPicPr>
            <a:picLocks noChangeAspect="1" noChangeArrowheads="1"/>
          </p:cNvPicPr>
          <p:nvPr/>
        </p:nvPicPr>
        <p:blipFill rotWithShape="1">
          <a:blip r:embed="rId3" cstate="print"/>
          <a:srcRect l="30402" t="10262" r="11359" b="34837"/>
          <a:stretch/>
        </p:blipFill>
        <p:spPr bwMode="auto">
          <a:xfrm rot="11017973">
            <a:off x="8648226" y="3276919"/>
            <a:ext cx="2379369" cy="20868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7368482"/>
      </p:ext>
    </p:extLst>
  </p:cSld>
  <p:clrMapOvr>
    <a:masterClrMapping/>
  </p:clrMapOvr>
  <p:transition>
    <p:fad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36523"/>
            <a:ext cx="9144000" cy="526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430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78181" y="478470"/>
            <a:ext cx="4259579" cy="49689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pPr>
              <a:lnSpc>
                <a:spcPct val="65000"/>
              </a:lnSpc>
            </a:pPr>
            <a:r>
              <a:rPr lang="en-US" sz="4400" dirty="0">
                <a:solidFill>
                  <a:srgbClr val="0070C0"/>
                </a:solidFill>
                <a:ea typeface="MS PGothic" pitchFamily="34" charset="-128"/>
              </a:rPr>
              <a:t>    </a:t>
            </a:r>
            <a:r>
              <a:rPr lang="en-US" sz="4400" b="1" dirty="0">
                <a:solidFill>
                  <a:srgbClr val="0070C0"/>
                </a:solidFill>
                <a:ea typeface="MS PGothic" pitchFamily="34" charset="-128"/>
              </a:rPr>
              <a:t>Response rate</a:t>
            </a:r>
            <a:endParaRPr lang="en-GB" sz="5400" b="1" dirty="0">
              <a:solidFill>
                <a:srgbClr val="0070C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1301" y="1676937"/>
            <a:ext cx="78613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mbria" panose="02040503050406030204" pitchFamily="18" charset="0"/>
              </a:rPr>
              <a:t>1,000 surveys were sent-277 were successfully completed (entirely), then the response rate would be 27.7%</a:t>
            </a:r>
          </a:p>
          <a:p>
            <a:endParaRPr lang="en-GB" sz="2800" dirty="0">
              <a:latin typeface="Cambria" panose="02040503050406030204" pitchFamily="18" charset="0"/>
            </a:endParaRPr>
          </a:p>
          <a:p>
            <a:r>
              <a:rPr lang="en-GB" sz="2800" b="1" dirty="0">
                <a:solidFill>
                  <a:srgbClr val="0060A8"/>
                </a:solidFill>
                <a:latin typeface="Cambria" panose="02040503050406030204" pitchFamily="18" charset="0"/>
              </a:rPr>
              <a:t>How to improve the response rate?</a:t>
            </a:r>
          </a:p>
          <a:p>
            <a:endParaRPr lang="en-GB" sz="2800" b="1" dirty="0">
              <a:solidFill>
                <a:srgbClr val="0060A8"/>
              </a:solidFill>
              <a:latin typeface="Cambria" panose="02040503050406030204" pitchFamily="18" charset="0"/>
            </a:endParaRPr>
          </a:p>
          <a:p>
            <a:r>
              <a:rPr lang="en-GB" dirty="0">
                <a:latin typeface="Cambria" panose="02040503050406030204" pitchFamily="18" charset="0"/>
              </a:rPr>
              <a:t>Incentives; covering letter (aim, reason to recruit, offer of the results); stamped envelopes; signed questionnaires; reminders; </a:t>
            </a:r>
            <a:r>
              <a:rPr lang="en-GB" b="1" dirty="0">
                <a:latin typeface="Cambria" panose="02040503050406030204" pitchFamily="18" charset="0"/>
              </a:rPr>
              <a:t>attractive layout.</a:t>
            </a:r>
          </a:p>
          <a:p>
            <a:r>
              <a:rPr lang="en-GB" b="1" dirty="0">
                <a:latin typeface="Cambria" panose="02040503050406030204" pitchFamily="18" charset="0"/>
              </a:rPr>
              <a:t>Consistency: fonts, sizes </a:t>
            </a:r>
          </a:p>
          <a:p>
            <a:endParaRPr lang="en-GB" sz="3200" dirty="0">
              <a:latin typeface="Cambria" panose="020405030504060302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0" b="7766"/>
          <a:stretch/>
        </p:blipFill>
        <p:spPr>
          <a:xfrm>
            <a:off x="7894968" y="306758"/>
            <a:ext cx="3618851" cy="226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3754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62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20" y="167640"/>
            <a:ext cx="7426642" cy="359523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4" b="41190"/>
          <a:stretch/>
        </p:blipFill>
        <p:spPr>
          <a:xfrm>
            <a:off x="1905001" y="3825240"/>
            <a:ext cx="5724968" cy="1568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94993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2" y="136523"/>
            <a:ext cx="10972800" cy="6071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Research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2901" y="878262"/>
            <a:ext cx="8229600" cy="423237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The involvement of people in research requires considerations of research ethics (Julien, 1999; Carlin, 2003). </a:t>
            </a:r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/>
              <a:t>The Market Research Society Code of Conduct</a:t>
            </a:r>
          </a:p>
          <a:p>
            <a:pPr marL="0" indent="0">
              <a:buNone/>
            </a:pPr>
            <a:r>
              <a:rPr lang="en-GB" sz="6400" dirty="0"/>
              <a:t>Transparency of the Research and Consent 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b="1" u="sng" dirty="0"/>
              <a:t>GDPR Law</a:t>
            </a:r>
            <a:r>
              <a:rPr lang="en-GB" sz="6400" dirty="0"/>
              <a:t>:</a:t>
            </a:r>
          </a:p>
          <a:p>
            <a:pPr marL="0" indent="0">
              <a:buNone/>
            </a:pPr>
            <a:endParaRPr lang="en-GB" sz="6400" dirty="0"/>
          </a:p>
          <a:p>
            <a:r>
              <a:rPr lang="en-GB" sz="6400" b="1" dirty="0"/>
              <a:t>Lawfulness, fairness</a:t>
            </a:r>
            <a:r>
              <a:rPr lang="en-GB" sz="6400" dirty="0"/>
              <a:t> and </a:t>
            </a:r>
            <a:r>
              <a:rPr lang="en-GB" sz="6400" b="1" dirty="0"/>
              <a:t>transparency</a:t>
            </a:r>
            <a:r>
              <a:rPr lang="en-GB" sz="6400" dirty="0"/>
              <a:t>.</a:t>
            </a:r>
          </a:p>
          <a:p>
            <a:r>
              <a:rPr lang="en-GB" sz="6400" b="1" dirty="0"/>
              <a:t>Purpose</a:t>
            </a:r>
            <a:r>
              <a:rPr lang="en-GB" sz="6400" dirty="0"/>
              <a:t> </a:t>
            </a:r>
            <a:r>
              <a:rPr lang="en-GB" sz="6400" b="1" dirty="0"/>
              <a:t>limitation: </a:t>
            </a:r>
            <a:r>
              <a:rPr lang="en-GB" sz="6400" dirty="0"/>
              <a:t>a principle that data collected for one specified purpose should not be used for a new, incompatible purpose.</a:t>
            </a:r>
          </a:p>
          <a:p>
            <a:r>
              <a:rPr lang="en-GB" sz="6400" b="1" dirty="0"/>
              <a:t>Data minimisation.</a:t>
            </a:r>
          </a:p>
          <a:p>
            <a:r>
              <a:rPr lang="en-GB" sz="6400" b="1" dirty="0"/>
              <a:t>Accuracy</a:t>
            </a:r>
            <a:r>
              <a:rPr lang="en-GB" sz="6400" dirty="0"/>
              <a:t>.</a:t>
            </a:r>
          </a:p>
          <a:p>
            <a:r>
              <a:rPr lang="en-GB" sz="6400" b="1" dirty="0"/>
              <a:t>Storage limitation.</a:t>
            </a:r>
          </a:p>
          <a:p>
            <a:r>
              <a:rPr lang="en-GB" sz="6400" b="1" dirty="0"/>
              <a:t>Integrity</a:t>
            </a:r>
            <a:r>
              <a:rPr lang="en-GB" sz="6400" dirty="0"/>
              <a:t> and </a:t>
            </a:r>
            <a:r>
              <a:rPr lang="en-GB" sz="6400" b="1" dirty="0"/>
              <a:t>confidentiality</a:t>
            </a:r>
            <a:r>
              <a:rPr lang="en-GB" sz="6400" dirty="0"/>
              <a:t> (security).</a:t>
            </a:r>
          </a:p>
          <a:p>
            <a:r>
              <a:rPr lang="en-GB" sz="6400" b="1" dirty="0"/>
              <a:t>Accountability: </a:t>
            </a:r>
            <a:r>
              <a:rPr lang="en-GB" sz="6400" dirty="0"/>
              <a:t>the acknowledgement and assumption of responsibility for actions, decisions, and their consequences.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r>
              <a:rPr lang="en-GB" sz="6400" b="1" dirty="0"/>
              <a:t>Informed consent for the qualitative research is available online.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AA5EF-4268-47CE-93E3-BEF4556AF974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63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522" y="2604994"/>
            <a:ext cx="2476141" cy="8240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7B646A-D9B5-9892-4F92-00C31733B49D}"/>
              </a:ext>
            </a:extLst>
          </p:cNvPr>
          <p:cNvSpPr txBox="1"/>
          <p:nvPr/>
        </p:nvSpPr>
        <p:spPr>
          <a:xfrm>
            <a:off x="251082" y="5312174"/>
            <a:ext cx="115332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>
                <a:hlinkClick r:id="rId4"/>
              </a:rPr>
              <a:t>https://esomar.org/uploads/attachments/ckqtawvjq00uukdtrhst5sk9u-iccesomar-international-code-english.pdf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78722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64</a:t>
            </a:fld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590800" y="1064567"/>
            <a:ext cx="1904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good example: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160950"/>
            <a:ext cx="9144000" cy="253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52480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74C72-96D3-4A42-8F71-A7EBFE550354}" type="slidenum">
              <a:rPr lang="en-GB" smtClean="0"/>
              <a:pPr/>
              <a:t>65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485" y="72390"/>
            <a:ext cx="8058150" cy="560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31406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ambria" panose="02040503050406030204" pitchFamily="18" charset="0"/>
              </a:rPr>
              <a:t>Correlation</a:t>
            </a:r>
          </a:p>
          <a:p>
            <a:pPr marL="457200" lvl="1" indent="0">
              <a:buNone/>
            </a:pPr>
            <a:r>
              <a:rPr lang="en-GB" sz="2800" dirty="0">
                <a:latin typeface="Cambria" panose="02040503050406030204" pitchFamily="18" charset="0"/>
              </a:rPr>
              <a:t>Co-movement</a:t>
            </a:r>
          </a:p>
          <a:p>
            <a:pPr marL="457200" lvl="1" indent="0">
              <a:buNone/>
            </a:pPr>
            <a:endParaRPr lang="en-GB" sz="2800" dirty="0">
              <a:latin typeface="Cambria" panose="02040503050406030204" pitchFamily="18" charset="0"/>
            </a:endParaRPr>
          </a:p>
          <a:p>
            <a:pPr marL="457200" lvl="1" indent="0">
              <a:buNone/>
            </a:pPr>
            <a:r>
              <a:rPr lang="en-GB" sz="2800" dirty="0">
                <a:latin typeface="Cambria" panose="02040503050406030204" pitchFamily="18" charset="0"/>
              </a:rPr>
              <a:t>         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794248" y="1600200"/>
            <a:ext cx="4403852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ambria" panose="02040503050406030204" pitchFamily="18" charset="0"/>
              </a:rPr>
              <a:t>Causal relationship</a:t>
            </a:r>
          </a:p>
          <a:p>
            <a:pPr marL="457200" lvl="1" indent="0">
              <a:buNone/>
            </a:pPr>
            <a:r>
              <a:rPr lang="en-GB" sz="2800" dirty="0">
                <a:latin typeface="Cambria" panose="02040503050406030204" pitchFamily="18" charset="0"/>
              </a:rPr>
              <a:t>Direct impact on A on B</a:t>
            </a:r>
          </a:p>
          <a:p>
            <a:pPr marL="457200" lvl="1" indent="0">
              <a:buNone/>
            </a:pPr>
            <a:endParaRPr lang="en-GB" sz="2800" dirty="0">
              <a:latin typeface="Cambria" panose="02040503050406030204" pitchFamily="18" charset="0"/>
            </a:endParaRPr>
          </a:p>
          <a:p>
            <a:pPr marL="457200" lvl="1" indent="0">
              <a:buNone/>
            </a:pPr>
            <a:endParaRPr lang="en-GB" sz="2800" dirty="0">
              <a:latin typeface="Cambria" panose="02040503050406030204" pitchFamily="18" charset="0"/>
            </a:endParaRPr>
          </a:p>
          <a:p>
            <a:pPr marL="457200" lvl="1" indent="0">
              <a:buNone/>
            </a:pPr>
            <a:endParaRPr lang="en-GB" sz="2800" dirty="0">
              <a:latin typeface="Cambria" panose="02040503050406030204" pitchFamily="18" charset="0"/>
            </a:endParaRPr>
          </a:p>
          <a:p>
            <a:pPr marL="457200" lvl="1" indent="0">
              <a:buNone/>
            </a:pPr>
            <a:r>
              <a:rPr lang="en-GB" sz="2800" dirty="0">
                <a:latin typeface="Cambria" panose="02040503050406030204" pitchFamily="18" charset="0"/>
              </a:rPr>
              <a:t>(Controlling for other influences)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783632" y="320368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043680" y="321297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B</a:t>
            </a:r>
          </a:p>
        </p:txBody>
      </p:sp>
      <p:cxnSp>
        <p:nvCxnSpPr>
          <p:cNvPr id="19" name="Curved Connector 18"/>
          <p:cNvCxnSpPr>
            <a:stCxn id="16" idx="0"/>
            <a:endCxn id="17" idx="0"/>
          </p:cNvCxnSpPr>
          <p:nvPr/>
        </p:nvCxnSpPr>
        <p:spPr>
          <a:xfrm rot="16200000" flipH="1">
            <a:off x="3578688" y="2581913"/>
            <a:ext cx="9292" cy="1252834"/>
          </a:xfrm>
          <a:prstGeom prst="curvedConnector3">
            <a:avLst>
              <a:gd name="adj1" fmla="val -2460181"/>
            </a:avLst>
          </a:prstGeom>
          <a:ln w="127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185738" y="3194392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445786" y="320368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B</a:t>
            </a:r>
          </a:p>
        </p:txBody>
      </p:sp>
      <p:cxnSp>
        <p:nvCxnSpPr>
          <p:cNvPr id="25" name="Straight Arrow Connector 24"/>
          <p:cNvCxnSpPr>
            <a:stCxn id="22" idx="3"/>
            <a:endCxn id="23" idx="1"/>
          </p:cNvCxnSpPr>
          <p:nvPr/>
        </p:nvCxnSpPr>
        <p:spPr>
          <a:xfrm>
            <a:off x="7532308" y="3379058"/>
            <a:ext cx="913478" cy="929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618" y="3397642"/>
            <a:ext cx="2882900" cy="1894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1778000" y="402749"/>
            <a:ext cx="9654639" cy="8434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effectLst/>
                <a:latin typeface="Cambria" pitchFamily="18" charset="0"/>
                <a:ea typeface="+mj-ea"/>
                <a:cs typeface="+mj-cs"/>
              </a:defRPr>
            </a:lvl1pPr>
          </a:lstStyle>
          <a:p>
            <a:r>
              <a:rPr lang="en-GB" sz="8800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en-GB" sz="5400" dirty="0">
                <a:solidFill>
                  <a:srgbClr val="0070C0"/>
                </a:solidFill>
              </a:rPr>
              <a:t>ausality vs. Correlation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A496E5-A9D0-4691-B44D-69B298CA1F20}"/>
              </a:ext>
            </a:extLst>
          </p:cNvPr>
          <p:cNvSpPr txBox="1"/>
          <p:nvPr/>
        </p:nvSpPr>
        <p:spPr>
          <a:xfrm>
            <a:off x="1249018" y="5387369"/>
            <a:ext cx="512196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400" i="1" dirty="0">
                <a:latin typeface="Cambria" panose="02040503050406030204" pitchFamily="18" charset="0"/>
              </a:rPr>
              <a:t>Example:</a:t>
            </a:r>
          </a:p>
          <a:p>
            <a:pPr lvl="1"/>
            <a:r>
              <a:rPr lang="en-GB" sz="2400" dirty="0">
                <a:latin typeface="Cambria" panose="02040503050406030204" pitchFamily="18" charset="0"/>
              </a:rPr>
              <a:t>‘Participations in the lectures correlates with students’ satisfaction ’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EF1CAD-A432-485F-9512-31E7C3E74499}"/>
              </a:ext>
            </a:extLst>
          </p:cNvPr>
          <p:cNvSpPr txBox="1"/>
          <p:nvPr/>
        </p:nvSpPr>
        <p:spPr>
          <a:xfrm>
            <a:off x="6310674" y="5541859"/>
            <a:ext cx="51219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400" i="1" dirty="0">
                <a:latin typeface="Cambria" panose="02040503050406030204" pitchFamily="18" charset="0"/>
              </a:rPr>
              <a:t>Example:</a:t>
            </a:r>
          </a:p>
          <a:p>
            <a:pPr lvl="1"/>
            <a:r>
              <a:rPr lang="en-GB" sz="2400" dirty="0">
                <a:latin typeface="Cambria" panose="02040503050406030204" pitchFamily="18" charset="0"/>
              </a:rPr>
              <a:t>‘Attendance on the module </a:t>
            </a:r>
          </a:p>
          <a:p>
            <a:pPr lvl="1"/>
            <a:r>
              <a:rPr lang="en-GB" sz="2400" dirty="0">
                <a:latin typeface="Cambria" panose="02040503050406030204" pitchFamily="18" charset="0"/>
              </a:rPr>
              <a:t>causes good performance’</a:t>
            </a:r>
          </a:p>
        </p:txBody>
      </p:sp>
    </p:spTree>
    <p:extLst>
      <p:ext uri="{BB962C8B-B14F-4D97-AF65-F5344CB8AC3E}">
        <p14:creationId xmlns:p14="http://schemas.microsoft.com/office/powerpoint/2010/main" val="424057322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04572" y="1101995"/>
            <a:ext cx="8345715" cy="25359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D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esign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Collect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Preliminary analyses and results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Export data to statistical package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 (SPSS, Excel, </a:t>
            </a:r>
            <a:r>
              <a:rPr lang="en-GB" sz="2000" dirty="0" err="1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Stata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Cambria" pitchFamily="18" charset="0"/>
              </a:rPr>
              <a:t>)</a:t>
            </a:r>
          </a:p>
          <a:p>
            <a:pPr marL="0" indent="0">
              <a:buNone/>
            </a:pPr>
            <a:endParaRPr lang="en-GB" sz="2800" dirty="0">
              <a:solidFill>
                <a:schemeClr val="accent6">
                  <a:lumMod val="50000"/>
                </a:schemeClr>
              </a:solidFill>
              <a:latin typeface="Cambria" pitchFamily="18" charset="0"/>
            </a:endParaRPr>
          </a:p>
          <a:p>
            <a:pPr marL="0" indent="0">
              <a:buNone/>
            </a:pPr>
            <a:endParaRPr lang="en-GB" dirty="0">
              <a:latin typeface="Cambria" pitchFamily="18" charset="0"/>
            </a:endParaRPr>
          </a:p>
          <a:p>
            <a:pPr marL="0" indent="0">
              <a:buNone/>
            </a:pPr>
            <a:endParaRPr lang="en-GB" dirty="0">
              <a:latin typeface="Cambria" pitchFamily="18" charset="0"/>
            </a:endParaRPr>
          </a:p>
          <a:p>
            <a:pPr marL="0" indent="0">
              <a:buNone/>
            </a:pPr>
            <a:endParaRPr lang="en-GB" dirty="0">
              <a:latin typeface="Cambria" pitchFamily="18" charset="0"/>
            </a:endParaRPr>
          </a:p>
          <a:p>
            <a:endParaRPr lang="en-GB" dirty="0">
              <a:latin typeface="Cambria" pitchFamily="18" charset="0"/>
            </a:endParaRPr>
          </a:p>
          <a:p>
            <a:endParaRPr lang="en-GB" dirty="0">
              <a:latin typeface="Cambria" pitchFamily="18" charset="0"/>
            </a:endParaRPr>
          </a:p>
          <a:p>
            <a:endParaRPr lang="en-GB" dirty="0">
              <a:latin typeface="Cambria" pitchFamily="18" charset="0"/>
            </a:endParaRPr>
          </a:p>
          <a:p>
            <a:endParaRPr lang="en-GB" dirty="0">
              <a:latin typeface="Cambria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67</a:t>
            </a:fld>
            <a:endParaRPr lang="en-GB"/>
          </a:p>
        </p:txBody>
      </p:sp>
      <p:pic>
        <p:nvPicPr>
          <p:cNvPr id="5" name="Picture 4">
            <a:hlinkClick r:id="rId3"/>
          </p:cNvPr>
          <p:cNvPicPr/>
          <p:nvPr/>
        </p:nvPicPr>
        <p:blipFill>
          <a:blip r:embed="rId4" cstate="print"/>
          <a:srcRect l="24315" t="29334" r="27059" b="28762"/>
          <a:stretch>
            <a:fillRect/>
          </a:stretch>
        </p:blipFill>
        <p:spPr bwMode="auto">
          <a:xfrm>
            <a:off x="8128001" y="1204685"/>
            <a:ext cx="2322286" cy="11030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/>
          <p:cNvPicPr/>
          <p:nvPr/>
        </p:nvPicPr>
        <p:blipFill>
          <a:blip r:embed="rId5" cstate="print"/>
          <a:srcRect l="342" t="13723" r="53139" b="82042"/>
          <a:stretch>
            <a:fillRect/>
          </a:stretch>
        </p:blipFill>
        <p:spPr bwMode="auto">
          <a:xfrm>
            <a:off x="2104572" y="4333569"/>
            <a:ext cx="7605486" cy="5515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719740" y="454455"/>
            <a:ext cx="7367111" cy="571550"/>
          </a:xfrm>
        </p:spPr>
        <p:txBody>
          <a:bodyPr>
            <a:noAutofit/>
          </a:bodyPr>
          <a:lstStyle/>
          <a:p>
            <a:pPr lvl="0">
              <a:lnSpc>
                <a:spcPct val="65000"/>
              </a:lnSpc>
            </a:pPr>
            <a:r>
              <a:rPr lang="en-US" sz="6600" dirty="0">
                <a:solidFill>
                  <a:srgbClr val="0070C0"/>
                </a:solidFill>
                <a:ea typeface="MS PGothic" pitchFamily="34" charset="-128"/>
              </a:rPr>
              <a:t>A</a:t>
            </a:r>
            <a:r>
              <a:rPr lang="en-US" sz="4000" dirty="0">
                <a:solidFill>
                  <a:schemeClr val="accent6">
                    <a:lumMod val="75000"/>
                  </a:schemeClr>
                </a:solidFill>
                <a:ea typeface="MS PGothic" pitchFamily="34" charset="-128"/>
              </a:rPr>
              <a:t>dministering questionnaire	</a:t>
            </a:r>
            <a:endParaRPr lang="en-GB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805136"/>
      </p:ext>
    </p:extLst>
  </p:cSld>
  <p:clrMapOvr>
    <a:masterClrMapping/>
  </p:clrMapOvr>
  <p:transition>
    <p:fade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07540" y="1240601"/>
            <a:ext cx="8229599" cy="4107542"/>
          </a:xfrm>
        </p:spPr>
        <p:txBody>
          <a:bodyPr>
            <a:normAutofit lnSpcReduction="10000"/>
          </a:bodyPr>
          <a:lstStyle/>
          <a:p>
            <a:pPr marL="363538" lvl="2" indent="-363538">
              <a:spcBef>
                <a:spcPts val="600"/>
              </a:spcBef>
              <a:buSzPct val="70000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Overview of  common statistical software</a:t>
            </a:r>
          </a:p>
          <a:p>
            <a:pPr marL="822960" lvl="4" indent="-274320">
              <a:spcBef>
                <a:spcPts val="200"/>
              </a:spcBef>
              <a:spcAft>
                <a:spcPts val="400"/>
              </a:spcAft>
              <a:buSzPct val="70000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UWTSD SPSS 24</a:t>
            </a:r>
          </a:p>
          <a:p>
            <a:pPr marL="822960" lvl="4" indent="-274320">
              <a:spcBef>
                <a:spcPts val="200"/>
              </a:spcBef>
              <a:spcAft>
                <a:spcPts val="400"/>
              </a:spcAft>
              <a:buSzPct val="70000"/>
            </a:pPr>
            <a:r>
              <a:rPr lang="en-GB" sz="2400">
                <a:solidFill>
                  <a:schemeClr val="accent6">
                    <a:lumMod val="50000"/>
                  </a:schemeClr>
                </a:solidFill>
              </a:rPr>
              <a:t>Wales 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University licensed access</a:t>
            </a:r>
          </a:p>
          <a:p>
            <a:pPr marL="822960" lvl="4" indent="-274320">
              <a:lnSpc>
                <a:spcPct val="125000"/>
              </a:lnSpc>
              <a:spcBef>
                <a:spcPts val="200"/>
              </a:spcBef>
              <a:spcAft>
                <a:spcPts val="400"/>
              </a:spcAft>
              <a:buSzPct val="70000"/>
            </a:pPr>
            <a:endParaRPr lang="en-GB" sz="2400" dirty="0">
              <a:solidFill>
                <a:srgbClr val="0070C0"/>
              </a:solidFill>
            </a:endParaRPr>
          </a:p>
          <a:p>
            <a:pPr marL="731520" lvl="2" indent="0">
              <a:buNone/>
            </a:pPr>
            <a:endParaRPr lang="en-GB" sz="1600" dirty="0">
              <a:latin typeface="Cambria" pitchFamily="18" charset="0"/>
            </a:endParaRPr>
          </a:p>
          <a:p>
            <a:pPr marL="363538" lvl="2" indent="-363538">
              <a:spcBef>
                <a:spcPts val="600"/>
              </a:spcBef>
              <a:buSzPct val="70000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Overview of  statistical techniques</a:t>
            </a:r>
          </a:p>
          <a:p>
            <a:pPr marL="0" lvl="2" indent="0">
              <a:spcBef>
                <a:spcPts val="600"/>
              </a:spcBef>
              <a:buSzPct val="70000"/>
              <a:buNone/>
            </a:pPr>
            <a:endParaRPr lang="en-GB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822960" lvl="4" indent="-274320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Field, A. (2015) Discovering Statistics using IBM SPSS</a:t>
            </a:r>
          </a:p>
          <a:p>
            <a:pPr marL="548640" lvl="4" indent="0">
              <a:spcBef>
                <a:spcPts val="600"/>
              </a:spcBef>
              <a:buClr>
                <a:schemeClr val="accent1"/>
              </a:buClr>
              <a:buSzPct val="70000"/>
              <a:buNone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en-GB" sz="2400" baseline="30000" dirty="0">
                <a:solidFill>
                  <a:schemeClr val="accent6">
                    <a:lumMod val="50000"/>
                  </a:schemeClr>
                </a:solidFill>
              </a:rPr>
              <a:t>th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 Edition. Sage</a:t>
            </a:r>
            <a:endParaRPr lang="en-GB" sz="28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68</a:t>
            </a:fld>
            <a:endParaRPr lang="en-GB"/>
          </a:p>
        </p:txBody>
      </p:sp>
      <p:pic>
        <p:nvPicPr>
          <p:cNvPr id="206850" name="Picture 2" descr="http://www.survey-design.com.au/stata_logo_blu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07348" y="2260146"/>
            <a:ext cx="1094381" cy="3455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698172" y="384624"/>
            <a:ext cx="8969829" cy="67609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sz="7200" dirty="0">
                <a:solidFill>
                  <a:srgbClr val="0070C0"/>
                </a:solidFill>
              </a:rPr>
              <a:t>Q</a:t>
            </a:r>
            <a:r>
              <a:rPr lang="en-US" sz="4800" dirty="0"/>
              <a:t>uantitative data analysis </a:t>
            </a:r>
            <a:endParaRPr lang="en-GB" sz="4800" dirty="0"/>
          </a:p>
        </p:txBody>
      </p:sp>
      <p:pic>
        <p:nvPicPr>
          <p:cNvPr id="173058" name="Picture 2" descr="http://osx.wdfiles.com/local--resized-images/icon:pasw180/PASW180.icns/mediu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63464" y="4685601"/>
            <a:ext cx="931798" cy="9317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3298" name="Picture 2" descr="http://assets0.webkite.com/datas/422863.best/original/microsoft_excel.jpg?1312485537"/>
          <p:cNvPicPr>
            <a:picLocks noChangeAspect="1" noChangeArrowheads="1"/>
          </p:cNvPicPr>
          <p:nvPr/>
        </p:nvPicPr>
        <p:blipFill>
          <a:blip r:embed="rId5" cstate="print"/>
          <a:srcRect l="18127" t="13344" r="16581" b="7736"/>
          <a:stretch>
            <a:fillRect/>
          </a:stretch>
        </p:blipFill>
        <p:spPr bwMode="auto">
          <a:xfrm>
            <a:off x="9171938" y="2921000"/>
            <a:ext cx="965200" cy="965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8654328"/>
      </p:ext>
    </p:extLst>
  </p:cSld>
  <p:clrMapOvr>
    <a:masterClrMapping/>
  </p:clrMapOvr>
  <p:transition>
    <p:fad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69</a:t>
            </a:fld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799724" y="259208"/>
            <a:ext cx="8868277" cy="704850"/>
          </a:xfrm>
          <a:prstGeom prst="rect">
            <a:avLst/>
          </a:prstGeom>
        </p:spPr>
        <p:txBody>
          <a:bodyPr>
            <a:noAutofit/>
          </a:bodyPr>
          <a:lstStyle/>
          <a:p>
            <a:pPr eaLnBrk="0" hangingPunct="0">
              <a:lnSpc>
                <a:spcPct val="80000"/>
              </a:lnSpc>
              <a:defRPr/>
            </a:pPr>
            <a:r>
              <a:rPr lang="en-US" sz="4400" cap="small" dirty="0">
                <a:solidFill>
                  <a:srgbClr val="0070C0"/>
                </a:solidFill>
                <a:latin typeface="Cambria" pitchFamily="18" charset="0"/>
                <a:ea typeface="+mj-ea"/>
                <a:cs typeface="+mj-cs"/>
              </a:rPr>
              <a:t>Presentation of findings</a:t>
            </a:r>
            <a:endParaRPr lang="en-GB" sz="4400" cap="small" dirty="0">
              <a:solidFill>
                <a:srgbClr val="0070C0"/>
              </a:solidFill>
              <a:latin typeface="Cambria" pitchFamily="18" charset="0"/>
              <a:ea typeface="+mj-ea"/>
              <a:cs typeface="+mj-cs"/>
            </a:endParaRPr>
          </a:p>
        </p:txBody>
      </p:sp>
      <p:pic>
        <p:nvPicPr>
          <p:cNvPr id="1026" name="Picture 2" descr="http://startupjuncture.com/wp-content/uploads/2014/05/wrapup-636x3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79" y="1"/>
            <a:ext cx="2857603" cy="13928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147403" y="947122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Visual display of data (software is to help)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pie Chart</a:t>
            </a:r>
          </a:p>
          <a:p>
            <a:pPr marL="0" indent="0">
              <a:buNone/>
            </a:pPr>
            <a:r>
              <a:rPr lang="en-GB" dirty="0"/>
              <a:t>The Doughnut</a:t>
            </a:r>
          </a:p>
          <a:p>
            <a:pPr marL="0" indent="0">
              <a:buNone/>
            </a:pPr>
            <a:r>
              <a:rPr lang="en-GB" dirty="0"/>
              <a:t>Bar charts </a:t>
            </a:r>
          </a:p>
          <a:p>
            <a:pPr marL="0" indent="0">
              <a:buNone/>
            </a:pPr>
            <a:r>
              <a:rPr lang="en-GB" dirty="0"/>
              <a:t>Line Graphs </a:t>
            </a:r>
          </a:p>
          <a:p>
            <a:pPr marL="0" indent="0">
              <a:buNone/>
            </a:pPr>
            <a:r>
              <a:rPr lang="en-GB" dirty="0"/>
              <a:t>The Venn diagram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3897" y="3915663"/>
            <a:ext cx="2050504" cy="1536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050" y="1578033"/>
            <a:ext cx="2136401" cy="16983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2662" y="1911179"/>
            <a:ext cx="2176799" cy="15875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912" y="1727646"/>
            <a:ext cx="1531789" cy="120010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364" y="3317601"/>
            <a:ext cx="2394421" cy="1512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39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484" y="157317"/>
            <a:ext cx="11670890" cy="5093110"/>
          </a:xfrm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  <a:latin typeface="Cambria" pitchFamily="18" charset="0"/>
              </a:rPr>
              <a:t>Mixed Methods research</a:t>
            </a:r>
            <a:br>
              <a:rPr lang="en-GB" sz="3200" dirty="0">
                <a:solidFill>
                  <a:srgbClr val="0070C0"/>
                </a:solidFill>
                <a:latin typeface="Cambria" pitchFamily="18" charset="0"/>
              </a:rPr>
            </a:br>
            <a:r>
              <a:rPr lang="en-GB" sz="3200" dirty="0">
                <a:solidFill>
                  <a:srgbClr val="0070C0"/>
                </a:solidFill>
                <a:latin typeface="Cambria" pitchFamily="18" charset="0"/>
              </a:rPr>
              <a:t> </a:t>
            </a:r>
            <a:r>
              <a:rPr lang="en-GB" sz="3200" dirty="0"/>
              <a:t>(triangulation of findings)</a:t>
            </a:r>
            <a:br>
              <a:rPr lang="en-GB" sz="3200" dirty="0"/>
            </a:br>
            <a:r>
              <a:rPr lang="en-GB" sz="3200" b="1" i="1" dirty="0"/>
              <a:t>Pros and Cons</a:t>
            </a:r>
            <a:br>
              <a:rPr lang="en-GB" sz="3200" dirty="0"/>
            </a:br>
            <a:r>
              <a:rPr lang="en-GB" sz="3200" dirty="0"/>
              <a:t>Considerations:</a:t>
            </a:r>
            <a:br>
              <a:rPr lang="en-GB" sz="3200" dirty="0"/>
            </a:br>
            <a:r>
              <a:rPr lang="en-GB" sz="3200" dirty="0"/>
              <a:t>-must be competently  designed and conducted;</a:t>
            </a:r>
            <a:br>
              <a:rPr lang="en-GB" sz="3200" dirty="0"/>
            </a:br>
            <a:r>
              <a:rPr lang="en-GB" sz="3200" dirty="0"/>
              <a:t>-considerable consumption of time and resources;</a:t>
            </a:r>
            <a:br>
              <a:rPr lang="en-GB" sz="3200" dirty="0"/>
            </a:br>
            <a:r>
              <a:rPr lang="en-GB" sz="3200" dirty="0"/>
              <a:t>-needs to be justified   </a:t>
            </a:r>
            <a:br>
              <a:rPr lang="en-GB" sz="3200" dirty="0"/>
            </a:br>
            <a:br>
              <a:rPr lang="en-GB" sz="3200" dirty="0"/>
            </a:br>
            <a:r>
              <a:rPr lang="sv-SE" sz="3200" dirty="0"/>
              <a:t>Bryman &amp; Bell (2011)</a:t>
            </a:r>
            <a:endParaRPr lang="en-GB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>
          <a:xfrm>
            <a:off x="10254595" y="5124450"/>
            <a:ext cx="609600" cy="521208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400" b="1" kern="1200">
                <a:solidFill>
                  <a:srgbClr val="FFFFFF"/>
                </a:solidFill>
                <a:latin typeface="Arial" pitchFamily="34" charset="0"/>
                <a:ea typeface="MS PGothic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A5F299BE-A940-439A-9E08-E1D299A274F2}" type="slidenum">
              <a:rPr lang="en-GB" smtClean="0"/>
              <a:pPr/>
              <a:t>70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17693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1" dirty="0"/>
              <a:t>‘How are the students studying International Business Management Engaging with Social Media?’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Using Qualtrics software, design a survey with at least 10 questions varying in form.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Collect data from the students next to you - deactivate the survey/report the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71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74658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877762" y="1208274"/>
            <a:ext cx="8523539" cy="5154427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US" sz="18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r>
              <a:rPr lang="en-GB" sz="1800" dirty="0"/>
              <a:t>Bryman, A., &amp; Bell, E. (2011). </a:t>
            </a:r>
            <a:r>
              <a:rPr lang="en-GB" sz="1800" i="1" dirty="0"/>
              <a:t>Business Research Methods</a:t>
            </a:r>
            <a:r>
              <a:rPr lang="en-GB" sz="1800" dirty="0"/>
              <a:t>. 3d edition. Oxford :Oxford University Press.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GB" sz="18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r>
              <a:rPr lang="en-GB" sz="1800" dirty="0"/>
              <a:t>De </a:t>
            </a:r>
            <a:r>
              <a:rPr lang="en-GB" sz="1800" dirty="0" err="1"/>
              <a:t>Leeuw</a:t>
            </a:r>
            <a:r>
              <a:rPr lang="en-GB" sz="1800" dirty="0"/>
              <a:t>, E.D. 2005. To mix or not to mix data collection modes in surveys. </a:t>
            </a:r>
            <a:r>
              <a:rPr lang="en-GB" sz="1800" i="1" dirty="0"/>
              <a:t>Journal of Official Statistics (JOS) 21</a:t>
            </a:r>
            <a:r>
              <a:rPr lang="en-GB" sz="1800" dirty="0"/>
              <a:t>: 233–255.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GB" sz="18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r>
              <a:rPr lang="en-GB" sz="1800" dirty="0"/>
              <a:t>Holloway, I. &amp; Galvin, K. (2016) Qualitative Research in Nursing and Healthcare, 4th Edition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GB" sz="18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GB" sz="18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r>
              <a:rPr lang="en-GB" sz="1800" dirty="0"/>
              <a:t>Malhotra, N. &amp; Birks, D. (2007)</a:t>
            </a:r>
            <a:r>
              <a:rPr lang="en-GB" sz="1800" i="1" dirty="0"/>
              <a:t> Marketing research. An applied approach.</a:t>
            </a:r>
            <a:r>
              <a:rPr lang="en-GB" sz="1800" dirty="0"/>
              <a:t> Prentice Hall: London.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GB" sz="18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r>
              <a:rPr lang="en-GB" sz="1800" dirty="0" err="1"/>
              <a:t>Pallant</a:t>
            </a:r>
            <a:r>
              <a:rPr lang="en-GB" sz="1800" dirty="0"/>
              <a:t>, J. 2010. SPSS Survival Manual . 4th edition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GB" sz="14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500"/>
              </a:spcAft>
              <a:buClr>
                <a:schemeClr val="accent1"/>
              </a:buClr>
              <a:buNone/>
              <a:defRPr/>
            </a:pPr>
            <a:endParaRPr lang="en-US" sz="1200" dirty="0">
              <a:solidFill>
                <a:srgbClr val="0070C0"/>
              </a:solidFill>
              <a:ea typeface="ＭＳ Ｐゴシック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586157" y="6342750"/>
            <a:ext cx="685800" cy="628650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300" b="0" kern="1200">
                <a:solidFill>
                  <a:srgbClr val="0070C0"/>
                </a:solidFill>
                <a:effectLst/>
                <a:latin typeface="Cambria" pitchFamily="18" charset="0"/>
                <a:ea typeface="Gungsuh" pitchFamily="18" charset="-127"/>
                <a:cs typeface="Aharoni" pitchFamily="2" charset="-79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MS PGothic" pitchFamily="34" charset="-128"/>
                <a:cs typeface="+mn-cs"/>
              </a:defRPr>
            </a:lvl9pPr>
          </a:lstStyle>
          <a:p>
            <a:fld id="{80453351-AF54-41E2-B41B-A46B01953578}" type="slidenum">
              <a:rPr lang="en-GB" smtClean="0"/>
              <a:pPr/>
              <a:t>72</a:t>
            </a:fld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799724" y="237554"/>
            <a:ext cx="8868277" cy="704850"/>
          </a:xfrm>
          <a:prstGeom prst="rect">
            <a:avLst/>
          </a:prstGeom>
        </p:spPr>
        <p:txBody>
          <a:bodyPr>
            <a:noAutofit/>
          </a:bodyPr>
          <a:lstStyle/>
          <a:p>
            <a:pPr eaLnBrk="0" hangingPunct="0">
              <a:lnSpc>
                <a:spcPct val="80000"/>
              </a:lnSpc>
              <a:defRPr/>
            </a:pPr>
            <a:r>
              <a:rPr lang="en-US" sz="6600" cap="small" dirty="0">
                <a:solidFill>
                  <a:srgbClr val="0070C0"/>
                </a:solidFill>
                <a:latin typeface="Cambria" pitchFamily="18" charset="0"/>
                <a:ea typeface="+mj-ea"/>
                <a:cs typeface="+mj-cs"/>
              </a:rPr>
              <a:t>References:</a:t>
            </a:r>
            <a:endParaRPr lang="en-GB" sz="6600" cap="small" dirty="0">
              <a:solidFill>
                <a:srgbClr val="0070C0"/>
              </a:solidFill>
              <a:latin typeface="Cambria" pitchFamily="18" charset="0"/>
              <a:ea typeface="+mj-ea"/>
              <a:cs typeface="+mj-cs"/>
            </a:endParaRPr>
          </a:p>
        </p:txBody>
      </p:sp>
      <p:pic>
        <p:nvPicPr>
          <p:cNvPr id="1026" name="Picture 2" descr="http://startupjuncture.com/wp-content/uploads/2014/05/wrapup-636x3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398" y="-127001"/>
            <a:ext cx="2857603" cy="13928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2245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19392</TotalTime>
  <Words>3284</Words>
  <Application>Microsoft Office PowerPoint</Application>
  <PresentationFormat>Widescreen</PresentationFormat>
  <Paragraphs>593</Paragraphs>
  <Slides>72</Slides>
  <Notes>54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9" baseType="lpstr">
      <vt:lpstr>Arial</vt:lpstr>
      <vt:lpstr>Calibri</vt:lpstr>
      <vt:lpstr>Cambria</vt:lpstr>
      <vt:lpstr>Lucida Bright</vt:lpstr>
      <vt:lpstr>Myriad Pro</vt:lpstr>
      <vt:lpstr>Wingdings</vt:lpstr>
      <vt:lpstr>20140311PresentationUWTSDTemplate</vt:lpstr>
      <vt:lpstr>  Dissertation Module   (LCMB7020)  Quantitative Methodologies </vt:lpstr>
      <vt:lpstr>Aims</vt:lpstr>
      <vt:lpstr>What is research?</vt:lpstr>
      <vt:lpstr>Sources of the Research</vt:lpstr>
      <vt:lpstr>Internal</vt:lpstr>
      <vt:lpstr>Sources of Data (1)</vt:lpstr>
      <vt:lpstr>Useful Sites for Data and Market Research </vt:lpstr>
      <vt:lpstr>Collecting, analysing and interpreting data about </vt:lpstr>
      <vt:lpstr>Sources of Data (2)</vt:lpstr>
      <vt:lpstr>Research Questions</vt:lpstr>
      <vt:lpstr>Research Questions Checklist:  </vt:lpstr>
      <vt:lpstr>How to Generate a Good Research Question?</vt:lpstr>
      <vt:lpstr>Methods vs. Methodology</vt:lpstr>
      <vt:lpstr>Research Design (1) </vt:lpstr>
      <vt:lpstr>Research Design</vt:lpstr>
      <vt:lpstr> Research Design (2)</vt:lpstr>
      <vt:lpstr>Research Design (3)</vt:lpstr>
      <vt:lpstr>Research Design (4)</vt:lpstr>
      <vt:lpstr>Research Strategy (2)</vt:lpstr>
      <vt:lpstr>Research Strategy (1)</vt:lpstr>
      <vt:lpstr>Quantitative vs. Qualitative (1)</vt:lpstr>
      <vt:lpstr>Quantitative vs. Qualitative (2)</vt:lpstr>
      <vt:lpstr>Sampling (1)</vt:lpstr>
      <vt:lpstr>Sampling (2)</vt:lpstr>
      <vt:lpstr>Sampling (3)</vt:lpstr>
      <vt:lpstr>Sampling (4)</vt:lpstr>
      <vt:lpstr>Probability Sample </vt:lpstr>
      <vt:lpstr>Non-Probability Sample </vt:lpstr>
      <vt:lpstr>Research Ethics</vt:lpstr>
      <vt:lpstr>References</vt:lpstr>
      <vt:lpstr>Let’s put it into practice</vt:lpstr>
      <vt:lpstr>PowerPoint Presentation</vt:lpstr>
      <vt:lpstr>PowerPoint Presentation</vt:lpstr>
      <vt:lpstr>Quantitative       Qualitative</vt:lpstr>
      <vt:lpstr>PowerPoint Presentation</vt:lpstr>
      <vt:lpstr>Quantitative research, defined</vt:lpstr>
      <vt:lpstr>PowerPoint Presentation</vt:lpstr>
      <vt:lpstr>Sampling </vt:lpstr>
      <vt:lpstr>Sampling design process</vt:lpstr>
      <vt:lpstr>Sampling techniques:  Probability (random)  Simple Random   Systematic Random  Stratified Random  Cluster  </vt:lpstr>
      <vt:lpstr>Illustration of stratified vs cluster sampling</vt:lpstr>
      <vt:lpstr>Formula to calculate the sample size (Cochran, 1963)</vt:lpstr>
      <vt:lpstr>PowerPoint Presentation</vt:lpstr>
      <vt:lpstr> Some History. The first documented mail survey dates from 1788 when Sir John Sinclair sent out a questionnaire to the ministers of all parishes of the Church of Scotland. It took 23 reminders, but he achieved a 100% response and documented his findings in “The Statistical Account of Scotland.”  The first scientific face-to-face survey took place in 1912, when Sir Arthur Bowley started a study of working-class conditions in five British cities in which samples of citizens were interviewed using a structured interview schedule.   (both above from de Leeuw, 2005; p. 233) </vt:lpstr>
      <vt:lpstr>Structured interview  each interviewee gets the same questions in the same manner and order; standardized (interview schedule is not flexible) closed; fixed choice questions goal: no variation pros: accuracy                                            Easier to process (pre-coded)  higher response rates interviewee can’t see the questions unlike surveys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Measurement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Design Issues               </vt:lpstr>
      <vt:lpstr>Administering questionnaire </vt:lpstr>
      <vt:lpstr>PowerPoint Presentation</vt:lpstr>
      <vt:lpstr>PowerPoint Presentation</vt:lpstr>
      <vt:lpstr>PowerPoint Presentation</vt:lpstr>
      <vt:lpstr>Research Ethics</vt:lpstr>
      <vt:lpstr>PowerPoint Presentation</vt:lpstr>
      <vt:lpstr>PowerPoint Presentation</vt:lpstr>
      <vt:lpstr>PowerPoint Presentation</vt:lpstr>
      <vt:lpstr>Administering questionnaire </vt:lpstr>
      <vt:lpstr>Quantitative data analysis </vt:lpstr>
      <vt:lpstr>PowerPoint Presentation</vt:lpstr>
      <vt:lpstr>Mixed Methods research  (triangulation of findings) Pros and Cons Considerations: -must be competently  designed and conducted; -considerable consumption of time and resources; -needs to be justified     Bryman &amp; Bell (2011)</vt:lpstr>
      <vt:lpstr>Activity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Dissertation Module   (LCMB7020)  Literature Review </dc:title>
  <dc:creator>Ehsan Khajeh</dc:creator>
  <cp:lastModifiedBy>Ehsan Khajeh</cp:lastModifiedBy>
  <cp:revision>11</cp:revision>
  <dcterms:created xsi:type="dcterms:W3CDTF">2024-02-07T09:17:58Z</dcterms:created>
  <dcterms:modified xsi:type="dcterms:W3CDTF">2024-02-22T15:10:07Z</dcterms:modified>
</cp:coreProperties>
</file>