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handoutMasterIdLst>
    <p:handoutMasterId r:id="rId62"/>
  </p:handoutMasterIdLst>
  <p:sldIdLst>
    <p:sldId id="325" r:id="rId5"/>
    <p:sldId id="383" r:id="rId6"/>
    <p:sldId id="392" r:id="rId7"/>
    <p:sldId id="386" r:id="rId8"/>
    <p:sldId id="387" r:id="rId9"/>
    <p:sldId id="388" r:id="rId10"/>
    <p:sldId id="389" r:id="rId11"/>
    <p:sldId id="390" r:id="rId12"/>
    <p:sldId id="384" r:id="rId13"/>
    <p:sldId id="385" r:id="rId14"/>
    <p:sldId id="378" r:id="rId15"/>
    <p:sldId id="391" r:id="rId16"/>
    <p:sldId id="397" r:id="rId17"/>
    <p:sldId id="365" r:id="rId18"/>
    <p:sldId id="393" r:id="rId19"/>
    <p:sldId id="394" r:id="rId20"/>
    <p:sldId id="395" r:id="rId21"/>
    <p:sldId id="396" r:id="rId22"/>
    <p:sldId id="398" r:id="rId23"/>
    <p:sldId id="400" r:id="rId24"/>
    <p:sldId id="399" r:id="rId25"/>
    <p:sldId id="401" r:id="rId26"/>
    <p:sldId id="402" r:id="rId27"/>
    <p:sldId id="406" r:id="rId28"/>
    <p:sldId id="407" r:id="rId29"/>
    <p:sldId id="405" r:id="rId30"/>
    <p:sldId id="403" r:id="rId31"/>
    <p:sldId id="404" r:id="rId32"/>
    <p:sldId id="408" r:id="rId33"/>
    <p:sldId id="409" r:id="rId34"/>
    <p:sldId id="410" r:id="rId35"/>
    <p:sldId id="411" r:id="rId36"/>
    <p:sldId id="412" r:id="rId37"/>
    <p:sldId id="413" r:id="rId38"/>
    <p:sldId id="414" r:id="rId39"/>
    <p:sldId id="415" r:id="rId40"/>
    <p:sldId id="416" r:id="rId41"/>
    <p:sldId id="417" r:id="rId42"/>
    <p:sldId id="418" r:id="rId43"/>
    <p:sldId id="419" r:id="rId44"/>
    <p:sldId id="420" r:id="rId45"/>
    <p:sldId id="421" r:id="rId46"/>
    <p:sldId id="422" r:id="rId47"/>
    <p:sldId id="423" r:id="rId48"/>
    <p:sldId id="424" r:id="rId49"/>
    <p:sldId id="425" r:id="rId50"/>
    <p:sldId id="426" r:id="rId51"/>
    <p:sldId id="427" r:id="rId52"/>
    <p:sldId id="428" r:id="rId53"/>
    <p:sldId id="429" r:id="rId54"/>
    <p:sldId id="430" r:id="rId55"/>
    <p:sldId id="431" r:id="rId56"/>
    <p:sldId id="432" r:id="rId57"/>
    <p:sldId id="433" r:id="rId58"/>
    <p:sldId id="434" r:id="rId59"/>
    <p:sldId id="435"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18E974F-29EF-4FE4-9DE1-BB1AA1F76570}">
          <p14:sldIdLst/>
        </p14:section>
        <p14:section name="Default Section" id="{F1EAEEB4-D225-44FA-953D-327D5214A7A7}">
          <p14:sldIdLst>
            <p14:sldId id="325"/>
            <p14:sldId id="383"/>
            <p14:sldId id="392"/>
            <p14:sldId id="386"/>
            <p14:sldId id="387"/>
            <p14:sldId id="388"/>
            <p14:sldId id="389"/>
            <p14:sldId id="390"/>
            <p14:sldId id="384"/>
            <p14:sldId id="385"/>
            <p14:sldId id="378"/>
            <p14:sldId id="391"/>
            <p14:sldId id="397"/>
            <p14:sldId id="365"/>
            <p14:sldId id="393"/>
            <p14:sldId id="394"/>
            <p14:sldId id="395"/>
            <p14:sldId id="396"/>
            <p14:sldId id="398"/>
            <p14:sldId id="400"/>
            <p14:sldId id="399"/>
            <p14:sldId id="401"/>
            <p14:sldId id="402"/>
            <p14:sldId id="406"/>
            <p14:sldId id="407"/>
            <p14:sldId id="405"/>
            <p14:sldId id="403"/>
            <p14:sldId id="404"/>
            <p14:sldId id="408"/>
            <p14:sldId id="409"/>
            <p14:sldId id="410"/>
            <p14:sldId id="411"/>
            <p14:sldId id="412"/>
            <p14:sldId id="413"/>
            <p14:sldId id="414"/>
            <p14:sldId id="415"/>
            <p14:sldId id="416"/>
            <p14:sldId id="417"/>
            <p14:sldId id="418"/>
            <p14:sldId id="419"/>
            <p14:sldId id="420"/>
            <p14:sldId id="421"/>
            <p14:sldId id="422"/>
            <p14:sldId id="423"/>
            <p14:sldId id="424"/>
            <p14:sldId id="425"/>
            <p14:sldId id="426"/>
            <p14:sldId id="427"/>
            <p14:sldId id="428"/>
            <p14:sldId id="429"/>
            <p14:sldId id="430"/>
            <p14:sldId id="431"/>
            <p14:sldId id="432"/>
            <p14:sldId id="433"/>
            <p14:sldId id="434"/>
            <p14:sldId id="43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p:cViewPr varScale="1">
        <p:scale>
          <a:sx n="80" d="100"/>
          <a:sy n="80" d="100"/>
        </p:scale>
        <p:origin x="180"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16/02/2020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28D4B-BFBA-4B91-BACE-929632A9B7D3}" type="datetimeFigureOut">
              <a:rPr lang="en-GB" smtClean="0"/>
              <a:pPr/>
              <a:t>16/02/2020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1A15F-44D6-4142-99A7-09B6A328C9CF}" type="slidenum">
              <a:rPr lang="en-GB" smtClean="0"/>
              <a:pPr/>
              <a:t>‹#›</a:t>
            </a:fld>
            <a:endParaRPr lang="en-GB"/>
          </a:p>
        </p:txBody>
      </p:sp>
    </p:spTree>
    <p:extLst>
      <p:ext uri="{BB962C8B-B14F-4D97-AF65-F5344CB8AC3E}">
        <p14:creationId xmlns:p14="http://schemas.microsoft.com/office/powerpoint/2010/main" val="123430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a:t>
            </a:fld>
            <a:endParaRPr lang="en-GB"/>
          </a:p>
        </p:txBody>
      </p:sp>
    </p:spTree>
    <p:extLst>
      <p:ext uri="{BB962C8B-B14F-4D97-AF65-F5344CB8AC3E}">
        <p14:creationId xmlns:p14="http://schemas.microsoft.com/office/powerpoint/2010/main" val="3245989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a:t>
            </a:fld>
            <a:endParaRPr lang="en-GB"/>
          </a:p>
        </p:txBody>
      </p:sp>
    </p:spTree>
    <p:extLst>
      <p:ext uri="{BB962C8B-B14F-4D97-AF65-F5344CB8AC3E}">
        <p14:creationId xmlns:p14="http://schemas.microsoft.com/office/powerpoint/2010/main" val="3747082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a:t>
            </a:fld>
            <a:endParaRPr lang="en-GB"/>
          </a:p>
        </p:txBody>
      </p:sp>
    </p:spTree>
    <p:extLst>
      <p:ext uri="{BB962C8B-B14F-4D97-AF65-F5344CB8AC3E}">
        <p14:creationId xmlns:p14="http://schemas.microsoft.com/office/powerpoint/2010/main" val="344585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a:t>
            </a:fld>
            <a:endParaRPr lang="en-GB"/>
          </a:p>
        </p:txBody>
      </p:sp>
    </p:spTree>
    <p:extLst>
      <p:ext uri="{BB962C8B-B14F-4D97-AF65-F5344CB8AC3E}">
        <p14:creationId xmlns:p14="http://schemas.microsoft.com/office/powerpoint/2010/main" val="979721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a:t>
            </a:fld>
            <a:endParaRPr lang="en-GB"/>
          </a:p>
        </p:txBody>
      </p:sp>
    </p:spTree>
    <p:extLst>
      <p:ext uri="{BB962C8B-B14F-4D97-AF65-F5344CB8AC3E}">
        <p14:creationId xmlns:p14="http://schemas.microsoft.com/office/powerpoint/2010/main" val="423209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6</a:t>
            </a:fld>
            <a:endParaRPr lang="en-GB"/>
          </a:p>
        </p:txBody>
      </p:sp>
    </p:spTree>
    <p:extLst>
      <p:ext uri="{BB962C8B-B14F-4D97-AF65-F5344CB8AC3E}">
        <p14:creationId xmlns:p14="http://schemas.microsoft.com/office/powerpoint/2010/main" val="18988579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7</a:t>
            </a:fld>
            <a:endParaRPr lang="en-GB"/>
          </a:p>
        </p:txBody>
      </p:sp>
    </p:spTree>
    <p:extLst>
      <p:ext uri="{BB962C8B-B14F-4D97-AF65-F5344CB8AC3E}">
        <p14:creationId xmlns:p14="http://schemas.microsoft.com/office/powerpoint/2010/main" val="409223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8</a:t>
            </a:fld>
            <a:endParaRPr lang="en-GB"/>
          </a:p>
        </p:txBody>
      </p:sp>
    </p:spTree>
    <p:extLst>
      <p:ext uri="{BB962C8B-B14F-4D97-AF65-F5344CB8AC3E}">
        <p14:creationId xmlns:p14="http://schemas.microsoft.com/office/powerpoint/2010/main" val="2861034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9</a:t>
            </a:fld>
            <a:endParaRPr lang="en-GB"/>
          </a:p>
        </p:txBody>
      </p:sp>
    </p:spTree>
    <p:extLst>
      <p:ext uri="{BB962C8B-B14F-4D97-AF65-F5344CB8AC3E}">
        <p14:creationId xmlns:p14="http://schemas.microsoft.com/office/powerpoint/2010/main" val="2742750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10</a:t>
            </a:fld>
            <a:endParaRPr lang="en-GB"/>
          </a:p>
        </p:txBody>
      </p:sp>
    </p:spTree>
    <p:extLst>
      <p:ext uri="{BB962C8B-B14F-4D97-AF65-F5344CB8AC3E}">
        <p14:creationId xmlns:p14="http://schemas.microsoft.com/office/powerpoint/2010/main" val="1091396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11</a:t>
            </a:fld>
            <a:endParaRPr lang="en-GB"/>
          </a:p>
        </p:txBody>
      </p:sp>
    </p:spTree>
    <p:extLst>
      <p:ext uri="{BB962C8B-B14F-4D97-AF65-F5344CB8AC3E}">
        <p14:creationId xmlns:p14="http://schemas.microsoft.com/office/powerpoint/2010/main" val="1228630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12</a:t>
            </a:fld>
            <a:endParaRPr lang="en-GB"/>
          </a:p>
        </p:txBody>
      </p:sp>
    </p:spTree>
    <p:extLst>
      <p:ext uri="{BB962C8B-B14F-4D97-AF65-F5344CB8AC3E}">
        <p14:creationId xmlns:p14="http://schemas.microsoft.com/office/powerpoint/2010/main" val="53629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13</a:t>
            </a:fld>
            <a:endParaRPr lang="en-GB"/>
          </a:p>
        </p:txBody>
      </p:sp>
    </p:spTree>
    <p:extLst>
      <p:ext uri="{BB962C8B-B14F-4D97-AF65-F5344CB8AC3E}">
        <p14:creationId xmlns:p14="http://schemas.microsoft.com/office/powerpoint/2010/main" val="3377099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14</a:t>
            </a:fld>
            <a:endParaRPr lang="en-GB"/>
          </a:p>
        </p:txBody>
      </p:sp>
    </p:spTree>
    <p:extLst>
      <p:ext uri="{BB962C8B-B14F-4D97-AF65-F5344CB8AC3E}">
        <p14:creationId xmlns:p14="http://schemas.microsoft.com/office/powerpoint/2010/main" val="40860144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15</a:t>
            </a:fld>
            <a:endParaRPr lang="en-GB"/>
          </a:p>
        </p:txBody>
      </p:sp>
    </p:spTree>
    <p:extLst>
      <p:ext uri="{BB962C8B-B14F-4D97-AF65-F5344CB8AC3E}">
        <p14:creationId xmlns:p14="http://schemas.microsoft.com/office/powerpoint/2010/main" val="18734831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16</a:t>
            </a:fld>
            <a:endParaRPr lang="en-GB"/>
          </a:p>
        </p:txBody>
      </p:sp>
    </p:spTree>
    <p:extLst>
      <p:ext uri="{BB962C8B-B14F-4D97-AF65-F5344CB8AC3E}">
        <p14:creationId xmlns:p14="http://schemas.microsoft.com/office/powerpoint/2010/main" val="38706855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17</a:t>
            </a:fld>
            <a:endParaRPr lang="en-GB"/>
          </a:p>
        </p:txBody>
      </p:sp>
    </p:spTree>
    <p:extLst>
      <p:ext uri="{BB962C8B-B14F-4D97-AF65-F5344CB8AC3E}">
        <p14:creationId xmlns:p14="http://schemas.microsoft.com/office/powerpoint/2010/main" val="14255635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18</a:t>
            </a:fld>
            <a:endParaRPr lang="en-GB"/>
          </a:p>
        </p:txBody>
      </p:sp>
    </p:spTree>
    <p:extLst>
      <p:ext uri="{BB962C8B-B14F-4D97-AF65-F5344CB8AC3E}">
        <p14:creationId xmlns:p14="http://schemas.microsoft.com/office/powerpoint/2010/main" val="16096025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19</a:t>
            </a:fld>
            <a:endParaRPr lang="en-GB"/>
          </a:p>
        </p:txBody>
      </p:sp>
    </p:spTree>
    <p:extLst>
      <p:ext uri="{BB962C8B-B14F-4D97-AF65-F5344CB8AC3E}">
        <p14:creationId xmlns:p14="http://schemas.microsoft.com/office/powerpoint/2010/main" val="2657866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20</a:t>
            </a:fld>
            <a:endParaRPr lang="en-GB"/>
          </a:p>
        </p:txBody>
      </p:sp>
    </p:spTree>
    <p:extLst>
      <p:ext uri="{BB962C8B-B14F-4D97-AF65-F5344CB8AC3E}">
        <p14:creationId xmlns:p14="http://schemas.microsoft.com/office/powerpoint/2010/main" val="26266356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21</a:t>
            </a:fld>
            <a:endParaRPr lang="en-GB"/>
          </a:p>
        </p:txBody>
      </p:sp>
    </p:spTree>
    <p:extLst>
      <p:ext uri="{BB962C8B-B14F-4D97-AF65-F5344CB8AC3E}">
        <p14:creationId xmlns:p14="http://schemas.microsoft.com/office/powerpoint/2010/main" val="4136268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22</a:t>
            </a:fld>
            <a:endParaRPr lang="en-GB"/>
          </a:p>
        </p:txBody>
      </p:sp>
    </p:spTree>
    <p:extLst>
      <p:ext uri="{BB962C8B-B14F-4D97-AF65-F5344CB8AC3E}">
        <p14:creationId xmlns:p14="http://schemas.microsoft.com/office/powerpoint/2010/main" val="36176476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23</a:t>
            </a:fld>
            <a:endParaRPr lang="en-GB"/>
          </a:p>
        </p:txBody>
      </p:sp>
    </p:spTree>
    <p:extLst>
      <p:ext uri="{BB962C8B-B14F-4D97-AF65-F5344CB8AC3E}">
        <p14:creationId xmlns:p14="http://schemas.microsoft.com/office/powerpoint/2010/main" val="33049289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24</a:t>
            </a:fld>
            <a:endParaRPr lang="en-GB"/>
          </a:p>
        </p:txBody>
      </p:sp>
    </p:spTree>
    <p:extLst>
      <p:ext uri="{BB962C8B-B14F-4D97-AF65-F5344CB8AC3E}">
        <p14:creationId xmlns:p14="http://schemas.microsoft.com/office/powerpoint/2010/main" val="24905071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25</a:t>
            </a:fld>
            <a:endParaRPr lang="en-GB"/>
          </a:p>
        </p:txBody>
      </p:sp>
    </p:spTree>
    <p:extLst>
      <p:ext uri="{BB962C8B-B14F-4D97-AF65-F5344CB8AC3E}">
        <p14:creationId xmlns:p14="http://schemas.microsoft.com/office/powerpoint/2010/main" val="9770917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26</a:t>
            </a:fld>
            <a:endParaRPr lang="en-GB"/>
          </a:p>
        </p:txBody>
      </p:sp>
    </p:spTree>
    <p:extLst>
      <p:ext uri="{BB962C8B-B14F-4D97-AF65-F5344CB8AC3E}">
        <p14:creationId xmlns:p14="http://schemas.microsoft.com/office/powerpoint/2010/main" val="9131167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27</a:t>
            </a:fld>
            <a:endParaRPr lang="en-GB"/>
          </a:p>
        </p:txBody>
      </p:sp>
    </p:spTree>
    <p:extLst>
      <p:ext uri="{BB962C8B-B14F-4D97-AF65-F5344CB8AC3E}">
        <p14:creationId xmlns:p14="http://schemas.microsoft.com/office/powerpoint/2010/main" val="78254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28</a:t>
            </a:fld>
            <a:endParaRPr lang="en-GB"/>
          </a:p>
        </p:txBody>
      </p:sp>
    </p:spTree>
    <p:extLst>
      <p:ext uri="{BB962C8B-B14F-4D97-AF65-F5344CB8AC3E}">
        <p14:creationId xmlns:p14="http://schemas.microsoft.com/office/powerpoint/2010/main" val="14257514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29</a:t>
            </a:fld>
            <a:endParaRPr lang="en-GB"/>
          </a:p>
        </p:txBody>
      </p:sp>
    </p:spTree>
    <p:extLst>
      <p:ext uri="{BB962C8B-B14F-4D97-AF65-F5344CB8AC3E}">
        <p14:creationId xmlns:p14="http://schemas.microsoft.com/office/powerpoint/2010/main" val="12970344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30</a:t>
            </a:fld>
            <a:endParaRPr lang="en-GB"/>
          </a:p>
        </p:txBody>
      </p:sp>
    </p:spTree>
    <p:extLst>
      <p:ext uri="{BB962C8B-B14F-4D97-AF65-F5344CB8AC3E}">
        <p14:creationId xmlns:p14="http://schemas.microsoft.com/office/powerpoint/2010/main" val="18140737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31</a:t>
            </a:fld>
            <a:endParaRPr lang="en-GB"/>
          </a:p>
        </p:txBody>
      </p:sp>
    </p:spTree>
    <p:extLst>
      <p:ext uri="{BB962C8B-B14F-4D97-AF65-F5344CB8AC3E}">
        <p14:creationId xmlns:p14="http://schemas.microsoft.com/office/powerpoint/2010/main" val="34830395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32</a:t>
            </a:fld>
            <a:endParaRPr lang="en-GB"/>
          </a:p>
        </p:txBody>
      </p:sp>
    </p:spTree>
    <p:extLst>
      <p:ext uri="{BB962C8B-B14F-4D97-AF65-F5344CB8AC3E}">
        <p14:creationId xmlns:p14="http://schemas.microsoft.com/office/powerpoint/2010/main" val="34996479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33</a:t>
            </a:fld>
            <a:endParaRPr lang="en-GB"/>
          </a:p>
        </p:txBody>
      </p:sp>
    </p:spTree>
    <p:extLst>
      <p:ext uri="{BB962C8B-B14F-4D97-AF65-F5344CB8AC3E}">
        <p14:creationId xmlns:p14="http://schemas.microsoft.com/office/powerpoint/2010/main" val="26785428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34</a:t>
            </a:fld>
            <a:endParaRPr lang="en-GB"/>
          </a:p>
        </p:txBody>
      </p:sp>
    </p:spTree>
    <p:extLst>
      <p:ext uri="{BB962C8B-B14F-4D97-AF65-F5344CB8AC3E}">
        <p14:creationId xmlns:p14="http://schemas.microsoft.com/office/powerpoint/2010/main" val="32598446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35</a:t>
            </a:fld>
            <a:endParaRPr lang="en-GB"/>
          </a:p>
        </p:txBody>
      </p:sp>
    </p:spTree>
    <p:extLst>
      <p:ext uri="{BB962C8B-B14F-4D97-AF65-F5344CB8AC3E}">
        <p14:creationId xmlns:p14="http://schemas.microsoft.com/office/powerpoint/2010/main" val="31048087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36</a:t>
            </a:fld>
            <a:endParaRPr lang="en-GB"/>
          </a:p>
        </p:txBody>
      </p:sp>
    </p:spTree>
    <p:extLst>
      <p:ext uri="{BB962C8B-B14F-4D97-AF65-F5344CB8AC3E}">
        <p14:creationId xmlns:p14="http://schemas.microsoft.com/office/powerpoint/2010/main" val="41227802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37</a:t>
            </a:fld>
            <a:endParaRPr lang="en-GB"/>
          </a:p>
        </p:txBody>
      </p:sp>
    </p:spTree>
    <p:extLst>
      <p:ext uri="{BB962C8B-B14F-4D97-AF65-F5344CB8AC3E}">
        <p14:creationId xmlns:p14="http://schemas.microsoft.com/office/powerpoint/2010/main" val="33076924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38</a:t>
            </a:fld>
            <a:endParaRPr lang="en-GB"/>
          </a:p>
        </p:txBody>
      </p:sp>
    </p:spTree>
    <p:extLst>
      <p:ext uri="{BB962C8B-B14F-4D97-AF65-F5344CB8AC3E}">
        <p14:creationId xmlns:p14="http://schemas.microsoft.com/office/powerpoint/2010/main" val="93018471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39</a:t>
            </a:fld>
            <a:endParaRPr lang="en-GB"/>
          </a:p>
        </p:txBody>
      </p:sp>
    </p:spTree>
    <p:extLst>
      <p:ext uri="{BB962C8B-B14F-4D97-AF65-F5344CB8AC3E}">
        <p14:creationId xmlns:p14="http://schemas.microsoft.com/office/powerpoint/2010/main" val="1394665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40</a:t>
            </a:fld>
            <a:endParaRPr lang="en-GB"/>
          </a:p>
        </p:txBody>
      </p:sp>
    </p:spTree>
    <p:extLst>
      <p:ext uri="{BB962C8B-B14F-4D97-AF65-F5344CB8AC3E}">
        <p14:creationId xmlns:p14="http://schemas.microsoft.com/office/powerpoint/2010/main" val="2442951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41</a:t>
            </a:fld>
            <a:endParaRPr lang="en-GB"/>
          </a:p>
        </p:txBody>
      </p:sp>
    </p:spTree>
    <p:extLst>
      <p:ext uri="{BB962C8B-B14F-4D97-AF65-F5344CB8AC3E}">
        <p14:creationId xmlns:p14="http://schemas.microsoft.com/office/powerpoint/2010/main" val="16608392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42</a:t>
            </a:fld>
            <a:endParaRPr lang="en-GB"/>
          </a:p>
        </p:txBody>
      </p:sp>
    </p:spTree>
    <p:extLst>
      <p:ext uri="{BB962C8B-B14F-4D97-AF65-F5344CB8AC3E}">
        <p14:creationId xmlns:p14="http://schemas.microsoft.com/office/powerpoint/2010/main" val="198721113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43</a:t>
            </a:fld>
            <a:endParaRPr lang="en-GB"/>
          </a:p>
        </p:txBody>
      </p:sp>
    </p:spTree>
    <p:extLst>
      <p:ext uri="{BB962C8B-B14F-4D97-AF65-F5344CB8AC3E}">
        <p14:creationId xmlns:p14="http://schemas.microsoft.com/office/powerpoint/2010/main" val="7940832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44</a:t>
            </a:fld>
            <a:endParaRPr lang="en-GB"/>
          </a:p>
        </p:txBody>
      </p:sp>
    </p:spTree>
    <p:extLst>
      <p:ext uri="{BB962C8B-B14F-4D97-AF65-F5344CB8AC3E}">
        <p14:creationId xmlns:p14="http://schemas.microsoft.com/office/powerpoint/2010/main" val="104504866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45</a:t>
            </a:fld>
            <a:endParaRPr lang="en-GB"/>
          </a:p>
        </p:txBody>
      </p:sp>
    </p:spTree>
    <p:extLst>
      <p:ext uri="{BB962C8B-B14F-4D97-AF65-F5344CB8AC3E}">
        <p14:creationId xmlns:p14="http://schemas.microsoft.com/office/powerpoint/2010/main" val="6419193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46</a:t>
            </a:fld>
            <a:endParaRPr lang="en-GB"/>
          </a:p>
        </p:txBody>
      </p:sp>
    </p:spTree>
    <p:extLst>
      <p:ext uri="{BB962C8B-B14F-4D97-AF65-F5344CB8AC3E}">
        <p14:creationId xmlns:p14="http://schemas.microsoft.com/office/powerpoint/2010/main" val="19578184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48</a:t>
            </a:fld>
            <a:endParaRPr lang="en-GB"/>
          </a:p>
        </p:txBody>
      </p:sp>
    </p:spTree>
    <p:extLst>
      <p:ext uri="{BB962C8B-B14F-4D97-AF65-F5344CB8AC3E}">
        <p14:creationId xmlns:p14="http://schemas.microsoft.com/office/powerpoint/2010/main" val="15364394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49</a:t>
            </a:fld>
            <a:endParaRPr lang="en-GB"/>
          </a:p>
        </p:txBody>
      </p:sp>
    </p:spTree>
    <p:extLst>
      <p:ext uri="{BB962C8B-B14F-4D97-AF65-F5344CB8AC3E}">
        <p14:creationId xmlns:p14="http://schemas.microsoft.com/office/powerpoint/2010/main" val="27580356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50</a:t>
            </a:fld>
            <a:endParaRPr lang="en-GB"/>
          </a:p>
        </p:txBody>
      </p:sp>
    </p:spTree>
    <p:extLst>
      <p:ext uri="{BB962C8B-B14F-4D97-AF65-F5344CB8AC3E}">
        <p14:creationId xmlns:p14="http://schemas.microsoft.com/office/powerpoint/2010/main" val="207294230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51</a:t>
            </a:fld>
            <a:endParaRPr lang="en-GB"/>
          </a:p>
        </p:txBody>
      </p:sp>
    </p:spTree>
    <p:extLst>
      <p:ext uri="{BB962C8B-B14F-4D97-AF65-F5344CB8AC3E}">
        <p14:creationId xmlns:p14="http://schemas.microsoft.com/office/powerpoint/2010/main" val="44462943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52</a:t>
            </a:fld>
            <a:endParaRPr lang="en-GB"/>
          </a:p>
        </p:txBody>
      </p:sp>
    </p:spTree>
    <p:extLst>
      <p:ext uri="{BB962C8B-B14F-4D97-AF65-F5344CB8AC3E}">
        <p14:creationId xmlns:p14="http://schemas.microsoft.com/office/powerpoint/2010/main" val="196489758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53</a:t>
            </a:fld>
            <a:endParaRPr lang="en-GB"/>
          </a:p>
        </p:txBody>
      </p:sp>
    </p:spTree>
    <p:extLst>
      <p:ext uri="{BB962C8B-B14F-4D97-AF65-F5344CB8AC3E}">
        <p14:creationId xmlns:p14="http://schemas.microsoft.com/office/powerpoint/2010/main" val="59530942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54</a:t>
            </a:fld>
            <a:endParaRPr lang="en-GB"/>
          </a:p>
        </p:txBody>
      </p:sp>
    </p:spTree>
    <p:extLst>
      <p:ext uri="{BB962C8B-B14F-4D97-AF65-F5344CB8AC3E}">
        <p14:creationId xmlns:p14="http://schemas.microsoft.com/office/powerpoint/2010/main" val="90902202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55</a:t>
            </a:fld>
            <a:endParaRPr lang="en-GB"/>
          </a:p>
        </p:txBody>
      </p:sp>
    </p:spTree>
    <p:extLst>
      <p:ext uri="{BB962C8B-B14F-4D97-AF65-F5344CB8AC3E}">
        <p14:creationId xmlns:p14="http://schemas.microsoft.com/office/powerpoint/2010/main" val="373483296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56</a:t>
            </a:fld>
            <a:endParaRPr lang="en-GB"/>
          </a:p>
        </p:txBody>
      </p:sp>
    </p:spTree>
    <p:extLst>
      <p:ext uri="{BB962C8B-B14F-4D97-AF65-F5344CB8AC3E}">
        <p14:creationId xmlns:p14="http://schemas.microsoft.com/office/powerpoint/2010/main" val="21581118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16/02/2020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3.jpe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22.jpe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8.xml"/><Relationship Id="rId4" Type="http://schemas.openxmlformats.org/officeDocument/2006/relationships/image" Target="../media/image26.jpeg"/></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28.jpeg"/></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34.png"/></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image" Target="../media/image36.jpeg"/></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37.jpeg"/></Relationships>
</file>

<file path=ppt/slides/_rels/slide4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1.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2.xml"/><Relationship Id="rId1" Type="http://schemas.openxmlformats.org/officeDocument/2006/relationships/slideLayout" Target="../slideLayouts/slideLayout4.xml"/><Relationship Id="rId4" Type="http://schemas.openxmlformats.org/officeDocument/2006/relationships/image" Target="../media/image39.jpeg"/></Relationships>
</file>

<file path=ppt/slides/_rels/slide4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3.xml"/><Relationship Id="rId1" Type="http://schemas.openxmlformats.org/officeDocument/2006/relationships/slideLayout" Target="../slideLayouts/slideLayout4.xml"/><Relationship Id="rId4" Type="http://schemas.openxmlformats.org/officeDocument/2006/relationships/image" Target="../media/image40.jpeg"/></Relationships>
</file>

<file path=ppt/slides/_rels/slide4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4.xml"/><Relationship Id="rId1" Type="http://schemas.openxmlformats.org/officeDocument/2006/relationships/slideLayout" Target="../slideLayouts/slideLayout4.xml"/><Relationship Id="rId4" Type="http://schemas.openxmlformats.org/officeDocument/2006/relationships/image" Target="../media/image41.jpeg"/></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5.xml"/><Relationship Id="rId1" Type="http://schemas.openxmlformats.org/officeDocument/2006/relationships/slideLayout" Target="../slideLayouts/slideLayout4.xml"/><Relationship Id="rId4" Type="http://schemas.openxmlformats.org/officeDocument/2006/relationships/image" Target="../media/image41.jpe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6.xml"/><Relationship Id="rId1" Type="http://schemas.openxmlformats.org/officeDocument/2006/relationships/slideLayout" Target="../slideLayouts/slideLayout4.xml"/><Relationship Id="rId5" Type="http://schemas.openxmlformats.org/officeDocument/2006/relationships/image" Target="../media/image43.jpeg"/><Relationship Id="rId4" Type="http://schemas.openxmlformats.org/officeDocument/2006/relationships/image" Target="../media/image42.jpeg"/></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avW6g31hy-c"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7.xml"/><Relationship Id="rId1" Type="http://schemas.openxmlformats.org/officeDocument/2006/relationships/slideLayout" Target="../slideLayouts/slideLayout4.xml"/><Relationship Id="rId4" Type="http://schemas.openxmlformats.org/officeDocument/2006/relationships/image" Target="../media/image44.jpeg"/></Relationships>
</file>

<file path=ppt/slides/_rels/slide4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8.xml"/><Relationship Id="rId1" Type="http://schemas.openxmlformats.org/officeDocument/2006/relationships/slideLayout" Target="../slideLayouts/slideLayout4.xml"/><Relationship Id="rId4" Type="http://schemas.openxmlformats.org/officeDocument/2006/relationships/image" Target="../media/image45.jpeg"/></Relationships>
</file>

<file path=ppt/slides/_rels/slide5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9.xml"/><Relationship Id="rId1" Type="http://schemas.openxmlformats.org/officeDocument/2006/relationships/slideLayout" Target="../slideLayouts/slideLayout4.xml"/><Relationship Id="rId4" Type="http://schemas.openxmlformats.org/officeDocument/2006/relationships/image" Target="../media/image46.jpeg"/></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0.xml"/><Relationship Id="rId1" Type="http://schemas.openxmlformats.org/officeDocument/2006/relationships/slideLayout" Target="../slideLayouts/slideLayout4.xml"/><Relationship Id="rId4" Type="http://schemas.openxmlformats.org/officeDocument/2006/relationships/image" Target="../media/image46.jpeg"/></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openxmlformats.org/officeDocument/2006/relationships/image" Target="../media/image47.jpeg"/></Relationships>
</file>

<file path=ppt/slides/_rels/slide5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openxmlformats.org/officeDocument/2006/relationships/image" Target="../media/image48.jpeg"/></Relationships>
</file>

<file path=ppt/slides/_rels/slide5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3.xml"/><Relationship Id="rId1" Type="http://schemas.openxmlformats.org/officeDocument/2006/relationships/slideLayout" Target="../slideLayouts/slideLayout4.xml"/><Relationship Id="rId4" Type="http://schemas.openxmlformats.org/officeDocument/2006/relationships/image" Target="../media/image48.jpeg"/></Relationships>
</file>

<file path=ppt/slides/_rels/slide5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4.xml"/><Relationship Id="rId1" Type="http://schemas.openxmlformats.org/officeDocument/2006/relationships/slideLayout" Target="../slideLayouts/slideLayout4.xml"/><Relationship Id="rId4" Type="http://schemas.openxmlformats.org/officeDocument/2006/relationships/image" Target="../media/image49.jpeg"/></Relationships>
</file>

<file path=ppt/slides/_rels/slide5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67544" y="1196752"/>
            <a:ext cx="8207375" cy="4392488"/>
          </a:xfrm>
        </p:spPr>
        <p:txBody>
          <a:bodyPr>
            <a:normAutofit/>
          </a:bodyPr>
          <a:lstStyle/>
          <a:p>
            <a:r>
              <a:rPr lang="en-GB" sz="4000" b="1" dirty="0">
                <a:solidFill>
                  <a:schemeClr val="bg1"/>
                </a:solidFill>
              </a:rPr>
              <a:t>Theories in Anthropology</a:t>
            </a:r>
            <a:br>
              <a:rPr lang="en-GB" sz="4000" b="1" dirty="0">
                <a:solidFill>
                  <a:schemeClr val="bg1"/>
                </a:solidFill>
              </a:rPr>
            </a:br>
            <a:br>
              <a:rPr lang="en-GB" sz="4000" b="1" dirty="0">
                <a:solidFill>
                  <a:schemeClr val="bg1"/>
                </a:solidFill>
              </a:rPr>
            </a:br>
            <a:br>
              <a:rPr lang="en-US" altLang="en-US" sz="3200" dirty="0">
                <a:solidFill>
                  <a:schemeClr val="bg1"/>
                </a:solidFill>
                <a:ea typeface="ＭＳ Ｐゴシック" panose="020B0600070205080204" pitchFamily="34" charset="-128"/>
              </a:rPr>
            </a:br>
            <a:r>
              <a:rPr lang="en-US" altLang="en-US" sz="2000" dirty="0">
                <a:solidFill>
                  <a:schemeClr val="bg1"/>
                </a:solidFill>
                <a:ea typeface="ＭＳ Ｐゴシック" panose="020B0600070205080204" pitchFamily="34" charset="-128"/>
              </a:rPr>
              <a:t>Sneha Roy</a:t>
            </a:r>
            <a:br>
              <a:rPr lang="en-US" altLang="en-US" sz="2000" dirty="0">
                <a:solidFill>
                  <a:schemeClr val="bg1"/>
                </a:solidFill>
                <a:ea typeface="ＭＳ Ｐゴシック" panose="020B0600070205080204" pitchFamily="34" charset="-128"/>
              </a:rPr>
            </a:br>
            <a:endParaRPr lang="en-US" altLang="en-US" sz="20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12964836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Evolutionism</a:t>
            </a:r>
          </a:p>
        </p:txBody>
      </p:sp>
      <p:sp>
        <p:nvSpPr>
          <p:cNvPr id="3075" name="Rectangle 3"/>
          <p:cNvSpPr>
            <a:spLocks noGrp="1" noChangeArrowheads="1"/>
          </p:cNvSpPr>
          <p:nvPr>
            <p:ph sz="half" idx="1"/>
          </p:nvPr>
        </p:nvSpPr>
        <p:spPr>
          <a:xfrm>
            <a:off x="457200" y="1196752"/>
            <a:ext cx="5987008" cy="4392489"/>
          </a:xfrm>
        </p:spPr>
        <p:txBody>
          <a:bodyPr>
            <a:noAutofit/>
          </a:bodyPr>
          <a:lstStyle/>
          <a:p>
            <a:pPr algn="just">
              <a:lnSpc>
                <a:spcPct val="160000"/>
              </a:lnSpc>
              <a:spcBef>
                <a:spcPts val="0"/>
              </a:spcBef>
            </a:pPr>
            <a:r>
              <a:rPr lang="en-US" sz="2000" dirty="0"/>
              <a:t>In cultural and social anthropology the gradual, structural change of human culture is the subject of study by evolutionists. </a:t>
            </a:r>
          </a:p>
          <a:p>
            <a:pPr algn="just">
              <a:lnSpc>
                <a:spcPct val="160000"/>
              </a:lnSpc>
              <a:spcBef>
                <a:spcPts val="0"/>
              </a:spcBef>
            </a:pPr>
            <a:r>
              <a:rPr lang="en-US" sz="2000" dirty="0"/>
              <a:t>They advocated that all societies undergo certain sets of changes over a period of time</a:t>
            </a:r>
          </a:p>
          <a:p>
            <a:pPr algn="just">
              <a:lnSpc>
                <a:spcPct val="160000"/>
              </a:lnSpc>
              <a:spcBef>
                <a:spcPts val="0"/>
              </a:spcBef>
            </a:pPr>
            <a:r>
              <a:rPr lang="en-US" sz="2000" dirty="0"/>
              <a:t>Dates back to the beginning of the 19th century</a:t>
            </a:r>
          </a:p>
          <a:p>
            <a:pPr algn="just">
              <a:lnSpc>
                <a:spcPct val="160000"/>
              </a:lnSpc>
              <a:spcBef>
                <a:spcPts val="0"/>
              </a:spcBef>
            </a:pPr>
            <a:r>
              <a:rPr lang="en-US" sz="2000" dirty="0"/>
              <a:t>They were keen to understand people, society and cultures as having undergone substantial changes.</a:t>
            </a:r>
          </a:p>
          <a:p>
            <a:pPr>
              <a:lnSpc>
                <a:spcPct val="160000"/>
              </a:lnSpc>
              <a:spcBef>
                <a:spcPts val="0"/>
              </a:spcBef>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2" name="Picture 1">
            <a:extLst>
              <a:ext uri="{FF2B5EF4-FFF2-40B4-BE49-F238E27FC236}">
                <a16:creationId xmlns:a16="http://schemas.microsoft.com/office/drawing/2014/main" id="{E35D8DE0-AB52-4D7E-BBCA-D502A1959126}"/>
              </a:ext>
            </a:extLst>
          </p:cNvPr>
          <p:cNvPicPr>
            <a:picLocks noChangeAspect="1"/>
          </p:cNvPicPr>
          <p:nvPr/>
        </p:nvPicPr>
        <p:blipFill>
          <a:blip r:embed="rId3"/>
          <a:stretch>
            <a:fillRect/>
          </a:stretch>
        </p:blipFill>
        <p:spPr>
          <a:xfrm>
            <a:off x="6440000" y="980728"/>
            <a:ext cx="2448272" cy="3989040"/>
          </a:xfrm>
          <a:prstGeom prst="rect">
            <a:avLst/>
          </a:prstGeom>
        </p:spPr>
      </p:pic>
    </p:spTree>
    <p:extLst>
      <p:ext uri="{BB962C8B-B14F-4D97-AF65-F5344CB8AC3E}">
        <p14:creationId xmlns:p14="http://schemas.microsoft.com/office/powerpoint/2010/main" val="2153245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a:t>Evolutionism</a:t>
            </a:r>
          </a:p>
        </p:txBody>
      </p:sp>
      <p:pic>
        <p:nvPicPr>
          <p:cNvPr id="2050" name="Picture 2" descr="Image result for evolutionism">
            <a:extLst>
              <a:ext uri="{FF2B5EF4-FFF2-40B4-BE49-F238E27FC236}">
                <a16:creationId xmlns:a16="http://schemas.microsoft.com/office/drawing/2014/main" id="{1D09843B-7F9B-4926-A85A-1051C3BC2CE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2250969"/>
            <a:ext cx="4038600" cy="2687504"/>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lnSpcReduction="10000"/>
          </a:bodyPr>
          <a:lstStyle/>
          <a:p>
            <a:pPr marL="0" indent="0">
              <a:lnSpc>
                <a:spcPct val="90000"/>
              </a:lnSpc>
              <a:spcBef>
                <a:spcPts val="0"/>
              </a:spcBef>
              <a:spcAft>
                <a:spcPts val="600"/>
              </a:spcAft>
              <a:buNone/>
            </a:pPr>
            <a:endParaRPr lang="cy-GB" altLang="en-US" sz="2400" dirty="0"/>
          </a:p>
          <a:p>
            <a:pPr>
              <a:lnSpc>
                <a:spcPct val="90000"/>
              </a:lnSpc>
              <a:spcBef>
                <a:spcPts val="0"/>
              </a:spcBef>
              <a:spcAft>
                <a:spcPts val="600"/>
              </a:spcAft>
            </a:pPr>
            <a:r>
              <a:rPr lang="cy-GB" altLang="en-US" sz="2400" dirty="0"/>
              <a:t>Julian Steward (1995), an American Anthropologist suggested Evolutionism be divided into three strands- </a:t>
            </a:r>
          </a:p>
          <a:p>
            <a:pPr marL="0" indent="0">
              <a:lnSpc>
                <a:spcPct val="90000"/>
              </a:lnSpc>
              <a:spcBef>
                <a:spcPts val="0"/>
              </a:spcBef>
              <a:spcAft>
                <a:spcPts val="600"/>
              </a:spcAft>
              <a:buNone/>
            </a:pPr>
            <a:endParaRPr lang="cy-GB" altLang="en-US" sz="2400" dirty="0"/>
          </a:p>
          <a:p>
            <a:pPr marL="457200" indent="-457200">
              <a:lnSpc>
                <a:spcPct val="90000"/>
              </a:lnSpc>
              <a:spcBef>
                <a:spcPts val="0"/>
              </a:spcBef>
              <a:spcAft>
                <a:spcPts val="600"/>
              </a:spcAft>
              <a:buFont typeface="+mj-lt"/>
              <a:buAutoNum type="arabicPeriod"/>
            </a:pPr>
            <a:r>
              <a:rPr lang="cy-GB" altLang="en-US" b="1" dirty="0"/>
              <a:t>UNILINEAR</a:t>
            </a:r>
          </a:p>
          <a:p>
            <a:pPr marL="457200" indent="-457200">
              <a:lnSpc>
                <a:spcPct val="90000"/>
              </a:lnSpc>
              <a:spcBef>
                <a:spcPts val="0"/>
              </a:spcBef>
              <a:spcAft>
                <a:spcPts val="600"/>
              </a:spcAft>
              <a:buFont typeface="+mj-lt"/>
              <a:buAutoNum type="arabicPeriod"/>
            </a:pPr>
            <a:r>
              <a:rPr lang="cy-GB" altLang="en-US" b="1" dirty="0"/>
              <a:t>UNIVERSAL</a:t>
            </a:r>
          </a:p>
          <a:p>
            <a:pPr marL="457200" indent="-457200">
              <a:lnSpc>
                <a:spcPct val="90000"/>
              </a:lnSpc>
              <a:spcBef>
                <a:spcPts val="0"/>
              </a:spcBef>
              <a:spcAft>
                <a:spcPts val="600"/>
              </a:spcAft>
              <a:buFont typeface="+mj-lt"/>
              <a:buAutoNum type="arabicPeriod"/>
            </a:pPr>
            <a:r>
              <a:rPr lang="cy-GB" altLang="en-US" b="1" dirty="0"/>
              <a:t>MULTILINEAR </a:t>
            </a:r>
            <a:r>
              <a:rPr lang="cy-GB" altLang="en-US" sz="2400" b="1" dirty="0"/>
              <a:t>                              </a:t>
            </a:r>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spTree>
    <p:extLst>
      <p:ext uri="{BB962C8B-B14F-4D97-AF65-F5344CB8AC3E}">
        <p14:creationId xmlns:p14="http://schemas.microsoft.com/office/powerpoint/2010/main" val="3606855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Unilinear Evolutionism</a:t>
            </a:r>
          </a:p>
        </p:txBody>
      </p:sp>
      <p:sp>
        <p:nvSpPr>
          <p:cNvPr id="3075" name="Rectangle 3"/>
          <p:cNvSpPr>
            <a:spLocks noGrp="1" noChangeArrowheads="1"/>
          </p:cNvSpPr>
          <p:nvPr>
            <p:ph sz="half" idx="2"/>
          </p:nvPr>
        </p:nvSpPr>
        <p:spPr>
          <a:xfrm>
            <a:off x="4648200" y="1600201"/>
            <a:ext cx="4316288" cy="3989040"/>
          </a:xfrm>
          <a:prstGeom prst="rect">
            <a:avLst/>
          </a:prstGeom>
        </p:spPr>
        <p:txBody>
          <a:bodyPr>
            <a:normAutofit/>
          </a:bodyPr>
          <a:lstStyle/>
          <a:p>
            <a:pPr marL="0" indent="0">
              <a:lnSpc>
                <a:spcPct val="90000"/>
              </a:lnSpc>
              <a:spcBef>
                <a:spcPts val="0"/>
              </a:spcBef>
              <a:spcAft>
                <a:spcPts val="600"/>
              </a:spcAft>
              <a:buNone/>
            </a:pPr>
            <a:endParaRPr lang="cy-GB" altLang="en-US" sz="2400" dirty="0"/>
          </a:p>
          <a:p>
            <a:pPr>
              <a:lnSpc>
                <a:spcPct val="90000"/>
              </a:lnSpc>
              <a:spcBef>
                <a:spcPts val="0"/>
              </a:spcBef>
              <a:spcAft>
                <a:spcPts val="600"/>
              </a:spcAft>
            </a:pPr>
            <a:r>
              <a:rPr lang="cy-GB" altLang="en-US" sz="2400" dirty="0"/>
              <a:t>There exists </a:t>
            </a:r>
            <a:r>
              <a:rPr lang="cy-GB" altLang="en-US" sz="2400" b="1" dirty="0"/>
              <a:t>only one </a:t>
            </a:r>
            <a:r>
              <a:rPr lang="cy-GB" altLang="en-US" sz="2400" dirty="0"/>
              <a:t>dominant line of evolution. All societies pass through the same stages of Evolution.</a:t>
            </a:r>
          </a:p>
          <a:p>
            <a:pPr marL="0" indent="0">
              <a:lnSpc>
                <a:spcPct val="90000"/>
              </a:lnSpc>
              <a:spcBef>
                <a:spcPts val="0"/>
              </a:spcBef>
              <a:spcAft>
                <a:spcPts val="600"/>
              </a:spcAft>
              <a:buNone/>
            </a:pPr>
            <a:endParaRPr lang="cy-GB" altLang="en-US" sz="2400" dirty="0"/>
          </a:p>
          <a:p>
            <a:pPr marL="457200" indent="-457200">
              <a:lnSpc>
                <a:spcPct val="90000"/>
              </a:lnSpc>
              <a:spcBef>
                <a:spcPts val="0"/>
              </a:spcBef>
              <a:spcAft>
                <a:spcPts val="600"/>
              </a:spcAft>
              <a:buFont typeface="+mj-lt"/>
              <a:buAutoNum type="arabicPeriod"/>
            </a:pPr>
            <a:r>
              <a:rPr lang="cy-GB" altLang="en-US" sz="2400" b="1" dirty="0"/>
              <a:t>L.H. Morgan (1818-1881)</a:t>
            </a:r>
          </a:p>
          <a:p>
            <a:pPr marL="457200" indent="-457200">
              <a:lnSpc>
                <a:spcPct val="90000"/>
              </a:lnSpc>
              <a:spcBef>
                <a:spcPts val="0"/>
              </a:spcBef>
              <a:spcAft>
                <a:spcPts val="600"/>
              </a:spcAft>
              <a:buFont typeface="+mj-lt"/>
              <a:buAutoNum type="arabicPeriod"/>
            </a:pPr>
            <a:r>
              <a:rPr lang="cy-GB" altLang="en-US" sz="2400" b="1" dirty="0"/>
              <a:t>E.B. Taylor (1832-1917)</a:t>
            </a:r>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pic>
        <p:nvPicPr>
          <p:cNvPr id="2" name="Picture 1">
            <a:extLst>
              <a:ext uri="{FF2B5EF4-FFF2-40B4-BE49-F238E27FC236}">
                <a16:creationId xmlns:a16="http://schemas.microsoft.com/office/drawing/2014/main" id="{63E29856-5306-41A7-9390-338397B07CCC}"/>
              </a:ext>
            </a:extLst>
          </p:cNvPr>
          <p:cNvPicPr>
            <a:picLocks noChangeAspect="1"/>
          </p:cNvPicPr>
          <p:nvPr/>
        </p:nvPicPr>
        <p:blipFill>
          <a:blip r:embed="rId4"/>
          <a:stretch>
            <a:fillRect/>
          </a:stretch>
        </p:blipFill>
        <p:spPr>
          <a:xfrm>
            <a:off x="421416" y="1387611"/>
            <a:ext cx="1847850" cy="2466975"/>
          </a:xfrm>
          <a:prstGeom prst="rect">
            <a:avLst/>
          </a:prstGeom>
        </p:spPr>
      </p:pic>
      <p:pic>
        <p:nvPicPr>
          <p:cNvPr id="3" name="Picture 2" descr="Image result for e b taylor">
            <a:extLst>
              <a:ext uri="{FF2B5EF4-FFF2-40B4-BE49-F238E27FC236}">
                <a16:creationId xmlns:a16="http://schemas.microsoft.com/office/drawing/2014/main" id="{5A8D13BA-B611-4124-9633-DE97FED9B0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8901" y="2780928"/>
            <a:ext cx="1866900" cy="245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518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Unilinear Evolutionism</a:t>
            </a:r>
          </a:p>
        </p:txBody>
      </p:sp>
      <p:sp>
        <p:nvSpPr>
          <p:cNvPr id="3075" name="Rectangle 3"/>
          <p:cNvSpPr>
            <a:spLocks noGrp="1" noChangeArrowheads="1"/>
          </p:cNvSpPr>
          <p:nvPr>
            <p:ph sz="half" idx="2"/>
          </p:nvPr>
        </p:nvSpPr>
        <p:spPr>
          <a:xfrm>
            <a:off x="4648200" y="1600201"/>
            <a:ext cx="4316288" cy="3989040"/>
          </a:xfrm>
          <a:prstGeom prst="rect">
            <a:avLst/>
          </a:prstGeom>
        </p:spPr>
        <p:txBody>
          <a:bodyPr>
            <a:normAutofit/>
          </a:bodyPr>
          <a:lstStyle/>
          <a:p>
            <a:pPr marL="457200" indent="-457200">
              <a:lnSpc>
                <a:spcPct val="90000"/>
              </a:lnSpc>
              <a:spcBef>
                <a:spcPts val="0"/>
              </a:spcBef>
              <a:spcAft>
                <a:spcPts val="600"/>
              </a:spcAft>
              <a:buFont typeface="+mj-lt"/>
              <a:buAutoNum type="arabicPeriod"/>
            </a:pPr>
            <a:r>
              <a:rPr lang="cy-GB" altLang="en-US" sz="2400" b="1" dirty="0"/>
              <a:t>L.H. Morgan (1818-1881)</a:t>
            </a:r>
          </a:p>
          <a:p>
            <a:pPr marL="0" indent="0">
              <a:lnSpc>
                <a:spcPct val="90000"/>
              </a:lnSpc>
              <a:spcBef>
                <a:spcPts val="0"/>
              </a:spcBef>
              <a:spcAft>
                <a:spcPts val="600"/>
              </a:spcAft>
              <a:buNone/>
            </a:pPr>
            <a:r>
              <a:rPr lang="cy-GB" altLang="en-US" sz="2400" dirty="0"/>
              <a:t>Kinship- all societies were initially matrilineal and they evolved into what they are today. </a:t>
            </a:r>
          </a:p>
          <a:p>
            <a:pPr marL="0" indent="0">
              <a:lnSpc>
                <a:spcPct val="90000"/>
              </a:lnSpc>
              <a:spcBef>
                <a:spcPts val="0"/>
              </a:spcBef>
              <a:spcAft>
                <a:spcPts val="600"/>
              </a:spcAft>
              <a:buNone/>
            </a:pPr>
            <a:endParaRPr lang="cy-GB" altLang="en-US" sz="2400" dirty="0"/>
          </a:p>
          <a:p>
            <a:pPr marL="457200" indent="-457200">
              <a:lnSpc>
                <a:spcPct val="90000"/>
              </a:lnSpc>
              <a:spcBef>
                <a:spcPts val="0"/>
              </a:spcBef>
              <a:spcAft>
                <a:spcPts val="600"/>
              </a:spcAft>
              <a:buAutoNum type="arabicPeriod" startAt="2"/>
            </a:pPr>
            <a:r>
              <a:rPr lang="cy-GB" altLang="en-US" sz="2400" b="1" dirty="0"/>
              <a:t>E.B. Taylor (1832-1917)</a:t>
            </a:r>
          </a:p>
          <a:p>
            <a:pPr marL="0" indent="0">
              <a:lnSpc>
                <a:spcPct val="90000"/>
              </a:lnSpc>
              <a:spcBef>
                <a:spcPts val="0"/>
              </a:spcBef>
              <a:spcAft>
                <a:spcPts val="600"/>
              </a:spcAft>
              <a:buNone/>
            </a:pPr>
            <a:r>
              <a:rPr lang="cy-GB" altLang="en-US" sz="2400" dirty="0"/>
              <a:t>Studying religion in depth, he proposed that animism was the basis of all religions</a:t>
            </a:r>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pic>
        <p:nvPicPr>
          <p:cNvPr id="2" name="Picture 1">
            <a:extLst>
              <a:ext uri="{FF2B5EF4-FFF2-40B4-BE49-F238E27FC236}">
                <a16:creationId xmlns:a16="http://schemas.microsoft.com/office/drawing/2014/main" id="{63E29856-5306-41A7-9390-338397B07CCC}"/>
              </a:ext>
            </a:extLst>
          </p:cNvPr>
          <p:cNvPicPr>
            <a:picLocks noChangeAspect="1"/>
          </p:cNvPicPr>
          <p:nvPr/>
        </p:nvPicPr>
        <p:blipFill>
          <a:blip r:embed="rId4"/>
          <a:stretch>
            <a:fillRect/>
          </a:stretch>
        </p:blipFill>
        <p:spPr>
          <a:xfrm>
            <a:off x="421416" y="1387611"/>
            <a:ext cx="1847850" cy="2466975"/>
          </a:xfrm>
          <a:prstGeom prst="rect">
            <a:avLst/>
          </a:prstGeom>
        </p:spPr>
      </p:pic>
      <p:pic>
        <p:nvPicPr>
          <p:cNvPr id="3" name="Picture 2" descr="Image result for e b taylor">
            <a:extLst>
              <a:ext uri="{FF2B5EF4-FFF2-40B4-BE49-F238E27FC236}">
                <a16:creationId xmlns:a16="http://schemas.microsoft.com/office/drawing/2014/main" id="{5A8D13BA-B611-4124-9633-DE97FED9B0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8901" y="2780928"/>
            <a:ext cx="1866900" cy="245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815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Universal Evolutionism</a:t>
            </a:r>
          </a:p>
        </p:txBody>
      </p:sp>
      <p:sp>
        <p:nvSpPr>
          <p:cNvPr id="3075" name="Rectangle 3"/>
          <p:cNvSpPr>
            <a:spLocks noGrp="1" noChangeArrowheads="1"/>
          </p:cNvSpPr>
          <p:nvPr>
            <p:ph sz="half" idx="2"/>
          </p:nvPr>
        </p:nvSpPr>
        <p:spPr>
          <a:xfrm>
            <a:off x="4648200" y="1600201"/>
            <a:ext cx="4316288" cy="3989040"/>
          </a:xfrm>
          <a:prstGeom prst="rect">
            <a:avLst/>
          </a:prstGeom>
        </p:spPr>
        <p:txBody>
          <a:bodyPr>
            <a:normAutofit/>
          </a:bodyPr>
          <a:lstStyle/>
          <a:p>
            <a:pPr marL="0" indent="0">
              <a:lnSpc>
                <a:spcPct val="90000"/>
              </a:lnSpc>
              <a:spcBef>
                <a:spcPts val="0"/>
              </a:spcBef>
              <a:spcAft>
                <a:spcPts val="600"/>
              </a:spcAft>
              <a:buNone/>
            </a:pPr>
            <a:r>
              <a:rPr lang="cy-GB" altLang="en-US" sz="2400" dirty="0"/>
              <a:t>They generalised that all societies undergo same sets of changes. Many of them were archaeologists who corelated archaeological evidences with cultures.</a:t>
            </a:r>
          </a:p>
          <a:p>
            <a:pPr marL="0" indent="0">
              <a:lnSpc>
                <a:spcPct val="90000"/>
              </a:lnSpc>
              <a:spcBef>
                <a:spcPts val="0"/>
              </a:spcBef>
              <a:spcAft>
                <a:spcPts val="600"/>
              </a:spcAft>
              <a:buNone/>
            </a:pPr>
            <a:endParaRPr lang="cy-GB" altLang="en-US" sz="2400" dirty="0"/>
          </a:p>
          <a:p>
            <a:pPr marL="457200" indent="-457200">
              <a:lnSpc>
                <a:spcPct val="90000"/>
              </a:lnSpc>
              <a:spcBef>
                <a:spcPts val="0"/>
              </a:spcBef>
              <a:spcAft>
                <a:spcPts val="600"/>
              </a:spcAft>
              <a:buFont typeface="+mj-lt"/>
              <a:buAutoNum type="arabicPeriod"/>
            </a:pPr>
            <a:r>
              <a:rPr lang="cy-GB" altLang="en-US" sz="2400" b="1" dirty="0"/>
              <a:t>Gordon Childe (1892- 1957)</a:t>
            </a:r>
          </a:p>
          <a:p>
            <a:pPr marL="457200" indent="-457200">
              <a:lnSpc>
                <a:spcPct val="90000"/>
              </a:lnSpc>
              <a:spcBef>
                <a:spcPts val="0"/>
              </a:spcBef>
              <a:spcAft>
                <a:spcPts val="600"/>
              </a:spcAft>
              <a:buAutoNum type="arabicPeriod" startAt="2"/>
            </a:pPr>
            <a:r>
              <a:rPr lang="cy-GB" altLang="en-US" sz="2400" b="1" dirty="0"/>
              <a:t>Leslie White (1900-1975)</a:t>
            </a:r>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pic>
        <p:nvPicPr>
          <p:cNvPr id="4098" name="Picture 2" descr="Image result for gordon childe">
            <a:extLst>
              <a:ext uri="{FF2B5EF4-FFF2-40B4-BE49-F238E27FC236}">
                <a16:creationId xmlns:a16="http://schemas.microsoft.com/office/drawing/2014/main" id="{A44A94D7-4B81-4303-AC68-C447580C0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417638"/>
            <a:ext cx="1800225" cy="25431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leslie white">
            <a:extLst>
              <a:ext uri="{FF2B5EF4-FFF2-40B4-BE49-F238E27FC236}">
                <a16:creationId xmlns:a16="http://schemas.microsoft.com/office/drawing/2014/main" id="{E8F4A3BA-D244-4508-B2BE-D01131B92D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00255" y="2924944"/>
            <a:ext cx="1714500" cy="2266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5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Universal Evolutionism</a:t>
            </a:r>
          </a:p>
        </p:txBody>
      </p:sp>
      <p:sp>
        <p:nvSpPr>
          <p:cNvPr id="3075" name="Rectangle 3"/>
          <p:cNvSpPr>
            <a:spLocks noGrp="1" noChangeArrowheads="1"/>
          </p:cNvSpPr>
          <p:nvPr>
            <p:ph sz="half" idx="2"/>
          </p:nvPr>
        </p:nvSpPr>
        <p:spPr>
          <a:xfrm>
            <a:off x="4648200" y="1600201"/>
            <a:ext cx="4316288" cy="3989040"/>
          </a:xfrm>
          <a:prstGeom prst="rect">
            <a:avLst/>
          </a:prstGeom>
        </p:spPr>
        <p:txBody>
          <a:bodyPr>
            <a:normAutofit fontScale="92500"/>
          </a:bodyPr>
          <a:lstStyle/>
          <a:p>
            <a:pPr marL="0" indent="0">
              <a:lnSpc>
                <a:spcPct val="90000"/>
              </a:lnSpc>
              <a:spcBef>
                <a:spcPts val="0"/>
              </a:spcBef>
              <a:spcAft>
                <a:spcPts val="600"/>
              </a:spcAft>
              <a:buNone/>
            </a:pPr>
            <a:endParaRPr lang="cy-GB" altLang="en-US" sz="2400" dirty="0"/>
          </a:p>
          <a:p>
            <a:pPr marL="457200" indent="-457200">
              <a:lnSpc>
                <a:spcPct val="90000"/>
              </a:lnSpc>
              <a:spcBef>
                <a:spcPts val="0"/>
              </a:spcBef>
              <a:spcAft>
                <a:spcPts val="600"/>
              </a:spcAft>
              <a:buFont typeface="+mj-lt"/>
              <a:buAutoNum type="arabicPeriod"/>
            </a:pPr>
            <a:r>
              <a:rPr lang="cy-GB" altLang="en-US" sz="2400" b="1" dirty="0"/>
              <a:t>Gordon Childe (1892- 1957)</a:t>
            </a:r>
          </a:p>
          <a:p>
            <a:pPr marL="0" indent="0">
              <a:lnSpc>
                <a:spcPct val="90000"/>
              </a:lnSpc>
              <a:spcBef>
                <a:spcPts val="0"/>
              </a:spcBef>
              <a:spcAft>
                <a:spcPts val="600"/>
              </a:spcAft>
              <a:buNone/>
            </a:pPr>
            <a:r>
              <a:rPr lang="cy-GB" altLang="en-US" sz="2400" dirty="0"/>
              <a:t>Equated arachaeological findings with cultural developments.</a:t>
            </a:r>
          </a:p>
          <a:p>
            <a:pPr marL="0" indent="0">
              <a:lnSpc>
                <a:spcPct val="90000"/>
              </a:lnSpc>
              <a:spcBef>
                <a:spcPts val="0"/>
              </a:spcBef>
              <a:spcAft>
                <a:spcPts val="600"/>
              </a:spcAft>
              <a:buNone/>
            </a:pPr>
            <a:endParaRPr lang="cy-GB" altLang="en-US" sz="2400" b="1" dirty="0"/>
          </a:p>
          <a:p>
            <a:pPr marL="457200" indent="-457200">
              <a:lnSpc>
                <a:spcPct val="90000"/>
              </a:lnSpc>
              <a:spcBef>
                <a:spcPts val="0"/>
              </a:spcBef>
              <a:spcAft>
                <a:spcPts val="600"/>
              </a:spcAft>
              <a:buAutoNum type="arabicPeriod" startAt="2"/>
            </a:pPr>
            <a:r>
              <a:rPr lang="cy-GB" altLang="en-US" sz="2400" b="1" dirty="0"/>
              <a:t>Leslie White (1900-1975)</a:t>
            </a:r>
          </a:p>
          <a:p>
            <a:pPr marL="0" indent="0">
              <a:lnSpc>
                <a:spcPct val="90000"/>
              </a:lnSpc>
              <a:spcBef>
                <a:spcPts val="0"/>
              </a:spcBef>
              <a:spcAft>
                <a:spcPts val="600"/>
              </a:spcAft>
              <a:buNone/>
            </a:pPr>
            <a:r>
              <a:rPr lang="cy-GB" altLang="en-US" sz="2400" dirty="0"/>
              <a:t>Wrote on “Evolution of Cultures” based on elements he thought was universal across societies. </a:t>
            </a:r>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pic>
        <p:nvPicPr>
          <p:cNvPr id="4098" name="Picture 2" descr="Image result for gordon childe">
            <a:extLst>
              <a:ext uri="{FF2B5EF4-FFF2-40B4-BE49-F238E27FC236}">
                <a16:creationId xmlns:a16="http://schemas.microsoft.com/office/drawing/2014/main" id="{A44A94D7-4B81-4303-AC68-C447580C0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417638"/>
            <a:ext cx="1800225" cy="25431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leslie white">
            <a:extLst>
              <a:ext uri="{FF2B5EF4-FFF2-40B4-BE49-F238E27FC236}">
                <a16:creationId xmlns:a16="http://schemas.microsoft.com/office/drawing/2014/main" id="{E8F4A3BA-D244-4508-B2BE-D01131B92D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00255" y="2924944"/>
            <a:ext cx="1714500" cy="2266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567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Multilinear Evolutionism</a:t>
            </a:r>
          </a:p>
        </p:txBody>
      </p:sp>
      <p:pic>
        <p:nvPicPr>
          <p:cNvPr id="6146" name="Picture 2" descr="Image result for Julian Steward (1902- 1972)">
            <a:extLst>
              <a:ext uri="{FF2B5EF4-FFF2-40B4-BE49-F238E27FC236}">
                <a16:creationId xmlns:a16="http://schemas.microsoft.com/office/drawing/2014/main" id="{6F43BDE4-73BF-405C-B7B2-15FEAA2E9F7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21594"/>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marL="0" indent="0">
              <a:lnSpc>
                <a:spcPct val="90000"/>
              </a:lnSpc>
              <a:spcBef>
                <a:spcPts val="0"/>
              </a:spcBef>
              <a:spcAft>
                <a:spcPts val="600"/>
              </a:spcAft>
              <a:buNone/>
            </a:pPr>
            <a:r>
              <a:rPr lang="cy-GB" altLang="en-US" sz="2400" dirty="0"/>
              <a:t>It was less deductive and generic, and more empirical. It acknowledged that all cultures of the world undergo changes, however, not the same set of changes.</a:t>
            </a:r>
            <a:endParaRPr lang="cy-GB" altLang="en-US" sz="2400"/>
          </a:p>
          <a:p>
            <a:pPr marL="0" indent="0">
              <a:lnSpc>
                <a:spcPct val="90000"/>
              </a:lnSpc>
              <a:spcBef>
                <a:spcPts val="0"/>
              </a:spcBef>
              <a:spcAft>
                <a:spcPts val="600"/>
              </a:spcAft>
              <a:buNone/>
            </a:pPr>
            <a:endParaRPr lang="cy-GB" altLang="en-US" sz="2400"/>
          </a:p>
          <a:p>
            <a:pPr marL="457200" indent="-457200">
              <a:lnSpc>
                <a:spcPct val="90000"/>
              </a:lnSpc>
              <a:spcBef>
                <a:spcPts val="0"/>
              </a:spcBef>
              <a:spcAft>
                <a:spcPts val="600"/>
              </a:spcAft>
              <a:buFont typeface="+mj-lt"/>
              <a:buAutoNum type="arabicPeriod"/>
            </a:pPr>
            <a:r>
              <a:rPr lang="cy-GB" altLang="en-US" sz="2400" b="1" dirty="0"/>
              <a:t>Julian Steward (1902- 1972)</a:t>
            </a:r>
            <a:endParaRPr lang="cy-GB" altLang="en-US" sz="2400" b="1"/>
          </a:p>
          <a:p>
            <a:pPr marL="0" indent="0">
              <a:lnSpc>
                <a:spcPct val="90000"/>
              </a:lnSpc>
              <a:spcBef>
                <a:spcPts val="0"/>
              </a:spcBef>
              <a:spcAft>
                <a:spcPts val="600"/>
              </a:spcAft>
              <a:buNone/>
            </a:pPr>
            <a:endParaRPr lang="cy-GB" altLang="en-US" sz="2400" dirty="0"/>
          </a:p>
        </p:txBody>
      </p:sp>
    </p:spTree>
    <p:extLst>
      <p:ext uri="{BB962C8B-B14F-4D97-AF65-F5344CB8AC3E}">
        <p14:creationId xmlns:p14="http://schemas.microsoft.com/office/powerpoint/2010/main" val="968648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normAutofit fontScale="90000"/>
          </a:bodyPr>
          <a:lstStyle/>
          <a:p>
            <a:br>
              <a:rPr lang="en-GB" altLang="en-US" sz="3600" b="1" dirty="0">
                <a:latin typeface="Arial" panose="020B0604020202020204" pitchFamily="34" charset="0"/>
                <a:ea typeface="ＭＳ Ｐゴシック" panose="020B0600070205080204" pitchFamily="34" charset="-128"/>
                <a:cs typeface="Arial" panose="020B0604020202020204" pitchFamily="34" charset="0"/>
              </a:rPr>
            </a:br>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Evolutionism</a:t>
            </a:r>
            <a:br>
              <a:rPr lang="en-GB" altLang="en-US" sz="3600" b="1" dirty="0">
                <a:latin typeface="Arial" panose="020B0604020202020204" pitchFamily="34" charset="0"/>
                <a:ea typeface="ＭＳ Ｐゴシック" panose="020B0600070205080204" pitchFamily="34" charset="-128"/>
                <a:cs typeface="Arial" panose="020B0604020202020204" pitchFamily="34" charset="0"/>
              </a:rPr>
            </a:br>
            <a:r>
              <a:rPr lang="cy-GB" altLang="en-US" sz="2200" dirty="0">
                <a:latin typeface="Arial" panose="020B0604020202020204" pitchFamily="34" charset="0"/>
                <a:ea typeface="ＭＳ Ｐゴシック" panose="020B0600070205080204" pitchFamily="34" charset="-128"/>
                <a:cs typeface="Arial" panose="020B0604020202020204" pitchFamily="34" charset="0"/>
              </a:rPr>
              <a:t>Evolutionists used two methods to illustrate their propositions-</a:t>
            </a:r>
            <a:br>
              <a:rPr lang="cy-GB" altLang="en-US" sz="3600" dirty="0">
                <a:latin typeface="Arial" panose="020B0604020202020204" pitchFamily="34" charset="0"/>
                <a:ea typeface="ＭＳ Ｐゴシック" panose="020B0600070205080204" pitchFamily="34" charset="-128"/>
                <a:cs typeface="Arial" panose="020B0604020202020204" pitchFamily="34" charset="0"/>
              </a:rPr>
            </a:b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p:txBody>
          <a:bodyPr>
            <a:noAutofit/>
          </a:bodyPr>
          <a:lstStyle/>
          <a:p>
            <a:pPr marL="0" indent="0">
              <a:lnSpc>
                <a:spcPct val="160000"/>
              </a:lnSpc>
              <a:spcBef>
                <a:spcPts val="0"/>
              </a:spcBef>
              <a:buNone/>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AFDEEFFF-65AF-4C21-B23D-4CFF4E8221B1}"/>
              </a:ext>
            </a:extLst>
          </p:cNvPr>
          <p:cNvSpPr>
            <a:spLocks noGrp="1"/>
          </p:cNvSpPr>
          <p:nvPr>
            <p:ph sz="half" idx="2"/>
          </p:nvPr>
        </p:nvSpPr>
        <p:spPr>
          <a:xfrm>
            <a:off x="517450" y="2975943"/>
            <a:ext cx="4040188" cy="3414365"/>
          </a:xfrm>
        </p:spPr>
        <p:txBody>
          <a:bodyPr/>
          <a:lstStyle/>
          <a:p>
            <a:r>
              <a:rPr lang="en-GB" dirty="0"/>
              <a:t>Employed historical cases to classify and understand the changes the societies have undergone over time</a:t>
            </a:r>
          </a:p>
        </p:txBody>
      </p:sp>
      <p:sp>
        <p:nvSpPr>
          <p:cNvPr id="4" name="Text Placeholder 3">
            <a:extLst>
              <a:ext uri="{FF2B5EF4-FFF2-40B4-BE49-F238E27FC236}">
                <a16:creationId xmlns:a16="http://schemas.microsoft.com/office/drawing/2014/main" id="{F54C4918-9028-4E43-9454-811C7CA10050}"/>
              </a:ext>
            </a:extLst>
          </p:cNvPr>
          <p:cNvSpPr>
            <a:spLocks noGrp="1"/>
          </p:cNvSpPr>
          <p:nvPr>
            <p:ph type="body" sz="quarter" idx="3"/>
          </p:nvPr>
        </p:nvSpPr>
        <p:spPr>
          <a:xfrm>
            <a:off x="4733206" y="1854994"/>
            <a:ext cx="4041775" cy="639762"/>
          </a:xfrm>
        </p:spPr>
        <p:txBody>
          <a:bodyPr>
            <a:normAutofit fontScale="92500" lnSpcReduction="10000"/>
          </a:bodyPr>
          <a:lstStyle/>
          <a:p>
            <a:r>
              <a:rPr lang="en-US" sz="400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Comparative</a:t>
            </a:r>
          </a:p>
          <a:p>
            <a:endParaRPr lang="en-GB" dirty="0"/>
          </a:p>
        </p:txBody>
      </p:sp>
      <p:sp>
        <p:nvSpPr>
          <p:cNvPr id="5" name="Content Placeholder 4">
            <a:extLst>
              <a:ext uri="{FF2B5EF4-FFF2-40B4-BE49-F238E27FC236}">
                <a16:creationId xmlns:a16="http://schemas.microsoft.com/office/drawing/2014/main" id="{FEF9F7F9-8066-4A0F-86A7-26A895B6C1E8}"/>
              </a:ext>
            </a:extLst>
          </p:cNvPr>
          <p:cNvSpPr>
            <a:spLocks noGrp="1"/>
          </p:cNvSpPr>
          <p:nvPr>
            <p:ph sz="quarter" idx="4"/>
          </p:nvPr>
        </p:nvSpPr>
        <p:spPr>
          <a:xfrm>
            <a:off x="4645025" y="3073996"/>
            <a:ext cx="4041775" cy="3414365"/>
          </a:xfrm>
        </p:spPr>
        <p:txBody>
          <a:bodyPr/>
          <a:lstStyle/>
          <a:p>
            <a:r>
              <a:rPr lang="en-GB" dirty="0"/>
              <a:t>Compared cultural traits from different societies to classify and understand the changes societies have undergone.</a:t>
            </a:r>
          </a:p>
        </p:txBody>
      </p:sp>
      <p:sp>
        <p:nvSpPr>
          <p:cNvPr id="2" name="Rectangle 1">
            <a:extLst>
              <a:ext uri="{FF2B5EF4-FFF2-40B4-BE49-F238E27FC236}">
                <a16:creationId xmlns:a16="http://schemas.microsoft.com/office/drawing/2014/main" id="{F2864E1C-1F85-4A49-9633-AF0AF027873C}"/>
              </a:ext>
            </a:extLst>
          </p:cNvPr>
          <p:cNvSpPr/>
          <p:nvPr/>
        </p:nvSpPr>
        <p:spPr>
          <a:xfrm>
            <a:off x="755576" y="1535113"/>
            <a:ext cx="2736303" cy="1538883"/>
          </a:xfrm>
          <a:prstGeom prst="rect">
            <a:avLst/>
          </a:prstGeom>
          <a:noFill/>
        </p:spPr>
        <p:txBody>
          <a:bodyPr wrap="square" lIns="91440" tIns="45720" rIns="91440" bIns="45720">
            <a:spAutoFit/>
          </a:bodyPr>
          <a:lstStyle/>
          <a:p>
            <a:pPr algn="ctr"/>
            <a:r>
              <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Historical</a:t>
            </a:r>
          </a:p>
          <a:p>
            <a:pPr algn="ctr"/>
            <a:endPar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662282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br>
              <a:rPr lang="en-GB" altLang="en-US" sz="3600" b="1" dirty="0">
                <a:latin typeface="Arial" panose="020B0604020202020204" pitchFamily="34" charset="0"/>
                <a:ea typeface="ＭＳ Ｐゴシック" panose="020B0600070205080204" pitchFamily="34" charset="-128"/>
                <a:cs typeface="Arial" panose="020B0604020202020204" pitchFamily="34" charset="0"/>
              </a:rPr>
            </a:br>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Evolutionism</a:t>
            </a:r>
            <a:br>
              <a:rPr lang="en-GB" altLang="en-US" sz="3600" b="1" dirty="0">
                <a:latin typeface="Arial" panose="020B0604020202020204" pitchFamily="34" charset="0"/>
                <a:ea typeface="ＭＳ Ｐゴシック" panose="020B0600070205080204" pitchFamily="34" charset="-128"/>
                <a:cs typeface="Arial" panose="020B0604020202020204" pitchFamily="34" charset="0"/>
              </a:rPr>
            </a:br>
            <a:r>
              <a:rPr lang="cy-GB" altLang="en-US" sz="2200" dirty="0">
                <a:latin typeface="Arial" panose="020B0604020202020204" pitchFamily="34" charset="0"/>
                <a:ea typeface="ＭＳ Ｐゴシック" panose="020B0600070205080204" pitchFamily="34" charset="-128"/>
                <a:cs typeface="Arial" panose="020B0604020202020204" pitchFamily="34" charset="0"/>
              </a:rPr>
              <a:t>Evolutionists used two methods to illustrate their propositions-</a:t>
            </a:r>
            <a:br>
              <a:rPr lang="cy-GB" altLang="en-US" sz="3600" dirty="0">
                <a:latin typeface="Arial" panose="020B0604020202020204" pitchFamily="34" charset="0"/>
                <a:ea typeface="ＭＳ Ｐゴシック" panose="020B0600070205080204" pitchFamily="34" charset="-128"/>
                <a:cs typeface="Arial" panose="020B0604020202020204" pitchFamily="34" charset="0"/>
              </a:rPr>
            </a:b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p:txBody>
          <a:bodyPr>
            <a:noAutofit/>
          </a:bodyPr>
          <a:lstStyle/>
          <a:p>
            <a:pPr marL="0" indent="0">
              <a:lnSpc>
                <a:spcPct val="160000"/>
              </a:lnSpc>
              <a:spcBef>
                <a:spcPts val="0"/>
              </a:spcBef>
              <a:buNone/>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AFDEEFFF-65AF-4C21-B23D-4CFF4E8221B1}"/>
              </a:ext>
            </a:extLst>
          </p:cNvPr>
          <p:cNvSpPr>
            <a:spLocks noGrp="1"/>
          </p:cNvSpPr>
          <p:nvPr>
            <p:ph sz="half" idx="2"/>
          </p:nvPr>
        </p:nvSpPr>
        <p:spPr>
          <a:xfrm>
            <a:off x="457199" y="2292350"/>
            <a:ext cx="4818707" cy="3414365"/>
          </a:xfrm>
        </p:spPr>
        <p:txBody>
          <a:bodyPr>
            <a:normAutofit/>
          </a:bodyPr>
          <a:lstStyle/>
          <a:p>
            <a:r>
              <a:rPr lang="en-GB" dirty="0"/>
              <a:t>Started around 1930s</a:t>
            </a:r>
          </a:p>
          <a:p>
            <a:r>
              <a:rPr lang="en-GB" dirty="0"/>
              <a:t>Claimed to be based on objectivity</a:t>
            </a:r>
          </a:p>
          <a:p>
            <a:r>
              <a:rPr lang="en-GB" dirty="0"/>
              <a:t>Challenged notions of assumptions and proposed theories of </a:t>
            </a:r>
            <a:r>
              <a:rPr lang="en-GB" b="1" u="sng" dirty="0"/>
              <a:t>parallel adaptations </a:t>
            </a:r>
            <a:r>
              <a:rPr lang="en-GB" dirty="0"/>
              <a:t>and</a:t>
            </a:r>
            <a:r>
              <a:rPr lang="en-GB" b="1" u="sng" dirty="0"/>
              <a:t> similar natural environments</a:t>
            </a:r>
          </a:p>
        </p:txBody>
      </p:sp>
      <p:sp>
        <p:nvSpPr>
          <p:cNvPr id="4" name="Text Placeholder 3">
            <a:extLst>
              <a:ext uri="{FF2B5EF4-FFF2-40B4-BE49-F238E27FC236}">
                <a16:creationId xmlns:a16="http://schemas.microsoft.com/office/drawing/2014/main" id="{F54C4918-9028-4E43-9454-811C7CA10050}"/>
              </a:ext>
            </a:extLst>
          </p:cNvPr>
          <p:cNvSpPr>
            <a:spLocks noGrp="1"/>
          </p:cNvSpPr>
          <p:nvPr>
            <p:ph type="body" sz="quarter" idx="3"/>
          </p:nvPr>
        </p:nvSpPr>
        <p:spPr>
          <a:xfrm>
            <a:off x="5643417" y="1498779"/>
            <a:ext cx="4560415" cy="1352192"/>
          </a:xfrm>
        </p:spPr>
        <p:txBody>
          <a:bodyPr>
            <a:normAutofit fontScale="92500" lnSpcReduction="10000"/>
          </a:bodyPr>
          <a:lstStyle/>
          <a:p>
            <a:r>
              <a:rPr lang="en-US" sz="460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Classical Evolution</a:t>
            </a:r>
          </a:p>
          <a:p>
            <a:endParaRPr lang="en-GB" dirty="0"/>
          </a:p>
        </p:txBody>
      </p:sp>
      <p:sp>
        <p:nvSpPr>
          <p:cNvPr id="5" name="Content Placeholder 4">
            <a:extLst>
              <a:ext uri="{FF2B5EF4-FFF2-40B4-BE49-F238E27FC236}">
                <a16:creationId xmlns:a16="http://schemas.microsoft.com/office/drawing/2014/main" id="{FEF9F7F9-8066-4A0F-86A7-26A895B6C1E8}"/>
              </a:ext>
            </a:extLst>
          </p:cNvPr>
          <p:cNvSpPr>
            <a:spLocks noGrp="1"/>
          </p:cNvSpPr>
          <p:nvPr>
            <p:ph sz="quarter" idx="4"/>
          </p:nvPr>
        </p:nvSpPr>
        <p:spPr>
          <a:xfrm>
            <a:off x="5652120" y="2468199"/>
            <a:ext cx="2746648" cy="3414365"/>
          </a:xfrm>
        </p:spPr>
        <p:txBody>
          <a:bodyPr>
            <a:normAutofit/>
          </a:bodyPr>
          <a:lstStyle/>
          <a:p>
            <a:r>
              <a:rPr lang="en-GB" dirty="0"/>
              <a:t>By now, classical evolution was considered somewhat outdated and ethnocentric. </a:t>
            </a:r>
          </a:p>
        </p:txBody>
      </p:sp>
      <p:sp>
        <p:nvSpPr>
          <p:cNvPr id="2" name="Rectangle 1">
            <a:extLst>
              <a:ext uri="{FF2B5EF4-FFF2-40B4-BE49-F238E27FC236}">
                <a16:creationId xmlns:a16="http://schemas.microsoft.com/office/drawing/2014/main" id="{F2864E1C-1F85-4A49-9633-AF0AF027873C}"/>
              </a:ext>
            </a:extLst>
          </p:cNvPr>
          <p:cNvSpPr/>
          <p:nvPr/>
        </p:nvSpPr>
        <p:spPr>
          <a:xfrm>
            <a:off x="369019" y="1535113"/>
            <a:ext cx="3626917" cy="1538883"/>
          </a:xfrm>
          <a:prstGeom prst="rect">
            <a:avLst/>
          </a:prstGeom>
          <a:noFill/>
        </p:spPr>
        <p:txBody>
          <a:bodyPr wrap="square" lIns="91440" tIns="45720" rIns="91440" bIns="45720">
            <a:spAutoFit/>
          </a:bodyPr>
          <a:lstStyle/>
          <a:p>
            <a:pPr algn="ctr"/>
            <a:r>
              <a:rPr lang="en-US" sz="4000" b="1" cap="none" spc="0" dirty="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Neoevolution</a:t>
            </a:r>
            <a:endPar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114227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Significance and limitations?</a:t>
            </a:r>
          </a:p>
        </p:txBody>
      </p:sp>
      <p:sp>
        <p:nvSpPr>
          <p:cNvPr id="3075" name="Rectangle 3"/>
          <p:cNvSpPr>
            <a:spLocks noGrp="1" noChangeArrowheads="1"/>
          </p:cNvSpPr>
          <p:nvPr>
            <p:ph type="body" idx="1"/>
          </p:nvPr>
        </p:nvSpPr>
        <p:spPr>
          <a:xfrm>
            <a:off x="-527150" y="-2941639"/>
            <a:ext cx="13328498" cy="9437467"/>
          </a:xfrm>
        </p:spPr>
        <p:txBody>
          <a:bodyPr>
            <a:noAutofit/>
          </a:bodyPr>
          <a:lstStyle/>
          <a:p>
            <a:pPr marL="0" indent="0">
              <a:lnSpc>
                <a:spcPct val="160000"/>
              </a:lnSpc>
              <a:spcBef>
                <a:spcPts val="0"/>
              </a:spcBef>
              <a:buNone/>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20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1026" name="Picture 2" descr="Image result for what do you think?">
            <a:extLst>
              <a:ext uri="{FF2B5EF4-FFF2-40B4-BE49-F238E27FC236}">
                <a16:creationId xmlns:a16="http://schemas.microsoft.com/office/drawing/2014/main" id="{871CA24B-2371-40A2-A84E-090F5E7AB2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1155616"/>
            <a:ext cx="4220889" cy="3569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689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a:t>Diffusionism</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a:bodyPr>
          <a:lstStyle/>
          <a:p>
            <a:pPr>
              <a:lnSpc>
                <a:spcPct val="90000"/>
              </a:lnSpc>
              <a:spcBef>
                <a:spcPts val="0"/>
              </a:spcBef>
              <a:spcAft>
                <a:spcPts val="600"/>
              </a:spcAft>
            </a:pPr>
            <a:r>
              <a:rPr lang="en-US" sz="2000" dirty="0"/>
              <a:t>It stresses on the transmission of things from one culture to another. </a:t>
            </a:r>
            <a:endParaRPr lang="en-US" sz="2000"/>
          </a:p>
          <a:p>
            <a:pPr>
              <a:lnSpc>
                <a:spcPct val="90000"/>
              </a:lnSpc>
              <a:spcBef>
                <a:spcPts val="0"/>
              </a:spcBef>
              <a:spcAft>
                <a:spcPts val="600"/>
              </a:spcAft>
            </a:pPr>
            <a:r>
              <a:rPr lang="en-US" sz="2000" dirty="0"/>
              <a:t>It opposed “psychic unity of mankind”</a:t>
            </a:r>
            <a:endParaRPr lang="en-US" sz="2000"/>
          </a:p>
          <a:p>
            <a:pPr>
              <a:lnSpc>
                <a:spcPct val="90000"/>
              </a:lnSpc>
              <a:spcBef>
                <a:spcPts val="0"/>
              </a:spcBef>
              <a:spcAft>
                <a:spcPts val="600"/>
              </a:spcAft>
            </a:pPr>
            <a:r>
              <a:rPr lang="en-US" sz="2000" dirty="0"/>
              <a:t>Dates back to the end of the 19th century</a:t>
            </a:r>
            <a:endParaRPr lang="en-US" sz="2000"/>
          </a:p>
          <a:p>
            <a:pPr>
              <a:lnSpc>
                <a:spcPct val="90000"/>
              </a:lnSpc>
              <a:spcBef>
                <a:spcPts val="0"/>
              </a:spcBef>
              <a:spcAft>
                <a:spcPts val="600"/>
              </a:spcAft>
            </a:pPr>
            <a:r>
              <a:rPr lang="en-US" sz="2000" dirty="0"/>
              <a:t>They proposed that when one culture comes in contact with the other, cultural traits are diffused.</a:t>
            </a:r>
            <a:endParaRPr lang="en-US" sz="2000"/>
          </a:p>
          <a:p>
            <a:pPr>
              <a:lnSpc>
                <a:spcPct val="90000"/>
              </a:lnSpc>
              <a:spcBef>
                <a:spcPts val="0"/>
              </a:spcBef>
              <a:spcAft>
                <a:spcPts val="600"/>
              </a:spcAft>
            </a:pPr>
            <a:r>
              <a:rPr lang="en-US" sz="2000" dirty="0"/>
              <a:t>Migration</a:t>
            </a:r>
            <a:endParaRPr lang="en-US" sz="2000"/>
          </a:p>
          <a:p>
            <a:pPr>
              <a:lnSpc>
                <a:spcPct val="90000"/>
              </a:lnSpc>
              <a:spcBef>
                <a:spcPts val="0"/>
              </a:spcBef>
              <a:spcAft>
                <a:spcPts val="600"/>
              </a:spcAft>
            </a:pPr>
            <a:endParaRPr lang="cy-GB" altLang="en-US" sz="2000"/>
          </a:p>
        </p:txBody>
      </p:sp>
      <p:pic>
        <p:nvPicPr>
          <p:cNvPr id="8194" name="Picture 2" descr="Image result for diffusion of cultures">
            <a:extLst>
              <a:ext uri="{FF2B5EF4-FFF2-40B4-BE49-F238E27FC236}">
                <a16:creationId xmlns:a16="http://schemas.microsoft.com/office/drawing/2014/main" id="{231D0929-80BD-4647-BF08-8A9636D0B5D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2130728"/>
            <a:ext cx="4038600" cy="2927985"/>
          </a:xfrm>
          <a:prstGeom prst="rect">
            <a:avLst/>
          </a:prstGeom>
          <a:solidFill>
            <a:srgbClr val="FFFFFF"/>
          </a:solidFill>
        </p:spPr>
      </p:pic>
    </p:spTree>
    <p:extLst>
      <p:ext uri="{BB962C8B-B14F-4D97-AF65-F5344CB8AC3E}">
        <p14:creationId xmlns:p14="http://schemas.microsoft.com/office/powerpoint/2010/main" val="3512168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Diffusionists</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a:bodyPr>
          <a:lstStyle/>
          <a:p>
            <a:pPr>
              <a:lnSpc>
                <a:spcPct val="90000"/>
              </a:lnSpc>
              <a:spcBef>
                <a:spcPts val="0"/>
              </a:spcBef>
              <a:spcAft>
                <a:spcPts val="600"/>
              </a:spcAft>
            </a:pPr>
            <a:r>
              <a:rPr lang="en-US" altLang="en-US" sz="2000" dirty="0"/>
              <a:t>Friedrich </a:t>
            </a:r>
            <a:r>
              <a:rPr lang="en-US" altLang="en-US" sz="2000" dirty="0" err="1"/>
              <a:t>Ratzel</a:t>
            </a:r>
            <a:r>
              <a:rPr lang="en-US" altLang="en-US" sz="2000" dirty="0"/>
              <a:t> (1844-1904)</a:t>
            </a:r>
          </a:p>
          <a:p>
            <a:pPr>
              <a:lnSpc>
                <a:spcPct val="90000"/>
              </a:lnSpc>
              <a:spcBef>
                <a:spcPts val="0"/>
              </a:spcBef>
              <a:spcAft>
                <a:spcPts val="600"/>
              </a:spcAft>
            </a:pPr>
            <a:r>
              <a:rPr lang="en-US" altLang="en-US" sz="2000" dirty="0"/>
              <a:t>Leo </a:t>
            </a:r>
            <a:r>
              <a:rPr lang="en-US" altLang="en-US" sz="2000" dirty="0" err="1"/>
              <a:t>Frobenius</a:t>
            </a:r>
            <a:r>
              <a:rPr lang="en-US" altLang="en-US" sz="2000" dirty="0"/>
              <a:t> (1873-1938)</a:t>
            </a:r>
          </a:p>
          <a:p>
            <a:pPr>
              <a:lnSpc>
                <a:spcPct val="90000"/>
              </a:lnSpc>
              <a:spcBef>
                <a:spcPts val="0"/>
              </a:spcBef>
              <a:spcAft>
                <a:spcPts val="600"/>
              </a:spcAft>
            </a:pPr>
            <a:r>
              <a:rPr lang="en-US" altLang="en-US" sz="2000" dirty="0" err="1"/>
              <a:t>Frietz</a:t>
            </a:r>
            <a:r>
              <a:rPr lang="en-US" altLang="en-US" sz="2000" dirty="0"/>
              <a:t> </a:t>
            </a:r>
            <a:r>
              <a:rPr lang="en-US" altLang="en-US" sz="2000" dirty="0" err="1"/>
              <a:t>Graebner</a:t>
            </a:r>
            <a:r>
              <a:rPr lang="en-US" altLang="en-US" sz="2000" dirty="0"/>
              <a:t> (1877-1934)</a:t>
            </a:r>
          </a:p>
          <a:p>
            <a:pPr>
              <a:lnSpc>
                <a:spcPct val="90000"/>
              </a:lnSpc>
              <a:spcBef>
                <a:spcPts val="0"/>
              </a:spcBef>
              <a:spcAft>
                <a:spcPts val="600"/>
              </a:spcAft>
            </a:pPr>
            <a:r>
              <a:rPr lang="en-US" altLang="en-US" sz="2000" dirty="0"/>
              <a:t>G. E. Smith (1878- 1928)</a:t>
            </a:r>
          </a:p>
          <a:p>
            <a:pPr marL="0" indent="0">
              <a:lnSpc>
                <a:spcPct val="90000"/>
              </a:lnSpc>
              <a:spcBef>
                <a:spcPts val="0"/>
              </a:spcBef>
              <a:spcAft>
                <a:spcPts val="600"/>
              </a:spcAft>
              <a:buNone/>
            </a:pPr>
            <a:endParaRPr lang="en-US" altLang="en-US" sz="2000" dirty="0"/>
          </a:p>
          <a:p>
            <a:pPr>
              <a:lnSpc>
                <a:spcPct val="90000"/>
              </a:lnSpc>
              <a:spcBef>
                <a:spcPts val="0"/>
              </a:spcBef>
              <a:spcAft>
                <a:spcPts val="600"/>
              </a:spcAft>
            </a:pPr>
            <a:endParaRPr lang="en-US" altLang="en-US" sz="2000" dirty="0"/>
          </a:p>
          <a:p>
            <a:pPr marL="0" indent="0">
              <a:lnSpc>
                <a:spcPct val="90000"/>
              </a:lnSpc>
              <a:spcBef>
                <a:spcPts val="0"/>
              </a:spcBef>
              <a:spcAft>
                <a:spcPts val="600"/>
              </a:spcAft>
              <a:buNone/>
            </a:pPr>
            <a:endParaRPr lang="en-US" altLang="en-US" sz="2000" dirty="0"/>
          </a:p>
          <a:p>
            <a:pPr>
              <a:lnSpc>
                <a:spcPct val="90000"/>
              </a:lnSpc>
              <a:spcBef>
                <a:spcPts val="0"/>
              </a:spcBef>
              <a:spcAft>
                <a:spcPts val="600"/>
              </a:spcAft>
            </a:pPr>
            <a:endParaRPr lang="en-US" altLang="en-US" sz="2000" dirty="0"/>
          </a:p>
          <a:p>
            <a:pPr>
              <a:lnSpc>
                <a:spcPct val="90000"/>
              </a:lnSpc>
              <a:spcBef>
                <a:spcPts val="0"/>
              </a:spcBef>
              <a:spcAft>
                <a:spcPts val="600"/>
              </a:spcAft>
            </a:pPr>
            <a:r>
              <a:rPr lang="en-US" altLang="en-US" sz="2000" b="1" dirty="0"/>
              <a:t>Franz Boas (1858- 1942)</a:t>
            </a:r>
          </a:p>
          <a:p>
            <a:pPr>
              <a:lnSpc>
                <a:spcPct val="90000"/>
              </a:lnSpc>
              <a:spcBef>
                <a:spcPts val="0"/>
              </a:spcBef>
              <a:spcAft>
                <a:spcPts val="600"/>
              </a:spcAft>
            </a:pPr>
            <a:r>
              <a:rPr lang="en-US" altLang="en-US" sz="2000" b="1" dirty="0"/>
              <a:t>Clark Wissler (1870-1947)</a:t>
            </a:r>
            <a:endParaRPr lang="cy-GB" altLang="en-US" sz="2000" b="1" dirty="0"/>
          </a:p>
        </p:txBody>
      </p:sp>
      <p:pic>
        <p:nvPicPr>
          <p:cNvPr id="14338" name="Picture 2" descr="Image result for franz boas">
            <a:extLst>
              <a:ext uri="{FF2B5EF4-FFF2-40B4-BE49-F238E27FC236}">
                <a16:creationId xmlns:a16="http://schemas.microsoft.com/office/drawing/2014/main" id="{8F0652DF-0719-4EFD-8D48-461290640A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9404" y="2924944"/>
            <a:ext cx="2143125" cy="2332855"/>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Image result for Clark Wissler">
            <a:extLst>
              <a:ext uri="{FF2B5EF4-FFF2-40B4-BE49-F238E27FC236}">
                <a16:creationId xmlns:a16="http://schemas.microsoft.com/office/drawing/2014/main" id="{B12EDA46-BFD4-4C6C-8553-74D8CE2590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4089" y="2924943"/>
            <a:ext cx="1828800" cy="2319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444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Diffusionism</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a:bodyPr>
          <a:lstStyle/>
          <a:p>
            <a:pPr marL="0" indent="0">
              <a:lnSpc>
                <a:spcPct val="90000"/>
              </a:lnSpc>
              <a:spcBef>
                <a:spcPts val="0"/>
              </a:spcBef>
              <a:spcAft>
                <a:spcPts val="600"/>
              </a:spcAft>
              <a:buNone/>
            </a:pPr>
            <a:endParaRPr lang="cy-GB" altLang="en-US" sz="2400" dirty="0"/>
          </a:p>
          <a:p>
            <a:pPr>
              <a:lnSpc>
                <a:spcPct val="90000"/>
              </a:lnSpc>
              <a:spcBef>
                <a:spcPts val="0"/>
              </a:spcBef>
              <a:spcAft>
                <a:spcPts val="600"/>
              </a:spcAft>
            </a:pPr>
            <a:r>
              <a:rPr lang="cy-GB" altLang="en-US" sz="2400" dirty="0"/>
              <a:t>There were essentially three schools within this theory-</a:t>
            </a:r>
          </a:p>
          <a:p>
            <a:pPr marL="0" indent="0">
              <a:lnSpc>
                <a:spcPct val="90000"/>
              </a:lnSpc>
              <a:spcBef>
                <a:spcPts val="0"/>
              </a:spcBef>
              <a:spcAft>
                <a:spcPts val="600"/>
              </a:spcAft>
              <a:buNone/>
            </a:pPr>
            <a:endParaRPr lang="cy-GB" altLang="en-US" sz="2400" dirty="0"/>
          </a:p>
          <a:p>
            <a:pPr marL="457200" indent="-457200">
              <a:lnSpc>
                <a:spcPct val="90000"/>
              </a:lnSpc>
              <a:spcBef>
                <a:spcPts val="0"/>
              </a:spcBef>
              <a:spcAft>
                <a:spcPts val="600"/>
              </a:spcAft>
              <a:buFont typeface="+mj-lt"/>
              <a:buAutoNum type="arabicPeriod"/>
            </a:pPr>
            <a:r>
              <a:rPr lang="cy-GB" altLang="en-US" sz="2400" b="1" dirty="0"/>
              <a:t>German-Austrain</a:t>
            </a:r>
          </a:p>
          <a:p>
            <a:pPr marL="457200" indent="-457200">
              <a:lnSpc>
                <a:spcPct val="90000"/>
              </a:lnSpc>
              <a:spcBef>
                <a:spcPts val="0"/>
              </a:spcBef>
              <a:spcAft>
                <a:spcPts val="600"/>
              </a:spcAft>
              <a:buFont typeface="+mj-lt"/>
              <a:buAutoNum type="arabicPeriod"/>
            </a:pPr>
            <a:r>
              <a:rPr lang="cy-GB" altLang="en-US" sz="2400" b="1" dirty="0"/>
              <a:t>British</a:t>
            </a:r>
          </a:p>
          <a:p>
            <a:pPr marL="457200" indent="-457200">
              <a:lnSpc>
                <a:spcPct val="90000"/>
              </a:lnSpc>
              <a:spcBef>
                <a:spcPts val="0"/>
              </a:spcBef>
              <a:spcAft>
                <a:spcPts val="600"/>
              </a:spcAft>
              <a:buFont typeface="+mj-lt"/>
              <a:buAutoNum type="arabicPeriod"/>
            </a:pPr>
            <a:r>
              <a:rPr lang="cy-GB" altLang="en-US" sz="2400" b="1" dirty="0"/>
              <a:t>American                               </a:t>
            </a:r>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pic>
        <p:nvPicPr>
          <p:cNvPr id="2052" name="Picture 4" descr="Image result for diffusion of cultures">
            <a:extLst>
              <a:ext uri="{FF2B5EF4-FFF2-40B4-BE49-F238E27FC236}">
                <a16:creationId xmlns:a16="http://schemas.microsoft.com/office/drawing/2014/main" id="{2CF8A5B3-F204-4859-A218-E16544D8C1E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2463913"/>
            <a:ext cx="4038600" cy="2261616"/>
          </a:xfrm>
          <a:prstGeom prst="rect">
            <a:avLst/>
          </a:prstGeom>
          <a:solidFill>
            <a:srgbClr val="FFFFFF"/>
          </a:solidFill>
        </p:spPr>
      </p:pic>
    </p:spTree>
    <p:extLst>
      <p:ext uri="{BB962C8B-B14F-4D97-AF65-F5344CB8AC3E}">
        <p14:creationId xmlns:p14="http://schemas.microsoft.com/office/powerpoint/2010/main" val="1662873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Diffusionism</a:t>
            </a:r>
          </a:p>
        </p:txBody>
      </p:sp>
      <p:pic>
        <p:nvPicPr>
          <p:cNvPr id="10242" name="Picture 2" descr="Image result for diffusion of cultures">
            <a:extLst>
              <a:ext uri="{FF2B5EF4-FFF2-40B4-BE49-F238E27FC236}">
                <a16:creationId xmlns:a16="http://schemas.microsoft.com/office/drawing/2014/main" id="{DF94A37A-AAE2-4E85-8815-4672E47012C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2356405"/>
            <a:ext cx="4038600" cy="2476632"/>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marL="0" indent="0">
              <a:lnSpc>
                <a:spcPct val="90000"/>
              </a:lnSpc>
              <a:spcBef>
                <a:spcPts val="0"/>
              </a:spcBef>
              <a:spcAft>
                <a:spcPts val="600"/>
              </a:spcAft>
              <a:buNone/>
            </a:pPr>
            <a:endParaRPr lang="cy-GB" altLang="en-US" sz="2400" dirty="0"/>
          </a:p>
          <a:p>
            <a:pPr>
              <a:lnSpc>
                <a:spcPct val="90000"/>
              </a:lnSpc>
              <a:spcBef>
                <a:spcPts val="0"/>
              </a:spcBef>
              <a:spcAft>
                <a:spcPts val="600"/>
              </a:spcAft>
            </a:pPr>
            <a:r>
              <a:rPr lang="cy-GB" altLang="en-US" sz="2400" dirty="0"/>
              <a:t>Alan Barnard (2000) argued that Diffusionism is the transmission of material things and otherwise from one person to another or one culture to another. It was based on the idea that “human beings are essentially uninventive”.</a:t>
            </a:r>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spTree>
    <p:extLst>
      <p:ext uri="{BB962C8B-B14F-4D97-AF65-F5344CB8AC3E}">
        <p14:creationId xmlns:p14="http://schemas.microsoft.com/office/powerpoint/2010/main" val="4154004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Diffusion and Assimilation </a:t>
            </a:r>
          </a:p>
        </p:txBody>
      </p:sp>
      <p:pic>
        <p:nvPicPr>
          <p:cNvPr id="12290" name="Picture 2" descr="Image result for assimilation">
            <a:extLst>
              <a:ext uri="{FF2B5EF4-FFF2-40B4-BE49-F238E27FC236}">
                <a16:creationId xmlns:a16="http://schemas.microsoft.com/office/drawing/2014/main" id="{4928A18F-351D-4169-BFEE-F68049B76F0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2082195"/>
            <a:ext cx="4038600" cy="3025051"/>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marL="0" indent="0">
              <a:lnSpc>
                <a:spcPct val="90000"/>
              </a:lnSpc>
              <a:spcBef>
                <a:spcPts val="0"/>
              </a:spcBef>
              <a:spcAft>
                <a:spcPts val="600"/>
              </a:spcAft>
              <a:buNone/>
            </a:pPr>
            <a:endParaRPr lang="cy-GB" altLang="en-US" sz="2000"/>
          </a:p>
          <a:p>
            <a:pPr>
              <a:lnSpc>
                <a:spcPct val="90000"/>
              </a:lnSpc>
              <a:spcBef>
                <a:spcPts val="0"/>
              </a:spcBef>
              <a:spcAft>
                <a:spcPts val="600"/>
              </a:spcAft>
            </a:pPr>
            <a:r>
              <a:rPr lang="cy-GB" altLang="en-US" sz="2000"/>
              <a:t>Diffusion may occur from a dominant culture group to a minority cultural group and the opposite also stands true.</a:t>
            </a:r>
          </a:p>
          <a:p>
            <a:pPr>
              <a:lnSpc>
                <a:spcPct val="90000"/>
              </a:lnSpc>
              <a:spcBef>
                <a:spcPts val="0"/>
              </a:spcBef>
              <a:spcAft>
                <a:spcPts val="600"/>
              </a:spcAft>
            </a:pPr>
            <a:endParaRPr lang="cy-GB" altLang="en-US" sz="2000"/>
          </a:p>
          <a:p>
            <a:pPr>
              <a:lnSpc>
                <a:spcPct val="90000"/>
              </a:lnSpc>
              <a:spcBef>
                <a:spcPts val="0"/>
              </a:spcBef>
              <a:spcAft>
                <a:spcPts val="600"/>
              </a:spcAft>
            </a:pPr>
            <a:r>
              <a:rPr lang="cy-GB" altLang="en-US" sz="2000"/>
              <a:t>However, in case of assimilation, the power dynamics have a role to play. The minority culture usually gets absorbed into the majority culture. </a:t>
            </a:r>
          </a:p>
          <a:p>
            <a:pPr marL="0" indent="0">
              <a:lnSpc>
                <a:spcPct val="90000"/>
              </a:lnSpc>
              <a:spcBef>
                <a:spcPts val="0"/>
              </a:spcBef>
              <a:spcAft>
                <a:spcPts val="600"/>
              </a:spcAft>
              <a:buNone/>
            </a:pPr>
            <a:endParaRPr lang="cy-GB" altLang="en-US" sz="2000"/>
          </a:p>
          <a:p>
            <a:pPr marL="0" indent="0">
              <a:lnSpc>
                <a:spcPct val="90000"/>
              </a:lnSpc>
              <a:spcBef>
                <a:spcPts val="0"/>
              </a:spcBef>
              <a:spcAft>
                <a:spcPts val="600"/>
              </a:spcAft>
              <a:buNone/>
            </a:pPr>
            <a:endParaRPr lang="cy-GB" altLang="en-US" sz="2000"/>
          </a:p>
          <a:p>
            <a:pPr marL="0" indent="0">
              <a:lnSpc>
                <a:spcPct val="90000"/>
              </a:lnSpc>
              <a:spcBef>
                <a:spcPts val="0"/>
              </a:spcBef>
              <a:spcAft>
                <a:spcPts val="600"/>
              </a:spcAft>
              <a:buNone/>
            </a:pPr>
            <a:endParaRPr lang="cy-GB" altLang="en-US" sz="2000"/>
          </a:p>
        </p:txBody>
      </p:sp>
    </p:spTree>
    <p:extLst>
      <p:ext uri="{BB962C8B-B14F-4D97-AF65-F5344CB8AC3E}">
        <p14:creationId xmlns:p14="http://schemas.microsoft.com/office/powerpoint/2010/main" val="2256713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fontScale="90000"/>
          </a:bodyPr>
          <a:lstStyle/>
          <a:p>
            <a:r>
              <a:rPr lang="en-GB" altLang="en-US" b="1" dirty="0"/>
              <a:t>Assimilation and Acculturation</a:t>
            </a:r>
          </a:p>
        </p:txBody>
      </p:sp>
      <p:sp>
        <p:nvSpPr>
          <p:cNvPr id="3075" name="Rectangle 3"/>
          <p:cNvSpPr>
            <a:spLocks noGrp="1" noChangeArrowheads="1"/>
          </p:cNvSpPr>
          <p:nvPr>
            <p:ph sz="half" idx="2"/>
          </p:nvPr>
        </p:nvSpPr>
        <p:spPr>
          <a:xfrm>
            <a:off x="570384" y="1520788"/>
            <a:ext cx="4505672" cy="3816424"/>
          </a:xfrm>
          <a:prstGeom prst="rect">
            <a:avLst/>
          </a:prstGeom>
        </p:spPr>
        <p:txBody>
          <a:bodyPr>
            <a:normAutofit fontScale="92500" lnSpcReduction="20000"/>
          </a:bodyPr>
          <a:lstStyle/>
          <a:p>
            <a:pPr>
              <a:lnSpc>
                <a:spcPct val="90000"/>
              </a:lnSpc>
              <a:spcBef>
                <a:spcPts val="0"/>
              </a:spcBef>
              <a:spcAft>
                <a:spcPts val="600"/>
              </a:spcAft>
            </a:pPr>
            <a:r>
              <a:rPr lang="cy-GB" altLang="en-US" sz="2400" dirty="0"/>
              <a:t>Acculturation is when changes occur within one’s own culture when they adopt traits from another culture, while continuing to retain characteristics of their own culture.</a:t>
            </a:r>
          </a:p>
          <a:p>
            <a:pPr>
              <a:lnSpc>
                <a:spcPct val="90000"/>
              </a:lnSpc>
              <a:spcBef>
                <a:spcPts val="0"/>
              </a:spcBef>
              <a:spcAft>
                <a:spcPts val="600"/>
              </a:spcAft>
            </a:pPr>
            <a:endParaRPr lang="cy-GB" altLang="en-US" sz="2400" dirty="0"/>
          </a:p>
          <a:p>
            <a:pPr>
              <a:lnSpc>
                <a:spcPct val="90000"/>
              </a:lnSpc>
              <a:spcBef>
                <a:spcPts val="0"/>
              </a:spcBef>
              <a:spcAft>
                <a:spcPts val="600"/>
              </a:spcAft>
            </a:pPr>
            <a:r>
              <a:rPr lang="cy-GB" altLang="en-US" sz="2400" dirty="0"/>
              <a:t>Assimilation is espousing the beliefs and customs of the host/dominant culture one comes in contact with. </a:t>
            </a:r>
          </a:p>
          <a:p>
            <a:pPr marL="0" indent="0">
              <a:lnSpc>
                <a:spcPct val="90000"/>
              </a:lnSpc>
              <a:spcBef>
                <a:spcPts val="0"/>
              </a:spcBef>
              <a:spcAft>
                <a:spcPts val="600"/>
              </a:spcAft>
              <a:buNone/>
            </a:pPr>
            <a:r>
              <a:rPr lang="cy-GB" altLang="en-US" sz="2400" dirty="0"/>
              <a:t>Eg- refugees in a foreign land.</a:t>
            </a:r>
          </a:p>
          <a:p>
            <a:pPr>
              <a:lnSpc>
                <a:spcPct val="90000"/>
              </a:lnSpc>
              <a:spcBef>
                <a:spcPts val="0"/>
              </a:spcBef>
              <a:spcAft>
                <a:spcPts val="600"/>
              </a:spcAft>
            </a:pPr>
            <a:endParaRPr lang="cy-GB" altLang="en-US" sz="2400" dirty="0"/>
          </a:p>
          <a:p>
            <a:pPr>
              <a:lnSpc>
                <a:spcPct val="90000"/>
              </a:lnSpc>
              <a:spcBef>
                <a:spcPts val="0"/>
              </a:spcBef>
              <a:spcAft>
                <a:spcPts val="600"/>
              </a:spcAft>
            </a:pPr>
            <a:endParaRPr lang="cy-GB" altLang="en-US" sz="2400" dirty="0"/>
          </a:p>
          <a:p>
            <a:pPr>
              <a:lnSpc>
                <a:spcPct val="90000"/>
              </a:lnSpc>
              <a:spcBef>
                <a:spcPts val="0"/>
              </a:spcBef>
              <a:spcAft>
                <a:spcPts val="600"/>
              </a:spcAft>
            </a:pPr>
            <a:endParaRPr lang="cy-GB" altLang="en-US" sz="2400" dirty="0"/>
          </a:p>
          <a:p>
            <a:pPr>
              <a:lnSpc>
                <a:spcPct val="90000"/>
              </a:lnSpc>
              <a:spcBef>
                <a:spcPts val="0"/>
              </a:spcBef>
              <a:spcAft>
                <a:spcPts val="600"/>
              </a:spcAft>
            </a:pPr>
            <a:endParaRPr lang="cy-GB" altLang="en-US" sz="2400" dirty="0"/>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pic>
        <p:nvPicPr>
          <p:cNvPr id="5" name="Picture 2" descr="Image result for diffusion and assimilation">
            <a:extLst>
              <a:ext uri="{FF2B5EF4-FFF2-40B4-BE49-F238E27FC236}">
                <a16:creationId xmlns:a16="http://schemas.microsoft.com/office/drawing/2014/main" id="{FFBC2A52-7E42-4082-8E38-E0816FEC84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1700808"/>
            <a:ext cx="3497560" cy="324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984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Migration and Diffusion</a:t>
            </a:r>
          </a:p>
        </p:txBody>
      </p:sp>
      <p:sp>
        <p:nvSpPr>
          <p:cNvPr id="3075" name="Rectangle 3"/>
          <p:cNvSpPr>
            <a:spLocks noGrp="1" noChangeArrowheads="1"/>
          </p:cNvSpPr>
          <p:nvPr>
            <p:ph sz="half" idx="2"/>
          </p:nvPr>
        </p:nvSpPr>
        <p:spPr>
          <a:xfrm>
            <a:off x="570384" y="1520788"/>
            <a:ext cx="4505672" cy="3816424"/>
          </a:xfrm>
          <a:prstGeom prst="rect">
            <a:avLst/>
          </a:prstGeom>
        </p:spPr>
        <p:txBody>
          <a:bodyPr>
            <a:normAutofit/>
          </a:bodyPr>
          <a:lstStyle/>
          <a:p>
            <a:pPr>
              <a:lnSpc>
                <a:spcPct val="90000"/>
              </a:lnSpc>
              <a:spcBef>
                <a:spcPts val="0"/>
              </a:spcBef>
              <a:spcAft>
                <a:spcPts val="600"/>
              </a:spcAft>
            </a:pPr>
            <a:endParaRPr lang="cy-GB" altLang="en-US" sz="2400" dirty="0"/>
          </a:p>
          <a:p>
            <a:pPr>
              <a:lnSpc>
                <a:spcPct val="90000"/>
              </a:lnSpc>
              <a:spcBef>
                <a:spcPts val="0"/>
              </a:spcBef>
              <a:spcAft>
                <a:spcPts val="600"/>
              </a:spcAft>
            </a:pPr>
            <a:endParaRPr lang="cy-GB" altLang="en-US" sz="2400" dirty="0"/>
          </a:p>
          <a:p>
            <a:pPr>
              <a:lnSpc>
                <a:spcPct val="90000"/>
              </a:lnSpc>
              <a:spcBef>
                <a:spcPts val="0"/>
              </a:spcBef>
              <a:spcAft>
                <a:spcPts val="600"/>
              </a:spcAft>
            </a:pPr>
            <a:endParaRPr lang="cy-GB" altLang="en-US" sz="2400" dirty="0"/>
          </a:p>
          <a:p>
            <a:pPr>
              <a:lnSpc>
                <a:spcPct val="90000"/>
              </a:lnSpc>
              <a:spcBef>
                <a:spcPts val="0"/>
              </a:spcBef>
              <a:spcAft>
                <a:spcPts val="600"/>
              </a:spcAft>
            </a:pPr>
            <a:endParaRPr lang="cy-GB" altLang="en-US" sz="2400" dirty="0"/>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a:p>
            <a:pPr marL="0" indent="0">
              <a:lnSpc>
                <a:spcPct val="90000"/>
              </a:lnSpc>
              <a:spcBef>
                <a:spcPts val="0"/>
              </a:spcBef>
              <a:spcAft>
                <a:spcPts val="600"/>
              </a:spcAft>
              <a:buNone/>
            </a:pPr>
            <a:endParaRPr lang="cy-GB" altLang="en-US" sz="2400" dirty="0"/>
          </a:p>
        </p:txBody>
      </p:sp>
      <p:pic>
        <p:nvPicPr>
          <p:cNvPr id="13314" name="Picture 2" descr="Image result for diffusion and migration debates">
            <a:extLst>
              <a:ext uri="{FF2B5EF4-FFF2-40B4-BE49-F238E27FC236}">
                <a16:creationId xmlns:a16="http://schemas.microsoft.com/office/drawing/2014/main" id="{20ACFB0A-4303-4CD7-9038-0D57CD605D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55445"/>
          <a:stretch/>
        </p:blipFill>
        <p:spPr bwMode="auto">
          <a:xfrm>
            <a:off x="2823220" y="1510296"/>
            <a:ext cx="3390875" cy="22993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EAA38BF-C393-41F0-B92D-A5D4CBEA1014}"/>
              </a:ext>
            </a:extLst>
          </p:cNvPr>
          <p:cNvSpPr txBox="1"/>
          <p:nvPr/>
        </p:nvSpPr>
        <p:spPr>
          <a:xfrm>
            <a:off x="1187624" y="4198007"/>
            <a:ext cx="7056784" cy="1200329"/>
          </a:xfrm>
          <a:prstGeom prst="rect">
            <a:avLst/>
          </a:prstGeom>
          <a:noFill/>
        </p:spPr>
        <p:txBody>
          <a:bodyPr wrap="square" rtlCol="0">
            <a:spAutoFit/>
          </a:bodyPr>
          <a:lstStyle/>
          <a:p>
            <a:r>
              <a:rPr lang="en-GB" sz="2400" dirty="0"/>
              <a:t>How do you think migration affects the lives of</a:t>
            </a:r>
          </a:p>
          <a:p>
            <a:pPr marL="285750" indent="-285750">
              <a:buFontTx/>
              <a:buChar char="-"/>
            </a:pPr>
            <a:r>
              <a:rPr lang="en-GB" sz="2400" dirty="0"/>
              <a:t>The host community?</a:t>
            </a:r>
          </a:p>
          <a:p>
            <a:pPr marL="285750" indent="-285750">
              <a:buFontTx/>
              <a:buChar char="-"/>
            </a:pPr>
            <a:r>
              <a:rPr lang="en-GB" sz="2400" dirty="0"/>
              <a:t>The migrant community?</a:t>
            </a:r>
          </a:p>
        </p:txBody>
      </p:sp>
    </p:spTree>
    <p:extLst>
      <p:ext uri="{BB962C8B-B14F-4D97-AF65-F5344CB8AC3E}">
        <p14:creationId xmlns:p14="http://schemas.microsoft.com/office/powerpoint/2010/main" val="3671301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a:latin typeface="Arial" panose="020B0604020202020204" pitchFamily="34" charset="0"/>
                <a:ea typeface="ＭＳ Ｐゴシック" panose="020B0600070205080204" pitchFamily="34" charset="-128"/>
                <a:cs typeface="Arial" panose="020B0604020202020204" pitchFamily="34" charset="0"/>
              </a:rPr>
              <a:t>Historical Particularism</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sz="half" idx="1"/>
          </p:nvPr>
        </p:nvSpPr>
        <p:spPr>
          <a:xfrm>
            <a:off x="457200" y="1196752"/>
            <a:ext cx="5410944" cy="4392489"/>
          </a:xfrm>
        </p:spPr>
        <p:txBody>
          <a:bodyPr>
            <a:noAutofit/>
          </a:bodyPr>
          <a:lstStyle/>
          <a:p>
            <a:pPr algn="just">
              <a:lnSpc>
                <a:spcPct val="160000"/>
              </a:lnSpc>
              <a:spcBef>
                <a:spcPts val="0"/>
              </a:spcBef>
            </a:pPr>
            <a:r>
              <a:rPr lang="en-US" sz="2000" dirty="0"/>
              <a:t>Most widely associated with Franz Boas</a:t>
            </a:r>
          </a:p>
          <a:p>
            <a:pPr algn="just">
              <a:lnSpc>
                <a:spcPct val="160000"/>
              </a:lnSpc>
              <a:spcBef>
                <a:spcPts val="0"/>
              </a:spcBef>
            </a:pPr>
            <a:r>
              <a:rPr lang="en-US" sz="2000" dirty="0"/>
              <a:t>It came into existence around the early 20</a:t>
            </a:r>
            <a:r>
              <a:rPr lang="en-US" sz="2000" baseline="30000" dirty="0"/>
              <a:t>th</a:t>
            </a:r>
            <a:r>
              <a:rPr lang="en-US" sz="2000" dirty="0"/>
              <a:t> century.</a:t>
            </a:r>
          </a:p>
          <a:p>
            <a:pPr algn="just">
              <a:lnSpc>
                <a:spcPct val="160000"/>
              </a:lnSpc>
              <a:spcBef>
                <a:spcPts val="0"/>
              </a:spcBef>
            </a:pPr>
            <a:r>
              <a:rPr lang="en-US" sz="2000" dirty="0"/>
              <a:t>They advocated that each society has its own unique historical development and must be understood based on its own specific cultural and environmental context, especially its historical process.</a:t>
            </a:r>
            <a:endParaRPr lang="cy-GB"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15362" name="Picture 2" descr="Image result for historical particularism">
            <a:extLst>
              <a:ext uri="{FF2B5EF4-FFF2-40B4-BE49-F238E27FC236}">
                <a16:creationId xmlns:a16="http://schemas.microsoft.com/office/drawing/2014/main" id="{DA3FEBD4-38F6-418B-9E6F-8AAD5FADC4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0" t="6750" r="9281" b="6750"/>
          <a:stretch/>
        </p:blipFill>
        <p:spPr bwMode="auto">
          <a:xfrm>
            <a:off x="6372200" y="1844824"/>
            <a:ext cx="2520280" cy="2448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2715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a:latin typeface="Arial" panose="020B0604020202020204" pitchFamily="34" charset="0"/>
                <a:ea typeface="ＭＳ Ｐゴシック" panose="020B0600070205080204" pitchFamily="34" charset="-128"/>
                <a:cs typeface="Arial" panose="020B0604020202020204" pitchFamily="34" charset="0"/>
              </a:rPr>
              <a:t>Historical Particularism</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sz="half" idx="1"/>
          </p:nvPr>
        </p:nvSpPr>
        <p:spPr>
          <a:xfrm>
            <a:off x="457200" y="1196752"/>
            <a:ext cx="5410944" cy="4392489"/>
          </a:xfrm>
        </p:spPr>
        <p:txBody>
          <a:bodyPr>
            <a:noAutofit/>
          </a:bodyPr>
          <a:lstStyle/>
          <a:p>
            <a:pPr algn="just">
              <a:lnSpc>
                <a:spcPct val="160000"/>
              </a:lnSpc>
              <a:spcBef>
                <a:spcPts val="0"/>
              </a:spcBef>
            </a:pPr>
            <a:r>
              <a:rPr lang="en-US" sz="1400" dirty="0"/>
              <a:t>Historical </a:t>
            </a:r>
            <a:r>
              <a:rPr lang="en-US" sz="1400" dirty="0" err="1"/>
              <a:t>particularists</a:t>
            </a:r>
            <a:r>
              <a:rPr lang="en-US" sz="1400" dirty="0"/>
              <a:t> </a:t>
            </a:r>
            <a:r>
              <a:rPr lang="en-US" sz="1400" dirty="0" err="1"/>
              <a:t>criticised</a:t>
            </a:r>
            <a:r>
              <a:rPr lang="en-US" sz="1400" dirty="0"/>
              <a:t> the theory of the 19th-century social evolution as non-scientific and proclaimed themselves to be free from preconceived ideas. </a:t>
            </a:r>
          </a:p>
          <a:p>
            <a:pPr algn="just">
              <a:lnSpc>
                <a:spcPct val="160000"/>
              </a:lnSpc>
              <a:spcBef>
                <a:spcPts val="0"/>
              </a:spcBef>
            </a:pPr>
            <a:r>
              <a:rPr lang="en-US" sz="1400" dirty="0"/>
              <a:t>Boas believed that there were universal laws that could be derived from the comparative study of cultures; however, he thought that the ethnographic database was not yet robust enough for us to identify those laws. </a:t>
            </a:r>
          </a:p>
          <a:p>
            <a:pPr algn="just">
              <a:lnSpc>
                <a:spcPct val="160000"/>
              </a:lnSpc>
              <a:spcBef>
                <a:spcPts val="0"/>
              </a:spcBef>
            </a:pPr>
            <a:r>
              <a:rPr lang="en-US" sz="1400" dirty="0"/>
              <a:t>To that end, he and his students collected a vast amount of first-hand cultural data by conducting ethnographic fieldwork. Based on these raw data, they described particular cultures instead of trying to establish general theories that apply to all societies.</a:t>
            </a:r>
            <a:endParaRPr lang="cy-GB" altLang="en-US" sz="140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15362" name="Picture 2" descr="Image result for historical particularism">
            <a:extLst>
              <a:ext uri="{FF2B5EF4-FFF2-40B4-BE49-F238E27FC236}">
                <a16:creationId xmlns:a16="http://schemas.microsoft.com/office/drawing/2014/main" id="{DA3FEBD4-38F6-418B-9E6F-8AAD5FADC4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0" t="6750" r="9281" b="6750"/>
          <a:stretch/>
        </p:blipFill>
        <p:spPr bwMode="auto">
          <a:xfrm>
            <a:off x="6372200" y="1844824"/>
            <a:ext cx="2520280" cy="2448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96672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a:latin typeface="Arial" panose="020B0604020202020204" pitchFamily="34" charset="0"/>
                <a:ea typeface="ＭＳ Ｐゴシック" panose="020B0600070205080204" pitchFamily="34" charset="-128"/>
                <a:cs typeface="Arial" panose="020B0604020202020204" pitchFamily="34" charset="0"/>
              </a:rPr>
              <a:t>Historical Particularism</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sz="half" idx="1"/>
          </p:nvPr>
        </p:nvSpPr>
        <p:spPr>
          <a:xfrm>
            <a:off x="137195" y="1196751"/>
            <a:ext cx="5050904" cy="4392489"/>
          </a:xfrm>
        </p:spPr>
        <p:txBody>
          <a:bodyPr>
            <a:noAutofit/>
          </a:bodyPr>
          <a:lstStyle/>
          <a:p>
            <a:pPr algn="just">
              <a:lnSpc>
                <a:spcPct val="160000"/>
              </a:lnSpc>
              <a:spcBef>
                <a:spcPts val="0"/>
              </a:spcBef>
            </a:pPr>
            <a:r>
              <a:rPr lang="en-US" sz="2000" dirty="0"/>
              <a:t>They tried to investigate the distinct history of a particular trait in a particular culture.</a:t>
            </a:r>
          </a:p>
          <a:p>
            <a:pPr algn="just">
              <a:lnSpc>
                <a:spcPct val="160000"/>
              </a:lnSpc>
              <a:spcBef>
                <a:spcPts val="0"/>
              </a:spcBef>
            </a:pPr>
            <a:r>
              <a:rPr lang="en-US" sz="2000" dirty="0"/>
              <a:t>For many Boasian anthropologists, Diffusionism and Historical Particularism are complementary to one another.</a:t>
            </a:r>
          </a:p>
          <a:p>
            <a:pPr algn="just">
              <a:lnSpc>
                <a:spcPct val="160000"/>
              </a:lnSpc>
              <a:spcBef>
                <a:spcPts val="0"/>
              </a:spcBef>
            </a:pPr>
            <a:r>
              <a:rPr lang="en-US" sz="2000" dirty="0"/>
              <a:t>Some well known proponents of this theory are Margaret Mead, A L Kroeber and Ruth Benedict.</a:t>
            </a:r>
            <a:endParaRPr lang="cy-GB"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2" name="Picture 1">
            <a:extLst>
              <a:ext uri="{FF2B5EF4-FFF2-40B4-BE49-F238E27FC236}">
                <a16:creationId xmlns:a16="http://schemas.microsoft.com/office/drawing/2014/main" id="{69022F40-D64F-47CA-A952-3F64077868A7}"/>
              </a:ext>
            </a:extLst>
          </p:cNvPr>
          <p:cNvPicPr>
            <a:picLocks noChangeAspect="1"/>
          </p:cNvPicPr>
          <p:nvPr/>
        </p:nvPicPr>
        <p:blipFill>
          <a:blip r:embed="rId3"/>
          <a:stretch>
            <a:fillRect/>
          </a:stretch>
        </p:blipFill>
        <p:spPr>
          <a:xfrm>
            <a:off x="7164288" y="3272384"/>
            <a:ext cx="1914525" cy="2390775"/>
          </a:xfrm>
          <a:prstGeom prst="rect">
            <a:avLst/>
          </a:prstGeom>
        </p:spPr>
      </p:pic>
      <p:pic>
        <p:nvPicPr>
          <p:cNvPr id="3" name="Picture 2">
            <a:extLst>
              <a:ext uri="{FF2B5EF4-FFF2-40B4-BE49-F238E27FC236}">
                <a16:creationId xmlns:a16="http://schemas.microsoft.com/office/drawing/2014/main" id="{913905B9-38EE-4A2B-B0C7-8700ED5D0457}"/>
              </a:ext>
            </a:extLst>
          </p:cNvPr>
          <p:cNvPicPr>
            <a:picLocks noChangeAspect="1"/>
          </p:cNvPicPr>
          <p:nvPr/>
        </p:nvPicPr>
        <p:blipFill>
          <a:blip r:embed="rId4"/>
          <a:stretch>
            <a:fillRect/>
          </a:stretch>
        </p:blipFill>
        <p:spPr>
          <a:xfrm>
            <a:off x="7154763" y="40432"/>
            <a:ext cx="1924050" cy="2381250"/>
          </a:xfrm>
          <a:prstGeom prst="rect">
            <a:avLst/>
          </a:prstGeom>
        </p:spPr>
      </p:pic>
      <p:pic>
        <p:nvPicPr>
          <p:cNvPr id="16386" name="Picture 2" descr="Image result for A L Kroeber">
            <a:extLst>
              <a:ext uri="{FF2B5EF4-FFF2-40B4-BE49-F238E27FC236}">
                <a16:creationId xmlns:a16="http://schemas.microsoft.com/office/drawing/2014/main" id="{3B986588-EAED-4E16-B72A-19CDAC0DAF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52120" y="2005559"/>
            <a:ext cx="1866900" cy="245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049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a:t>Functionalism</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a:bodyPr>
          <a:lstStyle/>
          <a:p>
            <a:pPr>
              <a:lnSpc>
                <a:spcPct val="90000"/>
              </a:lnSpc>
              <a:spcBef>
                <a:spcPts val="0"/>
              </a:spcBef>
              <a:spcAft>
                <a:spcPts val="600"/>
              </a:spcAft>
            </a:pPr>
            <a:r>
              <a:rPr lang="en-US" sz="2000" dirty="0"/>
              <a:t>It refers to the school of thought by Bronislaw Malinowski (1884-1942).</a:t>
            </a:r>
          </a:p>
          <a:p>
            <a:pPr>
              <a:lnSpc>
                <a:spcPct val="90000"/>
              </a:lnSpc>
              <a:spcBef>
                <a:spcPts val="0"/>
              </a:spcBef>
              <a:spcAft>
                <a:spcPts val="600"/>
              </a:spcAft>
            </a:pPr>
            <a:r>
              <a:rPr lang="en-US" sz="2000" dirty="0"/>
              <a:t>It is the perspective concerned with the actions among individuals, the constraints imposed by social institutions and relations between the needs of an individual – </a:t>
            </a:r>
            <a:r>
              <a:rPr lang="en-US" sz="2000" b="1" dirty="0"/>
              <a:t>and how those needs are satisfied using social and cultural frameworks</a:t>
            </a:r>
            <a:r>
              <a:rPr lang="en-US" sz="2000" dirty="0"/>
              <a:t>.</a:t>
            </a:r>
          </a:p>
        </p:txBody>
      </p:sp>
      <p:pic>
        <p:nvPicPr>
          <p:cNvPr id="1026" name="Picture 2" descr="Image result for malinowski functionalism">
            <a:extLst>
              <a:ext uri="{FF2B5EF4-FFF2-40B4-BE49-F238E27FC236}">
                <a16:creationId xmlns:a16="http://schemas.microsoft.com/office/drawing/2014/main" id="{EBE03E96-83F4-4178-BA1C-35660455A91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83" r="2" b="23434"/>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2996876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Functionalism</a:t>
            </a:r>
          </a:p>
        </p:txBody>
      </p:sp>
      <p:sp>
        <p:nvSpPr>
          <p:cNvPr id="3075" name="Rectangle 3"/>
          <p:cNvSpPr>
            <a:spLocks noGrp="1" noChangeArrowheads="1"/>
          </p:cNvSpPr>
          <p:nvPr>
            <p:ph sz="half" idx="1"/>
          </p:nvPr>
        </p:nvSpPr>
        <p:spPr>
          <a:xfrm>
            <a:off x="251520" y="1124743"/>
            <a:ext cx="8827293" cy="4392489"/>
          </a:xfrm>
        </p:spPr>
        <p:txBody>
          <a:bodyPr>
            <a:noAutofit/>
          </a:bodyPr>
          <a:lstStyle/>
          <a:p>
            <a:pPr algn="just">
              <a:lnSpc>
                <a:spcPct val="160000"/>
              </a:lnSpc>
              <a:spcBef>
                <a:spcPts val="0"/>
              </a:spcBef>
            </a:pPr>
            <a:r>
              <a:rPr lang="en-US" sz="2000" dirty="0"/>
              <a:t>It was a paradigm shift from speculations of historical studies to studying the present.</a:t>
            </a:r>
          </a:p>
          <a:p>
            <a:pPr algn="just">
              <a:lnSpc>
                <a:spcPct val="160000"/>
              </a:lnSpc>
              <a:spcBef>
                <a:spcPts val="0"/>
              </a:spcBef>
            </a:pPr>
            <a:r>
              <a:rPr lang="en-US" sz="2000" dirty="0"/>
              <a:t> Functionalism, that rose to popularity in the 20</a:t>
            </a:r>
            <a:r>
              <a:rPr lang="en-US" sz="2000" baseline="30000" dirty="0"/>
              <a:t>th</a:t>
            </a:r>
            <a:r>
              <a:rPr lang="en-US" sz="2000" dirty="0"/>
              <a:t> century, was a cultural enquiry to how working units within the societies help to fulfil needs of the individual and the group. </a:t>
            </a:r>
          </a:p>
        </p:txBody>
      </p:sp>
      <p:pic>
        <p:nvPicPr>
          <p:cNvPr id="2" name="Picture 2" descr="Image result for malinowski functionalism arganauts">
            <a:extLst>
              <a:ext uri="{FF2B5EF4-FFF2-40B4-BE49-F238E27FC236}">
                <a16:creationId xmlns:a16="http://schemas.microsoft.com/office/drawing/2014/main" id="{03464259-28EB-4B8B-BE69-5BC5B85CDB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3212976"/>
            <a:ext cx="4104456" cy="230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168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a:t>Method of Functionalism</a:t>
            </a:r>
          </a:p>
        </p:txBody>
      </p:sp>
      <p:pic>
        <p:nvPicPr>
          <p:cNvPr id="5122" name="Picture 2">
            <a:extLst>
              <a:ext uri="{FF2B5EF4-FFF2-40B4-BE49-F238E27FC236}">
                <a16:creationId xmlns:a16="http://schemas.microsoft.com/office/drawing/2014/main" id="{92DC6182-A9AA-4B2A-A225-8F6E5C30D5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500" r="17781" b="1"/>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a:lnSpc>
                <a:spcPct val="90000"/>
              </a:lnSpc>
              <a:spcBef>
                <a:spcPts val="0"/>
              </a:spcBef>
              <a:spcAft>
                <a:spcPts val="600"/>
              </a:spcAft>
            </a:pPr>
            <a:r>
              <a:rPr lang="en-US" sz="1800"/>
              <a:t>The main method for functionalism is </a:t>
            </a:r>
            <a:r>
              <a:rPr lang="en-US" sz="1800" b="1"/>
              <a:t>fieldwork</a:t>
            </a:r>
            <a:r>
              <a:rPr lang="en-US" sz="1800"/>
              <a:t>.  </a:t>
            </a:r>
          </a:p>
          <a:p>
            <a:pPr>
              <a:lnSpc>
                <a:spcPct val="90000"/>
              </a:lnSpc>
              <a:spcBef>
                <a:spcPts val="0"/>
              </a:spcBef>
              <a:spcAft>
                <a:spcPts val="600"/>
              </a:spcAft>
            </a:pPr>
            <a:r>
              <a:rPr lang="en-US" sz="1800"/>
              <a:t>Malinowski is considered the </a:t>
            </a:r>
            <a:r>
              <a:rPr lang="en-US" sz="1800" b="1"/>
              <a:t>“father of fieldwork” </a:t>
            </a:r>
            <a:r>
              <a:rPr lang="en-US" sz="1800"/>
              <a:t>due to his in depth description of how to properly go about </a:t>
            </a:r>
            <a:r>
              <a:rPr lang="en-US" sz="1800" u="sng"/>
              <a:t>participant-observation and ethnography</a:t>
            </a:r>
            <a:r>
              <a:rPr lang="en-US" sz="1800"/>
              <a:t> in </a:t>
            </a:r>
            <a:r>
              <a:rPr lang="en-US" sz="1800" i="1"/>
              <a:t>Argonauts of the Western Pacific.</a:t>
            </a:r>
          </a:p>
          <a:p>
            <a:pPr>
              <a:lnSpc>
                <a:spcPct val="90000"/>
              </a:lnSpc>
              <a:spcBef>
                <a:spcPts val="0"/>
              </a:spcBef>
              <a:spcAft>
                <a:spcPts val="600"/>
              </a:spcAft>
            </a:pPr>
            <a:r>
              <a:rPr lang="en-US" sz="1800"/>
              <a:t>Another significant approach introduced by this framework is </a:t>
            </a:r>
            <a:r>
              <a:rPr lang="en-US" sz="1800" b="1"/>
              <a:t>“emic interpretation of things”</a:t>
            </a:r>
            <a:r>
              <a:rPr lang="en-US" sz="1800"/>
              <a:t>, as opposed to the existing </a:t>
            </a:r>
            <a:r>
              <a:rPr lang="en-US" sz="1800" b="1"/>
              <a:t>etic</a:t>
            </a:r>
            <a:r>
              <a:rPr lang="en-US" sz="1800"/>
              <a:t> interpretations. </a:t>
            </a:r>
          </a:p>
        </p:txBody>
      </p:sp>
    </p:spTree>
    <p:extLst>
      <p:ext uri="{BB962C8B-B14F-4D97-AF65-F5344CB8AC3E}">
        <p14:creationId xmlns:p14="http://schemas.microsoft.com/office/powerpoint/2010/main" val="2542019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a:t>Method of Functionalism</a:t>
            </a:r>
          </a:p>
        </p:txBody>
      </p:sp>
      <p:pic>
        <p:nvPicPr>
          <p:cNvPr id="5122" name="Picture 2">
            <a:extLst>
              <a:ext uri="{FF2B5EF4-FFF2-40B4-BE49-F238E27FC236}">
                <a16:creationId xmlns:a16="http://schemas.microsoft.com/office/drawing/2014/main" id="{92DC6182-A9AA-4B2A-A225-8F6E5C30D5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500" r="17781" b="1"/>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marL="0" indent="0">
              <a:lnSpc>
                <a:spcPct val="90000"/>
              </a:lnSpc>
              <a:spcBef>
                <a:spcPts val="0"/>
              </a:spcBef>
              <a:spcAft>
                <a:spcPts val="600"/>
              </a:spcAft>
              <a:buNone/>
            </a:pPr>
            <a:r>
              <a:rPr lang="en-US" sz="1800" dirty="0"/>
              <a:t>Malinowski proposed three-part method for anthropological studies.</a:t>
            </a:r>
          </a:p>
          <a:p>
            <a:pPr marL="0" indent="0">
              <a:lnSpc>
                <a:spcPct val="90000"/>
              </a:lnSpc>
              <a:spcBef>
                <a:spcPts val="0"/>
              </a:spcBef>
              <a:spcAft>
                <a:spcPts val="600"/>
              </a:spcAft>
              <a:buNone/>
            </a:pPr>
            <a:endParaRPr lang="en-US" sz="1800" dirty="0"/>
          </a:p>
          <a:p>
            <a:pPr>
              <a:lnSpc>
                <a:spcPct val="90000"/>
              </a:lnSpc>
              <a:spcBef>
                <a:spcPts val="0"/>
              </a:spcBef>
              <a:spcAft>
                <a:spcPts val="600"/>
              </a:spcAft>
              <a:buFont typeface="+mj-lt"/>
              <a:buAutoNum type="arabicPeriod"/>
            </a:pPr>
            <a:r>
              <a:rPr lang="en-US" sz="2400" dirty="0"/>
              <a:t>Have</a:t>
            </a:r>
            <a:r>
              <a:rPr lang="en-US" sz="2400" b="1" dirty="0"/>
              <a:t> scientific goals and values.</a:t>
            </a:r>
          </a:p>
          <a:p>
            <a:pPr>
              <a:lnSpc>
                <a:spcPct val="90000"/>
              </a:lnSpc>
              <a:spcBef>
                <a:spcPts val="0"/>
              </a:spcBef>
              <a:spcAft>
                <a:spcPts val="600"/>
              </a:spcAft>
              <a:buFont typeface="+mj-lt"/>
              <a:buAutoNum type="arabicPeriod"/>
            </a:pPr>
            <a:r>
              <a:rPr lang="en-US" sz="2400" dirty="0"/>
              <a:t>The best way to study a culture is to</a:t>
            </a:r>
            <a:r>
              <a:rPr lang="en-US" sz="2400" b="1" dirty="0"/>
              <a:t> live in it.</a:t>
            </a:r>
          </a:p>
          <a:p>
            <a:pPr>
              <a:lnSpc>
                <a:spcPct val="90000"/>
              </a:lnSpc>
              <a:spcBef>
                <a:spcPts val="0"/>
              </a:spcBef>
              <a:spcAft>
                <a:spcPts val="600"/>
              </a:spcAft>
              <a:buFont typeface="+mj-lt"/>
              <a:buAutoNum type="arabicPeriod"/>
            </a:pPr>
            <a:r>
              <a:rPr lang="en-US" sz="2400" dirty="0"/>
              <a:t>An anthropologist should find ways of </a:t>
            </a:r>
            <a:r>
              <a:rPr lang="en-US" sz="2400" b="1" dirty="0"/>
              <a:t>collecting, manipulating and fixing </a:t>
            </a:r>
            <a:r>
              <a:rPr lang="en-US" sz="2400" dirty="0"/>
              <a:t>the data.</a:t>
            </a:r>
          </a:p>
        </p:txBody>
      </p:sp>
    </p:spTree>
    <p:extLst>
      <p:ext uri="{BB962C8B-B14F-4D97-AF65-F5344CB8AC3E}">
        <p14:creationId xmlns:p14="http://schemas.microsoft.com/office/powerpoint/2010/main" val="1314079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Functionalism</a:t>
            </a:r>
          </a:p>
        </p:txBody>
      </p:sp>
      <p:sp>
        <p:nvSpPr>
          <p:cNvPr id="3075" name="Rectangle 3"/>
          <p:cNvSpPr>
            <a:spLocks noGrp="1" noChangeArrowheads="1"/>
          </p:cNvSpPr>
          <p:nvPr>
            <p:ph sz="half" idx="1"/>
          </p:nvPr>
        </p:nvSpPr>
        <p:spPr>
          <a:xfrm>
            <a:off x="395537" y="1124743"/>
            <a:ext cx="7992888" cy="4392489"/>
          </a:xfrm>
        </p:spPr>
        <p:txBody>
          <a:bodyPr>
            <a:noAutofit/>
          </a:bodyPr>
          <a:lstStyle/>
          <a:p>
            <a:pPr marL="0" indent="0" algn="just">
              <a:lnSpc>
                <a:spcPct val="160000"/>
              </a:lnSpc>
              <a:spcBef>
                <a:spcPts val="0"/>
              </a:spcBef>
              <a:buNone/>
            </a:pPr>
            <a:r>
              <a:rPr lang="en-US" sz="2000" b="1" dirty="0"/>
              <a:t>	Basic Needs				Cultural Responses</a:t>
            </a:r>
          </a:p>
          <a:p>
            <a:pPr algn="just">
              <a:lnSpc>
                <a:spcPct val="160000"/>
              </a:lnSpc>
              <a:spcBef>
                <a:spcPts val="0"/>
              </a:spcBef>
            </a:pPr>
            <a:r>
              <a:rPr lang="en-US" sz="2000" dirty="0"/>
              <a:t>Metabolism					Commissariat</a:t>
            </a:r>
          </a:p>
          <a:p>
            <a:pPr algn="just">
              <a:lnSpc>
                <a:spcPct val="160000"/>
              </a:lnSpc>
              <a:spcBef>
                <a:spcPts val="0"/>
              </a:spcBef>
            </a:pPr>
            <a:r>
              <a:rPr lang="en-US" sz="2000" dirty="0"/>
              <a:t>Reproduction				Kinship </a:t>
            </a:r>
          </a:p>
          <a:p>
            <a:pPr algn="just">
              <a:lnSpc>
                <a:spcPct val="160000"/>
              </a:lnSpc>
              <a:spcBef>
                <a:spcPts val="0"/>
              </a:spcBef>
            </a:pPr>
            <a:r>
              <a:rPr lang="en-US" sz="2000" dirty="0"/>
              <a:t>Bodily comforts				Shelter</a:t>
            </a:r>
          </a:p>
          <a:p>
            <a:pPr algn="just">
              <a:lnSpc>
                <a:spcPct val="160000"/>
              </a:lnSpc>
              <a:spcBef>
                <a:spcPts val="0"/>
              </a:spcBef>
            </a:pPr>
            <a:r>
              <a:rPr lang="en-US" sz="2000" dirty="0"/>
              <a:t>Safety					Protection</a:t>
            </a:r>
          </a:p>
          <a:p>
            <a:pPr algn="just">
              <a:lnSpc>
                <a:spcPct val="160000"/>
              </a:lnSpc>
              <a:spcBef>
                <a:spcPts val="0"/>
              </a:spcBef>
            </a:pPr>
            <a:r>
              <a:rPr lang="en-US" sz="2000" dirty="0"/>
              <a:t>Movement					Activities</a:t>
            </a:r>
          </a:p>
          <a:p>
            <a:pPr algn="just">
              <a:lnSpc>
                <a:spcPct val="160000"/>
              </a:lnSpc>
              <a:spcBef>
                <a:spcPts val="0"/>
              </a:spcBef>
            </a:pPr>
            <a:r>
              <a:rPr lang="en-US" sz="2000" dirty="0"/>
              <a:t>Growth					Training</a:t>
            </a:r>
          </a:p>
          <a:p>
            <a:pPr algn="just">
              <a:lnSpc>
                <a:spcPct val="160000"/>
              </a:lnSpc>
              <a:spcBef>
                <a:spcPts val="0"/>
              </a:spcBef>
            </a:pPr>
            <a:r>
              <a:rPr lang="en-US" sz="2000" dirty="0"/>
              <a:t>Health 					Hygiene</a:t>
            </a:r>
          </a:p>
        </p:txBody>
      </p:sp>
    </p:spTree>
    <p:extLst>
      <p:ext uri="{BB962C8B-B14F-4D97-AF65-F5344CB8AC3E}">
        <p14:creationId xmlns:p14="http://schemas.microsoft.com/office/powerpoint/2010/main" val="1343186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3050"/>
            <a:ext cx="3008313" cy="1162050"/>
          </a:xfrm>
          <a:prstGeom prst="rect">
            <a:avLst/>
          </a:prstGeom>
        </p:spPr>
        <p:txBody>
          <a:bodyPr anchor="b">
            <a:normAutofit/>
          </a:bodyPr>
          <a:lstStyle/>
          <a:p>
            <a:r>
              <a:rPr lang="en-GB" altLang="en-US" sz="3200" b="1" dirty="0"/>
              <a:t>Functionalism</a:t>
            </a:r>
          </a:p>
        </p:txBody>
      </p:sp>
      <p:pic>
        <p:nvPicPr>
          <p:cNvPr id="2050" name="Picture 2" descr="Image result for malinowski functionalism">
            <a:extLst>
              <a:ext uri="{FF2B5EF4-FFF2-40B4-BE49-F238E27FC236}">
                <a16:creationId xmlns:a16="http://schemas.microsoft.com/office/drawing/2014/main" id="{B96E5CDE-6263-4CA1-B822-0C2773A0ADD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75050" y="1049922"/>
            <a:ext cx="5111750" cy="3618429"/>
          </a:xfrm>
          <a:prstGeom prst="rect">
            <a:avLst/>
          </a:prstGeom>
          <a:solidFill>
            <a:srgbClr val="FFFFFF"/>
          </a:solidFill>
        </p:spPr>
      </p:pic>
      <p:sp>
        <p:nvSpPr>
          <p:cNvPr id="3075" name="Rectangle 3"/>
          <p:cNvSpPr>
            <a:spLocks noGrp="1" noChangeArrowheads="1"/>
          </p:cNvSpPr>
          <p:nvPr>
            <p:ph type="body" sz="half" idx="2"/>
          </p:nvPr>
        </p:nvSpPr>
        <p:spPr>
          <a:xfrm>
            <a:off x="457622" y="1988840"/>
            <a:ext cx="3008313" cy="4029891"/>
          </a:xfrm>
          <a:prstGeom prst="rect">
            <a:avLst/>
          </a:prstGeom>
        </p:spPr>
        <p:txBody>
          <a:bodyPr>
            <a:normAutofit/>
          </a:bodyPr>
          <a:lstStyle/>
          <a:p>
            <a:pPr marL="342900" indent="-342900">
              <a:spcBef>
                <a:spcPts val="0"/>
              </a:spcBef>
              <a:spcAft>
                <a:spcPts val="600"/>
              </a:spcAft>
              <a:buFont typeface="Arial" panose="020B0604020202020204" pitchFamily="34" charset="0"/>
              <a:buChar char="•"/>
            </a:pPr>
            <a:r>
              <a:rPr lang="en-US" sz="2400" dirty="0"/>
              <a:t>This theory had detailed focus on social order. It tried to examine how a society sustained itself.</a:t>
            </a:r>
            <a:endParaRPr lang="en-US" dirty="0"/>
          </a:p>
        </p:txBody>
      </p:sp>
    </p:spTree>
    <p:extLst>
      <p:ext uri="{BB962C8B-B14F-4D97-AF65-F5344CB8AC3E}">
        <p14:creationId xmlns:p14="http://schemas.microsoft.com/office/powerpoint/2010/main" val="42567632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Functionalism</a:t>
            </a:r>
          </a:p>
        </p:txBody>
      </p:sp>
      <p:pic>
        <p:nvPicPr>
          <p:cNvPr id="4098" name="Picture 2" descr="Image result for argonauts of the western pacific">
            <a:extLst>
              <a:ext uri="{FF2B5EF4-FFF2-40B4-BE49-F238E27FC236}">
                <a16:creationId xmlns:a16="http://schemas.microsoft.com/office/drawing/2014/main" id="{A27C2A55-CAA4-4480-B4B9-7EB71C5C9BA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971600" y="1340768"/>
            <a:ext cx="2673548" cy="368255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a scientific theory of culture">
            <a:extLst>
              <a:ext uri="{FF2B5EF4-FFF2-40B4-BE49-F238E27FC236}">
                <a16:creationId xmlns:a16="http://schemas.microsoft.com/office/drawing/2014/main" id="{7342282C-F30E-4BDD-80AE-9ED87DC2A1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1361728"/>
            <a:ext cx="2729458" cy="3682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28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Functionalism</a:t>
            </a:r>
          </a:p>
        </p:txBody>
      </p:sp>
      <p:pic>
        <p:nvPicPr>
          <p:cNvPr id="4098" name="Picture 2" descr="Image result for argonauts of the western pacific">
            <a:extLst>
              <a:ext uri="{FF2B5EF4-FFF2-40B4-BE49-F238E27FC236}">
                <a16:creationId xmlns:a16="http://schemas.microsoft.com/office/drawing/2014/main" id="{A27C2A55-CAA4-4480-B4B9-7EB71C5C9BA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755576" y="1417638"/>
            <a:ext cx="2673548" cy="368255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DDB386C-DAF4-446D-9771-133795B64724}"/>
              </a:ext>
            </a:extLst>
          </p:cNvPr>
          <p:cNvSpPr txBox="1"/>
          <p:nvPr/>
        </p:nvSpPr>
        <p:spPr>
          <a:xfrm>
            <a:off x="4211960" y="2780928"/>
            <a:ext cx="4320480" cy="523220"/>
          </a:xfrm>
          <a:prstGeom prst="rect">
            <a:avLst/>
          </a:prstGeom>
          <a:noFill/>
        </p:spPr>
        <p:txBody>
          <a:bodyPr wrap="square" rtlCol="0">
            <a:spAutoFit/>
          </a:bodyPr>
          <a:lstStyle/>
          <a:p>
            <a:r>
              <a:rPr lang="en-GB" sz="2800" b="1" dirty="0"/>
              <a:t>The Essentials of Kula</a:t>
            </a:r>
          </a:p>
        </p:txBody>
      </p:sp>
    </p:spTree>
    <p:extLst>
      <p:ext uri="{BB962C8B-B14F-4D97-AF65-F5344CB8AC3E}">
        <p14:creationId xmlns:p14="http://schemas.microsoft.com/office/powerpoint/2010/main" val="3922071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p:spPr>
        <p:txBody>
          <a:bodyPr/>
          <a:lstStyle/>
          <a:p>
            <a:r>
              <a:rPr lang="en-GB" altLang="en-US" sz="3600" b="1" dirty="0">
                <a:latin typeface="Arial" panose="020B0604020202020204" pitchFamily="34" charset="0"/>
                <a:ea typeface="ＭＳ Ｐゴシック" panose="020B0600070205080204" pitchFamily="34" charset="-128"/>
                <a:cs typeface="Arial" panose="020B0604020202020204" pitchFamily="34" charset="0"/>
              </a:rPr>
              <a:t>Functionalism</a:t>
            </a:r>
          </a:p>
        </p:txBody>
      </p:sp>
      <p:sp>
        <p:nvSpPr>
          <p:cNvPr id="2" name="TextBox 1">
            <a:extLst>
              <a:ext uri="{FF2B5EF4-FFF2-40B4-BE49-F238E27FC236}">
                <a16:creationId xmlns:a16="http://schemas.microsoft.com/office/drawing/2014/main" id="{4DDB386C-DAF4-446D-9771-133795B64724}"/>
              </a:ext>
            </a:extLst>
          </p:cNvPr>
          <p:cNvSpPr txBox="1"/>
          <p:nvPr/>
        </p:nvSpPr>
        <p:spPr>
          <a:xfrm>
            <a:off x="1115616" y="2204864"/>
            <a:ext cx="6912768" cy="523220"/>
          </a:xfrm>
          <a:prstGeom prst="rect">
            <a:avLst/>
          </a:prstGeom>
          <a:noFill/>
        </p:spPr>
        <p:txBody>
          <a:bodyPr wrap="square" rtlCol="0">
            <a:spAutoFit/>
          </a:bodyPr>
          <a:lstStyle/>
          <a:p>
            <a:r>
              <a:rPr lang="en-GB" sz="2800" b="1" dirty="0"/>
              <a:t>Movie on Malinowski and his work</a:t>
            </a:r>
          </a:p>
        </p:txBody>
      </p:sp>
    </p:spTree>
    <p:extLst>
      <p:ext uri="{BB962C8B-B14F-4D97-AF65-F5344CB8AC3E}">
        <p14:creationId xmlns:p14="http://schemas.microsoft.com/office/powerpoint/2010/main" val="1375904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 Functionalism</a:t>
            </a:r>
          </a:p>
        </p:txBody>
      </p:sp>
      <p:pic>
        <p:nvPicPr>
          <p:cNvPr id="2" name="Picture 2" descr="Image result for radcliffe brown">
            <a:extLst>
              <a:ext uri="{FF2B5EF4-FFF2-40B4-BE49-F238E27FC236}">
                <a16:creationId xmlns:a16="http://schemas.microsoft.com/office/drawing/2014/main" id="{2DEA19AC-3E3C-4BDA-A5AE-61C1E64355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235" r="2" b="13782"/>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Autofit/>
          </a:bodyPr>
          <a:lstStyle/>
          <a:p>
            <a:pPr>
              <a:lnSpc>
                <a:spcPct val="90000"/>
              </a:lnSpc>
              <a:spcBef>
                <a:spcPts val="0"/>
              </a:spcBef>
              <a:spcAft>
                <a:spcPts val="600"/>
              </a:spcAft>
            </a:pPr>
            <a:r>
              <a:rPr lang="en-US" sz="2000" dirty="0"/>
              <a:t>It is the theory that discusses social structures in the light of functionalism.</a:t>
            </a:r>
          </a:p>
          <a:p>
            <a:pPr>
              <a:lnSpc>
                <a:spcPct val="90000"/>
              </a:lnSpc>
              <a:spcBef>
                <a:spcPts val="0"/>
              </a:spcBef>
              <a:spcAft>
                <a:spcPts val="600"/>
              </a:spcAft>
            </a:pPr>
            <a:r>
              <a:rPr lang="en-US" sz="2000" dirty="0"/>
              <a:t>While social structures are central to this theory, it is in deep association with functionalism.</a:t>
            </a:r>
          </a:p>
          <a:p>
            <a:pPr>
              <a:lnSpc>
                <a:spcPct val="90000"/>
              </a:lnSpc>
              <a:spcBef>
                <a:spcPts val="0"/>
              </a:spcBef>
              <a:spcAft>
                <a:spcPts val="600"/>
              </a:spcAft>
            </a:pPr>
            <a:r>
              <a:rPr lang="en-US" sz="2000" dirty="0"/>
              <a:t>This framework propagated that </a:t>
            </a:r>
            <a:r>
              <a:rPr lang="en-US" sz="2000" b="1" dirty="0"/>
              <a:t>every part of the society necessarily has a role to play- </a:t>
            </a:r>
            <a:r>
              <a:rPr lang="en-US" sz="2000" dirty="0"/>
              <a:t>and the fact that each part contributes to the functioning of the whole, the societal stability is maintained.</a:t>
            </a:r>
          </a:p>
        </p:txBody>
      </p:sp>
    </p:spTree>
    <p:extLst>
      <p:ext uri="{BB962C8B-B14F-4D97-AF65-F5344CB8AC3E}">
        <p14:creationId xmlns:p14="http://schemas.microsoft.com/office/powerpoint/2010/main" val="39730133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 Functionalism</a:t>
            </a:r>
          </a:p>
        </p:txBody>
      </p:sp>
      <p:pic>
        <p:nvPicPr>
          <p:cNvPr id="2" name="Picture 2" descr="Image result for radcliffe brown">
            <a:extLst>
              <a:ext uri="{FF2B5EF4-FFF2-40B4-BE49-F238E27FC236}">
                <a16:creationId xmlns:a16="http://schemas.microsoft.com/office/drawing/2014/main" id="{2DEA19AC-3E3C-4BDA-A5AE-61C1E64355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235" r="2" b="13782"/>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455739"/>
            <a:ext cx="4038600" cy="3989040"/>
          </a:xfrm>
          <a:prstGeom prst="rect">
            <a:avLst/>
          </a:prstGeom>
        </p:spPr>
        <p:txBody>
          <a:bodyPr>
            <a:noAutofit/>
          </a:bodyPr>
          <a:lstStyle/>
          <a:p>
            <a:pPr>
              <a:lnSpc>
                <a:spcPct val="90000"/>
              </a:lnSpc>
              <a:spcBef>
                <a:spcPts val="0"/>
              </a:spcBef>
              <a:spcAft>
                <a:spcPts val="600"/>
              </a:spcAft>
            </a:pPr>
            <a:r>
              <a:rPr lang="en-US" sz="2000" dirty="0"/>
              <a:t>A. R. </a:t>
            </a:r>
            <a:r>
              <a:rPr lang="en-US" sz="2000" dirty="0" err="1"/>
              <a:t>Racliffe</a:t>
            </a:r>
            <a:r>
              <a:rPr lang="en-US" sz="2000" dirty="0"/>
              <a:t>-Brown (1881-1955)</a:t>
            </a:r>
          </a:p>
          <a:p>
            <a:pPr>
              <a:lnSpc>
                <a:spcPct val="90000"/>
              </a:lnSpc>
              <a:spcBef>
                <a:spcPts val="0"/>
              </a:spcBef>
              <a:spcAft>
                <a:spcPts val="600"/>
              </a:spcAft>
            </a:pPr>
            <a:r>
              <a:rPr lang="en-US" sz="2000" dirty="0"/>
              <a:t>He went to the island of Andaman from 1906-1908 and studied their “pre-industrial” way of life.</a:t>
            </a:r>
          </a:p>
          <a:p>
            <a:pPr>
              <a:lnSpc>
                <a:spcPct val="90000"/>
              </a:lnSpc>
              <a:spcBef>
                <a:spcPts val="0"/>
              </a:spcBef>
              <a:spcAft>
                <a:spcPts val="600"/>
              </a:spcAft>
            </a:pPr>
            <a:r>
              <a:rPr lang="en-US" sz="2000" dirty="0"/>
              <a:t>Following his first fieldwork expedition, he went to Western Australia.</a:t>
            </a:r>
          </a:p>
          <a:p>
            <a:pPr>
              <a:lnSpc>
                <a:spcPct val="90000"/>
              </a:lnSpc>
              <a:spcBef>
                <a:spcPts val="0"/>
              </a:spcBef>
              <a:spcAft>
                <a:spcPts val="600"/>
              </a:spcAft>
            </a:pPr>
            <a:r>
              <a:rPr lang="en-US" sz="2000" dirty="0"/>
              <a:t>In his </a:t>
            </a:r>
            <a:r>
              <a:rPr lang="en-US" sz="2000" dirty="0" err="1"/>
              <a:t>endeavours</a:t>
            </a:r>
            <a:r>
              <a:rPr lang="en-US" sz="2000" dirty="0"/>
              <a:t>, he studied several social institutions like kinship, sexual partnerships, occupation, inheritance patterns </a:t>
            </a:r>
            <a:r>
              <a:rPr lang="en-US" sz="2000" dirty="0" err="1"/>
              <a:t>etc</a:t>
            </a:r>
            <a:endParaRPr lang="en-US" sz="2000" dirty="0"/>
          </a:p>
        </p:txBody>
      </p:sp>
    </p:spTree>
    <p:extLst>
      <p:ext uri="{BB962C8B-B14F-4D97-AF65-F5344CB8AC3E}">
        <p14:creationId xmlns:p14="http://schemas.microsoft.com/office/powerpoint/2010/main" val="1820657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 Functionalism</a:t>
            </a:r>
          </a:p>
        </p:txBody>
      </p:sp>
      <p:pic>
        <p:nvPicPr>
          <p:cNvPr id="2" name="Picture 2" descr="Image result for radcliffe brown">
            <a:extLst>
              <a:ext uri="{FF2B5EF4-FFF2-40B4-BE49-F238E27FC236}">
                <a16:creationId xmlns:a16="http://schemas.microsoft.com/office/drawing/2014/main" id="{2DEA19AC-3E3C-4BDA-A5AE-61C1E64355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235" r="2" b="13782"/>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455739"/>
            <a:ext cx="4038600" cy="3989040"/>
          </a:xfrm>
          <a:prstGeom prst="rect">
            <a:avLst/>
          </a:prstGeom>
        </p:spPr>
        <p:txBody>
          <a:bodyPr>
            <a:noAutofit/>
          </a:bodyPr>
          <a:lstStyle/>
          <a:p>
            <a:pPr>
              <a:lnSpc>
                <a:spcPct val="90000"/>
              </a:lnSpc>
              <a:spcBef>
                <a:spcPts val="0"/>
              </a:spcBef>
              <a:spcAft>
                <a:spcPts val="600"/>
              </a:spcAft>
            </a:pPr>
            <a:r>
              <a:rPr lang="en-US" sz="2000" dirty="0"/>
              <a:t>After having studied those societies, he argued that – each social phenomenon is an enduring system of adaptation, fusion and integration of elements.  </a:t>
            </a:r>
          </a:p>
          <a:p>
            <a:pPr>
              <a:lnSpc>
                <a:spcPct val="90000"/>
              </a:lnSpc>
              <a:spcBef>
                <a:spcPts val="0"/>
              </a:spcBef>
              <a:spcAft>
                <a:spcPts val="600"/>
              </a:spcAft>
            </a:pPr>
            <a:r>
              <a:rPr lang="en-US" sz="2000" dirty="0"/>
              <a:t>He held that social structures are arrangements of persons and that organizations are the arrangements of activities; thus, the life of a society may be viewed as an active system of functionally consistent, interdependent elements.</a:t>
            </a:r>
          </a:p>
        </p:txBody>
      </p:sp>
    </p:spTree>
    <p:extLst>
      <p:ext uri="{BB962C8B-B14F-4D97-AF65-F5344CB8AC3E}">
        <p14:creationId xmlns:p14="http://schemas.microsoft.com/office/powerpoint/2010/main" val="3499417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 Functionalism</a:t>
            </a:r>
          </a:p>
        </p:txBody>
      </p:sp>
      <p:pic>
        <p:nvPicPr>
          <p:cNvPr id="2050" name="Picture 2" descr="Image result for radcliffe brown">
            <a:extLst>
              <a:ext uri="{FF2B5EF4-FFF2-40B4-BE49-F238E27FC236}">
                <a16:creationId xmlns:a16="http://schemas.microsoft.com/office/drawing/2014/main" id="{E5E8770D-EBAB-4BDB-98E1-CF6B029D6D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615" y="1343324"/>
            <a:ext cx="2647201" cy="392917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radcliffe brown">
            <a:extLst>
              <a:ext uri="{FF2B5EF4-FFF2-40B4-BE49-F238E27FC236}">
                <a16:creationId xmlns:a16="http://schemas.microsoft.com/office/drawing/2014/main" id="{9D08AEFB-818C-4193-9F15-35C089B7D1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95650" y="1700808"/>
            <a:ext cx="25527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radcliffe brown">
            <a:extLst>
              <a:ext uri="{FF2B5EF4-FFF2-40B4-BE49-F238E27FC236}">
                <a16:creationId xmlns:a16="http://schemas.microsoft.com/office/drawing/2014/main" id="{6A625771-C25E-41CA-9361-DB61D16F47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24711" y="1436478"/>
            <a:ext cx="2552700" cy="383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78987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 Functionalism</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a:bodyPr>
          <a:lstStyle/>
          <a:p>
            <a:pPr>
              <a:lnSpc>
                <a:spcPct val="90000"/>
              </a:lnSpc>
              <a:spcBef>
                <a:spcPts val="0"/>
              </a:spcBef>
              <a:spcAft>
                <a:spcPts val="600"/>
              </a:spcAft>
            </a:pPr>
            <a:r>
              <a:rPr lang="en-US" sz="1800" dirty="0"/>
              <a:t>This theory suggested that Anthropology should use methods and tools similar to natural scientists.</a:t>
            </a:r>
          </a:p>
          <a:p>
            <a:pPr>
              <a:lnSpc>
                <a:spcPct val="90000"/>
              </a:lnSpc>
              <a:spcBef>
                <a:spcPts val="0"/>
              </a:spcBef>
              <a:spcAft>
                <a:spcPts val="600"/>
              </a:spcAft>
            </a:pPr>
            <a:r>
              <a:rPr lang="en-US" sz="1800" dirty="0"/>
              <a:t>They criticized the historical approach of Social anthropology theories- they said that it was more important to study society as they are today and what goes into organizing these societies.</a:t>
            </a:r>
          </a:p>
          <a:p>
            <a:pPr>
              <a:lnSpc>
                <a:spcPct val="90000"/>
              </a:lnSpc>
              <a:spcBef>
                <a:spcPts val="0"/>
              </a:spcBef>
              <a:spcAft>
                <a:spcPts val="600"/>
              </a:spcAft>
            </a:pPr>
            <a:r>
              <a:rPr lang="en-US" sz="1800" dirty="0"/>
              <a:t>Social structures and social relations should be the core of Social anthropology.</a:t>
            </a:r>
          </a:p>
        </p:txBody>
      </p:sp>
      <p:pic>
        <p:nvPicPr>
          <p:cNvPr id="5122" name="Picture 2" descr="Image result for structural functionalism">
            <a:extLst>
              <a:ext uri="{FF2B5EF4-FFF2-40B4-BE49-F238E27FC236}">
                <a16:creationId xmlns:a16="http://schemas.microsoft.com/office/drawing/2014/main" id="{58A373FD-4DC0-4219-B33B-E9DF60E959E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2114929"/>
            <a:ext cx="4038600" cy="2959584"/>
          </a:xfrm>
          <a:prstGeom prst="rect">
            <a:avLst/>
          </a:prstGeom>
          <a:solidFill>
            <a:srgbClr val="FFFFFF"/>
          </a:solidFill>
        </p:spPr>
      </p:pic>
    </p:spTree>
    <p:extLst>
      <p:ext uri="{BB962C8B-B14F-4D97-AF65-F5344CB8AC3E}">
        <p14:creationId xmlns:p14="http://schemas.microsoft.com/office/powerpoint/2010/main" val="23058871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Social structure </a:t>
            </a:r>
          </a:p>
        </p:txBody>
      </p:sp>
      <p:pic>
        <p:nvPicPr>
          <p:cNvPr id="5" name="Picture 4">
            <a:extLst>
              <a:ext uri="{FF2B5EF4-FFF2-40B4-BE49-F238E27FC236}">
                <a16:creationId xmlns:a16="http://schemas.microsoft.com/office/drawing/2014/main" id="{34F6AE48-F5E8-4718-9D1C-B594CF94D9FA}"/>
              </a:ext>
            </a:extLst>
          </p:cNvPr>
          <p:cNvPicPr>
            <a:picLocks noChangeAspect="1"/>
          </p:cNvPicPr>
          <p:nvPr/>
        </p:nvPicPr>
        <p:blipFill>
          <a:blip r:embed="rId4"/>
          <a:stretch>
            <a:fillRect/>
          </a:stretch>
        </p:blipFill>
        <p:spPr>
          <a:xfrm>
            <a:off x="1187624" y="1159605"/>
            <a:ext cx="7115497" cy="4538789"/>
          </a:xfrm>
          <a:prstGeom prst="rect">
            <a:avLst/>
          </a:prstGeom>
        </p:spPr>
      </p:pic>
    </p:spTree>
    <p:extLst>
      <p:ext uri="{BB962C8B-B14F-4D97-AF65-F5344CB8AC3E}">
        <p14:creationId xmlns:p14="http://schemas.microsoft.com/office/powerpoint/2010/main" val="4901275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Social structure</a:t>
            </a:r>
          </a:p>
        </p:txBody>
      </p:sp>
      <p:pic>
        <p:nvPicPr>
          <p:cNvPr id="7170" name="Picture 2" descr="Image result for social structure">
            <a:extLst>
              <a:ext uri="{FF2B5EF4-FFF2-40B4-BE49-F238E27FC236}">
                <a16:creationId xmlns:a16="http://schemas.microsoft.com/office/drawing/2014/main" id="{FBABCCD3-6EBF-4849-834A-D0FA2569FB0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1417638"/>
            <a:ext cx="3936088" cy="3989040"/>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a:lnSpc>
                <a:spcPct val="90000"/>
              </a:lnSpc>
              <a:spcBef>
                <a:spcPts val="0"/>
              </a:spcBef>
              <a:spcAft>
                <a:spcPts val="600"/>
              </a:spcAft>
            </a:pPr>
            <a:r>
              <a:rPr lang="en-US" sz="1800" dirty="0"/>
              <a:t>Social structure is used to denote the actually existing social relations.</a:t>
            </a:r>
          </a:p>
          <a:p>
            <a:pPr>
              <a:lnSpc>
                <a:spcPct val="90000"/>
              </a:lnSpc>
              <a:spcBef>
                <a:spcPts val="0"/>
              </a:spcBef>
              <a:spcAft>
                <a:spcPts val="600"/>
              </a:spcAft>
            </a:pPr>
            <a:r>
              <a:rPr lang="en-US" sz="1800" dirty="0"/>
              <a:t>For Radcliffe-Brown, following scientific principles, we should systematically examine the structures of a society. He used the analogy of atoms in Physics and Chemistry. </a:t>
            </a:r>
          </a:p>
          <a:p>
            <a:pPr>
              <a:lnSpc>
                <a:spcPct val="90000"/>
              </a:lnSpc>
              <a:spcBef>
                <a:spcPts val="0"/>
              </a:spcBef>
              <a:spcAft>
                <a:spcPts val="600"/>
              </a:spcAft>
            </a:pPr>
            <a:r>
              <a:rPr lang="en-US" sz="1800" dirty="0"/>
              <a:t>He suggested that like the universe, human systems too are complex, and we must start from the very cell (society) structures.</a:t>
            </a:r>
          </a:p>
        </p:txBody>
      </p:sp>
    </p:spTree>
    <p:extLst>
      <p:ext uri="{BB962C8B-B14F-4D97-AF65-F5344CB8AC3E}">
        <p14:creationId xmlns:p14="http://schemas.microsoft.com/office/powerpoint/2010/main" val="17152846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692696"/>
            <a:ext cx="8229600" cy="1143000"/>
          </a:xfrm>
          <a:prstGeom prst="rect">
            <a:avLst/>
          </a:prstGeom>
        </p:spPr>
        <p:txBody>
          <a:bodyPr anchor="ctr">
            <a:normAutofit fontScale="90000"/>
          </a:bodyPr>
          <a:lstStyle/>
          <a:p>
            <a:r>
              <a:rPr lang="en-GB" altLang="en-US" b="1" dirty="0"/>
              <a:t>Social structure</a:t>
            </a:r>
            <a:br>
              <a:rPr lang="en-GB" altLang="en-US" b="1" dirty="0"/>
            </a:br>
            <a:r>
              <a:rPr lang="en-GB" altLang="en-US" b="1" dirty="0"/>
              <a:t>and</a:t>
            </a:r>
            <a:br>
              <a:rPr lang="en-GB" altLang="en-US" b="1" dirty="0"/>
            </a:br>
            <a:r>
              <a:rPr lang="en-GB" altLang="en-US" b="1" dirty="0"/>
              <a:t>Structural forms</a:t>
            </a:r>
          </a:p>
        </p:txBody>
      </p:sp>
      <p:sp>
        <p:nvSpPr>
          <p:cNvPr id="3075" name="Rectangle 3"/>
          <p:cNvSpPr>
            <a:spLocks noGrp="1" noChangeArrowheads="1"/>
          </p:cNvSpPr>
          <p:nvPr>
            <p:ph sz="half" idx="2"/>
          </p:nvPr>
        </p:nvSpPr>
        <p:spPr>
          <a:xfrm>
            <a:off x="642392" y="2996952"/>
            <a:ext cx="7859216" cy="3989040"/>
          </a:xfrm>
          <a:prstGeom prst="rect">
            <a:avLst/>
          </a:prstGeom>
        </p:spPr>
        <p:txBody>
          <a:bodyPr>
            <a:normAutofit/>
          </a:bodyPr>
          <a:lstStyle/>
          <a:p>
            <a:pPr>
              <a:lnSpc>
                <a:spcPct val="90000"/>
              </a:lnSpc>
              <a:spcBef>
                <a:spcPts val="0"/>
              </a:spcBef>
              <a:spcAft>
                <a:spcPts val="600"/>
              </a:spcAft>
            </a:pPr>
            <a:r>
              <a:rPr lang="en-US" sz="2400" dirty="0"/>
              <a:t>Social structures are actually existing concrete realities that can be directly observed.</a:t>
            </a:r>
          </a:p>
          <a:p>
            <a:pPr marL="0" indent="0">
              <a:lnSpc>
                <a:spcPct val="90000"/>
              </a:lnSpc>
              <a:spcBef>
                <a:spcPts val="0"/>
              </a:spcBef>
              <a:spcAft>
                <a:spcPts val="600"/>
              </a:spcAft>
              <a:buNone/>
            </a:pPr>
            <a:endParaRPr lang="en-US" sz="2400" dirty="0"/>
          </a:p>
          <a:p>
            <a:pPr>
              <a:lnSpc>
                <a:spcPct val="90000"/>
              </a:lnSpc>
              <a:spcBef>
                <a:spcPts val="0"/>
              </a:spcBef>
              <a:spcAft>
                <a:spcPts val="600"/>
              </a:spcAft>
            </a:pPr>
            <a:r>
              <a:rPr lang="en-US" sz="2400" dirty="0"/>
              <a:t>Structural forms are the generalized form of social structures, and includes the ways in which people from the community explain their social structures. </a:t>
            </a:r>
          </a:p>
        </p:txBody>
      </p:sp>
    </p:spTree>
    <p:extLst>
      <p:ext uri="{BB962C8B-B14F-4D97-AF65-F5344CB8AC3E}">
        <p14:creationId xmlns:p14="http://schemas.microsoft.com/office/powerpoint/2010/main" val="40761934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36538"/>
            <a:ext cx="8229600" cy="1143000"/>
          </a:xfrm>
          <a:prstGeom prst="rect">
            <a:avLst/>
          </a:prstGeom>
        </p:spPr>
        <p:txBody>
          <a:bodyPr anchor="ctr">
            <a:normAutofit/>
          </a:bodyPr>
          <a:lstStyle/>
          <a:p>
            <a:r>
              <a:rPr lang="en-GB" altLang="en-US" b="1" dirty="0"/>
              <a:t>Structuralism</a:t>
            </a:r>
          </a:p>
        </p:txBody>
      </p:sp>
      <p:pic>
        <p:nvPicPr>
          <p:cNvPr id="8194" name="Picture 2" descr="Image result for structuralism">
            <a:extLst>
              <a:ext uri="{FF2B5EF4-FFF2-40B4-BE49-F238E27FC236}">
                <a16:creationId xmlns:a16="http://schemas.microsoft.com/office/drawing/2014/main" id="{13FF8674-248B-4F3C-A8FD-87816172BE6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2463913"/>
            <a:ext cx="4038600" cy="2261616"/>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a:lnSpc>
                <a:spcPct val="90000"/>
              </a:lnSpc>
              <a:spcBef>
                <a:spcPts val="0"/>
              </a:spcBef>
              <a:spcAft>
                <a:spcPts val="600"/>
              </a:spcAft>
            </a:pPr>
            <a:r>
              <a:rPr lang="en-US" sz="2000" dirty="0"/>
              <a:t>It is the theory that refers to those perspectives that give primacy to patterns over substances.</a:t>
            </a:r>
          </a:p>
          <a:p>
            <a:pPr>
              <a:lnSpc>
                <a:spcPct val="90000"/>
              </a:lnSpc>
              <a:spcBef>
                <a:spcPts val="0"/>
              </a:spcBef>
              <a:spcAft>
                <a:spcPts val="600"/>
              </a:spcAft>
            </a:pPr>
            <a:r>
              <a:rPr lang="en-US" sz="2000" dirty="0"/>
              <a:t>For a structuralist, meanings come from knowing how things fit together, never from understanding things in isolation. (Context?)</a:t>
            </a:r>
          </a:p>
          <a:p>
            <a:pPr>
              <a:lnSpc>
                <a:spcPct val="90000"/>
              </a:lnSpc>
              <a:spcBef>
                <a:spcPts val="0"/>
              </a:spcBef>
              <a:spcAft>
                <a:spcPts val="600"/>
              </a:spcAft>
            </a:pPr>
            <a:r>
              <a:rPr lang="en-US" sz="2000" dirty="0"/>
              <a:t>This theory is keen to explore the structural units and their overall patterns. </a:t>
            </a:r>
          </a:p>
          <a:p>
            <a:pPr>
              <a:lnSpc>
                <a:spcPct val="90000"/>
              </a:lnSpc>
              <a:spcBef>
                <a:spcPts val="0"/>
              </a:spcBef>
              <a:spcAft>
                <a:spcPts val="600"/>
              </a:spcAft>
            </a:pPr>
            <a:r>
              <a:rPr lang="en-US" sz="2000" dirty="0"/>
              <a:t>It started in France.</a:t>
            </a:r>
          </a:p>
        </p:txBody>
      </p:sp>
    </p:spTree>
    <p:extLst>
      <p:ext uri="{BB962C8B-B14F-4D97-AF65-F5344CB8AC3E}">
        <p14:creationId xmlns:p14="http://schemas.microsoft.com/office/powerpoint/2010/main" val="34723489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Structuralism</a:t>
            </a:r>
          </a:p>
        </p:txBody>
      </p:sp>
      <p:pic>
        <p:nvPicPr>
          <p:cNvPr id="10242" name="Picture 2" descr="Image result for levis strauss">
            <a:extLst>
              <a:ext uri="{FF2B5EF4-FFF2-40B4-BE49-F238E27FC236}">
                <a16:creationId xmlns:a16="http://schemas.microsoft.com/office/drawing/2014/main" id="{993F0620-4898-491D-A3CC-4A3F2AA1288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13572"/>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a:lnSpc>
                <a:spcPct val="90000"/>
              </a:lnSpc>
              <a:spcBef>
                <a:spcPts val="0"/>
              </a:spcBef>
              <a:spcAft>
                <a:spcPts val="600"/>
              </a:spcAft>
            </a:pPr>
            <a:r>
              <a:rPr lang="en-US" sz="2000" dirty="0"/>
              <a:t>Key figure- </a:t>
            </a:r>
            <a:r>
              <a:rPr lang="en-US" sz="2000" b="1" dirty="0"/>
              <a:t>Claude Levi-Strauss (1908- 2009).</a:t>
            </a:r>
          </a:p>
          <a:p>
            <a:pPr>
              <a:lnSpc>
                <a:spcPct val="90000"/>
              </a:lnSpc>
              <a:spcBef>
                <a:spcPts val="0"/>
              </a:spcBef>
              <a:spcAft>
                <a:spcPts val="600"/>
              </a:spcAft>
            </a:pPr>
            <a:r>
              <a:rPr lang="en-US" sz="2000" dirty="0"/>
              <a:t>He was not an anthropologist (law and philosophy).</a:t>
            </a:r>
          </a:p>
          <a:p>
            <a:pPr>
              <a:lnSpc>
                <a:spcPct val="90000"/>
              </a:lnSpc>
              <a:spcBef>
                <a:spcPts val="0"/>
              </a:spcBef>
              <a:spcAft>
                <a:spcPts val="600"/>
              </a:spcAft>
            </a:pPr>
            <a:r>
              <a:rPr lang="en-US" sz="2000" dirty="0"/>
              <a:t>He studied the Bororo Indians of Brazil and then got deep interest in Anthropology.</a:t>
            </a:r>
          </a:p>
          <a:p>
            <a:pPr>
              <a:lnSpc>
                <a:spcPct val="90000"/>
              </a:lnSpc>
              <a:spcBef>
                <a:spcPts val="0"/>
              </a:spcBef>
              <a:spcAft>
                <a:spcPts val="600"/>
              </a:spcAft>
            </a:pPr>
            <a:r>
              <a:rPr lang="en-US" sz="2000" dirty="0"/>
              <a:t>Their primary proposition was that any individual or social element must be understood in “relation” the larger contexts.</a:t>
            </a:r>
          </a:p>
          <a:p>
            <a:pPr>
              <a:lnSpc>
                <a:spcPct val="90000"/>
              </a:lnSpc>
              <a:spcBef>
                <a:spcPts val="0"/>
              </a:spcBef>
              <a:spcAft>
                <a:spcPts val="600"/>
              </a:spcAft>
            </a:pPr>
            <a:endParaRPr lang="en-US" sz="2000" dirty="0"/>
          </a:p>
        </p:txBody>
      </p:sp>
    </p:spTree>
    <p:extLst>
      <p:ext uri="{BB962C8B-B14F-4D97-AF65-F5344CB8AC3E}">
        <p14:creationId xmlns:p14="http://schemas.microsoft.com/office/powerpoint/2010/main" val="10694764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Structuralism</a:t>
            </a:r>
          </a:p>
        </p:txBody>
      </p:sp>
      <p:pic>
        <p:nvPicPr>
          <p:cNvPr id="11266" name="Picture 2" descr="Image result for structure">
            <a:extLst>
              <a:ext uri="{FF2B5EF4-FFF2-40B4-BE49-F238E27FC236}">
                <a16:creationId xmlns:a16="http://schemas.microsoft.com/office/drawing/2014/main" id="{1336F408-C915-4C64-B805-801AAB1215E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2463913"/>
            <a:ext cx="4038600" cy="2261616"/>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a:lnSpc>
                <a:spcPct val="90000"/>
              </a:lnSpc>
              <a:spcBef>
                <a:spcPts val="0"/>
              </a:spcBef>
              <a:spcAft>
                <a:spcPts val="600"/>
              </a:spcAft>
            </a:pPr>
            <a:r>
              <a:rPr lang="en-US"/>
              <a:t>Social relations are raw materials, social models are based on these.</a:t>
            </a:r>
          </a:p>
          <a:p>
            <a:pPr>
              <a:lnSpc>
                <a:spcPct val="90000"/>
              </a:lnSpc>
              <a:spcBef>
                <a:spcPts val="0"/>
              </a:spcBef>
              <a:spcAft>
                <a:spcPts val="600"/>
              </a:spcAft>
            </a:pPr>
            <a:r>
              <a:rPr lang="en-US"/>
              <a:t>These models then fulfil the requirements of the individual and groups that confine to the social structures.</a:t>
            </a:r>
          </a:p>
          <a:p>
            <a:pPr>
              <a:lnSpc>
                <a:spcPct val="90000"/>
              </a:lnSpc>
              <a:spcBef>
                <a:spcPts val="0"/>
              </a:spcBef>
              <a:spcAft>
                <a:spcPts val="600"/>
              </a:spcAft>
            </a:pPr>
            <a:endParaRPr lang="en-US"/>
          </a:p>
          <a:p>
            <a:pPr>
              <a:lnSpc>
                <a:spcPct val="90000"/>
              </a:lnSpc>
              <a:spcBef>
                <a:spcPts val="0"/>
              </a:spcBef>
              <a:spcAft>
                <a:spcPts val="600"/>
              </a:spcAft>
            </a:pPr>
            <a:endParaRPr lang="en-US"/>
          </a:p>
        </p:txBody>
      </p:sp>
    </p:spTree>
    <p:extLst>
      <p:ext uri="{BB962C8B-B14F-4D97-AF65-F5344CB8AC3E}">
        <p14:creationId xmlns:p14="http://schemas.microsoft.com/office/powerpoint/2010/main" val="3353500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Structuralism</a:t>
            </a:r>
          </a:p>
        </p:txBody>
      </p:sp>
      <p:pic>
        <p:nvPicPr>
          <p:cNvPr id="12290" name="Picture 2" descr="Image result for edmund leach">
            <a:extLst>
              <a:ext uri="{FF2B5EF4-FFF2-40B4-BE49-F238E27FC236}">
                <a16:creationId xmlns:a16="http://schemas.microsoft.com/office/drawing/2014/main" id="{4EB8317C-9AFB-4E76-98F7-BC1E84ED7CA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68" r="16997"/>
          <a:stretch/>
        </p:blipFill>
        <p:spPr bwMode="auto">
          <a:xfrm>
            <a:off x="457200" y="1600201"/>
            <a:ext cx="4038600" cy="3989040"/>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fontScale="92500" lnSpcReduction="20000"/>
          </a:bodyPr>
          <a:lstStyle/>
          <a:p>
            <a:pPr>
              <a:lnSpc>
                <a:spcPct val="90000"/>
              </a:lnSpc>
              <a:spcBef>
                <a:spcPts val="0"/>
              </a:spcBef>
              <a:spcAft>
                <a:spcPts val="600"/>
              </a:spcAft>
            </a:pPr>
            <a:r>
              <a:rPr lang="en-US" dirty="0"/>
              <a:t>Another famous structuralist is Sir Edmund Leach (1910-1989).</a:t>
            </a:r>
          </a:p>
          <a:p>
            <a:pPr>
              <a:lnSpc>
                <a:spcPct val="90000"/>
              </a:lnSpc>
              <a:spcBef>
                <a:spcPts val="0"/>
              </a:spcBef>
              <a:spcAft>
                <a:spcPts val="600"/>
              </a:spcAft>
            </a:pPr>
            <a:r>
              <a:rPr lang="en-US" dirty="0"/>
              <a:t>He said that structures should be studied without abandoning the concept of function.</a:t>
            </a:r>
          </a:p>
          <a:p>
            <a:pPr>
              <a:lnSpc>
                <a:spcPct val="90000"/>
              </a:lnSpc>
              <a:spcBef>
                <a:spcPts val="0"/>
              </a:spcBef>
              <a:spcAft>
                <a:spcPts val="600"/>
              </a:spcAft>
            </a:pPr>
            <a:r>
              <a:rPr lang="en-US" dirty="0"/>
              <a:t>He said that every real society should be seen as a “process” in time and space.</a:t>
            </a:r>
          </a:p>
          <a:p>
            <a:pPr marL="0" indent="0">
              <a:lnSpc>
                <a:spcPct val="90000"/>
              </a:lnSpc>
              <a:spcBef>
                <a:spcPts val="0"/>
              </a:spcBef>
              <a:spcAft>
                <a:spcPts val="600"/>
              </a:spcAft>
              <a:buNone/>
            </a:pPr>
            <a:endParaRPr lang="en-US" dirty="0"/>
          </a:p>
          <a:p>
            <a:pPr>
              <a:lnSpc>
                <a:spcPct val="90000"/>
              </a:lnSpc>
              <a:spcBef>
                <a:spcPts val="0"/>
              </a:spcBef>
              <a:spcAft>
                <a:spcPts val="600"/>
              </a:spcAft>
            </a:pPr>
            <a:endParaRPr lang="en-US" dirty="0"/>
          </a:p>
          <a:p>
            <a:pPr>
              <a:lnSpc>
                <a:spcPct val="90000"/>
              </a:lnSpc>
              <a:spcBef>
                <a:spcPts val="0"/>
              </a:spcBef>
              <a:spcAft>
                <a:spcPts val="600"/>
              </a:spcAft>
            </a:pPr>
            <a:endParaRPr lang="en-US" dirty="0"/>
          </a:p>
        </p:txBody>
      </p:sp>
    </p:spTree>
    <p:extLst>
      <p:ext uri="{BB962C8B-B14F-4D97-AF65-F5344CB8AC3E}">
        <p14:creationId xmlns:p14="http://schemas.microsoft.com/office/powerpoint/2010/main" val="34609777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Interpretivism</a:t>
            </a:r>
          </a:p>
        </p:txBody>
      </p:sp>
      <p:pic>
        <p:nvPicPr>
          <p:cNvPr id="13318" name="Picture 6" descr="Image result for Interpretivism">
            <a:extLst>
              <a:ext uri="{FF2B5EF4-FFF2-40B4-BE49-F238E27FC236}">
                <a16:creationId xmlns:a16="http://schemas.microsoft.com/office/drawing/2014/main" id="{0F2E4F01-4781-4F4B-BD74-2AA897146B6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2082195"/>
            <a:ext cx="4038600" cy="3025051"/>
          </a:xfrm>
          <a:prstGeom prst="rect">
            <a:avLst/>
          </a:prstGeom>
          <a:solidFill>
            <a:srgbClr val="FFFFFF"/>
          </a:solidFill>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lnSpcReduction="10000"/>
          </a:bodyPr>
          <a:lstStyle/>
          <a:p>
            <a:pPr>
              <a:lnSpc>
                <a:spcPct val="90000"/>
              </a:lnSpc>
              <a:spcBef>
                <a:spcPts val="0"/>
              </a:spcBef>
              <a:spcAft>
                <a:spcPts val="600"/>
              </a:spcAft>
            </a:pPr>
            <a:r>
              <a:rPr lang="en-US" sz="2400" dirty="0"/>
              <a:t>This theory is based on the art of interpretation.</a:t>
            </a:r>
          </a:p>
          <a:p>
            <a:pPr>
              <a:lnSpc>
                <a:spcPct val="90000"/>
              </a:lnSpc>
              <a:spcBef>
                <a:spcPts val="0"/>
              </a:spcBef>
              <a:spcAft>
                <a:spcPts val="600"/>
              </a:spcAft>
            </a:pPr>
            <a:r>
              <a:rPr lang="en-US" sz="2400" dirty="0"/>
              <a:t>After Radcliffe-Brown’s death, social anthropology went into several directions.</a:t>
            </a:r>
          </a:p>
          <a:p>
            <a:pPr>
              <a:lnSpc>
                <a:spcPct val="90000"/>
              </a:lnSpc>
              <a:spcBef>
                <a:spcPts val="0"/>
              </a:spcBef>
              <a:spcAft>
                <a:spcPts val="600"/>
              </a:spcAft>
            </a:pPr>
            <a:r>
              <a:rPr lang="en-US" sz="2400" dirty="0"/>
              <a:t>And not until interpretivism came into existence, that anthropology as a discipline re-consolidated. </a:t>
            </a:r>
          </a:p>
          <a:p>
            <a:pPr>
              <a:lnSpc>
                <a:spcPct val="90000"/>
              </a:lnSpc>
              <a:spcBef>
                <a:spcPts val="0"/>
              </a:spcBef>
              <a:spcAft>
                <a:spcPts val="600"/>
              </a:spcAft>
            </a:pPr>
            <a:endParaRPr lang="en-US" sz="2400" dirty="0"/>
          </a:p>
          <a:p>
            <a:pPr marL="0" indent="0">
              <a:lnSpc>
                <a:spcPct val="90000"/>
              </a:lnSpc>
              <a:spcBef>
                <a:spcPts val="0"/>
              </a:spcBef>
              <a:spcAft>
                <a:spcPts val="600"/>
              </a:spcAft>
              <a:buNone/>
            </a:pPr>
            <a:endParaRPr lang="en-US" sz="2400" dirty="0"/>
          </a:p>
          <a:p>
            <a:pPr>
              <a:lnSpc>
                <a:spcPct val="90000"/>
              </a:lnSpc>
              <a:spcBef>
                <a:spcPts val="0"/>
              </a:spcBef>
              <a:spcAft>
                <a:spcPts val="600"/>
              </a:spcAft>
            </a:pPr>
            <a:endParaRPr lang="en-US" sz="2400" dirty="0"/>
          </a:p>
          <a:p>
            <a:pPr>
              <a:lnSpc>
                <a:spcPct val="90000"/>
              </a:lnSpc>
              <a:spcBef>
                <a:spcPts val="0"/>
              </a:spcBef>
              <a:spcAft>
                <a:spcPts val="600"/>
              </a:spcAft>
            </a:pPr>
            <a:endParaRPr lang="en-US" sz="2400" dirty="0"/>
          </a:p>
        </p:txBody>
      </p:sp>
    </p:spTree>
    <p:extLst>
      <p:ext uri="{BB962C8B-B14F-4D97-AF65-F5344CB8AC3E}">
        <p14:creationId xmlns:p14="http://schemas.microsoft.com/office/powerpoint/2010/main" val="33644028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Interpretivism</a:t>
            </a:r>
          </a:p>
        </p:txBody>
      </p:sp>
      <p:sp>
        <p:nvSpPr>
          <p:cNvPr id="3075" name="Rectangle 3"/>
          <p:cNvSpPr>
            <a:spLocks noGrp="1" noChangeArrowheads="1"/>
          </p:cNvSpPr>
          <p:nvPr>
            <p:ph sz="half" idx="1"/>
          </p:nvPr>
        </p:nvSpPr>
        <p:spPr>
          <a:xfrm>
            <a:off x="457200" y="1700808"/>
            <a:ext cx="4038600" cy="3989040"/>
          </a:xfrm>
          <a:prstGeom prst="rect">
            <a:avLst/>
          </a:prstGeom>
        </p:spPr>
        <p:txBody>
          <a:bodyPr>
            <a:normAutofit fontScale="92500"/>
          </a:bodyPr>
          <a:lstStyle/>
          <a:p>
            <a:pPr>
              <a:lnSpc>
                <a:spcPct val="90000"/>
              </a:lnSpc>
              <a:spcBef>
                <a:spcPts val="0"/>
              </a:spcBef>
              <a:spcAft>
                <a:spcPts val="600"/>
              </a:spcAft>
            </a:pPr>
            <a:r>
              <a:rPr lang="en-US" sz="2200" dirty="0"/>
              <a:t>The face of this theory is </a:t>
            </a:r>
            <a:r>
              <a:rPr lang="en-US" sz="2200" b="1" dirty="0"/>
              <a:t>Clifford Geertz (1926-2006</a:t>
            </a:r>
            <a:r>
              <a:rPr lang="en-US" sz="2200" dirty="0"/>
              <a:t>), an American anthropologist.</a:t>
            </a:r>
          </a:p>
          <a:p>
            <a:pPr>
              <a:lnSpc>
                <a:spcPct val="90000"/>
              </a:lnSpc>
              <a:spcBef>
                <a:spcPts val="0"/>
              </a:spcBef>
              <a:spcAft>
                <a:spcPts val="600"/>
              </a:spcAft>
            </a:pPr>
            <a:r>
              <a:rPr lang="en-US" sz="2200" dirty="0"/>
              <a:t>He suggested that anthropologists should be interested in </a:t>
            </a:r>
            <a:r>
              <a:rPr lang="en-US" sz="2200" b="1" dirty="0"/>
              <a:t>meanings</a:t>
            </a:r>
            <a:r>
              <a:rPr lang="en-US" sz="2200" dirty="0"/>
              <a:t>, and not behaviors.</a:t>
            </a:r>
          </a:p>
          <a:p>
            <a:pPr>
              <a:lnSpc>
                <a:spcPct val="90000"/>
              </a:lnSpc>
              <a:spcBef>
                <a:spcPts val="0"/>
              </a:spcBef>
              <a:spcAft>
                <a:spcPts val="600"/>
              </a:spcAft>
            </a:pPr>
            <a:r>
              <a:rPr lang="en-US" sz="2200" dirty="0"/>
              <a:t>This brought a major shift in the discipline.</a:t>
            </a:r>
          </a:p>
          <a:p>
            <a:pPr>
              <a:lnSpc>
                <a:spcPct val="90000"/>
              </a:lnSpc>
              <a:spcBef>
                <a:spcPts val="0"/>
              </a:spcBef>
              <a:spcAft>
                <a:spcPts val="600"/>
              </a:spcAft>
            </a:pPr>
            <a:r>
              <a:rPr lang="en-US" sz="2200" dirty="0"/>
              <a:t>His was such an approach that it spread across not just anthropology, but all other social sciences.</a:t>
            </a:r>
          </a:p>
          <a:p>
            <a:pPr>
              <a:lnSpc>
                <a:spcPct val="90000"/>
              </a:lnSpc>
              <a:spcBef>
                <a:spcPts val="0"/>
              </a:spcBef>
              <a:spcAft>
                <a:spcPts val="600"/>
              </a:spcAft>
            </a:pPr>
            <a:endParaRPr lang="en-US" sz="2200" dirty="0"/>
          </a:p>
          <a:p>
            <a:pPr>
              <a:lnSpc>
                <a:spcPct val="90000"/>
              </a:lnSpc>
              <a:spcBef>
                <a:spcPts val="0"/>
              </a:spcBef>
              <a:spcAft>
                <a:spcPts val="600"/>
              </a:spcAft>
            </a:pPr>
            <a:endParaRPr lang="en-US" sz="2200" dirty="0"/>
          </a:p>
        </p:txBody>
      </p:sp>
      <p:pic>
        <p:nvPicPr>
          <p:cNvPr id="14338" name="Picture 2" descr="Image result for clifford geertz">
            <a:extLst>
              <a:ext uri="{FF2B5EF4-FFF2-40B4-BE49-F238E27FC236}">
                <a16:creationId xmlns:a16="http://schemas.microsoft.com/office/drawing/2014/main" id="{5CEFD796-5A88-4064-B72A-146F5346F24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470" b="3220"/>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7799712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Interpretivism</a:t>
            </a:r>
          </a:p>
        </p:txBody>
      </p:sp>
      <p:sp>
        <p:nvSpPr>
          <p:cNvPr id="3075" name="Rectangle 3"/>
          <p:cNvSpPr>
            <a:spLocks noGrp="1" noChangeArrowheads="1"/>
          </p:cNvSpPr>
          <p:nvPr>
            <p:ph sz="half" idx="1"/>
          </p:nvPr>
        </p:nvSpPr>
        <p:spPr>
          <a:xfrm>
            <a:off x="457200" y="1700808"/>
            <a:ext cx="4038600" cy="3989040"/>
          </a:xfrm>
          <a:prstGeom prst="rect">
            <a:avLst/>
          </a:prstGeom>
        </p:spPr>
        <p:txBody>
          <a:bodyPr>
            <a:normAutofit/>
          </a:bodyPr>
          <a:lstStyle/>
          <a:p>
            <a:pPr>
              <a:lnSpc>
                <a:spcPct val="90000"/>
              </a:lnSpc>
              <a:spcBef>
                <a:spcPts val="0"/>
              </a:spcBef>
              <a:spcAft>
                <a:spcPts val="600"/>
              </a:spcAft>
            </a:pPr>
            <a:r>
              <a:rPr lang="en-US" sz="2200" dirty="0"/>
              <a:t>He critiqued the scientific models, and argued that social being and attributes cannot be studied with absolute objectivity.</a:t>
            </a:r>
          </a:p>
          <a:p>
            <a:pPr>
              <a:lnSpc>
                <a:spcPct val="90000"/>
              </a:lnSpc>
              <a:spcBef>
                <a:spcPts val="0"/>
              </a:spcBef>
              <a:spcAft>
                <a:spcPts val="600"/>
              </a:spcAft>
            </a:pPr>
            <a:r>
              <a:rPr lang="en-US" sz="2200" dirty="0"/>
              <a:t>He was one of the first pioneers who chose not to focus on “primitive” cultures.</a:t>
            </a:r>
          </a:p>
          <a:p>
            <a:pPr>
              <a:lnSpc>
                <a:spcPct val="90000"/>
              </a:lnSpc>
              <a:spcBef>
                <a:spcPts val="0"/>
              </a:spcBef>
              <a:spcAft>
                <a:spcPts val="600"/>
              </a:spcAft>
            </a:pPr>
            <a:r>
              <a:rPr lang="en-US" sz="2200" dirty="0"/>
              <a:t>He studied complex syncretic societies in Indonesia and Morocco.</a:t>
            </a:r>
          </a:p>
          <a:p>
            <a:pPr>
              <a:lnSpc>
                <a:spcPct val="90000"/>
              </a:lnSpc>
              <a:spcBef>
                <a:spcPts val="0"/>
              </a:spcBef>
              <a:spcAft>
                <a:spcPts val="600"/>
              </a:spcAft>
            </a:pPr>
            <a:endParaRPr lang="en-US" sz="2200" dirty="0"/>
          </a:p>
          <a:p>
            <a:pPr>
              <a:lnSpc>
                <a:spcPct val="90000"/>
              </a:lnSpc>
              <a:spcBef>
                <a:spcPts val="0"/>
              </a:spcBef>
              <a:spcAft>
                <a:spcPts val="600"/>
              </a:spcAft>
            </a:pPr>
            <a:endParaRPr lang="en-US" sz="2200" dirty="0"/>
          </a:p>
        </p:txBody>
      </p:sp>
      <p:pic>
        <p:nvPicPr>
          <p:cNvPr id="14338" name="Picture 2" descr="Image result for clifford geertz">
            <a:extLst>
              <a:ext uri="{FF2B5EF4-FFF2-40B4-BE49-F238E27FC236}">
                <a16:creationId xmlns:a16="http://schemas.microsoft.com/office/drawing/2014/main" id="{5CEFD796-5A88-4064-B72A-146F5346F24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470" b="3220"/>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5825706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Interpretivism</a:t>
            </a:r>
          </a:p>
        </p:txBody>
      </p:sp>
      <p:sp>
        <p:nvSpPr>
          <p:cNvPr id="3075" name="Rectangle 3"/>
          <p:cNvSpPr>
            <a:spLocks noGrp="1" noChangeArrowheads="1"/>
          </p:cNvSpPr>
          <p:nvPr>
            <p:ph sz="half" idx="1"/>
          </p:nvPr>
        </p:nvSpPr>
        <p:spPr>
          <a:xfrm>
            <a:off x="2676383" y="1493066"/>
            <a:ext cx="4038600" cy="3989040"/>
          </a:xfrm>
          <a:prstGeom prst="rect">
            <a:avLst/>
          </a:prstGeom>
        </p:spPr>
        <p:txBody>
          <a:bodyPr>
            <a:normAutofit/>
          </a:bodyPr>
          <a:lstStyle/>
          <a:p>
            <a:pPr>
              <a:lnSpc>
                <a:spcPct val="90000"/>
              </a:lnSpc>
              <a:spcBef>
                <a:spcPts val="0"/>
              </a:spcBef>
              <a:spcAft>
                <a:spcPts val="600"/>
              </a:spcAft>
            </a:pPr>
            <a:r>
              <a:rPr lang="en-US" sz="2200" dirty="0"/>
              <a:t>This book was published in 1973, and in one of its chapters, called “Deep Play”, he tried to engage with the meanings of why and how the Balinese people take part in the “cock-fight”.</a:t>
            </a:r>
          </a:p>
        </p:txBody>
      </p:sp>
      <p:pic>
        <p:nvPicPr>
          <p:cNvPr id="15362" name="Picture 2" descr="Image result for deep play geertz">
            <a:extLst>
              <a:ext uri="{FF2B5EF4-FFF2-40B4-BE49-F238E27FC236}">
                <a16:creationId xmlns:a16="http://schemas.microsoft.com/office/drawing/2014/main" id="{6BDEE799-6C7F-4781-BF9E-55D245F592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3712256"/>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Image result for deep play geertz">
            <a:extLst>
              <a:ext uri="{FF2B5EF4-FFF2-40B4-BE49-F238E27FC236}">
                <a16:creationId xmlns:a16="http://schemas.microsoft.com/office/drawing/2014/main" id="{F66AEDF1-F77B-435B-BE82-5FF6192948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8" y="1300240"/>
            <a:ext cx="2332125" cy="3504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7277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3A7EFF8-F60C-4625-8A25-246B79CE8234}"/>
              </a:ext>
            </a:extLst>
          </p:cNvPr>
          <p:cNvSpPr>
            <a:spLocks noGrp="1"/>
          </p:cNvSpPr>
          <p:nvPr>
            <p:ph type="title"/>
          </p:nvPr>
        </p:nvSpPr>
        <p:spPr>
          <a:xfrm>
            <a:off x="457200" y="274638"/>
            <a:ext cx="8229600" cy="1143000"/>
          </a:xfrm>
        </p:spPr>
        <p:txBody>
          <a:bodyPr/>
          <a:lstStyle/>
          <a:p>
            <a:r>
              <a:rPr lang="en-US" dirty="0"/>
              <a:t>Interpretivism </a:t>
            </a:r>
          </a:p>
        </p:txBody>
      </p:sp>
      <p:sp>
        <p:nvSpPr>
          <p:cNvPr id="11" name="Content Placeholder 2">
            <a:extLst>
              <a:ext uri="{FF2B5EF4-FFF2-40B4-BE49-F238E27FC236}">
                <a16:creationId xmlns:a16="http://schemas.microsoft.com/office/drawing/2014/main" id="{11535B8F-797C-4559-9E9D-FAA8366CA9A8}"/>
              </a:ext>
            </a:extLst>
          </p:cNvPr>
          <p:cNvSpPr>
            <a:spLocks noGrp="1"/>
          </p:cNvSpPr>
          <p:nvPr>
            <p:ph idx="1"/>
          </p:nvPr>
        </p:nvSpPr>
        <p:spPr>
          <a:xfrm>
            <a:off x="457200" y="1600201"/>
            <a:ext cx="8229600" cy="3917032"/>
          </a:xfrm>
        </p:spPr>
        <p:txBody>
          <a:bodyPr/>
          <a:lstStyle/>
          <a:p>
            <a:pPr marL="0" indent="0">
              <a:buNone/>
            </a:pPr>
            <a:r>
              <a:rPr lang="en-GB" dirty="0">
                <a:hlinkClick r:id="rId3"/>
              </a:rPr>
              <a:t>https://www.youtube.com/watch?v=avW6g31hy-c</a:t>
            </a:r>
            <a:endParaRPr lang="en-US" dirty="0"/>
          </a:p>
          <a:p>
            <a:pPr marL="0" indent="0">
              <a:buNone/>
            </a:pPr>
            <a:endParaRPr lang="en-US" dirty="0"/>
          </a:p>
          <a:p>
            <a:pPr marL="0" indent="0">
              <a:buNone/>
            </a:pPr>
            <a:r>
              <a:rPr lang="en-US" dirty="0"/>
              <a:t>Documentary on </a:t>
            </a:r>
            <a:r>
              <a:rPr lang="en-US"/>
              <a:t>Balinese Cockfigh</a:t>
            </a:r>
            <a:r>
              <a:rPr lang="en-US" dirty="0"/>
              <a:t>t</a:t>
            </a:r>
            <a:endParaRPr lang="en-GB" dirty="0"/>
          </a:p>
        </p:txBody>
      </p:sp>
    </p:spTree>
    <p:extLst>
      <p:ext uri="{BB962C8B-B14F-4D97-AF65-F5344CB8AC3E}">
        <p14:creationId xmlns:p14="http://schemas.microsoft.com/office/powerpoint/2010/main" val="13673815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Interpretivism</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fontScale="92500" lnSpcReduction="10000"/>
          </a:bodyPr>
          <a:lstStyle/>
          <a:p>
            <a:pPr>
              <a:lnSpc>
                <a:spcPct val="90000"/>
              </a:lnSpc>
              <a:spcBef>
                <a:spcPts val="0"/>
              </a:spcBef>
              <a:spcAft>
                <a:spcPts val="600"/>
              </a:spcAft>
            </a:pPr>
            <a:r>
              <a:rPr lang="en-US" sz="2200" b="1" dirty="0"/>
              <a:t>E </a:t>
            </a:r>
            <a:r>
              <a:rPr lang="en-US" sz="2200" b="1" dirty="0" err="1"/>
              <a:t>E</a:t>
            </a:r>
            <a:r>
              <a:rPr lang="en-US" sz="2200" b="1" dirty="0"/>
              <a:t> Evans Pritchard (1902-1973)</a:t>
            </a:r>
          </a:p>
          <a:p>
            <a:pPr>
              <a:lnSpc>
                <a:spcPct val="90000"/>
              </a:lnSpc>
              <a:spcBef>
                <a:spcPts val="0"/>
              </a:spcBef>
              <a:spcAft>
                <a:spcPts val="600"/>
              </a:spcAft>
            </a:pPr>
            <a:r>
              <a:rPr lang="en-US" sz="2200" dirty="0"/>
              <a:t>Student of </a:t>
            </a:r>
            <a:r>
              <a:rPr lang="en-US" sz="2200" dirty="0" err="1"/>
              <a:t>Malinwoski</a:t>
            </a:r>
            <a:endParaRPr lang="en-US" sz="2200" dirty="0"/>
          </a:p>
          <a:p>
            <a:pPr>
              <a:lnSpc>
                <a:spcPct val="90000"/>
              </a:lnSpc>
              <a:spcBef>
                <a:spcPts val="0"/>
              </a:spcBef>
              <a:spcAft>
                <a:spcPts val="600"/>
              </a:spcAft>
            </a:pPr>
            <a:r>
              <a:rPr lang="en-US" sz="2200" dirty="0"/>
              <a:t>He said that interpretivism offers perspectives that emphasizes on the need to understand cultures over the quest for former structures. </a:t>
            </a:r>
          </a:p>
          <a:p>
            <a:pPr>
              <a:lnSpc>
                <a:spcPct val="90000"/>
              </a:lnSpc>
              <a:spcBef>
                <a:spcPts val="0"/>
              </a:spcBef>
              <a:spcAft>
                <a:spcPts val="600"/>
              </a:spcAft>
            </a:pPr>
            <a:r>
              <a:rPr lang="en-US" sz="2200" dirty="0"/>
              <a:t>He studied the </a:t>
            </a:r>
            <a:r>
              <a:rPr lang="en-US" sz="2200" dirty="0" err="1"/>
              <a:t>Nuers</a:t>
            </a:r>
            <a:r>
              <a:rPr lang="en-US" sz="2200" dirty="0"/>
              <a:t> and the Zande.</a:t>
            </a:r>
          </a:p>
          <a:p>
            <a:pPr>
              <a:lnSpc>
                <a:spcPct val="90000"/>
              </a:lnSpc>
              <a:spcBef>
                <a:spcPts val="0"/>
              </a:spcBef>
              <a:spcAft>
                <a:spcPts val="600"/>
              </a:spcAft>
            </a:pPr>
            <a:r>
              <a:rPr lang="en-US" sz="2200" dirty="0"/>
              <a:t>In his works, he tried to understand the viewpoint of his subjects.</a:t>
            </a:r>
          </a:p>
          <a:p>
            <a:pPr>
              <a:lnSpc>
                <a:spcPct val="90000"/>
              </a:lnSpc>
              <a:spcBef>
                <a:spcPts val="0"/>
              </a:spcBef>
              <a:spcAft>
                <a:spcPts val="600"/>
              </a:spcAft>
            </a:pPr>
            <a:endParaRPr lang="en-US" sz="2200" dirty="0"/>
          </a:p>
        </p:txBody>
      </p:sp>
      <p:pic>
        <p:nvPicPr>
          <p:cNvPr id="1026" name="Picture 2" descr="Image result for e e evans pritchard">
            <a:extLst>
              <a:ext uri="{FF2B5EF4-FFF2-40B4-BE49-F238E27FC236}">
                <a16:creationId xmlns:a16="http://schemas.microsoft.com/office/drawing/2014/main" id="{79BE4F07-72A5-48C0-9EE9-1FFB504895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717" r="-1" b="7487"/>
          <a:stretch/>
        </p:blipFill>
        <p:spPr bwMode="auto">
          <a:xfrm>
            <a:off x="4648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4841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Postmodernism</a:t>
            </a:r>
          </a:p>
        </p:txBody>
      </p:sp>
      <p:pic>
        <p:nvPicPr>
          <p:cNvPr id="2050" name="Picture 2" descr="Image result for post modernism">
            <a:extLst>
              <a:ext uri="{FF2B5EF4-FFF2-40B4-BE49-F238E27FC236}">
                <a16:creationId xmlns:a16="http://schemas.microsoft.com/office/drawing/2014/main" id="{00941C66-487B-4334-83FF-E6BA6A64D8D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200" y="2542867"/>
            <a:ext cx="4038600" cy="210370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075" name="Rectangle 3"/>
          <p:cNvSpPr>
            <a:spLocks noGrp="1" noChangeArrowheads="1"/>
          </p:cNvSpPr>
          <p:nvPr>
            <p:ph sz="half" idx="2"/>
          </p:nvPr>
        </p:nvSpPr>
        <p:spPr>
          <a:xfrm>
            <a:off x="4648200" y="1600201"/>
            <a:ext cx="4038600" cy="3989040"/>
          </a:xfrm>
          <a:prstGeom prst="rect">
            <a:avLst/>
          </a:prstGeom>
        </p:spPr>
        <p:txBody>
          <a:bodyPr>
            <a:normAutofit/>
          </a:bodyPr>
          <a:lstStyle/>
          <a:p>
            <a:pPr>
              <a:lnSpc>
                <a:spcPct val="90000"/>
              </a:lnSpc>
              <a:spcBef>
                <a:spcPts val="0"/>
              </a:spcBef>
              <a:spcAft>
                <a:spcPts val="600"/>
              </a:spcAft>
            </a:pPr>
            <a:r>
              <a:rPr lang="en-US" sz="2000" dirty="0"/>
              <a:t>Around the end of the 20</a:t>
            </a:r>
            <a:r>
              <a:rPr lang="en-US" sz="2000" baseline="30000" dirty="0"/>
              <a:t>th</a:t>
            </a:r>
            <a:r>
              <a:rPr lang="en-US" sz="2000" dirty="0"/>
              <a:t> century, there developed a grand </a:t>
            </a:r>
            <a:r>
              <a:rPr lang="en-US" sz="2000" b="1" dirty="0"/>
              <a:t>distrust in the “grand theories”</a:t>
            </a:r>
            <a:r>
              <a:rPr lang="en-US" sz="2000" dirty="0"/>
              <a:t> and the need to generalize everything came under heavy criticism.</a:t>
            </a:r>
          </a:p>
          <a:p>
            <a:pPr>
              <a:lnSpc>
                <a:spcPct val="90000"/>
              </a:lnSpc>
              <a:spcBef>
                <a:spcPts val="0"/>
              </a:spcBef>
              <a:spcAft>
                <a:spcPts val="600"/>
              </a:spcAft>
            </a:pPr>
            <a:r>
              <a:rPr lang="en-US" sz="2000" dirty="0"/>
              <a:t>It started in the disciplines of art, architecture and literature.</a:t>
            </a:r>
          </a:p>
          <a:p>
            <a:pPr>
              <a:lnSpc>
                <a:spcPct val="90000"/>
              </a:lnSpc>
              <a:spcBef>
                <a:spcPts val="0"/>
              </a:spcBef>
              <a:spcAft>
                <a:spcPts val="600"/>
              </a:spcAft>
            </a:pPr>
            <a:r>
              <a:rPr lang="en-US" sz="2000" dirty="0"/>
              <a:t>It attacked the dogmatic way of understanding of things.</a:t>
            </a:r>
          </a:p>
          <a:p>
            <a:pPr>
              <a:lnSpc>
                <a:spcPct val="90000"/>
              </a:lnSpc>
              <a:spcBef>
                <a:spcPts val="0"/>
              </a:spcBef>
              <a:spcAft>
                <a:spcPts val="600"/>
              </a:spcAft>
            </a:pPr>
            <a:r>
              <a:rPr lang="en-US" sz="2000" dirty="0"/>
              <a:t>The term was first used by </a:t>
            </a:r>
            <a:r>
              <a:rPr lang="en-US" sz="2000" b="1" dirty="0"/>
              <a:t>J W Chapman</a:t>
            </a:r>
            <a:r>
              <a:rPr lang="en-US" sz="2000" dirty="0"/>
              <a:t> to describe a style of painting in 1870s.</a:t>
            </a:r>
          </a:p>
          <a:p>
            <a:pPr>
              <a:lnSpc>
                <a:spcPct val="90000"/>
              </a:lnSpc>
              <a:spcBef>
                <a:spcPts val="0"/>
              </a:spcBef>
              <a:spcAft>
                <a:spcPts val="600"/>
              </a:spcAft>
            </a:pPr>
            <a:endParaRPr lang="en-US" sz="2000" dirty="0"/>
          </a:p>
        </p:txBody>
      </p:sp>
    </p:spTree>
    <p:extLst>
      <p:ext uri="{BB962C8B-B14F-4D97-AF65-F5344CB8AC3E}">
        <p14:creationId xmlns:p14="http://schemas.microsoft.com/office/powerpoint/2010/main" val="25702978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Postmodernism</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a:bodyPr>
          <a:lstStyle/>
          <a:p>
            <a:pPr>
              <a:lnSpc>
                <a:spcPct val="90000"/>
              </a:lnSpc>
              <a:spcBef>
                <a:spcPts val="0"/>
              </a:spcBef>
              <a:spcAft>
                <a:spcPts val="600"/>
              </a:spcAft>
            </a:pPr>
            <a:r>
              <a:rPr lang="en-US" sz="2000" dirty="0"/>
              <a:t>This theory brought to light that there can be plurality of facts, perceptions, and acknowledged the existence of “truths” instead of The Truth.</a:t>
            </a:r>
          </a:p>
          <a:p>
            <a:pPr>
              <a:lnSpc>
                <a:spcPct val="90000"/>
              </a:lnSpc>
              <a:spcBef>
                <a:spcPts val="0"/>
              </a:spcBef>
              <a:spcAft>
                <a:spcPts val="600"/>
              </a:spcAft>
            </a:pPr>
            <a:r>
              <a:rPr lang="en-US" sz="2000" dirty="0"/>
              <a:t>It was based on subjectivity and intermediate state of knowledge.</a:t>
            </a:r>
          </a:p>
          <a:p>
            <a:pPr>
              <a:lnSpc>
                <a:spcPct val="90000"/>
              </a:lnSpc>
              <a:spcBef>
                <a:spcPts val="0"/>
              </a:spcBef>
              <a:spcAft>
                <a:spcPts val="600"/>
              </a:spcAft>
            </a:pPr>
            <a:r>
              <a:rPr lang="en-US" sz="2000" dirty="0"/>
              <a:t>It valued the opinions of individual, even those who were non-conforming.</a:t>
            </a:r>
          </a:p>
          <a:p>
            <a:pPr marL="0" indent="0">
              <a:lnSpc>
                <a:spcPct val="90000"/>
              </a:lnSpc>
              <a:spcBef>
                <a:spcPts val="0"/>
              </a:spcBef>
              <a:spcAft>
                <a:spcPts val="600"/>
              </a:spcAft>
              <a:buNone/>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p:txBody>
      </p:sp>
      <p:pic>
        <p:nvPicPr>
          <p:cNvPr id="2" name="Picture 2" descr="Image result for post modernism">
            <a:extLst>
              <a:ext uri="{FF2B5EF4-FFF2-40B4-BE49-F238E27FC236}">
                <a16:creationId xmlns:a16="http://schemas.microsoft.com/office/drawing/2014/main" id="{6AD689FF-53DF-4F4E-9F5C-B267FC535D3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2367716"/>
            <a:ext cx="4038600" cy="245401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09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Postmodernism</a:t>
            </a:r>
          </a:p>
        </p:txBody>
      </p:sp>
      <p:sp>
        <p:nvSpPr>
          <p:cNvPr id="3075" name="Rectangle 3"/>
          <p:cNvSpPr>
            <a:spLocks noGrp="1" noChangeArrowheads="1"/>
          </p:cNvSpPr>
          <p:nvPr>
            <p:ph sz="half" idx="1"/>
          </p:nvPr>
        </p:nvSpPr>
        <p:spPr>
          <a:xfrm>
            <a:off x="457200" y="1600201"/>
            <a:ext cx="4038600" cy="3989040"/>
          </a:xfrm>
          <a:prstGeom prst="rect">
            <a:avLst/>
          </a:prstGeom>
        </p:spPr>
        <p:txBody>
          <a:bodyPr>
            <a:normAutofit/>
          </a:bodyPr>
          <a:lstStyle/>
          <a:p>
            <a:pPr>
              <a:lnSpc>
                <a:spcPct val="90000"/>
              </a:lnSpc>
              <a:spcBef>
                <a:spcPts val="0"/>
              </a:spcBef>
              <a:spcAft>
                <a:spcPts val="600"/>
              </a:spcAft>
            </a:pPr>
            <a:r>
              <a:rPr lang="en-US" sz="2000" dirty="0"/>
              <a:t>This theory developed during the Enlightenment era.</a:t>
            </a:r>
          </a:p>
          <a:p>
            <a:pPr>
              <a:lnSpc>
                <a:spcPct val="90000"/>
              </a:lnSpc>
              <a:spcBef>
                <a:spcPts val="0"/>
              </a:spcBef>
              <a:spcAft>
                <a:spcPts val="600"/>
              </a:spcAft>
            </a:pPr>
            <a:r>
              <a:rPr lang="en-US" sz="2000" dirty="0"/>
              <a:t>In anthropology, this framework was greatly inspired by the works of Edward Said.</a:t>
            </a:r>
          </a:p>
          <a:p>
            <a:pPr>
              <a:lnSpc>
                <a:spcPct val="90000"/>
              </a:lnSpc>
              <a:spcBef>
                <a:spcPts val="0"/>
              </a:spcBef>
              <a:spcAft>
                <a:spcPts val="600"/>
              </a:spcAft>
            </a:pPr>
            <a:r>
              <a:rPr lang="en-US" sz="2000" dirty="0"/>
              <a:t>It challenged the presumption of ethnological authority on the part of the anthropologists.</a:t>
            </a:r>
          </a:p>
          <a:p>
            <a:pPr>
              <a:lnSpc>
                <a:spcPct val="90000"/>
              </a:lnSpc>
              <a:spcBef>
                <a:spcPts val="0"/>
              </a:spcBef>
              <a:spcAft>
                <a:spcPts val="600"/>
              </a:spcAft>
            </a:pPr>
            <a:r>
              <a:rPr lang="en-US" sz="2000" dirty="0"/>
              <a:t>Many say it was the logical development of ‘Relativism’ and ‘Interpretivism’.</a:t>
            </a:r>
          </a:p>
          <a:p>
            <a:pPr marL="0" indent="0">
              <a:lnSpc>
                <a:spcPct val="90000"/>
              </a:lnSpc>
              <a:spcBef>
                <a:spcPts val="0"/>
              </a:spcBef>
              <a:spcAft>
                <a:spcPts val="600"/>
              </a:spcAft>
              <a:buNone/>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p:txBody>
      </p:sp>
      <p:pic>
        <p:nvPicPr>
          <p:cNvPr id="2" name="Picture 2" descr="Image result for post modernism">
            <a:extLst>
              <a:ext uri="{FF2B5EF4-FFF2-40B4-BE49-F238E27FC236}">
                <a16:creationId xmlns:a16="http://schemas.microsoft.com/office/drawing/2014/main" id="{6AD689FF-53DF-4F4E-9F5C-B267FC535D3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2367716"/>
            <a:ext cx="4038600" cy="245401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0017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Postmodernism</a:t>
            </a:r>
          </a:p>
        </p:txBody>
      </p:sp>
      <p:sp>
        <p:nvSpPr>
          <p:cNvPr id="3075" name="Rectangle 3"/>
          <p:cNvSpPr>
            <a:spLocks noGrp="1" noChangeArrowheads="1"/>
          </p:cNvSpPr>
          <p:nvPr>
            <p:ph sz="half" idx="1"/>
          </p:nvPr>
        </p:nvSpPr>
        <p:spPr>
          <a:xfrm>
            <a:off x="457200" y="2276872"/>
            <a:ext cx="4038600" cy="3989040"/>
          </a:xfrm>
          <a:prstGeom prst="rect">
            <a:avLst/>
          </a:prstGeom>
        </p:spPr>
        <p:txBody>
          <a:bodyPr>
            <a:normAutofit/>
          </a:bodyPr>
          <a:lstStyle/>
          <a:p>
            <a:pPr>
              <a:lnSpc>
                <a:spcPct val="90000"/>
              </a:lnSpc>
              <a:spcBef>
                <a:spcPts val="0"/>
              </a:spcBef>
              <a:spcAft>
                <a:spcPts val="600"/>
              </a:spcAft>
            </a:pPr>
            <a:r>
              <a:rPr lang="en-US" sz="2000" b="1" dirty="0"/>
              <a:t>Jean </a:t>
            </a:r>
            <a:r>
              <a:rPr lang="en-US" sz="2000" b="1" dirty="0" err="1"/>
              <a:t>Leytard</a:t>
            </a:r>
            <a:r>
              <a:rPr lang="en-US" sz="2000" dirty="0"/>
              <a:t>, defined Postmodernism as “incredulity towards metanarratives”.</a:t>
            </a:r>
          </a:p>
          <a:p>
            <a:pPr>
              <a:lnSpc>
                <a:spcPct val="90000"/>
              </a:lnSpc>
              <a:spcBef>
                <a:spcPts val="0"/>
              </a:spcBef>
              <a:spcAft>
                <a:spcPts val="600"/>
              </a:spcAft>
            </a:pPr>
            <a:r>
              <a:rPr lang="en-US" sz="2000" dirty="0"/>
              <a:t>Postmodernism opposes the “wholeness” of ethnographic reality.</a:t>
            </a:r>
          </a:p>
          <a:p>
            <a:pPr>
              <a:lnSpc>
                <a:spcPct val="90000"/>
              </a:lnSpc>
              <a:spcBef>
                <a:spcPts val="0"/>
              </a:spcBef>
              <a:spcAft>
                <a:spcPts val="600"/>
              </a:spcAft>
            </a:pPr>
            <a:r>
              <a:rPr lang="en-US" sz="2000" dirty="0"/>
              <a:t>It acknowledges that there can exist many “realities”.</a:t>
            </a:r>
          </a:p>
          <a:p>
            <a:pPr>
              <a:lnSpc>
                <a:spcPct val="90000"/>
              </a:lnSpc>
              <a:spcBef>
                <a:spcPts val="0"/>
              </a:spcBef>
              <a:spcAft>
                <a:spcPts val="600"/>
              </a:spcAft>
            </a:pPr>
            <a:endParaRPr lang="en-US" sz="2000" dirty="0"/>
          </a:p>
          <a:p>
            <a:pPr marL="0" indent="0">
              <a:lnSpc>
                <a:spcPct val="90000"/>
              </a:lnSpc>
              <a:spcBef>
                <a:spcPts val="0"/>
              </a:spcBef>
              <a:spcAft>
                <a:spcPts val="600"/>
              </a:spcAft>
              <a:buNone/>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p:txBody>
      </p:sp>
      <p:pic>
        <p:nvPicPr>
          <p:cNvPr id="4098" name="Picture 2" descr="Image result for postmodernism">
            <a:extLst>
              <a:ext uri="{FF2B5EF4-FFF2-40B4-BE49-F238E27FC236}">
                <a16:creationId xmlns:a16="http://schemas.microsoft.com/office/drawing/2014/main" id="{DDE12BA7-C6AF-4E5B-8D42-2BBAF7696EE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9118"/>
          <a:stretch/>
        </p:blipFill>
        <p:spPr bwMode="auto">
          <a:xfrm>
            <a:off x="4472109" y="2515083"/>
            <a:ext cx="4634915" cy="1827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0225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Postcolonialism</a:t>
            </a:r>
          </a:p>
        </p:txBody>
      </p:sp>
      <p:sp>
        <p:nvSpPr>
          <p:cNvPr id="3075" name="Rectangle 3"/>
          <p:cNvSpPr>
            <a:spLocks noGrp="1" noChangeArrowheads="1"/>
          </p:cNvSpPr>
          <p:nvPr>
            <p:ph sz="half" idx="1"/>
          </p:nvPr>
        </p:nvSpPr>
        <p:spPr>
          <a:xfrm>
            <a:off x="437444" y="1434480"/>
            <a:ext cx="4038600" cy="3989040"/>
          </a:xfrm>
          <a:prstGeom prst="rect">
            <a:avLst/>
          </a:prstGeom>
        </p:spPr>
        <p:txBody>
          <a:bodyPr>
            <a:normAutofit/>
          </a:bodyPr>
          <a:lstStyle/>
          <a:p>
            <a:pPr>
              <a:lnSpc>
                <a:spcPct val="90000"/>
              </a:lnSpc>
              <a:spcBef>
                <a:spcPts val="0"/>
              </a:spcBef>
              <a:spcAft>
                <a:spcPts val="600"/>
              </a:spcAft>
            </a:pPr>
            <a:r>
              <a:rPr lang="en-US" sz="2000" b="1" dirty="0"/>
              <a:t>Gandhi </a:t>
            </a:r>
            <a:r>
              <a:rPr lang="en-US" sz="2000" dirty="0"/>
              <a:t>defined postcolonialism as the process whereby the West attempts to cancel or negate the cultural difference of the non-West.</a:t>
            </a:r>
          </a:p>
          <a:p>
            <a:pPr>
              <a:lnSpc>
                <a:spcPct val="90000"/>
              </a:lnSpc>
              <a:spcBef>
                <a:spcPts val="0"/>
              </a:spcBef>
              <a:spcAft>
                <a:spcPts val="600"/>
              </a:spcAft>
            </a:pPr>
            <a:r>
              <a:rPr lang="en-US" sz="2000" dirty="0"/>
              <a:t>It examines the effects of imperialistic discourses on colonial or postcolonial colonies.</a:t>
            </a:r>
          </a:p>
          <a:p>
            <a:pPr>
              <a:lnSpc>
                <a:spcPct val="90000"/>
              </a:lnSpc>
              <a:spcBef>
                <a:spcPts val="0"/>
              </a:spcBef>
              <a:spcAft>
                <a:spcPts val="600"/>
              </a:spcAft>
            </a:pPr>
            <a:r>
              <a:rPr lang="en-US" altLang="en-US" sz="2000" dirty="0"/>
              <a:t>Assert  that marginality, plurality and ‘Otherness’ are sources of energy and potential change. </a:t>
            </a:r>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a:p>
            <a:pPr marL="0" indent="0">
              <a:lnSpc>
                <a:spcPct val="90000"/>
              </a:lnSpc>
              <a:spcBef>
                <a:spcPts val="0"/>
              </a:spcBef>
              <a:spcAft>
                <a:spcPts val="600"/>
              </a:spcAft>
              <a:buNone/>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p:txBody>
      </p:sp>
      <p:pic>
        <p:nvPicPr>
          <p:cNvPr id="6146" name="Picture 2" descr="Image result for postcolonialism">
            <a:extLst>
              <a:ext uri="{FF2B5EF4-FFF2-40B4-BE49-F238E27FC236}">
                <a16:creationId xmlns:a16="http://schemas.microsoft.com/office/drawing/2014/main" id="{CC0913CB-B236-4AA0-A318-25D48165A2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6044" y="1628800"/>
            <a:ext cx="4219723" cy="3379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221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Postcolonialism</a:t>
            </a:r>
          </a:p>
        </p:txBody>
      </p:sp>
      <p:sp>
        <p:nvSpPr>
          <p:cNvPr id="3075" name="Rectangle 3"/>
          <p:cNvSpPr>
            <a:spLocks noGrp="1" noChangeArrowheads="1"/>
          </p:cNvSpPr>
          <p:nvPr>
            <p:ph sz="half" idx="1"/>
          </p:nvPr>
        </p:nvSpPr>
        <p:spPr>
          <a:xfrm>
            <a:off x="437444" y="1916832"/>
            <a:ext cx="4422588" cy="2736304"/>
          </a:xfrm>
          <a:prstGeom prst="rect">
            <a:avLst/>
          </a:prstGeom>
        </p:spPr>
        <p:txBody>
          <a:bodyPr>
            <a:normAutofit/>
          </a:bodyPr>
          <a:lstStyle/>
          <a:p>
            <a:pPr marL="285750" indent="-285750">
              <a:lnSpc>
                <a:spcPct val="90000"/>
              </a:lnSpc>
            </a:pPr>
            <a:r>
              <a:rPr lang="en-US" altLang="en-US" sz="2000" dirty="0"/>
              <a:t>Celebrate ‘cultural </a:t>
            </a:r>
            <a:r>
              <a:rPr lang="en-US" altLang="en-US" sz="2000" dirty="0" err="1"/>
              <a:t>polyvancy</a:t>
            </a:r>
            <a:r>
              <a:rPr lang="en-US" altLang="en-US" sz="2000" dirty="0"/>
              <a:t>’ (belonging to more than one culture)</a:t>
            </a:r>
          </a:p>
          <a:p>
            <a:pPr>
              <a:lnSpc>
                <a:spcPct val="90000"/>
              </a:lnSpc>
              <a:spcBef>
                <a:spcPts val="0"/>
              </a:spcBef>
              <a:spcAft>
                <a:spcPts val="600"/>
              </a:spcAft>
            </a:pPr>
            <a:r>
              <a:rPr lang="en-US" altLang="en-US" sz="2000" dirty="0"/>
              <a:t>Examine representation of other cultures</a:t>
            </a:r>
          </a:p>
          <a:p>
            <a:pPr>
              <a:lnSpc>
                <a:spcPct val="90000"/>
              </a:lnSpc>
              <a:spcBef>
                <a:spcPts val="0"/>
              </a:spcBef>
              <a:spcAft>
                <a:spcPts val="600"/>
              </a:spcAft>
            </a:pPr>
            <a:r>
              <a:rPr lang="en-US" sz="2000" dirty="0"/>
              <a:t>Of late, it also highlights and critiques how history and literature glorified colonial times and results. </a:t>
            </a:r>
          </a:p>
          <a:p>
            <a:pPr>
              <a:lnSpc>
                <a:spcPct val="90000"/>
              </a:lnSpc>
              <a:spcBef>
                <a:spcPts val="0"/>
              </a:spcBef>
              <a:spcAft>
                <a:spcPts val="600"/>
              </a:spcAft>
            </a:pPr>
            <a:endParaRPr lang="en-US" sz="2000" dirty="0"/>
          </a:p>
          <a:p>
            <a:pPr marL="0" indent="0">
              <a:lnSpc>
                <a:spcPct val="90000"/>
              </a:lnSpc>
              <a:spcBef>
                <a:spcPts val="0"/>
              </a:spcBef>
              <a:spcAft>
                <a:spcPts val="600"/>
              </a:spcAft>
              <a:buNone/>
            </a:pPr>
            <a:endParaRPr lang="en-US" sz="2000" dirty="0"/>
          </a:p>
          <a:p>
            <a:pPr marL="0" indent="0">
              <a:lnSpc>
                <a:spcPct val="90000"/>
              </a:lnSpc>
              <a:spcBef>
                <a:spcPts val="0"/>
              </a:spcBef>
              <a:spcAft>
                <a:spcPts val="600"/>
              </a:spcAft>
              <a:buNone/>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p:txBody>
      </p:sp>
      <p:pic>
        <p:nvPicPr>
          <p:cNvPr id="6146" name="Picture 2" descr="Image result for postcolonialism">
            <a:extLst>
              <a:ext uri="{FF2B5EF4-FFF2-40B4-BE49-F238E27FC236}">
                <a16:creationId xmlns:a16="http://schemas.microsoft.com/office/drawing/2014/main" id="{CC0913CB-B236-4AA0-A318-25D48165A2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6044" y="1628800"/>
            <a:ext cx="4219723" cy="3379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18815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Feminism</a:t>
            </a:r>
          </a:p>
        </p:txBody>
      </p:sp>
      <p:sp>
        <p:nvSpPr>
          <p:cNvPr id="3075" name="Rectangle 3"/>
          <p:cNvSpPr>
            <a:spLocks noGrp="1" noChangeArrowheads="1"/>
          </p:cNvSpPr>
          <p:nvPr>
            <p:ph sz="half" idx="1"/>
          </p:nvPr>
        </p:nvSpPr>
        <p:spPr>
          <a:xfrm>
            <a:off x="437444" y="1916832"/>
            <a:ext cx="5142668" cy="3384376"/>
          </a:xfrm>
          <a:prstGeom prst="rect">
            <a:avLst/>
          </a:prstGeom>
        </p:spPr>
        <p:txBody>
          <a:bodyPr>
            <a:normAutofit fontScale="92500" lnSpcReduction="10000"/>
          </a:bodyPr>
          <a:lstStyle/>
          <a:p>
            <a:pPr marL="0" indent="0"/>
            <a:r>
              <a:rPr lang="en-GB" sz="2000" dirty="0"/>
              <a:t>Feminism is a range of political movements, ideologies, and social movements that share a common goal: to define, establish, and achieve political, economic, personal, and social equality of sexes. </a:t>
            </a:r>
          </a:p>
          <a:p>
            <a:pPr marL="0" indent="0"/>
            <a:r>
              <a:rPr lang="en-GB" sz="2000" dirty="0"/>
              <a:t>Feminist theory explores both inequality in gender relations and the constitution of gender. </a:t>
            </a:r>
          </a:p>
          <a:p>
            <a:pPr marL="0" indent="0"/>
            <a:r>
              <a:rPr lang="en-GB" sz="2000" dirty="0"/>
              <a:t>It is best understood as both an intellectual and a normative project. </a:t>
            </a:r>
          </a:p>
          <a:p>
            <a:pPr>
              <a:lnSpc>
                <a:spcPct val="90000"/>
              </a:lnSpc>
              <a:spcBef>
                <a:spcPts val="0"/>
              </a:spcBef>
              <a:spcAft>
                <a:spcPts val="600"/>
              </a:spcAft>
            </a:pPr>
            <a:endParaRPr lang="en-US" sz="2000" dirty="0"/>
          </a:p>
          <a:p>
            <a:pPr marL="0" indent="0">
              <a:lnSpc>
                <a:spcPct val="90000"/>
              </a:lnSpc>
              <a:spcBef>
                <a:spcPts val="0"/>
              </a:spcBef>
              <a:spcAft>
                <a:spcPts val="600"/>
              </a:spcAft>
              <a:buNone/>
            </a:pPr>
            <a:endParaRPr lang="en-US" sz="2000" dirty="0"/>
          </a:p>
          <a:p>
            <a:pPr marL="0" indent="0">
              <a:lnSpc>
                <a:spcPct val="90000"/>
              </a:lnSpc>
              <a:spcBef>
                <a:spcPts val="0"/>
              </a:spcBef>
              <a:spcAft>
                <a:spcPts val="600"/>
              </a:spcAft>
              <a:buNone/>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p:txBody>
      </p:sp>
      <p:pic>
        <p:nvPicPr>
          <p:cNvPr id="7170" name="Picture 2" descr="Image result for feminism">
            <a:extLst>
              <a:ext uri="{FF2B5EF4-FFF2-40B4-BE49-F238E27FC236}">
                <a16:creationId xmlns:a16="http://schemas.microsoft.com/office/drawing/2014/main" id="{8CB5B9E6-26B4-4873-AA59-327C09E69E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3363" y="1938064"/>
            <a:ext cx="2764310" cy="2981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0010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74638"/>
            <a:ext cx="8229600" cy="1143000"/>
          </a:xfrm>
          <a:prstGeom prst="rect">
            <a:avLst/>
          </a:prstGeom>
        </p:spPr>
        <p:txBody>
          <a:bodyPr anchor="ctr">
            <a:normAutofit/>
          </a:bodyPr>
          <a:lstStyle/>
          <a:p>
            <a:r>
              <a:rPr lang="en-GB" altLang="en-US" b="1" dirty="0"/>
              <a:t>Feminism and Anthropology</a:t>
            </a:r>
          </a:p>
        </p:txBody>
      </p:sp>
      <p:sp>
        <p:nvSpPr>
          <p:cNvPr id="3075" name="Rectangle 3"/>
          <p:cNvSpPr>
            <a:spLocks noGrp="1" noChangeArrowheads="1"/>
          </p:cNvSpPr>
          <p:nvPr>
            <p:ph sz="half" idx="1"/>
          </p:nvPr>
        </p:nvSpPr>
        <p:spPr>
          <a:xfrm>
            <a:off x="437444" y="1916832"/>
            <a:ext cx="5142668" cy="3384376"/>
          </a:xfrm>
          <a:prstGeom prst="rect">
            <a:avLst/>
          </a:prstGeom>
        </p:spPr>
        <p:txBody>
          <a:bodyPr>
            <a:normAutofit fontScale="85000" lnSpcReduction="10000"/>
          </a:bodyPr>
          <a:lstStyle/>
          <a:p>
            <a:pPr marL="0" indent="0">
              <a:buNone/>
            </a:pPr>
            <a:r>
              <a:rPr lang="en-GB" sz="2000" dirty="0"/>
              <a:t>Anthropology has undergone major shifts since the dawn of feminist waves across the globe.</a:t>
            </a:r>
          </a:p>
          <a:p>
            <a:pPr marL="0" indent="0">
              <a:buNone/>
            </a:pPr>
            <a:endParaRPr lang="en-GB" sz="2000" dirty="0"/>
          </a:p>
          <a:p>
            <a:pPr marL="0" indent="0">
              <a:buNone/>
            </a:pPr>
            <a:r>
              <a:rPr lang="en-GB" sz="2000" dirty="0"/>
              <a:t>Two primary shifts have been:</a:t>
            </a:r>
          </a:p>
          <a:p>
            <a:pPr marL="0" indent="0"/>
            <a:endParaRPr lang="en-GB" sz="2000" dirty="0"/>
          </a:p>
          <a:p>
            <a:pPr marL="0" indent="0">
              <a:buNone/>
            </a:pPr>
            <a:r>
              <a:rPr lang="en-GB" sz="2000" dirty="0"/>
              <a:t>(1) from universalizing to particularizing and contextualizing women’s experiences and;</a:t>
            </a:r>
          </a:p>
          <a:p>
            <a:pPr marL="0" indent="0"/>
            <a:endParaRPr lang="en-GB" sz="2000" dirty="0"/>
          </a:p>
          <a:p>
            <a:pPr marL="0" indent="0">
              <a:buNone/>
            </a:pPr>
            <a:r>
              <a:rPr lang="en-GB" sz="2000" dirty="0"/>
              <a:t>(2) from conceptualizing men and women as categories and focusing on the category “women”, to questioning the content of that category and moving to the exploration of gendered practices. </a:t>
            </a:r>
          </a:p>
          <a:p>
            <a:pPr marL="0" indent="0">
              <a:buNone/>
            </a:pPr>
            <a:endParaRPr lang="en-GB" sz="2000" dirty="0"/>
          </a:p>
          <a:p>
            <a:pPr marL="0" indent="0"/>
            <a:endParaRPr lang="en-GB" sz="2000" dirty="0"/>
          </a:p>
          <a:p>
            <a:pPr>
              <a:lnSpc>
                <a:spcPct val="90000"/>
              </a:lnSpc>
              <a:spcBef>
                <a:spcPts val="0"/>
              </a:spcBef>
              <a:spcAft>
                <a:spcPts val="600"/>
              </a:spcAft>
            </a:pPr>
            <a:endParaRPr lang="en-US" sz="2000" dirty="0"/>
          </a:p>
          <a:p>
            <a:pPr marL="0" indent="0">
              <a:lnSpc>
                <a:spcPct val="90000"/>
              </a:lnSpc>
              <a:spcBef>
                <a:spcPts val="0"/>
              </a:spcBef>
              <a:spcAft>
                <a:spcPts val="600"/>
              </a:spcAft>
              <a:buNone/>
            </a:pPr>
            <a:endParaRPr lang="en-US" sz="2000" dirty="0"/>
          </a:p>
          <a:p>
            <a:pPr marL="0" indent="0">
              <a:lnSpc>
                <a:spcPct val="90000"/>
              </a:lnSpc>
              <a:spcBef>
                <a:spcPts val="0"/>
              </a:spcBef>
              <a:spcAft>
                <a:spcPts val="600"/>
              </a:spcAft>
              <a:buNone/>
            </a:pPr>
            <a:endParaRPr lang="en-US" sz="2000" dirty="0"/>
          </a:p>
          <a:p>
            <a:pPr>
              <a:lnSpc>
                <a:spcPct val="90000"/>
              </a:lnSpc>
              <a:spcBef>
                <a:spcPts val="0"/>
              </a:spcBef>
              <a:spcAft>
                <a:spcPts val="600"/>
              </a:spcAft>
            </a:pPr>
            <a:endParaRPr lang="en-US" sz="2000" dirty="0"/>
          </a:p>
          <a:p>
            <a:pPr>
              <a:lnSpc>
                <a:spcPct val="90000"/>
              </a:lnSpc>
              <a:spcBef>
                <a:spcPts val="0"/>
              </a:spcBef>
              <a:spcAft>
                <a:spcPts val="600"/>
              </a:spcAft>
            </a:pPr>
            <a:endParaRPr lang="en-US" sz="2000" dirty="0"/>
          </a:p>
        </p:txBody>
      </p:sp>
      <p:pic>
        <p:nvPicPr>
          <p:cNvPr id="9218" name="Picture 2" descr="Image result for feminism">
            <a:extLst>
              <a:ext uri="{FF2B5EF4-FFF2-40B4-BE49-F238E27FC236}">
                <a16:creationId xmlns:a16="http://schemas.microsoft.com/office/drawing/2014/main" id="{E8CAEBB3-4233-40D4-AA1F-8CB7FB86F2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2276872"/>
            <a:ext cx="3821038" cy="1910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0779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145</TotalTime>
  <Words>2261</Words>
  <Application>Microsoft Office PowerPoint</Application>
  <PresentationFormat>On-screen Show (4:3)</PresentationFormat>
  <Paragraphs>340</Paragraphs>
  <Slides>56</Slides>
  <Notes>55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Calibri</vt:lpstr>
      <vt:lpstr>Myriad Pro</vt:lpstr>
      <vt:lpstr>20140311PresentationUWTSDTemplate</vt:lpstr>
      <vt:lpstr>Theories in Anthropology   Sneha Roy </vt:lpstr>
      <vt:lpstr>Evolutionism</vt:lpstr>
      <vt:lpstr>Evolutionism</vt:lpstr>
      <vt:lpstr>Unilinear Evolutionism</vt:lpstr>
      <vt:lpstr>Unilinear Evolutionism</vt:lpstr>
      <vt:lpstr>Universal Evolutionism</vt:lpstr>
      <vt:lpstr>Universal Evolutionism</vt:lpstr>
      <vt:lpstr>Multilinear Evolutionism</vt:lpstr>
      <vt:lpstr> Evolutionism Evolutionists used two methods to illustrate their propositions- </vt:lpstr>
      <vt:lpstr> Evolutionism Evolutionists used two methods to illustrate their propositions- </vt:lpstr>
      <vt:lpstr>Significance and limitations?</vt:lpstr>
      <vt:lpstr>Diffusionism</vt:lpstr>
      <vt:lpstr>Diffusionists</vt:lpstr>
      <vt:lpstr>Diffusionism</vt:lpstr>
      <vt:lpstr>Diffusionism</vt:lpstr>
      <vt:lpstr>Diffusion and Assimilation </vt:lpstr>
      <vt:lpstr>Assimilation and Acculturation</vt:lpstr>
      <vt:lpstr>Migration and Diffusion</vt:lpstr>
      <vt:lpstr>Historical Particularism</vt:lpstr>
      <vt:lpstr>Historical Particularism</vt:lpstr>
      <vt:lpstr>Historical Particularism</vt:lpstr>
      <vt:lpstr>Functionalism</vt:lpstr>
      <vt:lpstr>Functionalism</vt:lpstr>
      <vt:lpstr>Method of Functionalism</vt:lpstr>
      <vt:lpstr>Method of Functionalism</vt:lpstr>
      <vt:lpstr>Functionalism</vt:lpstr>
      <vt:lpstr>Functionalism</vt:lpstr>
      <vt:lpstr>Functionalism</vt:lpstr>
      <vt:lpstr>Functionalism</vt:lpstr>
      <vt:lpstr>Functionalism</vt:lpstr>
      <vt:lpstr>Structural Functionalism</vt:lpstr>
      <vt:lpstr>Structural Functionalism</vt:lpstr>
      <vt:lpstr>Structural Functionalism</vt:lpstr>
      <vt:lpstr>Structural Functionalism</vt:lpstr>
      <vt:lpstr>Structural Functionalism</vt:lpstr>
      <vt:lpstr>Social structure </vt:lpstr>
      <vt:lpstr>Social structure</vt:lpstr>
      <vt:lpstr>Social structure and Structural forms</vt:lpstr>
      <vt:lpstr>Structuralism</vt:lpstr>
      <vt:lpstr>Structuralism</vt:lpstr>
      <vt:lpstr>Structuralism</vt:lpstr>
      <vt:lpstr>Structuralism</vt:lpstr>
      <vt:lpstr>Interpretivism</vt:lpstr>
      <vt:lpstr>Interpretivism</vt:lpstr>
      <vt:lpstr>Interpretivism</vt:lpstr>
      <vt:lpstr>Interpretivism</vt:lpstr>
      <vt:lpstr>Interpretivism </vt:lpstr>
      <vt:lpstr>Interpretivism</vt:lpstr>
      <vt:lpstr>Postmodernism</vt:lpstr>
      <vt:lpstr>Postmodernism</vt:lpstr>
      <vt:lpstr>Postmodernism</vt:lpstr>
      <vt:lpstr>Postmodernism</vt:lpstr>
      <vt:lpstr>Postcolonialism</vt:lpstr>
      <vt:lpstr>Postcolonialism</vt:lpstr>
      <vt:lpstr>Feminism</vt:lpstr>
      <vt:lpstr>Feminism and Anthropology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in Anthropology   Sneha Roy </dc:title>
  <dc:creator>sneha roy</dc:creator>
  <cp:lastModifiedBy>sneha roy</cp:lastModifiedBy>
  <cp:revision>9</cp:revision>
  <dcterms:created xsi:type="dcterms:W3CDTF">2020-02-16T21:16:08Z</dcterms:created>
  <dcterms:modified xsi:type="dcterms:W3CDTF">2020-02-16T23:41:28Z</dcterms:modified>
</cp:coreProperties>
</file>