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6"/>
  </p:notesMasterIdLst>
  <p:handoutMasterIdLst>
    <p:handoutMasterId r:id="rId7"/>
  </p:handoutMasterIdLst>
  <p:sldIdLst>
    <p:sldId id="256" r:id="rId5"/>
  </p:sldIdLst>
  <p:sldSz cx="43891200" cy="32918400"/>
  <p:notesSz cx="6858000" cy="9144000"/>
  <p:embeddedFontLst>
    <p:embeddedFont>
      <p:font typeface="Amasis MT Pro Medium" panose="02040604050005020304" pitchFamily="18" charset="0"/>
      <p:regular r:id="rId8"/>
      <p:italic r:id="rId9"/>
    </p:embeddedFont>
    <p:embeddedFont>
      <p:font typeface="Bree Serif" panose="020B0604020202020204" charset="0"/>
      <p:regular r:id="rId10"/>
    </p:embeddedFont>
    <p:embeddedFont>
      <p:font typeface="Open Sans" panose="020B0606030504020204" pitchFamily="34" charset="0"/>
      <p:regular r:id="rId11"/>
      <p:bold r:id="rId12"/>
      <p:italic r:id="rId13"/>
      <p:boldItalic r:id="rId14"/>
    </p:embeddedFont>
  </p:embeddedFontLst>
  <p:custDataLst>
    <p:tags r:id="rId15"/>
  </p:custDataLst>
  <p:defaultTex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457200" algn="l" rtl="0" fontAlgn="base">
      <a:spcBef>
        <a:spcPct val="0"/>
      </a:spcBef>
      <a:spcAft>
        <a:spcPct val="0"/>
      </a:spcAft>
      <a:defRPr sz="2400" kern="1200">
        <a:solidFill>
          <a:schemeClr val="tx1"/>
        </a:solidFill>
        <a:latin typeface="Arial"/>
        <a:ea typeface="+mn-ea"/>
        <a:cs typeface="+mn-cs"/>
      </a:defRPr>
    </a:lvl2pPr>
    <a:lvl3pPr marL="914400" algn="l" rtl="0" fontAlgn="base">
      <a:spcBef>
        <a:spcPct val="0"/>
      </a:spcBef>
      <a:spcAft>
        <a:spcPct val="0"/>
      </a:spcAft>
      <a:defRPr sz="2400" kern="1200">
        <a:solidFill>
          <a:schemeClr val="tx1"/>
        </a:solidFill>
        <a:latin typeface="Arial"/>
        <a:ea typeface="+mn-ea"/>
        <a:cs typeface="+mn-cs"/>
      </a:defRPr>
    </a:lvl3pPr>
    <a:lvl4pPr marL="1371600" algn="l" rtl="0" fontAlgn="base">
      <a:spcBef>
        <a:spcPct val="0"/>
      </a:spcBef>
      <a:spcAft>
        <a:spcPct val="0"/>
      </a:spcAft>
      <a:defRPr sz="2400" kern="1200">
        <a:solidFill>
          <a:schemeClr val="tx1"/>
        </a:solidFill>
        <a:latin typeface="Arial"/>
        <a:ea typeface="+mn-ea"/>
        <a:cs typeface="+mn-cs"/>
      </a:defRPr>
    </a:lvl4pPr>
    <a:lvl5pPr marL="1828800" algn="l"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F12521-6FCB-89FC-A3F9-E896CF776648}" v="3169" dt="2025-10-11T11:11:18.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varScale="1">
        <p:scale>
          <a:sx n="22" d="100"/>
          <a:sy n="22" d="100"/>
        </p:scale>
        <p:origin x="1170" y="18"/>
      </p:cViewPr>
      <p:guideLst>
        <p:guide orient="horz" pos="10368"/>
        <p:guide pos="13824"/>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handoutMaster" Target="handoutMasters/handoutMaster1.xml"/><Relationship Id="rId12" Type="http://schemas.openxmlformats.org/officeDocument/2006/relationships/font" Target="fonts/font5.fntdata"/><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tags" Target="tags/tag1.xml"/><Relationship Id="rId10" Type="http://schemas.openxmlformats.org/officeDocument/2006/relationships/font" Target="fonts/font3.fntdata"/><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Alexia Cantaragiu (2322692)" userId="S::2322692@student.uwtsd.ac.uk::683a661d-a852-44d4-9032-0a28c304d437" providerId="AD" clId="Web-{66F12521-6FCB-89FC-A3F9-E896CF776648}"/>
    <pc:docChg chg="modSld">
      <pc:chgData name="Ioana Alexia Cantaragiu (2322692)" userId="S::2322692@student.uwtsd.ac.uk::683a661d-a852-44d4-9032-0a28c304d437" providerId="AD" clId="Web-{66F12521-6FCB-89FC-A3F9-E896CF776648}" dt="2025-10-11T11:11:18.851" v="1696" actId="1076"/>
      <pc:docMkLst>
        <pc:docMk/>
      </pc:docMkLst>
      <pc:sldChg chg="modSp">
        <pc:chgData name="Ioana Alexia Cantaragiu (2322692)" userId="S::2322692@student.uwtsd.ac.uk::683a661d-a852-44d4-9032-0a28c304d437" providerId="AD" clId="Web-{66F12521-6FCB-89FC-A3F9-E896CF776648}" dt="2025-10-11T11:11:18.851" v="1696" actId="1076"/>
        <pc:sldMkLst>
          <pc:docMk/>
          <pc:sldMk cId="0" sldId="256"/>
        </pc:sldMkLst>
        <pc:spChg chg="mod">
          <ac:chgData name="Ioana Alexia Cantaragiu (2322692)" userId="S::2322692@student.uwtsd.ac.uk::683a661d-a852-44d4-9032-0a28c304d437" providerId="AD" clId="Web-{66F12521-6FCB-89FC-A3F9-E896CF776648}" dt="2025-10-11T09:32:03.179" v="1678" actId="20577"/>
          <ac:spMkLst>
            <pc:docMk/>
            <pc:sldMk cId="0" sldId="256"/>
            <ac:spMk id="7" creationId="{73962BEF-3AFA-CA84-E868-C95E60CCAE4F}"/>
          </ac:spMkLst>
        </pc:spChg>
        <pc:spChg chg="mod">
          <ac:chgData name="Ioana Alexia Cantaragiu (2322692)" userId="S::2322692@student.uwtsd.ac.uk::683a661d-a852-44d4-9032-0a28c304d437" providerId="AD" clId="Web-{66F12521-6FCB-89FC-A3F9-E896CF776648}" dt="2025-10-11T11:11:18.851" v="1696" actId="1076"/>
          <ac:spMkLst>
            <pc:docMk/>
            <pc:sldMk cId="0" sldId="256"/>
            <ac:spMk id="16" creationId="{EC79B840-1651-4076-B50F-94BA0C125400}"/>
          </ac:spMkLst>
        </pc:spChg>
        <pc:spChg chg="mod">
          <ac:chgData name="Ioana Alexia Cantaragiu (2322692)" userId="S::2322692@student.uwtsd.ac.uk::683a661d-a852-44d4-9032-0a28c304d437" providerId="AD" clId="Web-{66F12521-6FCB-89FC-A3F9-E896CF776648}" dt="2025-10-11T09:26:19.772" v="1527" actId="1076"/>
          <ac:spMkLst>
            <pc:docMk/>
            <pc:sldMk cId="0" sldId="256"/>
            <ac:spMk id="23" creationId="{8BBE4D3D-2973-4E7D-BD53-6E31C96F6EA1}"/>
          </ac:spMkLst>
        </pc:spChg>
        <pc:spChg chg="mod">
          <ac:chgData name="Ioana Alexia Cantaragiu (2322692)" userId="S::2322692@student.uwtsd.ac.uk::683a661d-a852-44d4-9032-0a28c304d437" providerId="AD" clId="Web-{66F12521-6FCB-89FC-A3F9-E896CF776648}" dt="2025-10-11T09:45:59.101" v="1692" actId="1076"/>
          <ac:spMkLst>
            <pc:docMk/>
            <pc:sldMk cId="0" sldId="256"/>
            <ac:spMk id="25" creationId="{DB4E06F8-B538-4BF0-A004-8EB41E3C77CF}"/>
          </ac:spMkLst>
        </pc:spChg>
        <pc:spChg chg="mod">
          <ac:chgData name="Ioana Alexia Cantaragiu (2322692)" userId="S::2322692@student.uwtsd.ac.uk::683a661d-a852-44d4-9032-0a28c304d437" providerId="AD" clId="Web-{66F12521-6FCB-89FC-A3F9-E896CF776648}" dt="2025-10-11T09:46:04.070" v="1693" actId="1076"/>
          <ac:spMkLst>
            <pc:docMk/>
            <pc:sldMk cId="0" sldId="256"/>
            <ac:spMk id="27" creationId="{7ABC953D-A891-4F1F-BD24-179EA2553B27}"/>
          </ac:spMkLst>
        </pc:spChg>
        <pc:spChg chg="mod">
          <ac:chgData name="Ioana Alexia Cantaragiu (2322692)" userId="S::2322692@student.uwtsd.ac.uk::683a661d-a852-44d4-9032-0a28c304d437" providerId="AD" clId="Web-{66F12521-6FCB-89FC-A3F9-E896CF776648}" dt="2025-10-11T09:19:48.700" v="1203" actId="20577"/>
          <ac:spMkLst>
            <pc:docMk/>
            <pc:sldMk cId="0" sldId="256"/>
            <ac:spMk id="29" creationId="{2774E8FF-31AA-4912-BCA4-5CAAC8AFD357}"/>
          </ac:spMkLst>
        </pc:spChg>
        <pc:spChg chg="mod">
          <ac:chgData name="Ioana Alexia Cantaragiu (2322692)" userId="S::2322692@student.uwtsd.ac.uk::683a661d-a852-44d4-9032-0a28c304d437" providerId="AD" clId="Web-{66F12521-6FCB-89FC-A3F9-E896CF776648}" dt="2025-10-11T09:46:12.085" v="1694" actId="1076"/>
          <ac:spMkLst>
            <pc:docMk/>
            <pc:sldMk cId="0" sldId="256"/>
            <ac:spMk id="30" creationId="{DB4E3021-83FD-4CCD-BFC5-623708AC1DEC}"/>
          </ac:spMkLst>
        </pc:spChg>
        <pc:spChg chg="mod">
          <ac:chgData name="Ioana Alexia Cantaragiu (2322692)" userId="S::2322692@student.uwtsd.ac.uk::683a661d-a852-44d4-9032-0a28c304d437" providerId="AD" clId="Web-{66F12521-6FCB-89FC-A3F9-E896CF776648}" dt="2025-10-11T08:57:42.542" v="481" actId="1076"/>
          <ac:spMkLst>
            <pc:docMk/>
            <pc:sldMk cId="0" sldId="256"/>
            <ac:spMk id="33" creationId="{793F7B3F-B459-40A5-B742-08A8001C931E}"/>
          </ac:spMkLst>
        </pc:spChg>
        <pc:spChg chg="mod">
          <ac:chgData name="Ioana Alexia Cantaragiu (2322692)" userId="S::2322692@student.uwtsd.ac.uk::683a661d-a852-44d4-9032-0a28c304d437" providerId="AD" clId="Web-{66F12521-6FCB-89FC-A3F9-E896CF776648}" dt="2025-10-11T09:18:35.277" v="1167" actId="20577"/>
          <ac:spMkLst>
            <pc:docMk/>
            <pc:sldMk cId="0" sldId="256"/>
            <ac:spMk id="219" creationId="{CEEF555C-8AFE-4E63-8D3C-F7DCE2BAF914}"/>
          </ac:spMkLst>
        </pc:spChg>
        <pc:spChg chg="mod">
          <ac:chgData name="Ioana Alexia Cantaragiu (2322692)" userId="S::2322692@student.uwtsd.ac.uk::683a661d-a852-44d4-9032-0a28c304d437" providerId="AD" clId="Web-{66F12521-6FCB-89FC-A3F9-E896CF776648}" dt="2025-10-11T08:58:46.594" v="489" actId="20577"/>
          <ac:spMkLst>
            <pc:docMk/>
            <pc:sldMk cId="0" sldId="256"/>
            <ac:spMk id="227" creationId="{B7F92784-4B1C-4E40-9A60-A39A6FB4E0EA}"/>
          </ac:spMkLst>
        </pc:spChg>
        <pc:spChg chg="mod">
          <ac:chgData name="Ioana Alexia Cantaragiu (2322692)" userId="S::2322692@student.uwtsd.ac.uk::683a661d-a852-44d4-9032-0a28c304d437" providerId="AD" clId="Web-{66F12521-6FCB-89FC-A3F9-E896CF776648}" dt="2025-10-11T09:25:55.474" v="1522" actId="20577"/>
          <ac:spMkLst>
            <pc:docMk/>
            <pc:sldMk cId="0" sldId="256"/>
            <ac:spMk id="228" creationId="{288EEE0B-C3AA-4E4B-8CC9-EB3C8BC17652}"/>
          </ac:spMkLst>
        </pc:spChg>
        <pc:spChg chg="mod">
          <ac:chgData name="Ioana Alexia Cantaragiu (2322692)" userId="S::2322692@student.uwtsd.ac.uk::683a661d-a852-44d4-9032-0a28c304d437" providerId="AD" clId="Web-{66F12521-6FCB-89FC-A3F9-E896CF776648}" dt="2025-10-11T09:45:16.554" v="1689" actId="1076"/>
          <ac:spMkLst>
            <pc:docMk/>
            <pc:sldMk cId="0" sldId="256"/>
            <ac:spMk id="2056" creationId="{00000000-0000-0000-0000-000000000000}"/>
          </ac:spMkLst>
        </pc:spChg>
        <pc:picChg chg="mod">
          <ac:chgData name="Ioana Alexia Cantaragiu (2322692)" userId="S::2322692@student.uwtsd.ac.uk::683a661d-a852-44d4-9032-0a28c304d437" providerId="AD" clId="Web-{66F12521-6FCB-89FC-A3F9-E896CF776648}" dt="2025-10-11T11:01:12.946" v="1695" actId="1076"/>
          <ac:picMkLst>
            <pc:docMk/>
            <pc:sldMk cId="0" sldId="256"/>
            <ac:picMk id="8" creationId="{D4BC0936-5DDB-D34C-D6DD-F92C5DBB8272}"/>
          </ac:picMkLst>
        </pc:picChg>
        <pc:picChg chg="mod">
          <ac:chgData name="Ioana Alexia Cantaragiu (2322692)" userId="S::2322692@student.uwtsd.ac.uk::683a661d-a852-44d4-9032-0a28c304d437" providerId="AD" clId="Web-{66F12521-6FCB-89FC-A3F9-E896CF776648}" dt="2025-10-11T09:43:27.568" v="1688" actId="688"/>
          <ac:picMkLst>
            <pc:docMk/>
            <pc:sldMk cId="0" sldId="256"/>
            <ac:picMk id="9" creationId="{918AB469-BE21-9268-1776-8CFF36B97EF4}"/>
          </ac:picMkLst>
        </pc:picChg>
        <pc:picChg chg="mod">
          <ac:chgData name="Ioana Alexia Cantaragiu (2322692)" userId="S::2322692@student.uwtsd.ac.uk::683a661d-a852-44d4-9032-0a28c304d437" providerId="AD" clId="Web-{66F12521-6FCB-89FC-A3F9-E896CF776648}" dt="2025-10-11T09:45:27.491" v="1691" actId="1076"/>
          <ac:picMkLst>
            <pc:docMk/>
            <pc:sldMk cId="0" sldId="256"/>
            <ac:picMk id="10" creationId="{2126F5C6-F33F-1C5A-66FE-3FE5193DBCB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099" name="Rectangle 1027"/>
          <p:cNvSpPr>
            <a:spLocks noGrp="1" noChangeArrowheads="1"/>
          </p:cNvSpPr>
          <p:nvPr>
            <p:ph type="dt" sz="quarter" idx="1"/>
          </p:nvPr>
        </p:nvSpPr>
        <p:spPr bwMode="auto">
          <a:xfrm>
            <a:off x="388620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4100" name="Rectangle 1028"/>
          <p:cNvSpPr>
            <a:spLocks noGrp="1" noChangeArrowheads="1"/>
          </p:cNvSpPr>
          <p:nvPr>
            <p:ph type="ftr" sz="quarter" idx="2"/>
          </p:nvPr>
        </p:nvSpPr>
        <p:spPr bwMode="auto">
          <a:xfrm>
            <a:off x="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101" name="Rectangle 1029"/>
          <p:cNvSpPr>
            <a:spLocks noGrp="1" noChangeArrowheads="1"/>
          </p:cNvSpPr>
          <p:nvPr>
            <p:ph type="sldNum" sz="quarter" idx="3"/>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EC02ED74-EC1A-43B0-8CE6-8FA3CC97C4FE}" type="slidenum">
              <a:rPr lang="en-US"/>
              <a:pPr>
                <a:defRPr/>
              </a:pPr>
              <a:t>‹#›</a:t>
            </a:fld>
            <a:endParaRPr lang="en-US"/>
          </a:p>
        </p:txBody>
      </p:sp>
    </p:spTree>
    <p:extLst>
      <p:ext uri="{BB962C8B-B14F-4D97-AF65-F5344CB8AC3E}">
        <p14:creationId xmlns:p14="http://schemas.microsoft.com/office/powerpoint/2010/main" val="3389660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9221" name="Rectangle 5"/>
          <p:cNvSpPr>
            <a:spLocks noGrp="1" noChangeArrowheads="1"/>
          </p:cNvSpPr>
          <p:nvPr>
            <p:ph type="body" sz="quarter" idx="3"/>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C7CF6B38-1910-403D-86DB-5721103B5613}" type="slidenum">
              <a:rPr lang="en-US"/>
              <a:pPr>
                <a:defRPr/>
              </a:pPr>
              <a:t>‹#›</a:t>
            </a:fld>
            <a:endParaRPr lang="en-US"/>
          </a:p>
        </p:txBody>
      </p:sp>
    </p:spTree>
    <p:extLst>
      <p:ext uri="{BB962C8B-B14F-4D97-AF65-F5344CB8AC3E}">
        <p14:creationId xmlns:p14="http://schemas.microsoft.com/office/powerpoint/2010/main" val="30909205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eaLnBrk="1" hangingPunct="1"/>
            <a:fld id="{49384D87-2BDB-41C8-8296-CE0549779443}" type="slidenum">
              <a:rPr lang="en-US" sz="1200">
                <a:latin typeface="Times New Roman" pitchFamily="18" charset="0"/>
              </a:rPr>
              <a:pPr eaLnBrk="1" hangingPunct="1"/>
              <a:t>1</a:t>
            </a:fld>
            <a:endParaRPr lang="en-US" sz="1200">
              <a:latin typeface="Times New Roman" pitchFamily="18" charset="0"/>
            </a:endParaRPr>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p:spPr>
        <p:txBody>
          <a:bodyPr/>
          <a:lstStyle>
            <a:defPPr>
              <a:defRPr kern="1200"/>
            </a:defP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7E62EF42-2CF9-4575-BA1C-DFC7980ED1F3}" type="slidenum">
              <a:rPr lang="en-US"/>
              <a:pPr>
                <a:defRPr/>
              </a:pPr>
              <a:t>‹#›</a:t>
            </a:fld>
            <a:endParaRPr lang="en-US"/>
          </a:p>
        </p:txBody>
      </p:sp>
    </p:spTree>
    <p:extLst>
      <p:ext uri="{BB962C8B-B14F-4D97-AF65-F5344CB8AC3E}">
        <p14:creationId xmlns:p14="http://schemas.microsoft.com/office/powerpoint/2010/main" val="228103006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3ED0E3C-683C-4FA3-998D-F690B185579A}" type="slidenum">
              <a:rPr lang="en-US"/>
              <a:pPr>
                <a:defRPr/>
              </a:pPr>
              <a:t>‹#›</a:t>
            </a:fld>
            <a:endParaRPr lang="en-US"/>
          </a:p>
        </p:txBody>
      </p:sp>
    </p:spTree>
    <p:extLst>
      <p:ext uri="{BB962C8B-B14F-4D97-AF65-F5344CB8AC3E}">
        <p14:creationId xmlns:p14="http://schemas.microsoft.com/office/powerpoint/2010/main" val="164460155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2092565-B014-4E33-A739-B813DC86F1F6}" type="slidenum">
              <a:rPr lang="en-US"/>
              <a:pPr>
                <a:defRPr/>
              </a:pPr>
              <a:t>‹#›</a:t>
            </a:fld>
            <a:endParaRPr lang="en-US"/>
          </a:p>
        </p:txBody>
      </p:sp>
    </p:spTree>
    <p:extLst>
      <p:ext uri="{BB962C8B-B14F-4D97-AF65-F5344CB8AC3E}">
        <p14:creationId xmlns:p14="http://schemas.microsoft.com/office/powerpoint/2010/main" val="36859727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3292475" y="9509125"/>
            <a:ext cx="18576925"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9509125"/>
            <a:ext cx="18576925"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C0B1219-AD6E-43CA-B663-D639B7485748}" type="slidenum">
              <a:rPr lang="en-US"/>
              <a:pPr>
                <a:defRPr/>
              </a:pPr>
              <a:t>‹#›</a:t>
            </a:fld>
            <a:endParaRPr lang="en-US"/>
          </a:p>
        </p:txBody>
      </p:sp>
    </p:spTree>
    <p:extLst>
      <p:ext uri="{BB962C8B-B14F-4D97-AF65-F5344CB8AC3E}">
        <p14:creationId xmlns:p14="http://schemas.microsoft.com/office/powerpoint/2010/main" val="397357102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7625"/>
            <a:ext cx="39503350" cy="54864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D71365AA-99D2-4352-9654-163657704084}" type="slidenum">
              <a:rPr lang="en-US"/>
              <a:pPr>
                <a:defRPr/>
              </a:pPr>
              <a:t>‹#›</a:t>
            </a:fld>
            <a:endParaRPr lang="en-US"/>
          </a:p>
        </p:txBody>
      </p:sp>
    </p:spTree>
    <p:extLst>
      <p:ext uri="{BB962C8B-B14F-4D97-AF65-F5344CB8AC3E}">
        <p14:creationId xmlns:p14="http://schemas.microsoft.com/office/powerpoint/2010/main" val="3747114021"/>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75F4F237-E49B-40A5-908B-98ADDCB23D4E}" type="slidenum">
              <a:rPr lang="en-US"/>
              <a:pPr>
                <a:defRPr/>
              </a:pPr>
              <a:t>‹#›</a:t>
            </a:fld>
            <a:endParaRPr lang="en-US"/>
          </a:p>
        </p:txBody>
      </p:sp>
    </p:spTree>
    <p:extLst>
      <p:ext uri="{BB962C8B-B14F-4D97-AF65-F5344CB8AC3E}">
        <p14:creationId xmlns:p14="http://schemas.microsoft.com/office/powerpoint/2010/main" val="82150079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CB4C763C-8793-4BFE-9269-C64A94D07CEF}" type="slidenum">
              <a:rPr lang="en-US"/>
              <a:pPr>
                <a:defRPr/>
              </a:pPr>
              <a:t>‹#›</a:t>
            </a:fld>
            <a:endParaRPr lang="en-US"/>
          </a:p>
        </p:txBody>
      </p:sp>
    </p:spTree>
    <p:extLst>
      <p:ext uri="{BB962C8B-B14F-4D97-AF65-F5344CB8AC3E}">
        <p14:creationId xmlns:p14="http://schemas.microsoft.com/office/powerpoint/2010/main" val="194934216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D62FA9AC-EC82-41AC-A195-0604F34703C7}" type="slidenum">
              <a:rPr lang="en-US"/>
              <a:pPr>
                <a:defRPr/>
              </a:pPr>
              <a:t>‹#›</a:t>
            </a:fld>
            <a:endParaRPr lang="en-US"/>
          </a:p>
        </p:txBody>
      </p:sp>
    </p:spTree>
    <p:extLst>
      <p:ext uri="{BB962C8B-B14F-4D97-AF65-F5344CB8AC3E}">
        <p14:creationId xmlns:p14="http://schemas.microsoft.com/office/powerpoint/2010/main" val="33435406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39E7367-F861-4469-8F1E-2B22E33313A3}" type="slidenum">
              <a:rPr lang="en-US"/>
              <a:pPr>
                <a:defRPr/>
              </a:pPr>
              <a:t>‹#›</a:t>
            </a:fld>
            <a:endParaRPr lang="en-US"/>
          </a:p>
        </p:txBody>
      </p:sp>
    </p:spTree>
    <p:extLst>
      <p:ext uri="{BB962C8B-B14F-4D97-AF65-F5344CB8AC3E}">
        <p14:creationId xmlns:p14="http://schemas.microsoft.com/office/powerpoint/2010/main" val="189467743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55928CD3-AC38-479F-8EE5-F2AB6EC28205}" type="slidenum">
              <a:rPr lang="en-US"/>
              <a:pPr>
                <a:defRPr/>
              </a:pPr>
              <a:t>‹#›</a:t>
            </a:fld>
            <a:endParaRPr lang="en-US"/>
          </a:p>
        </p:txBody>
      </p:sp>
    </p:spTree>
    <p:extLst>
      <p:ext uri="{BB962C8B-B14F-4D97-AF65-F5344CB8AC3E}">
        <p14:creationId xmlns:p14="http://schemas.microsoft.com/office/powerpoint/2010/main" val="348518560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272162" y="2925763"/>
            <a:ext cx="9326562" cy="263350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3292475" y="2925763"/>
            <a:ext cx="27827288" cy="263350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CDE6F18-E9BE-4904-904A-DD4AD0DF5783}" type="slidenum">
              <a:rPr lang="en-US"/>
              <a:pPr>
                <a:defRPr/>
              </a:pPr>
              <a:t>‹#›</a:t>
            </a:fld>
            <a:endParaRPr lang="en-US"/>
          </a:p>
        </p:txBody>
      </p:sp>
    </p:spTree>
    <p:extLst>
      <p:ext uri="{BB962C8B-B14F-4D97-AF65-F5344CB8AC3E}">
        <p14:creationId xmlns:p14="http://schemas.microsoft.com/office/powerpoint/2010/main" val="147158697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FFFF"/>
            </a:gs>
            <a:gs pos="100000">
              <a:srgbClr val="FF66FF"/>
            </a:gs>
          </a:gsLst>
          <a:lin ang="189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292475" y="2925763"/>
            <a:ext cx="373062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3292475" y="9509125"/>
            <a:ext cx="37306250" cy="1975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3292475"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defTabSz="4389438">
              <a:defRPr sz="6700" smtClean="0">
                <a:latin typeface="+mn-lt"/>
              </a:defRPr>
            </a:lvl1pPr>
          </a:lstStyle>
          <a:p>
            <a:pPr>
              <a:defRPr/>
            </a:pPr>
            <a:endParaRPr lang="en-US"/>
          </a:p>
        </p:txBody>
      </p:sp>
      <p:sp>
        <p:nvSpPr>
          <p:cNvPr id="1029" name="Rectangle 5"/>
          <p:cNvSpPr>
            <a:spLocks noGrp="1" noChangeArrowheads="1"/>
          </p:cNvSpPr>
          <p:nvPr>
            <p:ph type="ftr" sz="quarter" idx="3"/>
          </p:nvPr>
        </p:nvSpPr>
        <p:spPr bwMode="auto">
          <a:xfrm>
            <a:off x="14995525" y="29992638"/>
            <a:ext cx="1390015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ctr" defTabSz="4389438">
              <a:defRPr sz="6700" smtClean="0">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31454725"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r" defTabSz="4389438">
              <a:defRPr sz="6700" smtClean="0">
                <a:latin typeface="+mn-lt"/>
              </a:defRPr>
            </a:lvl1pPr>
          </a:lstStyle>
          <a:p>
            <a:pPr>
              <a:defRPr/>
            </a:pPr>
            <a:fld id="{54CF7B4A-E791-47B4-A6B7-FBBEB347B70B}"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rationalrouge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389438" rtl="0" eaLnBrk="0" fontAlgn="base" hangingPunct="0">
        <a:spcBef>
          <a:spcPct val="0"/>
        </a:spcBef>
        <a:spcAft>
          <a:spcPct val="0"/>
        </a:spcAft>
        <a:defRPr sz="21100">
          <a:solidFill>
            <a:schemeClr val="tx2"/>
          </a:solidFill>
          <a:latin typeface="+mj-lt"/>
          <a:ea typeface="+mj-ea"/>
          <a:cs typeface="+mj-cs"/>
        </a:defRPr>
      </a:lvl1pPr>
      <a:lvl2pPr algn="ctr" defTabSz="4389438" rtl="0" eaLnBrk="0" fontAlgn="base" hangingPunct="0">
        <a:spcBef>
          <a:spcPct val="0"/>
        </a:spcBef>
        <a:spcAft>
          <a:spcPct val="0"/>
        </a:spcAft>
        <a:defRPr sz="21100">
          <a:solidFill>
            <a:schemeClr val="tx2"/>
          </a:solidFill>
          <a:latin typeface="Times New Roman" pitchFamily="18" charset="0"/>
        </a:defRPr>
      </a:lvl2pPr>
      <a:lvl3pPr algn="ctr" defTabSz="4389438" rtl="0" eaLnBrk="0" fontAlgn="base" hangingPunct="0">
        <a:spcBef>
          <a:spcPct val="0"/>
        </a:spcBef>
        <a:spcAft>
          <a:spcPct val="0"/>
        </a:spcAft>
        <a:defRPr sz="21100">
          <a:solidFill>
            <a:schemeClr val="tx2"/>
          </a:solidFill>
          <a:latin typeface="Times New Roman" pitchFamily="18" charset="0"/>
        </a:defRPr>
      </a:lvl3pPr>
      <a:lvl4pPr algn="ctr" defTabSz="4389438" rtl="0" eaLnBrk="0" fontAlgn="base" hangingPunct="0">
        <a:spcBef>
          <a:spcPct val="0"/>
        </a:spcBef>
        <a:spcAft>
          <a:spcPct val="0"/>
        </a:spcAft>
        <a:defRPr sz="21100">
          <a:solidFill>
            <a:schemeClr val="tx2"/>
          </a:solidFill>
          <a:latin typeface="Times New Roman" pitchFamily="18" charset="0"/>
        </a:defRPr>
      </a:lvl4pPr>
      <a:lvl5pPr algn="ctr" defTabSz="4389438" rtl="0" eaLnBrk="0" fontAlgn="base" hangingPunct="0">
        <a:spcBef>
          <a:spcPct val="0"/>
        </a:spcBef>
        <a:spcAft>
          <a:spcPct val="0"/>
        </a:spcAft>
        <a:defRPr sz="21100">
          <a:solidFill>
            <a:schemeClr val="tx2"/>
          </a:solidFill>
          <a:latin typeface="Times New Roman" pitchFamily="18" charset="0"/>
        </a:defRPr>
      </a:lvl5pPr>
      <a:lvl6pPr marL="457200" algn="ctr" defTabSz="4389438" rtl="0" fontAlgn="base">
        <a:spcBef>
          <a:spcPct val="0"/>
        </a:spcBef>
        <a:spcAft>
          <a:spcPct val="0"/>
        </a:spcAft>
        <a:defRPr sz="21100">
          <a:solidFill>
            <a:schemeClr val="tx2"/>
          </a:solidFill>
          <a:latin typeface="Times New Roman" pitchFamily="18" charset="0"/>
        </a:defRPr>
      </a:lvl6pPr>
      <a:lvl7pPr marL="914400" algn="ctr" defTabSz="4389438" rtl="0" fontAlgn="base">
        <a:spcBef>
          <a:spcPct val="0"/>
        </a:spcBef>
        <a:spcAft>
          <a:spcPct val="0"/>
        </a:spcAft>
        <a:defRPr sz="21100">
          <a:solidFill>
            <a:schemeClr val="tx2"/>
          </a:solidFill>
          <a:latin typeface="Times New Roman" pitchFamily="18" charset="0"/>
        </a:defRPr>
      </a:lvl7pPr>
      <a:lvl8pPr marL="1371600" algn="ctr" defTabSz="4389438" rtl="0" fontAlgn="base">
        <a:spcBef>
          <a:spcPct val="0"/>
        </a:spcBef>
        <a:spcAft>
          <a:spcPct val="0"/>
        </a:spcAft>
        <a:defRPr sz="21100">
          <a:solidFill>
            <a:schemeClr val="tx2"/>
          </a:solidFill>
          <a:latin typeface="Times New Roman" pitchFamily="18" charset="0"/>
        </a:defRPr>
      </a:lvl8pPr>
      <a:lvl9pPr marL="1828800" algn="ctr" defTabSz="4389438" rtl="0" fontAlgn="base">
        <a:spcBef>
          <a:spcPct val="0"/>
        </a:spcBef>
        <a:spcAft>
          <a:spcPct val="0"/>
        </a:spcAft>
        <a:defRPr sz="21100">
          <a:solidFill>
            <a:schemeClr val="tx2"/>
          </a:solidFill>
          <a:latin typeface="Times New Roman" pitchFamily="18" charset="0"/>
        </a:defRPr>
      </a:lvl9pPr>
    </p:titleStyle>
    <p:bodyStyle>
      <a:defPPr>
        <a:defRPr kern="1200"/>
      </a:defPPr>
      <a:lvl1pPr marL="1646238" indent="-1646238" algn="l" defTabSz="4389438" rtl="0" eaLnBrk="0" fontAlgn="base" hangingPunct="0">
        <a:spcBef>
          <a:spcPct val="20000"/>
        </a:spcBef>
        <a:spcAft>
          <a:spcPct val="0"/>
        </a:spcAft>
        <a:buChar char="•"/>
        <a:defRPr sz="15400">
          <a:solidFill>
            <a:schemeClr val="tx1"/>
          </a:solidFill>
          <a:latin typeface="+mn-lt"/>
          <a:ea typeface="+mn-ea"/>
          <a:cs typeface="+mn-cs"/>
        </a:defRPr>
      </a:lvl1pPr>
      <a:lvl2pPr marL="3565525" indent="-1371600" algn="l" defTabSz="4389438" rtl="0" eaLnBrk="0" fontAlgn="base" hangingPunct="0">
        <a:spcBef>
          <a:spcPct val="20000"/>
        </a:spcBef>
        <a:spcAft>
          <a:spcPct val="0"/>
        </a:spcAft>
        <a:buChar char="–"/>
        <a:defRPr sz="13400">
          <a:solidFill>
            <a:schemeClr val="tx1"/>
          </a:solidFill>
          <a:latin typeface="+mn-lt"/>
        </a:defRPr>
      </a:lvl2pPr>
      <a:lvl3pPr marL="5486400" indent="-1096963" algn="l" defTabSz="4389438" rtl="0" eaLnBrk="0" fontAlgn="base" hangingPunct="0">
        <a:spcBef>
          <a:spcPct val="20000"/>
        </a:spcBef>
        <a:spcAft>
          <a:spcPct val="0"/>
        </a:spcAft>
        <a:buChar char="•"/>
        <a:defRPr sz="11500">
          <a:solidFill>
            <a:schemeClr val="tx1"/>
          </a:solidFill>
          <a:latin typeface="+mn-lt"/>
        </a:defRPr>
      </a:lvl3pPr>
      <a:lvl4pPr marL="7680325" indent="-1096963" algn="l" defTabSz="4389438" rtl="0" eaLnBrk="0" fontAlgn="base" hangingPunct="0">
        <a:spcBef>
          <a:spcPct val="20000"/>
        </a:spcBef>
        <a:spcAft>
          <a:spcPct val="0"/>
        </a:spcAft>
        <a:buChar char="–"/>
        <a:defRPr sz="9600">
          <a:solidFill>
            <a:schemeClr val="tx1"/>
          </a:solidFill>
          <a:latin typeface="+mn-lt"/>
        </a:defRPr>
      </a:lvl4pPr>
      <a:lvl5pPr marL="9875838" indent="-1096963" algn="l" defTabSz="4389438" rtl="0" eaLnBrk="0" fontAlgn="base" hangingPunct="0">
        <a:spcBef>
          <a:spcPct val="20000"/>
        </a:spcBef>
        <a:spcAft>
          <a:spcPct val="0"/>
        </a:spcAft>
        <a:buChar char="»"/>
        <a:defRPr sz="9600">
          <a:solidFill>
            <a:schemeClr val="tx1"/>
          </a:solidFill>
          <a:latin typeface="+mn-lt"/>
        </a:defRPr>
      </a:lvl5pPr>
      <a:lvl6pPr marL="10333038" indent="-1096963" algn="l" defTabSz="4389438" rtl="0" fontAlgn="base">
        <a:spcBef>
          <a:spcPct val="20000"/>
        </a:spcBef>
        <a:spcAft>
          <a:spcPct val="0"/>
        </a:spcAft>
        <a:buChar char="»"/>
        <a:defRPr sz="9600">
          <a:solidFill>
            <a:schemeClr val="tx1"/>
          </a:solidFill>
          <a:latin typeface="+mn-lt"/>
        </a:defRPr>
      </a:lvl6pPr>
      <a:lvl7pPr marL="10790238" indent="-1096963" algn="l" defTabSz="4389438" rtl="0" fontAlgn="base">
        <a:spcBef>
          <a:spcPct val="20000"/>
        </a:spcBef>
        <a:spcAft>
          <a:spcPct val="0"/>
        </a:spcAft>
        <a:buChar char="»"/>
        <a:defRPr sz="9600">
          <a:solidFill>
            <a:schemeClr val="tx1"/>
          </a:solidFill>
          <a:latin typeface="+mn-lt"/>
        </a:defRPr>
      </a:lvl7pPr>
      <a:lvl8pPr marL="11247438" indent="-1096963" algn="l" defTabSz="4389438" rtl="0" fontAlgn="base">
        <a:spcBef>
          <a:spcPct val="20000"/>
        </a:spcBef>
        <a:spcAft>
          <a:spcPct val="0"/>
        </a:spcAft>
        <a:buChar char="»"/>
        <a:defRPr sz="9600">
          <a:solidFill>
            <a:schemeClr val="tx1"/>
          </a:solidFill>
          <a:latin typeface="+mn-lt"/>
        </a:defRPr>
      </a:lvl8pPr>
      <a:lvl9pPr marL="11704638" indent="-1096963" algn="l" defTabSz="4389438" rtl="0" fontAlgn="base">
        <a:spcBef>
          <a:spcPct val="20000"/>
        </a:spcBef>
        <a:spcAft>
          <a:spcPct val="0"/>
        </a:spcAft>
        <a:buChar char="»"/>
        <a:defRPr sz="9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chemeClr val="bg1"/>
            </a:gs>
            <a:gs pos="80000">
              <a:srgbClr val="FFE7F1"/>
            </a:gs>
          </a:gsLst>
          <a:lin ang="18900000" scaled="1"/>
        </a:gradFill>
        <a:effectLst/>
      </p:bgPr>
    </p:bg>
    <p:spTree>
      <p:nvGrpSpPr>
        <p:cNvPr id="1" name=""/>
        <p:cNvGrpSpPr/>
        <p:nvPr/>
      </p:nvGrpSpPr>
      <p:grpSpPr>
        <a:xfrm>
          <a:off x="0" y="0"/>
          <a:ext cx="0" cy="0"/>
          <a:chOff x="0" y="0"/>
          <a:chExt cx="0" cy="0"/>
        </a:xfrm>
      </p:grpSpPr>
      <p:sp>
        <p:nvSpPr>
          <p:cNvPr id="2056" name="Text Box 59"/>
          <p:cNvSpPr txBox="1">
            <a:spLocks noChangeArrowheads="1"/>
          </p:cNvSpPr>
          <p:nvPr/>
        </p:nvSpPr>
        <p:spPr bwMode="auto">
          <a:xfrm>
            <a:off x="731520" y="5173376"/>
            <a:ext cx="10058400" cy="830997"/>
          </a:xfrm>
          <a:prstGeom prst="rect">
            <a:avLst/>
          </a:prstGeom>
          <a:solidFill>
            <a:schemeClr val="accent1"/>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panose="02000503040000020004" pitchFamily="2" charset="0"/>
                <a:cs typeface="Calibri" panose="020F0502020204030204" pitchFamily="34" charset="0"/>
              </a:rPr>
              <a:t>Introduction</a:t>
            </a:r>
          </a:p>
        </p:txBody>
      </p:sp>
      <p:sp>
        <p:nvSpPr>
          <p:cNvPr id="22" name="Text Placeholder 5">
            <a:extLst>
              <a:ext uri="{FF2B5EF4-FFF2-40B4-BE49-F238E27FC236}">
                <a16:creationId xmlns:a16="http://schemas.microsoft.com/office/drawing/2014/main" id="{4369D350-A6E8-4013-9E68-41D409BBBE5D}"/>
              </a:ext>
            </a:extLst>
          </p:cNvPr>
          <p:cNvSpPr txBox="1"/>
          <p:nvPr/>
        </p:nvSpPr>
        <p:spPr>
          <a:xfrm>
            <a:off x="3657600" y="1450258"/>
            <a:ext cx="36576000" cy="2937440"/>
          </a:xfrm>
          <a:prstGeom prst="rect">
            <a:avLst/>
          </a:prstGeom>
        </p:spPr>
        <p:txBody>
          <a:bodyPr lIns="0" tIns="0" rIns="0" bIns="0">
            <a:no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defTabSz="3761086">
              <a:spcBef>
                <a:spcPct val="20000"/>
              </a:spcBef>
              <a:defRPr/>
            </a:pPr>
            <a:r>
              <a:rPr lang="en-US" sz="8500" dirty="0">
                <a:solidFill>
                  <a:srgbClr val="4B4B4B"/>
                </a:solidFill>
                <a:latin typeface="Bree Serif" panose="02000503040000020004" pitchFamily="2" charset="0"/>
                <a:cs typeface="Calibri" panose="020F0502020204030204" pitchFamily="34" charset="0"/>
              </a:rPr>
              <a:t>Emotional intelligence in student life</a:t>
            </a:r>
          </a:p>
        </p:txBody>
      </p:sp>
      <p:sp>
        <p:nvSpPr>
          <p:cNvPr id="23" name="Text Placeholder 5">
            <a:extLst>
              <a:ext uri="{FF2B5EF4-FFF2-40B4-BE49-F238E27FC236}">
                <a16:creationId xmlns:a16="http://schemas.microsoft.com/office/drawing/2014/main" id="{8BBE4D3D-2973-4E7D-BD53-6E31C96F6EA1}"/>
              </a:ext>
            </a:extLst>
          </p:cNvPr>
          <p:cNvSpPr txBox="1"/>
          <p:nvPr/>
        </p:nvSpPr>
        <p:spPr>
          <a:xfrm>
            <a:off x="3277590" y="3471695"/>
            <a:ext cx="36576000" cy="1723549"/>
          </a:xfrm>
          <a:prstGeom prst="rect">
            <a:avLst/>
          </a:prstGeom>
        </p:spPr>
        <p:txBody>
          <a:bodyPr lIns="0" tIns="0" rIns="0" bIns="0">
            <a:sp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a:defRPr/>
            </a:pPr>
            <a:r>
              <a:rPr lang="en-US" sz="5600" dirty="0">
                <a:solidFill>
                  <a:srgbClr val="4B4B4B"/>
                </a:solidFill>
                <a:latin typeface="Open Sans" panose="020B0606030504020204" pitchFamily="34" charset="0"/>
                <a:ea typeface="Open Sans" panose="020B0606030504020204" pitchFamily="34" charset="0"/>
                <a:cs typeface="Open Sans" panose="020B0606030504020204" pitchFamily="34" charset="0"/>
              </a:rPr>
              <a:t>Ioana Alexia Cantaragiu  </a:t>
            </a:r>
          </a:p>
          <a:p>
            <a:pPr algn="ctr">
              <a:defRPr/>
            </a:pPr>
            <a:r>
              <a:rPr lang="en-US" sz="5600" dirty="0">
                <a:solidFill>
                  <a:srgbClr val="4B4B4B"/>
                </a:solidFill>
                <a:latin typeface="Open Sans" panose="020B0606030504020204" pitchFamily="34" charset="0"/>
                <a:ea typeface="Open Sans" panose="020B0606030504020204" pitchFamily="34" charset="0"/>
                <a:cs typeface="Open Sans" panose="020B0606030504020204" pitchFamily="34" charset="0"/>
              </a:rPr>
              <a:t>2322692</a:t>
            </a:r>
          </a:p>
        </p:txBody>
      </p:sp>
      <p:sp>
        <p:nvSpPr>
          <p:cNvPr id="25" name="Text Box 59">
            <a:extLst>
              <a:ext uri="{FF2B5EF4-FFF2-40B4-BE49-F238E27FC236}">
                <a16:creationId xmlns:a16="http://schemas.microsoft.com/office/drawing/2014/main" id="{DB4E06F8-B538-4BF0-A004-8EB41E3C77CF}"/>
              </a:ext>
            </a:extLst>
          </p:cNvPr>
          <p:cNvSpPr txBox="1">
            <a:spLocks noChangeArrowheads="1"/>
          </p:cNvSpPr>
          <p:nvPr/>
        </p:nvSpPr>
        <p:spPr bwMode="auto">
          <a:xfrm>
            <a:off x="11521440" y="6119106"/>
            <a:ext cx="10058400" cy="1569660"/>
          </a:xfrm>
          <a:prstGeom prst="rect">
            <a:avLst/>
          </a:prstGeom>
          <a:solidFill>
            <a:schemeClr val="accent1"/>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panose="02000503040000020004" pitchFamily="2" charset="0"/>
                <a:cs typeface="Calibri" panose="020F0502020204030204" pitchFamily="34" charset="0"/>
              </a:rPr>
              <a:t>How can someone develop emotional intelligence ?</a:t>
            </a:r>
          </a:p>
        </p:txBody>
      </p:sp>
      <p:sp>
        <p:nvSpPr>
          <p:cNvPr id="27" name="Text Box 59">
            <a:extLst>
              <a:ext uri="{FF2B5EF4-FFF2-40B4-BE49-F238E27FC236}">
                <a16:creationId xmlns:a16="http://schemas.microsoft.com/office/drawing/2014/main" id="{7ABC953D-A891-4F1F-BD24-179EA2553B27}"/>
              </a:ext>
            </a:extLst>
          </p:cNvPr>
          <p:cNvSpPr txBox="1">
            <a:spLocks noChangeArrowheads="1"/>
          </p:cNvSpPr>
          <p:nvPr/>
        </p:nvSpPr>
        <p:spPr bwMode="auto">
          <a:xfrm>
            <a:off x="22311361" y="6319789"/>
            <a:ext cx="10058400" cy="2308324"/>
          </a:xfrm>
          <a:prstGeom prst="rect">
            <a:avLst/>
          </a:prstGeom>
          <a:solidFill>
            <a:schemeClr val="accent1"/>
          </a:solidFill>
          <a:ln>
            <a:noFill/>
          </a:ln>
        </p:spPr>
        <p:txBody>
          <a:bodyPr lIns="91440" tIns="45720" rIns="91440" bIns="45720"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a:cs typeface="Calibri"/>
              </a:rPr>
              <a:t>Controlling emotions and developing mindfulness as a student</a:t>
            </a:r>
            <a:endParaRPr lang="en-US" sz="4800" dirty="0">
              <a:solidFill>
                <a:schemeClr val="bg1"/>
              </a:solidFill>
              <a:latin typeface="Bree Serif" panose="02000503040000020004" pitchFamily="2" charset="0"/>
              <a:cs typeface="Calibri" panose="020F0502020204030204" pitchFamily="34" charset="0"/>
            </a:endParaRPr>
          </a:p>
        </p:txBody>
      </p:sp>
      <p:sp>
        <p:nvSpPr>
          <p:cNvPr id="29" name="Text Box 59">
            <a:extLst>
              <a:ext uri="{FF2B5EF4-FFF2-40B4-BE49-F238E27FC236}">
                <a16:creationId xmlns:a16="http://schemas.microsoft.com/office/drawing/2014/main" id="{2774E8FF-31AA-4912-BCA4-5CAAC8AFD357}"/>
              </a:ext>
            </a:extLst>
          </p:cNvPr>
          <p:cNvSpPr txBox="1">
            <a:spLocks noChangeArrowheads="1"/>
          </p:cNvSpPr>
          <p:nvPr/>
        </p:nvSpPr>
        <p:spPr bwMode="auto">
          <a:xfrm>
            <a:off x="33148780" y="5549090"/>
            <a:ext cx="10058400" cy="1569660"/>
          </a:xfrm>
          <a:prstGeom prst="rect">
            <a:avLst/>
          </a:prstGeom>
          <a:solidFill>
            <a:schemeClr val="accent1"/>
          </a:solidFill>
          <a:ln>
            <a:noFill/>
          </a:ln>
        </p:spPr>
        <p:txBody>
          <a:bodyPr lIns="91440" tIns="45720" rIns="91440" bIns="45720"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a:cs typeface="Calibri"/>
              </a:rPr>
              <a:t>Emotional intelligence in academic success </a:t>
            </a:r>
          </a:p>
        </p:txBody>
      </p:sp>
      <p:sp>
        <p:nvSpPr>
          <p:cNvPr id="33" name="Text Box 59">
            <a:extLst>
              <a:ext uri="{FF2B5EF4-FFF2-40B4-BE49-F238E27FC236}">
                <a16:creationId xmlns:a16="http://schemas.microsoft.com/office/drawing/2014/main" id="{793F7B3F-B459-40A5-B742-08A8001C931E}"/>
              </a:ext>
            </a:extLst>
          </p:cNvPr>
          <p:cNvSpPr txBox="1">
            <a:spLocks noChangeArrowheads="1"/>
          </p:cNvSpPr>
          <p:nvPr/>
        </p:nvSpPr>
        <p:spPr bwMode="auto">
          <a:xfrm>
            <a:off x="33090393" y="24388741"/>
            <a:ext cx="10058400" cy="830997"/>
          </a:xfrm>
          <a:prstGeom prst="rect">
            <a:avLst/>
          </a:prstGeom>
          <a:solidFill>
            <a:schemeClr val="accent1"/>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panose="02000503040000020004" pitchFamily="2" charset="0"/>
                <a:cs typeface="Calibri" panose="020F0502020204030204" pitchFamily="34" charset="0"/>
              </a:rPr>
              <a:t>Method </a:t>
            </a:r>
          </a:p>
        </p:txBody>
      </p:sp>
      <p:sp>
        <p:nvSpPr>
          <p:cNvPr id="16" name="TextBox 15">
            <a:extLst>
              <a:ext uri="{FF2B5EF4-FFF2-40B4-BE49-F238E27FC236}">
                <a16:creationId xmlns:a16="http://schemas.microsoft.com/office/drawing/2014/main" id="{EC79B840-1651-4076-B50F-94BA0C125400}"/>
              </a:ext>
            </a:extLst>
          </p:cNvPr>
          <p:cNvSpPr txBox="1"/>
          <p:nvPr/>
        </p:nvSpPr>
        <p:spPr>
          <a:xfrm>
            <a:off x="708876" y="6310411"/>
            <a:ext cx="10058400" cy="13634502"/>
          </a:xfrm>
          <a:prstGeom prst="rect">
            <a:avLst/>
          </a:prstGeom>
          <a:noFill/>
        </p:spPr>
        <p:txBody>
          <a:bodyPr wrap="square" lIns="91440" tIns="45720" rIns="91440" bIns="45720" rtlCol="0" anchor="t">
            <a:spAutoFit/>
          </a:bodyPr>
          <a:lstStyle>
            <a:defPPr>
              <a:defRPr kern="1200"/>
            </a:defPPr>
          </a:lstStyle>
          <a:p>
            <a:r>
              <a:rPr lang="en-US" sz="4400" dirty="0">
                <a:latin typeface="Open Sans"/>
                <a:ea typeface="Open Sans"/>
                <a:cs typeface="Open Sans"/>
              </a:rPr>
              <a:t>"if you are turned out of your own emotions, you will be poor at reading them in other people".- Daniel Goleman</a:t>
            </a:r>
          </a:p>
          <a:p>
            <a:r>
              <a:rPr lang="en-US" sz="4400" dirty="0">
                <a:latin typeface="Open Sans"/>
                <a:ea typeface="Open Sans"/>
                <a:cs typeface="Open Sans"/>
              </a:rPr>
              <a:t>Emotional intelligence (EI) refers to the ability to recognize, understand, and manage one's own emotions and to recognize and influence the emotions of other (Goleman, 1995). Within academic and workplace contexts, EI is increasingly valued as it contributes to teamwork, leadership, communication, and overall performance (Salovey &amp; Mayer, 1990). Self-awareness- being conscious of one's emotions- is foundational to EI development without it, individuals may misread emotional cues in others and struggle to build empathy and collaboration (Boyatzis, 2018)</a:t>
            </a:r>
            <a:endParaRPr lang="en-US" sz="4400" dirty="0">
              <a:latin typeface="Open Sans" panose="020B0606030504020204" pitchFamily="34" charset="0"/>
              <a:ea typeface="Open Sans" panose="020B0606030504020204" pitchFamily="34" charset="0"/>
              <a:cs typeface="Open Sans" panose="020B0606030504020204" pitchFamily="34" charset="0"/>
            </a:endParaRPr>
          </a:p>
        </p:txBody>
      </p:sp>
      <p:sp>
        <p:nvSpPr>
          <p:cNvPr id="30" name="TextBox 29">
            <a:extLst>
              <a:ext uri="{FF2B5EF4-FFF2-40B4-BE49-F238E27FC236}">
                <a16:creationId xmlns:a16="http://schemas.microsoft.com/office/drawing/2014/main" id="{DB4E3021-83FD-4CCD-BFC5-623708AC1DEC}"/>
              </a:ext>
            </a:extLst>
          </p:cNvPr>
          <p:cNvSpPr txBox="1"/>
          <p:nvPr/>
        </p:nvSpPr>
        <p:spPr>
          <a:xfrm>
            <a:off x="11521440" y="8242216"/>
            <a:ext cx="10058400" cy="18374261"/>
          </a:xfrm>
          <a:prstGeom prst="rect">
            <a:avLst/>
          </a:prstGeom>
          <a:noFill/>
        </p:spPr>
        <p:txBody>
          <a:bodyPr wrap="square" lIns="91440" tIns="45720" rIns="91440" bIns="45720" rtlCol="0" anchor="t">
            <a:spAutoFit/>
          </a:bodyPr>
          <a:lstStyle>
            <a:defPPr>
              <a:defRPr kern="1200"/>
            </a:defPPr>
          </a:lstStyle>
          <a:p>
            <a:r>
              <a:rPr lang="en-US" sz="4400" dirty="0">
                <a:latin typeface="Open Sans"/>
                <a:ea typeface="Open Sans"/>
                <a:cs typeface="Open Sans"/>
              </a:rPr>
              <a:t>Developing EI involves cultivating the five core components outlined by Goleman (1998): self- awareness, self-regulation, motivation, empathy and social skills.</a:t>
            </a:r>
            <a:endParaRPr lang="en-US" dirty="0"/>
          </a:p>
          <a:p>
            <a:endParaRPr lang="en-US" sz="4400" dirty="0">
              <a:latin typeface="Open Sans"/>
              <a:ea typeface="Open Sans"/>
              <a:cs typeface="Open Sans"/>
            </a:endParaRPr>
          </a:p>
          <a:p>
            <a:pPr marL="571500" indent="-571500">
              <a:buFont typeface="Arial"/>
              <a:buChar char="•"/>
            </a:pPr>
            <a:r>
              <a:rPr lang="en-US" sz="4400" b="1" dirty="0">
                <a:latin typeface="Open Sans"/>
                <a:ea typeface="Open Sans"/>
                <a:cs typeface="Open Sans"/>
              </a:rPr>
              <a:t>Self-awareness</a:t>
            </a:r>
            <a:r>
              <a:rPr lang="en-US" sz="4400" dirty="0">
                <a:latin typeface="Open Sans"/>
                <a:ea typeface="Open Sans"/>
                <a:cs typeface="Open Sans"/>
              </a:rPr>
              <a:t> allows individuals to recognize their emotions triggers and strengths.</a:t>
            </a:r>
          </a:p>
          <a:p>
            <a:pPr marL="571500" indent="-571500">
              <a:buFont typeface="Arial"/>
              <a:buChar char="•"/>
            </a:pPr>
            <a:r>
              <a:rPr lang="en-US" sz="4400" b="1" dirty="0">
                <a:latin typeface="Open Sans"/>
                <a:ea typeface="Open Sans"/>
                <a:cs typeface="Open Sans"/>
              </a:rPr>
              <a:t>Self-regulation</a:t>
            </a:r>
            <a:r>
              <a:rPr lang="en-US" sz="4400" dirty="0">
                <a:latin typeface="Open Sans"/>
                <a:ea typeface="Open Sans"/>
                <a:cs typeface="Open Sans"/>
              </a:rPr>
              <a:t> involves managing emotional reactions to reduce impulsivity and stress (Mayer et al., 2016) </a:t>
            </a:r>
            <a:endParaRPr lang="en-US" sz="4400" dirty="0">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a:buChar char="•"/>
            </a:pPr>
            <a:r>
              <a:rPr lang="en-US" sz="4400" b="1" dirty="0">
                <a:latin typeface="Open Sans"/>
                <a:ea typeface="Open Sans"/>
                <a:cs typeface="Open Sans"/>
              </a:rPr>
              <a:t>Empathy and social skills</a:t>
            </a:r>
            <a:r>
              <a:rPr lang="en-US" sz="4400" dirty="0">
                <a:latin typeface="Open Sans"/>
                <a:ea typeface="Open Sans"/>
                <a:cs typeface="Open Sans"/>
              </a:rPr>
              <a:t> enhance interpersonal understanding and cooperation.</a:t>
            </a:r>
            <a:endParaRPr lang="en-US" sz="4400" dirty="0">
              <a:latin typeface="Open Sans" panose="020B0606030504020204" pitchFamily="34" charset="0"/>
              <a:ea typeface="Open Sans" panose="020B0606030504020204" pitchFamily="34" charset="0"/>
              <a:cs typeface="Open Sans" panose="020B0606030504020204" pitchFamily="34" charset="0"/>
            </a:endParaRPr>
          </a:p>
          <a:p>
            <a:endParaRPr lang="en-US" sz="4400" dirty="0">
              <a:latin typeface="Open Sans"/>
              <a:ea typeface="Open Sans"/>
              <a:cs typeface="Open Sans"/>
            </a:endParaRPr>
          </a:p>
          <a:p>
            <a:r>
              <a:rPr lang="en-US" sz="4400" dirty="0">
                <a:latin typeface="Open Sans"/>
                <a:ea typeface="Open Sans"/>
                <a:cs typeface="Open Sans"/>
              </a:rPr>
              <a:t>These can be developed through reflection, feedback, and emotional coaching (Boyatzis, 2018). Students can strengthen EI by journaling, seeking peer feedback and engaging in mindfulness practices that promote emotional balance. </a:t>
            </a:r>
            <a:endParaRPr lang="en-US" sz="4400" dirty="0">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a:buChar char="•"/>
            </a:pPr>
            <a:endParaRPr lang="en-US" sz="4400" dirty="0">
              <a:latin typeface="Open Sans" panose="020B0606030504020204" pitchFamily="34" charset="0"/>
              <a:ea typeface="Open Sans" panose="020B0606030504020204" pitchFamily="34" charset="0"/>
              <a:cs typeface="Open Sans" panose="020B0606030504020204" pitchFamily="34" charset="0"/>
            </a:endParaRPr>
          </a:p>
        </p:txBody>
      </p:sp>
      <p:sp>
        <p:nvSpPr>
          <p:cNvPr id="219" name="TextBox 218">
            <a:extLst>
              <a:ext uri="{FF2B5EF4-FFF2-40B4-BE49-F238E27FC236}">
                <a16:creationId xmlns:a16="http://schemas.microsoft.com/office/drawing/2014/main" id="{CEEF555C-8AFE-4E63-8D3C-F7DCE2BAF914}"/>
              </a:ext>
            </a:extLst>
          </p:cNvPr>
          <p:cNvSpPr txBox="1"/>
          <p:nvPr/>
        </p:nvSpPr>
        <p:spPr>
          <a:xfrm>
            <a:off x="22311361" y="9239744"/>
            <a:ext cx="10058400" cy="11603176"/>
          </a:xfrm>
          <a:prstGeom prst="rect">
            <a:avLst/>
          </a:prstGeom>
          <a:noFill/>
        </p:spPr>
        <p:txBody>
          <a:bodyPr wrap="square" lIns="91440" tIns="45720" rIns="91440" bIns="45720" rtlCol="0" anchor="t">
            <a:spAutoFit/>
          </a:bodyPr>
          <a:lstStyle>
            <a:defPPr>
              <a:defRPr kern="1200"/>
            </a:defPPr>
          </a:lstStyle>
          <a:p>
            <a:r>
              <a:rPr lang="en-US" sz="4400" dirty="0">
                <a:latin typeface="Open Sans"/>
                <a:ea typeface="Open Sans"/>
                <a:cs typeface="Open Sans"/>
              </a:rPr>
              <a:t>Mindfulness- the ability to remain aware of the present moment without judgment- supports emotional regulation and stress management (Kabat-Zinn, 2003). By practicing mindfulness, student's cam respond rather than react to </a:t>
            </a:r>
            <a:r>
              <a:rPr lang="en-US" sz="4400">
                <a:latin typeface="Open Sans"/>
                <a:ea typeface="Open Sans"/>
                <a:cs typeface="Open Sans"/>
              </a:rPr>
              <a:t>academic stress. </a:t>
            </a:r>
          </a:p>
          <a:p>
            <a:r>
              <a:rPr lang="en-US" sz="4400" dirty="0">
                <a:latin typeface="Open Sans"/>
                <a:ea typeface="Open Sans"/>
                <a:cs typeface="Open Sans"/>
              </a:rPr>
              <a:t>Reflecting on personal experiences, maintain emotional control during feedback sessions and stressful deadlines fosters improved decisions-making. Techniques such as breathing exercise and time management contribute to better self-regulation and enhance learning outcomes (Zeidner et al., 2012)</a:t>
            </a:r>
          </a:p>
        </p:txBody>
      </p:sp>
      <p:sp>
        <p:nvSpPr>
          <p:cNvPr id="227" name="TextBox 19">
            <a:extLst>
              <a:ext uri="{FF2B5EF4-FFF2-40B4-BE49-F238E27FC236}">
                <a16:creationId xmlns:a16="http://schemas.microsoft.com/office/drawing/2014/main" id="{B7F92784-4B1C-4E40-9A60-A39A6FB4E0EA}"/>
              </a:ext>
            </a:extLst>
          </p:cNvPr>
          <p:cNvSpPr txBox="1">
            <a:spLocks noChangeArrowheads="1"/>
          </p:cNvSpPr>
          <p:nvPr/>
        </p:nvSpPr>
        <p:spPr bwMode="auto">
          <a:xfrm>
            <a:off x="33137894" y="25738777"/>
            <a:ext cx="10058400" cy="618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18" tIns="45709" rIns="91418" bIns="45709" anchor="t">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r>
              <a:rPr lang="en-US" sz="4400" dirty="0">
                <a:latin typeface="Open Sans"/>
                <a:ea typeface="Open Sans"/>
                <a:cs typeface="Open Sans"/>
              </a:rPr>
              <a:t>This poster draws on a literature review of key academic sources on emotional intelligence and mindfulness, including the models proposed by Goleman (1995) and Salovey and Mayer (1990). Reflective self-analysis was applied to explore personal emotional responses during academic challenges. </a:t>
            </a:r>
            <a:endParaRPr lang="en-US" sz="4400" dirty="0">
              <a:latin typeface="Open Sans" panose="020B0606030504020204" pitchFamily="34" charset="0"/>
              <a:ea typeface="Open Sans" panose="020B0606030504020204" pitchFamily="34" charset="0"/>
              <a:cs typeface="Open Sans" panose="020B0606030504020204" pitchFamily="34" charset="0"/>
            </a:endParaRPr>
          </a:p>
        </p:txBody>
      </p:sp>
      <p:sp>
        <p:nvSpPr>
          <p:cNvPr id="228" name="TextBox 227">
            <a:extLst>
              <a:ext uri="{FF2B5EF4-FFF2-40B4-BE49-F238E27FC236}">
                <a16:creationId xmlns:a16="http://schemas.microsoft.com/office/drawing/2014/main" id="{288EEE0B-C3AA-4E4B-8CC9-EB3C8BC17652}"/>
              </a:ext>
            </a:extLst>
          </p:cNvPr>
          <p:cNvSpPr txBox="1"/>
          <p:nvPr/>
        </p:nvSpPr>
        <p:spPr>
          <a:xfrm>
            <a:off x="33090393" y="7672201"/>
            <a:ext cx="10058400" cy="12280285"/>
          </a:xfrm>
          <a:prstGeom prst="rect">
            <a:avLst/>
          </a:prstGeom>
          <a:noFill/>
        </p:spPr>
        <p:txBody>
          <a:bodyPr wrap="square" lIns="91440" tIns="45720" rIns="91440" bIns="45720" rtlCol="0" anchor="t">
            <a:spAutoFit/>
          </a:bodyPr>
          <a:lstStyle>
            <a:defPPr>
              <a:defRPr kern="1200"/>
            </a:defPPr>
          </a:lstStyle>
          <a:p>
            <a:pPr marL="571500" indent="-571500">
              <a:buFont typeface="Arial"/>
              <a:buChar char="•"/>
            </a:pPr>
            <a:r>
              <a:rPr lang="en-US" sz="4400" dirty="0">
                <a:latin typeface="Open Sans"/>
                <a:ea typeface="Open Sans"/>
                <a:cs typeface="Open Sans"/>
              </a:rPr>
              <a:t>High EI is linked to academic achievement and wellbeing. Students with strong emotional awareness can adapt to challenges and maintain motivation (Petrides et al., 2016) </a:t>
            </a:r>
          </a:p>
          <a:p>
            <a:r>
              <a:rPr lang="en-US" sz="4400" dirty="0">
                <a:latin typeface="Open Sans"/>
                <a:ea typeface="Open Sans"/>
                <a:cs typeface="Open Sans"/>
              </a:rPr>
              <a:t>To succeed, learners should:</a:t>
            </a:r>
          </a:p>
          <a:p>
            <a:pPr marL="571500" indent="-571500">
              <a:buFont typeface="Arial"/>
              <a:buChar char="•"/>
            </a:pPr>
            <a:r>
              <a:rPr lang="en-US" sz="4400" dirty="0">
                <a:latin typeface="Open Sans"/>
                <a:ea typeface="Open Sans"/>
                <a:cs typeface="Open Sans"/>
              </a:rPr>
              <a:t>Recognize emotional triggers that affect concentration.</a:t>
            </a:r>
          </a:p>
          <a:p>
            <a:pPr marL="571500" indent="-571500">
              <a:buFont typeface="Arial"/>
              <a:buChar char="•"/>
            </a:pPr>
            <a:r>
              <a:rPr lang="en-US" sz="4400" dirty="0">
                <a:latin typeface="Open Sans"/>
                <a:ea typeface="Open Sans"/>
                <a:cs typeface="Open Sans"/>
              </a:rPr>
              <a:t>Develop coping strategies (e.g., setting realistic goals).</a:t>
            </a:r>
          </a:p>
          <a:p>
            <a:pPr marL="571500" indent="-571500">
              <a:buFont typeface="Arial"/>
              <a:buChar char="•"/>
            </a:pPr>
            <a:r>
              <a:rPr lang="en-US" sz="4400" dirty="0">
                <a:latin typeface="Open Sans"/>
                <a:ea typeface="Open Sans"/>
                <a:cs typeface="Open Sans"/>
              </a:rPr>
              <a:t>Engage in reflective learning to identify emotional growth areas.</a:t>
            </a:r>
          </a:p>
          <a:p>
            <a:r>
              <a:rPr lang="en-US" sz="4400" dirty="0">
                <a:latin typeface="Open Sans"/>
                <a:ea typeface="Open Sans"/>
                <a:cs typeface="Open Sans"/>
              </a:rPr>
              <a:t>Implementing EI strategies improves teamwork, empathy and resilience- key qualities for both study and future professional environments (Cherniss, 2010). </a:t>
            </a:r>
          </a:p>
        </p:txBody>
      </p:sp>
      <p:pic>
        <p:nvPicPr>
          <p:cNvPr id="2" name="Picture 1">
            <a:extLst>
              <a:ext uri="{FF2B5EF4-FFF2-40B4-BE49-F238E27FC236}">
                <a16:creationId xmlns:a16="http://schemas.microsoft.com/office/drawing/2014/main" id="{A189474F-95EC-A2EB-F563-93C21A34FCDE}"/>
              </a:ext>
            </a:extLst>
          </p:cNvPr>
          <p:cNvPicPr>
            <a:picLocks noChangeAspect="1"/>
          </p:cNvPicPr>
          <p:nvPr/>
        </p:nvPicPr>
        <p:blipFill>
          <a:blip r:embed="rId3"/>
          <a:stretch>
            <a:fillRect/>
          </a:stretch>
        </p:blipFill>
        <p:spPr>
          <a:xfrm>
            <a:off x="1219200" y="1036225"/>
            <a:ext cx="5905500" cy="2362200"/>
          </a:xfrm>
          <a:prstGeom prst="rect">
            <a:avLst/>
          </a:prstGeom>
        </p:spPr>
      </p:pic>
      <p:pic>
        <p:nvPicPr>
          <p:cNvPr id="3" name="Picture 2">
            <a:extLst>
              <a:ext uri="{FF2B5EF4-FFF2-40B4-BE49-F238E27FC236}">
                <a16:creationId xmlns:a16="http://schemas.microsoft.com/office/drawing/2014/main" id="{F3AC081D-776F-4CE9-D157-585B9EA530FA}"/>
              </a:ext>
            </a:extLst>
          </p:cNvPr>
          <p:cNvPicPr>
            <a:picLocks noChangeAspect="1"/>
          </p:cNvPicPr>
          <p:nvPr/>
        </p:nvPicPr>
        <p:blipFill>
          <a:blip r:embed="rId4"/>
          <a:stretch>
            <a:fillRect/>
          </a:stretch>
        </p:blipFill>
        <p:spPr>
          <a:xfrm>
            <a:off x="32561398" y="398522"/>
            <a:ext cx="11138162" cy="4288655"/>
          </a:xfrm>
          <a:prstGeom prst="rect">
            <a:avLst/>
          </a:prstGeom>
        </p:spPr>
      </p:pic>
      <p:pic>
        <p:nvPicPr>
          <p:cNvPr id="5" name="Picture 4">
            <a:extLst>
              <a:ext uri="{FF2B5EF4-FFF2-40B4-BE49-F238E27FC236}">
                <a16:creationId xmlns:a16="http://schemas.microsoft.com/office/drawing/2014/main" id="{76BCD0D7-FC9F-82F4-322B-5D9ADBABDDD8}"/>
              </a:ext>
            </a:extLst>
          </p:cNvPr>
          <p:cNvPicPr>
            <a:picLocks noChangeAspect="1"/>
          </p:cNvPicPr>
          <p:nvPr/>
        </p:nvPicPr>
        <p:blipFill>
          <a:blip r:embed="rId5"/>
          <a:stretch>
            <a:fillRect/>
          </a:stretch>
        </p:blipFill>
        <p:spPr>
          <a:xfrm>
            <a:off x="742407" y="27365290"/>
            <a:ext cx="10059272" cy="830996"/>
          </a:xfrm>
          <a:prstGeom prst="rect">
            <a:avLst/>
          </a:prstGeom>
        </p:spPr>
      </p:pic>
      <p:sp>
        <p:nvSpPr>
          <p:cNvPr id="6" name="TextBox 5">
            <a:extLst>
              <a:ext uri="{FF2B5EF4-FFF2-40B4-BE49-F238E27FC236}">
                <a16:creationId xmlns:a16="http://schemas.microsoft.com/office/drawing/2014/main" id="{F94E7F9E-A27A-9123-C101-B551A0D759CD}"/>
              </a:ext>
            </a:extLst>
          </p:cNvPr>
          <p:cNvSpPr txBox="1"/>
          <p:nvPr/>
        </p:nvSpPr>
        <p:spPr>
          <a:xfrm>
            <a:off x="3583577" y="27448996"/>
            <a:ext cx="6172200" cy="830997"/>
          </a:xfrm>
          <a:prstGeom prst="rect">
            <a:avLst/>
          </a:prstGeom>
          <a:noFill/>
        </p:spPr>
        <p:txBody>
          <a:bodyPr wrap="square" rtlCol="0">
            <a:spAutoFit/>
          </a:bodyPr>
          <a:lstStyle/>
          <a:p>
            <a:r>
              <a:rPr lang="en-GB" sz="4800" dirty="0">
                <a:solidFill>
                  <a:schemeClr val="bg1"/>
                </a:solidFill>
                <a:latin typeface="Amasis MT Pro Medium" panose="020F0502020204030204" pitchFamily="18" charset="0"/>
              </a:rPr>
              <a:t>References</a:t>
            </a:r>
            <a:r>
              <a:rPr lang="en-GB" sz="4800" dirty="0"/>
              <a:t> </a:t>
            </a:r>
          </a:p>
        </p:txBody>
      </p:sp>
      <p:sp>
        <p:nvSpPr>
          <p:cNvPr id="7" name="TextBox 6">
            <a:extLst>
              <a:ext uri="{FF2B5EF4-FFF2-40B4-BE49-F238E27FC236}">
                <a16:creationId xmlns:a16="http://schemas.microsoft.com/office/drawing/2014/main" id="{73962BEF-3AFA-CA84-E868-C95E60CCAE4F}"/>
              </a:ext>
            </a:extLst>
          </p:cNvPr>
          <p:cNvSpPr txBox="1"/>
          <p:nvPr/>
        </p:nvSpPr>
        <p:spPr>
          <a:xfrm>
            <a:off x="708876" y="28807901"/>
            <a:ext cx="22532124" cy="2308324"/>
          </a:xfrm>
          <a:prstGeom prst="rect">
            <a:avLst/>
          </a:prstGeom>
          <a:noFill/>
        </p:spPr>
        <p:txBody>
          <a:bodyPr wrap="square" lIns="91440" tIns="45720" rIns="91440" bIns="45720" rtlCol="0" anchor="t">
            <a:spAutoFit/>
          </a:bodyPr>
          <a:lstStyle/>
          <a:p>
            <a:r>
              <a:rPr lang="en-GB" sz="3600" dirty="0"/>
              <a:t>Goleman, D. (1995). </a:t>
            </a:r>
            <a:r>
              <a:rPr lang="en-GB" sz="3600" i="1" dirty="0"/>
              <a:t>Emotional intelligence: why it can matter more that IQ. Bantam Books. </a:t>
            </a:r>
          </a:p>
          <a:p>
            <a:r>
              <a:rPr lang="en-GB" sz="3600" dirty="0"/>
              <a:t>Salovey, P., &amp; Mayer, J.D. (1990). Emotional intelligence. </a:t>
            </a:r>
            <a:r>
              <a:rPr lang="en-GB" sz="3600" i="1" dirty="0"/>
              <a:t>Imagination, cognition and personality, 9(3), 185-211.</a:t>
            </a:r>
          </a:p>
          <a:p>
            <a:r>
              <a:rPr lang="en-GB" sz="3600" dirty="0"/>
              <a:t>Zeidner, M., Matthews, G., &amp; Roberts, R. D. (2012). The emotional intelligence, health, and well-being nexus: what have we learned and what have we missed? Applied psychology: health and well-being, 4(1), 1-30</a:t>
            </a:r>
          </a:p>
        </p:txBody>
      </p:sp>
      <p:pic>
        <p:nvPicPr>
          <p:cNvPr id="8" name="Picture 7">
            <a:extLst>
              <a:ext uri="{FF2B5EF4-FFF2-40B4-BE49-F238E27FC236}">
                <a16:creationId xmlns:a16="http://schemas.microsoft.com/office/drawing/2014/main" id="{D4BC0936-5DDB-D34C-D6DD-F92C5DBB8272}"/>
              </a:ext>
            </a:extLst>
          </p:cNvPr>
          <p:cNvPicPr>
            <a:picLocks noChangeAspect="1"/>
          </p:cNvPicPr>
          <p:nvPr/>
        </p:nvPicPr>
        <p:blipFill>
          <a:blip r:embed="rId6"/>
          <a:stretch>
            <a:fillRect/>
          </a:stretch>
        </p:blipFill>
        <p:spPr>
          <a:xfrm>
            <a:off x="35603381" y="19906991"/>
            <a:ext cx="7510288" cy="4458315"/>
          </a:xfrm>
          <a:prstGeom prst="rect">
            <a:avLst/>
          </a:prstGeom>
        </p:spPr>
      </p:pic>
      <p:pic>
        <p:nvPicPr>
          <p:cNvPr id="9" name="Picture 8">
            <a:extLst>
              <a:ext uri="{FF2B5EF4-FFF2-40B4-BE49-F238E27FC236}">
                <a16:creationId xmlns:a16="http://schemas.microsoft.com/office/drawing/2014/main" id="{918AB469-BE21-9268-1776-8CFF36B97EF4}"/>
              </a:ext>
            </a:extLst>
          </p:cNvPr>
          <p:cNvPicPr>
            <a:picLocks noChangeAspect="1"/>
          </p:cNvPicPr>
          <p:nvPr/>
        </p:nvPicPr>
        <p:blipFill>
          <a:blip r:embed="rId7"/>
          <a:stretch>
            <a:fillRect/>
          </a:stretch>
        </p:blipFill>
        <p:spPr>
          <a:xfrm>
            <a:off x="22315837" y="22471597"/>
            <a:ext cx="9424405" cy="5135164"/>
          </a:xfrm>
          <a:prstGeom prst="rect">
            <a:avLst/>
          </a:prstGeom>
        </p:spPr>
      </p:pic>
      <p:pic>
        <p:nvPicPr>
          <p:cNvPr id="10" name="Picture 9">
            <a:extLst>
              <a:ext uri="{FF2B5EF4-FFF2-40B4-BE49-F238E27FC236}">
                <a16:creationId xmlns:a16="http://schemas.microsoft.com/office/drawing/2014/main" id="{2126F5C6-F33F-1C5A-66FE-3FE5193DBCB5}"/>
              </a:ext>
            </a:extLst>
          </p:cNvPr>
          <p:cNvPicPr>
            <a:picLocks noChangeAspect="1"/>
          </p:cNvPicPr>
          <p:nvPr/>
        </p:nvPicPr>
        <p:blipFill>
          <a:blip r:embed="rId8"/>
          <a:stretch>
            <a:fillRect/>
          </a:stretch>
        </p:blipFill>
        <p:spPr>
          <a:xfrm>
            <a:off x="1240972" y="21573079"/>
            <a:ext cx="8253351" cy="4635177"/>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rationalrouge|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ec2a97876a6dd141c61d24bf0bacff66">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7b58814f6b0cabfcbbdafc13c8ca464b"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658169F1-D50B-4838-A6CC-D8A292FC0E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F3E732-66FE-4616-BED0-FBB0C484C010}">
  <ds:schemaRefs>
    <ds:schemaRef ds:uri="http://schemas.microsoft.com/sharepoint/v3/contenttype/forms"/>
  </ds:schemaRefs>
</ds:datastoreItem>
</file>

<file path=customXml/itemProps3.xml><?xml version="1.0" encoding="utf-8"?>
<ds:datastoreItem xmlns:ds="http://schemas.openxmlformats.org/officeDocument/2006/customXml" ds:itemID="{35BBAE70-4180-4786-BF85-6B5BD4EC2F3C}">
  <ds:schemaRefs>
    <ds:schemaRef ds:uri="http://schemas.microsoft.com/office/infopath/2007/PartnerControls"/>
    <ds:schemaRef ds:uri="http://purl.org/dc/dcmitype/"/>
    <ds:schemaRef ds:uri="http://schemas.openxmlformats.org/package/2006/metadata/core-properties"/>
    <ds:schemaRef ds:uri="http://www.w3.org/XML/1998/namespace"/>
    <ds:schemaRef ds:uri="http://purl.org/dc/terms/"/>
    <ds:schemaRef ds:uri="http://purl.org/dc/elements/1.1/"/>
    <ds:schemaRef ds:uri="http://schemas.microsoft.com/office/2006/documentManagement/types"/>
    <ds:schemaRef ds:uri="8425509b-c587-4994-9466-01f6efb644d9"/>
    <ds:schemaRef ds:uri="a7bdb143-267e-438d-bcbf-e88b565c172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1153</TotalTime>
  <Words>343</Words>
  <Application>Microsoft Office PowerPoint</Application>
  <PresentationFormat>Custom</PresentationFormat>
  <Paragraphs>30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How To Make A Scientific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Ioana Alexia Cantaragiu (2322692)</cp:lastModifiedBy>
  <cp:revision>512</cp:revision>
  <dcterms:modified xsi:type="dcterms:W3CDTF">2025-10-11T11:11:19Z</dcterms:modified>
  <cp:category>templates for scientific poster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