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3" r:id="rId1"/>
  </p:sldMasterIdLst>
  <p:notesMasterIdLst>
    <p:notesMasterId r:id="rId34"/>
  </p:notesMasterIdLst>
  <p:handoutMasterIdLst>
    <p:handoutMasterId r:id="rId35"/>
  </p:handoutMasterIdLst>
  <p:sldIdLst>
    <p:sldId id="452" r:id="rId2"/>
    <p:sldId id="453" r:id="rId3"/>
    <p:sldId id="454" r:id="rId4"/>
    <p:sldId id="455" r:id="rId5"/>
    <p:sldId id="456" r:id="rId6"/>
    <p:sldId id="457" r:id="rId7"/>
    <p:sldId id="458" r:id="rId8"/>
    <p:sldId id="459" r:id="rId9"/>
    <p:sldId id="460" r:id="rId10"/>
    <p:sldId id="461" r:id="rId11"/>
    <p:sldId id="462" r:id="rId12"/>
    <p:sldId id="463" r:id="rId13"/>
    <p:sldId id="464" r:id="rId14"/>
    <p:sldId id="465" r:id="rId15"/>
    <p:sldId id="466" r:id="rId16"/>
    <p:sldId id="467" r:id="rId17"/>
    <p:sldId id="468" r:id="rId18"/>
    <p:sldId id="469" r:id="rId19"/>
    <p:sldId id="470" r:id="rId20"/>
    <p:sldId id="471" r:id="rId21"/>
    <p:sldId id="472" r:id="rId22"/>
    <p:sldId id="473" r:id="rId23"/>
    <p:sldId id="474" r:id="rId24"/>
    <p:sldId id="475" r:id="rId25"/>
    <p:sldId id="476" r:id="rId26"/>
    <p:sldId id="477" r:id="rId27"/>
    <p:sldId id="478" r:id="rId28"/>
    <p:sldId id="479" r:id="rId29"/>
    <p:sldId id="480" r:id="rId30"/>
    <p:sldId id="481" r:id="rId31"/>
    <p:sldId id="482" r:id="rId32"/>
    <p:sldId id="483" r:id="rId33"/>
  </p:sldIdLst>
  <p:sldSz cx="9144000" cy="6858000" type="screen4x3"/>
  <p:notesSz cx="6858000" cy="9199563"/>
  <p:custDataLst>
    <p:tags r:id="rId36"/>
  </p:custDataLst>
  <p:defaultTextStyle>
    <a:defPPr>
      <a:defRPr lang="en-US"/>
    </a:defPPr>
    <a:lvl1pPr algn="ctr" rtl="0" fontAlgn="base">
      <a:spcBef>
        <a:spcPct val="0"/>
      </a:spcBef>
      <a:spcAft>
        <a:spcPct val="0"/>
      </a:spcAft>
      <a:defRPr sz="2400" kern="1200">
        <a:solidFill>
          <a:schemeClr val="tx1"/>
        </a:solidFill>
        <a:latin typeface="Arial" charset="0"/>
        <a:ea typeface="+mn-ea"/>
        <a:cs typeface="+mn-cs"/>
      </a:defRPr>
    </a:lvl1pPr>
    <a:lvl2pPr marL="457200" algn="ctr" rtl="0" fontAlgn="base">
      <a:spcBef>
        <a:spcPct val="0"/>
      </a:spcBef>
      <a:spcAft>
        <a:spcPct val="0"/>
      </a:spcAft>
      <a:defRPr sz="2400" kern="1200">
        <a:solidFill>
          <a:schemeClr val="tx1"/>
        </a:solidFill>
        <a:latin typeface="Arial" charset="0"/>
        <a:ea typeface="+mn-ea"/>
        <a:cs typeface="+mn-cs"/>
      </a:defRPr>
    </a:lvl2pPr>
    <a:lvl3pPr marL="914400" algn="ctr" rtl="0" fontAlgn="base">
      <a:spcBef>
        <a:spcPct val="0"/>
      </a:spcBef>
      <a:spcAft>
        <a:spcPct val="0"/>
      </a:spcAft>
      <a:defRPr sz="2400" kern="1200">
        <a:solidFill>
          <a:schemeClr val="tx1"/>
        </a:solidFill>
        <a:latin typeface="Arial" charset="0"/>
        <a:ea typeface="+mn-ea"/>
        <a:cs typeface="+mn-cs"/>
      </a:defRPr>
    </a:lvl3pPr>
    <a:lvl4pPr marL="1371600" algn="ctr" rtl="0" fontAlgn="base">
      <a:spcBef>
        <a:spcPct val="0"/>
      </a:spcBef>
      <a:spcAft>
        <a:spcPct val="0"/>
      </a:spcAft>
      <a:defRPr sz="2400" kern="1200">
        <a:solidFill>
          <a:schemeClr val="tx1"/>
        </a:solidFill>
        <a:latin typeface="Arial" charset="0"/>
        <a:ea typeface="+mn-ea"/>
        <a:cs typeface="+mn-cs"/>
      </a:defRPr>
    </a:lvl4pPr>
    <a:lvl5pPr marL="1828800" algn="ctr" rtl="0" fontAlgn="base">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403">
          <p15:clr>
            <a:srgbClr val="A4A3A4"/>
          </p15:clr>
        </p15:guide>
        <p15:guide id="2" pos="2880">
          <p15:clr>
            <a:srgbClr val="A4A3A4"/>
          </p15:clr>
        </p15:guide>
        <p15:guide id="3" pos="273">
          <p15:clr>
            <a:srgbClr val="A4A3A4"/>
          </p15:clr>
        </p15:guide>
      </p15:sldGuideLst>
    </p:ext>
    <p:ext uri="{2D200454-40CA-4A62-9FC3-DE9A4176ACB9}">
      <p15:notesGuideLst xmlns:p15="http://schemas.microsoft.com/office/powerpoint/2012/main">
        <p15:guide id="1" orient="horz" pos="2897">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4CF"/>
    <a:srgbClr val="1B7EE1"/>
    <a:srgbClr val="1973CD"/>
    <a:srgbClr val="1666B6"/>
    <a:srgbClr val="0C66C0"/>
    <a:srgbClr val="0066CC"/>
    <a:srgbClr val="0099FF"/>
    <a:srgbClr val="186E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38" autoAdjust="0"/>
    <p:restoredTop sz="83388" autoAdjust="0"/>
  </p:normalViewPr>
  <p:slideViewPr>
    <p:cSldViewPr snapToGrid="0">
      <p:cViewPr varScale="1">
        <p:scale>
          <a:sx n="85" d="100"/>
          <a:sy n="85" d="100"/>
        </p:scale>
        <p:origin x="1624" y="184"/>
      </p:cViewPr>
      <p:guideLst>
        <p:guide orient="horz" pos="2403"/>
        <p:guide pos="2880"/>
        <p:guide pos="27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6" d="100"/>
          <a:sy n="56" d="100"/>
        </p:scale>
        <p:origin x="-1152" y="-90"/>
      </p:cViewPr>
      <p:guideLst>
        <p:guide orient="horz" pos="2897"/>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5" name="Rectangle 3"/>
          <p:cNvSpPr>
            <a:spLocks noGrp="1" noChangeArrowheads="1"/>
          </p:cNvSpPr>
          <p:nvPr>
            <p:ph type="dt" sz="quarter"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3076" name="Rectangle 4"/>
          <p:cNvSpPr>
            <a:spLocks noGrp="1" noChangeArrowheads="1"/>
          </p:cNvSpPr>
          <p:nvPr>
            <p:ph type="ftr" sz="quarter" idx="2"/>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3077" name="Rectangle 5"/>
          <p:cNvSpPr>
            <a:spLocks noGrp="1" noChangeArrowheads="1"/>
          </p:cNvSpPr>
          <p:nvPr>
            <p:ph type="sldNum" sz="quarter" idx="3"/>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ECB6B93B-D7ED-4DDB-86A2-6B1502EFA3FD}" type="slidenum">
              <a:rPr lang="en-US"/>
              <a:pPr>
                <a:defRPr/>
              </a:pPr>
              <a:t>‹#›</a:t>
            </a:fld>
            <a:endParaRPr lang="en-US" dirty="0"/>
          </a:p>
        </p:txBody>
      </p:sp>
    </p:spTree>
    <p:extLst>
      <p:ext uri="{BB962C8B-B14F-4D97-AF65-F5344CB8AC3E}">
        <p14:creationId xmlns:p14="http://schemas.microsoft.com/office/powerpoint/2010/main" val="155811580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0213"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1" name="Rectangle 3"/>
          <p:cNvSpPr>
            <a:spLocks noGrp="1" noChangeArrowheads="1"/>
          </p:cNvSpPr>
          <p:nvPr>
            <p:ph type="dt" idx="1"/>
          </p:nvPr>
        </p:nvSpPr>
        <p:spPr bwMode="auto">
          <a:xfrm>
            <a:off x="3887788" y="0"/>
            <a:ext cx="2970212" cy="460375"/>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lvl1pPr algn="r" defTabSz="931863" eaLnBrk="0" hangingPunct="0">
              <a:defRPr sz="1200">
                <a:latin typeface="Times New Roman" pitchFamily="18" charset="0"/>
              </a:defRPr>
            </a:lvl1pPr>
          </a:lstStyle>
          <a:p>
            <a:pPr>
              <a:defRPr/>
            </a:pPr>
            <a:endParaRPr lang="en-US" dirty="0"/>
          </a:p>
        </p:txBody>
      </p:sp>
      <p:sp>
        <p:nvSpPr>
          <p:cNvPr id="25604" name="Rectangle 4"/>
          <p:cNvSpPr>
            <a:spLocks noGrp="1" noRot="1" noChangeAspect="1" noChangeArrowheads="1" noTextEdit="1"/>
          </p:cNvSpPr>
          <p:nvPr>
            <p:ph type="sldImg" idx="2"/>
          </p:nvPr>
        </p:nvSpPr>
        <p:spPr bwMode="auto">
          <a:xfrm>
            <a:off x="1135063" y="688975"/>
            <a:ext cx="4595812" cy="3446463"/>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838200" y="4343400"/>
            <a:ext cx="5029200" cy="4144963"/>
          </a:xfrm>
          <a:prstGeom prst="rect">
            <a:avLst/>
          </a:prstGeom>
          <a:noFill/>
          <a:ln w="9525">
            <a:noFill/>
            <a:miter lim="800000"/>
            <a:headEnd/>
            <a:tailEnd/>
          </a:ln>
          <a:effectLst/>
        </p:spPr>
        <p:txBody>
          <a:bodyPr vert="horz" wrap="square" lIns="94208" tIns="46306" rIns="94208" bIns="46306"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739188"/>
            <a:ext cx="2970213"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l" defTabSz="931863" eaLnBrk="0" hangingPunct="0">
              <a:defRPr sz="1200">
                <a:latin typeface="Times New Roman" pitchFamily="18" charset="0"/>
              </a:defRPr>
            </a:lvl1pPr>
          </a:lstStyle>
          <a:p>
            <a:pPr>
              <a:defRPr/>
            </a:pPr>
            <a:endParaRPr lang="en-US" dirty="0"/>
          </a:p>
        </p:txBody>
      </p:sp>
      <p:sp>
        <p:nvSpPr>
          <p:cNvPr id="2055" name="Rectangle 7"/>
          <p:cNvSpPr>
            <a:spLocks noGrp="1" noChangeArrowheads="1"/>
          </p:cNvSpPr>
          <p:nvPr>
            <p:ph type="sldNum" sz="quarter" idx="5"/>
          </p:nvPr>
        </p:nvSpPr>
        <p:spPr bwMode="auto">
          <a:xfrm>
            <a:off x="3887788" y="8739188"/>
            <a:ext cx="2970212" cy="460375"/>
          </a:xfrm>
          <a:prstGeom prst="rect">
            <a:avLst/>
          </a:prstGeom>
          <a:noFill/>
          <a:ln w="9525">
            <a:noFill/>
            <a:miter lim="800000"/>
            <a:headEnd/>
            <a:tailEnd/>
          </a:ln>
          <a:effectLst/>
        </p:spPr>
        <p:txBody>
          <a:bodyPr vert="horz" wrap="square" lIns="94208" tIns="46306" rIns="94208" bIns="46306" numCol="1" anchor="b" anchorCtr="0" compatLnSpc="1">
            <a:prstTxWarp prst="textNoShape">
              <a:avLst/>
            </a:prstTxWarp>
          </a:bodyPr>
          <a:lstStyle>
            <a:lvl1pPr algn="r" defTabSz="931863" eaLnBrk="0" hangingPunct="0">
              <a:defRPr sz="1200">
                <a:latin typeface="Times New Roman" pitchFamily="18" charset="0"/>
              </a:defRPr>
            </a:lvl1pPr>
          </a:lstStyle>
          <a:p>
            <a:pPr>
              <a:defRPr/>
            </a:pPr>
            <a:fld id="{982E0CA9-9149-4FA7-BF58-7839DCDE537E}" type="slidenum">
              <a:rPr lang="en-US"/>
              <a:pPr>
                <a:defRPr/>
              </a:pPr>
              <a:t>‹#›</a:t>
            </a:fld>
            <a:endParaRPr lang="en-US" dirty="0"/>
          </a:p>
        </p:txBody>
      </p:sp>
    </p:spTree>
    <p:extLst>
      <p:ext uri="{BB962C8B-B14F-4D97-AF65-F5344CB8AC3E}">
        <p14:creationId xmlns:p14="http://schemas.microsoft.com/office/powerpoint/2010/main" val="260399626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305EF53D-9E92-4ACE-B4CF-C1C54BCC1D84}" type="slidenum">
              <a:rPr lang="en-US" altLang="en-US" smtClean="0"/>
              <a:pPr/>
              <a:t>1</a:t>
            </a:fld>
            <a:endParaRPr lang="en-US" altLang="en-US" dirty="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endParaRPr lang="en-US" altLang="en-US" dirty="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7"/>
          <p:cNvSpPr>
            <a:spLocks noGrp="1" noChangeArrowheads="1"/>
          </p:cNvSpPr>
          <p:nvPr>
            <p:ph type="sldNum" sz="quarter" idx="5"/>
          </p:nvPr>
        </p:nvSpPr>
        <p:spPr>
          <a:noFill/>
          <a:ln>
            <a:miter lim="800000"/>
            <a:headEnd/>
            <a:tailEnd/>
          </a:ln>
        </p:spPr>
        <p:txBody>
          <a:bodyPr/>
          <a:lstStyle/>
          <a:p>
            <a:fld id="{674B9C9D-4D95-4439-8302-BB1022E10A37}" type="slidenum">
              <a:rPr lang="en-US"/>
              <a:pPr/>
              <a:t>3</a:t>
            </a:fld>
            <a:endParaRPr lang="en-US" dirty="0"/>
          </a:p>
        </p:txBody>
      </p:sp>
      <p:sp>
        <p:nvSpPr>
          <p:cNvPr id="9218" name="Rectangle 2"/>
          <p:cNvSpPr>
            <a:spLocks noGrp="1" noRot="1" noChangeAspect="1" noChangeArrowheads="1" noTextEdit="1"/>
          </p:cNvSpPr>
          <p:nvPr>
            <p:ph type="sldImg"/>
          </p:nvPr>
        </p:nvSpPr>
        <p:spPr>
          <a:xfrm>
            <a:off x="1131888" y="690563"/>
            <a:ext cx="4598987" cy="3449637"/>
          </a:xfrm>
          <a:ln/>
        </p:spPr>
      </p:sp>
      <p:sp>
        <p:nvSpPr>
          <p:cNvPr id="921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miter lim="800000"/>
            <a:headEnd/>
            <a:tailEnd/>
          </a:ln>
        </p:spPr>
        <p:txBody>
          <a:bodyPr/>
          <a:lstStyle/>
          <a:p>
            <a:fld id="{434786DA-F7C0-440E-8074-DE2FA0998A74}" type="slidenum">
              <a:rPr lang="en-US"/>
              <a:pPr/>
              <a:t>4</a:t>
            </a:fld>
            <a:endParaRPr lang="en-US" dirty="0"/>
          </a:p>
        </p:txBody>
      </p:sp>
      <p:sp>
        <p:nvSpPr>
          <p:cNvPr id="11266" name="Rectangle 2"/>
          <p:cNvSpPr>
            <a:spLocks noGrp="1" noRot="1" noChangeAspect="1" noChangeArrowheads="1" noTextEdit="1"/>
          </p:cNvSpPr>
          <p:nvPr>
            <p:ph type="sldImg"/>
          </p:nvPr>
        </p:nvSpPr>
        <p:spPr>
          <a:xfrm>
            <a:off x="1131888" y="690563"/>
            <a:ext cx="4598987" cy="3449637"/>
          </a:xfrm>
          <a:ln/>
        </p:spPr>
      </p:sp>
      <p:sp>
        <p:nvSpPr>
          <p:cNvPr id="1126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miter lim="800000"/>
            <a:headEnd/>
            <a:tailEnd/>
          </a:ln>
        </p:spPr>
        <p:txBody>
          <a:bodyPr/>
          <a:lstStyle/>
          <a:p>
            <a:fld id="{6BD5257E-C5B2-44A5-9EE7-3D0F3559B8E9}" type="slidenum">
              <a:rPr lang="en-US"/>
              <a:pPr/>
              <a:t>7</a:t>
            </a:fld>
            <a:endParaRPr lang="en-US" dirty="0"/>
          </a:p>
        </p:txBody>
      </p:sp>
      <p:sp>
        <p:nvSpPr>
          <p:cNvPr id="15362" name="Rectangle 2"/>
          <p:cNvSpPr>
            <a:spLocks noGrp="1" noRot="1" noChangeAspect="1" noChangeArrowheads="1" noTextEdit="1"/>
          </p:cNvSpPr>
          <p:nvPr>
            <p:ph type="sldImg"/>
          </p:nvPr>
        </p:nvSpPr>
        <p:spPr>
          <a:xfrm>
            <a:off x="1131888" y="690563"/>
            <a:ext cx="4598987" cy="3449637"/>
          </a:xfrm>
          <a:ln/>
        </p:spPr>
      </p:sp>
      <p:sp>
        <p:nvSpPr>
          <p:cNvPr id="1536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miter lim="800000"/>
            <a:headEnd/>
            <a:tailEnd/>
          </a:ln>
        </p:spPr>
        <p:txBody>
          <a:bodyPr/>
          <a:lstStyle/>
          <a:p>
            <a:fld id="{9DAAC7AB-8C03-4345-83BB-6C994EFB2814}" type="slidenum">
              <a:rPr lang="en-US"/>
              <a:pPr/>
              <a:t>8</a:t>
            </a:fld>
            <a:endParaRPr lang="en-US" dirty="0"/>
          </a:p>
        </p:txBody>
      </p:sp>
      <p:sp>
        <p:nvSpPr>
          <p:cNvPr id="17410" name="Rectangle 2"/>
          <p:cNvSpPr>
            <a:spLocks noGrp="1" noRot="1" noChangeAspect="1" noChangeArrowheads="1" noTextEdit="1"/>
          </p:cNvSpPr>
          <p:nvPr>
            <p:ph type="sldImg"/>
          </p:nvPr>
        </p:nvSpPr>
        <p:spPr>
          <a:xfrm>
            <a:off x="1131888" y="690563"/>
            <a:ext cx="4598987" cy="3449637"/>
          </a:xfrm>
          <a:ln/>
        </p:spPr>
      </p:sp>
      <p:sp>
        <p:nvSpPr>
          <p:cNvPr id="1741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a:ln>
            <a:miter lim="800000"/>
            <a:headEnd/>
            <a:tailEnd/>
          </a:ln>
        </p:spPr>
        <p:txBody>
          <a:bodyPr/>
          <a:lstStyle/>
          <a:p>
            <a:fld id="{4584143C-F6A3-4E1F-A8F9-035BD35FA640}" type="slidenum">
              <a:rPr lang="en-US"/>
              <a:pPr/>
              <a:t>9</a:t>
            </a:fld>
            <a:endParaRPr lang="en-US" dirty="0"/>
          </a:p>
        </p:txBody>
      </p:sp>
      <p:sp>
        <p:nvSpPr>
          <p:cNvPr id="19458" name="Rectangle 2"/>
          <p:cNvSpPr>
            <a:spLocks noGrp="1" noRot="1" noChangeAspect="1" noChangeArrowheads="1" noTextEdit="1"/>
          </p:cNvSpPr>
          <p:nvPr>
            <p:ph type="sldImg"/>
          </p:nvPr>
        </p:nvSpPr>
        <p:spPr>
          <a:xfrm>
            <a:off x="1131888" y="690563"/>
            <a:ext cx="4598987" cy="3449637"/>
          </a:xfrm>
          <a:ln/>
        </p:spPr>
      </p:sp>
      <p:sp>
        <p:nvSpPr>
          <p:cNvPr id="1945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miter lim="800000"/>
            <a:headEnd/>
            <a:tailEnd/>
          </a:ln>
        </p:spPr>
        <p:txBody>
          <a:bodyPr/>
          <a:lstStyle/>
          <a:p>
            <a:fld id="{66A5A46F-D4C4-4BC5-BE5B-0EFB1B1FC929}" type="slidenum">
              <a:rPr lang="en-US"/>
              <a:pPr/>
              <a:t>10</a:t>
            </a:fld>
            <a:endParaRPr lang="en-US" dirty="0"/>
          </a:p>
        </p:txBody>
      </p:sp>
      <p:sp>
        <p:nvSpPr>
          <p:cNvPr id="21506" name="Rectangle 2"/>
          <p:cNvSpPr>
            <a:spLocks noGrp="1" noRot="1" noChangeAspect="1" noChangeArrowheads="1" noTextEdit="1"/>
          </p:cNvSpPr>
          <p:nvPr>
            <p:ph type="sldImg"/>
          </p:nvPr>
        </p:nvSpPr>
        <p:spPr>
          <a:xfrm>
            <a:off x="1131888" y="690563"/>
            <a:ext cx="4598987" cy="3449637"/>
          </a:xfrm>
          <a:ln/>
        </p:spPr>
      </p:sp>
      <p:sp>
        <p:nvSpPr>
          <p:cNvPr id="21507" name="Rectangle 3"/>
          <p:cNvSpPr>
            <a:spLocks noGrp="1" noChangeArrowheads="1"/>
          </p:cNvSpPr>
          <p:nvPr>
            <p:ph type="body" idx="1"/>
          </p:nvPr>
        </p:nvSpPr>
        <p:spPr>
          <a:xfrm>
            <a:off x="914400" y="4370388"/>
            <a:ext cx="5029200" cy="4138612"/>
          </a:xfrm>
          <a:noFill/>
        </p:spPr>
        <p:txBody>
          <a:bodyPr/>
          <a:lstStyle/>
          <a:p>
            <a:pPr fontAlgn="t"/>
            <a:r>
              <a:rPr lang="en-GB" sz="1400" b="0" i="0" kern="1200" dirty="0">
                <a:solidFill>
                  <a:schemeClr val="tx1"/>
                </a:solidFill>
                <a:effectLst/>
                <a:latin typeface="Arial" charset="0"/>
                <a:ea typeface="+mn-ea"/>
                <a:cs typeface="+mn-cs"/>
              </a:rPr>
              <a:t>The pyramidal system is responsible for: </a:t>
            </a:r>
            <a:r>
              <a:rPr lang="en-GB" sz="1400" b="1" i="0" kern="1200" dirty="0">
                <a:solidFill>
                  <a:schemeClr val="tx1"/>
                </a:solidFill>
                <a:effectLst/>
                <a:latin typeface="Arial" charset="0"/>
                <a:ea typeface="+mn-ea"/>
                <a:cs typeface="+mn-cs"/>
              </a:rPr>
              <a:t>Voluntary, conscious control of movement</a:t>
            </a:r>
            <a:r>
              <a:rPr lang="en-GB" sz="1400" b="0" i="0" kern="1200" dirty="0">
                <a:solidFill>
                  <a:schemeClr val="tx1"/>
                </a:solidFill>
                <a:effectLst/>
                <a:latin typeface="Arial" charset="0"/>
                <a:ea typeface="+mn-ea"/>
                <a:cs typeface="+mn-cs"/>
              </a:rPr>
              <a:t> Especially </a:t>
            </a:r>
            <a:r>
              <a:rPr lang="en-GB" sz="1400" b="1" i="0" kern="1200" dirty="0">
                <a:solidFill>
                  <a:schemeClr val="tx1"/>
                </a:solidFill>
                <a:effectLst/>
                <a:latin typeface="Arial" charset="0"/>
                <a:ea typeface="+mn-ea"/>
                <a:cs typeface="+mn-cs"/>
              </a:rPr>
              <a:t>fine, skilled, precise movements</a:t>
            </a:r>
            <a:br>
              <a:rPr lang="en-GB" sz="1400" b="0" i="0" kern="1200" dirty="0">
                <a:solidFill>
                  <a:schemeClr val="tx1"/>
                </a:solidFill>
                <a:effectLst/>
                <a:latin typeface="Arial" charset="0"/>
                <a:ea typeface="+mn-ea"/>
                <a:cs typeface="+mn-cs"/>
              </a:rPr>
            </a:br>
            <a:r>
              <a:rPr lang="en-GB" sz="1400" b="0" i="0" kern="1200" dirty="0">
                <a:solidFill>
                  <a:schemeClr val="tx1"/>
                </a:solidFill>
                <a:effectLst/>
                <a:latin typeface="Arial" charset="0"/>
                <a:ea typeface="+mn-ea"/>
                <a:cs typeface="+mn-cs"/>
              </a:rPr>
              <a:t>(e.g. writing, manipulating objects, buttoning a shirt)</a:t>
            </a:r>
          </a:p>
          <a:p>
            <a:pPr fontAlgn="t"/>
            <a:endParaRPr lang="en-GB" sz="1400" b="0" i="0" kern="1200" dirty="0">
              <a:solidFill>
                <a:schemeClr val="tx1"/>
              </a:solidFill>
              <a:effectLst/>
              <a:latin typeface="Arial" charset="0"/>
              <a:ea typeface="+mn-ea"/>
              <a:cs typeface="+mn-cs"/>
            </a:endParaRPr>
          </a:p>
          <a:p>
            <a:pPr fontAlgn="t"/>
            <a:r>
              <a:rPr lang="en-GB" sz="1400" b="0" i="0" kern="1200" dirty="0">
                <a:solidFill>
                  <a:schemeClr val="tx1"/>
                </a:solidFill>
                <a:effectLst/>
                <a:latin typeface="Arial" charset="0"/>
                <a:ea typeface="+mn-ea"/>
                <a:cs typeface="+mn-cs"/>
              </a:rPr>
              <a:t>The</a:t>
            </a:r>
            <a:r>
              <a:rPr lang="en-GB" sz="1400" b="1" i="0" u="sng" kern="1200" dirty="0">
                <a:solidFill>
                  <a:schemeClr val="tx1"/>
                </a:solidFill>
                <a:effectLst/>
                <a:latin typeface="Arial" charset="0"/>
                <a:ea typeface="+mn-ea"/>
                <a:cs typeface="+mn-cs"/>
              </a:rPr>
              <a:t> extrapyramidal </a:t>
            </a:r>
            <a:r>
              <a:rPr lang="en-GB" sz="1400" b="0" i="0" kern="1200" dirty="0">
                <a:solidFill>
                  <a:schemeClr val="tx1"/>
                </a:solidFill>
                <a:effectLst/>
                <a:latin typeface="Arial" charset="0"/>
                <a:ea typeface="+mn-ea"/>
                <a:cs typeface="+mn-cs"/>
              </a:rPr>
              <a:t>system handles: </a:t>
            </a:r>
            <a:r>
              <a:rPr lang="en-GB" sz="1400" b="1" i="0" kern="1200" dirty="0">
                <a:solidFill>
                  <a:schemeClr val="tx1"/>
                </a:solidFill>
                <a:effectLst/>
                <a:latin typeface="Arial" charset="0"/>
                <a:ea typeface="+mn-ea"/>
                <a:cs typeface="+mn-cs"/>
              </a:rPr>
              <a:t>Posture and balance</a:t>
            </a:r>
            <a:r>
              <a:rPr lang="en-GB" sz="1400" b="0" i="0" kern="1200" dirty="0">
                <a:solidFill>
                  <a:schemeClr val="tx1"/>
                </a:solidFill>
                <a:effectLst/>
                <a:latin typeface="Arial" charset="0"/>
                <a:ea typeface="+mn-ea"/>
                <a:cs typeface="+mn-cs"/>
              </a:rPr>
              <a:t>, </a:t>
            </a:r>
            <a:r>
              <a:rPr lang="en-GB" sz="1400" b="1" i="0" kern="1200" dirty="0">
                <a:solidFill>
                  <a:schemeClr val="tx1"/>
                </a:solidFill>
                <a:effectLst/>
                <a:latin typeface="Arial" charset="0"/>
                <a:ea typeface="+mn-ea"/>
                <a:cs typeface="+mn-cs"/>
              </a:rPr>
              <a:t>Muscle tone</a:t>
            </a:r>
            <a:r>
              <a:rPr lang="en-GB" sz="1400" b="0" i="0" kern="1200" dirty="0">
                <a:solidFill>
                  <a:schemeClr val="tx1"/>
                </a:solidFill>
                <a:effectLst/>
                <a:latin typeface="Arial" charset="0"/>
                <a:ea typeface="+mn-ea"/>
                <a:cs typeface="+mn-cs"/>
              </a:rPr>
              <a:t>, </a:t>
            </a:r>
            <a:r>
              <a:rPr lang="en-GB" sz="1400" b="1" i="0" kern="1200" dirty="0">
                <a:solidFill>
                  <a:schemeClr val="tx1"/>
                </a:solidFill>
                <a:effectLst/>
                <a:latin typeface="Arial" charset="0"/>
                <a:ea typeface="+mn-ea"/>
                <a:cs typeface="+mn-cs"/>
              </a:rPr>
              <a:t>Automatic/subconscious movements</a:t>
            </a:r>
            <a:r>
              <a:rPr lang="en-GB" sz="1400" b="0" i="0" kern="1200" dirty="0">
                <a:solidFill>
                  <a:schemeClr val="tx1"/>
                </a:solidFill>
                <a:effectLst/>
                <a:latin typeface="Arial" charset="0"/>
                <a:ea typeface="+mn-ea"/>
                <a:cs typeface="+mn-cs"/>
              </a:rPr>
              <a:t>, </a:t>
            </a:r>
            <a:r>
              <a:rPr lang="en-GB" sz="1400" b="1" i="0" kern="1200" dirty="0">
                <a:solidFill>
                  <a:schemeClr val="tx1"/>
                </a:solidFill>
                <a:effectLst/>
                <a:latin typeface="Arial" charset="0"/>
                <a:ea typeface="+mn-ea"/>
                <a:cs typeface="+mn-cs"/>
              </a:rPr>
              <a:t>Coordination of gross movements</a:t>
            </a:r>
            <a:endParaRPr lang="en-GB" sz="1400" b="0" i="0" kern="1200" dirty="0">
              <a:solidFill>
                <a:schemeClr val="tx1"/>
              </a:solidFill>
              <a:effectLst/>
              <a:latin typeface="Arial" charset="0"/>
              <a:ea typeface="+mn-ea"/>
              <a:cs typeface="+mn-cs"/>
            </a:endParaRPr>
          </a:p>
          <a:p>
            <a:pPr fontAlgn="t"/>
            <a:r>
              <a:rPr lang="en-GB" sz="1400" b="1" i="0" kern="1200" dirty="0">
                <a:solidFill>
                  <a:schemeClr val="tx1"/>
                </a:solidFill>
                <a:effectLst/>
                <a:latin typeface="Arial" charset="0"/>
                <a:ea typeface="+mn-ea"/>
                <a:cs typeface="+mn-cs"/>
              </a:rPr>
              <a:t>Initiation and modulation of movement</a:t>
            </a:r>
            <a:r>
              <a:rPr lang="en-GB" sz="1400" b="0" i="0" kern="1200" dirty="0">
                <a:solidFill>
                  <a:schemeClr val="tx1"/>
                </a:solidFill>
                <a:effectLst/>
                <a:latin typeface="Arial" charset="0"/>
                <a:ea typeface="+mn-ea"/>
                <a:cs typeface="+mn-cs"/>
              </a:rPr>
              <a:t> (via basal ganglia)</a:t>
            </a:r>
          </a:p>
          <a:p>
            <a:pPr fontAlgn="t"/>
            <a:endParaRPr lang="en-GB" sz="1400" b="0" i="0" kern="1200" dirty="0">
              <a:solidFill>
                <a:schemeClr val="tx1"/>
              </a:solidFill>
              <a:effectLst/>
              <a:latin typeface="Arial" charset="0"/>
              <a:ea typeface="+mn-ea"/>
              <a:cs typeface="+mn-cs"/>
            </a:endParaRPr>
          </a:p>
          <a:p>
            <a:pPr fontAlgn="t"/>
            <a:r>
              <a:rPr lang="en-GB" sz="1400" b="0" i="0" kern="1200" dirty="0">
                <a:solidFill>
                  <a:schemeClr val="tx1"/>
                </a:solidFill>
                <a:effectLst/>
                <a:latin typeface="Arial" charset="0"/>
                <a:ea typeface="+mn-ea"/>
                <a:cs typeface="+mn-cs"/>
              </a:rPr>
              <a:t>It does </a:t>
            </a:r>
            <a:r>
              <a:rPr lang="en-GB" sz="1400" b="0" i="1" kern="1200" dirty="0">
                <a:solidFill>
                  <a:schemeClr val="tx1"/>
                </a:solidFill>
                <a:effectLst/>
                <a:latin typeface="Arial" charset="0"/>
                <a:ea typeface="+mn-ea"/>
                <a:cs typeface="+mn-cs"/>
              </a:rPr>
              <a:t>not</a:t>
            </a:r>
            <a:r>
              <a:rPr lang="en-GB" sz="1400" b="0" i="0" kern="1200" dirty="0">
                <a:solidFill>
                  <a:schemeClr val="tx1"/>
                </a:solidFill>
                <a:effectLst/>
                <a:latin typeface="Arial" charset="0"/>
                <a:ea typeface="+mn-ea"/>
                <a:cs typeface="+mn-cs"/>
              </a:rPr>
              <a:t> produce movement directly.</a:t>
            </a:r>
            <a:br>
              <a:rPr lang="en-GB" sz="1400" b="0" i="0" kern="1200" dirty="0">
                <a:solidFill>
                  <a:schemeClr val="tx1"/>
                </a:solidFill>
                <a:effectLst/>
                <a:latin typeface="Arial" charset="0"/>
                <a:ea typeface="+mn-ea"/>
                <a:cs typeface="+mn-cs"/>
              </a:rPr>
            </a:br>
            <a:r>
              <a:rPr lang="en-GB" sz="1400" b="0" i="0" kern="1200" dirty="0">
                <a:solidFill>
                  <a:schemeClr val="tx1"/>
                </a:solidFill>
                <a:effectLst/>
                <a:latin typeface="Arial" charset="0"/>
                <a:ea typeface="+mn-ea"/>
                <a:cs typeface="+mn-cs"/>
              </a:rPr>
              <a:t>Instead, it </a:t>
            </a:r>
            <a:r>
              <a:rPr lang="en-GB" sz="1400" b="1" i="0" kern="1200" dirty="0">
                <a:solidFill>
                  <a:schemeClr val="tx1"/>
                </a:solidFill>
                <a:effectLst/>
                <a:latin typeface="Arial" charset="0"/>
                <a:ea typeface="+mn-ea"/>
                <a:cs typeface="+mn-cs"/>
              </a:rPr>
              <a:t>modulates and refines</a:t>
            </a:r>
            <a:r>
              <a:rPr lang="en-GB" sz="1400" b="0" i="0" kern="1200" dirty="0">
                <a:solidFill>
                  <a:schemeClr val="tx1"/>
                </a:solidFill>
                <a:effectLst/>
                <a:latin typeface="Arial" charset="0"/>
                <a:ea typeface="+mn-ea"/>
                <a:cs typeface="+mn-cs"/>
              </a:rPr>
              <a:t> movement commands.</a:t>
            </a:r>
          </a:p>
          <a:p>
            <a:endParaRPr lang="en-US" dirty="0">
              <a:latin typeface="Arial" pitchFamily="34" charset="0"/>
              <a:ea typeface="ＭＳ Ｐゴシック"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miter lim="800000"/>
            <a:headEnd/>
            <a:tailEnd/>
          </a:ln>
        </p:spPr>
        <p:txBody>
          <a:bodyPr/>
          <a:lstStyle/>
          <a:p>
            <a:fld id="{0FDC304F-A9F1-4226-8BD8-462192B5C30A}" type="slidenum">
              <a:rPr lang="en-US"/>
              <a:pPr/>
              <a:t>11</a:t>
            </a:fld>
            <a:endParaRPr lang="en-US" dirty="0"/>
          </a:p>
        </p:txBody>
      </p:sp>
      <p:sp>
        <p:nvSpPr>
          <p:cNvPr id="23554" name="Rectangle 2"/>
          <p:cNvSpPr>
            <a:spLocks noGrp="1" noRot="1" noChangeAspect="1" noChangeArrowheads="1" noTextEdit="1"/>
          </p:cNvSpPr>
          <p:nvPr>
            <p:ph type="sldImg"/>
          </p:nvPr>
        </p:nvSpPr>
        <p:spPr>
          <a:xfrm>
            <a:off x="1131888" y="690563"/>
            <a:ext cx="4598987" cy="3449637"/>
          </a:xfrm>
          <a:ln/>
        </p:spPr>
      </p:sp>
      <p:sp>
        <p:nvSpPr>
          <p:cNvPr id="23555"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p:cNvSpPr>
            <a:spLocks noGrp="1" noChangeArrowheads="1"/>
          </p:cNvSpPr>
          <p:nvPr>
            <p:ph type="sldNum" sz="quarter" idx="5"/>
          </p:nvPr>
        </p:nvSpPr>
        <p:spPr>
          <a:noFill/>
          <a:ln>
            <a:miter lim="800000"/>
            <a:headEnd/>
            <a:tailEnd/>
          </a:ln>
        </p:spPr>
        <p:txBody>
          <a:bodyPr/>
          <a:lstStyle/>
          <a:p>
            <a:fld id="{BE71727B-90DB-459F-8254-BF828397F141}" type="slidenum">
              <a:rPr lang="en-US"/>
              <a:pPr/>
              <a:t>12</a:t>
            </a:fld>
            <a:endParaRPr lang="en-US" dirty="0"/>
          </a:p>
        </p:txBody>
      </p:sp>
      <p:sp>
        <p:nvSpPr>
          <p:cNvPr id="25602" name="Rectangle 2"/>
          <p:cNvSpPr>
            <a:spLocks noGrp="1" noRot="1" noChangeAspect="1" noChangeArrowheads="1" noTextEdit="1"/>
          </p:cNvSpPr>
          <p:nvPr>
            <p:ph type="sldImg"/>
          </p:nvPr>
        </p:nvSpPr>
        <p:spPr>
          <a:xfrm>
            <a:off x="1131888" y="690563"/>
            <a:ext cx="4598987" cy="3449637"/>
          </a:xfrm>
          <a:ln/>
        </p:spPr>
      </p:sp>
      <p:sp>
        <p:nvSpPr>
          <p:cNvPr id="2560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7"/>
          <p:cNvSpPr>
            <a:spLocks noGrp="1" noChangeArrowheads="1"/>
          </p:cNvSpPr>
          <p:nvPr>
            <p:ph type="sldNum" sz="quarter" idx="5"/>
          </p:nvPr>
        </p:nvSpPr>
        <p:spPr>
          <a:noFill/>
          <a:ln>
            <a:miter lim="800000"/>
            <a:headEnd/>
            <a:tailEnd/>
          </a:ln>
        </p:spPr>
        <p:txBody>
          <a:bodyPr/>
          <a:lstStyle/>
          <a:p>
            <a:fld id="{338C8580-1B86-44DC-A6A2-470C261A49E6}" type="slidenum">
              <a:rPr lang="en-US"/>
              <a:pPr/>
              <a:t>13</a:t>
            </a:fld>
            <a:endParaRPr lang="en-US" dirty="0"/>
          </a:p>
        </p:txBody>
      </p:sp>
      <p:sp>
        <p:nvSpPr>
          <p:cNvPr id="27650" name="Rectangle 2"/>
          <p:cNvSpPr>
            <a:spLocks noGrp="1" noRot="1" noChangeAspect="1" noChangeArrowheads="1" noTextEdit="1"/>
          </p:cNvSpPr>
          <p:nvPr>
            <p:ph type="sldImg"/>
          </p:nvPr>
        </p:nvSpPr>
        <p:spPr>
          <a:xfrm>
            <a:off x="1131888" y="690563"/>
            <a:ext cx="4598987" cy="3449637"/>
          </a:xfrm>
          <a:ln/>
        </p:spPr>
      </p:sp>
      <p:sp>
        <p:nvSpPr>
          <p:cNvPr id="2765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p:cNvSpPr>
            <a:spLocks noGrp="1" noChangeArrowheads="1"/>
          </p:cNvSpPr>
          <p:nvPr>
            <p:ph type="sldNum" sz="quarter" idx="5"/>
          </p:nvPr>
        </p:nvSpPr>
        <p:spPr>
          <a:noFill/>
          <a:ln>
            <a:miter lim="800000"/>
            <a:headEnd/>
            <a:tailEnd/>
          </a:ln>
        </p:spPr>
        <p:txBody>
          <a:bodyPr/>
          <a:lstStyle/>
          <a:p>
            <a:fld id="{F558B60A-DEFB-492B-813A-83937D4D748C}" type="slidenum">
              <a:rPr lang="en-US"/>
              <a:pPr/>
              <a:t>14</a:t>
            </a:fld>
            <a:endParaRPr lang="en-US" dirty="0"/>
          </a:p>
        </p:txBody>
      </p:sp>
      <p:sp>
        <p:nvSpPr>
          <p:cNvPr id="29698" name="Rectangle 2"/>
          <p:cNvSpPr>
            <a:spLocks noGrp="1" noRot="1" noChangeAspect="1" noChangeArrowheads="1" noTextEdit="1"/>
          </p:cNvSpPr>
          <p:nvPr>
            <p:ph type="sldImg"/>
          </p:nvPr>
        </p:nvSpPr>
        <p:spPr>
          <a:xfrm>
            <a:off x="1131888" y="690563"/>
            <a:ext cx="4598987" cy="3449637"/>
          </a:xfrm>
          <a:ln/>
        </p:spPr>
      </p:sp>
      <p:sp>
        <p:nvSpPr>
          <p:cNvPr id="29699" name="Rectangle 3"/>
          <p:cNvSpPr>
            <a:spLocks noGrp="1" noChangeArrowheads="1"/>
          </p:cNvSpPr>
          <p:nvPr>
            <p:ph type="body" idx="1"/>
          </p:nvPr>
        </p:nvSpPr>
        <p:spPr>
          <a:xfrm>
            <a:off x="914400" y="4370388"/>
            <a:ext cx="5029200" cy="4138612"/>
          </a:xfrm>
          <a:noFill/>
        </p:spPr>
        <p:txBody>
          <a:bodyPr/>
          <a:lstStyle/>
          <a:p>
            <a:r>
              <a:rPr lang="en-US" dirty="0">
                <a:latin typeface="Arial" pitchFamily="34" charset="0"/>
                <a:ea typeface="ＭＳ Ｐゴシック" charset="-128"/>
              </a:rPr>
              <a:t>Plyometrics uses this reflex to benefit performance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7"/>
          <p:cNvSpPr>
            <a:spLocks noGrp="1" noChangeArrowheads="1"/>
          </p:cNvSpPr>
          <p:nvPr>
            <p:ph type="sldNum" sz="quarter" idx="5"/>
          </p:nvPr>
        </p:nvSpPr>
        <p:spPr>
          <a:noFill/>
          <a:ln>
            <a:miter lim="800000"/>
            <a:headEnd/>
            <a:tailEnd/>
          </a:ln>
        </p:spPr>
        <p:txBody>
          <a:bodyPr/>
          <a:lstStyle/>
          <a:p>
            <a:fld id="{B8848024-4005-41A7-A1E7-F9E0256AB424}" type="slidenum">
              <a:rPr lang="en-US"/>
              <a:pPr/>
              <a:t>15</a:t>
            </a:fld>
            <a:endParaRPr lang="en-US" dirty="0"/>
          </a:p>
        </p:txBody>
      </p:sp>
      <p:sp>
        <p:nvSpPr>
          <p:cNvPr id="31746" name="Rectangle 2"/>
          <p:cNvSpPr>
            <a:spLocks noGrp="1" noRot="1" noChangeAspect="1" noChangeArrowheads="1" noTextEdit="1"/>
          </p:cNvSpPr>
          <p:nvPr>
            <p:ph type="sldImg"/>
          </p:nvPr>
        </p:nvSpPr>
        <p:spPr>
          <a:xfrm>
            <a:off x="1131888" y="690563"/>
            <a:ext cx="4598987" cy="3449637"/>
          </a:xfrm>
          <a:ln/>
        </p:spPr>
      </p:sp>
      <p:sp>
        <p:nvSpPr>
          <p:cNvPr id="31747" name="Rectangle 3"/>
          <p:cNvSpPr>
            <a:spLocks noGrp="1" noChangeArrowheads="1"/>
          </p:cNvSpPr>
          <p:nvPr>
            <p:ph type="body" idx="1"/>
          </p:nvPr>
        </p:nvSpPr>
        <p:spPr>
          <a:xfrm>
            <a:off x="914400" y="4370388"/>
            <a:ext cx="5029200" cy="4138612"/>
          </a:xfrm>
          <a:noFill/>
        </p:spPr>
        <p:txBody>
          <a:bodyPr/>
          <a:lstStyle/>
          <a:p>
            <a:r>
              <a:rPr lang="en-US" dirty="0">
                <a:latin typeface="Arial" pitchFamily="34" charset="0"/>
                <a:ea typeface="ＭＳ Ｐゴシック" charset="-128"/>
              </a:rPr>
              <a:t>Inverse Myotatic reflex – aka autogenic inhibition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a:ln>
            <a:miter lim="800000"/>
            <a:headEnd/>
            <a:tailEnd/>
          </a:ln>
        </p:spPr>
        <p:txBody>
          <a:bodyPr/>
          <a:lstStyle/>
          <a:p>
            <a:fld id="{287F9305-E2D1-4A36-A1DB-457EDB5B8F3D}" type="slidenum">
              <a:rPr lang="en-US"/>
              <a:pPr/>
              <a:t>17</a:t>
            </a:fld>
            <a:endParaRPr lang="en-US" dirty="0"/>
          </a:p>
        </p:txBody>
      </p:sp>
      <p:sp>
        <p:nvSpPr>
          <p:cNvPr id="34818" name="Rectangle 2"/>
          <p:cNvSpPr>
            <a:spLocks noGrp="1" noRot="1" noChangeAspect="1" noChangeArrowheads="1" noTextEdit="1"/>
          </p:cNvSpPr>
          <p:nvPr>
            <p:ph type="sldImg"/>
          </p:nvPr>
        </p:nvSpPr>
        <p:spPr>
          <a:xfrm>
            <a:off x="1131888" y="690563"/>
            <a:ext cx="4598987" cy="3449637"/>
          </a:xfrm>
          <a:ln/>
        </p:spPr>
      </p:sp>
      <p:sp>
        <p:nvSpPr>
          <p:cNvPr id="3481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a:ln>
            <a:miter lim="800000"/>
            <a:headEnd/>
            <a:tailEnd/>
          </a:ln>
        </p:spPr>
        <p:txBody>
          <a:bodyPr/>
          <a:lstStyle/>
          <a:p>
            <a:fld id="{F3E2DEC8-40B0-4B3B-8D04-190379BDDB39}" type="slidenum">
              <a:rPr lang="en-US"/>
              <a:pPr/>
              <a:t>18</a:t>
            </a:fld>
            <a:endParaRPr lang="en-US" dirty="0"/>
          </a:p>
        </p:txBody>
      </p:sp>
      <p:sp>
        <p:nvSpPr>
          <p:cNvPr id="36866" name="Rectangle 2"/>
          <p:cNvSpPr>
            <a:spLocks noGrp="1" noRot="1" noChangeAspect="1" noChangeArrowheads="1" noTextEdit="1"/>
          </p:cNvSpPr>
          <p:nvPr>
            <p:ph type="sldImg"/>
          </p:nvPr>
        </p:nvSpPr>
        <p:spPr>
          <a:xfrm>
            <a:off x="1131888" y="690563"/>
            <a:ext cx="4598987" cy="3449637"/>
          </a:xfrm>
          <a:ln/>
        </p:spPr>
      </p:sp>
      <p:sp>
        <p:nvSpPr>
          <p:cNvPr id="36867"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a:ln>
            <a:miter lim="800000"/>
            <a:headEnd/>
            <a:tailEnd/>
          </a:ln>
        </p:spPr>
        <p:txBody>
          <a:bodyPr/>
          <a:lstStyle/>
          <a:p>
            <a:fld id="{C660ED9A-CF60-4486-BA55-85704D607743}" type="slidenum">
              <a:rPr lang="en-US"/>
              <a:pPr/>
              <a:t>19</a:t>
            </a:fld>
            <a:endParaRPr lang="en-US" dirty="0"/>
          </a:p>
        </p:txBody>
      </p:sp>
      <p:sp>
        <p:nvSpPr>
          <p:cNvPr id="38914" name="Rectangle 2"/>
          <p:cNvSpPr>
            <a:spLocks noGrp="1" noRot="1" noChangeAspect="1" noChangeArrowheads="1" noTextEdit="1"/>
          </p:cNvSpPr>
          <p:nvPr>
            <p:ph type="sldImg"/>
          </p:nvPr>
        </p:nvSpPr>
        <p:spPr>
          <a:xfrm>
            <a:off x="1130300" y="690563"/>
            <a:ext cx="4598988" cy="3449637"/>
          </a:xfrm>
          <a:ln/>
        </p:spPr>
      </p:sp>
      <p:sp>
        <p:nvSpPr>
          <p:cNvPr id="38915"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a:ln>
            <a:miter lim="800000"/>
            <a:headEnd/>
            <a:tailEnd/>
          </a:ln>
        </p:spPr>
        <p:txBody>
          <a:bodyPr/>
          <a:lstStyle/>
          <a:p>
            <a:fld id="{A5A10733-CCE9-4A41-97E8-966BC593C7A0}" type="slidenum">
              <a:rPr lang="en-US"/>
              <a:pPr/>
              <a:t>20</a:t>
            </a:fld>
            <a:endParaRPr lang="en-US" dirty="0"/>
          </a:p>
        </p:txBody>
      </p:sp>
      <p:sp>
        <p:nvSpPr>
          <p:cNvPr id="40962" name="Rectangle 2"/>
          <p:cNvSpPr>
            <a:spLocks noGrp="1" noRot="1" noChangeAspect="1" noChangeArrowheads="1" noTextEdit="1"/>
          </p:cNvSpPr>
          <p:nvPr>
            <p:ph type="sldImg"/>
          </p:nvPr>
        </p:nvSpPr>
        <p:spPr>
          <a:xfrm>
            <a:off x="1130300" y="690563"/>
            <a:ext cx="4598988" cy="3449637"/>
          </a:xfrm>
          <a:ln/>
        </p:spPr>
      </p:sp>
      <p:sp>
        <p:nvSpPr>
          <p:cNvPr id="40963"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miter lim="800000"/>
            <a:headEnd/>
            <a:tailEnd/>
          </a:ln>
        </p:spPr>
        <p:txBody>
          <a:bodyPr/>
          <a:lstStyle/>
          <a:p>
            <a:fld id="{92B67C17-C5DA-44DA-93CE-DB1E7711710D}" type="slidenum">
              <a:rPr lang="en-US"/>
              <a:pPr/>
              <a:t>21</a:t>
            </a:fld>
            <a:endParaRPr lang="en-US" dirty="0"/>
          </a:p>
        </p:txBody>
      </p:sp>
      <p:sp>
        <p:nvSpPr>
          <p:cNvPr id="43010" name="Rectangle 2"/>
          <p:cNvSpPr>
            <a:spLocks noGrp="1" noRot="1" noChangeAspect="1" noChangeArrowheads="1" noTextEdit="1"/>
          </p:cNvSpPr>
          <p:nvPr>
            <p:ph type="sldImg"/>
          </p:nvPr>
        </p:nvSpPr>
        <p:spPr>
          <a:xfrm>
            <a:off x="1130300" y="690563"/>
            <a:ext cx="4598988" cy="3449637"/>
          </a:xfrm>
          <a:ln/>
        </p:spPr>
      </p:sp>
      <p:sp>
        <p:nvSpPr>
          <p:cNvPr id="4301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a:ln>
            <a:miter lim="800000"/>
            <a:headEnd/>
            <a:tailEnd/>
          </a:ln>
        </p:spPr>
        <p:txBody>
          <a:bodyPr/>
          <a:lstStyle/>
          <a:p>
            <a:fld id="{6FDCA43C-0262-4F18-B3AC-A566DDDB0653}" type="slidenum">
              <a:rPr lang="en-US"/>
              <a:pPr/>
              <a:t>23</a:t>
            </a:fld>
            <a:endParaRPr lang="en-US" dirty="0"/>
          </a:p>
        </p:txBody>
      </p:sp>
      <p:sp>
        <p:nvSpPr>
          <p:cNvPr id="45058" name="Rectangle 2"/>
          <p:cNvSpPr>
            <a:spLocks noGrp="1" noRot="1" noChangeAspect="1" noChangeArrowheads="1" noTextEdit="1"/>
          </p:cNvSpPr>
          <p:nvPr>
            <p:ph type="sldImg"/>
          </p:nvPr>
        </p:nvSpPr>
        <p:spPr>
          <a:xfrm>
            <a:off x="1130300" y="690563"/>
            <a:ext cx="4598988" cy="3449637"/>
          </a:xfrm>
          <a:ln/>
        </p:spPr>
      </p:sp>
      <p:sp>
        <p:nvSpPr>
          <p:cNvPr id="4505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a:noFill/>
          <a:ln>
            <a:miter lim="800000"/>
            <a:headEnd/>
            <a:tailEnd/>
          </a:ln>
        </p:spPr>
        <p:txBody>
          <a:bodyPr/>
          <a:lstStyle/>
          <a:p>
            <a:fld id="{FBC15A0A-248D-489F-A8F3-E7062AD5E1B2}" type="slidenum">
              <a:rPr lang="en-US"/>
              <a:pPr/>
              <a:t>25</a:t>
            </a:fld>
            <a:endParaRPr lang="en-US" dirty="0"/>
          </a:p>
        </p:txBody>
      </p:sp>
      <p:sp>
        <p:nvSpPr>
          <p:cNvPr id="48130" name="Rectangle 2"/>
          <p:cNvSpPr>
            <a:spLocks noGrp="1" noRot="1" noChangeAspect="1" noChangeArrowheads="1" noTextEdit="1"/>
          </p:cNvSpPr>
          <p:nvPr>
            <p:ph type="sldImg"/>
          </p:nvPr>
        </p:nvSpPr>
        <p:spPr>
          <a:xfrm>
            <a:off x="1130300" y="690563"/>
            <a:ext cx="4598988" cy="3449637"/>
          </a:xfrm>
          <a:ln/>
        </p:spPr>
      </p:sp>
      <p:sp>
        <p:nvSpPr>
          <p:cNvPr id="48131"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a:noFill/>
          <a:ln>
            <a:miter lim="800000"/>
            <a:headEnd/>
            <a:tailEnd/>
          </a:ln>
        </p:spPr>
        <p:txBody>
          <a:bodyPr/>
          <a:lstStyle/>
          <a:p>
            <a:fld id="{2568FD55-6CE3-435E-994C-9441F4127AC6}" type="slidenum">
              <a:rPr lang="en-US"/>
              <a:pPr/>
              <a:t>26</a:t>
            </a:fld>
            <a:endParaRPr lang="en-US" dirty="0"/>
          </a:p>
        </p:txBody>
      </p:sp>
      <p:sp>
        <p:nvSpPr>
          <p:cNvPr id="50178" name="Rectangle 2"/>
          <p:cNvSpPr>
            <a:spLocks noGrp="1" noRot="1" noChangeAspect="1" noChangeArrowheads="1" noTextEdit="1"/>
          </p:cNvSpPr>
          <p:nvPr>
            <p:ph type="sldImg"/>
          </p:nvPr>
        </p:nvSpPr>
        <p:spPr>
          <a:xfrm>
            <a:off x="1130300" y="690563"/>
            <a:ext cx="4598988" cy="3449637"/>
          </a:xfrm>
          <a:ln/>
        </p:spPr>
      </p:sp>
      <p:sp>
        <p:nvSpPr>
          <p:cNvPr id="50179" name="Rectangle 3"/>
          <p:cNvSpPr>
            <a:spLocks noGrp="1" noChangeArrowheads="1"/>
          </p:cNvSpPr>
          <p:nvPr>
            <p:ph type="body" idx="1"/>
          </p:nvPr>
        </p:nvSpPr>
        <p:spPr>
          <a:xfrm>
            <a:off x="914400" y="4370388"/>
            <a:ext cx="5029200" cy="4138612"/>
          </a:xfrm>
          <a:noFill/>
        </p:spPr>
        <p:txBody>
          <a:bodyPr/>
          <a:lstStyle/>
          <a:p>
            <a:endParaRPr lang="en-US" dirty="0">
              <a:latin typeface="Arial" pitchFamily="34" charset="0"/>
              <a:ea typeface="ＭＳ Ｐゴシック"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19"/>
          <p:cNvSpPr>
            <a:spLocks noChangeArrowheads="1"/>
          </p:cNvSpPr>
          <p:nvPr userDrawn="1"/>
        </p:nvSpPr>
        <p:spPr bwMode="auto">
          <a:xfrm>
            <a:off x="1219200" y="2667000"/>
            <a:ext cx="6705600" cy="3505200"/>
          </a:xfrm>
          <a:prstGeom prst="rect">
            <a:avLst/>
          </a:prstGeom>
          <a:noFill/>
          <a:ln w="19050">
            <a:solidFill>
              <a:srgbClr val="1974CF"/>
            </a:solidFill>
            <a:miter lim="800000"/>
            <a:headEnd/>
            <a:tailEnd/>
          </a:ln>
        </p:spPr>
        <p:txBody>
          <a:bodyPr wrap="none" anchor="ct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eaLnBrk="1" hangingPunct="1">
              <a:defRPr/>
            </a:pPr>
            <a:endParaRPr lang="en-US" altLang="en-US" dirty="0"/>
          </a:p>
        </p:txBody>
      </p:sp>
      <p:sp>
        <p:nvSpPr>
          <p:cNvPr id="181265" name="Rectangle 17"/>
          <p:cNvSpPr>
            <a:spLocks noGrp="1" noChangeArrowheads="1"/>
          </p:cNvSpPr>
          <p:nvPr>
            <p:ph type="ctrTitle"/>
          </p:nvPr>
        </p:nvSpPr>
        <p:spPr>
          <a:xfrm>
            <a:off x="1223963" y="3724275"/>
            <a:ext cx="6692900" cy="838200"/>
          </a:xfrm>
          <a:effectLst/>
        </p:spPr>
        <p:txBody>
          <a:bodyPr anchorCtr="1"/>
          <a:lstStyle>
            <a:lvl1pPr algn="ctr">
              <a:defRPr/>
            </a:lvl1pPr>
          </a:lstStyle>
          <a:p>
            <a:r>
              <a:rPr lang="en-US"/>
              <a:t>Click to edit Master title style</a:t>
            </a:r>
          </a:p>
        </p:txBody>
      </p:sp>
      <p:sp>
        <p:nvSpPr>
          <p:cNvPr id="181266" name="Rectangle 18"/>
          <p:cNvSpPr>
            <a:spLocks noGrp="1" noChangeArrowheads="1"/>
          </p:cNvSpPr>
          <p:nvPr>
            <p:ph type="subTitle" idx="1"/>
          </p:nvPr>
        </p:nvSpPr>
        <p:spPr>
          <a:xfrm>
            <a:off x="1371600" y="5307013"/>
            <a:ext cx="6400800" cy="533400"/>
          </a:xfrm>
        </p:spPr>
        <p:txBody>
          <a:bodyPr lIns="91440" tIns="45720" rIns="91440" bIns="45720"/>
          <a:lstStyle>
            <a:lvl1pPr marL="0" indent="0" algn="ctr">
              <a:buFontTx/>
              <a:buNone/>
              <a:defRPr sz="1800"/>
            </a:lvl1pPr>
          </a:lstStyle>
          <a:p>
            <a:r>
              <a:rPr lang="en-US"/>
              <a:t>Click to edit Master subtitle style</a:t>
            </a:r>
          </a:p>
        </p:txBody>
      </p:sp>
      <p:pic>
        <p:nvPicPr>
          <p:cNvPr id="7" name="Picture 10" descr="ppt_opener.jpg"/>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407988"/>
            <a:ext cx="9144000" cy="647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30200" y="2346325"/>
            <a:ext cx="4230688"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13288" y="2346325"/>
            <a:ext cx="4230687" cy="36861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17500" y="330200"/>
            <a:ext cx="8229600" cy="579438"/>
          </a:xfr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99263" y="1611313"/>
            <a:ext cx="2155825" cy="44211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30200" y="1611313"/>
            <a:ext cx="6316663" cy="4421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3213" y="531813"/>
            <a:ext cx="8524875" cy="388937"/>
          </a:xfrm>
        </p:spPr>
        <p:txBody>
          <a:bodyPr/>
          <a:lstStyle/>
          <a:p>
            <a:r>
              <a:rPr lang="en-US"/>
              <a:t>Click to edit Master title style</a:t>
            </a:r>
          </a:p>
        </p:txBody>
      </p:sp>
      <p:sp>
        <p:nvSpPr>
          <p:cNvPr id="3" name="Text Placeholder 2"/>
          <p:cNvSpPr>
            <a:spLocks noGrp="1"/>
          </p:cNvSpPr>
          <p:nvPr>
            <p:ph type="body" sz="half" idx="1"/>
          </p:nvPr>
        </p:nvSpPr>
        <p:spPr>
          <a:xfrm>
            <a:off x="304800" y="1673225"/>
            <a:ext cx="4230688" cy="3686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38688" y="1673225"/>
            <a:ext cx="4230687" cy="368617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3"/>
          <p:cNvSpPr>
            <a:spLocks noGrp="1" noChangeArrowheads="1"/>
          </p:cNvSpPr>
          <p:nvPr>
            <p:ph type="title"/>
          </p:nvPr>
        </p:nvSpPr>
        <p:spPr bwMode="auto">
          <a:xfrm>
            <a:off x="303213" y="519113"/>
            <a:ext cx="8524875" cy="388937"/>
          </a:xfrm>
          <a:prstGeom prst="rect">
            <a:avLst/>
          </a:prstGeom>
          <a:noFill/>
          <a:ln w="9525">
            <a:noFill/>
            <a:miter lim="800000"/>
            <a:headEnd/>
            <a:tailEnd/>
          </a:ln>
          <a:effectLst>
            <a:outerShdw dist="17961" dir="2700000" algn="ctr" rotWithShape="0">
              <a:schemeClr val="bg2"/>
            </a:outerShdw>
          </a:effectLst>
        </p:spPr>
        <p:txBody>
          <a:bodyPr vert="horz" wrap="square" lIns="0" tIns="0" rIns="0" bIns="0" numCol="1" anchor="b" anchorCtr="0" compatLnSpc="1">
            <a:prstTxWarp prst="textNoShape">
              <a:avLst/>
            </a:prstTxWarp>
            <a:spAutoFit/>
          </a:bodyPr>
          <a:lstStyle/>
          <a:p>
            <a:pPr lvl="0"/>
            <a:r>
              <a:rPr lang="en-US" altLang="en-US"/>
              <a:t>Click to edit Master title style</a:t>
            </a:r>
          </a:p>
        </p:txBody>
      </p:sp>
      <p:sp>
        <p:nvSpPr>
          <p:cNvPr id="1027" name="Rectangle 4"/>
          <p:cNvSpPr>
            <a:spLocks noGrp="1" noChangeArrowheads="1"/>
          </p:cNvSpPr>
          <p:nvPr>
            <p:ph type="body" idx="1"/>
          </p:nvPr>
        </p:nvSpPr>
        <p:spPr bwMode="auto">
          <a:xfrm>
            <a:off x="303213" y="1584325"/>
            <a:ext cx="8613775" cy="3686175"/>
          </a:xfrm>
          <a:prstGeom prst="rect">
            <a:avLst/>
          </a:prstGeom>
          <a:noFill/>
          <a:ln w="9525">
            <a:noFill/>
            <a:miter lim="800000"/>
            <a:headEnd/>
            <a:tailEnd/>
          </a:ln>
        </p:spPr>
        <p:txBody>
          <a:bodyPr vert="horz" wrap="square" lIns="92075" tIns="46038" rIns="92075"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Text Box 8"/>
          <p:cNvSpPr txBox="1">
            <a:spLocks noChangeArrowheads="1"/>
          </p:cNvSpPr>
          <p:nvPr userDrawn="1"/>
        </p:nvSpPr>
        <p:spPr bwMode="auto">
          <a:xfrm>
            <a:off x="6003925" y="6089650"/>
            <a:ext cx="2820988" cy="457200"/>
          </a:xfrm>
          <a:prstGeom prst="rect">
            <a:avLst/>
          </a:prstGeom>
          <a:noFill/>
          <a:ln>
            <a:noFill/>
          </a:ln>
        </p:spPr>
        <p:txBody>
          <a:bodyPr>
            <a:spAutoFit/>
          </a:bodyPr>
          <a:lstStyle>
            <a:lvl1pPr eaLnBrk="0" hangingPunct="0">
              <a:defRPr sz="2400">
                <a:solidFill>
                  <a:schemeClr val="tx1"/>
                </a:solidFill>
                <a:latin typeface="Arial" charset="0"/>
              </a:defRPr>
            </a:lvl1pPr>
            <a:lvl2pPr marL="742950" indent="-285750" eaLnBrk="0" hangingPunct="0">
              <a:defRPr sz="2400">
                <a:solidFill>
                  <a:schemeClr val="tx1"/>
                </a:solidFill>
                <a:latin typeface="Arial" charset="0"/>
              </a:defRPr>
            </a:lvl2pPr>
            <a:lvl3pPr marL="1143000" indent="-228600" eaLnBrk="0" hangingPunct="0">
              <a:defRPr sz="2400">
                <a:solidFill>
                  <a:schemeClr val="tx1"/>
                </a:solidFill>
                <a:latin typeface="Arial" charset="0"/>
              </a:defRPr>
            </a:lvl3pPr>
            <a:lvl4pPr marL="1600200" indent="-228600" eaLnBrk="0" hangingPunct="0">
              <a:defRPr sz="2400">
                <a:solidFill>
                  <a:schemeClr val="tx1"/>
                </a:solidFill>
                <a:latin typeface="Arial" charset="0"/>
              </a:defRPr>
            </a:lvl4pPr>
            <a:lvl5pPr marL="2057400" indent="-228600" eaLnBrk="0" hangingPunct="0">
              <a:defRPr sz="2400">
                <a:solidFill>
                  <a:schemeClr val="tx1"/>
                </a:solidFill>
                <a:latin typeface="Arial" charset="0"/>
              </a:defRPr>
            </a:lvl5pPr>
            <a:lvl6pPr marL="2514600" indent="-228600" algn="ctr" eaLnBrk="0" fontAlgn="base" hangingPunct="0">
              <a:spcBef>
                <a:spcPct val="0"/>
              </a:spcBef>
              <a:spcAft>
                <a:spcPct val="0"/>
              </a:spcAft>
              <a:defRPr sz="2400">
                <a:solidFill>
                  <a:schemeClr val="tx1"/>
                </a:solidFill>
                <a:latin typeface="Arial" charset="0"/>
              </a:defRPr>
            </a:lvl6pPr>
            <a:lvl7pPr marL="2971800" indent="-228600" algn="ctr" eaLnBrk="0" fontAlgn="base" hangingPunct="0">
              <a:spcBef>
                <a:spcPct val="0"/>
              </a:spcBef>
              <a:spcAft>
                <a:spcPct val="0"/>
              </a:spcAft>
              <a:defRPr sz="2400">
                <a:solidFill>
                  <a:schemeClr val="tx1"/>
                </a:solidFill>
                <a:latin typeface="Arial" charset="0"/>
              </a:defRPr>
            </a:lvl7pPr>
            <a:lvl8pPr marL="3429000" indent="-228600" algn="ctr" eaLnBrk="0" fontAlgn="base" hangingPunct="0">
              <a:spcBef>
                <a:spcPct val="0"/>
              </a:spcBef>
              <a:spcAft>
                <a:spcPct val="0"/>
              </a:spcAft>
              <a:defRPr sz="2400">
                <a:solidFill>
                  <a:schemeClr val="tx1"/>
                </a:solidFill>
                <a:latin typeface="Arial" charset="0"/>
              </a:defRPr>
            </a:lvl8pPr>
            <a:lvl9pPr marL="3886200" indent="-228600" algn="ctr" eaLnBrk="0" fontAlgn="base" hangingPunct="0">
              <a:spcBef>
                <a:spcPct val="0"/>
              </a:spcBef>
              <a:spcAft>
                <a:spcPct val="0"/>
              </a:spcAft>
              <a:defRPr sz="2400">
                <a:solidFill>
                  <a:schemeClr val="tx1"/>
                </a:solidFill>
                <a:latin typeface="Arial" charset="0"/>
              </a:defRPr>
            </a:lvl9pPr>
          </a:lstStyle>
          <a:p>
            <a:pPr algn="l" eaLnBrk="1" hangingPunct="1">
              <a:defRPr/>
            </a:pPr>
            <a:endParaRPr lang="en-US" altLang="en-US" dirty="0"/>
          </a:p>
        </p:txBody>
      </p:sp>
      <p:sp>
        <p:nvSpPr>
          <p:cNvPr id="1030"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8" name="Text Box 11"/>
          <p:cNvSpPr txBox="1">
            <a:spLocks noChangeArrowheads="1"/>
          </p:cNvSpPr>
          <p:nvPr userDrawn="1"/>
        </p:nvSpPr>
        <p:spPr bwMode="auto">
          <a:xfrm>
            <a:off x="303213" y="6581775"/>
            <a:ext cx="8840787"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algn="r" eaLnBrk="1" hangingPunct="1">
              <a:spcBef>
                <a:spcPct val="50000"/>
              </a:spcBef>
              <a:defRPr/>
            </a:pPr>
            <a:endParaRPr lang="en-US" altLang="en-US" sz="1000" dirty="0"/>
          </a:p>
        </p:txBody>
      </p:sp>
      <p:sp>
        <p:nvSpPr>
          <p:cNvPr id="9" name="Text Box 23"/>
          <p:cNvSpPr txBox="1">
            <a:spLocks noChangeArrowheads="1"/>
          </p:cNvSpPr>
          <p:nvPr userDrawn="1"/>
        </p:nvSpPr>
        <p:spPr bwMode="auto">
          <a:xfrm>
            <a:off x="0" y="6588125"/>
            <a:ext cx="9144000" cy="269875"/>
          </a:xfrm>
          <a:prstGeom prst="rect">
            <a:avLst/>
          </a:prstGeom>
          <a:noFill/>
          <a:ln>
            <a:noFill/>
          </a:ln>
        </p:spPr>
        <p:txBody>
          <a:bodyPr/>
          <a:lstStyle>
            <a:lvl1pPr eaLnBrk="0" hangingPunct="0">
              <a:tabLst>
                <a:tab pos="7485063" algn="l"/>
              </a:tabLst>
              <a:defRPr sz="2400">
                <a:solidFill>
                  <a:schemeClr val="tx1"/>
                </a:solidFill>
                <a:latin typeface="Arial" charset="0"/>
              </a:defRPr>
            </a:lvl1pPr>
            <a:lvl2pPr marL="742950" indent="-285750" eaLnBrk="0" hangingPunct="0">
              <a:tabLst>
                <a:tab pos="7485063" algn="l"/>
              </a:tabLst>
              <a:defRPr sz="2400">
                <a:solidFill>
                  <a:schemeClr val="tx1"/>
                </a:solidFill>
                <a:latin typeface="Arial" charset="0"/>
              </a:defRPr>
            </a:lvl2pPr>
            <a:lvl3pPr marL="1143000" indent="-228600" eaLnBrk="0" hangingPunct="0">
              <a:tabLst>
                <a:tab pos="7485063" algn="l"/>
              </a:tabLst>
              <a:defRPr sz="2400">
                <a:solidFill>
                  <a:schemeClr val="tx1"/>
                </a:solidFill>
                <a:latin typeface="Arial" charset="0"/>
              </a:defRPr>
            </a:lvl3pPr>
            <a:lvl4pPr marL="1600200" indent="-228600" eaLnBrk="0" hangingPunct="0">
              <a:tabLst>
                <a:tab pos="7485063" algn="l"/>
              </a:tabLst>
              <a:defRPr sz="2400">
                <a:solidFill>
                  <a:schemeClr val="tx1"/>
                </a:solidFill>
                <a:latin typeface="Arial" charset="0"/>
              </a:defRPr>
            </a:lvl4pPr>
            <a:lvl5pPr marL="2057400" indent="-228600" eaLnBrk="0" hangingPunct="0">
              <a:tabLst>
                <a:tab pos="7485063" algn="l"/>
              </a:tabLst>
              <a:defRPr sz="2400">
                <a:solidFill>
                  <a:schemeClr val="tx1"/>
                </a:solidFill>
                <a:latin typeface="Arial" charset="0"/>
              </a:defRPr>
            </a:lvl5pPr>
            <a:lvl6pPr marL="2514600" indent="-228600" algn="ctr" eaLnBrk="0" fontAlgn="base" hangingPunct="0">
              <a:spcBef>
                <a:spcPct val="0"/>
              </a:spcBef>
              <a:spcAft>
                <a:spcPct val="0"/>
              </a:spcAft>
              <a:tabLst>
                <a:tab pos="7485063" algn="l"/>
              </a:tabLst>
              <a:defRPr sz="2400">
                <a:solidFill>
                  <a:schemeClr val="tx1"/>
                </a:solidFill>
                <a:latin typeface="Arial" charset="0"/>
              </a:defRPr>
            </a:lvl6pPr>
            <a:lvl7pPr marL="2971800" indent="-228600" algn="ctr" eaLnBrk="0" fontAlgn="base" hangingPunct="0">
              <a:spcBef>
                <a:spcPct val="0"/>
              </a:spcBef>
              <a:spcAft>
                <a:spcPct val="0"/>
              </a:spcAft>
              <a:tabLst>
                <a:tab pos="7485063" algn="l"/>
              </a:tabLst>
              <a:defRPr sz="2400">
                <a:solidFill>
                  <a:schemeClr val="tx1"/>
                </a:solidFill>
                <a:latin typeface="Arial" charset="0"/>
              </a:defRPr>
            </a:lvl7pPr>
            <a:lvl8pPr marL="3429000" indent="-228600" algn="ctr" eaLnBrk="0" fontAlgn="base" hangingPunct="0">
              <a:spcBef>
                <a:spcPct val="0"/>
              </a:spcBef>
              <a:spcAft>
                <a:spcPct val="0"/>
              </a:spcAft>
              <a:tabLst>
                <a:tab pos="7485063" algn="l"/>
              </a:tabLst>
              <a:defRPr sz="2400">
                <a:solidFill>
                  <a:schemeClr val="tx1"/>
                </a:solidFill>
                <a:latin typeface="Arial" charset="0"/>
              </a:defRPr>
            </a:lvl8pPr>
            <a:lvl9pPr marL="3886200" indent="-228600" algn="ctr" eaLnBrk="0" fontAlgn="base" hangingPunct="0">
              <a:spcBef>
                <a:spcPct val="0"/>
              </a:spcBef>
              <a:spcAft>
                <a:spcPct val="0"/>
              </a:spcAft>
              <a:tabLst>
                <a:tab pos="7485063" algn="l"/>
              </a:tabLst>
              <a:defRPr sz="2400">
                <a:solidFill>
                  <a:schemeClr val="tx1"/>
                </a:solidFill>
                <a:latin typeface="Arial" charset="0"/>
              </a:defRPr>
            </a:lvl9pPr>
          </a:lstStyle>
          <a:p>
            <a:pPr eaLnBrk="1" hangingPunct="1">
              <a:spcBef>
                <a:spcPct val="50000"/>
              </a:spcBef>
              <a:defRPr/>
            </a:pPr>
            <a:r>
              <a:rPr lang="en-US" altLang="en-US" sz="1000" dirty="0"/>
              <a:t>Copyright © 2018 Wolters Kluwer • All Rights Reserved</a:t>
            </a:r>
          </a:p>
        </p:txBody>
      </p:sp>
      <p:cxnSp>
        <p:nvCxnSpPr>
          <p:cNvPr id="10" name="Straight Connector 9"/>
          <p:cNvCxnSpPr/>
          <p:nvPr userDrawn="1"/>
        </p:nvCxnSpPr>
        <p:spPr>
          <a:xfrm>
            <a:off x="0" y="1120775"/>
            <a:ext cx="9144000" cy="0"/>
          </a:xfrm>
          <a:prstGeom prst="line">
            <a:avLst/>
          </a:prstGeom>
          <a:ln>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4" descr="WK_CMYK.jpg"/>
          <p:cNvPicPr>
            <a:picLocks noChangeAspect="1"/>
          </p:cNvPicPr>
          <p:nvPr userDrawn="1"/>
        </p:nvPicPr>
        <p:blipFill>
          <a:blip r:embed="rId14" cstate="print">
            <a:extLst>
              <a:ext uri="{28A0092B-C50C-407E-A947-70E740481C1C}">
                <a14:useLocalDpi xmlns:a14="http://schemas.microsoft.com/office/drawing/2010/main" val="0"/>
              </a:ext>
            </a:extLst>
          </a:blip>
          <a:srcRect/>
          <a:stretch>
            <a:fillRect/>
          </a:stretch>
        </p:blipFill>
        <p:spPr bwMode="auto">
          <a:xfrm>
            <a:off x="457200" y="6600825"/>
            <a:ext cx="1317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86"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Lst>
  <p:txStyles>
    <p:titleStyle>
      <a:lvl1pPr algn="l" rtl="0" eaLnBrk="0" fontAlgn="base" hangingPunct="0">
        <a:lnSpc>
          <a:spcPct val="90000"/>
        </a:lnSpc>
        <a:spcBef>
          <a:spcPct val="0"/>
        </a:spcBef>
        <a:spcAft>
          <a:spcPct val="0"/>
        </a:spcAft>
        <a:defRPr sz="2800" b="1">
          <a:solidFill>
            <a:srgbClr val="186EC4"/>
          </a:solidFill>
          <a:latin typeface="+mj-lt"/>
          <a:ea typeface="+mj-ea"/>
          <a:cs typeface="+mj-cs"/>
        </a:defRPr>
      </a:lvl1pPr>
      <a:lvl2pPr algn="l" rtl="0" eaLnBrk="0" fontAlgn="base" hangingPunct="0">
        <a:lnSpc>
          <a:spcPct val="90000"/>
        </a:lnSpc>
        <a:spcBef>
          <a:spcPct val="0"/>
        </a:spcBef>
        <a:spcAft>
          <a:spcPct val="0"/>
        </a:spcAft>
        <a:defRPr sz="2800" b="1">
          <a:solidFill>
            <a:srgbClr val="186EC4"/>
          </a:solidFill>
          <a:latin typeface="Verdana" pitchFamily="34" charset="0"/>
        </a:defRPr>
      </a:lvl2pPr>
      <a:lvl3pPr algn="l" rtl="0" eaLnBrk="0" fontAlgn="base" hangingPunct="0">
        <a:lnSpc>
          <a:spcPct val="90000"/>
        </a:lnSpc>
        <a:spcBef>
          <a:spcPct val="0"/>
        </a:spcBef>
        <a:spcAft>
          <a:spcPct val="0"/>
        </a:spcAft>
        <a:defRPr sz="2800" b="1">
          <a:solidFill>
            <a:srgbClr val="186EC4"/>
          </a:solidFill>
          <a:latin typeface="Verdana" pitchFamily="34" charset="0"/>
        </a:defRPr>
      </a:lvl3pPr>
      <a:lvl4pPr algn="l" rtl="0" eaLnBrk="0" fontAlgn="base" hangingPunct="0">
        <a:lnSpc>
          <a:spcPct val="90000"/>
        </a:lnSpc>
        <a:spcBef>
          <a:spcPct val="0"/>
        </a:spcBef>
        <a:spcAft>
          <a:spcPct val="0"/>
        </a:spcAft>
        <a:defRPr sz="2800" b="1">
          <a:solidFill>
            <a:srgbClr val="186EC4"/>
          </a:solidFill>
          <a:latin typeface="Verdana" pitchFamily="34" charset="0"/>
        </a:defRPr>
      </a:lvl4pPr>
      <a:lvl5pPr algn="l" rtl="0" eaLnBrk="0" fontAlgn="base" hangingPunct="0">
        <a:lnSpc>
          <a:spcPct val="90000"/>
        </a:lnSpc>
        <a:spcBef>
          <a:spcPct val="0"/>
        </a:spcBef>
        <a:spcAft>
          <a:spcPct val="0"/>
        </a:spcAft>
        <a:defRPr sz="2800" b="1">
          <a:solidFill>
            <a:srgbClr val="186EC4"/>
          </a:solidFill>
          <a:latin typeface="Verdana" pitchFamily="34" charset="0"/>
        </a:defRPr>
      </a:lvl5pPr>
      <a:lvl6pPr marL="457200" algn="l" rtl="0" fontAlgn="base">
        <a:lnSpc>
          <a:spcPct val="90000"/>
        </a:lnSpc>
        <a:spcBef>
          <a:spcPct val="0"/>
        </a:spcBef>
        <a:spcAft>
          <a:spcPct val="0"/>
        </a:spcAft>
        <a:defRPr sz="2800" b="1">
          <a:solidFill>
            <a:srgbClr val="186EC4"/>
          </a:solidFill>
          <a:latin typeface="Verdana" pitchFamily="34" charset="0"/>
        </a:defRPr>
      </a:lvl6pPr>
      <a:lvl7pPr marL="914400" algn="l" rtl="0" fontAlgn="base">
        <a:lnSpc>
          <a:spcPct val="90000"/>
        </a:lnSpc>
        <a:spcBef>
          <a:spcPct val="0"/>
        </a:spcBef>
        <a:spcAft>
          <a:spcPct val="0"/>
        </a:spcAft>
        <a:defRPr sz="2800" b="1">
          <a:solidFill>
            <a:srgbClr val="186EC4"/>
          </a:solidFill>
          <a:latin typeface="Verdana" pitchFamily="34" charset="0"/>
        </a:defRPr>
      </a:lvl7pPr>
      <a:lvl8pPr marL="1371600" algn="l" rtl="0" fontAlgn="base">
        <a:lnSpc>
          <a:spcPct val="90000"/>
        </a:lnSpc>
        <a:spcBef>
          <a:spcPct val="0"/>
        </a:spcBef>
        <a:spcAft>
          <a:spcPct val="0"/>
        </a:spcAft>
        <a:defRPr sz="2800" b="1">
          <a:solidFill>
            <a:srgbClr val="186EC4"/>
          </a:solidFill>
          <a:latin typeface="Verdana" pitchFamily="34" charset="0"/>
        </a:defRPr>
      </a:lvl8pPr>
      <a:lvl9pPr marL="1828800" algn="l" rtl="0" fontAlgn="base">
        <a:lnSpc>
          <a:spcPct val="90000"/>
        </a:lnSpc>
        <a:spcBef>
          <a:spcPct val="0"/>
        </a:spcBef>
        <a:spcAft>
          <a:spcPct val="0"/>
        </a:spcAft>
        <a:defRPr sz="2800" b="1">
          <a:solidFill>
            <a:srgbClr val="186EC4"/>
          </a:solidFill>
          <a:latin typeface="Verdana" pitchFamily="34" charset="0"/>
        </a:defRPr>
      </a:lvl9pPr>
    </p:titleStyle>
    <p:bodyStyle>
      <a:lvl1pPr marL="280988" indent="-280988" algn="l" rtl="0" eaLnBrk="0" fontAlgn="base" hangingPunct="0">
        <a:lnSpc>
          <a:spcPct val="90000"/>
        </a:lnSpc>
        <a:spcBef>
          <a:spcPct val="60000"/>
        </a:spcBef>
        <a:spcAft>
          <a:spcPct val="0"/>
        </a:spcAft>
        <a:buClr>
          <a:srgbClr val="CC9900"/>
        </a:buClr>
        <a:buChar char="•"/>
        <a:defRPr sz="2200">
          <a:solidFill>
            <a:schemeClr val="tx1"/>
          </a:solidFill>
          <a:latin typeface="+mn-lt"/>
          <a:ea typeface="+mn-ea"/>
          <a:cs typeface="+mn-cs"/>
        </a:defRPr>
      </a:lvl1pPr>
      <a:lvl2pPr marL="862013" indent="-404813" algn="l" rtl="0" eaLnBrk="0" fontAlgn="base" hangingPunct="0">
        <a:lnSpc>
          <a:spcPct val="90000"/>
        </a:lnSpc>
        <a:spcBef>
          <a:spcPct val="60000"/>
        </a:spcBef>
        <a:spcAft>
          <a:spcPct val="0"/>
        </a:spcAft>
        <a:buClr>
          <a:srgbClr val="CC9900"/>
        </a:buClr>
        <a:buChar char="–"/>
        <a:defRPr sz="2200">
          <a:solidFill>
            <a:schemeClr val="tx1"/>
          </a:solidFill>
          <a:latin typeface="+mn-lt"/>
        </a:defRPr>
      </a:lvl2pPr>
      <a:lvl3pPr marL="1204913"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3pPr>
      <a:lvl4pPr marL="16002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4pPr>
      <a:lvl5pPr marL="2057400" indent="-228600" algn="l" rtl="0" eaLnBrk="0" fontAlgn="base" hangingPunct="0">
        <a:lnSpc>
          <a:spcPct val="90000"/>
        </a:lnSpc>
        <a:spcBef>
          <a:spcPct val="60000"/>
        </a:spcBef>
        <a:spcAft>
          <a:spcPct val="0"/>
        </a:spcAft>
        <a:buClr>
          <a:srgbClr val="CC9900"/>
        </a:buClr>
        <a:buChar char="•"/>
        <a:defRPr sz="2200">
          <a:solidFill>
            <a:schemeClr val="tx1"/>
          </a:solidFill>
          <a:latin typeface="+mn-lt"/>
        </a:defRPr>
      </a:lvl5pPr>
      <a:lvl6pPr marL="2514600" indent="-228600" algn="l" rtl="0" fontAlgn="base">
        <a:lnSpc>
          <a:spcPct val="90000"/>
        </a:lnSpc>
        <a:spcBef>
          <a:spcPct val="60000"/>
        </a:spcBef>
        <a:spcAft>
          <a:spcPct val="0"/>
        </a:spcAft>
        <a:buClr>
          <a:srgbClr val="CC9900"/>
        </a:buClr>
        <a:buChar char="•"/>
        <a:defRPr sz="2200">
          <a:solidFill>
            <a:schemeClr val="tx1"/>
          </a:solidFill>
          <a:latin typeface="+mn-lt"/>
        </a:defRPr>
      </a:lvl6pPr>
      <a:lvl7pPr marL="2971800" indent="-228600" algn="l" rtl="0" fontAlgn="base">
        <a:lnSpc>
          <a:spcPct val="90000"/>
        </a:lnSpc>
        <a:spcBef>
          <a:spcPct val="60000"/>
        </a:spcBef>
        <a:spcAft>
          <a:spcPct val="0"/>
        </a:spcAft>
        <a:buClr>
          <a:srgbClr val="CC9900"/>
        </a:buClr>
        <a:buChar char="•"/>
        <a:defRPr sz="2200">
          <a:solidFill>
            <a:schemeClr val="tx1"/>
          </a:solidFill>
          <a:latin typeface="+mn-lt"/>
        </a:defRPr>
      </a:lvl7pPr>
      <a:lvl8pPr marL="3429000" indent="-228600" algn="l" rtl="0" fontAlgn="base">
        <a:lnSpc>
          <a:spcPct val="90000"/>
        </a:lnSpc>
        <a:spcBef>
          <a:spcPct val="60000"/>
        </a:spcBef>
        <a:spcAft>
          <a:spcPct val="0"/>
        </a:spcAft>
        <a:buClr>
          <a:srgbClr val="CC9900"/>
        </a:buClr>
        <a:buChar char="•"/>
        <a:defRPr sz="2200">
          <a:solidFill>
            <a:schemeClr val="tx1"/>
          </a:solidFill>
          <a:latin typeface="+mn-lt"/>
        </a:defRPr>
      </a:lvl8pPr>
      <a:lvl9pPr marL="3886200" indent="-228600" algn="l" rtl="0" fontAlgn="base">
        <a:lnSpc>
          <a:spcPct val="90000"/>
        </a:lnSpc>
        <a:spcBef>
          <a:spcPct val="60000"/>
        </a:spcBef>
        <a:spcAft>
          <a:spcPct val="0"/>
        </a:spcAft>
        <a:buClr>
          <a:srgbClr val="CC9900"/>
        </a:buClr>
        <a:buChar char="•"/>
        <a:defRPr sz="2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1065213" y="2538481"/>
            <a:ext cx="7099300" cy="2811442"/>
          </a:xfrm>
          <a:prstGeom prst="rect">
            <a:avLst/>
          </a:prstGeom>
          <a:ln w="25400" cap="flat" cmpd="sng" algn="ctr">
            <a:noFill/>
            <a:prstDash val="solid"/>
          </a:ln>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a:lstStyle>
            <a:lvl1pPr algn="l" rtl="0" eaLnBrk="0" fontAlgn="base" hangingPunct="0">
              <a:lnSpc>
                <a:spcPct val="90000"/>
              </a:lnSpc>
              <a:spcBef>
                <a:spcPct val="0"/>
              </a:spcBef>
              <a:spcAft>
                <a:spcPct val="0"/>
              </a:spcAft>
              <a:defRPr sz="2800" b="1">
                <a:solidFill>
                  <a:schemeClr val="dk1"/>
                </a:solidFill>
                <a:latin typeface="+mn-lt"/>
                <a:ea typeface="+mn-ea"/>
                <a:cs typeface="+mn-cs"/>
              </a:defRPr>
            </a:lvl1pPr>
            <a:lvl2pPr algn="l" rtl="0" eaLnBrk="0" fontAlgn="base" hangingPunct="0">
              <a:lnSpc>
                <a:spcPct val="90000"/>
              </a:lnSpc>
              <a:spcBef>
                <a:spcPct val="0"/>
              </a:spcBef>
              <a:spcAft>
                <a:spcPct val="0"/>
              </a:spcAft>
              <a:defRPr sz="2800" b="1">
                <a:solidFill>
                  <a:schemeClr val="dk1"/>
                </a:solidFill>
                <a:latin typeface="+mn-lt"/>
                <a:ea typeface="+mn-ea"/>
                <a:cs typeface="+mn-cs"/>
              </a:defRPr>
            </a:lvl2pPr>
            <a:lvl3pPr algn="l" rtl="0" eaLnBrk="0" fontAlgn="base" hangingPunct="0">
              <a:lnSpc>
                <a:spcPct val="90000"/>
              </a:lnSpc>
              <a:spcBef>
                <a:spcPct val="0"/>
              </a:spcBef>
              <a:spcAft>
                <a:spcPct val="0"/>
              </a:spcAft>
              <a:defRPr sz="2800" b="1">
                <a:solidFill>
                  <a:schemeClr val="dk1"/>
                </a:solidFill>
                <a:latin typeface="+mn-lt"/>
                <a:ea typeface="+mn-ea"/>
                <a:cs typeface="+mn-cs"/>
              </a:defRPr>
            </a:lvl3pPr>
            <a:lvl4pPr algn="l" rtl="0" eaLnBrk="0" fontAlgn="base" hangingPunct="0">
              <a:lnSpc>
                <a:spcPct val="90000"/>
              </a:lnSpc>
              <a:spcBef>
                <a:spcPct val="0"/>
              </a:spcBef>
              <a:spcAft>
                <a:spcPct val="0"/>
              </a:spcAft>
              <a:defRPr sz="2800" b="1">
                <a:solidFill>
                  <a:schemeClr val="dk1"/>
                </a:solidFill>
                <a:latin typeface="+mn-lt"/>
                <a:ea typeface="+mn-ea"/>
                <a:cs typeface="+mn-cs"/>
              </a:defRPr>
            </a:lvl4pPr>
            <a:lvl5pPr algn="l" rtl="0" eaLnBrk="0" fontAlgn="base" hangingPunct="0">
              <a:lnSpc>
                <a:spcPct val="90000"/>
              </a:lnSpc>
              <a:spcBef>
                <a:spcPct val="0"/>
              </a:spcBef>
              <a:spcAft>
                <a:spcPct val="0"/>
              </a:spcAft>
              <a:defRPr sz="2800" b="1">
                <a:solidFill>
                  <a:schemeClr val="dk1"/>
                </a:solidFill>
                <a:latin typeface="+mn-lt"/>
                <a:ea typeface="+mn-ea"/>
                <a:cs typeface="+mn-cs"/>
              </a:defRPr>
            </a:lvl5pPr>
            <a:lvl6pPr marL="457200" algn="l" rtl="0" fontAlgn="base">
              <a:lnSpc>
                <a:spcPct val="90000"/>
              </a:lnSpc>
              <a:spcBef>
                <a:spcPct val="0"/>
              </a:spcBef>
              <a:spcAft>
                <a:spcPct val="0"/>
              </a:spcAft>
              <a:defRPr sz="2800" b="1">
                <a:solidFill>
                  <a:schemeClr val="dk1"/>
                </a:solidFill>
                <a:latin typeface="+mn-lt"/>
                <a:ea typeface="+mn-ea"/>
                <a:cs typeface="+mn-cs"/>
              </a:defRPr>
            </a:lvl6pPr>
            <a:lvl7pPr marL="914400" algn="l" rtl="0" fontAlgn="base">
              <a:lnSpc>
                <a:spcPct val="90000"/>
              </a:lnSpc>
              <a:spcBef>
                <a:spcPct val="0"/>
              </a:spcBef>
              <a:spcAft>
                <a:spcPct val="0"/>
              </a:spcAft>
              <a:defRPr sz="2800" b="1">
                <a:solidFill>
                  <a:schemeClr val="dk1"/>
                </a:solidFill>
                <a:latin typeface="+mn-lt"/>
                <a:ea typeface="+mn-ea"/>
                <a:cs typeface="+mn-cs"/>
              </a:defRPr>
            </a:lvl7pPr>
            <a:lvl8pPr marL="1371600" algn="l" rtl="0" fontAlgn="base">
              <a:lnSpc>
                <a:spcPct val="90000"/>
              </a:lnSpc>
              <a:spcBef>
                <a:spcPct val="0"/>
              </a:spcBef>
              <a:spcAft>
                <a:spcPct val="0"/>
              </a:spcAft>
              <a:defRPr sz="2800" b="1">
                <a:solidFill>
                  <a:schemeClr val="dk1"/>
                </a:solidFill>
                <a:latin typeface="+mn-lt"/>
                <a:ea typeface="+mn-ea"/>
                <a:cs typeface="+mn-cs"/>
              </a:defRPr>
            </a:lvl8pPr>
            <a:lvl9pPr marL="1828800" algn="l" rtl="0" fontAlgn="base">
              <a:lnSpc>
                <a:spcPct val="90000"/>
              </a:lnSpc>
              <a:spcBef>
                <a:spcPct val="0"/>
              </a:spcBef>
              <a:spcAft>
                <a:spcPct val="0"/>
              </a:spcAft>
              <a:defRPr sz="2800" b="1">
                <a:solidFill>
                  <a:schemeClr val="dk1"/>
                </a:solidFill>
                <a:latin typeface="+mn-lt"/>
                <a:ea typeface="+mn-ea"/>
                <a:cs typeface="+mn-cs"/>
              </a:defRPr>
            </a:lvl9pPr>
          </a:lstStyle>
          <a:p>
            <a:pPr algn="ctr">
              <a:defRPr/>
            </a:pPr>
            <a:r>
              <a:rPr lang="en-US" sz="1800" dirty="0">
                <a:solidFill>
                  <a:schemeClr val="accent1"/>
                </a:solidFill>
                <a:latin typeface="+mj-lt"/>
              </a:rPr>
              <a:t>Exercise Physiology</a:t>
            </a:r>
          </a:p>
          <a:p>
            <a:pPr algn="ctr">
              <a:defRPr/>
            </a:pPr>
            <a:r>
              <a:rPr lang="en-US" sz="1800" dirty="0">
                <a:solidFill>
                  <a:schemeClr val="accent1"/>
                </a:solidFill>
                <a:latin typeface="+mj-lt"/>
              </a:rPr>
              <a:t> for Health, Fitness, and Performance </a:t>
            </a:r>
          </a:p>
          <a:p>
            <a:pPr algn="ctr">
              <a:defRPr/>
            </a:pPr>
            <a:r>
              <a:rPr lang="en-US" sz="1800" dirty="0">
                <a:solidFill>
                  <a:schemeClr val="accent1"/>
                </a:solidFill>
                <a:latin typeface="+mj-lt"/>
              </a:rPr>
              <a:t>Fifth Edition</a:t>
            </a:r>
          </a:p>
          <a:p>
            <a:pPr algn="ctr">
              <a:defRPr/>
            </a:pPr>
            <a:endParaRPr lang="en-US" sz="1800" dirty="0">
              <a:latin typeface="+mj-lt"/>
            </a:endParaRPr>
          </a:p>
          <a:p>
            <a:pPr algn="ctr" eaLnBrk="1" hangingPunct="1">
              <a:defRPr/>
            </a:pPr>
            <a:r>
              <a:rPr lang="en-US" sz="2400" dirty="0">
                <a:solidFill>
                  <a:srgbClr val="0C66C0"/>
                </a:solidFill>
              </a:rPr>
              <a:t>Chapter 20:</a:t>
            </a:r>
            <a:br>
              <a:rPr lang="en-US" sz="2400" dirty="0">
                <a:solidFill>
                  <a:srgbClr val="0C66C0"/>
                </a:solidFill>
              </a:rPr>
            </a:br>
            <a:br>
              <a:rPr lang="en-US" sz="2400" dirty="0">
                <a:solidFill>
                  <a:srgbClr val="0C66C0"/>
                </a:solidFill>
              </a:rPr>
            </a:br>
            <a:r>
              <a:rPr lang="en-US" sz="2400" dirty="0">
                <a:solidFill>
                  <a:srgbClr val="0C66C0"/>
                </a:solidFill>
              </a:rPr>
              <a:t>Neuromuscular Aspects of Movement</a:t>
            </a:r>
          </a:p>
          <a:p>
            <a:pPr algn="ctr" eaLnBrk="1" hangingPunct="1">
              <a:defRPr/>
            </a:pPr>
            <a:endParaRPr lang="en-US" sz="2400" dirty="0">
              <a:solidFill>
                <a:srgbClr val="0C66C0"/>
              </a:solidFill>
            </a:endParaRPr>
          </a:p>
          <a:p>
            <a:pPr lvl="0" algn="ctr" eaLnBrk="1" hangingPunct="1">
              <a:defRPr/>
            </a:pPr>
            <a:r>
              <a:rPr lang="en-US" sz="1800" dirty="0">
                <a:solidFill>
                  <a:schemeClr val="accent1"/>
                </a:solidFill>
              </a:rPr>
              <a:t>Denise L. Smith • Sharon A. Plowman</a:t>
            </a:r>
            <a:endParaRPr lang="en-US" altLang="en-US" sz="1800" kern="0" dirty="0">
              <a:solidFill>
                <a:srgbClr val="186EC4"/>
              </a:solidFill>
              <a:latin typeface="+mj-lt"/>
            </a:endParaRPr>
          </a:p>
          <a:p>
            <a:pPr algn="ctr" eaLnBrk="1" hangingPunct="1">
              <a:defRPr/>
            </a:pPr>
            <a:endParaRPr lang="en-US" sz="2400" dirty="0">
              <a:solidFill>
                <a:srgbClr val="0C66C0"/>
              </a:solidFill>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170" name="Rectangle 5"/>
          <p:cNvSpPr>
            <a:spLocks noChangeArrowheads="1"/>
          </p:cNvSpPr>
          <p:nvPr/>
        </p:nvSpPr>
        <p:spPr bwMode="auto">
          <a:xfrm>
            <a:off x="356409" y="421794"/>
            <a:ext cx="3183885" cy="523220"/>
          </a:xfrm>
          <a:prstGeom prst="rect">
            <a:avLst/>
          </a:prstGeom>
          <a:noFill/>
          <a:ln w="9525">
            <a:noFill/>
            <a:miter lim="800000"/>
            <a:headEnd/>
            <a:tailEnd/>
          </a:ln>
        </p:spPr>
        <p:txBody>
          <a:bodyPr wrap="none">
            <a:spAutoFit/>
          </a:bodyPr>
          <a:lstStyle/>
          <a:p>
            <a:pPr algn="l" eaLnBrk="1" hangingPunct="1"/>
            <a:r>
              <a:rPr lang="en-US" sz="2800" b="1" dirty="0">
                <a:solidFill>
                  <a:srgbClr val="0066CC"/>
                </a:solidFill>
                <a:latin typeface="+mj-lt"/>
              </a:rPr>
              <a:t>I. Introduction</a:t>
            </a:r>
          </a:p>
        </p:txBody>
      </p:sp>
      <p:sp>
        <p:nvSpPr>
          <p:cNvPr id="4100" name="Text Box 6"/>
          <p:cNvSpPr txBox="1">
            <a:spLocks noChangeArrowheads="1"/>
          </p:cNvSpPr>
          <p:nvPr/>
        </p:nvSpPr>
        <p:spPr bwMode="auto">
          <a:xfrm>
            <a:off x="355218" y="2028127"/>
            <a:ext cx="8252333" cy="1107996"/>
          </a:xfrm>
          <a:prstGeom prst="rect">
            <a:avLst/>
          </a:prstGeom>
          <a:noFill/>
          <a:ln>
            <a:noFill/>
          </a:ln>
          <a:effectLst/>
        </p:spPr>
        <p:txBody>
          <a:bodyPr wrap="square">
            <a:spAutoFit/>
          </a:bodyPr>
          <a:lstStyle>
            <a:lvl1pPr eaLnBrk="0" hangingPunct="0">
              <a:defRPr sz="2400" b="1">
                <a:solidFill>
                  <a:schemeClr val="tx1"/>
                </a:solidFill>
                <a:latin typeface="Arial" charset="0"/>
              </a:defRPr>
            </a:lvl1pPr>
            <a:lvl2pPr marL="742950" indent="-285750" eaLnBrk="0" hangingPunct="0">
              <a:defRPr sz="2400" b="1">
                <a:solidFill>
                  <a:schemeClr val="tx1"/>
                </a:solidFill>
                <a:latin typeface="Arial" charset="0"/>
              </a:defRPr>
            </a:lvl2pPr>
            <a:lvl3pPr marL="1143000" indent="-228600" eaLnBrk="0" hangingPunct="0">
              <a:defRPr sz="2400" b="1">
                <a:solidFill>
                  <a:schemeClr val="tx1"/>
                </a:solidFill>
                <a:latin typeface="Arial" charset="0"/>
              </a:defRPr>
            </a:lvl3pPr>
            <a:lvl4pPr marL="1600200" indent="-228600" eaLnBrk="0" hangingPunct="0">
              <a:defRPr sz="2400" b="1">
                <a:solidFill>
                  <a:schemeClr val="tx1"/>
                </a:solidFill>
                <a:latin typeface="Arial" charset="0"/>
              </a:defRPr>
            </a:lvl4pPr>
            <a:lvl5pPr marL="2057400" indent="-228600" eaLnBrk="0" hangingPunct="0">
              <a:defRPr sz="2400" b="1">
                <a:solidFill>
                  <a:schemeClr val="tx1"/>
                </a:solidFill>
                <a:latin typeface="Arial" charset="0"/>
              </a:defRPr>
            </a:lvl5pPr>
            <a:lvl6pPr marL="2514600" indent="-228600" algn="ctr" eaLnBrk="0" fontAlgn="base" hangingPunct="0">
              <a:spcBef>
                <a:spcPct val="0"/>
              </a:spcBef>
              <a:spcAft>
                <a:spcPct val="0"/>
              </a:spcAft>
              <a:defRPr sz="2400" b="1">
                <a:solidFill>
                  <a:schemeClr val="tx1"/>
                </a:solidFill>
                <a:latin typeface="Arial" charset="0"/>
              </a:defRPr>
            </a:lvl6pPr>
            <a:lvl7pPr marL="2971800" indent="-228600" algn="ctr" eaLnBrk="0" fontAlgn="base" hangingPunct="0">
              <a:spcBef>
                <a:spcPct val="0"/>
              </a:spcBef>
              <a:spcAft>
                <a:spcPct val="0"/>
              </a:spcAft>
              <a:defRPr sz="2400" b="1">
                <a:solidFill>
                  <a:schemeClr val="tx1"/>
                </a:solidFill>
                <a:latin typeface="Arial" charset="0"/>
              </a:defRPr>
            </a:lvl7pPr>
            <a:lvl8pPr marL="3429000" indent="-228600" algn="ctr" eaLnBrk="0" fontAlgn="base" hangingPunct="0">
              <a:spcBef>
                <a:spcPct val="0"/>
              </a:spcBef>
              <a:spcAft>
                <a:spcPct val="0"/>
              </a:spcAft>
              <a:defRPr sz="2400" b="1">
                <a:solidFill>
                  <a:schemeClr val="tx1"/>
                </a:solidFill>
                <a:latin typeface="Arial" charset="0"/>
              </a:defRPr>
            </a:lvl8pPr>
            <a:lvl9pPr marL="3886200" indent="-228600" algn="ctr" eaLnBrk="0" fontAlgn="base" hangingPunct="0">
              <a:spcBef>
                <a:spcPct val="0"/>
              </a:spcBef>
              <a:spcAft>
                <a:spcPct val="0"/>
              </a:spcAft>
              <a:defRPr sz="2400" b="1">
                <a:solidFill>
                  <a:schemeClr val="tx1"/>
                </a:solidFill>
                <a:latin typeface="Arial" charset="0"/>
              </a:defRPr>
            </a:lvl9pPr>
          </a:lstStyle>
          <a:p>
            <a:pPr marL="231775" indent="-231775" algn="l" eaLnBrk="1" hangingPunct="1">
              <a:spcBef>
                <a:spcPct val="50000"/>
              </a:spcBef>
              <a:buClr>
                <a:schemeClr val="accent2"/>
              </a:buClr>
              <a:buFont typeface="Verdana" pitchFamily="34" charset="0"/>
              <a:buChar char="●"/>
              <a:defRPr/>
            </a:pPr>
            <a:r>
              <a:rPr lang="en-US" sz="2200" b="0" dirty="0">
                <a:latin typeface="+mn-lt"/>
                <a:ea typeface="+mn-ea"/>
              </a:rPr>
              <a:t>The nervous system controls voluntary and involuntary movement and is responsible for gross fine motor skills.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63298" name="Rectangle 2"/>
          <p:cNvSpPr>
            <a:spLocks noGrp="1" noChangeArrowheads="1"/>
          </p:cNvSpPr>
          <p:nvPr>
            <p:ph type="body" idx="4294967295"/>
          </p:nvPr>
        </p:nvSpPr>
        <p:spPr>
          <a:xfrm>
            <a:off x="370967" y="1682041"/>
            <a:ext cx="7446963" cy="1819602"/>
          </a:xfrm>
        </p:spPr>
        <p:txBody>
          <a:bodyPr>
            <a:spAutoFit/>
          </a:bodyPr>
          <a:lstStyle/>
          <a:p>
            <a:pPr marL="609600" indent="-609600">
              <a:spcBef>
                <a:spcPct val="0"/>
              </a:spcBef>
              <a:spcAft>
                <a:spcPct val="50000"/>
              </a:spcAft>
              <a:buFontTx/>
              <a:buNone/>
            </a:pPr>
            <a:r>
              <a:rPr lang="en-US" dirty="0">
                <a:ea typeface="ＭＳ Ｐゴシック" charset="-128"/>
              </a:rPr>
              <a:t>Functions of nervous system</a:t>
            </a:r>
          </a:p>
          <a:p>
            <a:pPr marL="609600" indent="-377825">
              <a:spcBef>
                <a:spcPct val="0"/>
              </a:spcBef>
              <a:spcAft>
                <a:spcPct val="50000"/>
              </a:spcAft>
              <a:buClr>
                <a:schemeClr val="accent2"/>
              </a:buClr>
              <a:tabLst>
                <a:tab pos="341313" algn="l"/>
              </a:tabLst>
            </a:pPr>
            <a:r>
              <a:rPr lang="en-US" dirty="0">
                <a:ea typeface="ＭＳ Ｐゴシック" charset="-128"/>
              </a:rPr>
              <a:t>Monitor the internal and external environment</a:t>
            </a:r>
          </a:p>
          <a:p>
            <a:pPr marL="609600" indent="-377825">
              <a:spcBef>
                <a:spcPct val="0"/>
              </a:spcBef>
              <a:spcAft>
                <a:spcPct val="50000"/>
              </a:spcAft>
              <a:buClr>
                <a:schemeClr val="accent2"/>
              </a:buClr>
              <a:tabLst>
                <a:tab pos="341313" algn="l"/>
              </a:tabLst>
            </a:pPr>
            <a:r>
              <a:rPr lang="en-US" dirty="0">
                <a:ea typeface="ＭＳ Ｐゴシック" charset="-128"/>
              </a:rPr>
              <a:t>Integration</a:t>
            </a:r>
          </a:p>
          <a:p>
            <a:pPr marL="609600" indent="-377825">
              <a:spcBef>
                <a:spcPct val="0"/>
              </a:spcBef>
              <a:spcAft>
                <a:spcPct val="50000"/>
              </a:spcAft>
              <a:buClr>
                <a:schemeClr val="accent2"/>
              </a:buClr>
              <a:tabLst>
                <a:tab pos="341313" algn="l"/>
              </a:tabLst>
            </a:pPr>
            <a:r>
              <a:rPr lang="en-US" dirty="0">
                <a:ea typeface="ＭＳ Ｐゴシック" charset="-128"/>
              </a:rPr>
              <a:t>Initializing coordinated response</a:t>
            </a:r>
          </a:p>
        </p:txBody>
      </p:sp>
      <p:sp>
        <p:nvSpPr>
          <p:cNvPr id="8194" name="Rectangle 9"/>
          <p:cNvSpPr>
            <a:spLocks noChangeArrowheads="1"/>
          </p:cNvSpPr>
          <p:nvPr/>
        </p:nvSpPr>
        <p:spPr bwMode="auto">
          <a:xfrm>
            <a:off x="189059" y="366175"/>
            <a:ext cx="497283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63298">
                                            <p:txEl>
                                              <p:pRg st="0" end="0"/>
                                            </p:txEl>
                                          </p:spTgt>
                                        </p:tgtEl>
                                        <p:attrNameLst>
                                          <p:attrName>style.visibility</p:attrName>
                                        </p:attrNameLst>
                                      </p:cBhvr>
                                      <p:to>
                                        <p:strVal val="visible"/>
                                      </p:to>
                                    </p:set>
                                    <p:anim calcmode="lin" valueType="num">
                                      <p:cBhvr additive="base">
                                        <p:cTn id="7" dur="500" fill="hold"/>
                                        <p:tgtEl>
                                          <p:spTgt spid="14632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329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63298">
                                            <p:txEl>
                                              <p:pRg st="1" end="1"/>
                                            </p:txEl>
                                          </p:spTgt>
                                        </p:tgtEl>
                                        <p:attrNameLst>
                                          <p:attrName>style.visibility</p:attrName>
                                        </p:attrNameLst>
                                      </p:cBhvr>
                                      <p:to>
                                        <p:strVal val="visible"/>
                                      </p:to>
                                    </p:set>
                                    <p:anim calcmode="lin" valueType="num">
                                      <p:cBhvr additive="base">
                                        <p:cTn id="12" dur="500" fill="hold"/>
                                        <p:tgtEl>
                                          <p:spTgt spid="146329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63298">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63298">
                                            <p:txEl>
                                              <p:pRg st="2" end="2"/>
                                            </p:txEl>
                                          </p:spTgt>
                                        </p:tgtEl>
                                        <p:attrNameLst>
                                          <p:attrName>style.visibility</p:attrName>
                                        </p:attrNameLst>
                                      </p:cBhvr>
                                      <p:to>
                                        <p:strVal val="visible"/>
                                      </p:to>
                                    </p:set>
                                    <p:anim calcmode="lin" valueType="num">
                                      <p:cBhvr additive="base">
                                        <p:cTn id="17" dur="500" fill="hold"/>
                                        <p:tgtEl>
                                          <p:spTgt spid="146329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63298">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463298">
                                            <p:txEl>
                                              <p:pRg st="3" end="3"/>
                                            </p:txEl>
                                          </p:spTgt>
                                        </p:tgtEl>
                                        <p:attrNameLst>
                                          <p:attrName>style.visibility</p:attrName>
                                        </p:attrNameLst>
                                      </p:cBhvr>
                                      <p:to>
                                        <p:strVal val="visible"/>
                                      </p:to>
                                    </p:set>
                                    <p:anim calcmode="lin" valueType="num">
                                      <p:cBhvr additive="base">
                                        <p:cTn id="22" dur="500" fill="hold"/>
                                        <p:tgtEl>
                                          <p:spTgt spid="1463298">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463298">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3298"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0098" name="Rectangle 2"/>
          <p:cNvSpPr>
            <a:spLocks noGrp="1" noChangeArrowheads="1"/>
          </p:cNvSpPr>
          <p:nvPr>
            <p:ph type="body" idx="4294967295"/>
          </p:nvPr>
        </p:nvSpPr>
        <p:spPr>
          <a:xfrm>
            <a:off x="344918" y="1352485"/>
            <a:ext cx="7446962" cy="397674"/>
          </a:xfrm>
        </p:spPr>
        <p:txBody>
          <a:bodyPr>
            <a:spAutoFit/>
          </a:bodyPr>
          <a:lstStyle/>
          <a:p>
            <a:pPr marL="609600" indent="-609600">
              <a:spcBef>
                <a:spcPct val="0"/>
              </a:spcBef>
              <a:spcAft>
                <a:spcPct val="50000"/>
              </a:spcAft>
              <a:buFontTx/>
              <a:buNone/>
            </a:pPr>
            <a:r>
              <a:rPr lang="en-US" b="1" dirty="0">
                <a:ea typeface="ＭＳ Ｐゴシック" charset="-128"/>
              </a:rPr>
              <a:t>A.  The Basic Structure of the Nervous System</a:t>
            </a:r>
          </a:p>
        </p:txBody>
      </p:sp>
      <p:sp>
        <p:nvSpPr>
          <p:cNvPr id="10242" name="Rectangle 3"/>
          <p:cNvSpPr>
            <a:spLocks noChangeArrowheads="1"/>
          </p:cNvSpPr>
          <p:nvPr/>
        </p:nvSpPr>
        <p:spPr bwMode="auto">
          <a:xfrm>
            <a:off x="227012" y="412395"/>
            <a:ext cx="649568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 (cont.)</a:t>
            </a:r>
          </a:p>
        </p:txBody>
      </p:sp>
      <p:pic>
        <p:nvPicPr>
          <p:cNvPr id="1026" name="Picture 2" descr="\\172.24.161.56\lww\01_Logistics\Plowman5e_9781496323187\13_Ancillaries\1_Input\PPTs\JPEG updated arts\Plowman-PPT-03\Ch20\Plowman5e-ch020-image001.jpg"/>
          <p:cNvPicPr>
            <a:picLocks noChangeAspect="1" noChangeArrowheads="1"/>
          </p:cNvPicPr>
          <p:nvPr/>
        </p:nvPicPr>
        <p:blipFill>
          <a:blip r:embed="rId3" cstate="print"/>
          <a:srcRect/>
          <a:stretch>
            <a:fillRect/>
          </a:stretch>
        </p:blipFill>
        <p:spPr bwMode="auto">
          <a:xfrm>
            <a:off x="1499769" y="2190736"/>
            <a:ext cx="5746420" cy="389868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40098">
                                            <p:txEl>
                                              <p:pRg st="0" end="0"/>
                                            </p:txEl>
                                          </p:spTgt>
                                        </p:tgtEl>
                                        <p:attrNameLst>
                                          <p:attrName>style.visibility</p:attrName>
                                        </p:attrNameLst>
                                      </p:cBhvr>
                                      <p:to>
                                        <p:strVal val="visible"/>
                                      </p:to>
                                    </p:set>
                                    <p:anim calcmode="lin" valueType="num">
                                      <p:cBhvr additive="base">
                                        <p:cTn id="7" dur="500" fill="hold"/>
                                        <p:tgtEl>
                                          <p:spTgt spid="15400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40098">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0098" grpId="0" build="p"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0948" name="Rectangle 4"/>
          <p:cNvSpPr>
            <a:spLocks noChangeArrowheads="1"/>
          </p:cNvSpPr>
          <p:nvPr/>
        </p:nvSpPr>
        <p:spPr bwMode="auto">
          <a:xfrm>
            <a:off x="455612" y="1871788"/>
            <a:ext cx="8322628" cy="1176349"/>
          </a:xfrm>
          <a:prstGeom prst="rect">
            <a:avLst/>
          </a:prstGeom>
          <a:noFill/>
          <a:ln w="9525">
            <a:noFill/>
            <a:miter lim="800000"/>
            <a:headEnd/>
            <a:tailEnd/>
          </a:ln>
        </p:spPr>
        <p:txBody>
          <a:bodyPr wrap="square" lIns="92075" tIns="46038" rIns="92075" bIns="46038">
            <a:spAutoFit/>
          </a:bodyPr>
          <a:lstStyle/>
          <a:p>
            <a:pPr marL="609600" indent="-609600" algn="l">
              <a:lnSpc>
                <a:spcPct val="90000"/>
              </a:lnSpc>
              <a:spcAft>
                <a:spcPct val="50000"/>
              </a:spcAft>
              <a:buClr>
                <a:schemeClr val="tx1"/>
              </a:buClr>
              <a:buFontTx/>
              <a:buAutoNum type="alphaUcPeriod" startAt="2"/>
            </a:pPr>
            <a:r>
              <a:rPr lang="en-US" sz="2200" b="1" dirty="0">
                <a:latin typeface="+mn-lt"/>
              </a:rPr>
              <a:t>Activation of the Nervous System</a:t>
            </a:r>
          </a:p>
          <a:p>
            <a:pPr marL="974725" indent="-292100" algn="l">
              <a:lnSpc>
                <a:spcPct val="90000"/>
              </a:lnSpc>
              <a:spcAft>
                <a:spcPct val="50000"/>
              </a:spcAft>
              <a:buClr>
                <a:schemeClr val="accent2"/>
              </a:buClr>
              <a:buFont typeface="Verdana" pitchFamily="34" charset="0"/>
              <a:buChar char="●"/>
            </a:pPr>
            <a:r>
              <a:rPr lang="en-US" sz="2200" b="0" dirty="0">
                <a:latin typeface="+mn-lt"/>
              </a:rPr>
              <a:t>Somatic nervous system can be activated by conscious thought or peripheral sensors. </a:t>
            </a:r>
          </a:p>
        </p:txBody>
      </p:sp>
      <p:sp>
        <p:nvSpPr>
          <p:cNvPr id="4" name="Rectangle 3"/>
          <p:cNvSpPr>
            <a:spLocks noChangeArrowheads="1"/>
          </p:cNvSpPr>
          <p:nvPr/>
        </p:nvSpPr>
        <p:spPr bwMode="auto">
          <a:xfrm>
            <a:off x="227013" y="445696"/>
            <a:ext cx="649568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90948">
                                            <p:txEl>
                                              <p:pRg st="0" end="0"/>
                                            </p:txEl>
                                          </p:spTgt>
                                        </p:tgtEl>
                                        <p:attrNameLst>
                                          <p:attrName>style.visibility</p:attrName>
                                        </p:attrNameLst>
                                      </p:cBhvr>
                                      <p:to>
                                        <p:strVal val="visible"/>
                                      </p:to>
                                    </p:set>
                                    <p:anim calcmode="lin" valueType="num">
                                      <p:cBhvr additive="base">
                                        <p:cTn id="7" dur="500" fill="hold"/>
                                        <p:tgtEl>
                                          <p:spTgt spid="149094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9094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90948">
                                            <p:txEl>
                                              <p:pRg st="1" end="1"/>
                                            </p:txEl>
                                          </p:spTgt>
                                        </p:tgtEl>
                                        <p:attrNameLst>
                                          <p:attrName>style.visibility</p:attrName>
                                        </p:attrNameLst>
                                      </p:cBhvr>
                                      <p:to>
                                        <p:strVal val="visible"/>
                                      </p:to>
                                    </p:set>
                                    <p:anim calcmode="lin" valueType="num">
                                      <p:cBhvr additive="base">
                                        <p:cTn id="12" dur="500" fill="hold"/>
                                        <p:tgtEl>
                                          <p:spTgt spid="149094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90948">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90948" grpId="0" build="p" autoUpdateAnimBg="0" advAuto="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9924" name="Rectangle 4"/>
          <p:cNvSpPr>
            <a:spLocks noChangeArrowheads="1"/>
          </p:cNvSpPr>
          <p:nvPr/>
        </p:nvSpPr>
        <p:spPr bwMode="auto">
          <a:xfrm>
            <a:off x="297625" y="1514370"/>
            <a:ext cx="7446962" cy="871650"/>
          </a:xfrm>
          <a:prstGeom prst="rect">
            <a:avLst/>
          </a:prstGeom>
          <a:noFill/>
          <a:ln w="9525">
            <a:noFill/>
            <a:miter lim="800000"/>
            <a:headEnd/>
            <a:tailEnd/>
          </a:ln>
        </p:spPr>
        <p:txBody>
          <a:bodyPr lIns="92075" tIns="46038" rIns="92075" bIns="46038">
            <a:spAutoFit/>
          </a:bodyPr>
          <a:lstStyle/>
          <a:p>
            <a:pPr marL="609600" indent="-609600" algn="l">
              <a:lnSpc>
                <a:spcPct val="90000"/>
              </a:lnSpc>
              <a:spcAft>
                <a:spcPct val="50000"/>
              </a:spcAft>
              <a:buClr>
                <a:schemeClr val="tx1"/>
              </a:buClr>
              <a:buFontTx/>
              <a:buAutoNum type="alphaUcPeriod" startAt="3"/>
            </a:pPr>
            <a:r>
              <a:rPr lang="en-US" sz="2200" b="1" dirty="0">
                <a:latin typeface="+mn-lt"/>
              </a:rPr>
              <a:t>The Nerve Cell</a:t>
            </a:r>
          </a:p>
          <a:p>
            <a:pPr marL="609600" indent="-609600" algn="l">
              <a:lnSpc>
                <a:spcPct val="90000"/>
              </a:lnSpc>
              <a:spcAft>
                <a:spcPct val="50000"/>
              </a:spcAft>
              <a:buClr>
                <a:schemeClr val="tx1"/>
              </a:buClr>
              <a:buFontTx/>
              <a:buAutoNum type="alphaUcPeriod" startAt="3"/>
            </a:pPr>
            <a:r>
              <a:rPr lang="en-US" sz="2200" b="1" dirty="0">
                <a:latin typeface="+mn-lt"/>
              </a:rPr>
              <a:t>The Neural Impulse</a:t>
            </a:r>
          </a:p>
        </p:txBody>
      </p:sp>
      <p:sp>
        <p:nvSpPr>
          <p:cNvPr id="6" name="Rectangle 3"/>
          <p:cNvSpPr>
            <a:spLocks noChangeArrowheads="1"/>
          </p:cNvSpPr>
          <p:nvPr/>
        </p:nvSpPr>
        <p:spPr bwMode="auto">
          <a:xfrm>
            <a:off x="105092" y="371452"/>
            <a:ext cx="649568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 The Nervous System (cont.)</a:t>
            </a:r>
          </a:p>
        </p:txBody>
      </p:sp>
      <p:pic>
        <p:nvPicPr>
          <p:cNvPr id="2050" name="Picture 2" descr="\\172.24.161.56\lww\01_Logistics\Plowman5e_9781496323187\13_Ancillaries\1_Input\PPTs\JPEG updated arts\Plowman-PPT-03\Ch20\Plowman5e-ch020-image002.jpg"/>
          <p:cNvPicPr>
            <a:picLocks noChangeAspect="1" noChangeArrowheads="1"/>
          </p:cNvPicPr>
          <p:nvPr/>
        </p:nvPicPr>
        <p:blipFill>
          <a:blip r:embed="rId2" cstate="print"/>
          <a:srcRect b="65979"/>
          <a:stretch>
            <a:fillRect/>
          </a:stretch>
        </p:blipFill>
        <p:spPr bwMode="auto">
          <a:xfrm>
            <a:off x="738395" y="2808288"/>
            <a:ext cx="3608967" cy="3066301"/>
          </a:xfrm>
          <a:prstGeom prst="rect">
            <a:avLst/>
          </a:prstGeom>
          <a:noFill/>
        </p:spPr>
      </p:pic>
      <p:pic>
        <p:nvPicPr>
          <p:cNvPr id="2051" name="Picture 3" descr="\\172.24.161.56\lww\01_Logistics\Plowman5e_9781496323187\13_Ancillaries\1_Input\PPTs\JPEG updated arts\Plowman-PPT-03\Ch20\Plowman5e-ch020-image002.jpg"/>
          <p:cNvPicPr>
            <a:picLocks noChangeAspect="1" noChangeArrowheads="1"/>
          </p:cNvPicPr>
          <p:nvPr/>
        </p:nvPicPr>
        <p:blipFill>
          <a:blip r:embed="rId3" cstate="print"/>
          <a:srcRect t="34246"/>
          <a:stretch>
            <a:fillRect/>
          </a:stretch>
        </p:blipFill>
        <p:spPr bwMode="auto">
          <a:xfrm>
            <a:off x="4723801" y="1514370"/>
            <a:ext cx="3479920" cy="475123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89924">
                                            <p:txEl>
                                              <p:pRg st="0" end="0"/>
                                            </p:txEl>
                                          </p:spTgt>
                                        </p:tgtEl>
                                        <p:attrNameLst>
                                          <p:attrName>style.visibility</p:attrName>
                                        </p:attrNameLst>
                                      </p:cBhvr>
                                      <p:to>
                                        <p:strVal val="visible"/>
                                      </p:to>
                                    </p:set>
                                    <p:anim calcmode="lin" valueType="num">
                                      <p:cBhvr additive="base">
                                        <p:cTn id="7" dur="500" fill="hold"/>
                                        <p:tgtEl>
                                          <p:spTgt spid="148992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8992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89924">
                                            <p:txEl>
                                              <p:pRg st="1" end="1"/>
                                            </p:txEl>
                                          </p:spTgt>
                                        </p:tgtEl>
                                        <p:attrNameLst>
                                          <p:attrName>style.visibility</p:attrName>
                                        </p:attrNameLst>
                                      </p:cBhvr>
                                      <p:to>
                                        <p:strVal val="visible"/>
                                      </p:to>
                                    </p:set>
                                    <p:anim calcmode="lin" valueType="num">
                                      <p:cBhvr additive="base">
                                        <p:cTn id="12" dur="500" fill="hold"/>
                                        <p:tgtEl>
                                          <p:spTgt spid="148992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8992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9924" grpId="0" build="p" autoUpdateAnimBg="0" advAuto="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59202" name="Rectangle 2"/>
          <p:cNvSpPr>
            <a:spLocks noGrp="1" noChangeArrowheads="1"/>
          </p:cNvSpPr>
          <p:nvPr>
            <p:ph type="body" idx="4294967295"/>
          </p:nvPr>
        </p:nvSpPr>
        <p:spPr>
          <a:xfrm>
            <a:off x="456883" y="1419670"/>
            <a:ext cx="7010400" cy="397674"/>
          </a:xfrm>
        </p:spPr>
        <p:txBody>
          <a:bodyPr>
            <a:spAutoFit/>
          </a:bodyPr>
          <a:lstStyle/>
          <a:p>
            <a:pPr marL="609600" indent="-609600">
              <a:spcBef>
                <a:spcPct val="0"/>
              </a:spcBef>
              <a:spcAft>
                <a:spcPct val="50000"/>
              </a:spcAft>
              <a:buFontTx/>
              <a:buNone/>
            </a:pPr>
            <a:r>
              <a:rPr lang="en-US" b="1" dirty="0">
                <a:ea typeface="ＭＳ Ｐゴシック" charset="-128"/>
              </a:rPr>
              <a:t>A.  Nerve Supply</a:t>
            </a:r>
          </a:p>
        </p:txBody>
      </p:sp>
      <p:sp>
        <p:nvSpPr>
          <p:cNvPr id="14338" name="Rectangle 8"/>
          <p:cNvSpPr>
            <a:spLocks noChangeArrowheads="1"/>
          </p:cNvSpPr>
          <p:nvPr/>
        </p:nvSpPr>
        <p:spPr bwMode="auto">
          <a:xfrm>
            <a:off x="227013" y="412395"/>
            <a:ext cx="8464177"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III. Neural Control of Muscle Contraction</a:t>
            </a:r>
          </a:p>
        </p:txBody>
      </p:sp>
      <p:pic>
        <p:nvPicPr>
          <p:cNvPr id="3074" name="Picture 2" descr="\\172.24.161.56\lww\01_Logistics\Plowman5e_9781496323187\13_Ancillaries\1_Input\PPTs\JPEG updated arts\Plowman-PPT-03\Ch20\Plowman5e-ch020-image003.jpg"/>
          <p:cNvPicPr>
            <a:picLocks noChangeAspect="1" noChangeArrowheads="1"/>
          </p:cNvPicPr>
          <p:nvPr/>
        </p:nvPicPr>
        <p:blipFill>
          <a:blip r:embed="rId3" cstate="print"/>
          <a:srcRect/>
          <a:stretch>
            <a:fillRect/>
          </a:stretch>
        </p:blipFill>
        <p:spPr bwMode="auto">
          <a:xfrm>
            <a:off x="1883313" y="2179884"/>
            <a:ext cx="4926857" cy="374530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59202">
                                            <p:txEl>
                                              <p:pRg st="0" end="0"/>
                                            </p:txEl>
                                          </p:spTgt>
                                        </p:tgtEl>
                                        <p:attrNameLst>
                                          <p:attrName>style.visibility</p:attrName>
                                        </p:attrNameLst>
                                      </p:cBhvr>
                                      <p:to>
                                        <p:strVal val="visible"/>
                                      </p:to>
                                    </p:set>
                                    <p:anim calcmode="lin" valueType="num">
                                      <p:cBhvr additive="base">
                                        <p:cTn id="7" dur="500" fill="hold"/>
                                        <p:tgtEl>
                                          <p:spTgt spid="145920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5920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9202" grpId="0" build="p" autoUpdateAnimBg="0"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2898" y="110203"/>
            <a:ext cx="8247888" cy="954107"/>
          </a:xfrm>
          <a:prstGeom prst="rect">
            <a:avLst/>
          </a:prstGeom>
        </p:spPr>
        <p:txBody>
          <a:bodyPr wrap="square">
            <a:spAutoFit/>
          </a:bodyPr>
          <a:lstStyle/>
          <a:p>
            <a:pPr algn="l"/>
            <a:r>
              <a:rPr lang="en-US" sz="2800" b="1" dirty="0">
                <a:solidFill>
                  <a:srgbClr val="0066CC"/>
                </a:solidFill>
                <a:latin typeface="+mj-lt"/>
              </a:rPr>
              <a:t>Functional Relationship between Motor (Efferent) Neurons and Muscle Cells</a:t>
            </a:r>
          </a:p>
        </p:txBody>
      </p:sp>
      <p:pic>
        <p:nvPicPr>
          <p:cNvPr id="4098" name="Picture 2" descr="\\172.24.161.56\lww\01_Logistics\Plowman5e_9781496323187\13_Ancillaries\1_Input\PPTs\JPEG updated arts\Plowman-PPT-03\Ch20\Plowman5e-ch020-image004.jpg"/>
          <p:cNvPicPr>
            <a:picLocks noChangeAspect="1" noChangeArrowheads="1"/>
          </p:cNvPicPr>
          <p:nvPr/>
        </p:nvPicPr>
        <p:blipFill>
          <a:blip r:embed="rId3" cstate="print"/>
          <a:srcRect/>
          <a:stretch>
            <a:fillRect/>
          </a:stretch>
        </p:blipFill>
        <p:spPr bwMode="auto">
          <a:xfrm>
            <a:off x="1998756" y="1716290"/>
            <a:ext cx="4483100" cy="40259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86850" name="Rectangle 2"/>
          <p:cNvSpPr>
            <a:spLocks noGrp="1" noChangeArrowheads="1"/>
          </p:cNvSpPr>
          <p:nvPr>
            <p:ph type="body" idx="4294967295"/>
          </p:nvPr>
        </p:nvSpPr>
        <p:spPr>
          <a:xfrm>
            <a:off x="395172" y="1470633"/>
            <a:ext cx="7010400" cy="397674"/>
          </a:xfrm>
        </p:spPr>
        <p:txBody>
          <a:bodyPr>
            <a:spAutoFit/>
          </a:bodyPr>
          <a:lstStyle/>
          <a:p>
            <a:pPr marL="609600" indent="-609600">
              <a:spcBef>
                <a:spcPct val="0"/>
              </a:spcBef>
              <a:spcAft>
                <a:spcPct val="50000"/>
              </a:spcAft>
              <a:buFontTx/>
              <a:buNone/>
            </a:pPr>
            <a:r>
              <a:rPr lang="en-US" b="1" dirty="0">
                <a:ea typeface="ＭＳ Ｐゴシック" charset="-128"/>
              </a:rPr>
              <a:t>B.  The Neuromuscular Junction</a:t>
            </a:r>
          </a:p>
        </p:txBody>
      </p:sp>
      <p:sp>
        <p:nvSpPr>
          <p:cNvPr id="8" name="Rectangle 8"/>
          <p:cNvSpPr>
            <a:spLocks noChangeArrowheads="1"/>
          </p:cNvSpPr>
          <p:nvPr/>
        </p:nvSpPr>
        <p:spPr bwMode="auto">
          <a:xfrm>
            <a:off x="227012" y="132513"/>
            <a:ext cx="8734107"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III. Neural Control of Muscle Contraction (cont.)</a:t>
            </a:r>
          </a:p>
        </p:txBody>
      </p:sp>
      <p:pic>
        <p:nvPicPr>
          <p:cNvPr id="5122" name="Picture 2" descr="\\172.24.161.56\lww\01_Logistics\Plowman5e_9781496323187\13_Ancillaries\1_Input\PPTs\JPEG updated arts\Plowman-PPT-03\Ch20\Plowman5e-ch020-image005.jpg"/>
          <p:cNvPicPr>
            <a:picLocks noChangeAspect="1" noChangeArrowheads="1"/>
          </p:cNvPicPr>
          <p:nvPr/>
        </p:nvPicPr>
        <p:blipFill>
          <a:blip r:embed="rId3" cstate="print"/>
          <a:srcRect/>
          <a:stretch>
            <a:fillRect/>
          </a:stretch>
        </p:blipFill>
        <p:spPr bwMode="auto">
          <a:xfrm>
            <a:off x="1685365" y="2190840"/>
            <a:ext cx="5244353" cy="40193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86850">
                                            <p:txEl>
                                              <p:pRg st="0" end="0"/>
                                            </p:txEl>
                                          </p:spTgt>
                                        </p:tgtEl>
                                        <p:attrNameLst>
                                          <p:attrName>style.visibility</p:attrName>
                                        </p:attrNameLst>
                                      </p:cBhvr>
                                      <p:to>
                                        <p:strVal val="visible"/>
                                      </p:to>
                                    </p:set>
                                    <p:anim calcmode="lin" valueType="num">
                                      <p:cBhvr additive="base">
                                        <p:cTn id="7" dur="500" fill="hold"/>
                                        <p:tgtEl>
                                          <p:spTgt spid="148685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8685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6850" grpId="0" build="p" autoUpdateAnimBg="0" advAuto="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7394" name="Rectangle 2"/>
          <p:cNvSpPr>
            <a:spLocks noGrp="1" noChangeArrowheads="1"/>
          </p:cNvSpPr>
          <p:nvPr>
            <p:ph type="body" idx="1"/>
          </p:nvPr>
        </p:nvSpPr>
        <p:spPr>
          <a:xfrm>
            <a:off x="323850" y="1518711"/>
            <a:ext cx="7010400" cy="1345626"/>
          </a:xfrm>
        </p:spPr>
        <p:txBody>
          <a:bodyPr>
            <a:spAutoFit/>
          </a:bodyPr>
          <a:lstStyle/>
          <a:p>
            <a:pPr marL="533400" indent="-533400" eaLnBrk="1" hangingPunct="1">
              <a:spcBef>
                <a:spcPct val="0"/>
              </a:spcBef>
              <a:spcAft>
                <a:spcPct val="50000"/>
              </a:spcAft>
              <a:buClr>
                <a:srgbClr val="FF0000"/>
              </a:buClr>
              <a:buFontTx/>
              <a:buNone/>
            </a:pPr>
            <a:r>
              <a:rPr lang="en-US" b="1" dirty="0">
                <a:ea typeface="ＭＳ Ｐゴシック" charset="-128"/>
              </a:rPr>
              <a:t>A. 	Spinal Cord</a:t>
            </a:r>
          </a:p>
          <a:p>
            <a:pPr marL="533400" indent="-533400" eaLnBrk="1" hangingPunct="1">
              <a:spcBef>
                <a:spcPct val="0"/>
              </a:spcBef>
              <a:spcAft>
                <a:spcPct val="50000"/>
              </a:spcAft>
              <a:buClr>
                <a:srgbClr val="FF0000"/>
              </a:buClr>
              <a:buFontTx/>
              <a:buNone/>
            </a:pPr>
            <a:r>
              <a:rPr lang="en-US" dirty="0">
                <a:ea typeface="ＭＳ Ｐゴシック" charset="-128"/>
              </a:rPr>
              <a:t>		1. Pyramidal System</a:t>
            </a:r>
          </a:p>
          <a:p>
            <a:pPr marL="533400" indent="-533400" eaLnBrk="1" hangingPunct="1">
              <a:spcBef>
                <a:spcPct val="0"/>
              </a:spcBef>
              <a:spcAft>
                <a:spcPct val="50000"/>
              </a:spcAft>
              <a:buClr>
                <a:srgbClr val="FF0000"/>
              </a:buClr>
              <a:buFontTx/>
              <a:buNone/>
            </a:pPr>
            <a:r>
              <a:rPr lang="en-US" dirty="0">
                <a:ea typeface="ＭＳ Ｐゴシック" charset="-128"/>
              </a:rPr>
              <a:t>		2. Extrapyramidal System</a:t>
            </a:r>
          </a:p>
        </p:txBody>
      </p:sp>
      <p:sp>
        <p:nvSpPr>
          <p:cNvPr id="20482" name="Rectangle 8"/>
          <p:cNvSpPr>
            <a:spLocks noChangeArrowheads="1"/>
          </p:cNvSpPr>
          <p:nvPr/>
        </p:nvSpPr>
        <p:spPr bwMode="auto">
          <a:xfrm>
            <a:off x="227013" y="426029"/>
            <a:ext cx="6524543"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a:t>
            </a:r>
          </a:p>
        </p:txBody>
      </p:sp>
      <p:pic>
        <p:nvPicPr>
          <p:cNvPr id="6146" name="Picture 2" descr="\\172.24.161.56\lww\01_Logistics\Plowman5e_9781496323187\13_Ancillaries\1_Input\PPTs\JPEG updated arts\Plowman-PPT-03\Ch20\Plowman5e-ch020-image006.jpg"/>
          <p:cNvPicPr>
            <a:picLocks noChangeAspect="1" noChangeArrowheads="1"/>
          </p:cNvPicPr>
          <p:nvPr/>
        </p:nvPicPr>
        <p:blipFill>
          <a:blip r:embed="rId3" cstate="print"/>
          <a:srcRect/>
          <a:stretch>
            <a:fillRect/>
          </a:stretch>
        </p:blipFill>
        <p:spPr bwMode="auto">
          <a:xfrm>
            <a:off x="5019861" y="1571531"/>
            <a:ext cx="3451785" cy="365918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67394">
                                            <p:txEl>
                                              <p:pRg st="0" end="0"/>
                                            </p:txEl>
                                          </p:spTgt>
                                        </p:tgtEl>
                                        <p:attrNameLst>
                                          <p:attrName>style.visibility</p:attrName>
                                        </p:attrNameLst>
                                      </p:cBhvr>
                                      <p:to>
                                        <p:strVal val="visible"/>
                                      </p:to>
                                    </p:set>
                                    <p:anim calcmode="lin" valueType="num">
                                      <p:cBhvr additive="base">
                                        <p:cTn id="7" dur="500" fill="hold"/>
                                        <p:tgtEl>
                                          <p:spTgt spid="14673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739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67394">
                                            <p:txEl>
                                              <p:pRg st="1" end="1"/>
                                            </p:txEl>
                                          </p:spTgt>
                                        </p:tgtEl>
                                        <p:attrNameLst>
                                          <p:attrName>style.visibility</p:attrName>
                                        </p:attrNameLst>
                                      </p:cBhvr>
                                      <p:to>
                                        <p:strVal val="visible"/>
                                      </p:to>
                                    </p:set>
                                    <p:anim calcmode="lin" valueType="num">
                                      <p:cBhvr additive="base">
                                        <p:cTn id="12" dur="500" fill="hold"/>
                                        <p:tgtEl>
                                          <p:spTgt spid="146739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67394">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67394">
                                            <p:txEl>
                                              <p:pRg st="2" end="2"/>
                                            </p:txEl>
                                          </p:spTgt>
                                        </p:tgtEl>
                                        <p:attrNameLst>
                                          <p:attrName>style.visibility</p:attrName>
                                        </p:attrNameLst>
                                      </p:cBhvr>
                                      <p:to>
                                        <p:strVal val="visible"/>
                                      </p:to>
                                    </p:set>
                                    <p:anim calcmode="lin" valueType="num">
                                      <p:cBhvr additive="base">
                                        <p:cTn id="17" dur="500" fill="hold"/>
                                        <p:tgtEl>
                                          <p:spTgt spid="146739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6739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7394" grpId="0" build="p" autoUpdateAnimBg="0" advAuto="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69442" name="Rectangle 2"/>
          <p:cNvSpPr>
            <a:spLocks noGrp="1" noChangeArrowheads="1"/>
          </p:cNvSpPr>
          <p:nvPr>
            <p:ph type="body" idx="1"/>
          </p:nvPr>
        </p:nvSpPr>
        <p:spPr>
          <a:xfrm>
            <a:off x="304800" y="1517848"/>
            <a:ext cx="7010400" cy="397674"/>
          </a:xfrm>
        </p:spPr>
        <p:txBody>
          <a:bodyPr>
            <a:spAutoFit/>
          </a:bodyPr>
          <a:lstStyle/>
          <a:p>
            <a:pPr marL="0" indent="0" eaLnBrk="1" hangingPunct="1">
              <a:spcBef>
                <a:spcPct val="0"/>
              </a:spcBef>
              <a:spcAft>
                <a:spcPct val="50000"/>
              </a:spcAft>
              <a:buClr>
                <a:srgbClr val="FF0000"/>
              </a:buClr>
              <a:buFontTx/>
              <a:buNone/>
            </a:pPr>
            <a:r>
              <a:rPr lang="en-US" b="1" dirty="0">
                <a:ea typeface="ＭＳ Ｐゴシック" charset="-128"/>
              </a:rPr>
              <a:t>B.  Components of a Reflex Arc</a:t>
            </a:r>
          </a:p>
        </p:txBody>
      </p:sp>
      <p:sp>
        <p:nvSpPr>
          <p:cNvPr id="5" name="Rectangle 8"/>
          <p:cNvSpPr>
            <a:spLocks noChangeArrowheads="1"/>
          </p:cNvSpPr>
          <p:nvPr/>
        </p:nvSpPr>
        <p:spPr bwMode="auto">
          <a:xfrm>
            <a:off x="227013" y="427117"/>
            <a:ext cx="804739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 (cont.)</a:t>
            </a:r>
          </a:p>
        </p:txBody>
      </p:sp>
      <p:pic>
        <p:nvPicPr>
          <p:cNvPr id="7170" name="Picture 2" descr="\\172.24.161.56\lww\01_Logistics\Plowman5e_9781496323187\13_Ancillaries\1_Input\PPTs\JPEG updated arts\Plowman-PPT-03\Ch20\Plowman5e-ch020-image007.jpg"/>
          <p:cNvPicPr>
            <a:picLocks noChangeAspect="1" noChangeArrowheads="1"/>
          </p:cNvPicPr>
          <p:nvPr/>
        </p:nvPicPr>
        <p:blipFill>
          <a:blip r:embed="rId3" cstate="print"/>
          <a:srcRect/>
          <a:stretch>
            <a:fillRect/>
          </a:stretch>
        </p:blipFill>
        <p:spPr bwMode="auto">
          <a:xfrm>
            <a:off x="2263962" y="2310026"/>
            <a:ext cx="4109944" cy="381044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69442">
                                            <p:txEl>
                                              <p:pRg st="0" end="0"/>
                                            </p:txEl>
                                          </p:spTgt>
                                        </p:tgtEl>
                                        <p:attrNameLst>
                                          <p:attrName>style.visibility</p:attrName>
                                        </p:attrNameLst>
                                      </p:cBhvr>
                                      <p:to>
                                        <p:strVal val="visible"/>
                                      </p:to>
                                    </p:set>
                                    <p:anim calcmode="lin" valueType="num">
                                      <p:cBhvr additive="base">
                                        <p:cTn id="7" dur="500" fill="hold"/>
                                        <p:tgtEl>
                                          <p:spTgt spid="14694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69442">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9442"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71490" name="Rectangle 2"/>
          <p:cNvSpPr>
            <a:spLocks noGrp="1" noChangeArrowheads="1"/>
          </p:cNvSpPr>
          <p:nvPr>
            <p:ph type="body" idx="1"/>
          </p:nvPr>
        </p:nvSpPr>
        <p:spPr>
          <a:xfrm>
            <a:off x="304800" y="1499464"/>
            <a:ext cx="7924800" cy="2293578"/>
          </a:xfrm>
        </p:spPr>
        <p:txBody>
          <a:bodyPr>
            <a:spAutoFit/>
          </a:bodyPr>
          <a:lstStyle/>
          <a:p>
            <a:pPr marL="1143000" indent="-1143000" eaLnBrk="1" hangingPunct="1">
              <a:spcBef>
                <a:spcPct val="0"/>
              </a:spcBef>
              <a:spcAft>
                <a:spcPct val="50000"/>
              </a:spcAft>
              <a:buClr>
                <a:srgbClr val="FF0000"/>
              </a:buClr>
              <a:buFontTx/>
              <a:buNone/>
            </a:pPr>
            <a:r>
              <a:rPr lang="en-US" b="1" dirty="0">
                <a:ea typeface="ＭＳ Ｐゴシック" charset="-128"/>
              </a:rPr>
              <a:t>C.  Proprioceptors and Reflexes</a:t>
            </a:r>
          </a:p>
          <a:p>
            <a:pPr marL="1143000" indent="-1143000" eaLnBrk="1" hangingPunct="1">
              <a:spcBef>
                <a:spcPct val="0"/>
              </a:spcBef>
              <a:spcAft>
                <a:spcPct val="50000"/>
              </a:spcAft>
              <a:buClr>
                <a:srgbClr val="FF0000"/>
              </a:buClr>
              <a:buFontTx/>
              <a:buNone/>
            </a:pPr>
            <a:r>
              <a:rPr lang="en-US" dirty="0">
                <a:ea typeface="ＭＳ Ｐゴシック" charset="-128"/>
              </a:rPr>
              <a:t>      1.  Vestibular Apparatus</a:t>
            </a:r>
          </a:p>
          <a:p>
            <a:pPr marL="1143000" indent="-1143000" eaLnBrk="1" hangingPunct="1">
              <a:spcBef>
                <a:spcPct val="0"/>
              </a:spcBef>
              <a:spcAft>
                <a:spcPct val="50000"/>
              </a:spcAft>
              <a:buClr>
                <a:srgbClr val="FF0000"/>
              </a:buClr>
              <a:buFontTx/>
              <a:buNone/>
            </a:pPr>
            <a:r>
              <a:rPr lang="en-US" dirty="0">
                <a:ea typeface="ＭＳ Ｐゴシック" charset="-128"/>
              </a:rPr>
              <a:t>      2.  Muscle Spindles and the Myotatic Reflex</a:t>
            </a:r>
          </a:p>
          <a:p>
            <a:pPr marL="1143000" indent="-1143000" eaLnBrk="1" hangingPunct="1">
              <a:spcBef>
                <a:spcPct val="0"/>
              </a:spcBef>
              <a:spcAft>
                <a:spcPct val="50000"/>
              </a:spcAft>
              <a:buClr>
                <a:srgbClr val="FF0000"/>
              </a:buClr>
              <a:buFontTx/>
              <a:buNone/>
            </a:pPr>
            <a:r>
              <a:rPr lang="en-US" dirty="0">
                <a:ea typeface="ＭＳ Ｐゴシック" charset="-128"/>
              </a:rPr>
              <a:t>		a. Myotatic Reflex</a:t>
            </a:r>
          </a:p>
          <a:p>
            <a:pPr marL="1143000" indent="-1143000" eaLnBrk="1" hangingPunct="1">
              <a:spcBef>
                <a:spcPct val="0"/>
              </a:spcBef>
              <a:spcAft>
                <a:spcPct val="50000"/>
              </a:spcAft>
              <a:buClr>
                <a:srgbClr val="FF0000"/>
              </a:buClr>
              <a:buFontTx/>
              <a:buNone/>
            </a:pPr>
            <a:r>
              <a:rPr lang="en-US" dirty="0">
                <a:ea typeface="ＭＳ Ｐゴシック" charset="-128"/>
              </a:rPr>
              <a:t>		b. Plyometrics</a:t>
            </a:r>
          </a:p>
        </p:txBody>
      </p:sp>
      <p:sp>
        <p:nvSpPr>
          <p:cNvPr id="4" name="Rectangle 8"/>
          <p:cNvSpPr>
            <a:spLocks noChangeArrowheads="1"/>
          </p:cNvSpPr>
          <p:nvPr/>
        </p:nvSpPr>
        <p:spPr bwMode="auto">
          <a:xfrm>
            <a:off x="202629" y="375981"/>
            <a:ext cx="804739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71490">
                                            <p:txEl>
                                              <p:pRg st="0" end="0"/>
                                            </p:txEl>
                                          </p:spTgt>
                                        </p:tgtEl>
                                        <p:attrNameLst>
                                          <p:attrName>style.visibility</p:attrName>
                                        </p:attrNameLst>
                                      </p:cBhvr>
                                      <p:to>
                                        <p:strVal val="visible"/>
                                      </p:to>
                                    </p:set>
                                    <p:anim calcmode="lin" valueType="num">
                                      <p:cBhvr additive="base">
                                        <p:cTn id="7" dur="500" fill="hold"/>
                                        <p:tgtEl>
                                          <p:spTgt spid="14714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71490">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71490">
                                            <p:txEl>
                                              <p:pRg st="1" end="1"/>
                                            </p:txEl>
                                          </p:spTgt>
                                        </p:tgtEl>
                                        <p:attrNameLst>
                                          <p:attrName>style.visibility</p:attrName>
                                        </p:attrNameLst>
                                      </p:cBhvr>
                                      <p:to>
                                        <p:strVal val="visible"/>
                                      </p:to>
                                    </p:set>
                                    <p:anim calcmode="lin" valueType="num">
                                      <p:cBhvr additive="base">
                                        <p:cTn id="12" dur="500" fill="hold"/>
                                        <p:tgtEl>
                                          <p:spTgt spid="1471490">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71490">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71490">
                                            <p:txEl>
                                              <p:pRg st="2" end="2"/>
                                            </p:txEl>
                                          </p:spTgt>
                                        </p:tgtEl>
                                        <p:attrNameLst>
                                          <p:attrName>style.visibility</p:attrName>
                                        </p:attrNameLst>
                                      </p:cBhvr>
                                      <p:to>
                                        <p:strVal val="visible"/>
                                      </p:to>
                                    </p:set>
                                    <p:anim calcmode="lin" valueType="num">
                                      <p:cBhvr additive="base">
                                        <p:cTn id="17" dur="500" fill="hold"/>
                                        <p:tgtEl>
                                          <p:spTgt spid="1471490">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71490">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471490">
                                            <p:txEl>
                                              <p:pRg st="3" end="3"/>
                                            </p:txEl>
                                          </p:spTgt>
                                        </p:tgtEl>
                                        <p:attrNameLst>
                                          <p:attrName>style.visibility</p:attrName>
                                        </p:attrNameLst>
                                      </p:cBhvr>
                                      <p:to>
                                        <p:strVal val="visible"/>
                                      </p:to>
                                    </p:set>
                                    <p:anim calcmode="lin" valueType="num">
                                      <p:cBhvr additive="base">
                                        <p:cTn id="22" dur="500" fill="hold"/>
                                        <p:tgtEl>
                                          <p:spTgt spid="1471490">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471490">
                                            <p:txEl>
                                              <p:pRg st="3" end="3"/>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471490">
                                            <p:txEl>
                                              <p:pRg st="4" end="4"/>
                                            </p:txEl>
                                          </p:spTgt>
                                        </p:tgtEl>
                                        <p:attrNameLst>
                                          <p:attrName>style.visibility</p:attrName>
                                        </p:attrNameLst>
                                      </p:cBhvr>
                                      <p:to>
                                        <p:strVal val="visible"/>
                                      </p:to>
                                    </p:set>
                                    <p:anim calcmode="lin" valueType="num">
                                      <p:cBhvr additive="base">
                                        <p:cTn id="27" dur="500" fill="hold"/>
                                        <p:tgtEl>
                                          <p:spTgt spid="1471490">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471490">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1490" grpId="0" build="p" autoUpdateAnimBg="0"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0896" y="117479"/>
            <a:ext cx="8394192" cy="954107"/>
          </a:xfrm>
          <a:prstGeom prst="rect">
            <a:avLst/>
          </a:prstGeom>
        </p:spPr>
        <p:txBody>
          <a:bodyPr wrap="square">
            <a:spAutoFit/>
          </a:bodyPr>
          <a:lstStyle/>
          <a:p>
            <a:pPr algn="l"/>
            <a:r>
              <a:rPr lang="en-US" sz="2800" b="1" dirty="0">
                <a:solidFill>
                  <a:schemeClr val="accent1"/>
                </a:solidFill>
                <a:latin typeface="+mj-lt"/>
              </a:rPr>
              <a:t>Muscle Spindle and Its Extrafusal fibers</a:t>
            </a:r>
          </a:p>
          <a:p>
            <a:pPr algn="l"/>
            <a:r>
              <a:rPr lang="en-US" sz="2800" b="1" dirty="0">
                <a:solidFill>
                  <a:schemeClr val="accent1"/>
                </a:solidFill>
                <a:latin typeface="+mj-lt"/>
              </a:rPr>
              <a:t>Nerve Supply</a:t>
            </a:r>
            <a:endParaRPr lang="en-US" sz="2800" dirty="0">
              <a:solidFill>
                <a:schemeClr val="accent1"/>
              </a:solidFill>
              <a:latin typeface="+mj-lt"/>
            </a:endParaRPr>
          </a:p>
        </p:txBody>
      </p:sp>
      <p:pic>
        <p:nvPicPr>
          <p:cNvPr id="8194" name="Picture 2" descr="\\172.24.161.56\lww\01_Logistics\Plowman5e_9781496323187\13_Ancillaries\1_Input\PPTs\JPEG updated arts\Plowman-PPT-03\Ch20\Plowman5e-ch020-image008.jpg"/>
          <p:cNvPicPr>
            <a:picLocks noChangeAspect="1" noChangeArrowheads="1"/>
          </p:cNvPicPr>
          <p:nvPr/>
        </p:nvPicPr>
        <p:blipFill>
          <a:blip r:embed="rId3" cstate="print"/>
          <a:srcRect/>
          <a:stretch>
            <a:fillRect/>
          </a:stretch>
        </p:blipFill>
        <p:spPr bwMode="auto">
          <a:xfrm>
            <a:off x="2848070" y="1683793"/>
            <a:ext cx="4012250" cy="4210423"/>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21608" y="398921"/>
            <a:ext cx="5287025" cy="523220"/>
          </a:xfrm>
          <a:prstGeom prst="rect">
            <a:avLst/>
          </a:prstGeom>
        </p:spPr>
        <p:txBody>
          <a:bodyPr wrap="none">
            <a:spAutoFit/>
          </a:bodyPr>
          <a:lstStyle/>
          <a:p>
            <a:r>
              <a:rPr lang="en-US" sz="2800" b="1" dirty="0">
                <a:solidFill>
                  <a:schemeClr val="accent1"/>
                </a:solidFill>
                <a:latin typeface="+mj-lt"/>
              </a:rPr>
              <a:t>Myotatic (Stretch) Reflex</a:t>
            </a:r>
            <a:endParaRPr lang="en-US" sz="2800" dirty="0">
              <a:solidFill>
                <a:schemeClr val="accent1"/>
              </a:solidFill>
              <a:latin typeface="+mj-lt"/>
            </a:endParaRPr>
          </a:p>
        </p:txBody>
      </p:sp>
      <p:pic>
        <p:nvPicPr>
          <p:cNvPr id="9218" name="Picture 2" descr="\\172.24.161.56\lww\01_Logistics\Plowman5e_9781496323187\13_Ancillaries\1_Input\PPTs\JPEG updated arts\Plowman-PPT-03\Ch20\Plowman5e-ch020-image009.jpg"/>
          <p:cNvPicPr>
            <a:picLocks noChangeAspect="1" noChangeArrowheads="1"/>
          </p:cNvPicPr>
          <p:nvPr/>
        </p:nvPicPr>
        <p:blipFill>
          <a:blip r:embed="rId3" cstate="print"/>
          <a:srcRect/>
          <a:stretch>
            <a:fillRect/>
          </a:stretch>
        </p:blipFill>
        <p:spPr bwMode="auto">
          <a:xfrm>
            <a:off x="1433979" y="1772241"/>
            <a:ext cx="5397500" cy="3746500"/>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77634" name="Rectangle 2"/>
          <p:cNvSpPr>
            <a:spLocks noGrp="1" noChangeArrowheads="1"/>
          </p:cNvSpPr>
          <p:nvPr>
            <p:ph type="body" idx="1"/>
          </p:nvPr>
        </p:nvSpPr>
        <p:spPr>
          <a:xfrm>
            <a:off x="153861" y="1468545"/>
            <a:ext cx="8099425" cy="1345626"/>
          </a:xfrm>
        </p:spPr>
        <p:txBody>
          <a:bodyPr>
            <a:spAutoFit/>
          </a:bodyPr>
          <a:lstStyle/>
          <a:p>
            <a:pPr marL="573088" indent="-573088" eaLnBrk="1" hangingPunct="1">
              <a:spcBef>
                <a:spcPct val="0"/>
              </a:spcBef>
              <a:spcAft>
                <a:spcPct val="50000"/>
              </a:spcAft>
              <a:buClr>
                <a:srgbClr val="FF0000"/>
              </a:buClr>
              <a:buNone/>
            </a:pPr>
            <a:r>
              <a:rPr lang="en-US" b="1" dirty="0">
                <a:ea typeface="ＭＳ Ｐゴシック" charset="-128"/>
              </a:rPr>
              <a:t>C. Proprioceptors and Reflexes (cont.)</a:t>
            </a:r>
          </a:p>
          <a:p>
            <a:pPr marL="573088" indent="-573088" eaLnBrk="1" hangingPunct="1">
              <a:spcBef>
                <a:spcPct val="0"/>
              </a:spcBef>
              <a:spcAft>
                <a:spcPct val="50000"/>
              </a:spcAft>
              <a:buClr>
                <a:srgbClr val="FF0000"/>
              </a:buClr>
              <a:buFontTx/>
              <a:buNone/>
            </a:pPr>
            <a:r>
              <a:rPr lang="en-US" dirty="0">
                <a:ea typeface="ＭＳ Ｐゴシック" charset="-128"/>
              </a:rPr>
              <a:t>    3. Golgi Tendon Organs and Inverse Myotatic Reflex</a:t>
            </a:r>
          </a:p>
          <a:p>
            <a:pPr marL="573088" indent="-573088" eaLnBrk="1" hangingPunct="1">
              <a:spcBef>
                <a:spcPct val="0"/>
              </a:spcBef>
              <a:spcAft>
                <a:spcPct val="50000"/>
              </a:spcAft>
              <a:buClr>
                <a:srgbClr val="FF0000"/>
              </a:buClr>
              <a:buFontTx/>
              <a:buNone/>
            </a:pPr>
            <a:r>
              <a:rPr lang="en-US" dirty="0">
                <a:ea typeface="ＭＳ Ｐゴシック" charset="-128"/>
              </a:rPr>
              <a:t>		a. Inverse Myotatic Reflex</a:t>
            </a:r>
          </a:p>
        </p:txBody>
      </p:sp>
      <p:sp>
        <p:nvSpPr>
          <p:cNvPr id="5" name="Rectangle 8"/>
          <p:cNvSpPr>
            <a:spLocks noChangeArrowheads="1"/>
          </p:cNvSpPr>
          <p:nvPr/>
        </p:nvSpPr>
        <p:spPr bwMode="auto">
          <a:xfrm>
            <a:off x="153861" y="372908"/>
            <a:ext cx="804739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IV. Reflex Control of Movement (cont.)</a:t>
            </a:r>
          </a:p>
        </p:txBody>
      </p:sp>
      <p:pic>
        <p:nvPicPr>
          <p:cNvPr id="10242" name="Picture 2" descr="\\172.24.161.56\lww\01_Logistics\Plowman5e_9781496323187\13_Ancillaries\1_Input\PPTs\JPEG updated arts\Plowman-PPT-03\Ch20\Plowman5e-ch020-image010.jpg"/>
          <p:cNvPicPr>
            <a:picLocks noChangeAspect="1" noChangeArrowheads="1"/>
          </p:cNvPicPr>
          <p:nvPr/>
        </p:nvPicPr>
        <p:blipFill>
          <a:blip r:embed="rId3" cstate="print"/>
          <a:srcRect/>
          <a:stretch>
            <a:fillRect/>
          </a:stretch>
        </p:blipFill>
        <p:spPr bwMode="auto">
          <a:xfrm>
            <a:off x="2126875" y="3025633"/>
            <a:ext cx="4363571" cy="283212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77634">
                                            <p:txEl>
                                              <p:pRg st="0" end="0"/>
                                            </p:txEl>
                                          </p:spTgt>
                                        </p:tgtEl>
                                        <p:attrNameLst>
                                          <p:attrName>style.visibility</p:attrName>
                                        </p:attrNameLst>
                                      </p:cBhvr>
                                      <p:to>
                                        <p:strVal val="visible"/>
                                      </p:to>
                                    </p:set>
                                    <p:anim calcmode="lin" valueType="num">
                                      <p:cBhvr additive="base">
                                        <p:cTn id="7" dur="500" fill="hold"/>
                                        <p:tgtEl>
                                          <p:spTgt spid="14776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77634">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477634">
                                            <p:txEl>
                                              <p:pRg st="1" end="1"/>
                                            </p:txEl>
                                          </p:spTgt>
                                        </p:tgtEl>
                                        <p:attrNameLst>
                                          <p:attrName>style.visibility</p:attrName>
                                        </p:attrNameLst>
                                      </p:cBhvr>
                                      <p:to>
                                        <p:strVal val="visible"/>
                                      </p:to>
                                    </p:set>
                                    <p:anim calcmode="lin" valueType="num">
                                      <p:cBhvr additive="base">
                                        <p:cTn id="12" dur="500" fill="hold"/>
                                        <p:tgtEl>
                                          <p:spTgt spid="1477634">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477634">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477634">
                                            <p:txEl>
                                              <p:pRg st="2" end="2"/>
                                            </p:txEl>
                                          </p:spTgt>
                                        </p:tgtEl>
                                        <p:attrNameLst>
                                          <p:attrName>style.visibility</p:attrName>
                                        </p:attrNameLst>
                                      </p:cBhvr>
                                      <p:to>
                                        <p:strVal val="visible"/>
                                      </p:to>
                                    </p:set>
                                    <p:anim calcmode="lin" valueType="num">
                                      <p:cBhvr additive="base">
                                        <p:cTn id="17" dur="500" fill="hold"/>
                                        <p:tgtEl>
                                          <p:spTgt spid="1477634">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477634">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7634" grpId="0" build="p" autoUpdateAnimBg="0"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35280" y="397135"/>
            <a:ext cx="6626352" cy="523220"/>
          </a:xfrm>
          <a:prstGeom prst="rect">
            <a:avLst/>
          </a:prstGeom>
        </p:spPr>
        <p:txBody>
          <a:bodyPr wrap="square">
            <a:spAutoFit/>
          </a:bodyPr>
          <a:lstStyle/>
          <a:p>
            <a:pPr algn="l"/>
            <a:r>
              <a:rPr lang="en-US" sz="2800" b="1" dirty="0">
                <a:solidFill>
                  <a:schemeClr val="accent1"/>
                </a:solidFill>
                <a:latin typeface="+mj-lt"/>
              </a:rPr>
              <a:t>Inverse Myotatic Reflex</a:t>
            </a:r>
          </a:p>
        </p:txBody>
      </p:sp>
      <p:pic>
        <p:nvPicPr>
          <p:cNvPr id="11266" name="Picture 2" descr="\\172.24.161.56\lww\01_Logistics\Plowman5e_9781496323187\13_Ancillaries\1_Input\PPTs\JPEG updated arts\Plowman-PPT-03\Ch20\Plowman5e-ch020-image011.jpg"/>
          <p:cNvPicPr>
            <a:picLocks noChangeAspect="1" noChangeArrowheads="1"/>
          </p:cNvPicPr>
          <p:nvPr/>
        </p:nvPicPr>
        <p:blipFill>
          <a:blip r:embed="rId2" cstate="print"/>
          <a:srcRect/>
          <a:stretch>
            <a:fillRect/>
          </a:stretch>
        </p:blipFill>
        <p:spPr bwMode="auto">
          <a:xfrm>
            <a:off x="1456391" y="1729253"/>
            <a:ext cx="5931796" cy="3707372"/>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481730" name="Rectangle 2"/>
          <p:cNvSpPr>
            <a:spLocks noGrp="1" noChangeArrowheads="1"/>
          </p:cNvSpPr>
          <p:nvPr>
            <p:ph type="body" idx="1"/>
          </p:nvPr>
        </p:nvSpPr>
        <p:spPr>
          <a:xfrm>
            <a:off x="439800" y="1351485"/>
            <a:ext cx="8423783" cy="397674"/>
          </a:xfrm>
        </p:spPr>
        <p:txBody>
          <a:bodyPr wrap="square">
            <a:spAutoFit/>
          </a:bodyPr>
          <a:lstStyle/>
          <a:p>
            <a:pPr marL="571500" indent="-571500" eaLnBrk="1" hangingPunct="1">
              <a:spcBef>
                <a:spcPct val="0"/>
              </a:spcBef>
              <a:spcAft>
                <a:spcPct val="50000"/>
              </a:spcAft>
              <a:buClr>
                <a:srgbClr val="FF0000"/>
              </a:buClr>
              <a:buFontTx/>
              <a:buNone/>
            </a:pPr>
            <a:r>
              <a:rPr lang="en-US" b="1" dirty="0">
                <a:ea typeface="ＭＳ Ｐゴシック" charset="-128"/>
              </a:rPr>
              <a:t>A.	Volitional Control of Individual Motor Units</a:t>
            </a:r>
          </a:p>
        </p:txBody>
      </p:sp>
      <p:sp>
        <p:nvSpPr>
          <p:cNvPr id="33794" name="Rectangle 13"/>
          <p:cNvSpPr>
            <a:spLocks noChangeArrowheads="1"/>
          </p:cNvSpPr>
          <p:nvPr/>
        </p:nvSpPr>
        <p:spPr bwMode="auto">
          <a:xfrm>
            <a:off x="227013" y="344157"/>
            <a:ext cx="6976590"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Volitional Control of Movement</a:t>
            </a:r>
          </a:p>
        </p:txBody>
      </p:sp>
      <p:pic>
        <p:nvPicPr>
          <p:cNvPr id="12290" name="Picture 2" descr="\\172.24.161.56\lww\01_Logistics\Plowman5e_9781496323187\13_Ancillaries\1_Input\PPTs\JPEG updated arts\Plowman-PPT-03\Ch20\Plowman5e-ch020-image012.jpg"/>
          <p:cNvPicPr>
            <a:picLocks noChangeAspect="1" noChangeArrowheads="1"/>
          </p:cNvPicPr>
          <p:nvPr/>
        </p:nvPicPr>
        <p:blipFill>
          <a:blip r:embed="rId3" cstate="print"/>
          <a:srcRect/>
          <a:stretch>
            <a:fillRect/>
          </a:stretch>
        </p:blipFill>
        <p:spPr bwMode="auto">
          <a:xfrm>
            <a:off x="2563906" y="1982010"/>
            <a:ext cx="3908612" cy="407350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81730">
                                            <p:txEl>
                                              <p:pRg st="0" end="0"/>
                                            </p:txEl>
                                          </p:spTgt>
                                        </p:tgtEl>
                                        <p:attrNameLst>
                                          <p:attrName>style.visibility</p:attrName>
                                        </p:attrNameLst>
                                      </p:cBhvr>
                                      <p:to>
                                        <p:strVal val="visible"/>
                                      </p:to>
                                    </p:set>
                                    <p:anim calcmode="lin" valueType="num">
                                      <p:cBhvr additive="base">
                                        <p:cTn id="7" dur="500" fill="hold"/>
                                        <p:tgtEl>
                                          <p:spTgt spid="14817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8173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81730" grpId="0" build="p" autoUpdateAnimBg="0" advAuto="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44194" name="Rectangle 2"/>
          <p:cNvSpPr>
            <a:spLocks noGrp="1" noChangeArrowheads="1"/>
          </p:cNvSpPr>
          <p:nvPr>
            <p:ph type="body" idx="1"/>
          </p:nvPr>
        </p:nvSpPr>
        <p:spPr>
          <a:xfrm>
            <a:off x="227012" y="1480001"/>
            <a:ext cx="7380288" cy="397674"/>
          </a:xfrm>
        </p:spPr>
        <p:txBody>
          <a:bodyPr>
            <a:spAutoFit/>
          </a:bodyPr>
          <a:lstStyle/>
          <a:p>
            <a:pPr marL="571500" indent="-571500" eaLnBrk="1" hangingPunct="1">
              <a:spcBef>
                <a:spcPct val="0"/>
              </a:spcBef>
              <a:spcAft>
                <a:spcPct val="50000"/>
              </a:spcAft>
              <a:buClr>
                <a:srgbClr val="FF0000"/>
              </a:buClr>
              <a:buFontTx/>
              <a:buNone/>
            </a:pPr>
            <a:r>
              <a:rPr lang="en-US" b="1" dirty="0">
                <a:ea typeface="ＭＳ Ｐゴシック" charset="-128"/>
              </a:rPr>
              <a:t>B. 	Volitional Control of Muscle Movement</a:t>
            </a:r>
          </a:p>
        </p:txBody>
      </p:sp>
      <p:sp>
        <p:nvSpPr>
          <p:cNvPr id="35842" name="Rectangle 3"/>
          <p:cNvSpPr>
            <a:spLocks noChangeArrowheads="1"/>
          </p:cNvSpPr>
          <p:nvPr/>
        </p:nvSpPr>
        <p:spPr bwMode="auto">
          <a:xfrm>
            <a:off x="227012" y="453338"/>
            <a:ext cx="8499443"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 Volitional Control of Movement (cont.)</a:t>
            </a:r>
          </a:p>
        </p:txBody>
      </p:sp>
      <p:pic>
        <p:nvPicPr>
          <p:cNvPr id="13314" name="Picture 2" descr="\\172.24.161.56\lww\01_Logistics\Plowman5e_9781496323187\13_Ancillaries\1_Input\PPTs\JPEG updated arts\Plowman-PPT-03\Ch20\Plowman5e-ch020-image013.jpg"/>
          <p:cNvPicPr>
            <a:picLocks noChangeAspect="1" noChangeArrowheads="1"/>
          </p:cNvPicPr>
          <p:nvPr/>
        </p:nvPicPr>
        <p:blipFill>
          <a:blip r:embed="rId3" cstate="print"/>
          <a:srcRect/>
          <a:stretch>
            <a:fillRect/>
          </a:stretch>
        </p:blipFill>
        <p:spPr bwMode="auto">
          <a:xfrm>
            <a:off x="2507503" y="2225521"/>
            <a:ext cx="4162238" cy="397067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44194">
                                            <p:txEl>
                                              <p:pRg st="0" end="0"/>
                                            </p:txEl>
                                          </p:spTgt>
                                        </p:tgtEl>
                                        <p:attrNameLst>
                                          <p:attrName>style.visibility</p:attrName>
                                        </p:attrNameLst>
                                      </p:cBhvr>
                                      <p:to>
                                        <p:strVal val="visible"/>
                                      </p:to>
                                    </p:set>
                                    <p:anim calcmode="lin" valueType="num">
                                      <p:cBhvr additive="base">
                                        <p:cTn id="7" dur="500" fill="hold"/>
                                        <p:tgtEl>
                                          <p:spTgt spid="15441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4419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4194" grpId="0" build="p" autoUpdateAnimBg="0" advAuto="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17570" name="Rectangle 2"/>
          <p:cNvSpPr>
            <a:spLocks noGrp="1" noChangeArrowheads="1"/>
          </p:cNvSpPr>
          <p:nvPr>
            <p:ph type="body" idx="1"/>
          </p:nvPr>
        </p:nvSpPr>
        <p:spPr>
          <a:xfrm>
            <a:off x="422631" y="1707013"/>
            <a:ext cx="8529002" cy="1311770"/>
          </a:xfrm>
        </p:spPr>
        <p:txBody>
          <a:bodyPr wrap="square">
            <a:spAutoFit/>
          </a:bodyPr>
          <a:lstStyle/>
          <a:p>
            <a:pPr eaLnBrk="1" hangingPunct="1">
              <a:spcBef>
                <a:spcPct val="0"/>
              </a:spcBef>
              <a:spcAft>
                <a:spcPct val="50000"/>
              </a:spcAft>
              <a:buClr>
                <a:schemeClr val="accent2"/>
              </a:buClr>
            </a:pPr>
            <a:r>
              <a:rPr lang="en-US" b="1" dirty="0">
                <a:ea typeface="ＭＳ Ｐゴシック" charset="-128"/>
              </a:rPr>
              <a:t>Flexibility</a:t>
            </a:r>
            <a:r>
              <a:rPr lang="en-US" dirty="0">
                <a:ea typeface="ＭＳ Ｐゴシック" charset="-128"/>
              </a:rPr>
              <a:t>—The range of motion in a joint or series of joints that reflects the ability of the musculotendon structures to elongate within the physical limits of the joint</a:t>
            </a:r>
            <a:endParaRPr lang="en-US" b="1" dirty="0">
              <a:ea typeface="ＭＳ Ｐゴシック" charset="-128"/>
            </a:endParaRPr>
          </a:p>
        </p:txBody>
      </p:sp>
      <p:sp>
        <p:nvSpPr>
          <p:cNvPr id="37890" name="Rectangle 3"/>
          <p:cNvSpPr>
            <a:spLocks noChangeArrowheads="1"/>
          </p:cNvSpPr>
          <p:nvPr/>
        </p:nvSpPr>
        <p:spPr bwMode="auto">
          <a:xfrm>
            <a:off x="422631" y="426589"/>
            <a:ext cx="2887329"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17570">
                                            <p:txEl>
                                              <p:pRg st="0" end="0"/>
                                            </p:txEl>
                                          </p:spTgt>
                                        </p:tgtEl>
                                        <p:attrNameLst>
                                          <p:attrName>style.visibility</p:attrName>
                                        </p:attrNameLst>
                                      </p:cBhvr>
                                      <p:to>
                                        <p:strVal val="visible"/>
                                      </p:to>
                                    </p:set>
                                    <p:anim calcmode="lin" valueType="num">
                                      <p:cBhvr additive="base">
                                        <p:cTn id="7" dur="500" fill="hold"/>
                                        <p:tgtEl>
                                          <p:spTgt spid="151757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17570">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17570" grpId="0" build="p" autoUpdateAnimBg="0" advAuto="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4738" name="Rectangle 2"/>
          <p:cNvSpPr>
            <a:spLocks noGrp="1" noChangeArrowheads="1"/>
          </p:cNvSpPr>
          <p:nvPr>
            <p:ph type="body" idx="1"/>
          </p:nvPr>
        </p:nvSpPr>
        <p:spPr>
          <a:xfrm>
            <a:off x="385081" y="1455956"/>
            <a:ext cx="7010400" cy="1345626"/>
          </a:xfrm>
        </p:spPr>
        <p:txBody>
          <a:bodyPr>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A.  Measuring Flexibility</a:t>
            </a:r>
          </a:p>
          <a:p>
            <a:pPr marL="609600" indent="-609600" eaLnBrk="1" hangingPunct="1">
              <a:spcBef>
                <a:spcPct val="0"/>
              </a:spcBef>
              <a:spcAft>
                <a:spcPct val="50000"/>
              </a:spcAft>
              <a:buClr>
                <a:srgbClr val="FF0000"/>
              </a:buClr>
              <a:buFontTx/>
              <a:buNone/>
            </a:pPr>
            <a:r>
              <a:rPr lang="en-US" dirty="0">
                <a:ea typeface="ＭＳ Ｐゴシック" charset="-128"/>
              </a:rPr>
              <a:t>      -  Goniometer/inclinometer</a:t>
            </a:r>
          </a:p>
          <a:p>
            <a:pPr marL="609600" indent="-609600" eaLnBrk="1" hangingPunct="1">
              <a:spcBef>
                <a:spcPct val="0"/>
              </a:spcBef>
              <a:spcAft>
                <a:spcPct val="50000"/>
              </a:spcAft>
              <a:buClr>
                <a:srgbClr val="FF0000"/>
              </a:buClr>
              <a:buFontTx/>
              <a:buNone/>
            </a:pPr>
            <a:r>
              <a:rPr lang="en-US" dirty="0">
                <a:ea typeface="ＭＳ Ｐゴシック" charset="-128"/>
              </a:rPr>
              <a:t>      -  Sit-and-reach tests</a:t>
            </a:r>
          </a:p>
        </p:txBody>
      </p:sp>
      <p:sp>
        <p:nvSpPr>
          <p:cNvPr id="5" name="Rectangle 3"/>
          <p:cNvSpPr>
            <a:spLocks noChangeArrowheads="1"/>
          </p:cNvSpPr>
          <p:nvPr/>
        </p:nvSpPr>
        <p:spPr bwMode="auto">
          <a:xfrm>
            <a:off x="277574" y="446526"/>
            <a:ext cx="4410182"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 (cont.)</a:t>
            </a:r>
          </a:p>
        </p:txBody>
      </p:sp>
      <p:pic>
        <p:nvPicPr>
          <p:cNvPr id="14338" name="Picture 2" descr="\\172.24.161.56\lww\01_Logistics\Plowman5e_9781496323187\13_Ancillaries\1_Input\PPTs\JPEG updated arts\Plowman-PPT-03\Ch20\Plowman5e-ch020-image014.jpg"/>
          <p:cNvPicPr>
            <a:picLocks noChangeAspect="1" noChangeArrowheads="1"/>
          </p:cNvPicPr>
          <p:nvPr/>
        </p:nvPicPr>
        <p:blipFill>
          <a:blip r:embed="rId3" cstate="print"/>
          <a:srcRect/>
          <a:stretch>
            <a:fillRect/>
          </a:stretch>
        </p:blipFill>
        <p:spPr bwMode="auto">
          <a:xfrm>
            <a:off x="2512358" y="2921464"/>
            <a:ext cx="3960159" cy="311608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24738">
                                            <p:txEl>
                                              <p:pRg st="0" end="0"/>
                                            </p:txEl>
                                          </p:spTgt>
                                        </p:tgtEl>
                                        <p:attrNameLst>
                                          <p:attrName>style.visibility</p:attrName>
                                        </p:attrNameLst>
                                      </p:cBhvr>
                                      <p:to>
                                        <p:strVal val="visible"/>
                                      </p:to>
                                    </p:set>
                                    <p:anim calcmode="lin" valueType="num">
                                      <p:cBhvr additive="base">
                                        <p:cTn id="7" dur="500" fill="hold"/>
                                        <p:tgtEl>
                                          <p:spTgt spid="152473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24738">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24738">
                                            <p:txEl>
                                              <p:pRg st="1" end="1"/>
                                            </p:txEl>
                                          </p:spTgt>
                                        </p:tgtEl>
                                        <p:attrNameLst>
                                          <p:attrName>style.visibility</p:attrName>
                                        </p:attrNameLst>
                                      </p:cBhvr>
                                      <p:to>
                                        <p:strVal val="visible"/>
                                      </p:to>
                                    </p:set>
                                    <p:anim calcmode="lin" valueType="num">
                                      <p:cBhvr additive="base">
                                        <p:cTn id="12" dur="500" fill="hold"/>
                                        <p:tgtEl>
                                          <p:spTgt spid="1524738">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24738">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24738">
                                            <p:txEl>
                                              <p:pRg st="2" end="2"/>
                                            </p:txEl>
                                          </p:spTgt>
                                        </p:tgtEl>
                                        <p:attrNameLst>
                                          <p:attrName>style.visibility</p:attrName>
                                        </p:attrNameLst>
                                      </p:cBhvr>
                                      <p:to>
                                        <p:strVal val="visible"/>
                                      </p:to>
                                    </p:set>
                                    <p:anim calcmode="lin" valueType="num">
                                      <p:cBhvr additive="base">
                                        <p:cTn id="17" dur="500" fill="hold"/>
                                        <p:tgtEl>
                                          <p:spTgt spid="1524738">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24738">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4738" grpId="0" build="p" autoUpdateAnimBg="0" advAuto="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6786" name="Rectangle 2"/>
          <p:cNvSpPr>
            <a:spLocks noGrp="1" noChangeArrowheads="1"/>
          </p:cNvSpPr>
          <p:nvPr>
            <p:ph type="body" idx="1"/>
          </p:nvPr>
        </p:nvSpPr>
        <p:spPr>
          <a:xfrm>
            <a:off x="391280" y="1460789"/>
            <a:ext cx="8516938" cy="1345626"/>
          </a:xfrm>
        </p:spPr>
        <p:txBody>
          <a:bodyPr>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B. 	The Influence of Age and Sex on Flexibility</a:t>
            </a:r>
          </a:p>
          <a:p>
            <a:pPr marL="609600" indent="-609600" eaLnBrk="1" hangingPunct="1">
              <a:spcBef>
                <a:spcPct val="0"/>
              </a:spcBef>
              <a:spcAft>
                <a:spcPct val="50000"/>
              </a:spcAft>
              <a:buClr>
                <a:srgbClr val="FF0000"/>
              </a:buClr>
              <a:buFontTx/>
              <a:buNone/>
            </a:pPr>
            <a:r>
              <a:rPr lang="en-US" dirty="0">
                <a:ea typeface="ＭＳ Ｐゴシック" charset="-128"/>
              </a:rPr>
              <a:t>		1. Male-Female Comparisons</a:t>
            </a:r>
          </a:p>
          <a:p>
            <a:pPr marL="609600" indent="-609600" eaLnBrk="1" hangingPunct="1">
              <a:spcBef>
                <a:spcPct val="0"/>
              </a:spcBef>
              <a:spcAft>
                <a:spcPct val="50000"/>
              </a:spcAft>
              <a:buClr>
                <a:srgbClr val="FF0000"/>
              </a:buClr>
              <a:buFontTx/>
              <a:buNone/>
            </a:pPr>
            <a:r>
              <a:rPr lang="en-US" dirty="0">
                <a:ea typeface="ＭＳ Ｐゴシック" charset="-128"/>
              </a:rPr>
              <a:t>		2. Influence of Age</a:t>
            </a:r>
          </a:p>
        </p:txBody>
      </p:sp>
      <p:sp>
        <p:nvSpPr>
          <p:cNvPr id="6" name="Rectangle 3"/>
          <p:cNvSpPr>
            <a:spLocks noChangeArrowheads="1"/>
          </p:cNvSpPr>
          <p:nvPr/>
        </p:nvSpPr>
        <p:spPr bwMode="auto">
          <a:xfrm>
            <a:off x="239567" y="385164"/>
            <a:ext cx="4410182"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 (cont.)</a:t>
            </a:r>
          </a:p>
        </p:txBody>
      </p:sp>
      <p:pic>
        <p:nvPicPr>
          <p:cNvPr id="15362" name="Picture 2" descr="\\172.24.161.56\lww\01_Logistics\Plowman5e_9781496323187\13_Ancillaries\1_Input\PPTs\JPEG updated arts\Plowman-PPT-03\Ch20\Plowman5e-ch020-image015.jpg"/>
          <p:cNvPicPr>
            <a:picLocks noChangeAspect="1" noChangeArrowheads="1"/>
          </p:cNvPicPr>
          <p:nvPr/>
        </p:nvPicPr>
        <p:blipFill>
          <a:blip r:embed="rId3" cstate="print"/>
          <a:srcRect/>
          <a:stretch>
            <a:fillRect/>
          </a:stretch>
        </p:blipFill>
        <p:spPr bwMode="auto">
          <a:xfrm>
            <a:off x="2444657" y="2939390"/>
            <a:ext cx="3913089" cy="34375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26786">
                                            <p:txEl>
                                              <p:pRg st="0" end="0"/>
                                            </p:txEl>
                                          </p:spTgt>
                                        </p:tgtEl>
                                        <p:attrNameLst>
                                          <p:attrName>style.visibility</p:attrName>
                                        </p:attrNameLst>
                                      </p:cBhvr>
                                      <p:to>
                                        <p:strVal val="visible"/>
                                      </p:to>
                                    </p:set>
                                    <p:anim calcmode="lin" valueType="num">
                                      <p:cBhvr additive="base">
                                        <p:cTn id="7" dur="500" fill="hold"/>
                                        <p:tgtEl>
                                          <p:spTgt spid="15267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26786">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26786">
                                            <p:txEl>
                                              <p:pRg st="1" end="1"/>
                                            </p:txEl>
                                          </p:spTgt>
                                        </p:tgtEl>
                                        <p:attrNameLst>
                                          <p:attrName>style.visibility</p:attrName>
                                        </p:attrNameLst>
                                      </p:cBhvr>
                                      <p:to>
                                        <p:strVal val="visible"/>
                                      </p:to>
                                    </p:set>
                                    <p:anim calcmode="lin" valueType="num">
                                      <p:cBhvr additive="base">
                                        <p:cTn id="12" dur="500" fill="hold"/>
                                        <p:tgtEl>
                                          <p:spTgt spid="1526786">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26786">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26786">
                                            <p:txEl>
                                              <p:pRg st="2" end="2"/>
                                            </p:txEl>
                                          </p:spTgt>
                                        </p:tgtEl>
                                        <p:attrNameLst>
                                          <p:attrName>style.visibility</p:attrName>
                                        </p:attrNameLst>
                                      </p:cBhvr>
                                      <p:to>
                                        <p:strVal val="visible"/>
                                      </p:to>
                                    </p:set>
                                    <p:anim calcmode="lin" valueType="num">
                                      <p:cBhvr additive="base">
                                        <p:cTn id="17" dur="500" fill="hold"/>
                                        <p:tgtEl>
                                          <p:spTgt spid="1526786">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2678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6786" grpId="0" build="p" autoUpdateAnimBg="0" advAuto="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230" y="215811"/>
            <a:ext cx="8524875" cy="775597"/>
          </a:xfrm>
        </p:spPr>
        <p:txBody>
          <a:bodyPr/>
          <a:lstStyle/>
          <a:p>
            <a:r>
              <a:rPr lang="en-US" dirty="0"/>
              <a:t>Flexibility as Measured by the Sit-and-</a:t>
            </a:r>
            <a:br>
              <a:rPr lang="en-US" dirty="0"/>
            </a:br>
            <a:r>
              <a:rPr lang="en-US" dirty="0"/>
              <a:t>Reach Test</a:t>
            </a:r>
          </a:p>
        </p:txBody>
      </p:sp>
      <p:pic>
        <p:nvPicPr>
          <p:cNvPr id="16386" name="Picture 2" descr="\\172.24.161.56\lww\01_Logistics\Plowman5e_9781496323187\13_Ancillaries\1_Input\PPTs\JPEG updated arts\Plowman-PPT-03\Ch20\Plowman5e-ch020-image016.jpg"/>
          <p:cNvPicPr>
            <a:picLocks noChangeAspect="1" noChangeArrowheads="1"/>
          </p:cNvPicPr>
          <p:nvPr/>
        </p:nvPicPr>
        <p:blipFill>
          <a:blip r:embed="rId2" cstate="print"/>
          <a:srcRect/>
          <a:stretch>
            <a:fillRect/>
          </a:stretch>
        </p:blipFill>
        <p:spPr bwMode="auto">
          <a:xfrm>
            <a:off x="2138082" y="1658348"/>
            <a:ext cx="4208929" cy="3800497"/>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28834" name="Rectangle 2"/>
          <p:cNvSpPr>
            <a:spLocks noGrp="1" noChangeArrowheads="1"/>
          </p:cNvSpPr>
          <p:nvPr>
            <p:ph type="body" idx="1"/>
          </p:nvPr>
        </p:nvSpPr>
        <p:spPr>
          <a:xfrm>
            <a:off x="348933" y="1815016"/>
            <a:ext cx="8570976" cy="3038397"/>
          </a:xfrm>
        </p:spPr>
        <p:txBody>
          <a:bodyPr wrap="square">
            <a:spAutoFit/>
          </a:bodyPr>
          <a:lstStyle/>
          <a:p>
            <a:pPr marL="609600" indent="-609600" eaLnBrk="1" hangingPunct="1">
              <a:spcBef>
                <a:spcPct val="0"/>
              </a:spcBef>
              <a:spcAft>
                <a:spcPct val="50000"/>
              </a:spcAft>
              <a:buClr>
                <a:srgbClr val="FF0000"/>
              </a:buClr>
              <a:buFontTx/>
              <a:buNone/>
            </a:pPr>
            <a:r>
              <a:rPr lang="en-US" b="1" dirty="0">
                <a:ea typeface="ＭＳ Ｐゴシック" charset="-128"/>
              </a:rPr>
              <a:t>C.  Flexibility and Low Back Pain</a:t>
            </a:r>
          </a:p>
          <a:p>
            <a:pPr marL="609600" indent="-609600" eaLnBrk="1" hangingPunct="1">
              <a:spcBef>
                <a:spcPct val="0"/>
              </a:spcBef>
              <a:spcAft>
                <a:spcPct val="50000"/>
              </a:spcAft>
              <a:buClr>
                <a:srgbClr val="FF0000"/>
              </a:buClr>
              <a:buFontTx/>
              <a:buNone/>
            </a:pPr>
            <a:endParaRPr lang="en-US" b="1" dirty="0">
              <a:ea typeface="ＭＳ Ｐゴシック" charset="-128"/>
            </a:endParaRPr>
          </a:p>
          <a:p>
            <a:pPr marL="609600" indent="-609600" eaLnBrk="1" hangingPunct="1">
              <a:spcBef>
                <a:spcPct val="0"/>
              </a:spcBef>
              <a:spcAft>
                <a:spcPct val="50000"/>
              </a:spcAft>
              <a:buClr>
                <a:srgbClr val="FF0000"/>
              </a:buClr>
              <a:buFontTx/>
              <a:buNone/>
            </a:pPr>
            <a:r>
              <a:rPr lang="en-US" b="1" dirty="0">
                <a:ea typeface="ＭＳ Ｐゴシック" charset="-128"/>
              </a:rPr>
              <a:t>D.  Stretching Techniques</a:t>
            </a:r>
          </a:p>
          <a:p>
            <a:pPr marL="804863" indent="-292100" eaLnBrk="1" hangingPunct="1">
              <a:spcBef>
                <a:spcPct val="0"/>
              </a:spcBef>
              <a:spcAft>
                <a:spcPct val="50000"/>
              </a:spcAft>
              <a:buClr>
                <a:schemeClr val="accent2"/>
              </a:buClr>
              <a:buFont typeface="Verdana" pitchFamily="34" charset="0"/>
              <a:buChar char="●"/>
            </a:pPr>
            <a:r>
              <a:rPr lang="en-US" b="1" dirty="0">
                <a:ea typeface="ＭＳ Ｐゴシック" charset="-128"/>
              </a:rPr>
              <a:t>Ballistic Stretching</a:t>
            </a:r>
            <a:r>
              <a:rPr lang="en-US" dirty="0">
                <a:ea typeface="ＭＳ Ｐゴシック" charset="-128"/>
              </a:rPr>
              <a:t>—A form of stretching, characterized by an action-reaction bouncing motion, in which the joints involved are placed into an extreme ROM limits by fast, active contractions of the agonistic muscle groups</a:t>
            </a:r>
            <a:r>
              <a:rPr lang="en-US" b="1" i="1" dirty="0">
                <a:ea typeface="ＭＳ Ｐゴシック" charset="-128"/>
              </a:rPr>
              <a:t>	</a:t>
            </a:r>
            <a:endParaRPr lang="en-US" dirty="0">
              <a:ea typeface="ＭＳ Ｐゴシック" charset="-128"/>
            </a:endParaRPr>
          </a:p>
        </p:txBody>
      </p:sp>
      <p:sp>
        <p:nvSpPr>
          <p:cNvPr id="4" name="Rectangle 3"/>
          <p:cNvSpPr>
            <a:spLocks noChangeArrowheads="1"/>
          </p:cNvSpPr>
          <p:nvPr/>
        </p:nvSpPr>
        <p:spPr bwMode="auto">
          <a:xfrm>
            <a:off x="348933" y="489550"/>
            <a:ext cx="4410182"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 Flexibility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28834">
                                            <p:txEl>
                                              <p:pRg st="0" end="0"/>
                                            </p:txEl>
                                          </p:spTgt>
                                        </p:tgtEl>
                                        <p:attrNameLst>
                                          <p:attrName>style.visibility</p:attrName>
                                        </p:attrNameLst>
                                      </p:cBhvr>
                                      <p:to>
                                        <p:strVal val="visible"/>
                                      </p:to>
                                    </p:set>
                                    <p:anim calcmode="lin" valueType="num">
                                      <p:cBhvr additive="base">
                                        <p:cTn id="7" dur="500" fill="hold"/>
                                        <p:tgtEl>
                                          <p:spTgt spid="152883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28834">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28834">
                                            <p:txEl>
                                              <p:pRg st="2" end="2"/>
                                            </p:txEl>
                                          </p:spTgt>
                                        </p:tgtEl>
                                        <p:attrNameLst>
                                          <p:attrName>style.visibility</p:attrName>
                                        </p:attrNameLst>
                                      </p:cBhvr>
                                      <p:to>
                                        <p:strVal val="visible"/>
                                      </p:to>
                                    </p:set>
                                    <p:anim calcmode="lin" valueType="num">
                                      <p:cBhvr additive="base">
                                        <p:cTn id="12" dur="500" fill="hold"/>
                                        <p:tgtEl>
                                          <p:spTgt spid="1528834">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28834">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28834">
                                            <p:txEl>
                                              <p:pRg st="3" end="3"/>
                                            </p:txEl>
                                          </p:spTgt>
                                        </p:tgtEl>
                                        <p:attrNameLst>
                                          <p:attrName>style.visibility</p:attrName>
                                        </p:attrNameLst>
                                      </p:cBhvr>
                                      <p:to>
                                        <p:strVal val="visible"/>
                                      </p:to>
                                    </p:set>
                                    <p:anim calcmode="lin" valueType="num">
                                      <p:cBhvr additive="base">
                                        <p:cTn id="17" dur="500" fill="hold"/>
                                        <p:tgtEl>
                                          <p:spTgt spid="1528834">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28834">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8834" grpId="0" build="p" autoUpdateAnimBg="0" advAuto="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Content Placeholder 2"/>
          <p:cNvSpPr>
            <a:spLocks noGrp="1"/>
          </p:cNvSpPr>
          <p:nvPr>
            <p:ph idx="1"/>
          </p:nvPr>
        </p:nvSpPr>
        <p:spPr/>
        <p:txBody>
          <a:bodyPr/>
          <a:lstStyle/>
          <a:p>
            <a:pPr>
              <a:buNone/>
            </a:pPr>
            <a:r>
              <a:rPr lang="en-US" b="1" dirty="0">
                <a:ea typeface="ＭＳ Ｐゴシック" charset="-128"/>
              </a:rPr>
              <a:t>D. Stretching Techniques (cont.)</a:t>
            </a:r>
          </a:p>
          <a:p>
            <a:pPr marL="573088" indent="-109538"/>
            <a:r>
              <a:rPr lang="en-US" b="1" dirty="0">
                <a:ea typeface="ＭＳ Ｐゴシック" charset="-128"/>
              </a:rPr>
              <a:t> Dynamic Stretching</a:t>
            </a:r>
            <a:r>
              <a:rPr lang="en-US" i="1" dirty="0">
                <a:ea typeface="ＭＳ Ｐゴシック" charset="-128"/>
              </a:rPr>
              <a:t>—</a:t>
            </a:r>
            <a:r>
              <a:rPr lang="en-US" dirty="0">
                <a:ea typeface="ＭＳ Ｐゴシック" charset="-128"/>
              </a:rPr>
              <a:t>A form of stretching, that involves moving the limb from its neutral position to its end range, where muscles are at their greatest length and then moving the limb back to its original position in a smooth, controlled manner </a:t>
            </a:r>
          </a:p>
          <a:p>
            <a:endParaRPr lang="en-US" dirty="0">
              <a:ea typeface="ＭＳ Ｐゴシック" charset="-128"/>
            </a:endParaRPr>
          </a:p>
        </p:txBody>
      </p:sp>
      <p:sp>
        <p:nvSpPr>
          <p:cNvPr id="5" name="Rectangle 3"/>
          <p:cNvSpPr>
            <a:spLocks noGrp="1" noChangeArrowheads="1"/>
          </p:cNvSpPr>
          <p:nvPr>
            <p:ph type="title"/>
          </p:nvPr>
        </p:nvSpPr>
        <p:spPr bwMode="auto">
          <a:xfrm>
            <a:off x="321031" y="482054"/>
            <a:ext cx="4225516" cy="387798"/>
          </a:xfrm>
          <a:prstGeom prst="rect">
            <a:avLst/>
          </a:prstGeom>
          <a:noFill/>
          <a:ln w="9525">
            <a:noFill/>
            <a:miter lim="800000"/>
            <a:headEnd/>
            <a:tailEnd/>
          </a:ln>
        </p:spPr>
        <p:txBody>
          <a:bodyPr wrap="none">
            <a:spAutoFit/>
          </a:bodyPr>
          <a:lstStyle/>
          <a:p>
            <a:pPr eaLnBrk="1" hangingPunct="1"/>
            <a:r>
              <a:rPr lang="en-US" kern="1200" dirty="0">
                <a:solidFill>
                  <a:srgbClr val="0066CC"/>
                </a:solidFill>
                <a:ea typeface="+mn-ea"/>
                <a:cs typeface="+mn-cs"/>
              </a:rPr>
              <a:t>VI. Flexibility (cont.)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0882" name="Rectangle 2"/>
          <p:cNvSpPr>
            <a:spLocks noGrp="1" noChangeArrowheads="1"/>
          </p:cNvSpPr>
          <p:nvPr>
            <p:ph type="body" idx="1"/>
          </p:nvPr>
        </p:nvSpPr>
        <p:spPr>
          <a:xfrm>
            <a:off x="388688" y="1633991"/>
            <a:ext cx="8497824" cy="3952493"/>
          </a:xfrm>
        </p:spPr>
        <p:txBody>
          <a:bodyPr wrap="square">
            <a:spAutoFit/>
          </a:bodyPr>
          <a:lstStyle/>
          <a:p>
            <a:pPr marL="0" indent="0" eaLnBrk="1" hangingPunct="1">
              <a:spcBef>
                <a:spcPct val="0"/>
              </a:spcBef>
              <a:spcAft>
                <a:spcPct val="50000"/>
              </a:spcAft>
              <a:buClr>
                <a:srgbClr val="FF0000"/>
              </a:buClr>
              <a:buNone/>
            </a:pPr>
            <a:r>
              <a:rPr lang="en-US" b="1" dirty="0">
                <a:ea typeface="ＭＳ Ｐゴシック" charset="-128"/>
              </a:rPr>
              <a:t>D. Stretching Techniques (cont.)</a:t>
            </a:r>
          </a:p>
          <a:p>
            <a:pPr marL="401638" indent="-292100" eaLnBrk="1" hangingPunct="1">
              <a:spcBef>
                <a:spcPct val="0"/>
              </a:spcBef>
              <a:spcAft>
                <a:spcPct val="50000"/>
              </a:spcAft>
              <a:buClr>
                <a:schemeClr val="accent2"/>
              </a:buClr>
            </a:pPr>
            <a:r>
              <a:rPr lang="en-US" b="1" dirty="0">
                <a:ea typeface="ＭＳ Ｐゴシック" charset="-128"/>
              </a:rPr>
              <a:t>Static Stretching</a:t>
            </a:r>
            <a:r>
              <a:rPr lang="en-US" i="1" dirty="0">
                <a:latin typeface="Verdana" pitchFamily="34" charset="0"/>
              </a:rPr>
              <a:t>—</a:t>
            </a:r>
            <a:r>
              <a:rPr lang="en-US" dirty="0">
                <a:ea typeface="ＭＳ Ｐゴシック" charset="-128"/>
              </a:rPr>
              <a:t>A form of stretching in which the muscle to be stretched is slowly put into a position of controlled maximal or near-maximal stretch by contraction of the opposing muscle group and held for 30−60 seconds.</a:t>
            </a:r>
          </a:p>
          <a:p>
            <a:pPr marL="401638" indent="-292100" eaLnBrk="1" hangingPunct="1">
              <a:spcBef>
                <a:spcPct val="0"/>
              </a:spcBef>
              <a:spcAft>
                <a:spcPct val="50000"/>
              </a:spcAft>
              <a:buClr>
                <a:schemeClr val="accent2"/>
              </a:buClr>
            </a:pPr>
            <a:r>
              <a:rPr lang="en-US" b="1" dirty="0">
                <a:latin typeface="Verdana" pitchFamily="34" charset="0"/>
              </a:rPr>
              <a:t>Neuromuscular Facilitation (PNF)</a:t>
            </a:r>
            <a:r>
              <a:rPr lang="en-US" i="1" dirty="0">
                <a:latin typeface="Verdana" pitchFamily="34" charset="0"/>
              </a:rPr>
              <a:t>—</a:t>
            </a:r>
            <a:r>
              <a:rPr lang="en-US" dirty="0">
                <a:latin typeface="Verdana" pitchFamily="34" charset="0"/>
              </a:rPr>
              <a:t>A stretching technique in which the muscle to be stretched is first contracted maximally. The muscle is </a:t>
            </a:r>
            <a:r>
              <a:rPr lang="en-US" b="1" dirty="0">
                <a:latin typeface="Verdana" pitchFamily="34" charset="0"/>
              </a:rPr>
              <a:t>Proprioceptive </a:t>
            </a:r>
            <a:r>
              <a:rPr lang="en-US" dirty="0">
                <a:latin typeface="Verdana" pitchFamily="34" charset="0"/>
              </a:rPr>
              <a:t>then relaxed and either actively or passively stretched.</a:t>
            </a:r>
          </a:p>
          <a:p>
            <a:pPr eaLnBrk="1" hangingPunct="1">
              <a:spcBef>
                <a:spcPct val="0"/>
              </a:spcBef>
              <a:spcAft>
                <a:spcPct val="50000"/>
              </a:spcAft>
              <a:buClr>
                <a:schemeClr val="accent2"/>
              </a:buClr>
              <a:buFontTx/>
              <a:buChar char="●"/>
            </a:pPr>
            <a:endParaRPr lang="en-US" dirty="0">
              <a:latin typeface="Verdana" pitchFamily="34" charset="0"/>
            </a:endParaRPr>
          </a:p>
        </p:txBody>
      </p:sp>
      <p:sp>
        <p:nvSpPr>
          <p:cNvPr id="5" name="Rectangle 3"/>
          <p:cNvSpPr>
            <a:spLocks noGrp="1" noChangeArrowheads="1"/>
          </p:cNvSpPr>
          <p:nvPr>
            <p:ph type="title"/>
          </p:nvPr>
        </p:nvSpPr>
        <p:spPr bwMode="auto">
          <a:xfrm>
            <a:off x="416565" y="454758"/>
            <a:ext cx="4225516" cy="387798"/>
          </a:xfrm>
          <a:prstGeom prst="rect">
            <a:avLst/>
          </a:prstGeom>
          <a:noFill/>
          <a:ln w="9525">
            <a:noFill/>
            <a:miter lim="800000"/>
            <a:headEnd/>
            <a:tailEnd/>
          </a:ln>
        </p:spPr>
        <p:txBody>
          <a:bodyPr wrap="none">
            <a:spAutoFit/>
          </a:bodyPr>
          <a:lstStyle/>
          <a:p>
            <a:pPr eaLnBrk="1" hangingPunct="1"/>
            <a:r>
              <a:rPr lang="en-US" kern="1200" dirty="0">
                <a:solidFill>
                  <a:srgbClr val="0066CC"/>
                </a:solidFill>
                <a:ea typeface="+mn-ea"/>
                <a:cs typeface="+mn-cs"/>
              </a:rPr>
              <a:t>VI. Flexibility (cont.)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30882">
                                            <p:txEl>
                                              <p:pRg st="0" end="0"/>
                                            </p:txEl>
                                          </p:spTgt>
                                        </p:tgtEl>
                                        <p:attrNameLst>
                                          <p:attrName>style.visibility</p:attrName>
                                        </p:attrNameLst>
                                      </p:cBhvr>
                                      <p:to>
                                        <p:strVal val="visible"/>
                                      </p:to>
                                    </p:set>
                                    <p:anim calcmode="lin" valueType="num">
                                      <p:cBhvr additive="base">
                                        <p:cTn id="7" dur="500" fill="hold"/>
                                        <p:tgtEl>
                                          <p:spTgt spid="15308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0882">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30882">
                                            <p:txEl>
                                              <p:pRg st="1" end="1"/>
                                            </p:txEl>
                                          </p:spTgt>
                                        </p:tgtEl>
                                        <p:attrNameLst>
                                          <p:attrName>style.visibility</p:attrName>
                                        </p:attrNameLst>
                                      </p:cBhvr>
                                      <p:to>
                                        <p:strVal val="visible"/>
                                      </p:to>
                                    </p:set>
                                    <p:anim calcmode="lin" valueType="num">
                                      <p:cBhvr additive="base">
                                        <p:cTn id="12" dur="500" fill="hold"/>
                                        <p:tgtEl>
                                          <p:spTgt spid="1530882">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30882">
                                            <p:txEl>
                                              <p:pRg st="1" end="1"/>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30882">
                                            <p:txEl>
                                              <p:pRg st="2" end="2"/>
                                            </p:txEl>
                                          </p:spTgt>
                                        </p:tgtEl>
                                        <p:attrNameLst>
                                          <p:attrName>style.visibility</p:attrName>
                                        </p:attrNameLst>
                                      </p:cBhvr>
                                      <p:to>
                                        <p:strVal val="visible"/>
                                      </p:to>
                                    </p:set>
                                    <p:anim calcmode="lin" valueType="num">
                                      <p:cBhvr additive="base">
                                        <p:cTn id="17" dur="500" fill="hold"/>
                                        <p:tgtEl>
                                          <p:spTgt spid="1530882">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3088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0882" grpId="0" build="p" autoUpdateAnimBg="0" advAuto="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172.24.161.56\lww\01_Logistics\Plowman5e_9781496323187\13_Ancillaries\1_Input\PPTs\JPEG updated arts\Plowman-PPT-03\Ch20\Table 20.1.jpg"/>
          <p:cNvPicPr>
            <a:picLocks noChangeAspect="1" noChangeArrowheads="1"/>
          </p:cNvPicPr>
          <p:nvPr/>
        </p:nvPicPr>
        <p:blipFill>
          <a:blip r:embed="rId3" cstate="print"/>
          <a:srcRect/>
          <a:stretch>
            <a:fillRect/>
          </a:stretch>
        </p:blipFill>
        <p:spPr bwMode="auto">
          <a:xfrm>
            <a:off x="578036" y="281266"/>
            <a:ext cx="8453100" cy="5509933"/>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ChangeArrowheads="1"/>
          </p:cNvSpPr>
          <p:nvPr/>
        </p:nvSpPr>
        <p:spPr bwMode="auto">
          <a:xfrm>
            <a:off x="183952" y="39903"/>
            <a:ext cx="8777167"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VII. Acute Physiological Responses to Stretching</a:t>
            </a:r>
          </a:p>
        </p:txBody>
      </p:sp>
      <p:sp>
        <p:nvSpPr>
          <p:cNvPr id="1532931" name="Rectangle 3"/>
          <p:cNvSpPr>
            <a:spLocks noGrp="1" noChangeArrowheads="1"/>
          </p:cNvSpPr>
          <p:nvPr>
            <p:ph type="body" idx="1"/>
          </p:nvPr>
        </p:nvSpPr>
        <p:spPr>
          <a:xfrm>
            <a:off x="334772" y="1634299"/>
            <a:ext cx="7815263" cy="2665218"/>
          </a:xfrm>
        </p:spPr>
        <p:txBody>
          <a:bodyPr>
            <a:spAutoFit/>
          </a:bodyPr>
          <a:lstStyle/>
          <a:p>
            <a:pPr marL="571500" indent="-571500" eaLnBrk="1" hangingPunct="1">
              <a:lnSpc>
                <a:spcPct val="150000"/>
              </a:lnSpc>
              <a:buClr>
                <a:schemeClr val="tx1"/>
              </a:buClr>
              <a:buFontTx/>
              <a:buNone/>
            </a:pPr>
            <a:r>
              <a:rPr lang="en-US" b="1" dirty="0">
                <a:ea typeface="ＭＳ Ｐゴシック" charset="-128"/>
              </a:rPr>
              <a:t>A.  Range of Motion</a:t>
            </a:r>
          </a:p>
          <a:p>
            <a:pPr marL="571500" indent="-571500" eaLnBrk="1" hangingPunct="1">
              <a:lnSpc>
                <a:spcPct val="150000"/>
              </a:lnSpc>
              <a:buClr>
                <a:schemeClr val="tx1"/>
              </a:buClr>
              <a:buFontTx/>
              <a:buAutoNum type="alphaUcPeriod" startAt="2"/>
            </a:pPr>
            <a:r>
              <a:rPr lang="en-US" b="1" dirty="0">
                <a:ea typeface="ＭＳ Ｐゴシック" charset="-128"/>
              </a:rPr>
              <a:t>Performance</a:t>
            </a:r>
          </a:p>
          <a:p>
            <a:pPr marL="571500" indent="-571500" eaLnBrk="1" hangingPunct="1">
              <a:lnSpc>
                <a:spcPct val="150000"/>
              </a:lnSpc>
              <a:buClr>
                <a:schemeClr val="tx1"/>
              </a:buClr>
              <a:buFontTx/>
              <a:buAutoNum type="alphaUcPeriod" startAt="2"/>
            </a:pPr>
            <a:r>
              <a:rPr lang="en-US" b="1" dirty="0">
                <a:ea typeface="ＭＳ Ｐゴシック" charset="-128"/>
              </a:rPr>
              <a:t>Injury Prevention</a:t>
            </a:r>
          </a:p>
          <a:p>
            <a:pPr marL="571500" indent="-571500" eaLnBrk="1" hangingPunct="1">
              <a:lnSpc>
                <a:spcPct val="150000"/>
              </a:lnSpc>
              <a:buClr>
                <a:schemeClr val="tx1"/>
              </a:buClr>
              <a:buFontTx/>
              <a:buAutoNum type="alphaUcPeriod" startAt="4"/>
            </a:pPr>
            <a:r>
              <a:rPr lang="en-US" b="1" dirty="0">
                <a:ea typeface="ＭＳ Ｐゴシック" charset="-128"/>
              </a:rPr>
              <a:t>DOMS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32931">
                                            <p:txEl>
                                              <p:pRg st="0" end="0"/>
                                            </p:txEl>
                                          </p:spTgt>
                                        </p:tgtEl>
                                        <p:attrNameLst>
                                          <p:attrName>style.visibility</p:attrName>
                                        </p:attrNameLst>
                                      </p:cBhvr>
                                      <p:to>
                                        <p:strVal val="visible"/>
                                      </p:to>
                                    </p:set>
                                    <p:anim calcmode="lin" valueType="num">
                                      <p:cBhvr additive="base">
                                        <p:cTn id="7" dur="500" fill="hold"/>
                                        <p:tgtEl>
                                          <p:spTgt spid="153293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2931">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32931">
                                            <p:txEl>
                                              <p:pRg st="1" end="1"/>
                                            </p:txEl>
                                          </p:spTgt>
                                        </p:tgtEl>
                                        <p:attrNameLst>
                                          <p:attrName>style.visibility</p:attrName>
                                        </p:attrNameLst>
                                      </p:cBhvr>
                                      <p:to>
                                        <p:strVal val="visible"/>
                                      </p:to>
                                    </p:set>
                                    <p:anim calcmode="lin" valueType="num">
                                      <p:cBhvr additive="base">
                                        <p:cTn id="12" dur="500" fill="hold"/>
                                        <p:tgtEl>
                                          <p:spTgt spid="1532931">
                                            <p:txEl>
                                              <p:pRg st="1" end="1"/>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32931">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32931">
                                            <p:txEl>
                                              <p:pRg st="2" end="2"/>
                                            </p:txEl>
                                          </p:spTgt>
                                        </p:tgtEl>
                                        <p:attrNameLst>
                                          <p:attrName>style.visibility</p:attrName>
                                        </p:attrNameLst>
                                      </p:cBhvr>
                                      <p:to>
                                        <p:strVal val="visible"/>
                                      </p:to>
                                    </p:set>
                                    <p:anim calcmode="lin" valueType="num">
                                      <p:cBhvr additive="base">
                                        <p:cTn id="17" dur="500" fill="hold"/>
                                        <p:tgtEl>
                                          <p:spTgt spid="1532931">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32931">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532931">
                                            <p:txEl>
                                              <p:pRg st="3" end="3"/>
                                            </p:txEl>
                                          </p:spTgt>
                                        </p:tgtEl>
                                        <p:attrNameLst>
                                          <p:attrName>style.visibility</p:attrName>
                                        </p:attrNameLst>
                                      </p:cBhvr>
                                      <p:to>
                                        <p:strVal val="visible"/>
                                      </p:to>
                                    </p:set>
                                    <p:anim calcmode="lin" valueType="num">
                                      <p:cBhvr additive="base">
                                        <p:cTn id="22" dur="500" fill="hold"/>
                                        <p:tgtEl>
                                          <p:spTgt spid="1532931">
                                            <p:txEl>
                                              <p:pRg st="3" end="3"/>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53293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2931" grpId="0" build="p" autoUpdateAnimBg="0" advAuto="0"/>
    </p:bld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5" name="Rectangle 2"/>
          <p:cNvSpPr>
            <a:spLocks noChangeArrowheads="1"/>
          </p:cNvSpPr>
          <p:nvPr/>
        </p:nvSpPr>
        <p:spPr bwMode="auto">
          <a:xfrm>
            <a:off x="227013" y="57553"/>
            <a:ext cx="7997702" cy="954107"/>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VIII. Application of Training Principles</a:t>
            </a:r>
          </a:p>
          <a:p>
            <a:pPr algn="l"/>
            <a:r>
              <a:rPr lang="en-US" sz="2800" b="1" dirty="0">
                <a:solidFill>
                  <a:srgbClr val="0066CC"/>
                </a:solidFill>
                <a:latin typeface="+mj-lt"/>
              </a:rPr>
              <a:t>         to Flexibility Training </a:t>
            </a:r>
          </a:p>
        </p:txBody>
      </p:sp>
      <p:sp>
        <p:nvSpPr>
          <p:cNvPr id="28676" name="Rectangle 4"/>
          <p:cNvSpPr>
            <a:spLocks noChangeArrowheads="1"/>
          </p:cNvSpPr>
          <p:nvPr/>
        </p:nvSpPr>
        <p:spPr bwMode="auto">
          <a:xfrm>
            <a:off x="451230" y="1581794"/>
            <a:ext cx="8327009" cy="3578672"/>
          </a:xfrm>
          <a:prstGeom prst="rect">
            <a:avLst/>
          </a:prstGeom>
          <a:noFill/>
          <a:ln>
            <a:noFill/>
          </a:ln>
          <a:effectLst/>
        </p:spPr>
        <p:txBody>
          <a:bodyPr wrap="square">
            <a:spAutoFit/>
          </a:bodyPr>
          <a:lstStyle/>
          <a:p>
            <a:pPr marL="457200" indent="-457200" algn="l" eaLnBrk="1" hangingPunct="1">
              <a:lnSpc>
                <a:spcPct val="150000"/>
              </a:lnSpc>
              <a:buFontTx/>
              <a:buAutoNum type="alphaUcPeriod"/>
              <a:defRPr/>
            </a:pPr>
            <a:r>
              <a:rPr lang="en-US" sz="2200" dirty="0">
                <a:latin typeface="+mn-lt"/>
                <a:ea typeface="+mn-ea"/>
              </a:rPr>
              <a:t> Specificity</a:t>
            </a:r>
          </a:p>
          <a:p>
            <a:pPr marL="457200" indent="-457200" algn="l" eaLnBrk="1" hangingPunct="1">
              <a:lnSpc>
                <a:spcPct val="150000"/>
              </a:lnSpc>
              <a:buFontTx/>
              <a:buAutoNum type="alphaUcPeriod"/>
              <a:defRPr/>
            </a:pPr>
            <a:r>
              <a:rPr lang="en-US" sz="2200" dirty="0">
                <a:latin typeface="+mn-lt"/>
                <a:ea typeface="+mn-ea"/>
              </a:rPr>
              <a:t> Overload</a:t>
            </a:r>
          </a:p>
          <a:p>
            <a:pPr marL="457200" indent="-457200" algn="l" eaLnBrk="1" hangingPunct="1">
              <a:lnSpc>
                <a:spcPct val="150000"/>
              </a:lnSpc>
              <a:buFontTx/>
              <a:buAutoNum type="alphaUcPeriod"/>
              <a:defRPr/>
            </a:pPr>
            <a:r>
              <a:rPr lang="en-US" sz="2200" dirty="0">
                <a:latin typeface="+mn-lt"/>
                <a:ea typeface="+mn-ea"/>
              </a:rPr>
              <a:t> Rest/Recovery/Adaptation/Progression</a:t>
            </a:r>
          </a:p>
          <a:p>
            <a:pPr marL="457200" indent="-457200" algn="l" eaLnBrk="1" hangingPunct="1">
              <a:lnSpc>
                <a:spcPct val="150000"/>
              </a:lnSpc>
              <a:buFontTx/>
              <a:buAutoNum type="alphaUcPeriod"/>
              <a:defRPr/>
            </a:pPr>
            <a:r>
              <a:rPr lang="en-US" sz="2200" dirty="0">
                <a:latin typeface="+mn-lt"/>
                <a:ea typeface="+mn-ea"/>
              </a:rPr>
              <a:t> Individualization</a:t>
            </a:r>
          </a:p>
          <a:p>
            <a:pPr marL="457200" indent="-457200" algn="l" eaLnBrk="1" hangingPunct="1">
              <a:lnSpc>
                <a:spcPct val="150000"/>
              </a:lnSpc>
              <a:buFontTx/>
              <a:buAutoNum type="alphaUcPeriod"/>
              <a:defRPr/>
            </a:pPr>
            <a:r>
              <a:rPr lang="en-US" sz="2200" dirty="0">
                <a:latin typeface="+mn-lt"/>
                <a:ea typeface="+mn-ea"/>
              </a:rPr>
              <a:t> Maintenance</a:t>
            </a:r>
          </a:p>
          <a:p>
            <a:pPr marL="457200" indent="-457200" algn="l" eaLnBrk="1" hangingPunct="1">
              <a:lnSpc>
                <a:spcPct val="150000"/>
              </a:lnSpc>
              <a:buFontTx/>
              <a:buAutoNum type="alphaUcPeriod"/>
              <a:defRPr/>
            </a:pPr>
            <a:r>
              <a:rPr lang="en-US" sz="2200" dirty="0">
                <a:latin typeface="+mn-lt"/>
                <a:ea typeface="+mn-ea"/>
              </a:rPr>
              <a:t> Retrogression/Plateau/Reversibility</a:t>
            </a:r>
          </a:p>
          <a:p>
            <a:pPr marL="457200" indent="-457200" algn="l" eaLnBrk="1" hangingPunct="1">
              <a:lnSpc>
                <a:spcPct val="150000"/>
              </a:lnSpc>
              <a:buFontTx/>
              <a:buAutoNum type="alphaUcPeriod"/>
              <a:defRPr/>
            </a:pPr>
            <a:r>
              <a:rPr lang="en-US" sz="2200" dirty="0">
                <a:latin typeface="+mn-lt"/>
                <a:ea typeface="+mn-ea"/>
              </a:rPr>
              <a:t> Warm-Up and Cooldown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2"/>
          <p:cNvSpPr>
            <a:spLocks noChangeArrowheads="1"/>
          </p:cNvSpPr>
          <p:nvPr/>
        </p:nvSpPr>
        <p:spPr bwMode="auto">
          <a:xfrm>
            <a:off x="244791" y="390559"/>
            <a:ext cx="7683515"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IX. Adaptation to Flexibility Training </a:t>
            </a:r>
          </a:p>
        </p:txBody>
      </p:sp>
      <p:sp>
        <p:nvSpPr>
          <p:cNvPr id="53251" name="TextBox 1"/>
          <p:cNvSpPr txBox="1">
            <a:spLocks noChangeArrowheads="1"/>
          </p:cNvSpPr>
          <p:nvPr/>
        </p:nvSpPr>
        <p:spPr bwMode="auto">
          <a:xfrm>
            <a:off x="601345" y="1672491"/>
            <a:ext cx="7575550" cy="1785104"/>
          </a:xfrm>
          <a:prstGeom prst="rect">
            <a:avLst/>
          </a:prstGeom>
          <a:noFill/>
          <a:ln w="9525">
            <a:noFill/>
            <a:miter lim="800000"/>
            <a:headEnd/>
            <a:tailEnd/>
          </a:ln>
        </p:spPr>
        <p:txBody>
          <a:bodyPr>
            <a:spAutoFit/>
          </a:bodyPr>
          <a:lstStyle/>
          <a:p>
            <a:pPr marL="342900" indent="-342900" algn="l">
              <a:buClr>
                <a:schemeClr val="accent2"/>
              </a:buClr>
              <a:buFont typeface="Verdana" pitchFamily="34" charset="0"/>
              <a:buChar char="●"/>
            </a:pPr>
            <a:r>
              <a:rPr lang="en-US" sz="2200" dirty="0">
                <a:latin typeface="+mn-lt"/>
              </a:rPr>
              <a:t>Improved Range of Motion</a:t>
            </a:r>
          </a:p>
          <a:p>
            <a:pPr marL="342900" indent="-342900" algn="l">
              <a:buClr>
                <a:schemeClr val="accent2"/>
              </a:buClr>
              <a:buFont typeface="Verdana" pitchFamily="34" charset="0"/>
              <a:buChar char="●"/>
            </a:pPr>
            <a:endParaRPr lang="en-US" sz="2200" dirty="0">
              <a:latin typeface="+mn-lt"/>
            </a:endParaRPr>
          </a:p>
          <a:p>
            <a:pPr marL="342900" indent="-342900" algn="l">
              <a:buClr>
                <a:schemeClr val="accent2"/>
              </a:buClr>
              <a:buFont typeface="Verdana" pitchFamily="34" charset="0"/>
              <a:buChar char="●"/>
            </a:pPr>
            <a:r>
              <a:rPr lang="en-US" sz="2200" dirty="0">
                <a:latin typeface="+mn-lt"/>
              </a:rPr>
              <a:t>Injury Prevention</a:t>
            </a:r>
          </a:p>
          <a:p>
            <a:pPr marL="342900" indent="-342900" algn="l">
              <a:buClr>
                <a:schemeClr val="accent2"/>
              </a:buClr>
              <a:buFont typeface="Verdana" pitchFamily="34" charset="0"/>
              <a:buChar char="●"/>
            </a:pPr>
            <a:endParaRPr lang="en-US" sz="2200" dirty="0">
              <a:latin typeface="+mn-lt"/>
            </a:endParaRPr>
          </a:p>
          <a:p>
            <a:pPr marL="342900" indent="-342900" algn="l">
              <a:buClr>
                <a:schemeClr val="accent2"/>
              </a:buClr>
              <a:buFont typeface="Verdana" pitchFamily="34" charset="0"/>
              <a:buChar char="●"/>
            </a:pPr>
            <a:r>
              <a:rPr lang="en-US" sz="2200" dirty="0">
                <a:latin typeface="+mn-lt"/>
              </a:rPr>
              <a:t>Delayed-Onset Muscle Soreness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ChangeArrowheads="1"/>
          </p:cNvSpPr>
          <p:nvPr/>
        </p:nvSpPr>
        <p:spPr bwMode="auto">
          <a:xfrm>
            <a:off x="227013" y="439691"/>
            <a:ext cx="2420856" cy="523220"/>
          </a:xfrm>
          <a:prstGeom prst="rect">
            <a:avLst/>
          </a:prstGeom>
          <a:noFill/>
          <a:ln w="9525">
            <a:noFill/>
            <a:miter lim="800000"/>
            <a:headEnd/>
            <a:tailEnd/>
          </a:ln>
        </p:spPr>
        <p:txBody>
          <a:bodyPr wrap="none">
            <a:spAutoFit/>
          </a:bodyPr>
          <a:lstStyle/>
          <a:p>
            <a:pPr algn="l"/>
            <a:r>
              <a:rPr lang="en-US" sz="2800" b="1" dirty="0">
                <a:solidFill>
                  <a:srgbClr val="0066CC"/>
                </a:solidFill>
                <a:latin typeface="+mj-lt"/>
              </a:rPr>
              <a:t>X. Balance </a:t>
            </a:r>
          </a:p>
        </p:txBody>
      </p:sp>
      <p:sp>
        <p:nvSpPr>
          <p:cNvPr id="1537027" name="Rectangle 3"/>
          <p:cNvSpPr>
            <a:spLocks noGrp="1" noChangeArrowheads="1"/>
          </p:cNvSpPr>
          <p:nvPr>
            <p:ph type="body" idx="1"/>
          </p:nvPr>
        </p:nvSpPr>
        <p:spPr>
          <a:xfrm>
            <a:off x="339598" y="1795612"/>
            <a:ext cx="8185150" cy="2733698"/>
          </a:xfrm>
        </p:spPr>
        <p:txBody>
          <a:bodyPr>
            <a:spAutoFit/>
          </a:bodyPr>
          <a:lstStyle/>
          <a:p>
            <a:pPr marL="609600" indent="-609600" eaLnBrk="1" hangingPunct="1">
              <a:buFontTx/>
              <a:buNone/>
            </a:pPr>
            <a:r>
              <a:rPr lang="en-US" b="1" dirty="0">
                <a:ea typeface="ＭＳ Ｐゴシック" charset="-128"/>
              </a:rPr>
              <a:t>A. 	Measurements of Balance</a:t>
            </a:r>
          </a:p>
          <a:p>
            <a:pPr marL="609600" indent="-609600" eaLnBrk="1" hangingPunct="1">
              <a:buFontTx/>
              <a:buNone/>
            </a:pPr>
            <a:endParaRPr lang="en-US" b="1" dirty="0">
              <a:ea typeface="ＭＳ Ｐゴシック" charset="-128"/>
            </a:endParaRPr>
          </a:p>
          <a:p>
            <a:pPr marL="609600" indent="-609600" eaLnBrk="1" hangingPunct="1">
              <a:buFontTx/>
              <a:buNone/>
            </a:pPr>
            <a:r>
              <a:rPr lang="en-US" b="1" dirty="0">
                <a:ea typeface="ＭＳ Ｐゴシック" charset="-128"/>
              </a:rPr>
              <a:t>B.	The Influence of Sex and Age on Balance</a:t>
            </a:r>
          </a:p>
          <a:p>
            <a:pPr marL="609600" indent="-609600" eaLnBrk="1" hangingPunct="1">
              <a:buFontTx/>
              <a:buNone/>
            </a:pPr>
            <a:endParaRPr lang="en-US" b="1" dirty="0">
              <a:ea typeface="ＭＳ Ｐゴシック" charset="-128"/>
            </a:endParaRPr>
          </a:p>
          <a:p>
            <a:pPr marL="609600" indent="-609600" eaLnBrk="1" hangingPunct="1">
              <a:buFontTx/>
              <a:buNone/>
            </a:pPr>
            <a:r>
              <a:rPr lang="en-US" b="1" dirty="0">
                <a:ea typeface="ＭＳ Ｐゴシック" charset="-128"/>
              </a:rPr>
              <a:t>C.	Acute Physiological Responses to Balance Exercises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37027">
                                            <p:txEl>
                                              <p:pRg st="0" end="0"/>
                                            </p:txEl>
                                          </p:spTgt>
                                        </p:tgtEl>
                                        <p:attrNameLst>
                                          <p:attrName>style.visibility</p:attrName>
                                        </p:attrNameLst>
                                      </p:cBhvr>
                                      <p:to>
                                        <p:strVal val="visible"/>
                                      </p:to>
                                    </p:set>
                                    <p:anim calcmode="lin" valueType="num">
                                      <p:cBhvr additive="base">
                                        <p:cTn id="7" dur="500" fill="hold"/>
                                        <p:tgtEl>
                                          <p:spTgt spid="1537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7027">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537027">
                                            <p:txEl>
                                              <p:pRg st="2" end="2"/>
                                            </p:txEl>
                                          </p:spTgt>
                                        </p:tgtEl>
                                        <p:attrNameLst>
                                          <p:attrName>style.visibility</p:attrName>
                                        </p:attrNameLst>
                                      </p:cBhvr>
                                      <p:to>
                                        <p:strVal val="visible"/>
                                      </p:to>
                                    </p:set>
                                    <p:anim calcmode="lin" valueType="num">
                                      <p:cBhvr additive="base">
                                        <p:cTn id="12" dur="500" fill="hold"/>
                                        <p:tgtEl>
                                          <p:spTgt spid="1537027">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537027">
                                            <p:txEl>
                                              <p:pRg st="2" end="2"/>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537027">
                                            <p:txEl>
                                              <p:pRg st="4" end="4"/>
                                            </p:txEl>
                                          </p:spTgt>
                                        </p:tgtEl>
                                        <p:attrNameLst>
                                          <p:attrName>style.visibility</p:attrName>
                                        </p:attrNameLst>
                                      </p:cBhvr>
                                      <p:to>
                                        <p:strVal val="visible"/>
                                      </p:to>
                                    </p:set>
                                    <p:anim calcmode="lin" valueType="num">
                                      <p:cBhvr additive="base">
                                        <p:cTn id="17" dur="500" fill="hold"/>
                                        <p:tgtEl>
                                          <p:spTgt spid="1537027">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537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7027" grpId="0" build="p" autoUpdateAnimBg="0" advAuto="0"/>
    </p:bld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5297" name="Rectangle 2"/>
          <p:cNvSpPr>
            <a:spLocks noChangeArrowheads="1"/>
          </p:cNvSpPr>
          <p:nvPr/>
        </p:nvSpPr>
        <p:spPr bwMode="auto">
          <a:xfrm>
            <a:off x="152689" y="155634"/>
            <a:ext cx="8759663" cy="954107"/>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XI. Application of the Training Principles to Balance</a:t>
            </a:r>
          </a:p>
        </p:txBody>
      </p:sp>
      <p:sp>
        <p:nvSpPr>
          <p:cNvPr id="4" name="Rectangle 3"/>
          <p:cNvSpPr/>
          <p:nvPr/>
        </p:nvSpPr>
        <p:spPr>
          <a:xfrm>
            <a:off x="381144" y="1729770"/>
            <a:ext cx="8302752" cy="769441"/>
          </a:xfrm>
          <a:prstGeom prst="rect">
            <a:avLst/>
          </a:prstGeom>
        </p:spPr>
        <p:txBody>
          <a:bodyPr wrap="square">
            <a:spAutoFit/>
          </a:bodyPr>
          <a:lstStyle/>
          <a:p>
            <a:pPr marL="231775" indent="-231775" algn="l" eaLnBrk="1" hangingPunct="1">
              <a:buClr>
                <a:schemeClr val="accent2"/>
              </a:buClr>
              <a:buFont typeface="Verdana" pitchFamily="34" charset="0"/>
              <a:buChar char="●"/>
            </a:pPr>
            <a:r>
              <a:rPr lang="en-US" sz="2200" dirty="0">
                <a:latin typeface="+mn-lt"/>
              </a:rPr>
              <a:t>Relies heavily on what is know about strength and flexibility training. </a:t>
            </a:r>
            <a:endParaRPr lang="en-US" sz="2200" dirty="0">
              <a:solidFill>
                <a:srgbClr val="0066CC"/>
              </a:solidFill>
              <a:latin typeface="+mn-lt"/>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ChangeArrowheads="1"/>
          </p:cNvSpPr>
          <p:nvPr/>
        </p:nvSpPr>
        <p:spPr bwMode="auto">
          <a:xfrm>
            <a:off x="227013" y="310674"/>
            <a:ext cx="8539035" cy="523220"/>
          </a:xfrm>
          <a:prstGeom prst="rect">
            <a:avLst/>
          </a:prstGeom>
          <a:noFill/>
          <a:ln w="9525">
            <a:noFill/>
            <a:miter lim="800000"/>
            <a:headEnd/>
            <a:tailEnd/>
          </a:ln>
        </p:spPr>
        <p:txBody>
          <a:bodyPr wrap="square">
            <a:spAutoFit/>
          </a:bodyPr>
          <a:lstStyle/>
          <a:p>
            <a:pPr algn="l"/>
            <a:r>
              <a:rPr lang="en-US" sz="2800" b="1" dirty="0">
                <a:solidFill>
                  <a:srgbClr val="0066CC"/>
                </a:solidFill>
                <a:latin typeface="+mj-lt"/>
              </a:rPr>
              <a:t>XII. Adaptation to Balance Training</a:t>
            </a:r>
          </a:p>
        </p:txBody>
      </p:sp>
      <p:sp>
        <p:nvSpPr>
          <p:cNvPr id="4" name="Rectangle 3"/>
          <p:cNvSpPr/>
          <p:nvPr/>
        </p:nvSpPr>
        <p:spPr>
          <a:xfrm>
            <a:off x="430498" y="1687984"/>
            <a:ext cx="8132064" cy="769441"/>
          </a:xfrm>
          <a:prstGeom prst="rect">
            <a:avLst/>
          </a:prstGeom>
        </p:spPr>
        <p:txBody>
          <a:bodyPr wrap="square">
            <a:spAutoFit/>
          </a:bodyPr>
          <a:lstStyle/>
          <a:p>
            <a:pPr marL="280988" indent="-280988" algn="l" eaLnBrk="1" hangingPunct="1">
              <a:buClr>
                <a:schemeClr val="accent2"/>
              </a:buClr>
              <a:buFont typeface="Verdana" pitchFamily="34" charset="0"/>
              <a:buChar char="●"/>
            </a:pPr>
            <a:r>
              <a:rPr lang="en-US" sz="2200" dirty="0">
                <a:latin typeface="+mn-lt"/>
              </a:rPr>
              <a:t>Most programs that increase strength and balance are associated with decrease risk of injury in older adults.</a:t>
            </a:r>
            <a:endParaRPr lang="en-US" sz="2200" dirty="0">
              <a:solidFill>
                <a:srgbClr val="0066CC"/>
              </a:solidFill>
              <a:latin typeface="+mn-lt"/>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EXPANDSHOWBAR" val="True"/>
  <p:tag name="BULLETTYPE" val="3"/>
  <p:tag name="RESPCOUNTERSTYLE" val="3"/>
  <p:tag name="INPUTSOURCE" val="1"/>
  <p:tag name="BACKUPMAINTENANCE" val="7"/>
  <p:tag name="ROTATIONINTERVAL" val="2"/>
  <p:tag name="RACERSMAXDISPLAYED" val="5"/>
  <p:tag name="TEAMSINLEADERBOARD" val="5"/>
  <p:tag name="BUBBLEVALUEFORMAT" val="0.0"/>
  <p:tag name="CUSTOMCELLFORECOLOR" val="-16777216"/>
  <p:tag name="CUSTOMCELLBACKCOLOR4" val="-8355712"/>
  <p:tag name="DISPLAYDEVICEID" val="True"/>
  <p:tag name="GRIDSIZE" val="{Width=800, Height=600}"/>
  <p:tag name="CHARTLABELS" val="1"/>
  <p:tag name="PARTLISTDEFAULT" val="1"/>
  <p:tag name="INCORRECTPOINTVALUE" val="0"/>
  <p:tag name="AUTOADJUSTPARTRANGE" val="True"/>
  <p:tag name="FIBNUMRESULTS" val="5"/>
  <p:tag name="PRRESPONSE2" val="9"/>
  <p:tag name="PRRESPONSE6" val="5"/>
  <p:tag name="PRRESPONSE10" val="1"/>
  <p:tag name="POWERPOINTVERSION" val="10.0"/>
  <p:tag name="CSVFORMAT" val="0"/>
  <p:tag name="RESPCOUNTERFORMAT" val="0"/>
  <p:tag name="ALLOWDUPLICATES" val="False"/>
  <p:tag name="REVIEWONLY" val="False"/>
  <p:tag name="RACEANIMATIONSPEED" val="3"/>
  <p:tag name="BUBBLENAMEVISIBLE" val="True"/>
  <p:tag name="CUSTOMGRIDBACKCOLOR" val="-2830136"/>
  <p:tag name="USESCHEMECOLORS" val="True"/>
  <p:tag name="GRIDROTATIONINTERVAL" val="2"/>
  <p:tag name="CHARTCOLORS" val="0"/>
  <p:tag name="INCLUDEPPT" val="True"/>
  <p:tag name="REALTIMEBACKUPPATH" val="(None)"/>
  <p:tag name="FIBDISPLAYRESULTS" val="True"/>
  <p:tag name="PRRESPONSE3" val="8"/>
  <p:tag name="PRRESPONSE8" val="3"/>
  <p:tag name="TPVERSION" val="2008"/>
  <p:tag name="ANSWERNOWSTYLE" val="6"/>
  <p:tag name="COUNTDOWNSECONDS" val="10"/>
  <p:tag name="AUTOADVANCE" val="True"/>
  <p:tag name="SKIPREMAININGRACESLIDES" val="True"/>
  <p:tag name="BUBBLEGROUPING" val="3"/>
  <p:tag name="CUSTOMCELLBACKCOLOR3" val="-268652"/>
  <p:tag name="AUTOSIZEGRID" val="True"/>
  <p:tag name="INCLUDENONRESPONDERS" val="True"/>
  <p:tag name="REALTIMEBACKUP" val="False"/>
  <p:tag name="FIBINCLUDEOTHER" val="True"/>
  <p:tag name="PRRESPONSE5" val="6"/>
  <p:tag name="ALWAYSOPENPOLL" val="False"/>
  <p:tag name="ANSWERNOWTEXT" val="Answer Now"/>
  <p:tag name="BACKUPSESSIONS" val="True"/>
  <p:tag name="RACEENDPOINTS" val="100"/>
  <p:tag name="DEFAULTNUMTEAMS" val="5"/>
  <p:tag name="DISPLAYDEVICENUMBER" val="True"/>
  <p:tag name="RESETCHARTS" val="True"/>
  <p:tag name="ZEROBASED" val="False"/>
  <p:tag name="PRRESPONSE1" val="10"/>
  <p:tag name="SHOWFLASHWARNING" val="True"/>
  <p:tag name="COUNTDOWNSTYLE" val="4"/>
  <p:tag name="AUTOUPDATEALIASES" val="True"/>
  <p:tag name="BUBBLESIZEVISIBLE" val="True"/>
  <p:tag name="GRIDOPACITY" val="90"/>
  <p:tag name="ALLOWUSERFEEDBACK" val="True"/>
  <p:tag name="FIBDISPLAYKEYWORDS" val="True"/>
  <p:tag name="SHOWBARVISIBLE" val="True"/>
  <p:tag name="NUMRESPONSES" val="1"/>
  <p:tag name="MAXRESPONDERS" val="5"/>
  <p:tag name="GRIDPOSITION" val="1"/>
  <p:tag name="CHARTSCALE" val="True"/>
  <p:tag name="PRRESPONSE9" val="2"/>
  <p:tag name="CHARTVALUEFORMAT" val="0%"/>
  <p:tag name="CUSTOMCELLBACKCOLOR2" val="-13395457"/>
  <p:tag name="CORRECTPOINTVALUE" val="1"/>
  <p:tag name="USESECONDARYMONITOR" val="True"/>
  <p:tag name="PARTICIPANTSINLEADERBOARD" val="5"/>
  <p:tag name="MULTIRESPDIVISOR" val="1"/>
  <p:tag name="SAVECSVWITHSESSION" val="True"/>
  <p:tag name="DISPLAYNAME" val="True"/>
  <p:tag name="PRRESPONSE7" val="4"/>
  <p:tag name="POLLINGCYCLE" val="2"/>
  <p:tag name="STDCHART" val="1"/>
  <p:tag name="RESPTABLESTYLE" val="-1"/>
  <p:tag name="CUSTOMCELLBACKCOLOR1" val="-657956"/>
  <p:tag name="PRRESPONSE4" val="7"/>
  <p:tag name="ADVANCEDSETTINGSVIEW"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LWW TEMPLATE">
  <a:themeElements>
    <a:clrScheme name="">
      <a:dk1>
        <a:srgbClr val="000000"/>
      </a:dk1>
      <a:lt1>
        <a:srgbClr val="FFFFFF"/>
      </a:lt1>
      <a:dk2>
        <a:srgbClr val="006B76"/>
      </a:dk2>
      <a:lt2>
        <a:srgbClr val="000000"/>
      </a:lt2>
      <a:accent1>
        <a:srgbClr val="186EC4"/>
      </a:accent1>
      <a:accent2>
        <a:srgbClr val="CC9900"/>
      </a:accent2>
      <a:accent3>
        <a:srgbClr val="FFFFFF"/>
      </a:accent3>
      <a:accent4>
        <a:srgbClr val="000000"/>
      </a:accent4>
      <a:accent5>
        <a:srgbClr val="ABBADE"/>
      </a:accent5>
      <a:accent6>
        <a:srgbClr val="B98A00"/>
      </a:accent6>
      <a:hlink>
        <a:srgbClr val="FF0000"/>
      </a:hlink>
      <a:folHlink>
        <a:srgbClr val="009900"/>
      </a:folHlink>
    </a:clrScheme>
    <a:fontScheme name="LWW TEMPLATE">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LWW 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LWW 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LWW 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LWW 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LWW 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LWW 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LWW 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G:\Q299xx.LWW\LWW TEMPLATE.ppt</Template>
  <TotalTime>2947</TotalTime>
  <Words>873</Words>
  <Application>Microsoft Macintosh PowerPoint</Application>
  <PresentationFormat>On-screen Show (4:3)</PresentationFormat>
  <Paragraphs>132</Paragraphs>
  <Slides>32</Slides>
  <Notes>20</Notes>
  <HiddenSlides>5</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ＭＳ Ｐゴシック</vt:lpstr>
      <vt:lpstr>Arial</vt:lpstr>
      <vt:lpstr>Times New Roman</vt:lpstr>
      <vt:lpstr>Verdana</vt:lpstr>
      <vt:lpstr>LWW 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Flexibility as Measured by the Sit-and- Reach Test</vt:lpstr>
      <vt:lpstr>PowerPoint Presentation</vt:lpstr>
      <vt:lpstr>VI. Flexibility (cont.)</vt:lpstr>
      <vt:lpstr>VI. Flexibility (cont.)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Wolters Kluwer Health - Lippincott Williams &amp; Wilkins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LWW PPT Slide Template Master</dc:title>
  <dc:creator>Dale Gray</dc:creator>
  <cp:lastModifiedBy>Geraint Forster</cp:lastModifiedBy>
  <cp:revision>334</cp:revision>
  <cp:lastPrinted>2001-01-03T19:47:24Z</cp:lastPrinted>
  <dcterms:created xsi:type="dcterms:W3CDTF">2001-02-15T19:07:27Z</dcterms:created>
  <dcterms:modified xsi:type="dcterms:W3CDTF">2026-02-20T10:19:31Z</dcterms:modified>
</cp:coreProperties>
</file>