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Canva Sans" panose="020B0604020202020204" charset="0"/>
      <p:regular r:id="rId13"/>
    </p:embeddedFont>
    <p:embeddedFont>
      <p:font typeface="Canva Sans Bold" panose="020B0604020202020204" charset="0"/>
      <p:regular r:id="rId14"/>
    </p:embeddedFont>
    <p:embeddedFont>
      <p:font typeface="Handy Casual" panose="020B0604020202020204" charset="0"/>
      <p:regular r:id="rId15"/>
    </p:embeddedFont>
    <p:embeddedFont>
      <p:font typeface="Pompiere" panose="020B0604020202020204" charset="0"/>
      <p:regular r:id="rId16"/>
    </p:embeddedFont>
    <p:embeddedFont>
      <p:font typeface="TAN Headline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7" d="100"/>
          <a:sy n="57" d="100"/>
        </p:scale>
        <p:origin x="135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svg"/><Relationship Id="rId3" Type="http://schemas.openxmlformats.org/officeDocument/2006/relationships/image" Target="../media/image12.svg"/><Relationship Id="rId7" Type="http://schemas.openxmlformats.org/officeDocument/2006/relationships/image" Target="../media/image8.svg"/><Relationship Id="rId12" Type="http://schemas.openxmlformats.org/officeDocument/2006/relationships/image" Target="../media/image1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8.svg"/><Relationship Id="rId5" Type="http://schemas.openxmlformats.org/officeDocument/2006/relationships/image" Target="../media/image14.svg"/><Relationship Id="rId10" Type="http://schemas.openxmlformats.org/officeDocument/2006/relationships/image" Target="../media/image17.png"/><Relationship Id="rId4" Type="http://schemas.openxmlformats.org/officeDocument/2006/relationships/image" Target="../media/image13.png"/><Relationship Id="rId9" Type="http://schemas.openxmlformats.org/officeDocument/2006/relationships/image" Target="../media/image1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7" Type="http://schemas.openxmlformats.org/officeDocument/2006/relationships/image" Target="../media/image26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8.svg"/><Relationship Id="rId7" Type="http://schemas.openxmlformats.org/officeDocument/2006/relationships/image" Target="../media/image2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7" Type="http://schemas.openxmlformats.org/officeDocument/2006/relationships/image" Target="../media/image26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7" Type="http://schemas.openxmlformats.org/officeDocument/2006/relationships/image" Target="../media/image26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7" Type="http://schemas.openxmlformats.org/officeDocument/2006/relationships/image" Target="../media/image26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31.svg"/><Relationship Id="rId7" Type="http://schemas.openxmlformats.org/officeDocument/2006/relationships/image" Target="../media/image18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33.svg"/><Relationship Id="rId4" Type="http://schemas.openxmlformats.org/officeDocument/2006/relationships/image" Target="../media/image32.png"/><Relationship Id="rId9" Type="http://schemas.openxmlformats.org/officeDocument/2006/relationships/image" Target="../media/image35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41.svg"/><Relationship Id="rId3" Type="http://schemas.openxmlformats.org/officeDocument/2006/relationships/image" Target="../media/image37.svg"/><Relationship Id="rId7" Type="http://schemas.openxmlformats.org/officeDocument/2006/relationships/image" Target="../media/image4.svg"/><Relationship Id="rId12" Type="http://schemas.openxmlformats.org/officeDocument/2006/relationships/image" Target="../media/image40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10.svg"/><Relationship Id="rId5" Type="http://schemas.openxmlformats.org/officeDocument/2006/relationships/image" Target="../media/image39.svg"/><Relationship Id="rId10" Type="http://schemas.openxmlformats.org/officeDocument/2006/relationships/image" Target="../media/image9.png"/><Relationship Id="rId4" Type="http://schemas.openxmlformats.org/officeDocument/2006/relationships/image" Target="../media/image38.png"/><Relationship Id="rId9" Type="http://schemas.openxmlformats.org/officeDocument/2006/relationships/image" Target="../media/image8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 flipH="1">
            <a:off x="9223231" y="8895219"/>
            <a:ext cx="11552272" cy="1596314"/>
          </a:xfrm>
          <a:custGeom>
            <a:avLst/>
            <a:gdLst/>
            <a:ahLst/>
            <a:cxnLst/>
            <a:rect l="l" t="t" r="r" b="b"/>
            <a:pathLst>
              <a:path w="11552272" h="1596314">
                <a:moveTo>
                  <a:pt x="11552272" y="0"/>
                </a:moveTo>
                <a:lnTo>
                  <a:pt x="0" y="0"/>
                </a:lnTo>
                <a:lnTo>
                  <a:pt x="0" y="1596314"/>
                </a:lnTo>
                <a:lnTo>
                  <a:pt x="11552272" y="1596314"/>
                </a:lnTo>
                <a:lnTo>
                  <a:pt x="1155227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-2649686" y="-149539"/>
            <a:ext cx="11546413" cy="1595504"/>
          </a:xfrm>
          <a:custGeom>
            <a:avLst/>
            <a:gdLst/>
            <a:ahLst/>
            <a:cxnLst/>
            <a:rect l="l" t="t" r="r" b="b"/>
            <a:pathLst>
              <a:path w="11546413" h="1595504">
                <a:moveTo>
                  <a:pt x="11546413" y="0"/>
                </a:moveTo>
                <a:lnTo>
                  <a:pt x="0" y="0"/>
                </a:lnTo>
                <a:lnTo>
                  <a:pt x="0" y="1595505"/>
                </a:lnTo>
                <a:lnTo>
                  <a:pt x="11546413" y="1595505"/>
                </a:lnTo>
                <a:lnTo>
                  <a:pt x="1154641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291669">
            <a:off x="3278791" y="1594787"/>
            <a:ext cx="1737858" cy="1583030"/>
          </a:xfrm>
          <a:custGeom>
            <a:avLst/>
            <a:gdLst/>
            <a:ahLst/>
            <a:cxnLst/>
            <a:rect l="l" t="t" r="r" b="b"/>
            <a:pathLst>
              <a:path w="1737858" h="1583030">
                <a:moveTo>
                  <a:pt x="0" y="0"/>
                </a:moveTo>
                <a:lnTo>
                  <a:pt x="1737857" y="0"/>
                </a:lnTo>
                <a:lnTo>
                  <a:pt x="1737857" y="1583031"/>
                </a:lnTo>
                <a:lnTo>
                  <a:pt x="0" y="15830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028700" y="4508551"/>
            <a:ext cx="3713137" cy="4248440"/>
          </a:xfrm>
          <a:custGeom>
            <a:avLst/>
            <a:gdLst/>
            <a:ahLst/>
            <a:cxnLst/>
            <a:rect l="l" t="t" r="r" b="b"/>
            <a:pathLst>
              <a:path w="3713137" h="4248440">
                <a:moveTo>
                  <a:pt x="0" y="0"/>
                </a:moveTo>
                <a:lnTo>
                  <a:pt x="3713137" y="0"/>
                </a:lnTo>
                <a:lnTo>
                  <a:pt x="3713137" y="4248440"/>
                </a:lnTo>
                <a:lnTo>
                  <a:pt x="0" y="424844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3119757" flipV="1">
            <a:off x="13984448" y="1012389"/>
            <a:ext cx="4560715" cy="4833128"/>
          </a:xfrm>
          <a:custGeom>
            <a:avLst/>
            <a:gdLst/>
            <a:ahLst/>
            <a:cxnLst/>
            <a:rect l="l" t="t" r="r" b="b"/>
            <a:pathLst>
              <a:path w="4560715" h="4833128">
                <a:moveTo>
                  <a:pt x="0" y="4833128"/>
                </a:moveTo>
                <a:lnTo>
                  <a:pt x="4560715" y="4833128"/>
                </a:lnTo>
                <a:lnTo>
                  <a:pt x="4560715" y="0"/>
                </a:lnTo>
                <a:lnTo>
                  <a:pt x="0" y="0"/>
                </a:lnTo>
                <a:lnTo>
                  <a:pt x="0" y="4833128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563839" y="4699684"/>
            <a:ext cx="11029225" cy="44302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012"/>
              </a:lnSpc>
            </a:pPr>
            <a:r>
              <a:rPr lang="en-US" sz="17184" u="sng" spc="189">
                <a:solidFill>
                  <a:srgbClr val="000000"/>
                </a:solidFill>
                <a:latin typeface="Pompiere"/>
                <a:ea typeface="Pompiere"/>
                <a:cs typeface="Pompiere"/>
                <a:sym typeface="Pompiere"/>
              </a:rPr>
              <a:t>FINAL CHECKLIST </a:t>
            </a:r>
          </a:p>
        </p:txBody>
      </p:sp>
      <p:sp>
        <p:nvSpPr>
          <p:cNvPr id="8" name="Freeform 8"/>
          <p:cNvSpPr/>
          <p:nvPr/>
        </p:nvSpPr>
        <p:spPr>
          <a:xfrm rot="-1399026">
            <a:off x="10496119" y="1961744"/>
            <a:ext cx="1719464" cy="2465181"/>
          </a:xfrm>
          <a:custGeom>
            <a:avLst/>
            <a:gdLst/>
            <a:ahLst/>
            <a:cxnLst/>
            <a:rect l="l" t="t" r="r" b="b"/>
            <a:pathLst>
              <a:path w="1719464" h="2465181">
                <a:moveTo>
                  <a:pt x="0" y="0"/>
                </a:moveTo>
                <a:lnTo>
                  <a:pt x="1719463" y="0"/>
                </a:lnTo>
                <a:lnTo>
                  <a:pt x="1719463" y="2465181"/>
                </a:lnTo>
                <a:lnTo>
                  <a:pt x="0" y="246518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1523990" y="1047750"/>
            <a:ext cx="5225042" cy="933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600"/>
              </a:lnSpc>
            </a:pPr>
            <a:endParaRPr/>
          </a:p>
          <a:p>
            <a:pPr algn="r">
              <a:lnSpc>
                <a:spcPts val="36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By Zita Draper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6288608" y="849567"/>
            <a:ext cx="6927975" cy="8739418"/>
          </a:xfrm>
          <a:custGeom>
            <a:avLst/>
            <a:gdLst/>
            <a:ahLst/>
            <a:cxnLst/>
            <a:rect l="l" t="t" r="r" b="b"/>
            <a:pathLst>
              <a:path w="6927975" h="8739418">
                <a:moveTo>
                  <a:pt x="0" y="0"/>
                </a:moveTo>
                <a:lnTo>
                  <a:pt x="6927974" y="0"/>
                </a:lnTo>
                <a:lnTo>
                  <a:pt x="6927974" y="8739418"/>
                </a:lnTo>
                <a:lnTo>
                  <a:pt x="0" y="87394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120756" y="1028700"/>
            <a:ext cx="4584113" cy="3975676"/>
          </a:xfrm>
          <a:custGeom>
            <a:avLst/>
            <a:gdLst/>
            <a:ahLst/>
            <a:cxnLst/>
            <a:rect l="l" t="t" r="r" b="b"/>
            <a:pathLst>
              <a:path w="4584113" h="3975676">
                <a:moveTo>
                  <a:pt x="0" y="0"/>
                </a:moveTo>
                <a:lnTo>
                  <a:pt x="4584113" y="0"/>
                </a:lnTo>
                <a:lnTo>
                  <a:pt x="4584113" y="3975676"/>
                </a:lnTo>
                <a:lnTo>
                  <a:pt x="0" y="397567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 rot="-810814">
            <a:off x="2392081" y="2927294"/>
            <a:ext cx="3945639" cy="743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11"/>
              </a:lnSpc>
            </a:pPr>
            <a:r>
              <a:rPr lang="en-US" sz="5668" spc="124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Agenda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42532" y="2758632"/>
            <a:ext cx="7404819" cy="50838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090187" lvl="1" indent="-545094" algn="l">
              <a:lnSpc>
                <a:spcPts val="6715"/>
              </a:lnSpc>
              <a:buAutoNum type="arabicPeriod"/>
            </a:pPr>
            <a:r>
              <a:rPr lang="en-US" sz="5049" spc="111">
                <a:solidFill>
                  <a:srgbClr val="FFFFFF"/>
                </a:solidFill>
                <a:latin typeface="Handy Casual"/>
                <a:ea typeface="Handy Casual"/>
                <a:cs typeface="Handy Casual"/>
                <a:sym typeface="Handy Casual"/>
              </a:rPr>
              <a:t>The layout </a:t>
            </a:r>
          </a:p>
          <a:p>
            <a:pPr marL="1090187" lvl="1" indent="-545094" algn="l">
              <a:lnSpc>
                <a:spcPts val="6715"/>
              </a:lnSpc>
              <a:buAutoNum type="arabicPeriod"/>
            </a:pPr>
            <a:r>
              <a:rPr lang="en-US" sz="5049" spc="111">
                <a:solidFill>
                  <a:srgbClr val="FFFFFF"/>
                </a:solidFill>
                <a:latin typeface="Handy Casual"/>
                <a:ea typeface="Handy Casual"/>
                <a:cs typeface="Handy Casual"/>
                <a:sym typeface="Handy Casual"/>
              </a:rPr>
              <a:t>The referencing </a:t>
            </a:r>
          </a:p>
          <a:p>
            <a:pPr marL="1090187" lvl="1" indent="-545094" algn="l">
              <a:lnSpc>
                <a:spcPts val="6715"/>
              </a:lnSpc>
              <a:buAutoNum type="arabicPeriod"/>
            </a:pPr>
            <a:r>
              <a:rPr lang="en-US" sz="5049" spc="111">
                <a:solidFill>
                  <a:srgbClr val="FFFFFF"/>
                </a:solidFill>
                <a:latin typeface="Handy Casual"/>
                <a:ea typeface="Handy Casual"/>
                <a:cs typeface="Handy Casual"/>
                <a:sym typeface="Handy Casual"/>
              </a:rPr>
              <a:t>Drafts </a:t>
            </a:r>
          </a:p>
          <a:p>
            <a:pPr marL="1090187" lvl="1" indent="-545094" algn="l">
              <a:lnSpc>
                <a:spcPts val="6715"/>
              </a:lnSpc>
              <a:buAutoNum type="arabicPeriod"/>
            </a:pPr>
            <a:r>
              <a:rPr lang="en-US" sz="5049" spc="111">
                <a:solidFill>
                  <a:srgbClr val="FFFFFF"/>
                </a:solidFill>
                <a:latin typeface="Handy Casual"/>
                <a:ea typeface="Handy Casual"/>
                <a:cs typeface="Handy Casual"/>
                <a:sym typeface="Handy Casual"/>
              </a:rPr>
              <a:t>Structure </a:t>
            </a:r>
          </a:p>
          <a:p>
            <a:pPr marL="1090187" lvl="1" indent="-545094" algn="l">
              <a:lnSpc>
                <a:spcPts val="6715"/>
              </a:lnSpc>
              <a:buAutoNum type="arabicPeriod"/>
            </a:pPr>
            <a:r>
              <a:rPr lang="en-US" sz="5049" spc="111">
                <a:solidFill>
                  <a:srgbClr val="FFFFFF"/>
                </a:solidFill>
                <a:latin typeface="Handy Casual"/>
                <a:ea typeface="Handy Casual"/>
                <a:cs typeface="Handy Casual"/>
                <a:sym typeface="Handy Casual"/>
              </a:rPr>
              <a:t>Drop in </a:t>
            </a:r>
          </a:p>
          <a:p>
            <a:pPr marL="1090187" lvl="1" indent="-545094" algn="l">
              <a:lnSpc>
                <a:spcPts val="6715"/>
              </a:lnSpc>
              <a:buAutoNum type="arabicPeriod"/>
            </a:pPr>
            <a:r>
              <a:rPr lang="en-US" sz="5049" spc="111">
                <a:solidFill>
                  <a:srgbClr val="FFFFFF"/>
                </a:solidFill>
                <a:latin typeface="Handy Casual"/>
                <a:ea typeface="Handy Casual"/>
                <a:cs typeface="Handy Casual"/>
                <a:sym typeface="Handy Casual"/>
              </a:rPr>
              <a:t>Thank you, any questions?</a:t>
            </a:r>
          </a:p>
        </p:txBody>
      </p:sp>
      <p:sp>
        <p:nvSpPr>
          <p:cNvPr id="6" name="Freeform 6"/>
          <p:cNvSpPr/>
          <p:nvPr/>
        </p:nvSpPr>
        <p:spPr>
          <a:xfrm rot="5856579" flipV="1">
            <a:off x="764579" y="5127721"/>
            <a:ext cx="3435988" cy="3641221"/>
          </a:xfrm>
          <a:custGeom>
            <a:avLst/>
            <a:gdLst/>
            <a:ahLst/>
            <a:cxnLst/>
            <a:rect l="l" t="t" r="r" b="b"/>
            <a:pathLst>
              <a:path w="3435988" h="3641221">
                <a:moveTo>
                  <a:pt x="0" y="3641221"/>
                </a:moveTo>
                <a:lnTo>
                  <a:pt x="3435989" y="3641221"/>
                </a:lnTo>
                <a:lnTo>
                  <a:pt x="3435989" y="0"/>
                </a:lnTo>
                <a:lnTo>
                  <a:pt x="0" y="0"/>
                </a:lnTo>
                <a:lnTo>
                  <a:pt x="0" y="3641221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1568932">
            <a:off x="15282144" y="5728523"/>
            <a:ext cx="1443297" cy="2069242"/>
          </a:xfrm>
          <a:custGeom>
            <a:avLst/>
            <a:gdLst/>
            <a:ahLst/>
            <a:cxnLst/>
            <a:rect l="l" t="t" r="r" b="b"/>
            <a:pathLst>
              <a:path w="1443297" h="2069242">
                <a:moveTo>
                  <a:pt x="0" y="0"/>
                </a:moveTo>
                <a:lnTo>
                  <a:pt x="1443297" y="0"/>
                </a:lnTo>
                <a:lnTo>
                  <a:pt x="1443297" y="2069242"/>
                </a:lnTo>
                <a:lnTo>
                  <a:pt x="0" y="206924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6190582">
            <a:off x="14034320" y="781506"/>
            <a:ext cx="1514128" cy="1379233"/>
          </a:xfrm>
          <a:custGeom>
            <a:avLst/>
            <a:gdLst/>
            <a:ahLst/>
            <a:cxnLst/>
            <a:rect l="l" t="t" r="r" b="b"/>
            <a:pathLst>
              <a:path w="1514128" h="1379233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752595" y="-301411"/>
            <a:ext cx="12710840" cy="1756407"/>
          </a:xfrm>
          <a:custGeom>
            <a:avLst/>
            <a:gdLst/>
            <a:ahLst/>
            <a:cxnLst/>
            <a:rect l="l" t="t" r="r" b="b"/>
            <a:pathLst>
              <a:path w="12710840" h="1756407">
                <a:moveTo>
                  <a:pt x="0" y="0"/>
                </a:moveTo>
                <a:lnTo>
                  <a:pt x="12710840" y="0"/>
                </a:lnTo>
                <a:lnTo>
                  <a:pt x="12710840" y="1756407"/>
                </a:lnTo>
                <a:lnTo>
                  <a:pt x="0" y="175640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0800000">
            <a:off x="-5599813" y="8633321"/>
            <a:ext cx="13959219" cy="1928910"/>
          </a:xfrm>
          <a:custGeom>
            <a:avLst/>
            <a:gdLst/>
            <a:ahLst/>
            <a:cxnLst/>
            <a:rect l="l" t="t" r="r" b="b"/>
            <a:pathLst>
              <a:path w="13959219" h="1928910">
                <a:moveTo>
                  <a:pt x="0" y="0"/>
                </a:moveTo>
                <a:lnTo>
                  <a:pt x="13959219" y="0"/>
                </a:lnTo>
                <a:lnTo>
                  <a:pt x="13959219" y="1928910"/>
                </a:lnTo>
                <a:lnTo>
                  <a:pt x="0" y="192891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>
            <a:off x="-49133" y="364943"/>
            <a:ext cx="7628315" cy="9557115"/>
          </a:xfrm>
          <a:custGeom>
            <a:avLst/>
            <a:gdLst/>
            <a:ahLst/>
            <a:cxnLst/>
            <a:rect l="l" t="t" r="r" b="b"/>
            <a:pathLst>
              <a:path w="7628315" h="9557115">
                <a:moveTo>
                  <a:pt x="0" y="0"/>
                </a:moveTo>
                <a:lnTo>
                  <a:pt x="7628316" y="0"/>
                </a:lnTo>
                <a:lnTo>
                  <a:pt x="7628316" y="9557114"/>
                </a:lnTo>
                <a:lnTo>
                  <a:pt x="0" y="95571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 rot="-466770">
            <a:off x="1438978" y="3263450"/>
            <a:ext cx="4829464" cy="1756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9"/>
              </a:lnSpc>
              <a:spcBef>
                <a:spcPct val="0"/>
              </a:spcBef>
            </a:pPr>
            <a:r>
              <a:rPr lang="en-US" sz="5078" u="sng" dirty="0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THE LAYOUT!</a:t>
            </a:r>
          </a:p>
        </p:txBody>
      </p:sp>
      <p:sp>
        <p:nvSpPr>
          <p:cNvPr id="7" name="Freeform 7"/>
          <p:cNvSpPr/>
          <p:nvPr/>
        </p:nvSpPr>
        <p:spPr>
          <a:xfrm rot="-1568932">
            <a:off x="15923955" y="7885164"/>
            <a:ext cx="1144336" cy="1640625"/>
          </a:xfrm>
          <a:custGeom>
            <a:avLst/>
            <a:gdLst/>
            <a:ahLst/>
            <a:cxnLst/>
            <a:rect l="l" t="t" r="r" b="b"/>
            <a:pathLst>
              <a:path w="1144336" h="1640625">
                <a:moveTo>
                  <a:pt x="0" y="0"/>
                </a:moveTo>
                <a:lnTo>
                  <a:pt x="1144337" y="0"/>
                </a:lnTo>
                <a:lnTo>
                  <a:pt x="1144337" y="1640626"/>
                </a:lnTo>
                <a:lnTo>
                  <a:pt x="0" y="164062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5027046">
            <a:off x="16282896" y="916013"/>
            <a:ext cx="1514128" cy="1379233"/>
          </a:xfrm>
          <a:custGeom>
            <a:avLst/>
            <a:gdLst/>
            <a:ahLst/>
            <a:cxnLst/>
            <a:rect l="l" t="t" r="r" b="b"/>
            <a:pathLst>
              <a:path w="1514128" h="1379233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7426014" y="1362154"/>
            <a:ext cx="9167664" cy="7172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71553" lvl="1" indent="-485777" algn="ctr">
              <a:lnSpc>
                <a:spcPts val="6300"/>
              </a:lnSpc>
              <a:buAutoNum type="arabicPeriod"/>
            </a:pPr>
            <a:r>
              <a:rPr lang="en-US" sz="4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Cover Page </a:t>
            </a:r>
          </a:p>
          <a:p>
            <a:pPr marL="971553" lvl="1" indent="-485777" algn="ctr">
              <a:lnSpc>
                <a:spcPts val="6300"/>
              </a:lnSpc>
              <a:buAutoNum type="arabicPeriod"/>
            </a:pPr>
            <a:r>
              <a:rPr lang="en-US" sz="4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Content page with numbers </a:t>
            </a:r>
          </a:p>
          <a:p>
            <a:pPr marL="971553" lvl="1" indent="-485777" algn="ctr">
              <a:lnSpc>
                <a:spcPts val="6300"/>
              </a:lnSpc>
              <a:buAutoNum type="arabicPeriod"/>
            </a:pPr>
            <a:r>
              <a:rPr lang="en-US" sz="4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Executive summary</a:t>
            </a:r>
          </a:p>
          <a:p>
            <a:pPr marL="971553" lvl="1" indent="-485777" algn="ctr">
              <a:lnSpc>
                <a:spcPts val="6300"/>
              </a:lnSpc>
              <a:buAutoNum type="arabicPeriod"/>
            </a:pPr>
            <a:r>
              <a:rPr lang="en-US" sz="4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Introduction </a:t>
            </a:r>
          </a:p>
          <a:p>
            <a:pPr marL="971553" lvl="1" indent="-485777" algn="ctr">
              <a:lnSpc>
                <a:spcPts val="6300"/>
              </a:lnSpc>
              <a:buAutoNum type="arabicPeriod"/>
            </a:pPr>
            <a:r>
              <a:rPr lang="en-US" sz="4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Research plan (Methodology)</a:t>
            </a:r>
          </a:p>
          <a:p>
            <a:pPr marL="971553" lvl="1" indent="-485777" algn="ctr">
              <a:lnSpc>
                <a:spcPts val="6300"/>
              </a:lnSpc>
              <a:buAutoNum type="arabicPeriod"/>
            </a:pPr>
            <a:r>
              <a:rPr lang="en-US" sz="4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Research and findings </a:t>
            </a:r>
          </a:p>
          <a:p>
            <a:pPr marL="971553" lvl="1" indent="-485777" algn="ctr">
              <a:lnSpc>
                <a:spcPts val="6300"/>
              </a:lnSpc>
              <a:buAutoNum type="arabicPeriod"/>
            </a:pPr>
            <a:r>
              <a:rPr lang="en-US" sz="4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Reform </a:t>
            </a:r>
          </a:p>
          <a:p>
            <a:pPr marL="971553" lvl="1" indent="-485777" algn="ctr">
              <a:lnSpc>
                <a:spcPts val="6300"/>
              </a:lnSpc>
              <a:buAutoNum type="arabicPeriod"/>
            </a:pPr>
            <a:r>
              <a:rPr lang="en-US" sz="4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Conclusion </a:t>
            </a:r>
          </a:p>
          <a:p>
            <a:pPr marL="971553" lvl="1" indent="-485777" algn="ctr">
              <a:lnSpc>
                <a:spcPts val="6300"/>
              </a:lnSpc>
              <a:buAutoNum type="arabicPeriod"/>
            </a:pPr>
            <a:r>
              <a:rPr lang="en-US" sz="4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 list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88154" y="1242183"/>
            <a:ext cx="16671146" cy="7657600"/>
            <a:chOff x="0" y="0"/>
            <a:chExt cx="22710378" cy="10431615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22646878" cy="10368115"/>
            </a:xfrm>
            <a:custGeom>
              <a:avLst/>
              <a:gdLst/>
              <a:ahLst/>
              <a:cxnLst/>
              <a:rect l="l" t="t" r="r" b="b"/>
              <a:pathLst>
                <a:path w="22646878" h="10368115">
                  <a:moveTo>
                    <a:pt x="22554168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22552898" y="0"/>
                  </a:lnTo>
                  <a:cubicBezTo>
                    <a:pt x="22603698" y="0"/>
                    <a:pt x="22645608" y="41910"/>
                    <a:pt x="22645608" y="92710"/>
                  </a:cubicBezTo>
                  <a:lnTo>
                    <a:pt x="22645608" y="10274136"/>
                  </a:lnTo>
                  <a:cubicBezTo>
                    <a:pt x="22646878" y="10326205"/>
                    <a:pt x="22604968" y="10368115"/>
                    <a:pt x="22554168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22710378" cy="10431616"/>
            </a:xfrm>
            <a:custGeom>
              <a:avLst/>
              <a:gdLst/>
              <a:ahLst/>
              <a:cxnLst/>
              <a:rect l="l" t="t" r="r" b="b"/>
              <a:pathLst>
                <a:path w="22710378" h="10431616">
                  <a:moveTo>
                    <a:pt x="22585918" y="59690"/>
                  </a:moveTo>
                  <a:cubicBezTo>
                    <a:pt x="22621478" y="59690"/>
                    <a:pt x="22650687" y="88900"/>
                    <a:pt x="22650687" y="124460"/>
                  </a:cubicBezTo>
                  <a:lnTo>
                    <a:pt x="22650687" y="10307155"/>
                  </a:lnTo>
                  <a:cubicBezTo>
                    <a:pt x="22650687" y="10342716"/>
                    <a:pt x="22621478" y="10371926"/>
                    <a:pt x="22585918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2585918" y="59690"/>
                  </a:lnTo>
                  <a:moveTo>
                    <a:pt x="22585918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22585918" y="10431616"/>
                  </a:lnTo>
                  <a:cubicBezTo>
                    <a:pt x="22654498" y="10431616"/>
                    <a:pt x="22710378" y="10375736"/>
                    <a:pt x="22710378" y="10307155"/>
                  </a:cubicBezTo>
                  <a:lnTo>
                    <a:pt x="22710378" y="124460"/>
                  </a:lnTo>
                  <a:cubicBezTo>
                    <a:pt x="22710378" y="55880"/>
                    <a:pt x="22654498" y="0"/>
                    <a:pt x="22585918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 rot="5272824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866056" y="2689688"/>
            <a:ext cx="4764404" cy="4506332"/>
          </a:xfrm>
          <a:custGeom>
            <a:avLst/>
            <a:gdLst/>
            <a:ahLst/>
            <a:cxnLst/>
            <a:rect l="l" t="t" r="r" b="b"/>
            <a:pathLst>
              <a:path w="4764404" h="4506332">
                <a:moveTo>
                  <a:pt x="0" y="0"/>
                </a:moveTo>
                <a:lnTo>
                  <a:pt x="4764404" y="0"/>
                </a:lnTo>
                <a:lnTo>
                  <a:pt x="4764404" y="4506332"/>
                </a:lnTo>
                <a:lnTo>
                  <a:pt x="0" y="450633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35865" t="-11626" r="-36604" b="-986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125760" y="2512850"/>
            <a:ext cx="4742194" cy="4860010"/>
          </a:xfrm>
          <a:custGeom>
            <a:avLst/>
            <a:gdLst/>
            <a:ahLst/>
            <a:cxnLst/>
            <a:rect l="l" t="t" r="r" b="b"/>
            <a:pathLst>
              <a:path w="4742194" h="4860010">
                <a:moveTo>
                  <a:pt x="0" y="0"/>
                </a:moveTo>
                <a:lnTo>
                  <a:pt x="4742193" y="0"/>
                </a:lnTo>
                <a:lnTo>
                  <a:pt x="4742193" y="4860009"/>
                </a:lnTo>
                <a:lnTo>
                  <a:pt x="0" y="486000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40957" t="-11020" r="-43163" b="-867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1364340" y="2450304"/>
            <a:ext cx="4921731" cy="4985101"/>
          </a:xfrm>
          <a:custGeom>
            <a:avLst/>
            <a:gdLst/>
            <a:ahLst/>
            <a:cxnLst/>
            <a:rect l="l" t="t" r="r" b="b"/>
            <a:pathLst>
              <a:path w="4921731" h="4985101">
                <a:moveTo>
                  <a:pt x="0" y="0"/>
                </a:moveTo>
                <a:lnTo>
                  <a:pt x="4921731" y="0"/>
                </a:lnTo>
                <a:lnTo>
                  <a:pt x="4921731" y="4985101"/>
                </a:lnTo>
                <a:lnTo>
                  <a:pt x="0" y="498510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36085" t="-9911" r="-41567" b="-6944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88154" y="1242183"/>
            <a:ext cx="16671146" cy="7657600"/>
            <a:chOff x="0" y="0"/>
            <a:chExt cx="22710378" cy="10431615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22646878" cy="10368115"/>
            </a:xfrm>
            <a:custGeom>
              <a:avLst/>
              <a:gdLst/>
              <a:ahLst/>
              <a:cxnLst/>
              <a:rect l="l" t="t" r="r" b="b"/>
              <a:pathLst>
                <a:path w="22646878" h="10368115">
                  <a:moveTo>
                    <a:pt x="22554168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22552898" y="0"/>
                  </a:lnTo>
                  <a:cubicBezTo>
                    <a:pt x="22603698" y="0"/>
                    <a:pt x="22645608" y="41910"/>
                    <a:pt x="22645608" y="92710"/>
                  </a:cubicBezTo>
                  <a:lnTo>
                    <a:pt x="22645608" y="10274136"/>
                  </a:lnTo>
                  <a:cubicBezTo>
                    <a:pt x="22646878" y="10326205"/>
                    <a:pt x="22604968" y="10368115"/>
                    <a:pt x="22554168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22710378" cy="10431616"/>
            </a:xfrm>
            <a:custGeom>
              <a:avLst/>
              <a:gdLst/>
              <a:ahLst/>
              <a:cxnLst/>
              <a:rect l="l" t="t" r="r" b="b"/>
              <a:pathLst>
                <a:path w="22710378" h="10431616">
                  <a:moveTo>
                    <a:pt x="22585918" y="59690"/>
                  </a:moveTo>
                  <a:cubicBezTo>
                    <a:pt x="22621478" y="59690"/>
                    <a:pt x="22650687" y="88900"/>
                    <a:pt x="22650687" y="124460"/>
                  </a:cubicBezTo>
                  <a:lnTo>
                    <a:pt x="22650687" y="10307155"/>
                  </a:lnTo>
                  <a:cubicBezTo>
                    <a:pt x="22650687" y="10342716"/>
                    <a:pt x="22621478" y="10371926"/>
                    <a:pt x="22585918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2585918" y="59690"/>
                  </a:lnTo>
                  <a:moveTo>
                    <a:pt x="22585918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22585918" y="10431616"/>
                  </a:lnTo>
                  <a:cubicBezTo>
                    <a:pt x="22654498" y="10431616"/>
                    <a:pt x="22710378" y="10375736"/>
                    <a:pt x="22710378" y="10307155"/>
                  </a:cubicBezTo>
                  <a:lnTo>
                    <a:pt x="22710378" y="124460"/>
                  </a:lnTo>
                  <a:cubicBezTo>
                    <a:pt x="22710378" y="55880"/>
                    <a:pt x="22654498" y="0"/>
                    <a:pt x="22585918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 rot="5272824" flipV="1">
            <a:off x="8401805" y="7841253"/>
            <a:ext cx="3750634" cy="3974660"/>
          </a:xfrm>
          <a:custGeom>
            <a:avLst/>
            <a:gdLst/>
            <a:ahLst/>
            <a:cxnLst/>
            <a:rect l="l" t="t" r="r" b="b"/>
            <a:pathLst>
              <a:path w="3750634" h="3974660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1568932">
            <a:off x="16073974" y="511583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2504634" y="1591843"/>
            <a:ext cx="12838186" cy="64528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This template can be located on Moodle under the Assessment tile.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>
            <a:off x="-49133" y="364943"/>
            <a:ext cx="7628315" cy="9557115"/>
          </a:xfrm>
          <a:custGeom>
            <a:avLst/>
            <a:gdLst/>
            <a:ahLst/>
            <a:cxnLst/>
            <a:rect l="l" t="t" r="r" b="b"/>
            <a:pathLst>
              <a:path w="7628315" h="9557115">
                <a:moveTo>
                  <a:pt x="0" y="0"/>
                </a:moveTo>
                <a:lnTo>
                  <a:pt x="7628316" y="0"/>
                </a:lnTo>
                <a:lnTo>
                  <a:pt x="7628316" y="9557114"/>
                </a:lnTo>
                <a:lnTo>
                  <a:pt x="0" y="95571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 rot="-466770">
            <a:off x="939943" y="3013090"/>
            <a:ext cx="5637271" cy="1756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9"/>
              </a:lnSpc>
              <a:spcBef>
                <a:spcPct val="0"/>
              </a:spcBef>
            </a:pPr>
            <a:r>
              <a:rPr lang="en-US" sz="5078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THE REFERENCING</a:t>
            </a:r>
          </a:p>
        </p:txBody>
      </p:sp>
      <p:sp>
        <p:nvSpPr>
          <p:cNvPr id="7" name="Freeform 7"/>
          <p:cNvSpPr/>
          <p:nvPr/>
        </p:nvSpPr>
        <p:spPr>
          <a:xfrm rot="-1568932">
            <a:off x="16467792" y="8305619"/>
            <a:ext cx="1144336" cy="1640625"/>
          </a:xfrm>
          <a:custGeom>
            <a:avLst/>
            <a:gdLst/>
            <a:ahLst/>
            <a:cxnLst/>
            <a:rect l="l" t="t" r="r" b="b"/>
            <a:pathLst>
              <a:path w="1144336" h="1640625">
                <a:moveTo>
                  <a:pt x="0" y="0"/>
                </a:moveTo>
                <a:lnTo>
                  <a:pt x="1144336" y="0"/>
                </a:lnTo>
                <a:lnTo>
                  <a:pt x="1144336" y="1640625"/>
                </a:lnTo>
                <a:lnTo>
                  <a:pt x="0" y="164062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5027046">
            <a:off x="16282896" y="916013"/>
            <a:ext cx="1514128" cy="1379233"/>
          </a:xfrm>
          <a:custGeom>
            <a:avLst/>
            <a:gdLst/>
            <a:ahLst/>
            <a:cxnLst/>
            <a:rect l="l" t="t" r="r" b="b"/>
            <a:pathLst>
              <a:path w="1514128" h="1379233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7010845" y="1418590"/>
            <a:ext cx="9631630" cy="7354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There needs to be in text citations throughout. 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You must include a reference list. 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Utilise the Harvard referencing guide.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>
            <a:off x="-49133" y="364943"/>
            <a:ext cx="7628315" cy="9557115"/>
          </a:xfrm>
          <a:custGeom>
            <a:avLst/>
            <a:gdLst/>
            <a:ahLst/>
            <a:cxnLst/>
            <a:rect l="l" t="t" r="r" b="b"/>
            <a:pathLst>
              <a:path w="7628315" h="9557115">
                <a:moveTo>
                  <a:pt x="0" y="0"/>
                </a:moveTo>
                <a:lnTo>
                  <a:pt x="7628316" y="0"/>
                </a:lnTo>
                <a:lnTo>
                  <a:pt x="7628316" y="9557114"/>
                </a:lnTo>
                <a:lnTo>
                  <a:pt x="0" y="95571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 rot="-466770">
            <a:off x="879345" y="3017210"/>
            <a:ext cx="5637271" cy="8616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9"/>
              </a:lnSpc>
              <a:spcBef>
                <a:spcPct val="0"/>
              </a:spcBef>
            </a:pPr>
            <a:r>
              <a:rPr lang="en-US" sz="5078" u="sng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DRAFTS</a:t>
            </a:r>
          </a:p>
        </p:txBody>
      </p:sp>
      <p:sp>
        <p:nvSpPr>
          <p:cNvPr id="7" name="Freeform 7"/>
          <p:cNvSpPr/>
          <p:nvPr/>
        </p:nvSpPr>
        <p:spPr>
          <a:xfrm rot="-1568932">
            <a:off x="16687132" y="8437987"/>
            <a:ext cx="1144336" cy="1640625"/>
          </a:xfrm>
          <a:custGeom>
            <a:avLst/>
            <a:gdLst/>
            <a:ahLst/>
            <a:cxnLst/>
            <a:rect l="l" t="t" r="r" b="b"/>
            <a:pathLst>
              <a:path w="1144336" h="1640625">
                <a:moveTo>
                  <a:pt x="0" y="0"/>
                </a:moveTo>
                <a:lnTo>
                  <a:pt x="1144336" y="0"/>
                </a:lnTo>
                <a:lnTo>
                  <a:pt x="1144336" y="1640626"/>
                </a:lnTo>
                <a:lnTo>
                  <a:pt x="0" y="164062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5027046">
            <a:off x="16282896" y="916013"/>
            <a:ext cx="1514128" cy="1379233"/>
          </a:xfrm>
          <a:custGeom>
            <a:avLst/>
            <a:gdLst/>
            <a:ahLst/>
            <a:cxnLst/>
            <a:rect l="l" t="t" r="r" b="b"/>
            <a:pathLst>
              <a:path w="1514128" h="1379233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7201464" y="1346073"/>
            <a:ext cx="9070963" cy="7354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Our session on the 29th of April will be a drop in draft session - please send me your draft before the session. 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Or you can send me a draft over Easter for Feedback.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760391" y="1242183"/>
            <a:ext cx="10498909" cy="7657600"/>
            <a:chOff x="0" y="0"/>
            <a:chExt cx="14302208" cy="10431615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4238708" cy="10368115"/>
            </a:xfrm>
            <a:custGeom>
              <a:avLst/>
              <a:gdLst/>
              <a:ahLst/>
              <a:cxnLst/>
              <a:rect l="l" t="t" r="r" b="b"/>
              <a:pathLst>
                <a:path w="14238708" h="10368115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4302208" cy="10431616"/>
            </a:xfrm>
            <a:custGeom>
              <a:avLst/>
              <a:gdLst/>
              <a:ahLst/>
              <a:cxnLst/>
              <a:rect l="l" t="t" r="r" b="b"/>
              <a:pathLst>
                <a:path w="14302208" h="10431616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>
            <a:off x="-49133" y="364943"/>
            <a:ext cx="7628315" cy="9557115"/>
          </a:xfrm>
          <a:custGeom>
            <a:avLst/>
            <a:gdLst/>
            <a:ahLst/>
            <a:cxnLst/>
            <a:rect l="l" t="t" r="r" b="b"/>
            <a:pathLst>
              <a:path w="7628315" h="9557115">
                <a:moveTo>
                  <a:pt x="0" y="0"/>
                </a:moveTo>
                <a:lnTo>
                  <a:pt x="7628316" y="0"/>
                </a:lnTo>
                <a:lnTo>
                  <a:pt x="7628316" y="9557114"/>
                </a:lnTo>
                <a:lnTo>
                  <a:pt x="0" y="95571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 rot="-466770">
            <a:off x="879345" y="3017210"/>
            <a:ext cx="5637271" cy="8616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9"/>
              </a:lnSpc>
              <a:spcBef>
                <a:spcPct val="0"/>
              </a:spcBef>
            </a:pPr>
            <a:r>
              <a:rPr lang="en-US" sz="5078" u="sng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STRCUTURE</a:t>
            </a:r>
          </a:p>
        </p:txBody>
      </p:sp>
      <p:sp>
        <p:nvSpPr>
          <p:cNvPr id="7" name="Freeform 7"/>
          <p:cNvSpPr/>
          <p:nvPr/>
        </p:nvSpPr>
        <p:spPr>
          <a:xfrm rot="-1568932">
            <a:off x="16687132" y="8113232"/>
            <a:ext cx="1144336" cy="1640625"/>
          </a:xfrm>
          <a:custGeom>
            <a:avLst/>
            <a:gdLst/>
            <a:ahLst/>
            <a:cxnLst/>
            <a:rect l="l" t="t" r="r" b="b"/>
            <a:pathLst>
              <a:path w="1144336" h="1640625">
                <a:moveTo>
                  <a:pt x="0" y="0"/>
                </a:moveTo>
                <a:lnTo>
                  <a:pt x="1144336" y="0"/>
                </a:lnTo>
                <a:lnTo>
                  <a:pt x="1144336" y="1640625"/>
                </a:lnTo>
                <a:lnTo>
                  <a:pt x="0" y="164062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5027046">
            <a:off x="16282896" y="916013"/>
            <a:ext cx="1514128" cy="1379233"/>
          </a:xfrm>
          <a:custGeom>
            <a:avLst/>
            <a:gdLst/>
            <a:ahLst/>
            <a:cxnLst/>
            <a:rect l="l" t="t" r="r" b="b"/>
            <a:pathLst>
              <a:path w="1514128" h="1379233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7148127" y="1427353"/>
            <a:ext cx="9723438" cy="72110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0"/>
              </a:lnSpc>
            </a:pPr>
            <a:r>
              <a:rPr lang="en-US" sz="4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Utilise IRAC throughout your research and findings; </a:t>
            </a:r>
          </a:p>
          <a:p>
            <a:pPr algn="ctr">
              <a:lnSpc>
                <a:spcPts val="5740"/>
              </a:lnSpc>
            </a:pPr>
            <a:endParaRPr lang="en-US" sz="41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885195" lvl="1" indent="-442598" algn="ctr">
              <a:lnSpc>
                <a:spcPts val="5740"/>
              </a:lnSpc>
              <a:buAutoNum type="arabicPeriod"/>
            </a:pPr>
            <a:r>
              <a:rPr lang="en-US" sz="4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I- Issue - what is the issue ?</a:t>
            </a:r>
          </a:p>
          <a:p>
            <a:pPr marL="885195" lvl="1" indent="-442598" algn="ctr">
              <a:lnSpc>
                <a:spcPts val="5740"/>
              </a:lnSpc>
              <a:buAutoNum type="arabicPeriod"/>
            </a:pPr>
            <a:r>
              <a:rPr lang="en-US" sz="4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R-Relevant - What is the relevant legal authority? </a:t>
            </a:r>
          </a:p>
          <a:p>
            <a:pPr marL="885195" lvl="1" indent="-442598" algn="ctr">
              <a:lnSpc>
                <a:spcPts val="5740"/>
              </a:lnSpc>
              <a:buAutoNum type="arabicPeriod"/>
            </a:pPr>
            <a:r>
              <a:rPr lang="en-US" sz="4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 - Application - Apply it to the scenario. </a:t>
            </a:r>
          </a:p>
          <a:p>
            <a:pPr marL="885195" lvl="1" indent="-442598" algn="ctr">
              <a:lnSpc>
                <a:spcPts val="5740"/>
              </a:lnSpc>
              <a:buAutoNum type="arabicPeriod"/>
            </a:pPr>
            <a:r>
              <a:rPr lang="en-US" sz="4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C- Conclude - Conclude the point that you are making.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52505">
            <a:off x="10452457" y="340507"/>
            <a:ext cx="4508260" cy="8953183"/>
          </a:xfrm>
          <a:custGeom>
            <a:avLst/>
            <a:gdLst/>
            <a:ahLst/>
            <a:cxnLst/>
            <a:rect l="l" t="t" r="r" b="b"/>
            <a:pathLst>
              <a:path w="4508260" h="8953183">
                <a:moveTo>
                  <a:pt x="0" y="0"/>
                </a:moveTo>
                <a:lnTo>
                  <a:pt x="4508260" y="0"/>
                </a:lnTo>
                <a:lnTo>
                  <a:pt x="4508260" y="8953183"/>
                </a:lnTo>
                <a:lnTo>
                  <a:pt x="0" y="89531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03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300186" y="1400658"/>
            <a:ext cx="2811446" cy="522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293"/>
              </a:lnSpc>
              <a:spcBef>
                <a:spcPct val="0"/>
              </a:spcBef>
            </a:pPr>
            <a:r>
              <a:rPr lang="en-US" sz="3066" u="sng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Continued</a:t>
            </a:r>
          </a:p>
        </p:txBody>
      </p:sp>
      <p:sp>
        <p:nvSpPr>
          <p:cNvPr id="4" name="Freeform 4"/>
          <p:cNvSpPr/>
          <p:nvPr/>
        </p:nvSpPr>
        <p:spPr>
          <a:xfrm rot="152505">
            <a:off x="2365186" y="716720"/>
            <a:ext cx="4473689" cy="8853561"/>
          </a:xfrm>
          <a:custGeom>
            <a:avLst/>
            <a:gdLst/>
            <a:ahLst/>
            <a:cxnLst/>
            <a:rect l="l" t="t" r="r" b="b"/>
            <a:pathLst>
              <a:path w="4473689" h="8853561">
                <a:moveTo>
                  <a:pt x="0" y="0"/>
                </a:moveTo>
                <a:lnTo>
                  <a:pt x="4473689" y="0"/>
                </a:lnTo>
                <a:lnTo>
                  <a:pt x="4473689" y="8853560"/>
                </a:lnTo>
                <a:lnTo>
                  <a:pt x="0" y="88535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072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3414651" y="1400658"/>
            <a:ext cx="2374758" cy="522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293"/>
              </a:lnSpc>
              <a:spcBef>
                <a:spcPct val="0"/>
              </a:spcBef>
            </a:pPr>
            <a:r>
              <a:rPr lang="en-US" sz="3066" u="sng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Drop in </a:t>
            </a:r>
          </a:p>
        </p:txBody>
      </p:sp>
      <p:sp>
        <p:nvSpPr>
          <p:cNvPr id="6" name="Freeform 6"/>
          <p:cNvSpPr/>
          <p:nvPr/>
        </p:nvSpPr>
        <p:spPr>
          <a:xfrm rot="3995677">
            <a:off x="-321002" y="7684623"/>
            <a:ext cx="2486709" cy="2409847"/>
          </a:xfrm>
          <a:custGeom>
            <a:avLst/>
            <a:gdLst/>
            <a:ahLst/>
            <a:cxnLst/>
            <a:rect l="l" t="t" r="r" b="b"/>
            <a:pathLst>
              <a:path w="2486709" h="2409847">
                <a:moveTo>
                  <a:pt x="0" y="0"/>
                </a:moveTo>
                <a:lnTo>
                  <a:pt x="2486709" y="0"/>
                </a:lnTo>
                <a:lnTo>
                  <a:pt x="2486709" y="2409847"/>
                </a:lnTo>
                <a:lnTo>
                  <a:pt x="0" y="24098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5027046">
            <a:off x="16542681" y="990979"/>
            <a:ext cx="1024974" cy="933658"/>
          </a:xfrm>
          <a:custGeom>
            <a:avLst/>
            <a:gdLst/>
            <a:ahLst/>
            <a:cxnLst/>
            <a:rect l="l" t="t" r="r" b="b"/>
            <a:pathLst>
              <a:path w="1024974" h="933658">
                <a:moveTo>
                  <a:pt x="0" y="0"/>
                </a:moveTo>
                <a:lnTo>
                  <a:pt x="1024974" y="0"/>
                </a:lnTo>
                <a:lnTo>
                  <a:pt x="1024974" y="933658"/>
                </a:lnTo>
                <a:lnTo>
                  <a:pt x="0" y="93365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8878474" flipV="1">
            <a:off x="15302023" y="9177610"/>
            <a:ext cx="3014815" cy="756445"/>
          </a:xfrm>
          <a:custGeom>
            <a:avLst/>
            <a:gdLst/>
            <a:ahLst/>
            <a:cxnLst/>
            <a:rect l="l" t="t" r="r" b="b"/>
            <a:pathLst>
              <a:path w="3014815" h="756445">
                <a:moveTo>
                  <a:pt x="0" y="756445"/>
                </a:moveTo>
                <a:lnTo>
                  <a:pt x="3014815" y="756445"/>
                </a:lnTo>
                <a:lnTo>
                  <a:pt x="3014815" y="0"/>
                </a:lnTo>
                <a:lnTo>
                  <a:pt x="0" y="0"/>
                </a:lnTo>
                <a:lnTo>
                  <a:pt x="0" y="756445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710479" y="2263648"/>
            <a:ext cx="3679361" cy="42545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53"/>
              </a:lnSpc>
            </a:pPr>
            <a:r>
              <a:rPr lang="en-US" sz="3649" spc="8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The rest of today’s session will be a drop in session. </a:t>
            </a:r>
          </a:p>
          <a:p>
            <a:pPr algn="ctr">
              <a:lnSpc>
                <a:spcPts val="4853"/>
              </a:lnSpc>
            </a:pPr>
            <a:endParaRPr lang="en-US" sz="3649" spc="8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algn="ctr">
              <a:lnSpc>
                <a:spcPts val="4853"/>
              </a:lnSpc>
              <a:spcBef>
                <a:spcPct val="0"/>
              </a:spcBef>
            </a:pPr>
            <a:r>
              <a:rPr lang="en-US" sz="3649" spc="8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The session after Easter is also a drop in session.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13345" y="2671989"/>
            <a:ext cx="3585128" cy="3644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53"/>
              </a:lnSpc>
            </a:pPr>
            <a:r>
              <a:rPr lang="en-US" sz="3649" spc="8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Please use this time wisely to work on your assessment. </a:t>
            </a:r>
          </a:p>
          <a:p>
            <a:pPr algn="ctr">
              <a:lnSpc>
                <a:spcPts val="4853"/>
              </a:lnSpc>
            </a:pPr>
            <a:endParaRPr lang="en-US" sz="3649" spc="8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algn="ctr">
              <a:lnSpc>
                <a:spcPts val="4853"/>
              </a:lnSpc>
              <a:spcBef>
                <a:spcPct val="0"/>
              </a:spcBef>
            </a:pPr>
            <a:r>
              <a:rPr lang="en-US" sz="3649" spc="8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Leave; 17th April - 24th April.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155972" y="5504180"/>
            <a:ext cx="4199874" cy="530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40"/>
              </a:lnSpc>
              <a:spcBef>
                <a:spcPct val="0"/>
              </a:spcBef>
            </a:pPr>
            <a:r>
              <a:rPr lang="en-US" sz="3100" u="sng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STRUCTURE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044063" y="6498576"/>
            <a:ext cx="4199874" cy="6557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22"/>
              </a:lnSpc>
            </a:pPr>
            <a:r>
              <a:rPr lang="en-US" sz="230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The final session after Easter will be a drop in, </a:t>
            </a:r>
          </a:p>
        </p:txBody>
      </p:sp>
      <p:sp>
        <p:nvSpPr>
          <p:cNvPr id="4" name="Freeform 4"/>
          <p:cNvSpPr/>
          <p:nvPr/>
        </p:nvSpPr>
        <p:spPr>
          <a:xfrm>
            <a:off x="4742707" y="1589776"/>
            <a:ext cx="9699658" cy="3103890"/>
          </a:xfrm>
          <a:custGeom>
            <a:avLst/>
            <a:gdLst/>
            <a:ahLst/>
            <a:cxnLst/>
            <a:rect l="l" t="t" r="r" b="b"/>
            <a:pathLst>
              <a:path w="9699658" h="3103890">
                <a:moveTo>
                  <a:pt x="0" y="0"/>
                </a:moveTo>
                <a:lnTo>
                  <a:pt x="9699657" y="0"/>
                </a:lnTo>
                <a:lnTo>
                  <a:pt x="9699657" y="3103891"/>
                </a:lnTo>
                <a:lnTo>
                  <a:pt x="0" y="31038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 rot="-166726">
            <a:off x="4816097" y="2647944"/>
            <a:ext cx="9365337" cy="9382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67"/>
              </a:lnSpc>
              <a:spcBef>
                <a:spcPct val="0"/>
              </a:spcBef>
            </a:pPr>
            <a:r>
              <a:rPr lang="en-US" sz="5477" spc="213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CONCLUSIONS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158389" y="6498576"/>
            <a:ext cx="4199874" cy="6557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22"/>
              </a:lnSpc>
            </a:pPr>
            <a:r>
              <a:rPr lang="en-US" sz="230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An example of the structure can be located on Moodle.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044063" y="5504180"/>
            <a:ext cx="4199874" cy="530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40"/>
              </a:lnSpc>
              <a:spcBef>
                <a:spcPct val="0"/>
              </a:spcBef>
            </a:pPr>
            <a:r>
              <a:rPr lang="en-US" sz="3100" u="sng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DROP IN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32153" y="6498576"/>
            <a:ext cx="4199874" cy="1303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22"/>
              </a:lnSpc>
            </a:pPr>
            <a:r>
              <a:rPr lang="en-US" sz="230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You can send me drafts from now until the 28th of April 2025 at 5pm. </a:t>
            </a:r>
          </a:p>
          <a:p>
            <a:pPr algn="just">
              <a:lnSpc>
                <a:spcPts val="2622"/>
              </a:lnSpc>
            </a:pPr>
            <a:endParaRPr lang="en-US" sz="2300">
              <a:solidFill>
                <a:srgbClr val="000000"/>
              </a:solidFill>
              <a:latin typeface="Handy Casual"/>
              <a:ea typeface="Handy Casual"/>
              <a:cs typeface="Handy Casual"/>
              <a:sym typeface="Handy Casual"/>
            </a:endParaRPr>
          </a:p>
          <a:p>
            <a:pPr algn="just">
              <a:lnSpc>
                <a:spcPts val="2622"/>
              </a:lnSpc>
            </a:pPr>
            <a:r>
              <a:rPr lang="en-US" sz="230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This is for the whole assessment.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32153" y="5504180"/>
            <a:ext cx="4199874" cy="530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40"/>
              </a:lnSpc>
              <a:spcBef>
                <a:spcPct val="0"/>
              </a:spcBef>
            </a:pPr>
            <a:r>
              <a:rPr lang="en-US" sz="3100" u="sng">
                <a:solidFill>
                  <a:srgbClr val="000000"/>
                </a:solidFill>
                <a:latin typeface="TAN Headline"/>
                <a:ea typeface="TAN Headline"/>
                <a:cs typeface="TAN Headline"/>
                <a:sym typeface="TAN Headline"/>
              </a:rPr>
              <a:t>DRAFT DEADLINE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663243" y="3355180"/>
            <a:ext cx="2537821" cy="1172012"/>
          </a:xfrm>
          <a:custGeom>
            <a:avLst/>
            <a:gdLst/>
            <a:ahLst/>
            <a:cxnLst/>
            <a:rect l="l" t="t" r="r" b="b"/>
            <a:pathLst>
              <a:path w="2537821" h="1172012">
                <a:moveTo>
                  <a:pt x="0" y="0"/>
                </a:moveTo>
                <a:lnTo>
                  <a:pt x="2537821" y="0"/>
                </a:lnTo>
                <a:lnTo>
                  <a:pt x="2537821" y="1172011"/>
                </a:lnTo>
                <a:lnTo>
                  <a:pt x="0" y="117201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491967">
            <a:off x="4392492" y="950145"/>
            <a:ext cx="2241878" cy="2042147"/>
          </a:xfrm>
          <a:custGeom>
            <a:avLst/>
            <a:gdLst/>
            <a:ahLst/>
            <a:cxnLst/>
            <a:rect l="l" t="t" r="r" b="b"/>
            <a:pathLst>
              <a:path w="2241878" h="2042147">
                <a:moveTo>
                  <a:pt x="0" y="0"/>
                </a:moveTo>
                <a:lnTo>
                  <a:pt x="2241878" y="0"/>
                </a:lnTo>
                <a:lnTo>
                  <a:pt x="2241878" y="2042147"/>
                </a:lnTo>
                <a:lnTo>
                  <a:pt x="0" y="204214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4706294" flipV="1">
            <a:off x="-104297" y="1286525"/>
            <a:ext cx="3895386" cy="4128059"/>
          </a:xfrm>
          <a:custGeom>
            <a:avLst/>
            <a:gdLst/>
            <a:ahLst/>
            <a:cxnLst/>
            <a:rect l="l" t="t" r="r" b="b"/>
            <a:pathLst>
              <a:path w="3895386" h="4128059">
                <a:moveTo>
                  <a:pt x="0" y="4128058"/>
                </a:moveTo>
                <a:lnTo>
                  <a:pt x="3895387" y="4128058"/>
                </a:lnTo>
                <a:lnTo>
                  <a:pt x="3895387" y="0"/>
                </a:lnTo>
                <a:lnTo>
                  <a:pt x="0" y="0"/>
                </a:lnTo>
                <a:lnTo>
                  <a:pt x="0" y="4128058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1568932">
            <a:off x="15725241" y="2538573"/>
            <a:ext cx="1447775" cy="2075662"/>
          </a:xfrm>
          <a:custGeom>
            <a:avLst/>
            <a:gdLst/>
            <a:ahLst/>
            <a:cxnLst/>
            <a:rect l="l" t="t" r="r" b="b"/>
            <a:pathLst>
              <a:path w="1447775" h="2075662">
                <a:moveTo>
                  <a:pt x="0" y="0"/>
                </a:moveTo>
                <a:lnTo>
                  <a:pt x="1447774" y="0"/>
                </a:lnTo>
                <a:lnTo>
                  <a:pt x="1447774" y="2075662"/>
                </a:lnTo>
                <a:lnTo>
                  <a:pt x="0" y="207566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0538197" y="0"/>
            <a:ext cx="10083238" cy="1393320"/>
          </a:xfrm>
          <a:custGeom>
            <a:avLst/>
            <a:gdLst/>
            <a:ahLst/>
            <a:cxnLst/>
            <a:rect l="l" t="t" r="r" b="b"/>
            <a:pathLst>
              <a:path w="10083238" h="1393320">
                <a:moveTo>
                  <a:pt x="0" y="0"/>
                </a:moveTo>
                <a:lnTo>
                  <a:pt x="10083238" y="0"/>
                </a:lnTo>
                <a:lnTo>
                  <a:pt x="10083238" y="1393320"/>
                </a:lnTo>
                <a:lnTo>
                  <a:pt x="0" y="139332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-10800000">
            <a:off x="-4098675" y="8905418"/>
            <a:ext cx="9279203" cy="2078243"/>
          </a:xfrm>
          <a:custGeom>
            <a:avLst/>
            <a:gdLst/>
            <a:ahLst/>
            <a:cxnLst/>
            <a:rect l="l" t="t" r="r" b="b"/>
            <a:pathLst>
              <a:path w="9279203" h="2078243">
                <a:moveTo>
                  <a:pt x="0" y="0"/>
                </a:moveTo>
                <a:lnTo>
                  <a:pt x="9279203" y="0"/>
                </a:lnTo>
                <a:lnTo>
                  <a:pt x="9279203" y="2078242"/>
                </a:lnTo>
                <a:lnTo>
                  <a:pt x="0" y="207824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-62081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 flipH="1">
            <a:off x="9223231" y="8895219"/>
            <a:ext cx="11552272" cy="1596314"/>
          </a:xfrm>
          <a:custGeom>
            <a:avLst/>
            <a:gdLst/>
            <a:ahLst/>
            <a:cxnLst/>
            <a:rect l="l" t="t" r="r" b="b"/>
            <a:pathLst>
              <a:path w="11552272" h="1596314">
                <a:moveTo>
                  <a:pt x="11552272" y="0"/>
                </a:moveTo>
                <a:lnTo>
                  <a:pt x="0" y="0"/>
                </a:lnTo>
                <a:lnTo>
                  <a:pt x="0" y="1596314"/>
                </a:lnTo>
                <a:lnTo>
                  <a:pt x="11552272" y="1596314"/>
                </a:lnTo>
                <a:lnTo>
                  <a:pt x="1155227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-2649686" y="-149539"/>
            <a:ext cx="11546413" cy="1595504"/>
          </a:xfrm>
          <a:custGeom>
            <a:avLst/>
            <a:gdLst/>
            <a:ahLst/>
            <a:cxnLst/>
            <a:rect l="l" t="t" r="r" b="b"/>
            <a:pathLst>
              <a:path w="11546413" h="1595504">
                <a:moveTo>
                  <a:pt x="11546413" y="0"/>
                </a:moveTo>
                <a:lnTo>
                  <a:pt x="0" y="0"/>
                </a:lnTo>
                <a:lnTo>
                  <a:pt x="0" y="1595505"/>
                </a:lnTo>
                <a:lnTo>
                  <a:pt x="11546413" y="1595505"/>
                </a:lnTo>
                <a:lnTo>
                  <a:pt x="1154641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491967">
            <a:off x="4366081" y="1559751"/>
            <a:ext cx="1707111" cy="1555022"/>
          </a:xfrm>
          <a:custGeom>
            <a:avLst/>
            <a:gdLst/>
            <a:ahLst/>
            <a:cxnLst/>
            <a:rect l="l" t="t" r="r" b="b"/>
            <a:pathLst>
              <a:path w="1707111" h="1555022">
                <a:moveTo>
                  <a:pt x="0" y="0"/>
                </a:moveTo>
                <a:lnTo>
                  <a:pt x="1707110" y="0"/>
                </a:lnTo>
                <a:lnTo>
                  <a:pt x="1707110" y="1555023"/>
                </a:lnTo>
                <a:lnTo>
                  <a:pt x="0" y="155502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182303" y="4220763"/>
            <a:ext cx="3634128" cy="4158041"/>
          </a:xfrm>
          <a:custGeom>
            <a:avLst/>
            <a:gdLst/>
            <a:ahLst/>
            <a:cxnLst/>
            <a:rect l="l" t="t" r="r" b="b"/>
            <a:pathLst>
              <a:path w="3634128" h="4158041">
                <a:moveTo>
                  <a:pt x="0" y="0"/>
                </a:moveTo>
                <a:lnTo>
                  <a:pt x="3634128" y="0"/>
                </a:lnTo>
                <a:lnTo>
                  <a:pt x="3634128" y="4158041"/>
                </a:lnTo>
                <a:lnTo>
                  <a:pt x="0" y="415804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7104264" flipV="1">
            <a:off x="152632" y="3931750"/>
            <a:ext cx="3895386" cy="4128059"/>
          </a:xfrm>
          <a:custGeom>
            <a:avLst/>
            <a:gdLst/>
            <a:ahLst/>
            <a:cxnLst/>
            <a:rect l="l" t="t" r="r" b="b"/>
            <a:pathLst>
              <a:path w="3895386" h="4128059">
                <a:moveTo>
                  <a:pt x="0" y="4128059"/>
                </a:moveTo>
                <a:lnTo>
                  <a:pt x="3895387" y="4128059"/>
                </a:lnTo>
                <a:lnTo>
                  <a:pt x="3895387" y="0"/>
                </a:lnTo>
                <a:lnTo>
                  <a:pt x="0" y="0"/>
                </a:lnTo>
                <a:lnTo>
                  <a:pt x="0" y="4128059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1568932">
            <a:off x="12894609" y="960037"/>
            <a:ext cx="1480813" cy="2123030"/>
          </a:xfrm>
          <a:custGeom>
            <a:avLst/>
            <a:gdLst/>
            <a:ahLst/>
            <a:cxnLst/>
            <a:rect l="l" t="t" r="r" b="b"/>
            <a:pathLst>
              <a:path w="1480813" h="2123030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968472" y="8763000"/>
            <a:ext cx="6590891" cy="438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80"/>
              </a:lnSpc>
              <a:spcBef>
                <a:spcPct val="0"/>
              </a:spcBef>
            </a:pPr>
            <a:r>
              <a:rPr lang="en-US" sz="290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Any Questions?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955707" y="2879051"/>
            <a:ext cx="8376587" cy="54997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50"/>
              </a:lnSpc>
            </a:pPr>
            <a:r>
              <a:rPr lang="en-US" sz="18504" spc="407">
                <a:solidFill>
                  <a:srgbClr val="000000"/>
                </a:solidFill>
                <a:latin typeface="Pompiere"/>
                <a:ea typeface="Pompiere"/>
                <a:cs typeface="Pompiere"/>
                <a:sym typeface="Pompiere"/>
              </a:rPr>
              <a:t>THANK</a:t>
            </a:r>
          </a:p>
          <a:p>
            <a:pPr algn="ctr">
              <a:lnSpc>
                <a:spcPts val="21650"/>
              </a:lnSpc>
            </a:pPr>
            <a:r>
              <a:rPr lang="en-US" sz="18504" spc="407">
                <a:solidFill>
                  <a:srgbClr val="000000"/>
                </a:solidFill>
                <a:latin typeface="Pompiere"/>
                <a:ea typeface="Pompiere"/>
                <a:cs typeface="Pompiere"/>
                <a:sym typeface="Pompiere"/>
              </a:rPr>
              <a:t>YOU!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266</Words>
  <Application>Microsoft Office PowerPoint</Application>
  <PresentationFormat>Custom</PresentationFormat>
  <Paragraphs>58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Canva Sans Bold</vt:lpstr>
      <vt:lpstr>Arial</vt:lpstr>
      <vt:lpstr>Canva Sans</vt:lpstr>
      <vt:lpstr>Pompiere</vt:lpstr>
      <vt:lpstr>Handy Casual</vt:lpstr>
      <vt:lpstr>Calibri</vt:lpstr>
      <vt:lpstr>TAN Headline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Final checklist</dc:title>
  <cp:lastModifiedBy>Zita Draper</cp:lastModifiedBy>
  <cp:revision>2</cp:revision>
  <dcterms:created xsi:type="dcterms:W3CDTF">2006-08-16T00:00:00Z</dcterms:created>
  <dcterms:modified xsi:type="dcterms:W3CDTF">2025-04-01T14:40:04Z</dcterms:modified>
  <dc:identifier>DAGjXo35yFI</dc:identifier>
</cp:coreProperties>
</file>