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73" r:id="rId5"/>
    <p:sldId id="260" r:id="rId6"/>
    <p:sldId id="274" r:id="rId7"/>
    <p:sldId id="275" r:id="rId8"/>
    <p:sldId id="264" r:id="rId9"/>
    <p:sldId id="276" r:id="rId10"/>
    <p:sldId id="265" r:id="rId11"/>
    <p:sldId id="277" r:id="rId12"/>
    <p:sldId id="266" r:id="rId13"/>
    <p:sldId id="267" r:id="rId14"/>
    <p:sldId id="268" r:id="rId15"/>
    <p:sldId id="269" r:id="rId16"/>
    <p:sldId id="278" r:id="rId17"/>
    <p:sldId id="270" r:id="rId18"/>
    <p:sldId id="271" r:id="rId19"/>
    <p:sldId id="279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08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019EF08-2224-46CD-B75F-05B905896D8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33C6AE6-303B-4E86-8338-5DA261CA0EE2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agathe.gr/democracy/democracy.html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thens ~Day1 018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179512" y="828286"/>
            <a:ext cx="8784976" cy="584107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779984"/>
            <a:ext cx="8077200" cy="1673352"/>
          </a:xfrm>
        </p:spPr>
        <p:txBody>
          <a:bodyPr>
            <a:normAutofit/>
          </a:bodyPr>
          <a:lstStyle/>
          <a:p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252936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Agora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The Archaic Agora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32048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Location of the Archaic </a:t>
            </a:r>
            <a:r>
              <a:rPr lang="en-GB" dirty="0"/>
              <a:t>“</a:t>
            </a:r>
            <a:r>
              <a:rPr lang="en-GB" dirty="0" smtClean="0"/>
              <a:t>agora?</a:t>
            </a:r>
          </a:p>
          <a:p>
            <a:r>
              <a:rPr lang="en-GB" dirty="0" smtClean="0"/>
              <a:t>Nicholson: to </a:t>
            </a:r>
            <a:r>
              <a:rPr lang="en-GB" dirty="0"/>
              <a:t>the East of the Acropolis</a:t>
            </a:r>
          </a:p>
          <a:p>
            <a:r>
              <a:rPr lang="en-GB" dirty="0"/>
              <a:t>No building activity to north of Acropolis until 5</a:t>
            </a:r>
            <a:r>
              <a:rPr lang="en-GB" baseline="30000" dirty="0"/>
              <a:t>th</a:t>
            </a:r>
            <a:r>
              <a:rPr lang="en-GB" dirty="0"/>
              <a:t> century BC:</a:t>
            </a:r>
          </a:p>
          <a:p>
            <a:pPr lvl="1"/>
            <a:r>
              <a:rPr lang="en-GB" dirty="0"/>
              <a:t>Following reforms of Cleisthenes (late 6</a:t>
            </a:r>
            <a:r>
              <a:rPr lang="en-GB" baseline="30000" dirty="0"/>
              <a:t>th</a:t>
            </a:r>
            <a:r>
              <a:rPr lang="en-GB" dirty="0"/>
              <a:t> century)</a:t>
            </a:r>
          </a:p>
        </p:txBody>
      </p:sp>
      <p:pic>
        <p:nvPicPr>
          <p:cNvPr id="6" name="Picture 4" descr="Archaic Athen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860032" y="2204864"/>
            <a:ext cx="4039344" cy="2363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9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8" descr="plan 500 B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644008" y="1916832"/>
            <a:ext cx="4365642" cy="4176464"/>
          </a:xfrm>
          <a:noFill/>
          <a:ln/>
        </p:spPr>
      </p:pic>
      <p:sp>
        <p:nvSpPr>
          <p:cNvPr id="130053" name="Rectangle 5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/>
          </a:bodyPr>
          <a:lstStyle/>
          <a:p>
            <a:r>
              <a:rPr lang="en-GB" dirty="0" smtClean="0"/>
              <a:t>Early 5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130054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107504" y="1628800"/>
            <a:ext cx="4752528" cy="4896544"/>
          </a:xfrm>
          <a:noFill/>
          <a:ln/>
        </p:spPr>
        <p:txBody>
          <a:bodyPr>
            <a:normAutofit lnSpcReduction="10000"/>
          </a:bodyPr>
          <a:lstStyle/>
          <a:p>
            <a:r>
              <a:rPr lang="en-GB" dirty="0" smtClean="0"/>
              <a:t>Area to the north-west </a:t>
            </a:r>
            <a:r>
              <a:rPr lang="en-GB" dirty="0"/>
              <a:t>of the Acropolis is established as the “civic centre</a:t>
            </a:r>
            <a:r>
              <a:rPr lang="en-GB" dirty="0" smtClean="0"/>
              <a:t>” / social </a:t>
            </a:r>
            <a:r>
              <a:rPr lang="en-GB" dirty="0"/>
              <a:t>centre of Athens</a:t>
            </a:r>
          </a:p>
          <a:p>
            <a:r>
              <a:rPr lang="en-GB" dirty="0"/>
              <a:t>Considerable building activity:</a:t>
            </a:r>
          </a:p>
          <a:p>
            <a:pPr lvl="1"/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Old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Bouleuterion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lvl="1"/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Royal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Stoa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lvl="1"/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Heliaia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(civil court)</a:t>
            </a:r>
          </a:p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Pnyx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:</a:t>
            </a:r>
            <a:r>
              <a:rPr lang="en-GB" dirty="0" smtClean="0"/>
              <a:t> the </a:t>
            </a:r>
            <a:r>
              <a:rPr lang="en-GB" dirty="0"/>
              <a:t>location for the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Ekklesia</a:t>
            </a:r>
            <a:r>
              <a:rPr lang="en-GB" dirty="0"/>
              <a:t> (assembly of the citizens)</a:t>
            </a:r>
          </a:p>
        </p:txBody>
      </p:sp>
      <p:sp>
        <p:nvSpPr>
          <p:cNvPr id="130057" name="Oval 9"/>
          <p:cNvSpPr>
            <a:spLocks noChangeArrowheads="1"/>
          </p:cNvSpPr>
          <p:nvPr/>
        </p:nvSpPr>
        <p:spPr bwMode="auto">
          <a:xfrm>
            <a:off x="5652120" y="3645396"/>
            <a:ext cx="647700" cy="647700"/>
          </a:xfrm>
          <a:prstGeom prst="ellipse">
            <a:avLst/>
          </a:prstGeom>
          <a:noFill/>
          <a:ln w="38100">
            <a:solidFill>
              <a:srgbClr val="00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8" name="Oval 10"/>
          <p:cNvSpPr>
            <a:spLocks noChangeArrowheads="1"/>
          </p:cNvSpPr>
          <p:nvPr/>
        </p:nvSpPr>
        <p:spPr bwMode="auto">
          <a:xfrm>
            <a:off x="5940152" y="2205236"/>
            <a:ext cx="647700" cy="647700"/>
          </a:xfrm>
          <a:prstGeom prst="ellipse">
            <a:avLst/>
          </a:prstGeom>
          <a:noFill/>
          <a:ln w="38100">
            <a:solidFill>
              <a:srgbClr val="00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0059" name="Oval 11"/>
          <p:cNvSpPr>
            <a:spLocks noChangeArrowheads="1"/>
          </p:cNvSpPr>
          <p:nvPr/>
        </p:nvSpPr>
        <p:spPr bwMode="auto">
          <a:xfrm>
            <a:off x="5940152" y="5013101"/>
            <a:ext cx="865188" cy="792163"/>
          </a:xfrm>
          <a:prstGeom prst="ellipse">
            <a:avLst/>
          </a:prstGeom>
          <a:noFill/>
          <a:ln w="38100">
            <a:solidFill>
              <a:srgbClr val="00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0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00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00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0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00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0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00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30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300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4" grpId="0" uiExpand="1" build="p"/>
      <p:bldP spid="130057" grpId="0" uiExpand="1" animBg="1"/>
      <p:bldP spid="130058" grpId="0" uiExpand="1" animBg="1"/>
      <p:bldP spid="130059" grpId="0" uiExpan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5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320480" cy="482341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480: Sack of Athens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460s more building activity:</a:t>
            </a:r>
          </a:p>
          <a:p>
            <a:pPr lvl="1">
              <a:lnSpc>
                <a:spcPct val="90000"/>
              </a:lnSpc>
            </a:pP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Poikile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(Painted) </a:t>
            </a: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Stoa</a:t>
            </a:r>
            <a:endParaRPr lang="en-GB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Tholos</a:t>
            </a:r>
            <a:endParaRPr lang="en-GB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Hephaisteion</a:t>
            </a:r>
            <a:endParaRPr lang="en-GB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 err="1" smtClean="0"/>
              <a:t>Perikles</a:t>
            </a:r>
            <a:r>
              <a:rPr lang="en-GB" dirty="0" smtClean="0"/>
              <a:t>: limited activity</a:t>
            </a:r>
          </a:p>
        </p:txBody>
      </p:sp>
      <p:pic>
        <p:nvPicPr>
          <p:cNvPr id="5" name="Picture 8" descr="plan 400 B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603565" y="1052736"/>
            <a:ext cx="4216907" cy="4104456"/>
          </a:xfrm>
          <a:noFill/>
          <a:ln/>
        </p:spPr>
      </p:pic>
      <p:sp>
        <p:nvSpPr>
          <p:cNvPr id="6" name="Oval 9"/>
          <p:cNvSpPr>
            <a:spLocks noChangeArrowheads="1"/>
          </p:cNvSpPr>
          <p:nvPr/>
        </p:nvSpPr>
        <p:spPr bwMode="auto">
          <a:xfrm>
            <a:off x="6331757" y="980728"/>
            <a:ext cx="863600" cy="792162"/>
          </a:xfrm>
          <a:prstGeom prst="ellipse">
            <a:avLst/>
          </a:prstGeom>
          <a:noFill/>
          <a:ln w="38100">
            <a:solidFill>
              <a:srgbClr val="00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Oval 10"/>
          <p:cNvSpPr>
            <a:spLocks noChangeArrowheads="1"/>
          </p:cNvSpPr>
          <p:nvPr/>
        </p:nvSpPr>
        <p:spPr bwMode="auto">
          <a:xfrm>
            <a:off x="5395132" y="3284984"/>
            <a:ext cx="504825" cy="503237"/>
          </a:xfrm>
          <a:prstGeom prst="ellipse">
            <a:avLst/>
          </a:prstGeom>
          <a:noFill/>
          <a:ln w="38100">
            <a:solidFill>
              <a:srgbClr val="00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11"/>
          <p:cNvSpPr>
            <a:spLocks noChangeArrowheads="1"/>
          </p:cNvSpPr>
          <p:nvPr/>
        </p:nvSpPr>
        <p:spPr bwMode="auto">
          <a:xfrm>
            <a:off x="4675994" y="2132781"/>
            <a:ext cx="863600" cy="792163"/>
          </a:xfrm>
          <a:prstGeom prst="ellipse">
            <a:avLst/>
          </a:prstGeom>
          <a:noFill/>
          <a:ln w="38100">
            <a:solidFill>
              <a:srgbClr val="00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" name="Picture 9" descr="Athens ~Day1 017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4860032" y="3933055"/>
            <a:ext cx="4075653" cy="27098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5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3898776" cy="2375144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Stoa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of Zeus</a:t>
            </a:r>
          </a:p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South </a:t>
            </a: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Stoa</a:t>
            </a:r>
            <a:endParaRPr lang="en-GB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New </a:t>
            </a: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Bouleuterion</a:t>
            </a:r>
            <a:endParaRPr lang="en-GB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 smtClean="0"/>
              <a:t>Assembly place on </a:t>
            </a:r>
            <a:r>
              <a:rPr lang="en-GB" dirty="0" err="1" smtClean="0"/>
              <a:t>Pnyx</a:t>
            </a:r>
            <a:r>
              <a:rPr lang="en-GB" dirty="0" smtClean="0"/>
              <a:t> remodelled</a:t>
            </a:r>
          </a:p>
          <a:p>
            <a:endParaRPr lang="en-GB" dirty="0"/>
          </a:p>
        </p:txBody>
      </p:sp>
      <p:sp>
        <p:nvSpPr>
          <p:cNvPr id="129030" name="Rectangle 6"/>
          <p:cNvSpPr>
            <a:spLocks noChangeArrowheads="1"/>
          </p:cNvSpPr>
          <p:nvPr/>
        </p:nvSpPr>
        <p:spPr bwMode="auto">
          <a:xfrm>
            <a:off x="611188" y="188913"/>
            <a:ext cx="8291512" cy="130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GB" sz="4400" b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4" name="Picture 8" descr="plan 400 B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572000" y="1772816"/>
            <a:ext cx="4216906" cy="4104456"/>
          </a:xfrm>
          <a:noFill/>
          <a:ln/>
        </p:spPr>
      </p:pic>
      <p:sp>
        <p:nvSpPr>
          <p:cNvPr id="15" name="Oval 9"/>
          <p:cNvSpPr>
            <a:spLocks noChangeArrowheads="1"/>
          </p:cNvSpPr>
          <p:nvPr/>
        </p:nvSpPr>
        <p:spPr bwMode="auto">
          <a:xfrm>
            <a:off x="5508104" y="2492896"/>
            <a:ext cx="863600" cy="792162"/>
          </a:xfrm>
          <a:prstGeom prst="ellipse">
            <a:avLst/>
          </a:prstGeom>
          <a:noFill/>
          <a:ln w="38100">
            <a:solidFill>
              <a:srgbClr val="00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" name="Oval 9"/>
          <p:cNvSpPr>
            <a:spLocks noChangeArrowheads="1"/>
          </p:cNvSpPr>
          <p:nvPr/>
        </p:nvSpPr>
        <p:spPr bwMode="auto">
          <a:xfrm>
            <a:off x="5220072" y="3429000"/>
            <a:ext cx="863600" cy="792162"/>
          </a:xfrm>
          <a:prstGeom prst="ellipse">
            <a:avLst/>
          </a:prstGeom>
          <a:noFill/>
          <a:ln w="38100">
            <a:solidFill>
              <a:srgbClr val="00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Oval 9"/>
          <p:cNvSpPr>
            <a:spLocks noChangeArrowheads="1"/>
          </p:cNvSpPr>
          <p:nvPr/>
        </p:nvSpPr>
        <p:spPr bwMode="auto">
          <a:xfrm rot="1014996">
            <a:off x="6302225" y="5015471"/>
            <a:ext cx="1632719" cy="716173"/>
          </a:xfrm>
          <a:prstGeom prst="ellipse">
            <a:avLst/>
          </a:prstGeom>
          <a:noFill/>
          <a:ln w="38100">
            <a:solidFill>
              <a:srgbClr val="00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Late 4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03860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Only limited building activity:</a:t>
            </a:r>
          </a:p>
          <a:p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Monument of the Eponymous Heroes</a:t>
            </a:r>
          </a:p>
          <a:p>
            <a:r>
              <a:rPr lang="en-GB" dirty="0" smtClean="0"/>
              <a:t>A number of temples &amp; shrines:</a:t>
            </a:r>
          </a:p>
          <a:p>
            <a:pPr lvl="1"/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Temple of Apollo </a:t>
            </a: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Patroos</a:t>
            </a:r>
            <a:endParaRPr lang="en-GB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Square </a:t>
            </a: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Peristyle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11" descr="plan 300 B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932040" y="2348880"/>
            <a:ext cx="3933875" cy="4176464"/>
          </a:xfrm>
          <a:noFill/>
          <a:ln/>
        </p:spPr>
      </p:pic>
      <p:sp>
        <p:nvSpPr>
          <p:cNvPr id="9" name="Rectangle 12"/>
          <p:cNvSpPr>
            <a:spLocks noChangeArrowheads="1"/>
          </p:cNvSpPr>
          <p:nvPr/>
        </p:nvSpPr>
        <p:spPr bwMode="auto">
          <a:xfrm rot="538521">
            <a:off x="6360663" y="4305089"/>
            <a:ext cx="215900" cy="792163"/>
          </a:xfrm>
          <a:prstGeom prst="rect">
            <a:avLst/>
          </a:prstGeom>
          <a:noFill/>
          <a:ln w="254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Oval 13"/>
          <p:cNvSpPr>
            <a:spLocks noChangeArrowheads="1"/>
          </p:cNvSpPr>
          <p:nvPr/>
        </p:nvSpPr>
        <p:spPr bwMode="auto">
          <a:xfrm>
            <a:off x="5940152" y="3861048"/>
            <a:ext cx="431800" cy="431800"/>
          </a:xfrm>
          <a:prstGeom prst="ellipse">
            <a:avLst/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Oval 14"/>
          <p:cNvSpPr>
            <a:spLocks noChangeArrowheads="1"/>
          </p:cNvSpPr>
          <p:nvPr/>
        </p:nvSpPr>
        <p:spPr bwMode="auto">
          <a:xfrm>
            <a:off x="7812856" y="3788470"/>
            <a:ext cx="863600" cy="865187"/>
          </a:xfrm>
          <a:prstGeom prst="ellipse">
            <a:avLst/>
          </a:prstGeom>
          <a:noFill/>
          <a:ln w="38100">
            <a:solidFill>
              <a:srgbClr val="0099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2" name="Picture 11" descr="Athens ~Day1 029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732240" y="188640"/>
            <a:ext cx="2209061" cy="33224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Agora changed by several important constructions</a:t>
            </a:r>
          </a:p>
          <a:p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South </a:t>
            </a: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Stoa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, Middle </a:t>
            </a: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Stoa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en-GB" dirty="0" smtClean="0"/>
              <a:t>&amp; 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East Building</a:t>
            </a:r>
          </a:p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Stoa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of </a:t>
            </a:r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Attalos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II</a:t>
            </a:r>
          </a:p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Metroon</a:t>
            </a:r>
            <a:r>
              <a:rPr lang="en-GB" dirty="0" smtClean="0"/>
              <a:t>, built over Old </a:t>
            </a:r>
            <a:r>
              <a:rPr lang="en-GB" dirty="0" err="1" smtClean="0"/>
              <a:t>Bouleuterion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State archives &amp; Temple to the Mother of the Gods</a:t>
            </a:r>
          </a:p>
          <a:p>
            <a:endParaRPr lang="en-GB" dirty="0"/>
          </a:p>
        </p:txBody>
      </p:sp>
      <p:pic>
        <p:nvPicPr>
          <p:cNvPr id="12" name="Picture 13" descr="plan 100 BC_H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700997" y="1988840"/>
            <a:ext cx="3982355" cy="3816424"/>
          </a:xfrm>
          <a:noFill/>
          <a:ln/>
        </p:spPr>
      </p:pic>
      <p:sp>
        <p:nvSpPr>
          <p:cNvPr id="13" name="Rectangle 14"/>
          <p:cNvSpPr>
            <a:spLocks noChangeArrowheads="1"/>
          </p:cNvSpPr>
          <p:nvPr/>
        </p:nvSpPr>
        <p:spPr bwMode="auto">
          <a:xfrm rot="513132">
            <a:off x="5223248" y="3422141"/>
            <a:ext cx="940155" cy="855412"/>
          </a:xfrm>
          <a:prstGeom prst="rect">
            <a:avLst/>
          </a:prstGeom>
          <a:noFill/>
          <a:ln w="38100">
            <a:solidFill>
              <a:srgbClr val="0099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" name="Rectangle 15"/>
          <p:cNvSpPr>
            <a:spLocks noChangeArrowheads="1"/>
          </p:cNvSpPr>
          <p:nvPr/>
        </p:nvSpPr>
        <p:spPr bwMode="auto">
          <a:xfrm rot="21347061">
            <a:off x="5821628" y="4511690"/>
            <a:ext cx="2061094" cy="871473"/>
          </a:xfrm>
          <a:prstGeom prst="rect">
            <a:avLst/>
          </a:prstGeom>
          <a:noFill/>
          <a:ln w="38100">
            <a:solidFill>
              <a:srgbClr val="0099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" name="Rectangle 16"/>
          <p:cNvSpPr>
            <a:spLocks noChangeArrowheads="1"/>
          </p:cNvSpPr>
          <p:nvPr/>
        </p:nvSpPr>
        <p:spPr bwMode="auto">
          <a:xfrm rot="5152149">
            <a:off x="7236387" y="3591005"/>
            <a:ext cx="2016125" cy="576262"/>
          </a:xfrm>
          <a:prstGeom prst="rect">
            <a:avLst/>
          </a:prstGeom>
          <a:noFill/>
          <a:ln w="38100">
            <a:solidFill>
              <a:srgbClr val="0099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/>
              <a:t>Social Life in the Agora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988840"/>
            <a:ext cx="4186808" cy="41033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heart of the ancient city &amp; a social place:</a:t>
            </a:r>
          </a:p>
          <a:p>
            <a:pPr>
              <a:lnSpc>
                <a:spcPct val="90000"/>
              </a:lnSpc>
            </a:pPr>
            <a:r>
              <a:rPr lang="en-GB" dirty="0"/>
              <a:t>Boundary stones mark its limits</a:t>
            </a:r>
          </a:p>
          <a:p>
            <a:pPr>
              <a:lnSpc>
                <a:spcPct val="90000"/>
              </a:lnSpc>
            </a:pPr>
            <a:r>
              <a:rPr lang="en-GB" dirty="0"/>
              <a:t>A market </a:t>
            </a:r>
            <a:r>
              <a:rPr lang="en-GB" dirty="0" smtClean="0"/>
              <a:t>place</a:t>
            </a:r>
            <a:endParaRPr lang="en-GB" dirty="0"/>
          </a:p>
        </p:txBody>
      </p:sp>
      <p:pic>
        <p:nvPicPr>
          <p:cNvPr id="1026" name="Picture 2" descr="C:\Users\Louise\Pictures\Athens\2010-09-14 Athens ~Day1\Athens ~Day1 10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860032" y="1916832"/>
            <a:ext cx="4007102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Life in the Agora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lnSpc>
                <a:spcPct val="90000"/>
              </a:lnSpc>
              <a:buFont typeface="Arial" charset="0"/>
              <a:buNone/>
            </a:pPr>
            <a:r>
              <a:rPr lang="en-GB" dirty="0" smtClean="0"/>
              <a:t>	In one &amp; the same place you will find all kinds of things for sale together at Athens:</a:t>
            </a:r>
          </a:p>
          <a:p>
            <a:pPr lvl="1">
              <a:lnSpc>
                <a:spcPct val="90000"/>
              </a:lnSpc>
              <a:buFont typeface="Arial" charset="0"/>
              <a:buNone/>
            </a:pPr>
            <a:r>
              <a:rPr lang="en-GB" dirty="0" smtClean="0"/>
              <a:t>	Figs – Policemen</a:t>
            </a:r>
          </a:p>
          <a:p>
            <a:pPr lvl="1">
              <a:lnSpc>
                <a:spcPct val="90000"/>
              </a:lnSpc>
              <a:buFont typeface="Arial" charset="0"/>
              <a:buNone/>
            </a:pPr>
            <a:r>
              <a:rPr lang="en-GB" dirty="0" smtClean="0"/>
              <a:t>	Grapes, turnips, pears, apples – Witnesses!</a:t>
            </a:r>
          </a:p>
          <a:p>
            <a:pPr lvl="1">
              <a:lnSpc>
                <a:spcPct val="90000"/>
              </a:lnSpc>
              <a:buFont typeface="Arial" charset="0"/>
              <a:buNone/>
            </a:pPr>
            <a:r>
              <a:rPr lang="en-GB" dirty="0" smtClean="0"/>
              <a:t>	Roses, </a:t>
            </a:r>
            <a:r>
              <a:rPr lang="en-GB" dirty="0" err="1" smtClean="0"/>
              <a:t>medlars</a:t>
            </a:r>
            <a:r>
              <a:rPr lang="en-GB" dirty="0" smtClean="0"/>
              <a:t>, porridge, honeycomb, peas – Lawsuits!</a:t>
            </a:r>
          </a:p>
          <a:p>
            <a:pPr lvl="1">
              <a:lnSpc>
                <a:spcPct val="90000"/>
              </a:lnSpc>
              <a:buFont typeface="Arial" charset="0"/>
              <a:buNone/>
            </a:pPr>
            <a:r>
              <a:rPr lang="en-GB" dirty="0" smtClean="0"/>
              <a:t>	Milk, curds, </a:t>
            </a:r>
            <a:r>
              <a:rPr lang="en-GB" dirty="0" err="1" smtClean="0"/>
              <a:t>myrtleberries</a:t>
            </a:r>
            <a:r>
              <a:rPr lang="en-GB" dirty="0" smtClean="0"/>
              <a:t> – Allotment-machines!</a:t>
            </a:r>
          </a:p>
          <a:p>
            <a:pPr lvl="1">
              <a:lnSpc>
                <a:spcPct val="90000"/>
              </a:lnSpc>
              <a:buFont typeface="Arial" charset="0"/>
              <a:buNone/>
            </a:pPr>
            <a:r>
              <a:rPr lang="en-GB" dirty="0" smtClean="0"/>
              <a:t>	Bulbs, lamps – Water clocks, laws, indictments!</a:t>
            </a:r>
          </a:p>
          <a:p>
            <a:pPr lvl="1">
              <a:lnSpc>
                <a:spcPct val="90000"/>
              </a:lnSpc>
              <a:buFont typeface="Arial" charset="0"/>
              <a:buNone/>
            </a:pPr>
            <a:r>
              <a:rPr lang="en-GB" dirty="0" smtClean="0"/>
              <a:t>	(</a:t>
            </a:r>
            <a:r>
              <a:rPr lang="en-GB" dirty="0" err="1" smtClean="0"/>
              <a:t>Eubolos</a:t>
            </a:r>
            <a:r>
              <a:rPr lang="en-GB" dirty="0" smtClean="0"/>
              <a:t>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/>
              <a:t>Social Life in the Agora</a:t>
            </a:r>
          </a:p>
        </p:txBody>
      </p:sp>
      <p:sp>
        <p:nvSpPr>
          <p:cNvPr id="14336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r>
              <a:rPr lang="en-GB" dirty="0"/>
              <a:t>By 5</a:t>
            </a:r>
            <a:r>
              <a:rPr lang="en-GB" baseline="30000" dirty="0"/>
              <a:t>th</a:t>
            </a:r>
            <a:r>
              <a:rPr lang="en-GB" dirty="0"/>
              <a:t> centuries localised bazaars developed around north &amp; east side</a:t>
            </a:r>
          </a:p>
          <a:p>
            <a:r>
              <a:rPr lang="en-GB" dirty="0"/>
              <a:t>Craft production:</a:t>
            </a:r>
          </a:p>
          <a:p>
            <a:pPr lvl="1"/>
            <a:r>
              <a:rPr lang="en-GB" dirty="0"/>
              <a:t>Pottery</a:t>
            </a:r>
          </a:p>
          <a:p>
            <a:pPr lvl="1"/>
            <a:r>
              <a:rPr lang="en-GB" dirty="0"/>
              <a:t>Figurines</a:t>
            </a:r>
          </a:p>
          <a:p>
            <a:pPr lvl="1"/>
            <a:r>
              <a:rPr lang="en-GB" dirty="0" smtClean="0"/>
              <a:t>Metallurgy</a:t>
            </a:r>
            <a:endParaRPr lang="en-GB" dirty="0"/>
          </a:p>
        </p:txBody>
      </p:sp>
      <p:pic>
        <p:nvPicPr>
          <p:cNvPr id="8" name="Content Placeholder 7" descr="Athens ~Day1 023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88024" y="2636912"/>
            <a:ext cx="4038600" cy="268523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3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3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43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43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6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/>
              <a:t>Social Life in the Agora</a:t>
            </a:r>
          </a:p>
        </p:txBody>
      </p:sp>
      <p:sp>
        <p:nvSpPr>
          <p:cNvPr id="143364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Stoa</a:t>
            </a:r>
            <a:r>
              <a:rPr lang="en-GB" dirty="0" smtClean="0"/>
              <a:t> </a:t>
            </a:r>
            <a:r>
              <a:rPr lang="en-GB" dirty="0"/>
              <a:t>of </a:t>
            </a:r>
            <a:r>
              <a:rPr lang="en-GB" dirty="0" err="1"/>
              <a:t>Attalos</a:t>
            </a:r>
            <a:r>
              <a:rPr lang="en-GB" dirty="0"/>
              <a:t> II (2</a:t>
            </a:r>
            <a:r>
              <a:rPr lang="en-GB" baseline="30000" dirty="0"/>
              <a:t>nd</a:t>
            </a:r>
            <a:r>
              <a:rPr lang="en-GB" dirty="0"/>
              <a:t> century)</a:t>
            </a:r>
          </a:p>
          <a:p>
            <a:pPr lvl="1"/>
            <a:r>
              <a:rPr lang="en-GB" dirty="0"/>
              <a:t>Market building with 42 shops on 2 storeys</a:t>
            </a:r>
          </a:p>
          <a:p>
            <a:pPr lvl="1"/>
            <a:r>
              <a:rPr lang="en-GB" dirty="0"/>
              <a:t>Valuables such as perfume, jewellery, works of art</a:t>
            </a:r>
          </a:p>
          <a:p>
            <a:pPr lvl="1"/>
            <a:r>
              <a:rPr lang="en-GB" dirty="0"/>
              <a:t>Offices for merchants, </a:t>
            </a:r>
            <a:r>
              <a:rPr lang="en-GB" dirty="0" err="1"/>
              <a:t>shipowners</a:t>
            </a:r>
            <a:r>
              <a:rPr lang="en-GB" dirty="0"/>
              <a:t>, bankers</a:t>
            </a:r>
          </a:p>
        </p:txBody>
      </p:sp>
      <p:pic>
        <p:nvPicPr>
          <p:cNvPr id="6" name="Content Placeholder 5" descr="Athens ~Day1 057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716016" y="2204864"/>
            <a:ext cx="4038600" cy="268523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43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3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3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6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/>
              <a:t>Social Life in the Agora</a:t>
            </a:r>
          </a:p>
        </p:txBody>
      </p:sp>
      <p:sp>
        <p:nvSpPr>
          <p:cNvPr id="142340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392488" cy="4623816"/>
          </a:xfrm>
        </p:spPr>
        <p:txBody>
          <a:bodyPr>
            <a:normAutofit fontScale="92500"/>
          </a:bodyPr>
          <a:lstStyle/>
          <a:p>
            <a:r>
              <a:rPr lang="en-GB" dirty="0"/>
              <a:t>A meeting place – where people gathered, gossiped, exchanged ideas</a:t>
            </a:r>
          </a:p>
          <a:p>
            <a:r>
              <a:rPr lang="en-GB" dirty="0" err="1">
                <a:solidFill>
                  <a:srgbClr val="FFC000"/>
                </a:solidFill>
              </a:rPr>
              <a:t>Stoa</a:t>
            </a:r>
            <a:r>
              <a:rPr lang="en-GB" dirty="0"/>
              <a:t> along sides: provided sheltered areas where people could gather</a:t>
            </a:r>
          </a:p>
          <a:p>
            <a:pPr lvl="1"/>
            <a:r>
              <a:rPr lang="en-GB" dirty="0"/>
              <a:t>Philosophy schools</a:t>
            </a:r>
          </a:p>
          <a:p>
            <a:pPr lvl="1"/>
            <a:r>
              <a:rPr lang="en-GB" dirty="0"/>
              <a:t>Law courts &amp; councils</a:t>
            </a:r>
          </a:p>
          <a:p>
            <a:pPr lvl="1"/>
            <a:r>
              <a:rPr lang="en-GB" dirty="0"/>
              <a:t>Location for banquets</a:t>
            </a:r>
          </a:p>
          <a:p>
            <a:r>
              <a:rPr lang="en-GB" dirty="0"/>
              <a:t>Religious processions, athletic contests</a:t>
            </a:r>
          </a:p>
        </p:txBody>
      </p:sp>
      <p:pic>
        <p:nvPicPr>
          <p:cNvPr id="6" name="Content Placeholder 5" descr="poikile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4000"/>
          </a:blip>
          <a:srcRect/>
          <a:stretch>
            <a:fillRect/>
          </a:stretch>
        </p:blipFill>
        <p:spPr bwMode="auto">
          <a:xfrm>
            <a:off x="4716016" y="2564904"/>
            <a:ext cx="4038600" cy="22156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2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2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2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42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423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423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40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/>
              <a:t>Social Life in the Agora</a:t>
            </a:r>
          </a:p>
        </p:txBody>
      </p:sp>
      <p:sp>
        <p:nvSpPr>
          <p:cNvPr id="144388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258816" cy="46238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political heart of Athens</a:t>
            </a:r>
          </a:p>
          <a:p>
            <a:r>
              <a:rPr lang="en-GB" dirty="0"/>
              <a:t>Large open place where citizens could assemble</a:t>
            </a:r>
          </a:p>
          <a:p>
            <a:r>
              <a:rPr lang="en-GB" dirty="0"/>
              <a:t>Administrative buildings</a:t>
            </a:r>
          </a:p>
          <a:p>
            <a:r>
              <a:rPr lang="en-GB" dirty="0"/>
              <a:t>All Athenian adult males (citizens) </a:t>
            </a:r>
            <a:r>
              <a:rPr lang="en-GB" dirty="0" smtClean="0"/>
              <a:t>played </a:t>
            </a:r>
            <a:r>
              <a:rPr lang="en-GB" dirty="0"/>
              <a:t>role in political life:</a:t>
            </a:r>
          </a:p>
          <a:p>
            <a:pPr lvl="1"/>
            <a:r>
              <a:rPr lang="en-GB" dirty="0"/>
              <a:t>Member of Assembly</a:t>
            </a:r>
          </a:p>
          <a:p>
            <a:pPr lvl="1"/>
            <a:r>
              <a:rPr lang="en-GB" dirty="0"/>
              <a:t>Expected to serve on </a:t>
            </a:r>
            <a:r>
              <a:rPr lang="en-GB" dirty="0" err="1"/>
              <a:t>Boule</a:t>
            </a:r>
            <a:r>
              <a:rPr lang="en-GB" dirty="0"/>
              <a:t> (of 500) for year</a:t>
            </a:r>
          </a:p>
        </p:txBody>
      </p:sp>
      <p:pic>
        <p:nvPicPr>
          <p:cNvPr id="6" name="Content Placeholder 5" descr="Athens ~Day1 050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674930" y="2204864"/>
            <a:ext cx="4223702" cy="280831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4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4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4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4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44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443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Pnyx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773936"/>
            <a:ext cx="4536504" cy="4623816"/>
          </a:xfrm>
        </p:spPr>
        <p:txBody>
          <a:bodyPr/>
          <a:lstStyle/>
          <a:p>
            <a:r>
              <a:rPr lang="en-GB" dirty="0"/>
              <a:t>Meeting place of the </a:t>
            </a:r>
            <a:r>
              <a:rPr lang="en-GB" dirty="0" err="1">
                <a:solidFill>
                  <a:srgbClr val="FFC000"/>
                </a:solidFill>
              </a:rPr>
              <a:t>ekklesia</a:t>
            </a:r>
            <a:r>
              <a:rPr lang="en-GB" dirty="0"/>
              <a:t> (legislative council)</a:t>
            </a:r>
          </a:p>
          <a:p>
            <a:r>
              <a:rPr lang="en-GB" dirty="0"/>
              <a:t>Four meetings a month to present policies to the citizens of Athens:</a:t>
            </a:r>
          </a:p>
          <a:p>
            <a:pPr lvl="1"/>
            <a:r>
              <a:rPr lang="en-GB" dirty="0"/>
              <a:t>Legislation, embassies, military decisions, food supplies</a:t>
            </a:r>
          </a:p>
        </p:txBody>
      </p:sp>
      <p:pic>
        <p:nvPicPr>
          <p:cNvPr id="6" name="Picture 4" descr="pnyx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</a:blip>
          <a:srcRect/>
          <a:stretch>
            <a:fillRect/>
          </a:stretch>
        </p:blipFill>
        <p:spPr bwMode="auto">
          <a:xfrm>
            <a:off x="4788024" y="2204864"/>
            <a:ext cx="4038600" cy="28084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6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6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6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Political Life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844824"/>
            <a:ext cx="4258816" cy="3887312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C000"/>
                </a:solidFill>
              </a:rPr>
              <a:t>Tholos</a:t>
            </a:r>
            <a:r>
              <a:rPr lang="en-GB" dirty="0"/>
              <a:t> (5</a:t>
            </a:r>
            <a:r>
              <a:rPr lang="en-GB" baseline="30000" dirty="0"/>
              <a:t>th</a:t>
            </a:r>
            <a:r>
              <a:rPr lang="en-GB" dirty="0"/>
              <a:t> century):</a:t>
            </a:r>
          </a:p>
          <a:p>
            <a:r>
              <a:rPr lang="en-GB" dirty="0"/>
              <a:t>Headquarters of Athenian government</a:t>
            </a:r>
          </a:p>
          <a:p>
            <a:r>
              <a:rPr lang="en-GB" dirty="0"/>
              <a:t>Seat of various city cults</a:t>
            </a:r>
          </a:p>
          <a:p>
            <a:r>
              <a:rPr lang="en-GB" dirty="0"/>
              <a:t>Standard weights &amp; measures kept </a:t>
            </a:r>
            <a:r>
              <a:rPr lang="en-GB" dirty="0" smtClean="0"/>
              <a:t>here</a:t>
            </a:r>
            <a:endParaRPr lang="en-GB" dirty="0"/>
          </a:p>
        </p:txBody>
      </p:sp>
      <p:pic>
        <p:nvPicPr>
          <p:cNvPr id="9" name="Content Placeholder 8" descr="Athens ~Day1 019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860032" y="2132856"/>
            <a:ext cx="4038600" cy="26850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Political Life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GB" dirty="0"/>
              <a:t>	“Those members of the </a:t>
            </a:r>
            <a:r>
              <a:rPr lang="en-GB" dirty="0" err="1">
                <a:solidFill>
                  <a:srgbClr val="FFC000"/>
                </a:solidFill>
              </a:rPr>
              <a:t>Boule</a:t>
            </a:r>
            <a:r>
              <a:rPr lang="en-GB" dirty="0"/>
              <a:t> (Council) who are acting as </a:t>
            </a:r>
            <a:r>
              <a:rPr lang="en-GB" i="1" dirty="0" err="1">
                <a:solidFill>
                  <a:srgbClr val="FFC000"/>
                </a:solidFill>
              </a:rPr>
              <a:t>prytaneis</a:t>
            </a:r>
            <a:r>
              <a:rPr lang="en-GB" dirty="0"/>
              <a:t> (chairmen) first eat together in the </a:t>
            </a:r>
            <a:r>
              <a:rPr lang="en-GB" dirty="0" err="1"/>
              <a:t>Tholos</a:t>
            </a:r>
            <a:r>
              <a:rPr lang="en-GB" dirty="0"/>
              <a:t>, receiving pay from the city…”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(Aristotle, </a:t>
            </a:r>
            <a:r>
              <a:rPr lang="en-GB" i="1" dirty="0"/>
              <a:t>Constitution of Athens</a:t>
            </a:r>
            <a:r>
              <a:rPr lang="en-GB" dirty="0"/>
              <a:t>, 43.4)</a:t>
            </a:r>
          </a:p>
        </p:txBody>
      </p:sp>
      <p:pic>
        <p:nvPicPr>
          <p:cNvPr id="6" name="Picture 4" descr="Tholos_Hephaisti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716016" y="1988840"/>
            <a:ext cx="4182616" cy="32038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Political Life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/>
          <a:lstStyle/>
          <a:p>
            <a:r>
              <a:rPr lang="en-GB" dirty="0" err="1">
                <a:solidFill>
                  <a:srgbClr val="FFC000"/>
                </a:solidFill>
              </a:rPr>
              <a:t>Boule</a:t>
            </a:r>
            <a:r>
              <a:rPr lang="en-GB" dirty="0">
                <a:solidFill>
                  <a:srgbClr val="FFC000"/>
                </a:solidFill>
              </a:rPr>
              <a:t>:</a:t>
            </a:r>
            <a:r>
              <a:rPr lang="en-GB" dirty="0"/>
              <a:t> the Athenian </a:t>
            </a:r>
            <a:r>
              <a:rPr lang="en-GB" dirty="0" smtClean="0"/>
              <a:t>council</a:t>
            </a:r>
          </a:p>
          <a:p>
            <a:pPr lvl="1"/>
            <a:r>
              <a:rPr lang="en-GB" dirty="0" smtClean="0"/>
              <a:t>Made </a:t>
            </a:r>
            <a:r>
              <a:rPr lang="en-GB" dirty="0"/>
              <a:t>up of 50 citizens from each of the 10 tribes of Athens</a:t>
            </a:r>
          </a:p>
          <a:p>
            <a:r>
              <a:rPr lang="en-GB" dirty="0" err="1">
                <a:solidFill>
                  <a:srgbClr val="FFC000"/>
                </a:solidFill>
              </a:rPr>
              <a:t>Bouleterion</a:t>
            </a:r>
            <a:r>
              <a:rPr lang="en-GB" dirty="0">
                <a:solidFill>
                  <a:srgbClr val="FFC000"/>
                </a:solidFill>
              </a:rPr>
              <a:t>:</a:t>
            </a:r>
            <a:r>
              <a:rPr lang="en-GB" dirty="0"/>
              <a:t> meeting house of the council</a:t>
            </a:r>
          </a:p>
          <a:p>
            <a:pPr lvl="1"/>
            <a:r>
              <a:rPr lang="en-GB" dirty="0"/>
              <a:t>Place where they prepared legislation for the Assembly</a:t>
            </a:r>
          </a:p>
          <a:p>
            <a:endParaRPr lang="en-GB" dirty="0"/>
          </a:p>
        </p:txBody>
      </p:sp>
      <p:pic>
        <p:nvPicPr>
          <p:cNvPr id="6" name="Content Placeholder 5" descr="Athens ~Day1 018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644008" y="2204864"/>
            <a:ext cx="4254624" cy="282887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7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Ostracisms</a:t>
            </a:r>
          </a:p>
        </p:txBody>
      </p:sp>
      <p:sp>
        <p:nvSpPr>
          <p:cNvPr id="147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680520" cy="462381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1200 </a:t>
            </a:r>
            <a:r>
              <a:rPr lang="en-GB" dirty="0" err="1">
                <a:solidFill>
                  <a:srgbClr val="FFC000"/>
                </a:solidFill>
              </a:rPr>
              <a:t>ostraka</a:t>
            </a:r>
            <a:r>
              <a:rPr lang="en-GB" dirty="0"/>
              <a:t> found in Agora, </a:t>
            </a:r>
            <a:r>
              <a:rPr lang="en-GB" dirty="0" smtClean="0"/>
              <a:t>dating </a:t>
            </a:r>
            <a:r>
              <a:rPr lang="en-GB" dirty="0"/>
              <a:t>to 5</a:t>
            </a:r>
            <a:r>
              <a:rPr lang="en-GB" baseline="30000" dirty="0"/>
              <a:t>th</a:t>
            </a:r>
            <a:r>
              <a:rPr lang="en-GB" dirty="0"/>
              <a:t> century BC</a:t>
            </a:r>
          </a:p>
          <a:p>
            <a:r>
              <a:rPr lang="en-GB" dirty="0"/>
              <a:t>Introduced after Marathon (490 BC)</a:t>
            </a:r>
          </a:p>
          <a:p>
            <a:r>
              <a:rPr lang="en-GB" dirty="0"/>
              <a:t>Citizenship met once a year to vote on whether a single person was becoming too powerful – a threat to democracy</a:t>
            </a:r>
          </a:p>
          <a:p>
            <a:r>
              <a:rPr lang="en-GB" dirty="0"/>
              <a:t>Would meet 2 months later with an </a:t>
            </a:r>
            <a:r>
              <a:rPr lang="en-GB" i="1" dirty="0" err="1">
                <a:solidFill>
                  <a:srgbClr val="FFC000"/>
                </a:solidFill>
              </a:rPr>
              <a:t>ostrakon</a:t>
            </a:r>
            <a:endParaRPr lang="en-GB" i="1" dirty="0">
              <a:solidFill>
                <a:srgbClr val="FFC000"/>
              </a:solidFill>
            </a:endParaRPr>
          </a:p>
          <a:p>
            <a:r>
              <a:rPr lang="en-GB" dirty="0"/>
              <a:t>Man with most votes exiled for 10 years</a:t>
            </a:r>
          </a:p>
        </p:txBody>
      </p:sp>
      <p:pic>
        <p:nvPicPr>
          <p:cNvPr id="6" name="Picture 4" descr="ostrak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292080" y="2204864"/>
            <a:ext cx="3534544" cy="22149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7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7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7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59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 Culture of the Agora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038600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Developed </a:t>
            </a:r>
            <a:r>
              <a:rPr lang="en-GB" dirty="0" smtClean="0">
                <a:hlinkClick r:id="rId2"/>
              </a:rPr>
              <a:t>judicial system</a:t>
            </a:r>
            <a:endParaRPr lang="en-GB" dirty="0" smtClean="0"/>
          </a:p>
          <a:p>
            <a:r>
              <a:rPr lang="en-GB" dirty="0" err="1" smtClean="0">
                <a:solidFill>
                  <a:srgbClr val="FFC000"/>
                </a:solidFill>
              </a:rPr>
              <a:t>Kleroterion</a:t>
            </a:r>
            <a:r>
              <a:rPr lang="en-GB" dirty="0" smtClean="0">
                <a:solidFill>
                  <a:srgbClr val="FFC000"/>
                </a:solidFill>
              </a:rPr>
              <a:t>:</a:t>
            </a:r>
            <a:r>
              <a:rPr lang="en-GB" dirty="0" smtClean="0"/>
              <a:t> a device for the allotment of jurors to courts</a:t>
            </a:r>
          </a:p>
          <a:p>
            <a:r>
              <a:rPr lang="en-GB" dirty="0" err="1" smtClean="0">
                <a:solidFill>
                  <a:srgbClr val="FFC000"/>
                </a:solidFill>
              </a:rPr>
              <a:t>Klepsydra</a:t>
            </a:r>
            <a:r>
              <a:rPr lang="en-GB" dirty="0" smtClean="0">
                <a:solidFill>
                  <a:srgbClr val="FFC000"/>
                </a:solidFill>
              </a:rPr>
              <a:t>:</a:t>
            </a:r>
            <a:r>
              <a:rPr lang="en-GB" dirty="0" smtClean="0"/>
              <a:t> water clock</a:t>
            </a:r>
          </a:p>
          <a:p>
            <a:r>
              <a:rPr lang="en-GB" dirty="0" smtClean="0"/>
              <a:t>Ballot box</a:t>
            </a:r>
          </a:p>
          <a:p>
            <a:r>
              <a:rPr lang="en-GB" dirty="0" smtClean="0"/>
              <a:t>Bronze ballots: solid for acquittal, hollow for condemnation</a:t>
            </a:r>
          </a:p>
        </p:txBody>
      </p:sp>
      <p:pic>
        <p:nvPicPr>
          <p:cNvPr id="5" name="Content Placeholder 4" descr="Athens ~Day1 051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5860079" y="1196752"/>
            <a:ext cx="3032401" cy="2016224"/>
          </a:xfrm>
        </p:spPr>
      </p:pic>
      <p:pic>
        <p:nvPicPr>
          <p:cNvPr id="6" name="Picture 5" descr="ballot box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236296" y="3501008"/>
            <a:ext cx="1771264" cy="2295375"/>
          </a:xfrm>
          <a:prstGeom prst="rect">
            <a:avLst/>
          </a:prstGeom>
        </p:spPr>
      </p:pic>
      <p:pic>
        <p:nvPicPr>
          <p:cNvPr id="7" name="Picture 6" descr="klepsydhr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81872" y="4869160"/>
            <a:ext cx="2438400" cy="1728216"/>
          </a:xfrm>
          <a:prstGeom prst="rect">
            <a:avLst/>
          </a:prstGeom>
        </p:spPr>
      </p:pic>
      <p:pic>
        <p:nvPicPr>
          <p:cNvPr id="8" name="Picture 7" descr="kleroterion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55976" y="2924944"/>
            <a:ext cx="2438400" cy="16337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Summary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During the Classical </a:t>
            </a:r>
            <a:r>
              <a:rPr lang="en-GB" dirty="0"/>
              <a:t>&amp; Hellenistic </a:t>
            </a:r>
            <a:r>
              <a:rPr lang="en-GB" dirty="0" smtClean="0"/>
              <a:t>periods: </a:t>
            </a:r>
            <a:r>
              <a:rPr lang="en-GB" dirty="0"/>
              <a:t>establishment &amp; increasing embellishment of the Agora</a:t>
            </a:r>
          </a:p>
          <a:p>
            <a:r>
              <a:rPr lang="en-GB" dirty="0"/>
              <a:t>Important place in the social, economic &amp; political life of Athens</a:t>
            </a:r>
          </a:p>
          <a:p>
            <a:r>
              <a:rPr lang="en-GB" dirty="0"/>
              <a:t>Very well ordered</a:t>
            </a:r>
          </a:p>
          <a:p>
            <a:r>
              <a:rPr lang="en-GB" dirty="0"/>
              <a:t>Showcase for the wealth of Athens &amp; the success of her political </a:t>
            </a:r>
            <a:r>
              <a:rPr lang="en-GB"/>
              <a:t>life </a:t>
            </a:r>
            <a:r>
              <a:rPr lang="en-GB" smtClean="0"/>
              <a:t>&amp; democracy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8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148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148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8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9" dur="indefinite"/>
                                        <p:tgtEl>
                                          <p:spTgt spid="148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0" dur="indefinite"/>
                                        <p:tgtEl>
                                          <p:spTgt spid="148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48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148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148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48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8483" grpId="0" build="p"/>
      <p:bldP spid="148483" grpI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59</TotalTime>
  <Words>710</Words>
  <Application>Microsoft Office PowerPoint</Application>
  <PresentationFormat>On-screen Show (4:3)</PresentationFormat>
  <Paragraphs>108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Corbel</vt:lpstr>
      <vt:lpstr>Wingdings</vt:lpstr>
      <vt:lpstr>Wingdings 2</vt:lpstr>
      <vt:lpstr>Wingdings 3</vt:lpstr>
      <vt:lpstr>Module</vt:lpstr>
      <vt:lpstr>PowerPoint Presentation</vt:lpstr>
      <vt:lpstr>The Archaic Agora</vt:lpstr>
      <vt:lpstr>Early 5th century</vt:lpstr>
      <vt:lpstr>Early 5th century</vt:lpstr>
      <vt:lpstr>Late 5th Century</vt:lpstr>
      <vt:lpstr>Late 4th century</vt:lpstr>
      <vt:lpstr>2nd century</vt:lpstr>
      <vt:lpstr>Social Life in the Agora</vt:lpstr>
      <vt:lpstr>Social Life in the Agora</vt:lpstr>
      <vt:lpstr>Social Life in the Agora</vt:lpstr>
      <vt:lpstr>Social Life in the Agora</vt:lpstr>
      <vt:lpstr>Social Life in the Agora</vt:lpstr>
      <vt:lpstr>Social Life in the Agora</vt:lpstr>
      <vt:lpstr>Pnyx</vt:lpstr>
      <vt:lpstr>Political Life</vt:lpstr>
      <vt:lpstr>Political Life</vt:lpstr>
      <vt:lpstr>Political Life</vt:lpstr>
      <vt:lpstr>Ostracisms</vt:lpstr>
      <vt:lpstr>Material Culture of the Agora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 the Microscope: Athens</dc:title>
  <dc:creator>Louise</dc:creator>
  <cp:lastModifiedBy>Errietta Bissa</cp:lastModifiedBy>
  <cp:revision>28</cp:revision>
  <dcterms:created xsi:type="dcterms:W3CDTF">2012-02-16T17:43:31Z</dcterms:created>
  <dcterms:modified xsi:type="dcterms:W3CDTF">2020-03-11T16:31:24Z</dcterms:modified>
</cp:coreProperties>
</file>