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7"/>
  </p:notesMasterIdLst>
  <p:sldIdLst>
    <p:sldId id="261" r:id="rId2"/>
    <p:sldId id="260" r:id="rId3"/>
    <p:sldId id="257" r:id="rId4"/>
    <p:sldId id="258"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B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7"/>
    <p:restoredTop sz="94672"/>
  </p:normalViewPr>
  <p:slideViewPr>
    <p:cSldViewPr snapToGrid="0">
      <p:cViewPr varScale="1">
        <p:scale>
          <a:sx n="84" d="100"/>
          <a:sy n="84" d="100"/>
        </p:scale>
        <p:origin x="595"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59768-B358-F349-95F1-091117BF10AE}" type="datetimeFigureOut">
              <a:rPr lang="en-US" smtClean="0"/>
              <a:t>2/17/2023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B77B13-F94B-EA4E-BF82-7385D37B1C74}" type="slidenum">
              <a:rPr lang="en-US" smtClean="0"/>
              <a:t>‹#›</a:t>
            </a:fld>
            <a:endParaRPr lang="en-US"/>
          </a:p>
        </p:txBody>
      </p:sp>
    </p:spTree>
    <p:extLst>
      <p:ext uri="{BB962C8B-B14F-4D97-AF65-F5344CB8AC3E}">
        <p14:creationId xmlns:p14="http://schemas.microsoft.com/office/powerpoint/2010/main" val="2623286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B77B13-F94B-EA4E-BF82-7385D37B1C74}" type="slidenum">
              <a:rPr lang="en-US" smtClean="0"/>
              <a:t>2</a:t>
            </a:fld>
            <a:endParaRPr lang="en-US"/>
          </a:p>
        </p:txBody>
      </p:sp>
    </p:spTree>
    <p:extLst>
      <p:ext uri="{BB962C8B-B14F-4D97-AF65-F5344CB8AC3E}">
        <p14:creationId xmlns:p14="http://schemas.microsoft.com/office/powerpoint/2010/main" val="2304736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2/17/2023</a:t>
            </a:fld>
            <a:endParaRPr lang="en-US" dirty="0"/>
          </a:p>
        </p:txBody>
      </p:sp>
      <p:sp>
        <p:nvSpPr>
          <p:cNvPr id="24" name="Footer Placeholder 23">
            <a:extLst>
              <a:ext uri="{FF2B5EF4-FFF2-40B4-BE49-F238E27FC236}">
                <a16:creationId xmlns=""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308968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2/17/2023</a:t>
            </a:fld>
            <a:endParaRPr lang="en-US" dirty="0"/>
          </a:p>
        </p:txBody>
      </p:sp>
      <p:sp>
        <p:nvSpPr>
          <p:cNvPr id="11" name="Footer Placeholder 10">
            <a:extLst>
              <a:ext uri="{FF2B5EF4-FFF2-40B4-BE49-F238E27FC236}">
                <a16:creationId xmlns=""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141664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2/17/2023</a:t>
            </a:fld>
            <a:endParaRPr lang="en-US" dirty="0"/>
          </a:p>
        </p:txBody>
      </p:sp>
    </p:spTree>
    <p:extLst>
      <p:ext uri="{BB962C8B-B14F-4D97-AF65-F5344CB8AC3E}">
        <p14:creationId xmlns:p14="http://schemas.microsoft.com/office/powerpoint/2010/main" val="2833561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2/17/2023</a:t>
            </a:fld>
            <a:endParaRPr lang="en-US" dirty="0"/>
          </a:p>
        </p:txBody>
      </p:sp>
      <p:sp>
        <p:nvSpPr>
          <p:cNvPr id="9" name="Footer Placeholder 8">
            <a:extLst>
              <a:ext uri="{FF2B5EF4-FFF2-40B4-BE49-F238E27FC236}">
                <a16:creationId xmlns=""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042647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2/17/2023</a:t>
            </a:fld>
            <a:endParaRPr lang="en-US" dirty="0"/>
          </a:p>
        </p:txBody>
      </p:sp>
      <p:sp>
        <p:nvSpPr>
          <p:cNvPr id="11" name="Footer Placeholder 10">
            <a:extLst>
              <a:ext uri="{FF2B5EF4-FFF2-40B4-BE49-F238E27FC236}">
                <a16:creationId xmlns=""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22808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2/17/2023</a:t>
            </a:fld>
            <a:endParaRPr lang="en-US" dirty="0"/>
          </a:p>
        </p:txBody>
      </p:sp>
      <p:sp>
        <p:nvSpPr>
          <p:cNvPr id="7" name="Footer Placeholder 6">
            <a:extLst>
              <a:ext uri="{FF2B5EF4-FFF2-40B4-BE49-F238E27FC236}">
                <a16:creationId xmlns=""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529313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2/17/2023</a:t>
            </a:fld>
            <a:endParaRPr lang="en-US" dirty="0"/>
          </a:p>
        </p:txBody>
      </p:sp>
      <p:sp>
        <p:nvSpPr>
          <p:cNvPr id="6" name="Footer Placeholder 5">
            <a:extLst>
              <a:ext uri="{FF2B5EF4-FFF2-40B4-BE49-F238E27FC236}">
                <a16:creationId xmlns=""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111030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2/17/2023</a:t>
            </a:fld>
            <a:endParaRPr lang="en-US" dirty="0"/>
          </a:p>
        </p:txBody>
      </p:sp>
      <p:sp>
        <p:nvSpPr>
          <p:cNvPr id="9" name="Footer Placeholder 8">
            <a:extLst>
              <a:ext uri="{FF2B5EF4-FFF2-40B4-BE49-F238E27FC236}">
                <a16:creationId xmlns=""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730886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2/17/2023</a:t>
            </a:fld>
            <a:endParaRPr lang="en-US" dirty="0"/>
          </a:p>
        </p:txBody>
      </p:sp>
      <p:sp>
        <p:nvSpPr>
          <p:cNvPr id="12" name="Footer Placeholder 11">
            <a:extLst>
              <a:ext uri="{FF2B5EF4-FFF2-40B4-BE49-F238E27FC236}">
                <a16:creationId xmlns=""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37540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2/17/2023</a:t>
            </a:fld>
            <a:endParaRPr lang="en-US" dirty="0"/>
          </a:p>
        </p:txBody>
      </p:sp>
      <p:sp>
        <p:nvSpPr>
          <p:cNvPr id="8" name="Footer Placeholder 7">
            <a:extLst>
              <a:ext uri="{FF2B5EF4-FFF2-40B4-BE49-F238E27FC236}">
                <a16:creationId xmlns=""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127534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2/17/2023</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7478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2/17/2023</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2389079"/>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3" r:id="rId6"/>
    <p:sldLayoutId id="2147483664" r:id="rId7"/>
    <p:sldLayoutId id="2147483665" r:id="rId8"/>
    <p:sldLayoutId id="2147483666" r:id="rId9"/>
    <p:sldLayoutId id="2147483667" r:id="rId10"/>
    <p:sldLayoutId id="2147483668"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opentable.com/restref/client/?rid=1483&amp;restref=1483&amp;corrid=b986d2d9-49fb-43f6-906f-51466ec6d1c4" TargetMode="External"/><Relationship Id="rId2" Type="http://schemas.openxmlformats.org/officeDocument/2006/relationships/hyperlink" Target="https://www.opentable.com/restref/client/?rid=3601&amp;restref=3601&amp;corrid=16502b75-88e2-436c-97d3-d4131cb3c69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785391" cy="6654297"/>
          </a:xfrm>
          <a:prstGeom prst="rect">
            <a:avLst/>
          </a:prstGeom>
        </p:spPr>
      </p:pic>
      <p:sp>
        <p:nvSpPr>
          <p:cNvPr id="5" name="TextBox 4"/>
          <p:cNvSpPr txBox="1"/>
          <p:nvPr/>
        </p:nvSpPr>
        <p:spPr>
          <a:xfrm>
            <a:off x="2417274" y="5296277"/>
            <a:ext cx="4970353" cy="769441"/>
          </a:xfrm>
          <a:prstGeom prst="rect">
            <a:avLst/>
          </a:prstGeom>
          <a:noFill/>
        </p:spPr>
        <p:txBody>
          <a:bodyPr wrap="square" rtlCol="0">
            <a:spAutoFit/>
          </a:bodyPr>
          <a:lstStyle/>
          <a:p>
            <a:r>
              <a:rPr lang="ro-RO" sz="4400" dirty="0" smtClean="0">
                <a:solidFill>
                  <a:srgbClr val="F7EBDF"/>
                </a:solidFill>
                <a:latin typeface="Helvetica Neue"/>
              </a:rPr>
              <a:t>                </a:t>
            </a:r>
            <a:r>
              <a:rPr lang="ro-RO" sz="4400" dirty="0" smtClean="0">
                <a:solidFill>
                  <a:srgbClr val="F7EBDF"/>
                </a:solidFill>
                <a:latin typeface="Berlin Sans FB Demi" panose="020E0802020502020306" pitchFamily="34" charset="0"/>
              </a:rPr>
              <a:t>MENU</a:t>
            </a:r>
            <a:endParaRPr lang="ro-RO" sz="4400" dirty="0">
              <a:solidFill>
                <a:srgbClr val="F7EBDF"/>
              </a:solidFill>
              <a:latin typeface="Berlin Sans FB Demi" panose="020E0802020502020306" pitchFamily="34"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2044071" cy="1149790"/>
          </a:xfrm>
          <a:prstGeom prst="rect">
            <a:avLst/>
          </a:prstGeom>
        </p:spPr>
      </p:pic>
      <p:sp>
        <p:nvSpPr>
          <p:cNvPr id="7" name="TextBox 6"/>
          <p:cNvSpPr txBox="1"/>
          <p:nvPr/>
        </p:nvSpPr>
        <p:spPr>
          <a:xfrm>
            <a:off x="8099273" y="4285109"/>
            <a:ext cx="3974471" cy="1323439"/>
          </a:xfrm>
          <a:prstGeom prst="rect">
            <a:avLst/>
          </a:prstGeom>
          <a:noFill/>
        </p:spPr>
        <p:txBody>
          <a:bodyPr wrap="square" rtlCol="0">
            <a:spAutoFit/>
          </a:bodyPr>
          <a:lstStyle/>
          <a:p>
            <a:pPr algn="ctr"/>
            <a:r>
              <a:rPr lang="en-US" sz="1400" b="1" dirty="0">
                <a:solidFill>
                  <a:schemeClr val="bg1"/>
                </a:solidFill>
              </a:rPr>
              <a:t> </a:t>
            </a:r>
            <a:r>
              <a:rPr lang="en-US" sz="1600" b="1" dirty="0">
                <a:solidFill>
                  <a:schemeClr val="bg1"/>
                </a:solidFill>
              </a:rPr>
              <a:t>Name: </a:t>
            </a:r>
            <a:r>
              <a:rPr lang="en-US" sz="1600" dirty="0">
                <a:solidFill>
                  <a:schemeClr val="bg1"/>
                </a:solidFill>
              </a:rPr>
              <a:t>Bianca </a:t>
            </a:r>
            <a:r>
              <a:rPr lang="en-US" sz="1600" dirty="0" err="1">
                <a:solidFill>
                  <a:schemeClr val="bg1"/>
                </a:solidFill>
              </a:rPr>
              <a:t>Petre</a:t>
            </a:r>
            <a:endParaRPr lang="ro-RO" sz="1600" dirty="0">
              <a:solidFill>
                <a:schemeClr val="bg1"/>
              </a:solidFill>
            </a:endParaRPr>
          </a:p>
          <a:p>
            <a:pPr algn="ctr"/>
            <a:r>
              <a:rPr lang="en-US" sz="1600" b="1" dirty="0">
                <a:solidFill>
                  <a:schemeClr val="bg1"/>
                </a:solidFill>
              </a:rPr>
              <a:t>Student ID number: </a:t>
            </a:r>
            <a:r>
              <a:rPr lang="en-US" sz="1600" dirty="0">
                <a:solidFill>
                  <a:schemeClr val="bg1"/>
                </a:solidFill>
              </a:rPr>
              <a:t>2029609</a:t>
            </a:r>
            <a:endParaRPr lang="ro-RO" sz="1600" dirty="0">
              <a:solidFill>
                <a:schemeClr val="bg1"/>
              </a:solidFill>
            </a:endParaRPr>
          </a:p>
          <a:p>
            <a:pPr algn="ctr"/>
            <a:r>
              <a:rPr lang="en-US" sz="1600" b="1" dirty="0" smtClean="0">
                <a:solidFill>
                  <a:schemeClr val="bg1"/>
                </a:solidFill>
              </a:rPr>
              <a:t> </a:t>
            </a:r>
            <a:r>
              <a:rPr lang="ro-RO" sz="1600" b="1" dirty="0">
                <a:solidFill>
                  <a:schemeClr val="bg1"/>
                </a:solidFill>
              </a:rPr>
              <a:t>M</a:t>
            </a:r>
            <a:r>
              <a:rPr lang="en-US" sz="1600" b="1" dirty="0" err="1" smtClean="0">
                <a:solidFill>
                  <a:schemeClr val="bg1"/>
                </a:solidFill>
              </a:rPr>
              <a:t>odule</a:t>
            </a:r>
            <a:r>
              <a:rPr lang="en-US" sz="1600" b="1" dirty="0" smtClean="0">
                <a:solidFill>
                  <a:schemeClr val="bg1"/>
                </a:solidFill>
              </a:rPr>
              <a:t> </a:t>
            </a:r>
            <a:r>
              <a:rPr lang="en-US" sz="1600" b="1" dirty="0">
                <a:solidFill>
                  <a:schemeClr val="bg1"/>
                </a:solidFill>
              </a:rPr>
              <a:t>title:</a:t>
            </a:r>
            <a:r>
              <a:rPr lang="en-US" sz="1600" dirty="0">
                <a:solidFill>
                  <a:schemeClr val="bg1"/>
                </a:solidFill>
              </a:rPr>
              <a:t> Food &amp; Beverage Operation BMIH4002</a:t>
            </a:r>
            <a:endParaRPr lang="ro-RO" sz="1600" dirty="0">
              <a:solidFill>
                <a:schemeClr val="bg1"/>
              </a:solidFill>
            </a:endParaRPr>
          </a:p>
          <a:p>
            <a:pPr algn="ctr"/>
            <a:r>
              <a:rPr lang="en-US" sz="1600" b="1" dirty="0">
                <a:solidFill>
                  <a:schemeClr val="bg1"/>
                </a:solidFill>
              </a:rPr>
              <a:t>Lecturer’s name</a:t>
            </a:r>
            <a:r>
              <a:rPr lang="en-US" sz="1600" dirty="0">
                <a:solidFill>
                  <a:schemeClr val="bg1"/>
                </a:solidFill>
              </a:rPr>
              <a:t>: Tristan Hawkins </a:t>
            </a:r>
            <a:endParaRPr lang="ro-RO" sz="1600" dirty="0">
              <a:solidFill>
                <a:schemeClr val="bg1"/>
              </a:solidFill>
            </a:endParaRPr>
          </a:p>
        </p:txBody>
      </p:sp>
    </p:spTree>
    <p:extLst>
      <p:ext uri="{BB962C8B-B14F-4D97-AF65-F5344CB8AC3E}">
        <p14:creationId xmlns:p14="http://schemas.microsoft.com/office/powerpoint/2010/main" val="268499401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0DBF1ABE-8590-450D-BB49-BDDCCF3EEA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descr="Little pink hearts with sunshine">
            <a:extLst>
              <a:ext uri="{FF2B5EF4-FFF2-40B4-BE49-F238E27FC236}">
                <a16:creationId xmlns="" xmlns:a16="http://schemas.microsoft.com/office/drawing/2014/main" id="{7499C45B-F9D3-946E-7DFA-280D78F1B22D}"/>
              </a:ext>
            </a:extLst>
          </p:cNvPr>
          <p:cNvPicPr>
            <a:picLocks noChangeAspect="1"/>
          </p:cNvPicPr>
          <p:nvPr/>
        </p:nvPicPr>
        <p:blipFill rotWithShape="1">
          <a:blip r:embed="rId3"/>
          <a:srcRect l="13747" r="11199" b="1"/>
          <a:stretch/>
        </p:blipFill>
        <p:spPr>
          <a:xfrm>
            <a:off x="4489121" y="-18000"/>
            <a:ext cx="7702574" cy="6876000"/>
          </a:xfrm>
          <a:custGeom>
            <a:avLst/>
            <a:gdLst/>
            <a:ahLst/>
            <a:cxnLst/>
            <a:rect l="l" t="t" r="r" b="b"/>
            <a:pathLst>
              <a:path w="7704667" h="6877878">
                <a:moveTo>
                  <a:pt x="0" y="0"/>
                </a:moveTo>
                <a:lnTo>
                  <a:pt x="7704667" y="0"/>
                </a:lnTo>
                <a:lnTo>
                  <a:pt x="7704667" y="6877878"/>
                </a:lnTo>
                <a:lnTo>
                  <a:pt x="0" y="6877878"/>
                </a:lnTo>
                <a:lnTo>
                  <a:pt x="0" y="6867939"/>
                </a:lnTo>
                <a:lnTo>
                  <a:pt x="146217" y="6867939"/>
                </a:lnTo>
                <a:lnTo>
                  <a:pt x="252811" y="6795007"/>
                </a:lnTo>
                <a:cubicBezTo>
                  <a:pt x="428996" y="6667346"/>
                  <a:pt x="601946" y="6529451"/>
                  <a:pt x="776494" y="6388681"/>
                </a:cubicBezTo>
                <a:cubicBezTo>
                  <a:pt x="1734992" y="5615677"/>
                  <a:pt x="2676361" y="4981124"/>
                  <a:pt x="2676361" y="3631852"/>
                </a:cubicBezTo>
                <a:cubicBezTo>
                  <a:pt x="2676361" y="2101350"/>
                  <a:pt x="2094814" y="761014"/>
                  <a:pt x="1053668" y="20384"/>
                </a:cubicBezTo>
                <a:lnTo>
                  <a:pt x="1038069" y="9939"/>
                </a:lnTo>
                <a:lnTo>
                  <a:pt x="0" y="9939"/>
                </a:lnTo>
                <a:close/>
              </a:path>
            </a:pathLst>
          </a:custGeom>
        </p:spPr>
      </p:pic>
      <p:sp>
        <p:nvSpPr>
          <p:cNvPr id="11" name="Freeform: Shape 10">
            <a:extLst>
              <a:ext uri="{FF2B5EF4-FFF2-40B4-BE49-F238E27FC236}">
                <a16:creationId xmlns="" xmlns:a16="http://schemas.microsoft.com/office/drawing/2014/main" id="{DCD36D47-40B7-494B-B249-3CBA333DE2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Freeform: Shape 12">
            <a:extLst>
              <a:ext uri="{FF2B5EF4-FFF2-40B4-BE49-F238E27FC236}">
                <a16:creationId xmlns="" xmlns:a16="http://schemas.microsoft.com/office/drawing/2014/main" id="{03AD0D1C-F8BA-4CD1-BC4D-BE1823F3EBD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53" y="0"/>
            <a:ext cx="7283242" cy="6858000"/>
          </a:xfrm>
          <a:custGeom>
            <a:avLst/>
            <a:gdLst>
              <a:gd name="connsiteX0" fmla="*/ 0 w 7163694"/>
              <a:gd name="connsiteY0" fmla="*/ 0 h 6858000"/>
              <a:gd name="connsiteX1" fmla="*/ 5525402 w 7163694"/>
              <a:gd name="connsiteY1" fmla="*/ 0 h 6858000"/>
              <a:gd name="connsiteX2" fmla="*/ 5541001 w 7163694"/>
              <a:gd name="connsiteY2" fmla="*/ 10445 h 6858000"/>
              <a:gd name="connsiteX3" fmla="*/ 7163694 w 7163694"/>
              <a:gd name="connsiteY3" fmla="*/ 3621913 h 6858000"/>
              <a:gd name="connsiteX4" fmla="*/ 5263827 w 7163694"/>
              <a:gd name="connsiteY4" fmla="*/ 6378742 h 6858000"/>
              <a:gd name="connsiteX5" fmla="*/ 4740144 w 7163694"/>
              <a:gd name="connsiteY5" fmla="*/ 6785068 h 6858000"/>
              <a:gd name="connsiteX6" fmla="*/ 4633550 w 7163694"/>
              <a:gd name="connsiteY6" fmla="*/ 6858000 h 6858000"/>
              <a:gd name="connsiteX7" fmla="*/ 0 w 716369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3694" h="6858000">
                <a:moveTo>
                  <a:pt x="0" y="0"/>
                </a:moveTo>
                <a:lnTo>
                  <a:pt x="5525402" y="0"/>
                </a:lnTo>
                <a:lnTo>
                  <a:pt x="5541001" y="10445"/>
                </a:lnTo>
                <a:cubicBezTo>
                  <a:pt x="6582147" y="751075"/>
                  <a:pt x="7163694" y="2091411"/>
                  <a:pt x="7163694" y="3621913"/>
                </a:cubicBezTo>
                <a:cubicBezTo>
                  <a:pt x="7163694" y="4971185"/>
                  <a:pt x="6222325" y="5605738"/>
                  <a:pt x="5263827" y="6378742"/>
                </a:cubicBezTo>
                <a:cubicBezTo>
                  <a:pt x="5089279" y="6519512"/>
                  <a:pt x="4916329" y="6657407"/>
                  <a:pt x="4740144" y="6785068"/>
                </a:cubicBezTo>
                <a:lnTo>
                  <a:pt x="463355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 xmlns:a16="http://schemas.microsoft.com/office/drawing/2014/main" id="{FBA7E51E-7B6A-4A79-8F84-47C845C7A2C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9836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 name="TextBox 6">
            <a:extLst>
              <a:ext uri="{FF2B5EF4-FFF2-40B4-BE49-F238E27FC236}">
                <a16:creationId xmlns="" xmlns:a16="http://schemas.microsoft.com/office/drawing/2014/main" id="{B4B73D99-0831-3A59-46C9-DEF9375FED27}"/>
              </a:ext>
            </a:extLst>
          </p:cNvPr>
          <p:cNvSpPr txBox="1"/>
          <p:nvPr/>
        </p:nvSpPr>
        <p:spPr>
          <a:xfrm>
            <a:off x="-49832" y="135693"/>
            <a:ext cx="7333227" cy="6740307"/>
          </a:xfrm>
          <a:prstGeom prst="rect">
            <a:avLst/>
          </a:prstGeom>
          <a:noFill/>
        </p:spPr>
        <p:txBody>
          <a:bodyPr wrap="square" rtlCol="0">
            <a:spAutoFit/>
          </a:bodyPr>
          <a:lstStyle/>
          <a:p>
            <a:r>
              <a:rPr lang="en-GB" b="1" dirty="0">
                <a:latin typeface="Calibri" panose="020F0502020204030204" pitchFamily="34" charset="0"/>
                <a:cs typeface="Calibri" panose="020F0502020204030204" pitchFamily="34" charset="0"/>
              </a:rPr>
              <a:t>Starter:</a:t>
            </a:r>
            <a:endParaRPr lang="en-GB" b="1" dirty="0">
              <a:effectLst/>
              <a:latin typeface="Calibri" panose="020F0502020204030204" pitchFamily="34" charset="0"/>
              <a:cs typeface="Calibri" panose="020F0502020204030204" pitchFamily="34" charset="0"/>
            </a:endParaRPr>
          </a:p>
          <a:p>
            <a:r>
              <a:rPr lang="en-GB" dirty="0">
                <a:effectLst/>
                <a:latin typeface="Calibri" panose="020F0502020204030204" pitchFamily="34" charset="0"/>
                <a:cs typeface="Calibri" panose="020F0502020204030204" pitchFamily="34" charset="0"/>
              </a:rPr>
              <a:t>• Grilled Octopus with Lemon Vinaigrette, Olives, and Cherry Tomatoes</a:t>
            </a:r>
          </a:p>
          <a:p>
            <a:r>
              <a:rPr lang="en-GB" dirty="0">
                <a:effectLst/>
                <a:latin typeface="Calibri" panose="020F0502020204030204" pitchFamily="34" charset="0"/>
                <a:cs typeface="Calibri" panose="020F0502020204030204" pitchFamily="34" charset="0"/>
              </a:rPr>
              <a:t>• Butternut Squash Soup with Cinnamon Croutons (VG)</a:t>
            </a:r>
          </a:p>
          <a:p>
            <a:r>
              <a:rPr lang="en-GB" b="0" i="0" dirty="0">
                <a:effectLst/>
                <a:latin typeface="Calibri" panose="020F0502020204030204" pitchFamily="34" charset="0"/>
                <a:cs typeface="Calibri" panose="020F0502020204030204" pitchFamily="34" charset="0"/>
              </a:rPr>
              <a:t>• Roasted Beet Salad with Candied Walnuts, Goat Cheese, and Balsamic Vinaigrette</a:t>
            </a:r>
            <a:endParaRPr lang="en-GB" dirty="0">
              <a:latin typeface="Calibri" panose="020F0502020204030204" pitchFamily="34" charset="0"/>
              <a:cs typeface="Calibri" panose="020F0502020204030204" pitchFamily="34" charset="0"/>
            </a:endParaRPr>
          </a:p>
          <a:p>
            <a:endParaRPr lang="en-GB" dirty="0">
              <a:effectLst/>
              <a:latin typeface="Calibri" panose="020F0502020204030204" pitchFamily="34" charset="0"/>
              <a:cs typeface="Calibri" panose="020F0502020204030204" pitchFamily="34" charset="0"/>
            </a:endParaRPr>
          </a:p>
          <a:p>
            <a:r>
              <a:rPr lang="en-GB" b="1" dirty="0">
                <a:effectLst/>
                <a:latin typeface="Calibri" panose="020F0502020204030204" pitchFamily="34" charset="0"/>
                <a:cs typeface="Calibri" panose="020F0502020204030204" pitchFamily="34" charset="0"/>
              </a:rPr>
              <a:t>Main Course:</a:t>
            </a:r>
          </a:p>
          <a:p>
            <a:r>
              <a:rPr lang="en-GB" dirty="0">
                <a:effectLst/>
                <a:latin typeface="Calibri" panose="020F0502020204030204" pitchFamily="34" charset="0"/>
                <a:cs typeface="Calibri" panose="020F0502020204030204" pitchFamily="34" charset="0"/>
              </a:rPr>
              <a:t>• Pan-Seared Salmon with Citrus Beurre Blanc, Wild Rice Pilaf, and Grilled Asparagus</a:t>
            </a:r>
          </a:p>
          <a:p>
            <a:r>
              <a:rPr lang="en-GB" dirty="0">
                <a:effectLst/>
                <a:latin typeface="Calibri" panose="020F0502020204030204" pitchFamily="34" charset="0"/>
                <a:cs typeface="Calibri" panose="020F0502020204030204" pitchFamily="34" charset="0"/>
              </a:rPr>
              <a:t>• Mushroom Risotto with Parmesan Cheese and Truffle Oil (V)</a:t>
            </a:r>
          </a:p>
          <a:p>
            <a:r>
              <a:rPr lang="en-GB" dirty="0">
                <a:effectLst/>
                <a:latin typeface="Calibri" panose="020F0502020204030204" pitchFamily="34" charset="0"/>
                <a:cs typeface="Calibri" panose="020F0502020204030204" pitchFamily="34" charset="0"/>
              </a:rPr>
              <a:t>• Braised Short Rib with Red Wine Demi-Glace, Creamy Polenta, and Roasted Carrots</a:t>
            </a:r>
          </a:p>
          <a:p>
            <a:r>
              <a:rPr lang="en-GB" b="0" i="0" dirty="0">
                <a:effectLst/>
                <a:latin typeface="Calibri" panose="020F0502020204030204" pitchFamily="34" charset="0"/>
                <a:cs typeface="Calibri" panose="020F0502020204030204" pitchFamily="34" charset="0"/>
              </a:rPr>
              <a:t>• Grilled Ribeye Steak with Roasted Garlic Butter, Truffle Mashed Potatoes, and Roasted Vegetables</a:t>
            </a:r>
            <a:endParaRPr lang="en-GB" i="0" dirty="0">
              <a:latin typeface="Calibri" panose="020F0502020204030204" pitchFamily="34" charset="0"/>
              <a:cs typeface="Calibri" panose="020F0502020204030204" pitchFamily="34" charset="0"/>
            </a:endParaRPr>
          </a:p>
          <a:p>
            <a:endParaRPr lang="en-GB" b="1" dirty="0">
              <a:effectLst/>
              <a:latin typeface="Calibri" panose="020F0502020204030204" pitchFamily="34" charset="0"/>
              <a:cs typeface="Calibri" panose="020F0502020204030204" pitchFamily="34" charset="0"/>
            </a:endParaRPr>
          </a:p>
          <a:p>
            <a:r>
              <a:rPr lang="en-GB" b="1" dirty="0">
                <a:effectLst/>
                <a:latin typeface="Calibri" panose="020F0502020204030204" pitchFamily="34" charset="0"/>
                <a:cs typeface="Calibri" panose="020F0502020204030204" pitchFamily="34" charset="0"/>
              </a:rPr>
              <a:t>Dessert:</a:t>
            </a:r>
          </a:p>
          <a:p>
            <a:r>
              <a:rPr lang="en-GB" dirty="0">
                <a:effectLst/>
                <a:latin typeface="Calibri" panose="020F0502020204030204" pitchFamily="34" charset="0"/>
                <a:cs typeface="Calibri" panose="020F0502020204030204" pitchFamily="34" charset="0"/>
              </a:rPr>
              <a:t>• Strawberry Shortcake with Vanilla Whipped Cream</a:t>
            </a:r>
          </a:p>
          <a:p>
            <a:r>
              <a:rPr lang="en-GB" dirty="0">
                <a:effectLst/>
                <a:latin typeface="Calibri" panose="020F0502020204030204" pitchFamily="34" charset="0"/>
                <a:cs typeface="Calibri" panose="020F0502020204030204" pitchFamily="34" charset="0"/>
              </a:rPr>
              <a:t>• Red Velvet Cake with Cream Cheese Frosting</a:t>
            </a:r>
          </a:p>
          <a:p>
            <a:pPr marL="285750" indent="-285750">
              <a:buFont typeface="Arial" panose="020B0604020202020204" pitchFamily="34" charset="0"/>
              <a:buChar char="•"/>
            </a:pPr>
            <a:r>
              <a:rPr lang="en-GB" b="0" i="0" dirty="0">
                <a:effectLst/>
                <a:latin typeface="Calibri" panose="020F0502020204030204" pitchFamily="34" charset="0"/>
                <a:cs typeface="Calibri" panose="020F0502020204030204" pitchFamily="34" charset="0"/>
              </a:rPr>
              <a:t>Chocolate Lava Cake with Fresh Berries and Vanilla Bean Ice Cream (VG)</a:t>
            </a:r>
            <a:endParaRPr lang="en-GB" dirty="0">
              <a:effectLst/>
              <a:latin typeface="Calibri" panose="020F0502020204030204" pitchFamily="34" charset="0"/>
              <a:cs typeface="Calibri" panose="020F0502020204030204" pitchFamily="34" charset="0"/>
            </a:endParaRPr>
          </a:p>
          <a:p>
            <a:r>
              <a:rPr lang="en-GB" dirty="0">
                <a:effectLst/>
                <a:latin typeface="Calibri" panose="020F0502020204030204" pitchFamily="34" charset="0"/>
                <a:cs typeface="Calibri" panose="020F0502020204030204" pitchFamily="34" charset="0"/>
              </a:rPr>
              <a:t>Price: </a:t>
            </a:r>
            <a:r>
              <a:rPr lang="ro-RO" dirty="0"/>
              <a:t>£</a:t>
            </a:r>
            <a:r>
              <a:rPr lang="en-GB" dirty="0" smtClean="0">
                <a:effectLst/>
                <a:latin typeface="Calibri" panose="020F0502020204030204" pitchFamily="34" charset="0"/>
                <a:cs typeface="Calibri" panose="020F0502020204030204" pitchFamily="34" charset="0"/>
              </a:rPr>
              <a:t>65 </a:t>
            </a:r>
            <a:r>
              <a:rPr lang="en-GB" dirty="0">
                <a:effectLst/>
                <a:latin typeface="Calibri" panose="020F0502020204030204" pitchFamily="34" charset="0"/>
                <a:cs typeface="Calibri" panose="020F0502020204030204" pitchFamily="34" charset="0"/>
              </a:rPr>
              <a:t>per person</a:t>
            </a:r>
          </a:p>
          <a:p>
            <a:endParaRPr lang="en-GB" dirty="0">
              <a:latin typeface="Calibri" panose="020F0502020204030204" pitchFamily="34" charset="0"/>
              <a:cs typeface="Calibri" panose="020F0502020204030204" pitchFamily="34" charset="0"/>
            </a:endParaRPr>
          </a:p>
          <a:p>
            <a:r>
              <a:rPr lang="en-GB" dirty="0">
                <a:effectLst/>
                <a:latin typeface="Helvetica Neue" panose="02000503000000020004" pitchFamily="2" charset="0"/>
              </a:rPr>
              <a:t>Menu Legend: (GF) Gluten-Free, (V) Vegetarian, (VG) Vegan</a:t>
            </a:r>
          </a:p>
          <a:p>
            <a:endParaRPr lang="en-GB" dirty="0">
              <a:effectLst/>
              <a:latin typeface="Helvetica Neue" panose="02000503000000020004" pitchFamily="2" charset="0"/>
            </a:endParaRPr>
          </a:p>
          <a:p>
            <a:endParaRPr lang="en-US" dirty="0"/>
          </a:p>
        </p:txBody>
      </p:sp>
      <p:sp>
        <p:nvSpPr>
          <p:cNvPr id="8" name="TextBox 7">
            <a:extLst>
              <a:ext uri="{FF2B5EF4-FFF2-40B4-BE49-F238E27FC236}">
                <a16:creationId xmlns="" xmlns:a16="http://schemas.microsoft.com/office/drawing/2014/main" id="{4D87FC1B-DA6D-E195-3D5B-A6774977C932}"/>
              </a:ext>
            </a:extLst>
          </p:cNvPr>
          <p:cNvSpPr txBox="1"/>
          <p:nvPr/>
        </p:nvSpPr>
        <p:spPr>
          <a:xfrm>
            <a:off x="7728091" y="2186026"/>
            <a:ext cx="4859078" cy="2123658"/>
          </a:xfrm>
          <a:prstGeom prst="rect">
            <a:avLst/>
          </a:prstGeom>
          <a:noFill/>
        </p:spPr>
        <p:txBody>
          <a:bodyPr wrap="square" rtlCol="0">
            <a:spAutoFit/>
          </a:bodyPr>
          <a:lstStyle/>
          <a:p>
            <a:r>
              <a:rPr lang="en-GB" sz="6600" b="1" dirty="0">
                <a:effectLst/>
                <a:latin typeface="Helvetica Neue" panose="02000503000000020004" pitchFamily="2" charset="0"/>
              </a:rPr>
              <a:t>Valentine's Day Menu</a:t>
            </a:r>
            <a:endParaRPr lang="en-US" sz="6600" b="1" dirty="0"/>
          </a:p>
        </p:txBody>
      </p:sp>
      <p:sp>
        <p:nvSpPr>
          <p:cNvPr id="10" name="TextBox 9">
            <a:extLst>
              <a:ext uri="{FF2B5EF4-FFF2-40B4-BE49-F238E27FC236}">
                <a16:creationId xmlns="" xmlns:a16="http://schemas.microsoft.com/office/drawing/2014/main" id="{228A2BFB-EA67-3E05-C903-ED27C36B7F6B}"/>
              </a:ext>
            </a:extLst>
          </p:cNvPr>
          <p:cNvSpPr txBox="1"/>
          <p:nvPr/>
        </p:nvSpPr>
        <p:spPr>
          <a:xfrm>
            <a:off x="8006316" y="4309684"/>
            <a:ext cx="3625703" cy="2308324"/>
          </a:xfrm>
          <a:prstGeom prst="rect">
            <a:avLst/>
          </a:prstGeom>
          <a:noFill/>
        </p:spPr>
        <p:txBody>
          <a:bodyPr wrap="square" rtlCol="0">
            <a:spAutoFit/>
          </a:bodyPr>
          <a:lstStyle/>
          <a:p>
            <a:r>
              <a:rPr lang="en-GB" dirty="0">
                <a:effectLst/>
                <a:latin typeface="Calibri" panose="020F0502020204030204" pitchFamily="34" charset="0"/>
                <a:cs typeface="Calibri" panose="020F0502020204030204" pitchFamily="34" charset="0"/>
              </a:rPr>
              <a:t>-This menu is available from February 13th to February 15th. A pre-order is required for this special occasion-</a:t>
            </a:r>
          </a:p>
          <a:p>
            <a:endParaRPr lang="en-US" dirty="0"/>
          </a:p>
          <a:p>
            <a:r>
              <a:rPr lang="en-GB" dirty="0">
                <a:effectLst/>
                <a:latin typeface="Helvetica Neue" panose="02000503000000020004" pitchFamily="2" charset="0"/>
              </a:rPr>
              <a:t>We offer a 10% discount for bookings of 4 or more people.</a:t>
            </a:r>
          </a:p>
          <a:p>
            <a:endParaRPr lang="en-US" dirty="0"/>
          </a:p>
        </p:txBody>
      </p:sp>
    </p:spTree>
    <p:extLst>
      <p:ext uri="{BB962C8B-B14F-4D97-AF65-F5344CB8AC3E}">
        <p14:creationId xmlns:p14="http://schemas.microsoft.com/office/powerpoint/2010/main" val="26348852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6" name="Freeform: Shape 35">
            <a:extLst>
              <a:ext uri="{FF2B5EF4-FFF2-40B4-BE49-F238E27FC236}">
                <a16:creationId xmlns="" xmlns:a16="http://schemas.microsoft.com/office/drawing/2014/main" id="{9B0F7D69-D93C-4C38-A23D-76E000D691C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Freeform: Shape 37">
            <a:extLst>
              <a:ext uri="{FF2B5EF4-FFF2-40B4-BE49-F238E27FC236}">
                <a16:creationId xmlns="" xmlns:a16="http://schemas.microsoft.com/office/drawing/2014/main" id="{8CD419D4-EA9D-42D9-BF62-B07F0B7B672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0" name="Freeform: Shape 39">
            <a:extLst>
              <a:ext uri="{FF2B5EF4-FFF2-40B4-BE49-F238E27FC236}">
                <a16:creationId xmlns="" xmlns:a16="http://schemas.microsoft.com/office/drawing/2014/main" id="{1C6FEC9B-9608-4181-A9E5-A1B80E72021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2" name="Freeform: Shape 41">
            <a:extLst>
              <a:ext uri="{FF2B5EF4-FFF2-40B4-BE49-F238E27FC236}">
                <a16:creationId xmlns="" xmlns:a16="http://schemas.microsoft.com/office/drawing/2014/main" id="{AB1564ED-F26F-451D-97D6-A6EC3E83FD5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4" name="Freeform: Shape 43">
            <a:extLst>
              <a:ext uri="{FF2B5EF4-FFF2-40B4-BE49-F238E27FC236}">
                <a16:creationId xmlns="" xmlns:a16="http://schemas.microsoft.com/office/drawing/2014/main" id="{0CA184B6-3482-4F43-87F0-BC765DCFD8A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6" name="Freeform: Shape 45">
            <a:extLst>
              <a:ext uri="{FF2B5EF4-FFF2-40B4-BE49-F238E27FC236}">
                <a16:creationId xmlns="" xmlns:a16="http://schemas.microsoft.com/office/drawing/2014/main" id="{6C869923-8380-4244-9548-802C330638A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8" name="Freeform: Shape 47">
            <a:extLst>
              <a:ext uri="{FF2B5EF4-FFF2-40B4-BE49-F238E27FC236}">
                <a16:creationId xmlns="" xmlns:a16="http://schemas.microsoft.com/office/drawing/2014/main" id="{C06255F2-BC67-4DDE-B34E-AC4BA21838C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 xmlns:a16="http://schemas.microsoft.com/office/drawing/2014/main" id="{55169443-FCCD-4C0A-8C69-18CD3FA096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52" name="Rectangle 51">
            <a:extLst>
              <a:ext uri="{FF2B5EF4-FFF2-40B4-BE49-F238E27FC236}">
                <a16:creationId xmlns="" xmlns:a16="http://schemas.microsoft.com/office/drawing/2014/main" id="{0DBF1ABE-8590-450D-BB49-BDDCCF3EEA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Cut-out hearts with red and pink glitters">
            <a:extLst>
              <a:ext uri="{FF2B5EF4-FFF2-40B4-BE49-F238E27FC236}">
                <a16:creationId xmlns="" xmlns:a16="http://schemas.microsoft.com/office/drawing/2014/main" id="{8445587A-60E4-350D-288F-CAFCDFDF64C6}"/>
              </a:ext>
            </a:extLst>
          </p:cNvPr>
          <p:cNvPicPr>
            <a:picLocks noChangeAspect="1"/>
          </p:cNvPicPr>
          <p:nvPr/>
        </p:nvPicPr>
        <p:blipFill rotWithShape="1">
          <a:blip r:embed="rId2"/>
          <a:srcRect t="5924" r="-1" b="11028"/>
          <a:stretch/>
        </p:blipFill>
        <p:spPr>
          <a:xfrm>
            <a:off x="1524" y="10"/>
            <a:ext cx="12188952" cy="6857990"/>
          </a:xfrm>
          <a:prstGeom prst="rect">
            <a:avLst/>
          </a:prstGeom>
        </p:spPr>
      </p:pic>
      <p:sp>
        <p:nvSpPr>
          <p:cNvPr id="54" name="Freeform: Shape 53">
            <a:extLst>
              <a:ext uri="{FF2B5EF4-FFF2-40B4-BE49-F238E27FC236}">
                <a16:creationId xmlns="" xmlns:a16="http://schemas.microsoft.com/office/drawing/2014/main" id="{391F8D69-709A-4575-A393-B4C26481AF3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966083" y="0"/>
            <a:ext cx="9841377"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 xmlns:a16="http://schemas.microsoft.com/office/drawing/2014/main" id="{C87A50C4-1191-461A-9E09-C8057F2AF01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643035" y="0"/>
            <a:ext cx="2265453" cy="6858000"/>
          </a:xfrm>
          <a:custGeom>
            <a:avLst/>
            <a:gdLst>
              <a:gd name="connsiteX0" fmla="*/ 1117108 w 2265453"/>
              <a:gd name="connsiteY0" fmla="*/ 0 h 6858000"/>
              <a:gd name="connsiteX1" fmla="*/ 1099628 w 2265453"/>
              <a:gd name="connsiteY1" fmla="*/ 0 h 6858000"/>
              <a:gd name="connsiteX2" fmla="*/ 1175238 w 2265453"/>
              <a:gd name="connsiteY2" fmla="*/ 82371 h 6858000"/>
              <a:gd name="connsiteX3" fmla="*/ 2240276 w 2265453"/>
              <a:gd name="connsiteY3" fmla="*/ 3734791 h 6858000"/>
              <a:gd name="connsiteX4" fmla="*/ 274951 w 2265453"/>
              <a:gd name="connsiteY4" fmla="*/ 6634678 h 6858000"/>
              <a:gd name="connsiteX5" fmla="*/ 12802 w 2265453"/>
              <a:gd name="connsiteY5" fmla="*/ 6848127 h 6858000"/>
              <a:gd name="connsiteX6" fmla="*/ 0 w 2265453"/>
              <a:gd name="connsiteY6" fmla="*/ 6858000 h 6858000"/>
              <a:gd name="connsiteX7" fmla="*/ 19410 w 2265453"/>
              <a:gd name="connsiteY7" fmla="*/ 6858000 h 6858000"/>
              <a:gd name="connsiteX8" fmla="*/ 31082 w 2265453"/>
              <a:gd name="connsiteY8" fmla="*/ 6848998 h 6858000"/>
              <a:gd name="connsiteX9" fmla="*/ 293230 w 2265453"/>
              <a:gd name="connsiteY9" fmla="*/ 6635549 h 6858000"/>
              <a:gd name="connsiteX10" fmla="*/ 2258555 w 2265453"/>
              <a:gd name="connsiteY10" fmla="*/ 3735662 h 6858000"/>
              <a:gd name="connsiteX11" fmla="*/ 1193518 w 2265453"/>
              <a:gd name="connsiteY11" fmla="*/ 832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5453" h="6858000">
                <a:moveTo>
                  <a:pt x="1117108" y="0"/>
                </a:moveTo>
                <a:lnTo>
                  <a:pt x="1099628" y="0"/>
                </a:lnTo>
                <a:lnTo>
                  <a:pt x="1175238" y="82371"/>
                </a:lnTo>
                <a:cubicBezTo>
                  <a:pt x="1926546" y="957940"/>
                  <a:pt x="2303836" y="2277119"/>
                  <a:pt x="2240276" y="3734791"/>
                </a:cubicBezTo>
                <a:cubicBezTo>
                  <a:pt x="2176522" y="5196911"/>
                  <a:pt x="1237280" y="5841173"/>
                  <a:pt x="274951" y="6634678"/>
                </a:cubicBezTo>
                <a:cubicBezTo>
                  <a:pt x="187328" y="6706930"/>
                  <a:pt x="100126" y="6778421"/>
                  <a:pt x="12802" y="6848127"/>
                </a:cubicBezTo>
                <a:lnTo>
                  <a:pt x="0" y="6858000"/>
                </a:lnTo>
                <a:lnTo>
                  <a:pt x="19410" y="6858000"/>
                </a:lnTo>
                <a:lnTo>
                  <a:pt x="31082" y="6848998"/>
                </a:lnTo>
                <a:cubicBezTo>
                  <a:pt x="118405" y="6779292"/>
                  <a:pt x="205608" y="6707801"/>
                  <a:pt x="293230" y="6635549"/>
                </a:cubicBezTo>
                <a:cubicBezTo>
                  <a:pt x="1255560" y="5842045"/>
                  <a:pt x="2194802" y="5197782"/>
                  <a:pt x="2258555" y="3735662"/>
                </a:cubicBezTo>
                <a:cubicBezTo>
                  <a:pt x="2322115" y="2277991"/>
                  <a:pt x="1944825" y="958811"/>
                  <a:pt x="1193518" y="83243"/>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8" name="Freeform: Shape 57">
            <a:extLst>
              <a:ext uri="{FF2B5EF4-FFF2-40B4-BE49-F238E27FC236}">
                <a16:creationId xmlns="" xmlns:a16="http://schemas.microsoft.com/office/drawing/2014/main" id="{BC87DA9F-8DB2-4D48-8716-A928FBB8A5D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81103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 xmlns:a16="http://schemas.microsoft.com/office/drawing/2014/main" id="{195EA065-AC5D-431D-927E-87FF0588486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 xmlns:a16="http://schemas.microsoft.com/office/drawing/2014/main" id="{46934B3C-D73F-4CD0-95B1-0244D662D1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523292"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 name="TextBox 3">
            <a:extLst>
              <a:ext uri="{FF2B5EF4-FFF2-40B4-BE49-F238E27FC236}">
                <a16:creationId xmlns="" xmlns:a16="http://schemas.microsoft.com/office/drawing/2014/main" id="{737F0DEA-BCAF-F4FF-9C64-3CFEC02E9AA3}"/>
              </a:ext>
            </a:extLst>
          </p:cNvPr>
          <p:cNvSpPr txBox="1"/>
          <p:nvPr/>
        </p:nvSpPr>
        <p:spPr>
          <a:xfrm>
            <a:off x="2473719" y="499730"/>
            <a:ext cx="6826103" cy="4524315"/>
          </a:xfrm>
          <a:prstGeom prst="rect">
            <a:avLst/>
          </a:prstGeom>
          <a:noFill/>
        </p:spPr>
        <p:txBody>
          <a:bodyPr wrap="square" rtlCol="0">
            <a:spAutoFit/>
          </a:bodyPr>
          <a:lstStyle/>
          <a:p>
            <a:r>
              <a:rPr lang="en-GB" dirty="0">
                <a:effectLst/>
                <a:latin typeface="Helvetica Neue" panose="02000503000000020004" pitchFamily="2" charset="0"/>
              </a:rPr>
              <a:t>Allergen Statement: Please inform your server of any allergies or dietary restrictions.</a:t>
            </a:r>
          </a:p>
          <a:p>
            <a:endParaRPr lang="en-GB" dirty="0">
              <a:effectLst/>
              <a:latin typeface="Helvetica Neue" panose="02000503000000020004" pitchFamily="2" charset="0"/>
            </a:endParaRPr>
          </a:p>
          <a:p>
            <a:r>
              <a:rPr lang="en-GB" dirty="0">
                <a:effectLst/>
                <a:latin typeface="Helvetica Neue" panose="02000503000000020004" pitchFamily="2" charset="0"/>
              </a:rPr>
              <a:t>Vegetarian/Vegan Options Available: Please inform your server in advance.</a:t>
            </a:r>
          </a:p>
          <a:p>
            <a:endParaRPr lang="en-GB" dirty="0">
              <a:latin typeface="Helvetica Neue" panose="02000503000000020004" pitchFamily="2" charset="0"/>
            </a:endParaRPr>
          </a:p>
          <a:p>
            <a:endParaRPr lang="en-GB" dirty="0">
              <a:effectLst/>
              <a:latin typeface="Helvetica Neue" panose="02000503000000020004" pitchFamily="2" charset="0"/>
            </a:endParaRPr>
          </a:p>
          <a:p>
            <a:r>
              <a:rPr lang="en-GB" dirty="0">
                <a:effectLst/>
                <a:latin typeface="Helvetica Neue" panose="02000503000000020004" pitchFamily="2" charset="0"/>
              </a:rPr>
              <a:t>Beverages:</a:t>
            </a:r>
          </a:p>
          <a:p>
            <a:r>
              <a:rPr lang="en-GB" dirty="0">
                <a:effectLst/>
                <a:latin typeface="Helvetica Neue" panose="02000503000000020004" pitchFamily="2" charset="0"/>
              </a:rPr>
              <a:t>• Sparkling Wine, Brut, 750 ml </a:t>
            </a:r>
            <a:r>
              <a:rPr lang="ro-RO" dirty="0" smtClean="0"/>
              <a:t>£3</a:t>
            </a:r>
            <a:r>
              <a:rPr lang="ro-RO" dirty="0"/>
              <a:t>0</a:t>
            </a:r>
            <a:endParaRPr lang="en-GB" dirty="0">
              <a:effectLst/>
              <a:latin typeface="Helvetica Neue" panose="02000503000000020004" pitchFamily="2" charset="0"/>
            </a:endParaRPr>
          </a:p>
          <a:p>
            <a:r>
              <a:rPr lang="en-GB" dirty="0">
                <a:effectLst/>
                <a:latin typeface="Helvetica Neue" panose="02000503000000020004" pitchFamily="2" charset="0"/>
              </a:rPr>
              <a:t>• Red Wine, Cabernet Sauvignon, 750 ml </a:t>
            </a:r>
            <a:r>
              <a:rPr lang="ro-RO" dirty="0" smtClean="0"/>
              <a:t>£50</a:t>
            </a:r>
            <a:endParaRPr lang="en-GB" dirty="0">
              <a:effectLst/>
              <a:latin typeface="Helvetica Neue" panose="02000503000000020004" pitchFamily="2" charset="0"/>
            </a:endParaRPr>
          </a:p>
          <a:p>
            <a:r>
              <a:rPr lang="en-GB" dirty="0">
                <a:effectLst/>
                <a:latin typeface="Helvetica Neue" panose="02000503000000020004" pitchFamily="2" charset="0"/>
              </a:rPr>
              <a:t>• White Wine, Chardonnay, 750 ml </a:t>
            </a:r>
            <a:r>
              <a:rPr lang="ro-RO" dirty="0" smtClean="0"/>
              <a:t>£40</a:t>
            </a:r>
            <a:endParaRPr lang="en-GB" dirty="0">
              <a:effectLst/>
              <a:latin typeface="Helvetica Neue" panose="02000503000000020004" pitchFamily="2" charset="0"/>
            </a:endParaRPr>
          </a:p>
          <a:p>
            <a:r>
              <a:rPr lang="en-GB" dirty="0">
                <a:effectLst/>
                <a:latin typeface="Helvetica Neue" panose="02000503000000020004" pitchFamily="2" charset="0"/>
              </a:rPr>
              <a:t>• Cocktail, Raspberry Bellini, 250 ml </a:t>
            </a:r>
            <a:r>
              <a:rPr lang="ro-RO" dirty="0" smtClean="0"/>
              <a:t>£10</a:t>
            </a:r>
            <a:endParaRPr lang="en-GB" dirty="0">
              <a:effectLst/>
              <a:latin typeface="Helvetica Neue" panose="02000503000000020004" pitchFamily="2" charset="0"/>
            </a:endParaRPr>
          </a:p>
          <a:p>
            <a:r>
              <a:rPr lang="en-GB" dirty="0">
                <a:effectLst/>
                <a:latin typeface="Helvetica Neue" panose="02000503000000020004" pitchFamily="2" charset="0"/>
              </a:rPr>
              <a:t>• Soft Drink, Coca-Cola, 330 ml </a:t>
            </a:r>
            <a:r>
              <a:rPr lang="ro-RO" dirty="0" smtClean="0"/>
              <a:t>£3</a:t>
            </a:r>
            <a:endParaRPr lang="en-GB" dirty="0">
              <a:effectLst/>
              <a:latin typeface="Helvetica Neue" panose="02000503000000020004" pitchFamily="2" charset="0"/>
            </a:endParaRPr>
          </a:p>
          <a:p>
            <a:endParaRPr lang="en-GB" dirty="0">
              <a:effectLst/>
              <a:latin typeface="Helvetica Neue" panose="02000503000000020004" pitchFamily="2" charset="0"/>
            </a:endParaRPr>
          </a:p>
          <a:p>
            <a:endParaRPr lang="en-GB" dirty="0">
              <a:effectLst/>
              <a:latin typeface="Helvetica Neue" panose="02000503000000020004" pitchFamily="2" charset="0"/>
            </a:endParaRPr>
          </a:p>
          <a:p>
            <a:r>
              <a:rPr lang="en-GB" i="1" dirty="0">
                <a:effectLst/>
                <a:latin typeface="Helvetica Neue" panose="02000503000000020004" pitchFamily="2" charset="0"/>
              </a:rPr>
              <a:t>At Hotel Trinity, we take pride in our dishes and strive to offer an unforgettable dining experience. Please inform your server of any special requests or dietary restrictions.</a:t>
            </a:r>
          </a:p>
          <a:p>
            <a:endParaRPr lang="en-US" dirty="0"/>
          </a:p>
        </p:txBody>
      </p:sp>
    </p:spTree>
    <p:extLst>
      <p:ext uri="{BB962C8B-B14F-4D97-AF65-F5344CB8AC3E}">
        <p14:creationId xmlns:p14="http://schemas.microsoft.com/office/powerpoint/2010/main" val="1687447855"/>
      </p:ext>
    </p:extLst>
  </p:cSld>
  <p:clrMapOvr>
    <a:masterClrMapping/>
  </p:clrMapOvr>
  <p:transition spd="slow">
    <p:wip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8181FC64-B306-4821-98E2-780662EFC48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 xmlns:a16="http://schemas.microsoft.com/office/drawing/2014/main" id="{73721E45-E46F-CDFC-658A-8283DB2B4753}"/>
              </a:ext>
            </a:extLst>
          </p:cNvPr>
          <p:cNvSpPr>
            <a:spLocks noGrp="1"/>
          </p:cNvSpPr>
          <p:nvPr>
            <p:ph type="title"/>
          </p:nvPr>
        </p:nvSpPr>
        <p:spPr>
          <a:xfrm>
            <a:off x="681916" y="-118402"/>
            <a:ext cx="5639165" cy="1168604"/>
          </a:xfrm>
        </p:spPr>
        <p:txBody>
          <a:bodyPr anchor="b">
            <a:normAutofit fontScale="90000"/>
          </a:bodyPr>
          <a:lstStyle/>
          <a:p>
            <a:r>
              <a:rPr lang="en-US" dirty="0"/>
              <a:t>What makes a good menu ?</a:t>
            </a:r>
          </a:p>
        </p:txBody>
      </p:sp>
      <p:sp>
        <p:nvSpPr>
          <p:cNvPr id="3" name="Content Placeholder 2">
            <a:extLst>
              <a:ext uri="{FF2B5EF4-FFF2-40B4-BE49-F238E27FC236}">
                <a16:creationId xmlns="" xmlns:a16="http://schemas.microsoft.com/office/drawing/2014/main" id="{125F7541-DC62-A016-CE3E-62F8CDD8ED11}"/>
              </a:ext>
            </a:extLst>
          </p:cNvPr>
          <p:cNvSpPr>
            <a:spLocks noGrp="1"/>
          </p:cNvSpPr>
          <p:nvPr>
            <p:ph idx="1"/>
          </p:nvPr>
        </p:nvSpPr>
        <p:spPr>
          <a:xfrm>
            <a:off x="425512" y="1484767"/>
            <a:ext cx="6376385" cy="4479471"/>
          </a:xfrm>
        </p:spPr>
        <p:txBody>
          <a:bodyPr>
            <a:normAutofit/>
          </a:bodyPr>
          <a:lstStyle/>
          <a:p>
            <a:pPr>
              <a:lnSpc>
                <a:spcPct val="130000"/>
              </a:lnSpc>
              <a:buFont typeface="+mj-lt"/>
              <a:buAutoNum type="arabicPeriod"/>
            </a:pPr>
            <a:r>
              <a:rPr lang="en-GB" sz="900" b="1" dirty="0">
                <a:effectLst/>
                <a:latin typeface="Helvetica Neue"/>
                <a:ea typeface="Arial Unicode MS" panose="020B0604020202020204" pitchFamily="34" charset="-128"/>
                <a:cs typeface="Arial Unicode MS" panose="020B0604020202020204" pitchFamily="34" charset="-128"/>
              </a:rPr>
              <a:t>A good menu should stand out by offering a unique and well-curated selection of dishes that align with the restaurant's theme, concept, or cuisine. It should include a balance of familiar </a:t>
            </a:r>
            <a:r>
              <a:rPr lang="en-GB" sz="900" b="1" dirty="0" err="1">
                <a:effectLst/>
                <a:latin typeface="Helvetica Neue"/>
                <a:ea typeface="Arial Unicode MS" panose="020B0604020202020204" pitchFamily="34" charset="-128"/>
                <a:cs typeface="Arial Unicode MS" panose="020B0604020202020204" pitchFamily="34" charset="-128"/>
              </a:rPr>
              <a:t>favorites</a:t>
            </a:r>
            <a:r>
              <a:rPr lang="en-GB" sz="900" b="1" dirty="0">
                <a:effectLst/>
                <a:latin typeface="Helvetica Neue"/>
                <a:ea typeface="Arial Unicode MS" panose="020B0604020202020204" pitchFamily="34" charset="-128"/>
                <a:cs typeface="Arial Unicode MS" panose="020B0604020202020204" pitchFamily="34" charset="-128"/>
              </a:rPr>
              <a:t> and exciting new options, as well as incorporate current food trends and ingredients. Additionally, a well-designed menu that is easy to read and visually appealing can make a big difference in attracting customers.</a:t>
            </a:r>
          </a:p>
          <a:p>
            <a:pPr>
              <a:lnSpc>
                <a:spcPct val="130000"/>
              </a:lnSpc>
              <a:buFont typeface="+mj-lt"/>
              <a:buAutoNum type="arabicPeriod"/>
            </a:pPr>
            <a:r>
              <a:rPr lang="en-GB" sz="900" b="1" dirty="0">
                <a:effectLst/>
                <a:latin typeface="Helvetica Neue"/>
                <a:ea typeface="Arial Unicode MS" panose="020B0604020202020204" pitchFamily="34" charset="-128"/>
                <a:cs typeface="Arial Unicode MS" panose="020B0604020202020204" pitchFamily="34" charset="-128"/>
              </a:rPr>
              <a:t>The type of dishes to include in a menu largely depends on the restaurant's target audience, theme, and location. Seasonal dishes can showcase fresh and local produce and provide a unique experience to customers. Sharing dishes can encourage group dining and add a social aspect to the meal. Special dishes, such as chef's specials or signature dishes, can set a restaurant apart and create a memorable experience for diners.</a:t>
            </a:r>
          </a:p>
          <a:p>
            <a:pPr>
              <a:lnSpc>
                <a:spcPct val="130000"/>
              </a:lnSpc>
              <a:buFont typeface="+mj-lt"/>
              <a:buAutoNum type="arabicPeriod"/>
            </a:pPr>
            <a:r>
              <a:rPr lang="en-GB" sz="900" b="1" dirty="0">
                <a:effectLst/>
                <a:latin typeface="Helvetica Neue"/>
                <a:ea typeface="Arial Unicode MS" panose="020B0604020202020204" pitchFamily="34" charset="-128"/>
                <a:cs typeface="Arial Unicode MS" panose="020B0604020202020204" pitchFamily="34" charset="-128"/>
              </a:rPr>
              <a:t>The duration of a menu largely depends on the restaurant's strategy and target audience. Some restaurants may choose to change their menu more frequently to keep diners interested and showcase seasonal ingredients, while others may keep a consistent menu that offers customers familiar options. The length of time for a menu can also depend on the availability of ingredients and the time it takes to prepare the dishes.</a:t>
            </a:r>
          </a:p>
          <a:p>
            <a:pPr>
              <a:lnSpc>
                <a:spcPct val="130000"/>
              </a:lnSpc>
              <a:buFont typeface="+mj-lt"/>
              <a:buAutoNum type="arabicPeriod"/>
            </a:pPr>
            <a:r>
              <a:rPr lang="en-GB" sz="900" b="1" dirty="0">
                <a:effectLst/>
                <a:latin typeface="Helvetica Neue"/>
                <a:ea typeface="Arial Unicode MS" panose="020B0604020202020204" pitchFamily="34" charset="-128"/>
                <a:cs typeface="Arial Unicode MS" panose="020B0604020202020204" pitchFamily="34" charset="-128"/>
              </a:rPr>
              <a:t>The prices on a menu at a 4* hotel can vary depending on the location, concept, and menu offerings. Generally, customers can expect to pay a premium for dining at a 4* hotel, with prices ranging from mid to high-end. However, it's important to note that the quality of the food and overall dining experience should justify the cost.</a:t>
            </a:r>
          </a:p>
          <a:p>
            <a:pPr>
              <a:lnSpc>
                <a:spcPct val="130000"/>
              </a:lnSpc>
            </a:pPr>
            <a:endParaRPr lang="en-US" sz="700" dirty="0"/>
          </a:p>
        </p:txBody>
      </p:sp>
      <p:sp>
        <p:nvSpPr>
          <p:cNvPr id="11" name="Freeform: Shape 10">
            <a:extLst>
              <a:ext uri="{FF2B5EF4-FFF2-40B4-BE49-F238E27FC236}">
                <a16:creationId xmlns="" xmlns:a16="http://schemas.microsoft.com/office/drawing/2014/main" id="{5871FC61-DD4E-47D4-81FD-8A7E7D12B37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 xmlns:a16="http://schemas.microsoft.com/office/drawing/2014/main" id="{829A1E2C-5AC8-40FC-99E9-832069D3979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 xmlns:a16="http://schemas.microsoft.com/office/drawing/2014/main" id="{55C54A75-E44A-4147-B9D0-FF46CFD3161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Cooked food with ingredients on a table">
            <a:extLst>
              <a:ext uri="{FF2B5EF4-FFF2-40B4-BE49-F238E27FC236}">
                <a16:creationId xmlns="" xmlns:a16="http://schemas.microsoft.com/office/drawing/2014/main" id="{505BEDB9-D815-5FA4-5D41-F231D3B6DC2B}"/>
              </a:ext>
            </a:extLst>
          </p:cNvPr>
          <p:cNvPicPr>
            <a:picLocks noChangeAspect="1"/>
          </p:cNvPicPr>
          <p:nvPr/>
        </p:nvPicPr>
        <p:blipFill rotWithShape="1">
          <a:blip r:embed="rId2"/>
          <a:srcRect l="29870" r="15035" b="2"/>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422530359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22F24225-0E3A-40A5-A927-CEFC144381A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 name="Freeform: Shape 9">
            <a:extLst>
              <a:ext uri="{FF2B5EF4-FFF2-40B4-BE49-F238E27FC236}">
                <a16:creationId xmlns="" xmlns:a16="http://schemas.microsoft.com/office/drawing/2014/main" id="{5B02B8FB-EF36-4677-B5B5-E9B989F25EB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4583796" cy="6858000"/>
          </a:xfrm>
          <a:custGeom>
            <a:avLst/>
            <a:gdLst>
              <a:gd name="connsiteX0" fmla="*/ 0 w 4583796"/>
              <a:gd name="connsiteY0" fmla="*/ 0 h 6858000"/>
              <a:gd name="connsiteX1" fmla="*/ 1087374 w 4583796"/>
              <a:gd name="connsiteY1" fmla="*/ 0 h 6858000"/>
              <a:gd name="connsiteX2" fmla="*/ 1598212 w 4583796"/>
              <a:gd name="connsiteY2" fmla="*/ 0 h 6858000"/>
              <a:gd name="connsiteX3" fmla="*/ 2960773 w 4583796"/>
              <a:gd name="connsiteY3" fmla="*/ 0 h 6858000"/>
              <a:gd name="connsiteX4" fmla="*/ 2982897 w 4583796"/>
              <a:gd name="connsiteY4" fmla="*/ 14997 h 6858000"/>
              <a:gd name="connsiteX5" fmla="*/ 4583796 w 4583796"/>
              <a:gd name="connsiteY5" fmla="*/ 3621656 h 6858000"/>
              <a:gd name="connsiteX6" fmla="*/ 2709446 w 4583796"/>
              <a:gd name="connsiteY6" fmla="*/ 6374814 h 6858000"/>
              <a:gd name="connsiteX7" fmla="*/ 2192798 w 4583796"/>
              <a:gd name="connsiteY7" fmla="*/ 6780599 h 6858000"/>
              <a:gd name="connsiteX8" fmla="*/ 2081042 w 4583796"/>
              <a:gd name="connsiteY8" fmla="*/ 6858000 h 6858000"/>
              <a:gd name="connsiteX9" fmla="*/ 1598212 w 4583796"/>
              <a:gd name="connsiteY9" fmla="*/ 6858000 h 6858000"/>
              <a:gd name="connsiteX10" fmla="*/ 1087374 w 4583796"/>
              <a:gd name="connsiteY10" fmla="*/ 6858000 h 6858000"/>
              <a:gd name="connsiteX11" fmla="*/ 0 w 4583796"/>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83796" h="6858000">
                <a:moveTo>
                  <a:pt x="0" y="0"/>
                </a:moveTo>
                <a:lnTo>
                  <a:pt x="1087374" y="0"/>
                </a:lnTo>
                <a:lnTo>
                  <a:pt x="1598212" y="0"/>
                </a:lnTo>
                <a:lnTo>
                  <a:pt x="2960773" y="0"/>
                </a:lnTo>
                <a:lnTo>
                  <a:pt x="2982897" y="14997"/>
                </a:lnTo>
                <a:cubicBezTo>
                  <a:pt x="4010060" y="754641"/>
                  <a:pt x="4583796" y="2093192"/>
                  <a:pt x="4583796" y="3621656"/>
                </a:cubicBezTo>
                <a:cubicBezTo>
                  <a:pt x="4583796" y="4969131"/>
                  <a:pt x="3655071" y="5602839"/>
                  <a:pt x="2709446" y="6374814"/>
                </a:cubicBezTo>
                <a:cubicBezTo>
                  <a:pt x="2537243" y="6515397"/>
                  <a:pt x="2366616" y="6653108"/>
                  <a:pt x="2192798" y="6780599"/>
                </a:cubicBezTo>
                <a:lnTo>
                  <a:pt x="2081042" y="6858000"/>
                </a:lnTo>
                <a:lnTo>
                  <a:pt x="1598212" y="6858000"/>
                </a:lnTo>
                <a:lnTo>
                  <a:pt x="1087374"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 xmlns:a16="http://schemas.microsoft.com/office/drawing/2014/main" id="{BE30D5C6-EC5C-4D78-8689-1B6822BFF71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 xmlns:a16="http://schemas.microsoft.com/office/drawing/2014/main" id="{12A73499-12A4-4080-B0DE-351867697F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 xmlns:a16="http://schemas.microsoft.com/office/drawing/2014/main" id="{60A52FE6-BB17-4BE4-BFA1-8896FD7CFA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 xmlns:a16="http://schemas.microsoft.com/office/drawing/2014/main" id="{A7BBF837-70DD-4FFD-A87C-FAD1F5D8AB4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 xmlns:a16="http://schemas.microsoft.com/office/drawing/2014/main" id="{CE5EB792-CB0B-44C0-9561-24A263D874D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 xmlns:a16="http://schemas.microsoft.com/office/drawing/2014/main" id="{C0FB4A96-0FD5-4642-8CE2-57623A3A42D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 xmlns:a16="http://schemas.microsoft.com/office/drawing/2014/main" id="{3403FBB1-394C-EC01-6075-7A2F46BCF5E1}"/>
              </a:ext>
            </a:extLst>
          </p:cNvPr>
          <p:cNvSpPr>
            <a:spLocks noGrp="1"/>
          </p:cNvSpPr>
          <p:nvPr>
            <p:ph type="title"/>
          </p:nvPr>
        </p:nvSpPr>
        <p:spPr>
          <a:xfrm>
            <a:off x="830218" y="1833229"/>
            <a:ext cx="3161338" cy="2934031"/>
          </a:xfrm>
        </p:spPr>
        <p:txBody>
          <a:bodyPr anchor="ctr">
            <a:normAutofit/>
          </a:bodyPr>
          <a:lstStyle/>
          <a:p>
            <a:r>
              <a:rPr lang="en-US" dirty="0"/>
              <a:t>References:</a:t>
            </a:r>
            <a:br>
              <a:rPr lang="en-US" dirty="0"/>
            </a:br>
            <a:endParaRPr lang="en-US" dirty="0"/>
          </a:p>
        </p:txBody>
      </p:sp>
      <p:sp>
        <p:nvSpPr>
          <p:cNvPr id="3" name="Content Placeholder 2">
            <a:extLst>
              <a:ext uri="{FF2B5EF4-FFF2-40B4-BE49-F238E27FC236}">
                <a16:creationId xmlns="" xmlns:a16="http://schemas.microsoft.com/office/drawing/2014/main" id="{6440CEA2-15AB-9DA5-C12D-00B59FFF0D8B}"/>
              </a:ext>
            </a:extLst>
          </p:cNvPr>
          <p:cNvSpPr>
            <a:spLocks noGrp="1"/>
          </p:cNvSpPr>
          <p:nvPr>
            <p:ph idx="1"/>
          </p:nvPr>
        </p:nvSpPr>
        <p:spPr>
          <a:xfrm>
            <a:off x="6084834" y="1105306"/>
            <a:ext cx="4982452" cy="4337435"/>
          </a:xfrm>
        </p:spPr>
        <p:txBody>
          <a:bodyPr anchor="ctr">
            <a:normAutofit fontScale="92500"/>
          </a:bodyPr>
          <a:lstStyle/>
          <a:p>
            <a:pPr>
              <a:lnSpc>
                <a:spcPct val="130000"/>
              </a:lnSpc>
            </a:pPr>
            <a:r>
              <a:rPr lang="en-GB" sz="1500" b="0" i="0" dirty="0">
                <a:effectLst/>
                <a:latin typeface="Söhne"/>
              </a:rPr>
              <a:t>Miller, D. (2023). Valentine's Day Menu [Menu]. The Melting Pot, Pittsburgh, PA. In OpenTable. </a:t>
            </a:r>
            <a:r>
              <a:rPr lang="en-GB" sz="1500" b="0" i="0" u="sng" dirty="0">
                <a:effectLst/>
                <a:latin typeface="Söhne"/>
                <a:hlinkClick r:id="rId2"/>
              </a:rPr>
              <a:t>https://www.opentable.com/restref/client/?</a:t>
            </a:r>
            <a:r>
              <a:rPr lang="en-GB" sz="1500" b="0" i="0" u="sng" dirty="0" smtClean="0">
                <a:effectLst/>
                <a:latin typeface="Söhne"/>
                <a:hlinkClick r:id="rId2"/>
              </a:rPr>
              <a:t>rid=3601&amp;restref=3601&amp;corrid=16502b75-88e2-436c-97d3-d4131cb3c69f</a:t>
            </a:r>
            <a:r>
              <a:rPr lang="ro-RO" sz="1500" dirty="0" smtClean="0">
                <a:solidFill>
                  <a:schemeClr val="tx1"/>
                </a:solidFill>
                <a:latin typeface="Söhne"/>
              </a:rPr>
              <a:t>. (Accessed:February 14,2023.)</a:t>
            </a:r>
            <a:endParaRPr lang="en-GB" sz="1500" b="0" i="0" dirty="0">
              <a:solidFill>
                <a:schemeClr val="tx1"/>
              </a:solidFill>
              <a:effectLst/>
              <a:latin typeface="Söhne"/>
            </a:endParaRPr>
          </a:p>
          <a:p>
            <a:pPr>
              <a:lnSpc>
                <a:spcPct val="130000"/>
              </a:lnSpc>
            </a:pPr>
            <a:r>
              <a:rPr lang="en-GB" sz="1500" b="0" i="0" dirty="0">
                <a:effectLst/>
                <a:latin typeface="Söhne"/>
              </a:rPr>
              <a:t>Patel, S. (2023). Valentine's Day Menu [Menu]. The Capital Grille, Denver, CO. Retrieved from OpenTable: </a:t>
            </a:r>
            <a:r>
              <a:rPr lang="en-GB" sz="1500" b="0" i="0" u="sng" dirty="0">
                <a:effectLst/>
                <a:latin typeface="Söhne"/>
                <a:hlinkClick r:id="rId3"/>
              </a:rPr>
              <a:t>https://www.opentable.com/restref/client/?</a:t>
            </a:r>
            <a:r>
              <a:rPr lang="en-GB" sz="1500" b="0" i="0" u="sng" dirty="0" smtClean="0">
                <a:effectLst/>
                <a:latin typeface="Söhne"/>
                <a:hlinkClick r:id="rId3"/>
              </a:rPr>
              <a:t>rid=1483&amp;restref=1483&amp;corrid=b986d2d9-49fb-43f6-906f-51466ec6d1c4</a:t>
            </a:r>
            <a:r>
              <a:rPr lang="ro-RO" sz="1500" b="0" i="0" u="sng" dirty="0" smtClean="0">
                <a:effectLst/>
                <a:latin typeface="Söhne"/>
              </a:rPr>
              <a:t>. </a:t>
            </a:r>
            <a:r>
              <a:rPr lang="ro-RO" sz="1500" dirty="0" smtClean="0">
                <a:latin typeface="Söhne"/>
              </a:rPr>
              <a:t>(Accessed: February 16, 2023)</a:t>
            </a:r>
            <a:endParaRPr lang="en-GB" sz="1500" b="0" i="0" u="sng" dirty="0">
              <a:effectLst/>
              <a:latin typeface="Söhne"/>
            </a:endParaRPr>
          </a:p>
          <a:p>
            <a:pPr>
              <a:lnSpc>
                <a:spcPct val="130000"/>
              </a:lnSpc>
            </a:pPr>
            <a:r>
              <a:rPr lang="en-GB" sz="1500" u="sng" dirty="0" smtClean="0">
                <a:latin typeface="Söhne"/>
              </a:rPr>
              <a:t>Pictures</a:t>
            </a:r>
            <a:r>
              <a:rPr lang="ro-RO" sz="1500" u="sng" dirty="0" smtClean="0">
                <a:latin typeface="Söhne"/>
              </a:rPr>
              <a:t>- </a:t>
            </a:r>
            <a:r>
              <a:rPr lang="en-GB" sz="1500" u="sng" dirty="0" err="1" smtClean="0">
                <a:latin typeface="Söhne"/>
              </a:rPr>
              <a:t>powerpoint</a:t>
            </a:r>
            <a:r>
              <a:rPr lang="en-GB" sz="1500" u="sng" dirty="0" smtClean="0">
                <a:latin typeface="Söhne"/>
              </a:rPr>
              <a:t> </a:t>
            </a:r>
            <a:r>
              <a:rPr lang="en-GB" sz="1500" u="sng" dirty="0">
                <a:latin typeface="Söhne"/>
              </a:rPr>
              <a:t>designer </a:t>
            </a:r>
          </a:p>
        </p:txBody>
      </p:sp>
    </p:spTree>
    <p:extLst>
      <p:ext uri="{BB962C8B-B14F-4D97-AF65-F5344CB8AC3E}">
        <p14:creationId xmlns:p14="http://schemas.microsoft.com/office/powerpoint/2010/main" val="3707693286"/>
      </p:ext>
    </p:extLst>
  </p:cSld>
  <p:clrMapOvr>
    <a:masterClrMapping/>
  </p:clrMapOvr>
  <p:transition spd="slow">
    <p:randomBar dir="vert"/>
  </p:transition>
  <p:timing>
    <p:tnLst>
      <p:par>
        <p:cTn id="1" dur="indefinite" restart="never" nodeType="tmRoot"/>
      </p:par>
    </p:tnLst>
  </p:timing>
</p:sld>
</file>

<file path=ppt/theme/theme1.xml><?xml version="1.0" encoding="utf-8"?>
<a:theme xmlns:a="http://schemas.openxmlformats.org/drawingml/2006/main" name="SketchLinesVTI">
  <a:themeElements>
    <a:clrScheme name="AnalogousFromRegularSeedLeftStep">
      <a:dk1>
        <a:srgbClr val="000000"/>
      </a:dk1>
      <a:lt1>
        <a:srgbClr val="FFFFFF"/>
      </a:lt1>
      <a:dk2>
        <a:srgbClr val="311C21"/>
      </a:dk2>
      <a:lt2>
        <a:srgbClr val="F0F1F3"/>
      </a:lt2>
      <a:accent1>
        <a:srgbClr val="BD9D4A"/>
      </a:accent1>
      <a:accent2>
        <a:srgbClr val="B15E3B"/>
      </a:accent2>
      <a:accent3>
        <a:srgbClr val="C34D5B"/>
      </a:accent3>
      <a:accent4>
        <a:srgbClr val="B13B7A"/>
      </a:accent4>
      <a:accent5>
        <a:srgbClr val="C34DBE"/>
      </a:accent5>
      <a:accent6>
        <a:srgbClr val="863BB1"/>
      </a:accent6>
      <a:hlink>
        <a:srgbClr val="4669C1"/>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TotalTime>
  <Words>702</Words>
  <Application>Microsoft Office PowerPoint</Application>
  <PresentationFormat>Widescreen</PresentationFormat>
  <Paragraphs>51</Paragraphs>
  <Slides>5</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vt:i4>
      </vt:variant>
    </vt:vector>
  </HeadingPairs>
  <TitlesOfParts>
    <vt:vector size="14" baseType="lpstr">
      <vt:lpstr>Arial Unicode MS</vt:lpstr>
      <vt:lpstr>Arial</vt:lpstr>
      <vt:lpstr>Berlin Sans FB Demi</vt:lpstr>
      <vt:lpstr>Calibri</vt:lpstr>
      <vt:lpstr>Corbel</vt:lpstr>
      <vt:lpstr>Helvetica Neue</vt:lpstr>
      <vt:lpstr>Meiryo</vt:lpstr>
      <vt:lpstr>Söhne</vt:lpstr>
      <vt:lpstr>SketchLinesVTI</vt:lpstr>
      <vt:lpstr>PowerPoint Presentation</vt:lpstr>
      <vt:lpstr>PowerPoint Presentation</vt:lpstr>
      <vt:lpstr>PowerPoint Presentation</vt:lpstr>
      <vt:lpstr>What makes a good menu ?</vt:lpstr>
      <vt:lpstr>References: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 Voichita Peter</dc:creator>
  <cp:lastModifiedBy>MSI</cp:lastModifiedBy>
  <cp:revision>8</cp:revision>
  <dcterms:created xsi:type="dcterms:W3CDTF">2023-02-16T19:02:48Z</dcterms:created>
  <dcterms:modified xsi:type="dcterms:W3CDTF">2023-02-17T21:19:07Z</dcterms:modified>
</cp:coreProperties>
</file>