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1" r:id="rId6"/>
    <p:sldId id="262" r:id="rId7"/>
    <p:sldId id="263"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073" autoAdjust="0"/>
  </p:normalViewPr>
  <p:slideViewPr>
    <p:cSldViewPr>
      <p:cViewPr varScale="1">
        <p:scale>
          <a:sx n="80" d="100"/>
          <a:sy n="80" d="100"/>
        </p:scale>
        <p:origin x="1522" y="3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BE3F39A-0FD5-45E1-99E3-383B64671074}" type="datetimeFigureOut">
              <a:rPr lang="en-IN" smtClean="0"/>
              <a:pPr/>
              <a:t>03-01-2021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552720-C89B-4DCD-AEED-CD176BB42A38}" type="slidenum">
              <a:rPr lang="en-IN" smtClean="0"/>
              <a:pPr/>
              <a:t>‹#›</a:t>
            </a:fld>
            <a:endParaRPr lang="en-IN"/>
          </a:p>
        </p:txBody>
      </p:sp>
    </p:spTree>
    <p:extLst>
      <p:ext uri="{BB962C8B-B14F-4D97-AF65-F5344CB8AC3E}">
        <p14:creationId xmlns:p14="http://schemas.microsoft.com/office/powerpoint/2010/main" val="3129909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C552720-C89B-4DCD-AEED-CD176BB42A38}" type="slidenum">
              <a:rPr lang="en-IN" smtClean="0"/>
              <a:pPr/>
              <a:t>1</a:t>
            </a:fld>
            <a:endParaRPr lang="en-IN"/>
          </a:p>
        </p:txBody>
      </p:sp>
    </p:spTree>
    <p:extLst>
      <p:ext uri="{BB962C8B-B14F-4D97-AF65-F5344CB8AC3E}">
        <p14:creationId xmlns:p14="http://schemas.microsoft.com/office/powerpoint/2010/main" val="1517349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own emotion, psychological and social behaviour affect the mental health in children and young others. In this study, mental health in children and young adults will be discussing. why health promotion is important for the child and young adults  will be presenting here. Treatments regarding the mental illness of people are also discussed here. Social workers play an important role in mental illness which is discussed here. Which factors help to increase the depressions on children will be discussed in this study.</a:t>
            </a:r>
          </a:p>
          <a:p>
            <a:br>
              <a:rPr lang="en-IN"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C552720-C89B-4DCD-AEED-CD176BB42A38}" type="slidenum">
              <a:rPr lang="en-IN" smtClean="0"/>
              <a:pPr/>
              <a:t>2</a:t>
            </a:fld>
            <a:endParaRPr lang="en-IN"/>
          </a:p>
        </p:txBody>
      </p:sp>
    </p:spTree>
    <p:extLst>
      <p:ext uri="{BB962C8B-B14F-4D97-AF65-F5344CB8AC3E}">
        <p14:creationId xmlns:p14="http://schemas.microsoft.com/office/powerpoint/2010/main" val="218037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main aim of this study is to find out the reasons of mental illness in children and how to improve a child’s life who is facing mental health illnesses, depression and suicidal thoughts. It is very important to keep good mental health because due to mental illness children can not lead a normal life, their moods fluctuate frequently which has a great impact on their behaviour. So that it is essential to find out causes of illness and the proper treatment so that their lives will be improved. </a:t>
            </a:r>
          </a:p>
          <a:p>
            <a:r>
              <a:rPr lang="en-IN" sz="1200" kern="1200" dirty="0">
                <a:solidFill>
                  <a:schemeClr val="tx1"/>
                </a:solidFill>
                <a:effectLst/>
                <a:latin typeface="+mn-lt"/>
                <a:ea typeface="+mn-ea"/>
                <a:cs typeface="+mn-cs"/>
              </a:rPr>
              <a:t> In the study the process of improving the lives of children who are facing mental health illness and the proper treatment for this illness  are also discussed. </a:t>
            </a: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6C552720-C89B-4DCD-AEED-CD176BB42A38}" type="slidenum">
              <a:rPr lang="en-IN" smtClean="0"/>
              <a:pPr/>
              <a:t>3</a:t>
            </a:fld>
            <a:endParaRPr lang="en-IN"/>
          </a:p>
        </p:txBody>
      </p:sp>
    </p:spTree>
    <p:extLst>
      <p:ext uri="{BB962C8B-B14F-4D97-AF65-F5344CB8AC3E}">
        <p14:creationId xmlns:p14="http://schemas.microsoft.com/office/powerpoint/2010/main" val="419063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Depression is a dangerous illness; it is very important to treat depression. If parents can notice that their wards are suffering from depression, they have to take precautions early. There are different kinds of depressions that are experienced by children and teenagers. In depression children almost all the time feel sad and non-energetic, they feel irritations, their appetite decreases, or they eat a lot more than usual. They can not focus on anything properly; their confidence level decreases; they feel worthless. Self-harming thoughts and suicidal acts come in their minds. Adolescents are at risk for the occurrence of depression(Lorentzen,2020).</a:t>
            </a:r>
          </a:p>
          <a:p>
            <a:r>
              <a:rPr lang="en-IN" sz="1200" kern="1200" dirty="0">
                <a:solidFill>
                  <a:schemeClr val="tx1"/>
                </a:solidFill>
                <a:effectLst/>
                <a:latin typeface="+mn-lt"/>
                <a:ea typeface="+mn-ea"/>
                <a:cs typeface="+mn-cs"/>
              </a:rPr>
              <a:t>Above mentioned factors have a profound effect on the children's development. Family problems are one of the important factors which enhance depression in children and teenagers. In such situations, they feel unsafe in their own house; they cannot express their feelings to their near one. Due to the separation of parents, children become disoriented and frustrated. Incidents like sexual abuse might cause severe mental illness. After facing incidents of harassment of child might feel scared. Such incidents can be traumatic for the child(De Venter, 2017). They become sad; they forget to live happily; they always feel frightened. It is hard for a child to overcome this situation.</a:t>
            </a:r>
          </a:p>
          <a:p>
            <a:r>
              <a:rPr lang="en-IN" sz="1200" kern="1200" dirty="0">
                <a:solidFill>
                  <a:schemeClr val="tx1"/>
                </a:solidFill>
                <a:effectLst/>
                <a:latin typeface="+mn-lt"/>
                <a:ea typeface="+mn-ea"/>
                <a:cs typeface="+mn-cs"/>
              </a:rPr>
              <a:t>Children who are experiencing bullying face several acute problems like anxiety, loss of appetite, the attempt to commit suicide or taking drugs or alcohol(Curran, 2016). Children in school are harassed by their body size and shape, skin colour, sexual orientation and so on.</a:t>
            </a: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6C552720-C89B-4DCD-AEED-CD176BB42A38}" type="slidenum">
              <a:rPr lang="en-IN" smtClean="0"/>
              <a:pPr/>
              <a:t>4</a:t>
            </a:fld>
            <a:endParaRPr lang="en-IN"/>
          </a:p>
        </p:txBody>
      </p:sp>
    </p:spTree>
    <p:extLst>
      <p:ext uri="{BB962C8B-B14F-4D97-AF65-F5344CB8AC3E}">
        <p14:creationId xmlns:p14="http://schemas.microsoft.com/office/powerpoint/2010/main" val="1540571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If parents recognise that their children are facing the depression problems they have to contact their general physicians who assist them for further treatment and If specialist help  is needed children can be referred to the local child and adolescent mental health service.</a:t>
            </a:r>
          </a:p>
          <a:p>
            <a:r>
              <a:rPr lang="en-IN" sz="1200" kern="1200" dirty="0">
                <a:solidFill>
                  <a:schemeClr val="tx1"/>
                </a:solidFill>
                <a:effectLst/>
                <a:latin typeface="+mn-lt"/>
                <a:ea typeface="+mn-ea"/>
                <a:cs typeface="+mn-cs"/>
              </a:rPr>
              <a:t>Parents must talk to their children openly and try to know problems disturbing their children. </a:t>
            </a:r>
          </a:p>
          <a:p>
            <a:r>
              <a:rPr lang="en-IN" sz="1200" kern="1200" dirty="0">
                <a:solidFill>
                  <a:schemeClr val="tx1"/>
                </a:solidFill>
                <a:effectLst/>
                <a:latin typeface="+mn-lt"/>
                <a:ea typeface="+mn-ea"/>
                <a:cs typeface="+mn-cs"/>
              </a:rPr>
              <a:t>If children are not interested to share their problems parents must show their concern about their children. Parents should encourage their children to talk to other family members or their friends who are very close to children. So that children can easily express their feelings and also they don't hesitate to express their problems. It is essential to know their actual problems which helps in their proper treatment.</a:t>
            </a:r>
          </a:p>
          <a:p>
            <a:r>
              <a:rPr lang="en-IN" sz="1200" kern="1200" dirty="0">
                <a:solidFill>
                  <a:schemeClr val="tx1"/>
                </a:solidFill>
                <a:effectLst/>
                <a:latin typeface="+mn-lt"/>
                <a:ea typeface="+mn-ea"/>
                <a:cs typeface="+mn-cs"/>
              </a:rPr>
              <a:t>Child and adolescent mental health service helps a child to recover their mental health illness and depression. Psychiatrists, psychologists, social workers, nurses, support workers, occupational therapists, child psychotherapists primary mental health workers are associated with this mental health service.</a:t>
            </a: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6C552720-C89B-4DCD-AEED-CD176BB42A38}" type="slidenum">
              <a:rPr lang="en-IN" smtClean="0"/>
              <a:pPr/>
              <a:t>5</a:t>
            </a:fld>
            <a:endParaRPr lang="en-IN"/>
          </a:p>
        </p:txBody>
      </p:sp>
    </p:spTree>
    <p:extLst>
      <p:ext uri="{BB962C8B-B14F-4D97-AF65-F5344CB8AC3E}">
        <p14:creationId xmlns:p14="http://schemas.microsoft.com/office/powerpoint/2010/main" val="2327440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These are the key themes identified. Based on these key themes further research will be held. The impact of mental health problems on children will be discussed in the further research. Bullying affects the behaviour of children and their mental health which will also be discussed. Further research will show how mental health problems will be overcome. These themes will be helping in the elaborate exploration of the topic. The impact of mental problem, causes and the way of overcoming all three will be discussed under these themes.</a:t>
            </a:r>
          </a:p>
          <a:p>
            <a:br>
              <a:rPr lang="en-IN"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C552720-C89B-4DCD-AEED-CD176BB42A38}" type="slidenum">
              <a:rPr lang="en-IN" smtClean="0"/>
              <a:pPr/>
              <a:t>7</a:t>
            </a:fld>
            <a:endParaRPr lang="en-IN"/>
          </a:p>
        </p:txBody>
      </p:sp>
    </p:spTree>
    <p:extLst>
      <p:ext uri="{BB962C8B-B14F-4D97-AF65-F5344CB8AC3E}">
        <p14:creationId xmlns:p14="http://schemas.microsoft.com/office/powerpoint/2010/main" val="2034412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09728" indent="0">
              <a:buNone/>
            </a:pPr>
            <a:r>
              <a:rPr lang="en-IN" dirty="0"/>
              <a:t>Through this study, the improvement of the lives of children experiencing depression, mental illness and suicidal thoughts will be fulfilled. </a:t>
            </a:r>
          </a:p>
          <a:p>
            <a:endParaRPr lang="en-IN" dirty="0"/>
          </a:p>
          <a:p>
            <a:endParaRPr lang="en-US" dirty="0"/>
          </a:p>
        </p:txBody>
      </p:sp>
      <p:sp>
        <p:nvSpPr>
          <p:cNvPr id="4" name="Slide Number Placeholder 3"/>
          <p:cNvSpPr>
            <a:spLocks noGrp="1"/>
          </p:cNvSpPr>
          <p:nvPr>
            <p:ph type="sldNum" sz="quarter" idx="10"/>
          </p:nvPr>
        </p:nvSpPr>
        <p:spPr/>
        <p:txBody>
          <a:bodyPr/>
          <a:lstStyle/>
          <a:p>
            <a:fld id="{6C552720-C89B-4DCD-AEED-CD176BB42A38}" type="slidenum">
              <a:rPr lang="en-IN" smtClean="0"/>
              <a:pPr/>
              <a:t>8</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77348FD-0724-4E7E-B3F3-D494AC3D288B}" type="datetimeFigureOut">
              <a:rPr lang="en-IN" smtClean="0"/>
              <a:pPr/>
              <a:t>03-01-2021</a:t>
            </a:fld>
            <a:endParaRPr lang="en-IN"/>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IN"/>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70C6B131-E60B-4BC9-8DF3-64A41E2785EE}"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77348FD-0724-4E7E-B3F3-D494AC3D288B}" type="datetimeFigureOut">
              <a:rPr lang="en-IN" smtClean="0"/>
              <a:pPr/>
              <a:t>03-01-2021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0C6B131-E60B-4BC9-8DF3-64A41E2785EE}" type="slidenum">
              <a:rPr lang="en-IN" smtClean="0"/>
              <a:pPr/>
              <a:t>‹#›</a:t>
            </a:fld>
            <a:endParaRPr lang="en-IN"/>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77348FD-0724-4E7E-B3F3-D494AC3D288B}" type="datetimeFigureOut">
              <a:rPr lang="en-IN" smtClean="0"/>
              <a:pPr/>
              <a:t>03-01-2021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0C6B131-E60B-4BC9-8DF3-64A41E2785EE}" type="slidenum">
              <a:rPr lang="en-IN" smtClean="0"/>
              <a:pPr/>
              <a:t>‹#›</a:t>
            </a:fld>
            <a:endParaRPr lang="en-IN"/>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77348FD-0724-4E7E-B3F3-D494AC3D288B}" type="datetimeFigureOut">
              <a:rPr lang="en-IN" smtClean="0"/>
              <a:pPr/>
              <a:t>03-01-2021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0C6B131-E60B-4BC9-8DF3-64A41E2785EE}" type="slidenum">
              <a:rPr lang="en-IN" smtClean="0"/>
              <a:pPr/>
              <a:t>‹#›</a:t>
            </a:fld>
            <a:endParaRPr lang="en-IN"/>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77348FD-0724-4E7E-B3F3-D494AC3D288B}" type="datetimeFigureOut">
              <a:rPr lang="en-IN" smtClean="0"/>
              <a:pPr/>
              <a:t>03-01-2021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0C6B131-E60B-4BC9-8DF3-64A41E2785EE}"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77348FD-0724-4E7E-B3F3-D494AC3D288B}" type="datetimeFigureOut">
              <a:rPr lang="en-IN" smtClean="0"/>
              <a:pPr/>
              <a:t>03-01-2021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0C6B131-E60B-4BC9-8DF3-64A41E2785EE}" type="slidenum">
              <a:rPr lang="en-IN" smtClean="0"/>
              <a:pPr/>
              <a:t>‹#›</a:t>
            </a:fld>
            <a:endParaRPr lang="en-IN"/>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7348FD-0724-4E7E-B3F3-D494AC3D288B}" type="datetimeFigureOut">
              <a:rPr lang="en-IN" smtClean="0"/>
              <a:pPr/>
              <a:t>03-01-2021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0C6B131-E60B-4BC9-8DF3-64A41E2785EE}"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977348FD-0724-4E7E-B3F3-D494AC3D288B}" type="datetimeFigureOut">
              <a:rPr lang="en-IN" smtClean="0"/>
              <a:pPr/>
              <a:t>03-01-2021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0C6B131-E60B-4BC9-8DF3-64A41E2785EE}"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977348FD-0724-4E7E-B3F3-D494AC3D288B}" type="datetimeFigureOut">
              <a:rPr lang="en-IN" smtClean="0"/>
              <a:pPr/>
              <a:t>03-01-2021</a:t>
            </a:fld>
            <a:endParaRPr lang="en-IN"/>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IN"/>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70C6B131-E60B-4BC9-8DF3-64A41E2785EE}" type="slidenum">
              <a:rPr lang="en-IN" smtClean="0"/>
              <a:pPr/>
              <a:t>‹#›</a:t>
            </a:fld>
            <a:endParaRPr lang="en-IN"/>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77348FD-0724-4E7E-B3F3-D494AC3D288B}" type="datetimeFigureOut">
              <a:rPr lang="en-IN" smtClean="0"/>
              <a:pPr/>
              <a:t>03-01-2021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0C6B131-E60B-4BC9-8DF3-64A41E2785EE}"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77348FD-0724-4E7E-B3F3-D494AC3D288B}" type="datetimeFigureOut">
              <a:rPr lang="en-IN" smtClean="0"/>
              <a:pPr/>
              <a:t>03-01-2021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0C6B131-E60B-4BC9-8DF3-64A41E2785EE}"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77348FD-0724-4E7E-B3F3-D494AC3D288B}" type="datetimeFigureOut">
              <a:rPr lang="en-IN" smtClean="0"/>
              <a:pPr/>
              <a:t>03-01-2021</a:t>
            </a:fld>
            <a:endParaRPr lang="en-IN"/>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IN"/>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70C6B131-E60B-4BC9-8DF3-64A41E2785EE}"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mcpsychology.biomedcentral.com/articles/10.1186/s40359-020-0393-x" TargetMode="External"/><Relationship Id="rId7" Type="http://schemas.openxmlformats.org/officeDocument/2006/relationships/hyperlink" Target="https://www.sciencedirect.com/science/article/abs/pii/S0010440X17300202" TargetMode="External"/><Relationship Id="rId2" Type="http://schemas.openxmlformats.org/officeDocument/2006/relationships/hyperlink" Target="https://search.informit.com.au/documentSummary;dn=299126478614605;res=IELIAC" TargetMode="External"/><Relationship Id="rId1" Type="http://schemas.openxmlformats.org/officeDocument/2006/relationships/slideLayout" Target="../slideLayouts/slideLayout2.xml"/><Relationship Id="rId6" Type="http://schemas.openxmlformats.org/officeDocument/2006/relationships/hyperlink" Target="https://www.researchgate.net/profile/Talat_Islam/publication/322724066_Effects_of_ethical_leadership_on_bullying_and_voice_behavior_among_nurses_Mediating_role_of_organizational_identification_poor_working_condition_and_workload/links/5e6e7825458515e5557fa7f9/Effects-of-ethical-leadership-on-bullying-and-voice-behavior-among-nurses-Mediating-role-of-organizational-identification-poor-working-condition-and-workload.pdf" TargetMode="External"/><Relationship Id="rId5" Type="http://schemas.openxmlformats.org/officeDocument/2006/relationships/hyperlink" Target="https://www.researchgate.net/profile/Gerard-Leavey/publication/297650999_Severity_of_mental_illness_as_a_result_of_multiple_childhood_adversities_US_National_Epidemiologic_Survey/links/5a61d8d00f7e9b6b8fd41286/Severity-of-mental-illness-as-a-result-of-multiple-childhood-adversities-US-National-Epidemiologic-Survey.pdf" TargetMode="External"/><Relationship Id="rId4" Type="http://schemas.openxmlformats.org/officeDocument/2006/relationships/hyperlink" Target="https://www.memphis.edu/jrsm/syllabi/syllabi_pdfs/2020_fall/jrsm7085.001.m50.byrd.fall20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4488" y="381000"/>
            <a:ext cx="7855024" cy="3200400"/>
          </a:xfrm>
        </p:spPr>
        <p:txBody>
          <a:bodyPr>
            <a:normAutofit/>
          </a:bodyPr>
          <a:lstStyle/>
          <a:p>
            <a:r>
              <a:rPr lang="en-IN" sz="3200" dirty="0">
                <a:effectLst/>
                <a:latin typeface="Times New Roman" panose="02020603050405020304" pitchFamily="18" charset="0"/>
                <a:cs typeface="Times New Roman" panose="02020603050405020304" pitchFamily="18" charset="0"/>
              </a:rPr>
              <a:t>MENTAL HEALTH ILLNESS – CHILDHOOD</a:t>
            </a:r>
            <a:br>
              <a:rPr lang="en-IN" sz="3200" dirty="0">
                <a:effectLst/>
                <a:latin typeface="Times New Roman" panose="02020603050405020304" pitchFamily="18" charset="0"/>
                <a:cs typeface="Times New Roman" panose="02020603050405020304" pitchFamily="18" charset="0"/>
              </a:rPr>
            </a:br>
            <a:r>
              <a:rPr lang="en-IN" sz="3200" dirty="0">
                <a:effectLst/>
                <a:latin typeface="Times New Roman" panose="02020603050405020304" pitchFamily="18" charset="0"/>
                <a:cs typeface="Times New Roman" panose="02020603050405020304" pitchFamily="18" charset="0"/>
              </a:rPr>
              <a:t>Madalina Sorina Petre</a:t>
            </a:r>
            <a:br>
              <a:rPr lang="en-IN" sz="3200" dirty="0">
                <a:effectLst/>
                <a:latin typeface="Times New Roman" panose="02020603050405020304" pitchFamily="18" charset="0"/>
                <a:cs typeface="Times New Roman" panose="02020603050405020304" pitchFamily="18" charset="0"/>
              </a:rPr>
            </a:br>
            <a:r>
              <a:rPr lang="en-IN" sz="3200" dirty="0">
                <a:effectLst/>
                <a:latin typeface="Times New Roman" panose="02020603050405020304" pitchFamily="18" charset="0"/>
                <a:cs typeface="Times New Roman" panose="02020603050405020304" pitchFamily="18" charset="0"/>
              </a:rPr>
              <a:t>Student number: 1808352</a:t>
            </a:r>
            <a:br>
              <a:rPr lang="en-IN" sz="3200" dirty="0">
                <a:effectLst/>
                <a:latin typeface="Times New Roman" panose="02020603050405020304" pitchFamily="18" charset="0"/>
                <a:cs typeface="Times New Roman" panose="02020603050405020304" pitchFamily="18" charset="0"/>
              </a:rPr>
            </a:br>
            <a:r>
              <a:rPr lang="en-IN" sz="3200" dirty="0">
                <a:effectLst/>
                <a:latin typeface="Times New Roman" panose="02020603050405020304" pitchFamily="18" charset="0"/>
                <a:cs typeface="Times New Roman" panose="02020603050405020304" pitchFamily="18" charset="0"/>
              </a:rPr>
              <a:t>Introduction to Research BMHP 5005</a:t>
            </a:r>
            <a:br>
              <a:rPr lang="en-IN" sz="3200" dirty="0">
                <a:effectLst/>
                <a:latin typeface="Times New Roman" panose="02020603050405020304" pitchFamily="18" charset="0"/>
                <a:cs typeface="Times New Roman" panose="02020603050405020304" pitchFamily="18" charset="0"/>
              </a:rPr>
            </a:br>
            <a:r>
              <a:rPr lang="en-IN" sz="3200" dirty="0">
                <a:effectLst/>
                <a:latin typeface="Times New Roman" panose="02020603050405020304" pitchFamily="18" charset="0"/>
                <a:cs typeface="Times New Roman" panose="02020603050405020304" pitchFamily="18" charset="0"/>
              </a:rPr>
              <a:t>Lecturer name: Barbara </a:t>
            </a:r>
            <a:r>
              <a:rPr lang="en-IN" sz="3200" dirty="0" err="1">
                <a:effectLst/>
                <a:latin typeface="Times New Roman" panose="02020603050405020304" pitchFamily="18" charset="0"/>
                <a:cs typeface="Times New Roman" panose="02020603050405020304" pitchFamily="18" charset="0"/>
              </a:rPr>
              <a:t>Chinyani</a:t>
            </a:r>
            <a:endParaRPr lang="en-IN" sz="3200" dirty="0">
              <a:latin typeface="Times New Roman" panose="02020603050405020304" pitchFamily="18" charset="0"/>
              <a:cs typeface="Times New Roman" panose="02020603050405020304" pitchFamily="18" charset="0"/>
            </a:endParaRPr>
          </a:p>
        </p:txBody>
      </p:sp>
      <p:pic>
        <p:nvPicPr>
          <p:cNvPr id="2050" name="Picture 2"/>
          <p:cNvPicPr>
            <a:picLocks noChangeAspect="1" noChangeArrowheads="1"/>
          </p:cNvPicPr>
          <p:nvPr/>
        </p:nvPicPr>
        <p:blipFill>
          <a:blip r:embed="rId3"/>
          <a:srcRect/>
          <a:stretch>
            <a:fillRect/>
          </a:stretch>
        </p:blipFill>
        <p:spPr bwMode="auto">
          <a:xfrm>
            <a:off x="0" y="3962400"/>
            <a:ext cx="9144000" cy="2266950"/>
          </a:xfrm>
          <a:prstGeom prst="rect">
            <a:avLst/>
          </a:prstGeom>
          <a:noFill/>
          <a:ln w="9525">
            <a:noFill/>
            <a:miter lim="800000"/>
            <a:headEnd/>
            <a:tailEnd/>
          </a:ln>
          <a:effectLst/>
        </p:spPr>
      </p:pic>
    </p:spTree>
    <p:extLst>
      <p:ext uri="{BB962C8B-B14F-4D97-AF65-F5344CB8AC3E}">
        <p14:creationId xmlns:p14="http://schemas.microsoft.com/office/powerpoint/2010/main" val="3619758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76600" y="1676400"/>
            <a:ext cx="5181600" cy="4666523"/>
          </a:xfrm>
        </p:spPr>
        <p:txBody>
          <a:bodyPr>
            <a:normAutofit fontScale="62500" lnSpcReduction="20000"/>
          </a:bodyPr>
          <a:lstStyle/>
          <a:p>
            <a:endParaRPr lang="en-US" dirty="0"/>
          </a:p>
          <a:p>
            <a:pPr lvl="0" fontAlgn="base">
              <a:lnSpc>
                <a:spcPct val="170000"/>
              </a:lnSpc>
            </a:pPr>
            <a:r>
              <a:rPr lang="en-IN" sz="2900" dirty="0">
                <a:latin typeface="Times New Roman" panose="02020603050405020304" pitchFamily="18" charset="0"/>
                <a:cs typeface="Times New Roman" panose="02020603050405020304" pitchFamily="18" charset="0"/>
              </a:rPr>
              <a:t>The study is focused on  mental health in children and young others</a:t>
            </a:r>
          </a:p>
          <a:p>
            <a:pPr lvl="0" fontAlgn="base">
              <a:lnSpc>
                <a:spcPct val="170000"/>
              </a:lnSpc>
            </a:pPr>
            <a:r>
              <a:rPr lang="en-IN" sz="2900" dirty="0">
                <a:latin typeface="Times New Roman" panose="02020603050405020304" pitchFamily="18" charset="0"/>
                <a:cs typeface="Times New Roman" panose="02020603050405020304" pitchFamily="18" charset="0"/>
              </a:rPr>
              <a:t>The importance of health promotion for the child and young others.</a:t>
            </a:r>
          </a:p>
          <a:p>
            <a:pPr lvl="0" fontAlgn="base">
              <a:lnSpc>
                <a:spcPct val="170000"/>
              </a:lnSpc>
            </a:pPr>
            <a:r>
              <a:rPr lang="en-IN" sz="2900" dirty="0">
                <a:latin typeface="Times New Roman" panose="02020603050405020304" pitchFamily="18" charset="0"/>
                <a:cs typeface="Times New Roman" panose="02020603050405020304" pitchFamily="18" charset="0"/>
              </a:rPr>
              <a:t>How people get rid of mental illness</a:t>
            </a:r>
          </a:p>
          <a:p>
            <a:pPr lvl="0" fontAlgn="base">
              <a:lnSpc>
                <a:spcPct val="170000"/>
              </a:lnSpc>
            </a:pPr>
            <a:r>
              <a:rPr lang="en-IN" sz="2900" dirty="0">
                <a:latin typeface="Times New Roman" panose="02020603050405020304" pitchFamily="18" charset="0"/>
                <a:cs typeface="Times New Roman" panose="02020603050405020304" pitchFamily="18" charset="0"/>
              </a:rPr>
              <a:t>The role of the social workers on mental illness</a:t>
            </a:r>
          </a:p>
          <a:p>
            <a:pPr lvl="0" fontAlgn="base">
              <a:lnSpc>
                <a:spcPct val="170000"/>
              </a:lnSpc>
            </a:pPr>
            <a:r>
              <a:rPr lang="en-IN" sz="2900" dirty="0">
                <a:latin typeface="Times New Roman" panose="02020603050405020304" pitchFamily="18" charset="0"/>
                <a:cs typeface="Times New Roman" panose="02020603050405020304" pitchFamily="18" charset="0"/>
              </a:rPr>
              <a:t>The factors magnifying the depressions on children</a:t>
            </a:r>
          </a:p>
          <a:p>
            <a:endParaRPr lang="en-IN" dirty="0"/>
          </a:p>
          <a:p>
            <a:endParaRPr lang="en-IN" dirty="0"/>
          </a:p>
        </p:txBody>
      </p:sp>
      <p:sp>
        <p:nvSpPr>
          <p:cNvPr id="3" name="Title 2"/>
          <p:cNvSpPr>
            <a:spLocks noGrp="1"/>
          </p:cNvSpPr>
          <p:nvPr>
            <p:ph type="title"/>
          </p:nvPr>
        </p:nvSpPr>
        <p:spPr>
          <a:xfrm>
            <a:off x="381000" y="152400"/>
            <a:ext cx="8229600" cy="1143000"/>
          </a:xfrm>
        </p:spPr>
        <p:txBody>
          <a:bodyPr>
            <a:normAutofit/>
          </a:bodyPr>
          <a:lstStyle/>
          <a:p>
            <a:r>
              <a:rPr lang="en-US" sz="3200" dirty="0">
                <a:latin typeface="Times New Roman" panose="02020603050405020304" pitchFamily="18" charset="0"/>
                <a:cs typeface="Times New Roman" panose="02020603050405020304" pitchFamily="18" charset="0"/>
              </a:rPr>
              <a:t>Introduction</a:t>
            </a:r>
            <a:endParaRPr lang="en-IN" sz="3200" dirty="0">
              <a:latin typeface="Times New Roman" panose="02020603050405020304" pitchFamily="18" charset="0"/>
              <a:cs typeface="Times New Roman" panose="02020603050405020304" pitchFamily="18" charset="0"/>
            </a:endParaRPr>
          </a:p>
        </p:txBody>
      </p:sp>
      <p:pic>
        <p:nvPicPr>
          <p:cNvPr id="1027" name="Picture 3"/>
          <p:cNvPicPr>
            <a:picLocks noChangeAspect="1" noChangeArrowheads="1"/>
          </p:cNvPicPr>
          <p:nvPr/>
        </p:nvPicPr>
        <p:blipFill>
          <a:blip r:embed="rId3"/>
          <a:srcRect/>
          <a:stretch>
            <a:fillRect/>
          </a:stretch>
        </p:blipFill>
        <p:spPr bwMode="auto">
          <a:xfrm>
            <a:off x="228600" y="1752600"/>
            <a:ext cx="2790825" cy="3352800"/>
          </a:xfrm>
          <a:prstGeom prst="rect">
            <a:avLst/>
          </a:prstGeom>
          <a:noFill/>
          <a:ln w="9525">
            <a:noFill/>
            <a:miter lim="800000"/>
            <a:headEnd/>
            <a:tailEnd/>
          </a:ln>
          <a:effectLst/>
        </p:spPr>
      </p:pic>
    </p:spTree>
    <p:extLst>
      <p:ext uri="{BB962C8B-B14F-4D97-AF65-F5344CB8AC3E}">
        <p14:creationId xmlns:p14="http://schemas.microsoft.com/office/powerpoint/2010/main" val="3641481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1219200"/>
            <a:ext cx="8839200" cy="5334000"/>
          </a:xfrm>
        </p:spPr>
        <p:txBody>
          <a:bodyPr>
            <a:noAutofit/>
          </a:bodyPr>
          <a:lstStyle/>
          <a:p>
            <a:pPr>
              <a:lnSpc>
                <a:spcPct val="170000"/>
              </a:lnSpc>
              <a:buNone/>
            </a:pPr>
            <a:r>
              <a:rPr lang="en-IN" sz="1600" b="1" dirty="0">
                <a:latin typeface="Times New Roman" panose="02020603050405020304" pitchFamily="18" charset="0"/>
                <a:cs typeface="Times New Roman" panose="02020603050405020304" pitchFamily="18" charset="0"/>
              </a:rPr>
              <a:t>Aims </a:t>
            </a:r>
          </a:p>
          <a:p>
            <a:pPr marL="109728" lvl="0" indent="0" fontAlgn="base">
              <a:lnSpc>
                <a:spcPct val="170000"/>
              </a:lnSpc>
              <a:buNone/>
            </a:pPr>
            <a:r>
              <a:rPr lang="en-IN" sz="1600" dirty="0">
                <a:latin typeface="Times New Roman" panose="02020603050405020304" pitchFamily="18" charset="0"/>
                <a:cs typeface="Times New Roman" panose="02020603050405020304" pitchFamily="18" charset="0"/>
              </a:rPr>
              <a:t>The aim of the study is to find and improve the life of children suffering from mental health illness, depression and suicidal thoughts.</a:t>
            </a:r>
          </a:p>
          <a:p>
            <a:pPr marL="109728" lvl="0" indent="0" fontAlgn="base">
              <a:lnSpc>
                <a:spcPct val="170000"/>
              </a:lnSpc>
              <a:buNone/>
            </a:pPr>
            <a:r>
              <a:rPr lang="en-IN" sz="1600" b="1" dirty="0">
                <a:latin typeface="Times New Roman" panose="02020603050405020304" pitchFamily="18" charset="0"/>
                <a:cs typeface="Times New Roman" panose="02020603050405020304" pitchFamily="18" charset="0"/>
              </a:rPr>
              <a:t>Objectives </a:t>
            </a:r>
          </a:p>
          <a:p>
            <a:pPr>
              <a:lnSpc>
                <a:spcPct val="170000"/>
              </a:lnSpc>
            </a:pPr>
            <a:r>
              <a:rPr lang="en-IN" sz="1600" dirty="0">
                <a:latin typeface="Times New Roman" panose="02020603050405020304" pitchFamily="18" charset="0"/>
                <a:cs typeface="Times New Roman" panose="02020603050405020304" pitchFamily="18" charset="0"/>
              </a:rPr>
              <a:t>To study the impact of mental health issues on children</a:t>
            </a:r>
          </a:p>
          <a:p>
            <a:pPr>
              <a:lnSpc>
                <a:spcPct val="170000"/>
              </a:lnSpc>
            </a:pPr>
            <a:r>
              <a:rPr lang="en-IN" sz="1600" dirty="0">
                <a:latin typeface="Times New Roman" panose="02020603050405020304" pitchFamily="18" charset="0"/>
                <a:cs typeface="Times New Roman" panose="02020603050405020304" pitchFamily="18" charset="0"/>
              </a:rPr>
              <a:t>To identify different factors that can cause depression and mental illness in children</a:t>
            </a:r>
          </a:p>
          <a:p>
            <a:pPr>
              <a:lnSpc>
                <a:spcPct val="170000"/>
              </a:lnSpc>
            </a:pPr>
            <a:r>
              <a:rPr lang="en-IN" sz="1600" dirty="0">
                <a:latin typeface="Times New Roman" panose="02020603050405020304" pitchFamily="18" charset="0"/>
                <a:cs typeface="Times New Roman" panose="02020603050405020304" pitchFamily="18" charset="0"/>
              </a:rPr>
              <a:t>To recommend solutions for improving mental health of children</a:t>
            </a:r>
          </a:p>
          <a:p>
            <a:pPr marL="109728" indent="0">
              <a:lnSpc>
                <a:spcPct val="170000"/>
              </a:lnSpc>
              <a:buNone/>
            </a:pPr>
            <a:r>
              <a:rPr lang="en-IN" sz="1600" dirty="0">
                <a:latin typeface="Times New Roman" panose="02020603050405020304" pitchFamily="18" charset="0"/>
                <a:cs typeface="Times New Roman" panose="02020603050405020304" pitchFamily="18" charset="0"/>
              </a:rPr>
              <a:t> </a:t>
            </a:r>
            <a:r>
              <a:rPr lang="en-IN" sz="1600" b="1" dirty="0">
                <a:latin typeface="Times New Roman" panose="02020603050405020304" pitchFamily="18" charset="0"/>
                <a:cs typeface="Times New Roman" panose="02020603050405020304" pitchFamily="18" charset="0"/>
              </a:rPr>
              <a:t>Research questions </a:t>
            </a:r>
          </a:p>
          <a:p>
            <a:pPr marL="109728" indent="0" fontAlgn="base">
              <a:lnSpc>
                <a:spcPct val="170000"/>
              </a:lnSpc>
            </a:pPr>
            <a:r>
              <a:rPr lang="en-IN" sz="1600" dirty="0">
                <a:latin typeface="Times New Roman" panose="02020603050405020304" pitchFamily="18" charset="0"/>
                <a:cs typeface="Times New Roman" panose="02020603050405020304" pitchFamily="18" charset="0"/>
              </a:rPr>
              <a:t>How can we improve children's lives who are suffering from mental health? </a:t>
            </a:r>
          </a:p>
          <a:p>
            <a:pPr marL="109728" indent="0" fontAlgn="base">
              <a:lnSpc>
                <a:spcPct val="170000"/>
              </a:lnSpc>
            </a:pPr>
            <a:r>
              <a:rPr lang="en-IN" sz="1600" dirty="0">
                <a:latin typeface="Times New Roman" panose="02020603050405020304" pitchFamily="18" charset="0"/>
                <a:cs typeface="Times New Roman" panose="02020603050405020304" pitchFamily="18" charset="0"/>
              </a:rPr>
              <a:t>What is the right treatment?</a:t>
            </a:r>
          </a:p>
          <a:p>
            <a:pPr marL="109728" indent="0">
              <a:buNone/>
            </a:pPr>
            <a:br>
              <a:rPr lang="en-IN" sz="1800" dirty="0">
                <a:latin typeface="Times New Roman" panose="02020603050405020304" pitchFamily="18" charset="0"/>
                <a:cs typeface="Times New Roman" panose="02020603050405020304" pitchFamily="18" charset="0"/>
              </a:rPr>
            </a:br>
            <a:endParaRPr lang="en-IN" sz="1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67544" y="404664"/>
            <a:ext cx="8229600" cy="1728192"/>
          </a:xfrm>
        </p:spPr>
        <p:txBody>
          <a:bodyPr>
            <a:normAutofit/>
          </a:bodyPr>
          <a:lstStyle/>
          <a:p>
            <a:r>
              <a:rPr lang="en-IN" sz="3200" dirty="0">
                <a:effectLst/>
                <a:latin typeface="Times New Roman" panose="02020603050405020304" pitchFamily="18" charset="0"/>
                <a:cs typeface="Times New Roman" panose="02020603050405020304" pitchFamily="18" charset="0"/>
              </a:rPr>
              <a:t>Aims and objectives and research question </a:t>
            </a:r>
            <a:br>
              <a:rPr lang="en-IN" dirty="0">
                <a:effectLst/>
              </a:rPr>
            </a:br>
            <a:endParaRPr lang="en-IN" dirty="0"/>
          </a:p>
        </p:txBody>
      </p:sp>
    </p:spTree>
    <p:extLst>
      <p:ext uri="{BB962C8B-B14F-4D97-AF65-F5344CB8AC3E}">
        <p14:creationId xmlns:p14="http://schemas.microsoft.com/office/powerpoint/2010/main" val="3800656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1000" y="990600"/>
            <a:ext cx="8686800" cy="5867400"/>
          </a:xfrm>
        </p:spPr>
        <p:txBody>
          <a:bodyPr>
            <a:normAutofit fontScale="25000" lnSpcReduction="20000"/>
          </a:bodyPr>
          <a:lstStyle/>
          <a:p>
            <a:pPr lvl="0" fontAlgn="base"/>
            <a:endParaRPr lang="en-IN" dirty="0"/>
          </a:p>
          <a:p>
            <a:pPr lvl="0" fontAlgn="base"/>
            <a:endParaRPr lang="en-IN" dirty="0"/>
          </a:p>
          <a:p>
            <a:pPr lvl="0" fontAlgn="base">
              <a:lnSpc>
                <a:spcPct val="170000"/>
              </a:lnSpc>
            </a:pPr>
            <a:r>
              <a:rPr lang="en-IN" sz="6400" b="1" dirty="0">
                <a:latin typeface="Times New Roman" panose="02020603050405020304" pitchFamily="18" charset="0"/>
                <a:cs typeface="Times New Roman" panose="02020603050405020304" pitchFamily="18" charset="0"/>
              </a:rPr>
              <a:t>Relevance of children and teenage depression</a:t>
            </a:r>
          </a:p>
          <a:p>
            <a:pPr marL="109728" indent="0">
              <a:lnSpc>
                <a:spcPct val="170000"/>
              </a:lnSpc>
              <a:buNone/>
            </a:pPr>
            <a:r>
              <a:rPr lang="en-IN" sz="6400" dirty="0">
                <a:latin typeface="Times New Roman" panose="02020603050405020304" pitchFamily="18" charset="0"/>
                <a:cs typeface="Times New Roman" panose="02020603050405020304" pitchFamily="18" charset="0"/>
              </a:rPr>
              <a:t> Depression disorder is a serious psychiatric disorder. Children’s development, especially cognitive and language development is affected by the depression disorder(Charles and </a:t>
            </a:r>
            <a:r>
              <a:rPr lang="en-IN" sz="6400" dirty="0" err="1">
                <a:latin typeface="Times New Roman" panose="02020603050405020304" pitchFamily="18" charset="0"/>
                <a:cs typeface="Times New Roman" panose="02020603050405020304" pitchFamily="18" charset="0"/>
              </a:rPr>
              <a:t>Fazeli</a:t>
            </a:r>
            <a:r>
              <a:rPr lang="en-IN" sz="6400" dirty="0">
                <a:latin typeface="Times New Roman" panose="02020603050405020304" pitchFamily="18" charset="0"/>
                <a:cs typeface="Times New Roman" panose="02020603050405020304" pitchFamily="18" charset="0"/>
              </a:rPr>
              <a:t>, 2017)</a:t>
            </a:r>
          </a:p>
          <a:p>
            <a:pPr lvl="0" fontAlgn="base">
              <a:lnSpc>
                <a:spcPct val="170000"/>
              </a:lnSpc>
            </a:pPr>
            <a:r>
              <a:rPr lang="en-IN" sz="6400" b="1" dirty="0">
                <a:latin typeface="Times New Roman" panose="02020603050405020304" pitchFamily="18" charset="0"/>
                <a:cs typeface="Times New Roman" panose="02020603050405020304" pitchFamily="18" charset="0"/>
              </a:rPr>
              <a:t>Different factors increase depression in children or teenagers</a:t>
            </a:r>
          </a:p>
          <a:p>
            <a:pPr marL="109728" indent="0">
              <a:lnSpc>
                <a:spcPct val="170000"/>
              </a:lnSpc>
              <a:buNone/>
            </a:pPr>
            <a:r>
              <a:rPr lang="en-IN" sz="6400" dirty="0">
                <a:latin typeface="Times New Roman" panose="02020603050405020304" pitchFamily="18" charset="0"/>
                <a:cs typeface="Times New Roman" panose="02020603050405020304" pitchFamily="18" charset="0"/>
              </a:rPr>
              <a:t>There are several factors which help to amplify the depression in children and teenagers. Those are; mistreatment, family problems ,physical and emotional abuse, sexual harassment. The other factors which enhance depression are a divorce, problem with peers, school problems and so on.</a:t>
            </a:r>
          </a:p>
          <a:p>
            <a:pPr lvl="0" fontAlgn="base">
              <a:lnSpc>
                <a:spcPct val="170000"/>
              </a:lnSpc>
            </a:pPr>
            <a:r>
              <a:rPr lang="en-IN" sz="6400" b="1" dirty="0">
                <a:latin typeface="Times New Roman" panose="02020603050405020304" pitchFamily="18" charset="0"/>
                <a:cs typeface="Times New Roman" panose="02020603050405020304" pitchFamily="18" charset="0"/>
              </a:rPr>
              <a:t>Bullying </a:t>
            </a:r>
          </a:p>
          <a:p>
            <a:pPr marL="109728" indent="0">
              <a:lnSpc>
                <a:spcPct val="170000"/>
              </a:lnSpc>
              <a:buNone/>
            </a:pPr>
            <a:r>
              <a:rPr lang="en-IN" sz="6400" dirty="0">
                <a:latin typeface="Times New Roman" panose="02020603050405020304" pitchFamily="18" charset="0"/>
                <a:cs typeface="Times New Roman" panose="02020603050405020304" pitchFamily="18" charset="0"/>
              </a:rPr>
              <a:t>Bullying creates a higher risk of developing depression in children and anxiety disorders in adults. Due to bullying children feel isolated, worthless and lonely(Islam, Ahmed and Ali, 2019). Different types of bullying are racist bullying, size bullying, religious bullying , homophobic bullying , cyber bullying.</a:t>
            </a:r>
          </a:p>
          <a:p>
            <a:pPr marL="109728" indent="0">
              <a:lnSpc>
                <a:spcPct val="170000"/>
              </a:lnSpc>
              <a:buNone/>
            </a:pPr>
            <a:r>
              <a:rPr lang="en-IN" sz="6400" dirty="0">
                <a:latin typeface="Times New Roman" panose="02020603050405020304" pitchFamily="18" charset="0"/>
                <a:cs typeface="Times New Roman" panose="02020603050405020304" pitchFamily="18" charset="0"/>
              </a:rPr>
              <a:t> </a:t>
            </a:r>
          </a:p>
          <a:p>
            <a:endParaRPr lang="en-IN" dirty="0"/>
          </a:p>
        </p:txBody>
      </p:sp>
      <p:sp>
        <p:nvSpPr>
          <p:cNvPr id="3" name="Title 2"/>
          <p:cNvSpPr>
            <a:spLocks noGrp="1"/>
          </p:cNvSpPr>
          <p:nvPr>
            <p:ph type="title"/>
          </p:nvPr>
        </p:nvSpPr>
        <p:spPr>
          <a:xfrm>
            <a:off x="457200" y="457200"/>
            <a:ext cx="8229600" cy="152400"/>
          </a:xfrm>
        </p:spPr>
        <p:txBody>
          <a:bodyPr>
            <a:normAutofit fontScale="90000"/>
          </a:bodyPr>
          <a:lstStyle/>
          <a:p>
            <a:r>
              <a:rPr lang="en-IN" dirty="0">
                <a:effectLst/>
              </a:rPr>
              <a:t> </a:t>
            </a:r>
            <a:br>
              <a:rPr lang="en-IN" dirty="0">
                <a:effectLst/>
              </a:rPr>
            </a:br>
            <a:r>
              <a:rPr lang="en-IN" sz="3600" dirty="0">
                <a:effectLst/>
                <a:latin typeface="Times New Roman" panose="02020603050405020304" pitchFamily="18" charset="0"/>
                <a:cs typeface="Times New Roman" panose="02020603050405020304" pitchFamily="18" charset="0"/>
              </a:rPr>
              <a:t>Literature review</a:t>
            </a:r>
            <a:endParaRPr lang="en-IN"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2862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24744"/>
            <a:ext cx="5002088" cy="5603776"/>
          </a:xfrm>
        </p:spPr>
        <p:txBody>
          <a:bodyPr>
            <a:normAutofit fontScale="77500" lnSpcReduction="20000"/>
          </a:bodyPr>
          <a:lstStyle/>
          <a:p>
            <a:pPr lvl="0" fontAlgn="base">
              <a:lnSpc>
                <a:spcPct val="160000"/>
              </a:lnSpc>
            </a:pPr>
            <a:r>
              <a:rPr lang="en-IN" sz="2100" b="1" dirty="0">
                <a:latin typeface="Times New Roman" panose="02020603050405020304" pitchFamily="18" charset="0"/>
                <a:cs typeface="Times New Roman" panose="02020603050405020304" pitchFamily="18" charset="0"/>
              </a:rPr>
              <a:t>Getting Medical advice for children with mental illness</a:t>
            </a:r>
          </a:p>
          <a:p>
            <a:pPr marL="109728" indent="0">
              <a:lnSpc>
                <a:spcPct val="160000"/>
              </a:lnSpc>
              <a:buNone/>
            </a:pPr>
            <a:r>
              <a:rPr lang="en-IN" sz="2100" dirty="0">
                <a:latin typeface="Times New Roman" panose="02020603050405020304" pitchFamily="18" charset="0"/>
                <a:cs typeface="Times New Roman" panose="02020603050405020304" pitchFamily="18" charset="0"/>
              </a:rPr>
              <a:t>Parents must be careful about their children ‘s mental health, after recognising any mental issues in children parents must contact a general physician first and then a specialist if needed.</a:t>
            </a:r>
          </a:p>
          <a:p>
            <a:pPr marL="109728" indent="0">
              <a:lnSpc>
                <a:spcPct val="160000"/>
              </a:lnSpc>
              <a:buNone/>
            </a:pPr>
            <a:endParaRPr lang="en-IN" sz="2100" dirty="0">
              <a:latin typeface="Times New Roman" panose="02020603050405020304" pitchFamily="18" charset="0"/>
              <a:cs typeface="Times New Roman" panose="02020603050405020304" pitchFamily="18" charset="0"/>
            </a:endParaRPr>
          </a:p>
          <a:p>
            <a:pPr lvl="0" fontAlgn="base">
              <a:lnSpc>
                <a:spcPct val="160000"/>
              </a:lnSpc>
            </a:pPr>
            <a:r>
              <a:rPr lang="en-IN" sz="2100" b="1" dirty="0">
                <a:latin typeface="Times New Roman" panose="02020603050405020304" pitchFamily="18" charset="0"/>
                <a:cs typeface="Times New Roman" panose="02020603050405020304" pitchFamily="18" charset="0"/>
              </a:rPr>
              <a:t>Child and adolescent mental health services (CAMHS)</a:t>
            </a:r>
          </a:p>
          <a:p>
            <a:pPr marL="109728" indent="0">
              <a:lnSpc>
                <a:spcPct val="160000"/>
              </a:lnSpc>
              <a:buNone/>
            </a:pPr>
            <a:r>
              <a:rPr lang="en-IN" sz="2100" dirty="0">
                <a:latin typeface="Times New Roman" panose="02020603050405020304" pitchFamily="18" charset="0"/>
                <a:cs typeface="Times New Roman" panose="02020603050405020304" pitchFamily="18" charset="0"/>
              </a:rPr>
              <a:t>Child and adolescent mental health services(CAMHS) is a part of national health service (NHS), It provides the services to the young children who are facing emotional, behavioural and mental health difficulties. </a:t>
            </a:r>
          </a:p>
          <a:p>
            <a:endParaRPr lang="en-IN" dirty="0"/>
          </a:p>
        </p:txBody>
      </p:sp>
      <p:sp>
        <p:nvSpPr>
          <p:cNvPr id="3" name="Title 2"/>
          <p:cNvSpPr>
            <a:spLocks noGrp="1"/>
          </p:cNvSpPr>
          <p:nvPr>
            <p:ph type="title"/>
          </p:nvPr>
        </p:nvSpPr>
        <p:spPr>
          <a:xfrm>
            <a:off x="201216" y="205433"/>
            <a:ext cx="8229600" cy="850106"/>
          </a:xfrm>
        </p:spPr>
        <p:txBody>
          <a:bodyPr>
            <a:normAutofit/>
          </a:bodyPr>
          <a:lstStyle/>
          <a:p>
            <a:r>
              <a:rPr lang="en-IN" sz="3200" dirty="0">
                <a:latin typeface="Times New Roman" panose="02020603050405020304" pitchFamily="18" charset="0"/>
                <a:cs typeface="Times New Roman" panose="02020603050405020304" pitchFamily="18" charset="0"/>
              </a:rPr>
              <a:t>Continued.....</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838200"/>
            <a:ext cx="3456384" cy="210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77914" y="3200400"/>
            <a:ext cx="3337485" cy="345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2840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6200" y="685800"/>
            <a:ext cx="8991600" cy="4838700"/>
          </a:xfrm>
        </p:spPr>
        <p:txBody>
          <a:bodyPr>
            <a:normAutofit fontScale="25000" lnSpcReduction="20000"/>
          </a:bodyPr>
          <a:lstStyle/>
          <a:p>
            <a:pPr lvl="0" fontAlgn="base">
              <a:lnSpc>
                <a:spcPct val="170000"/>
              </a:lnSpc>
              <a:buNone/>
            </a:pPr>
            <a:r>
              <a:rPr lang="en-IN" sz="6400" b="1" dirty="0">
                <a:latin typeface="Times New Roman" panose="02020603050405020304" pitchFamily="18" charset="0"/>
                <a:cs typeface="Times New Roman" panose="02020603050405020304" pitchFamily="18" charset="0"/>
              </a:rPr>
              <a:t>Research strategy: qualitative research</a:t>
            </a:r>
            <a:endParaRPr lang="en-IN" sz="6400" dirty="0">
              <a:latin typeface="Times New Roman" panose="02020603050405020304" pitchFamily="18" charset="0"/>
              <a:cs typeface="Times New Roman" panose="02020603050405020304" pitchFamily="18" charset="0"/>
            </a:endParaRPr>
          </a:p>
          <a:p>
            <a:pPr>
              <a:lnSpc>
                <a:spcPct val="170000"/>
              </a:lnSpc>
            </a:pPr>
            <a:r>
              <a:rPr lang="en-IN" sz="6400" dirty="0">
                <a:latin typeface="Times New Roman" panose="02020603050405020304" pitchFamily="18" charset="0"/>
                <a:cs typeface="Times New Roman" panose="02020603050405020304" pitchFamily="18" charset="0"/>
              </a:rPr>
              <a:t>Qualitative data is referred to as a non numerical data which helps to perceive the opinions, concepts or experiences (Byrd, 2020).</a:t>
            </a:r>
          </a:p>
          <a:p>
            <a:pPr lvl="0" fontAlgn="base">
              <a:lnSpc>
                <a:spcPct val="170000"/>
              </a:lnSpc>
              <a:buNone/>
            </a:pPr>
            <a:r>
              <a:rPr lang="en-IN" sz="6400" b="1" dirty="0">
                <a:latin typeface="Times New Roman" panose="02020603050405020304" pitchFamily="18" charset="0"/>
                <a:cs typeface="Times New Roman" panose="02020603050405020304" pitchFamily="18" charset="0"/>
              </a:rPr>
              <a:t>Data type</a:t>
            </a:r>
            <a:r>
              <a:rPr lang="en-IN" sz="6400" dirty="0">
                <a:latin typeface="Times New Roman" panose="02020603050405020304" pitchFamily="18" charset="0"/>
                <a:cs typeface="Times New Roman" panose="02020603050405020304" pitchFamily="18" charset="0"/>
              </a:rPr>
              <a:t>: secondary data</a:t>
            </a:r>
          </a:p>
          <a:p>
            <a:pPr>
              <a:lnSpc>
                <a:spcPct val="170000"/>
              </a:lnSpc>
            </a:pPr>
            <a:r>
              <a:rPr lang="en-IN" sz="6400" dirty="0">
                <a:latin typeface="Times New Roman" panose="02020603050405020304" pitchFamily="18" charset="0"/>
                <a:cs typeface="Times New Roman" panose="02020603050405020304" pitchFamily="18" charset="0"/>
              </a:rPr>
              <a:t>Secondary data is the data which is collected from collected primary data.</a:t>
            </a:r>
          </a:p>
          <a:p>
            <a:pPr lvl="0" fontAlgn="base">
              <a:lnSpc>
                <a:spcPct val="170000"/>
              </a:lnSpc>
              <a:buNone/>
            </a:pPr>
            <a:r>
              <a:rPr lang="en-IN" sz="6400" b="1" dirty="0">
                <a:latin typeface="Times New Roman" panose="02020603050405020304" pitchFamily="18" charset="0"/>
                <a:cs typeface="Times New Roman" panose="02020603050405020304" pitchFamily="18" charset="0"/>
              </a:rPr>
              <a:t>Data source</a:t>
            </a:r>
            <a:r>
              <a:rPr lang="en-IN" sz="6400" dirty="0">
                <a:latin typeface="Times New Roman" panose="02020603050405020304" pitchFamily="18" charset="0"/>
                <a:cs typeface="Times New Roman" panose="02020603050405020304" pitchFamily="18" charset="0"/>
              </a:rPr>
              <a:t>: articles, books and websites</a:t>
            </a:r>
          </a:p>
          <a:p>
            <a:pPr lvl="0" fontAlgn="base">
              <a:lnSpc>
                <a:spcPct val="170000"/>
              </a:lnSpc>
              <a:buNone/>
            </a:pPr>
            <a:r>
              <a:rPr lang="en-IN" sz="6400" b="1" dirty="0">
                <a:latin typeface="Times New Roman" panose="02020603050405020304" pitchFamily="18" charset="0"/>
                <a:cs typeface="Times New Roman" panose="02020603050405020304" pitchFamily="18" charset="0"/>
              </a:rPr>
              <a:t>Data analysis</a:t>
            </a:r>
            <a:r>
              <a:rPr lang="en-IN" sz="6400" dirty="0">
                <a:latin typeface="Times New Roman" panose="02020603050405020304" pitchFamily="18" charset="0"/>
                <a:cs typeface="Times New Roman" panose="02020603050405020304" pitchFamily="18" charset="0"/>
              </a:rPr>
              <a:t>: thematic analysis</a:t>
            </a:r>
          </a:p>
          <a:p>
            <a:pPr>
              <a:lnSpc>
                <a:spcPct val="170000"/>
              </a:lnSpc>
            </a:pPr>
            <a:r>
              <a:rPr lang="en-IN" sz="6400" dirty="0">
                <a:latin typeface="Times New Roman" panose="02020603050405020304" pitchFamily="18" charset="0"/>
                <a:cs typeface="Times New Roman" panose="02020603050405020304" pitchFamily="18" charset="0"/>
              </a:rPr>
              <a:t>Thematic analysis is helpful to analyse the qualitative data. Identifying themes is the main aim of the thematic analysis.</a:t>
            </a:r>
          </a:p>
          <a:p>
            <a:pPr lvl="0" fontAlgn="base">
              <a:lnSpc>
                <a:spcPct val="170000"/>
              </a:lnSpc>
              <a:buNone/>
            </a:pPr>
            <a:r>
              <a:rPr lang="en-IN" sz="6400" b="1" dirty="0">
                <a:latin typeface="Times New Roman" panose="02020603050405020304" pitchFamily="18" charset="0"/>
                <a:cs typeface="Times New Roman" panose="02020603050405020304" pitchFamily="18" charset="0"/>
              </a:rPr>
              <a:t>Keywords</a:t>
            </a:r>
            <a:r>
              <a:rPr lang="en-IN" sz="6400" dirty="0">
                <a:latin typeface="Times New Roman" panose="02020603050405020304" pitchFamily="18" charset="0"/>
                <a:cs typeface="Times New Roman" panose="02020603050405020304" pitchFamily="18" charset="0"/>
              </a:rPr>
              <a:t>: Mental health in adolescence, childhood mental illness, children wellbeing, depression in children, medical advice for children, the role of social work for children in need.</a:t>
            </a:r>
          </a:p>
          <a:p>
            <a:pPr lvl="0" fontAlgn="base">
              <a:lnSpc>
                <a:spcPct val="170000"/>
              </a:lnSpc>
            </a:pPr>
            <a:r>
              <a:rPr lang="en-IN" sz="6400" b="1" dirty="0">
                <a:latin typeface="Times New Roman" panose="02020603050405020304" pitchFamily="18" charset="0"/>
                <a:cs typeface="Times New Roman" panose="02020603050405020304" pitchFamily="18" charset="0"/>
              </a:rPr>
              <a:t>Inclusion and exclusion: </a:t>
            </a:r>
            <a:r>
              <a:rPr lang="en-IN" sz="6400" dirty="0">
                <a:latin typeface="Times New Roman" panose="02020603050405020304" pitchFamily="18" charset="0"/>
                <a:cs typeface="Times New Roman" panose="02020603050405020304" pitchFamily="18" charset="0"/>
              </a:rPr>
              <a:t>articles published in the English language, full text is available, free access and relevant to the topic.</a:t>
            </a:r>
          </a:p>
          <a:p>
            <a:pPr marL="109728" indent="0">
              <a:lnSpc>
                <a:spcPct val="170000"/>
              </a:lnSpc>
              <a:buNone/>
            </a:pPr>
            <a:r>
              <a:rPr lang="en-IN" sz="6400" dirty="0">
                <a:latin typeface="Times New Roman" panose="02020603050405020304" pitchFamily="18" charset="0"/>
                <a:cs typeface="Times New Roman" panose="02020603050405020304" pitchFamily="18" charset="0"/>
              </a:rPr>
              <a:t> </a:t>
            </a:r>
          </a:p>
          <a:p>
            <a:endParaRPr lang="en-US" sz="6400" dirty="0">
              <a:latin typeface="Times New Roman" panose="02020603050405020304" pitchFamily="18" charset="0"/>
              <a:cs typeface="Times New Roman" panose="02020603050405020304" pitchFamily="18" charset="0"/>
            </a:endParaRPr>
          </a:p>
          <a:p>
            <a:endParaRPr lang="en-IN" dirty="0"/>
          </a:p>
        </p:txBody>
      </p:sp>
      <p:sp>
        <p:nvSpPr>
          <p:cNvPr id="3" name="Title 2"/>
          <p:cNvSpPr>
            <a:spLocks noGrp="1"/>
          </p:cNvSpPr>
          <p:nvPr>
            <p:ph type="title"/>
          </p:nvPr>
        </p:nvSpPr>
        <p:spPr>
          <a:xfrm>
            <a:off x="838200" y="381000"/>
            <a:ext cx="8229600" cy="685800"/>
          </a:xfrm>
        </p:spPr>
        <p:txBody>
          <a:bodyPr>
            <a:normAutofit fontScale="90000"/>
          </a:bodyPr>
          <a:lstStyle/>
          <a:p>
            <a:r>
              <a:rPr lang="en-IN" sz="3600" dirty="0">
                <a:effectLst/>
                <a:latin typeface="Times New Roman" panose="02020603050405020304" pitchFamily="18" charset="0"/>
                <a:cs typeface="Times New Roman" panose="02020603050405020304" pitchFamily="18" charset="0"/>
              </a:rPr>
              <a:t>Methodology </a:t>
            </a:r>
            <a:br>
              <a:rPr lang="en-IN" dirty="0">
                <a:effectLst/>
              </a:rPr>
            </a:br>
            <a:endParaRPr lang="en-IN" dirty="0"/>
          </a:p>
        </p:txBody>
      </p:sp>
    </p:spTree>
    <p:extLst>
      <p:ext uri="{BB962C8B-B14F-4D97-AF65-F5344CB8AC3E}">
        <p14:creationId xmlns:p14="http://schemas.microsoft.com/office/powerpoint/2010/main" val="3303026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3243072"/>
          </a:xfrm>
        </p:spPr>
        <p:txBody>
          <a:bodyPr>
            <a:normAutofit/>
          </a:bodyPr>
          <a:lstStyle/>
          <a:p>
            <a:pPr lvl="0" fontAlgn="base">
              <a:lnSpc>
                <a:spcPct val="150000"/>
              </a:lnSpc>
              <a:buNone/>
            </a:pPr>
            <a:r>
              <a:rPr lang="en-IN" sz="1600" b="1" dirty="0">
                <a:latin typeface="Times New Roman" panose="02020603050405020304" pitchFamily="18" charset="0"/>
                <a:cs typeface="Times New Roman" panose="02020603050405020304" pitchFamily="18" charset="0"/>
              </a:rPr>
              <a:t>Key themes identified</a:t>
            </a:r>
            <a:r>
              <a:rPr lang="en-IN" sz="1600" dirty="0">
                <a:latin typeface="Times New Roman" panose="02020603050405020304" pitchFamily="18" charset="0"/>
                <a:cs typeface="Times New Roman" panose="02020603050405020304" pitchFamily="18" charset="0"/>
              </a:rPr>
              <a:t>: </a:t>
            </a:r>
          </a:p>
          <a:p>
            <a:pPr lvl="0" fontAlgn="base">
              <a:lnSpc>
                <a:spcPct val="150000"/>
              </a:lnSpc>
            </a:pPr>
            <a:r>
              <a:rPr lang="en-IN" sz="1600" dirty="0">
                <a:latin typeface="Times New Roman" panose="02020603050405020304" pitchFamily="18" charset="0"/>
                <a:cs typeface="Times New Roman" panose="02020603050405020304" pitchFamily="18" charset="0"/>
              </a:rPr>
              <a:t>Impact of mental health problem on children</a:t>
            </a:r>
          </a:p>
          <a:p>
            <a:pPr lvl="0" fontAlgn="base">
              <a:lnSpc>
                <a:spcPct val="150000"/>
              </a:lnSpc>
            </a:pPr>
            <a:r>
              <a:rPr lang="en-IN" sz="1600" dirty="0">
                <a:latin typeface="Times New Roman" panose="02020603050405020304" pitchFamily="18" charset="0"/>
                <a:cs typeface="Times New Roman" panose="02020603050405020304" pitchFamily="18" charset="0"/>
              </a:rPr>
              <a:t>Factor causing mental illness in children</a:t>
            </a:r>
          </a:p>
          <a:p>
            <a:pPr lvl="0" fontAlgn="base">
              <a:lnSpc>
                <a:spcPct val="150000"/>
              </a:lnSpc>
            </a:pPr>
            <a:r>
              <a:rPr lang="en-IN" sz="1600" dirty="0">
                <a:latin typeface="Times New Roman" panose="02020603050405020304" pitchFamily="18" charset="0"/>
                <a:cs typeface="Times New Roman" panose="02020603050405020304" pitchFamily="18" charset="0"/>
              </a:rPr>
              <a:t>Impact of childhood bullying</a:t>
            </a:r>
          </a:p>
          <a:p>
            <a:pPr>
              <a:lnSpc>
                <a:spcPct val="150000"/>
              </a:lnSpc>
            </a:pPr>
            <a:r>
              <a:rPr lang="en-IN" sz="1600" dirty="0">
                <a:latin typeface="Times New Roman" panose="02020603050405020304" pitchFamily="18" charset="0"/>
                <a:cs typeface="Times New Roman" panose="02020603050405020304" pitchFamily="18" charset="0"/>
              </a:rPr>
              <a:t>The ways of Managing mental health problems in children</a:t>
            </a:r>
          </a:p>
        </p:txBody>
      </p:sp>
      <p:sp>
        <p:nvSpPr>
          <p:cNvPr id="3" name="Title 2"/>
          <p:cNvSpPr>
            <a:spLocks noGrp="1"/>
          </p:cNvSpPr>
          <p:nvPr>
            <p:ph type="title"/>
          </p:nvPr>
        </p:nvSpPr>
        <p:spPr>
          <a:xfrm>
            <a:off x="342900" y="376429"/>
            <a:ext cx="8229600" cy="1143000"/>
          </a:xfrm>
        </p:spPr>
        <p:txBody>
          <a:bodyPr>
            <a:normAutofit fontScale="90000"/>
          </a:bodyPr>
          <a:lstStyle/>
          <a:p>
            <a:r>
              <a:rPr lang="en-IN" dirty="0">
                <a:effectLst/>
              </a:rPr>
              <a:t> </a:t>
            </a:r>
            <a:r>
              <a:rPr lang="en-IN" sz="3600" dirty="0">
                <a:effectLst/>
                <a:latin typeface="Times New Roman" panose="02020603050405020304" pitchFamily="18" charset="0"/>
                <a:cs typeface="Times New Roman" panose="02020603050405020304" pitchFamily="18" charset="0"/>
              </a:rPr>
              <a:t>Findings</a:t>
            </a:r>
            <a:br>
              <a:rPr lang="en-IN" dirty="0">
                <a:effectLst/>
              </a:rPr>
            </a:br>
            <a:endParaRPr lang="en-IN" dirty="0"/>
          </a:p>
        </p:txBody>
      </p:sp>
      <p:pic>
        <p:nvPicPr>
          <p:cNvPr id="4098" name="Picture 2"/>
          <p:cNvPicPr>
            <a:picLocks noChangeAspect="1" noChangeArrowheads="1"/>
          </p:cNvPicPr>
          <p:nvPr/>
        </p:nvPicPr>
        <p:blipFill>
          <a:blip r:embed="rId3"/>
          <a:srcRect/>
          <a:stretch>
            <a:fillRect/>
          </a:stretch>
        </p:blipFill>
        <p:spPr bwMode="auto">
          <a:xfrm>
            <a:off x="4267200" y="4581525"/>
            <a:ext cx="4533900" cy="2276475"/>
          </a:xfrm>
          <a:prstGeom prst="rect">
            <a:avLst/>
          </a:prstGeom>
          <a:noFill/>
          <a:ln w="9525">
            <a:noFill/>
            <a:miter lim="800000"/>
            <a:headEnd/>
            <a:tailEnd/>
          </a:ln>
          <a:effectLst/>
        </p:spPr>
      </p:pic>
    </p:spTree>
    <p:extLst>
      <p:ext uri="{BB962C8B-B14F-4D97-AF65-F5344CB8AC3E}">
        <p14:creationId xmlns:p14="http://schemas.microsoft.com/office/powerpoint/2010/main" val="2003707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00400" y="1371600"/>
            <a:ext cx="5486400" cy="4419601"/>
          </a:xfrm>
        </p:spPr>
        <p:txBody>
          <a:bodyPr>
            <a:normAutofit/>
          </a:bodyPr>
          <a:lstStyle/>
          <a:p>
            <a:pPr marL="109728" indent="0">
              <a:lnSpc>
                <a:spcPct val="160000"/>
              </a:lnSpc>
              <a:buNone/>
            </a:pPr>
            <a:r>
              <a:rPr lang="en-IN" sz="1600" dirty="0">
                <a:latin typeface="Times New Roman" panose="02020603050405020304" pitchFamily="18" charset="0"/>
                <a:cs typeface="Times New Roman" panose="02020603050405020304" pitchFamily="18" charset="0"/>
              </a:rPr>
              <a:t>Mental health issues are very impactful disorders in the children's lives. Children who are suffering from mental health illness cannot live well. Anxiety, depression, loss of appetite, behavioural problems are very common in their lives. Not only adults but the children are profoundly affected by depression. Different  factors such as bullying, emotional harassment, sexual harassment, separation of parents, family difficulties causes the childhood trauma. CAMHS help children to recover from this trauma. Parents, carers and young people can also be helped by CAMHS.</a:t>
            </a:r>
          </a:p>
        </p:txBody>
      </p:sp>
      <p:sp>
        <p:nvSpPr>
          <p:cNvPr id="3" name="Title 2"/>
          <p:cNvSpPr>
            <a:spLocks noGrp="1"/>
          </p:cNvSpPr>
          <p:nvPr>
            <p:ph type="title"/>
          </p:nvPr>
        </p:nvSpPr>
        <p:spPr>
          <a:xfrm>
            <a:off x="914400" y="457201"/>
            <a:ext cx="8229600" cy="1143000"/>
          </a:xfrm>
        </p:spPr>
        <p:txBody>
          <a:bodyPr>
            <a:normAutofit fontScale="90000"/>
          </a:bodyPr>
          <a:lstStyle/>
          <a:p>
            <a:r>
              <a:rPr lang="en-IN" sz="3600" dirty="0">
                <a:effectLst/>
                <a:latin typeface="Times New Roman" panose="02020603050405020304" pitchFamily="18" charset="0"/>
                <a:cs typeface="Times New Roman" panose="02020603050405020304" pitchFamily="18" charset="0"/>
              </a:rPr>
              <a:t>Conclusion</a:t>
            </a:r>
            <a:br>
              <a:rPr lang="en-IN" dirty="0">
                <a:effectLst/>
              </a:rPr>
            </a:br>
            <a:endParaRPr lang="en-IN" dirty="0"/>
          </a:p>
        </p:txBody>
      </p:sp>
      <p:pic>
        <p:nvPicPr>
          <p:cNvPr id="4" name="Picture 2">
            <a:extLst>
              <a:ext uri="{FF2B5EF4-FFF2-40B4-BE49-F238E27FC236}">
                <a16:creationId xmlns:a16="http://schemas.microsoft.com/office/drawing/2014/main" id="{4BA9823F-CE77-4DBF-B43E-9D83795659F6}"/>
              </a:ext>
            </a:extLst>
          </p:cNvPr>
          <p:cNvPicPr>
            <a:picLocks noChangeAspect="1" noChangeArrowheads="1"/>
          </p:cNvPicPr>
          <p:nvPr/>
        </p:nvPicPr>
        <p:blipFill>
          <a:blip r:embed="rId3"/>
          <a:srcRect/>
          <a:stretch>
            <a:fillRect/>
          </a:stretch>
        </p:blipFill>
        <p:spPr bwMode="auto">
          <a:xfrm>
            <a:off x="658634" y="1819275"/>
            <a:ext cx="2522716" cy="3219450"/>
          </a:xfrm>
          <a:prstGeom prst="rect">
            <a:avLst/>
          </a:prstGeom>
          <a:noFill/>
          <a:ln w="9525">
            <a:noFill/>
            <a:miter lim="800000"/>
            <a:headEnd/>
            <a:tailEnd/>
          </a:ln>
          <a:effectLst/>
        </p:spPr>
      </p:pic>
    </p:spTree>
    <p:extLst>
      <p:ext uri="{BB962C8B-B14F-4D97-AF65-F5344CB8AC3E}">
        <p14:creationId xmlns:p14="http://schemas.microsoft.com/office/powerpoint/2010/main" val="4098953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6200" y="1417638"/>
            <a:ext cx="8610600" cy="5107706"/>
          </a:xfrm>
        </p:spPr>
        <p:txBody>
          <a:bodyPr>
            <a:normAutofit fontScale="40000" lnSpcReduction="20000"/>
          </a:bodyPr>
          <a:lstStyle/>
          <a:p>
            <a:r>
              <a:rPr lang="en-IN" sz="3000" dirty="0">
                <a:latin typeface="Times New Roman" panose="02020603050405020304" pitchFamily="18" charset="0"/>
                <a:cs typeface="Times New Roman" panose="02020603050405020304" pitchFamily="18" charset="0"/>
              </a:rPr>
              <a:t>Charles, J. and </a:t>
            </a:r>
            <a:r>
              <a:rPr lang="en-IN" sz="3000" dirty="0" err="1">
                <a:latin typeface="Times New Roman" panose="02020603050405020304" pitchFamily="18" charset="0"/>
                <a:cs typeface="Times New Roman" panose="02020603050405020304" pitchFamily="18" charset="0"/>
              </a:rPr>
              <a:t>Fazeli</a:t>
            </a:r>
            <a:r>
              <a:rPr lang="en-IN" sz="3000" dirty="0">
                <a:latin typeface="Times New Roman" panose="02020603050405020304" pitchFamily="18" charset="0"/>
                <a:cs typeface="Times New Roman" panose="02020603050405020304" pitchFamily="18" charset="0"/>
              </a:rPr>
              <a:t>, M., 2017. Depression in children. </a:t>
            </a:r>
            <a:r>
              <a:rPr lang="en-IN" sz="3000" i="1" dirty="0">
                <a:latin typeface="Times New Roman" panose="02020603050405020304" pitchFamily="18" charset="0"/>
                <a:cs typeface="Times New Roman" panose="02020603050405020304" pitchFamily="18" charset="0"/>
              </a:rPr>
              <a:t>Australian Family Physician</a:t>
            </a:r>
            <a:r>
              <a:rPr lang="en-IN" sz="3000" dirty="0">
                <a:latin typeface="Times New Roman" panose="02020603050405020304" pitchFamily="18" charset="0"/>
                <a:cs typeface="Times New Roman" panose="02020603050405020304" pitchFamily="18" charset="0"/>
              </a:rPr>
              <a:t>, </a:t>
            </a:r>
            <a:r>
              <a:rPr lang="en-IN" sz="3000" i="1" dirty="0">
                <a:latin typeface="Times New Roman" panose="02020603050405020304" pitchFamily="18" charset="0"/>
                <a:cs typeface="Times New Roman" panose="02020603050405020304" pitchFamily="18" charset="0"/>
              </a:rPr>
              <a:t>46</a:t>
            </a:r>
            <a:r>
              <a:rPr lang="en-IN" sz="3000" dirty="0">
                <a:latin typeface="Times New Roman" panose="02020603050405020304" pitchFamily="18" charset="0"/>
                <a:cs typeface="Times New Roman" panose="02020603050405020304" pitchFamily="18" charset="0"/>
              </a:rPr>
              <a:t>(12), p.901. </a:t>
            </a:r>
            <a:r>
              <a:rPr lang="en-IN" sz="3000" u="sng" dirty="0">
                <a:latin typeface="Times New Roman" panose="02020603050405020304" pitchFamily="18" charset="0"/>
                <a:cs typeface="Times New Roman" panose="02020603050405020304" pitchFamily="18" charset="0"/>
                <a:hlinkClick r:id="rId2"/>
              </a:rPr>
              <a:t>https://search.informit.com.au/documentSummary;dn=299126478614605;res=IELIAC</a:t>
            </a:r>
            <a:endParaRPr lang="en-IN" sz="3000" dirty="0">
              <a:latin typeface="Times New Roman" panose="02020603050405020304" pitchFamily="18" charset="0"/>
              <a:cs typeface="Times New Roman" panose="02020603050405020304" pitchFamily="18" charset="0"/>
            </a:endParaRPr>
          </a:p>
          <a:p>
            <a:pPr marL="109728" indent="0">
              <a:buNone/>
            </a:pPr>
            <a:r>
              <a:rPr lang="en-IN" sz="3000" dirty="0">
                <a:latin typeface="Times New Roman" panose="02020603050405020304" pitchFamily="18" charset="0"/>
                <a:cs typeface="Times New Roman" panose="02020603050405020304" pitchFamily="18" charset="0"/>
              </a:rPr>
              <a:t> </a:t>
            </a:r>
          </a:p>
          <a:p>
            <a:r>
              <a:rPr lang="en-IN" sz="3000" dirty="0" err="1">
                <a:latin typeface="Times New Roman" panose="02020603050405020304" pitchFamily="18" charset="0"/>
                <a:cs typeface="Times New Roman" panose="02020603050405020304" pitchFamily="18" charset="0"/>
              </a:rPr>
              <a:t>Lorentzen</a:t>
            </a:r>
            <a:r>
              <a:rPr lang="en-IN" sz="3000" dirty="0">
                <a:latin typeface="Times New Roman" panose="02020603050405020304" pitchFamily="18" charset="0"/>
                <a:cs typeface="Times New Roman" panose="02020603050405020304" pitchFamily="18" charset="0"/>
              </a:rPr>
              <a:t>, V., </a:t>
            </a:r>
            <a:r>
              <a:rPr lang="en-IN" sz="3000" dirty="0" err="1">
                <a:latin typeface="Times New Roman" panose="02020603050405020304" pitchFamily="18" charset="0"/>
                <a:cs typeface="Times New Roman" panose="02020603050405020304" pitchFamily="18" charset="0"/>
              </a:rPr>
              <a:t>Fagermo</a:t>
            </a:r>
            <a:r>
              <a:rPr lang="en-IN" sz="3000" dirty="0">
                <a:latin typeface="Times New Roman" panose="02020603050405020304" pitchFamily="18" charset="0"/>
                <a:cs typeface="Times New Roman" panose="02020603050405020304" pitchFamily="18" charset="0"/>
              </a:rPr>
              <a:t>, K., </a:t>
            </a:r>
            <a:r>
              <a:rPr lang="en-IN" sz="3000" dirty="0" err="1">
                <a:latin typeface="Times New Roman" panose="02020603050405020304" pitchFamily="18" charset="0"/>
                <a:cs typeface="Times New Roman" panose="02020603050405020304" pitchFamily="18" charset="0"/>
              </a:rPr>
              <a:t>Handegård</a:t>
            </a:r>
            <a:r>
              <a:rPr lang="en-IN" sz="3000" dirty="0">
                <a:latin typeface="Times New Roman" panose="02020603050405020304" pitchFamily="18" charset="0"/>
                <a:cs typeface="Times New Roman" panose="02020603050405020304" pitchFamily="18" charset="0"/>
              </a:rPr>
              <a:t>, B.H., </a:t>
            </a:r>
            <a:r>
              <a:rPr lang="en-IN" sz="3000" dirty="0" err="1">
                <a:latin typeface="Times New Roman" panose="02020603050405020304" pitchFamily="18" charset="0"/>
                <a:cs typeface="Times New Roman" panose="02020603050405020304" pitchFamily="18" charset="0"/>
              </a:rPr>
              <a:t>Skre</a:t>
            </a:r>
            <a:r>
              <a:rPr lang="en-IN" sz="3000" dirty="0">
                <a:latin typeface="Times New Roman" panose="02020603050405020304" pitchFamily="18" charset="0"/>
                <a:cs typeface="Times New Roman" panose="02020603050405020304" pitchFamily="18" charset="0"/>
              </a:rPr>
              <a:t>, I. and </a:t>
            </a:r>
            <a:r>
              <a:rPr lang="en-IN" sz="3000" dirty="0" err="1">
                <a:latin typeface="Times New Roman" panose="02020603050405020304" pitchFamily="18" charset="0"/>
                <a:cs typeface="Times New Roman" panose="02020603050405020304" pitchFamily="18" charset="0"/>
              </a:rPr>
              <a:t>Neumer</a:t>
            </a:r>
            <a:r>
              <a:rPr lang="en-IN" sz="3000" dirty="0">
                <a:latin typeface="Times New Roman" panose="02020603050405020304" pitchFamily="18" charset="0"/>
                <a:cs typeface="Times New Roman" panose="02020603050405020304" pitchFamily="18" charset="0"/>
              </a:rPr>
              <a:t>, S.P., 2020. A randomized controlled trial of a six-session cognitive </a:t>
            </a:r>
            <a:r>
              <a:rPr lang="en-IN" sz="3000" dirty="0" err="1">
                <a:latin typeface="Times New Roman" panose="02020603050405020304" pitchFamily="18" charset="0"/>
                <a:cs typeface="Times New Roman" panose="02020603050405020304" pitchFamily="18" charset="0"/>
              </a:rPr>
              <a:t>behavioral</a:t>
            </a:r>
            <a:r>
              <a:rPr lang="en-IN" sz="3000" dirty="0">
                <a:latin typeface="Times New Roman" panose="02020603050405020304" pitchFamily="18" charset="0"/>
                <a:cs typeface="Times New Roman" panose="02020603050405020304" pitchFamily="18" charset="0"/>
              </a:rPr>
              <a:t> treatment of emotional disorders in adolescents 14–17 years old in child and adolescent mental health services (CAMHS). </a:t>
            </a:r>
            <a:r>
              <a:rPr lang="en-IN" sz="3000" i="1" dirty="0">
                <a:latin typeface="Times New Roman" panose="02020603050405020304" pitchFamily="18" charset="0"/>
                <a:cs typeface="Times New Roman" panose="02020603050405020304" pitchFamily="18" charset="0"/>
              </a:rPr>
              <a:t>BMC psychology</a:t>
            </a:r>
            <a:r>
              <a:rPr lang="en-IN" sz="3000" dirty="0">
                <a:latin typeface="Times New Roman" panose="02020603050405020304" pitchFamily="18" charset="0"/>
                <a:cs typeface="Times New Roman" panose="02020603050405020304" pitchFamily="18" charset="0"/>
              </a:rPr>
              <a:t>, </a:t>
            </a:r>
            <a:r>
              <a:rPr lang="en-IN" sz="3000" i="1" dirty="0">
                <a:latin typeface="Times New Roman" panose="02020603050405020304" pitchFamily="18" charset="0"/>
                <a:cs typeface="Times New Roman" panose="02020603050405020304" pitchFamily="18" charset="0"/>
              </a:rPr>
              <a:t>8</a:t>
            </a:r>
            <a:r>
              <a:rPr lang="en-IN" sz="3000" dirty="0">
                <a:latin typeface="Times New Roman" panose="02020603050405020304" pitchFamily="18" charset="0"/>
                <a:cs typeface="Times New Roman" panose="02020603050405020304" pitchFamily="18" charset="0"/>
              </a:rPr>
              <a:t>(1), pp.1-12.</a:t>
            </a:r>
            <a:r>
              <a:rPr lang="en-IN" sz="3000" u="sng" dirty="0">
                <a:latin typeface="Times New Roman" panose="02020603050405020304" pitchFamily="18" charset="0"/>
                <a:cs typeface="Times New Roman" panose="02020603050405020304" pitchFamily="18" charset="0"/>
                <a:hlinkClick r:id="rId3"/>
              </a:rPr>
              <a:t>https://bmcpsychology.biomedcentral.com/articles/10.1186/s40359-020-0393-x</a:t>
            </a:r>
            <a:endParaRPr lang="en-IN" sz="3000" dirty="0">
              <a:latin typeface="Times New Roman" panose="02020603050405020304" pitchFamily="18" charset="0"/>
              <a:cs typeface="Times New Roman" panose="02020603050405020304" pitchFamily="18" charset="0"/>
            </a:endParaRPr>
          </a:p>
          <a:p>
            <a:pPr marL="109728" indent="0">
              <a:buNone/>
            </a:pPr>
            <a:r>
              <a:rPr lang="en-IN" sz="3000" dirty="0">
                <a:latin typeface="Times New Roman" panose="02020603050405020304" pitchFamily="18" charset="0"/>
                <a:cs typeface="Times New Roman" panose="02020603050405020304" pitchFamily="18" charset="0"/>
              </a:rPr>
              <a:t> </a:t>
            </a:r>
          </a:p>
          <a:p>
            <a:r>
              <a:rPr lang="en-IN" sz="3000" dirty="0">
                <a:latin typeface="Times New Roman" panose="02020603050405020304" pitchFamily="18" charset="0"/>
                <a:cs typeface="Times New Roman" panose="02020603050405020304" pitchFamily="18" charset="0"/>
              </a:rPr>
              <a:t>Byrd, R., 2020. Qualitative research </a:t>
            </a:r>
            <a:r>
              <a:rPr lang="en-IN" sz="3000" dirty="0" err="1">
                <a:latin typeface="Times New Roman" panose="02020603050405020304" pitchFamily="18" charset="0"/>
                <a:cs typeface="Times New Roman" panose="02020603050405020304" pitchFamily="18" charset="0"/>
              </a:rPr>
              <a:t>methods.</a:t>
            </a:r>
            <a:r>
              <a:rPr lang="en-IN" sz="3000" u="sng" dirty="0" err="1">
                <a:latin typeface="Times New Roman" panose="02020603050405020304" pitchFamily="18" charset="0"/>
                <a:cs typeface="Times New Roman" panose="02020603050405020304" pitchFamily="18" charset="0"/>
                <a:hlinkClick r:id="rId4"/>
              </a:rPr>
              <a:t>https</a:t>
            </a:r>
            <a:r>
              <a:rPr lang="en-IN" sz="3000" u="sng" dirty="0">
                <a:latin typeface="Times New Roman" panose="02020603050405020304" pitchFamily="18" charset="0"/>
                <a:cs typeface="Times New Roman" panose="02020603050405020304" pitchFamily="18" charset="0"/>
                <a:hlinkClick r:id="rId4"/>
              </a:rPr>
              <a:t>://www.memphis.edu/jrsm/syllabi/syllabi_pdfs/2020_fall/jrsm7085.001.m50.byrd.fall2020.pdf</a:t>
            </a:r>
            <a:endParaRPr lang="en-IN" sz="3000" dirty="0">
              <a:latin typeface="Times New Roman" panose="02020603050405020304" pitchFamily="18" charset="0"/>
              <a:cs typeface="Times New Roman" panose="02020603050405020304" pitchFamily="18" charset="0"/>
            </a:endParaRPr>
          </a:p>
          <a:p>
            <a:pPr marL="109728" indent="0">
              <a:buNone/>
            </a:pPr>
            <a:r>
              <a:rPr lang="en-IN" sz="3000" dirty="0">
                <a:latin typeface="Times New Roman" panose="02020603050405020304" pitchFamily="18" charset="0"/>
                <a:cs typeface="Times New Roman" panose="02020603050405020304" pitchFamily="18" charset="0"/>
              </a:rPr>
              <a:t> </a:t>
            </a:r>
          </a:p>
          <a:p>
            <a:r>
              <a:rPr lang="en-IN" sz="3000" dirty="0">
                <a:latin typeface="Times New Roman" panose="02020603050405020304" pitchFamily="18" charset="0"/>
                <a:cs typeface="Times New Roman" panose="02020603050405020304" pitchFamily="18" charset="0"/>
              </a:rPr>
              <a:t>Curran, E., Adamson, G., Stringer, M., </a:t>
            </a:r>
            <a:r>
              <a:rPr lang="en-IN" sz="3000" dirty="0" err="1">
                <a:latin typeface="Times New Roman" panose="02020603050405020304" pitchFamily="18" charset="0"/>
                <a:cs typeface="Times New Roman" panose="02020603050405020304" pitchFamily="18" charset="0"/>
              </a:rPr>
              <a:t>Rosato</a:t>
            </a:r>
            <a:r>
              <a:rPr lang="en-IN" sz="3000" dirty="0">
                <a:latin typeface="Times New Roman" panose="02020603050405020304" pitchFamily="18" charset="0"/>
                <a:cs typeface="Times New Roman" panose="02020603050405020304" pitchFamily="18" charset="0"/>
              </a:rPr>
              <a:t>, M. and </a:t>
            </a:r>
            <a:r>
              <a:rPr lang="en-IN" sz="3000" dirty="0" err="1">
                <a:latin typeface="Times New Roman" panose="02020603050405020304" pitchFamily="18" charset="0"/>
                <a:cs typeface="Times New Roman" panose="02020603050405020304" pitchFamily="18" charset="0"/>
              </a:rPr>
              <a:t>Leavey</a:t>
            </a:r>
            <a:r>
              <a:rPr lang="en-IN" sz="3000" dirty="0">
                <a:latin typeface="Times New Roman" panose="02020603050405020304" pitchFamily="18" charset="0"/>
                <a:cs typeface="Times New Roman" panose="02020603050405020304" pitchFamily="18" charset="0"/>
              </a:rPr>
              <a:t>, G., 2016. Severity of mental illness as a result of multiple childhood adversities: US National Epidemiologic Survey. </a:t>
            </a:r>
            <a:r>
              <a:rPr lang="en-IN" sz="3000" i="1" dirty="0">
                <a:latin typeface="Times New Roman" panose="02020603050405020304" pitchFamily="18" charset="0"/>
                <a:cs typeface="Times New Roman" panose="02020603050405020304" pitchFamily="18" charset="0"/>
              </a:rPr>
              <a:t>Social psychiatry and psychiatric epidemiology</a:t>
            </a:r>
            <a:r>
              <a:rPr lang="en-IN" sz="3000" dirty="0">
                <a:latin typeface="Times New Roman" panose="02020603050405020304" pitchFamily="18" charset="0"/>
                <a:cs typeface="Times New Roman" panose="02020603050405020304" pitchFamily="18" charset="0"/>
              </a:rPr>
              <a:t>, </a:t>
            </a:r>
            <a:r>
              <a:rPr lang="en-IN" sz="3000" i="1" dirty="0">
                <a:latin typeface="Times New Roman" panose="02020603050405020304" pitchFamily="18" charset="0"/>
                <a:cs typeface="Times New Roman" panose="02020603050405020304" pitchFamily="18" charset="0"/>
              </a:rPr>
              <a:t>51</a:t>
            </a:r>
            <a:r>
              <a:rPr lang="en-IN" sz="3000" dirty="0">
                <a:latin typeface="Times New Roman" panose="02020603050405020304" pitchFamily="18" charset="0"/>
                <a:cs typeface="Times New Roman" panose="02020603050405020304" pitchFamily="18" charset="0"/>
              </a:rPr>
              <a:t>(5), pp.647-657.</a:t>
            </a:r>
            <a:r>
              <a:rPr lang="en-IN" sz="3000" u="sng" dirty="0">
                <a:latin typeface="Times New Roman" panose="02020603050405020304" pitchFamily="18" charset="0"/>
                <a:cs typeface="Times New Roman" panose="02020603050405020304" pitchFamily="18" charset="0"/>
                <a:hlinkClick r:id="rId5"/>
              </a:rPr>
              <a:t>https://www.researchgate.net/profile/Gerard-Leavey/publication/297650999_Severity_of_mental_illness_as_a_result_of_multiple_childhood_adversities_US_National_Epidemiologic_Survey/links/5a61d8d00f7e9b6b8fd41286/Severity-of-mental-illness-as-a-result-of-multiple-childhood-adversities-US-National-Epidemiologic-Survey.pdf</a:t>
            </a:r>
            <a:endParaRPr lang="en-IN" sz="3000" dirty="0">
              <a:latin typeface="Times New Roman" panose="02020603050405020304" pitchFamily="18" charset="0"/>
              <a:cs typeface="Times New Roman" panose="02020603050405020304" pitchFamily="18" charset="0"/>
            </a:endParaRPr>
          </a:p>
          <a:p>
            <a:pPr marL="109728" indent="0">
              <a:buNone/>
            </a:pPr>
            <a:r>
              <a:rPr lang="en-IN" sz="3000" dirty="0">
                <a:latin typeface="Times New Roman" panose="02020603050405020304" pitchFamily="18" charset="0"/>
                <a:cs typeface="Times New Roman" panose="02020603050405020304" pitchFamily="18" charset="0"/>
              </a:rPr>
              <a:t> </a:t>
            </a:r>
          </a:p>
          <a:p>
            <a:r>
              <a:rPr lang="en-IN" sz="3000" dirty="0">
                <a:latin typeface="Times New Roman" panose="02020603050405020304" pitchFamily="18" charset="0"/>
                <a:cs typeface="Times New Roman" panose="02020603050405020304" pitchFamily="18" charset="0"/>
              </a:rPr>
              <a:t>Islam, T., Ahmed, I. and Ali, G., 2019. Effects of ethical leadership on bullying and voice </a:t>
            </a:r>
            <a:r>
              <a:rPr lang="en-IN" sz="3000" dirty="0" err="1">
                <a:latin typeface="Times New Roman" panose="02020603050405020304" pitchFamily="18" charset="0"/>
                <a:cs typeface="Times New Roman" panose="02020603050405020304" pitchFamily="18" charset="0"/>
              </a:rPr>
              <a:t>behavior</a:t>
            </a:r>
            <a:r>
              <a:rPr lang="en-IN" sz="3000" dirty="0">
                <a:latin typeface="Times New Roman" panose="02020603050405020304" pitchFamily="18" charset="0"/>
                <a:cs typeface="Times New Roman" panose="02020603050405020304" pitchFamily="18" charset="0"/>
              </a:rPr>
              <a:t> among nurses. </a:t>
            </a:r>
            <a:r>
              <a:rPr lang="en-IN" sz="3000" i="1" dirty="0">
                <a:latin typeface="Times New Roman" panose="02020603050405020304" pitchFamily="18" charset="0"/>
                <a:cs typeface="Times New Roman" panose="02020603050405020304" pitchFamily="18" charset="0"/>
              </a:rPr>
              <a:t>Leadership in Health </a:t>
            </a:r>
            <a:r>
              <a:rPr lang="en-IN" sz="3000" i="1" dirty="0" err="1">
                <a:latin typeface="Times New Roman" panose="02020603050405020304" pitchFamily="18" charset="0"/>
                <a:cs typeface="Times New Roman" panose="02020603050405020304" pitchFamily="18" charset="0"/>
              </a:rPr>
              <a:t>Services</a:t>
            </a:r>
            <a:r>
              <a:rPr lang="en-IN" sz="3000" dirty="0" err="1">
                <a:latin typeface="Times New Roman" panose="02020603050405020304" pitchFamily="18" charset="0"/>
                <a:cs typeface="Times New Roman" panose="02020603050405020304" pitchFamily="18" charset="0"/>
              </a:rPr>
              <a:t>.</a:t>
            </a:r>
            <a:r>
              <a:rPr lang="en-IN" sz="3000" u="sng" dirty="0" err="1">
                <a:latin typeface="Times New Roman" panose="02020603050405020304" pitchFamily="18" charset="0"/>
                <a:cs typeface="Times New Roman" panose="02020603050405020304" pitchFamily="18" charset="0"/>
                <a:hlinkClick r:id="rId6"/>
              </a:rPr>
              <a:t>https</a:t>
            </a:r>
            <a:r>
              <a:rPr lang="en-IN" sz="3000" u="sng" dirty="0">
                <a:latin typeface="Times New Roman" panose="02020603050405020304" pitchFamily="18" charset="0"/>
                <a:cs typeface="Times New Roman" panose="02020603050405020304" pitchFamily="18" charset="0"/>
                <a:hlinkClick r:id="rId6"/>
              </a:rPr>
              <a:t>://www.researchgate.net/profile/Talat_Islam/publication/322724066_Effects_of_ethical_leadership_on_bullying_and_voice_behavior_among_nurses_Mediating_role_of_organizational_identification_poor_working_condition_and_workload/links/5e6e7825458515e5557fa7f9/Effects-of-ethical-leadership-on-bullying-and-voice-behavior-among-nurses-Mediating-role-of-organizational-identification-poor-working-condition-and-workload.pdf</a:t>
            </a:r>
            <a:endParaRPr lang="en-IN" sz="3000" dirty="0">
              <a:latin typeface="Times New Roman" panose="02020603050405020304" pitchFamily="18" charset="0"/>
              <a:cs typeface="Times New Roman" panose="02020603050405020304" pitchFamily="18" charset="0"/>
            </a:endParaRPr>
          </a:p>
          <a:p>
            <a:pPr marL="109728" indent="0">
              <a:buNone/>
            </a:pPr>
            <a:r>
              <a:rPr lang="en-IN" sz="3000" dirty="0">
                <a:latin typeface="Times New Roman" panose="02020603050405020304" pitchFamily="18" charset="0"/>
                <a:cs typeface="Times New Roman" panose="02020603050405020304" pitchFamily="18" charset="0"/>
              </a:rPr>
              <a:t> </a:t>
            </a:r>
          </a:p>
          <a:p>
            <a:r>
              <a:rPr lang="en-IN" sz="3000" dirty="0">
                <a:latin typeface="Times New Roman" panose="02020603050405020304" pitchFamily="18" charset="0"/>
                <a:cs typeface="Times New Roman" panose="02020603050405020304" pitchFamily="18" charset="0"/>
              </a:rPr>
              <a:t>De Venter, M., </a:t>
            </a:r>
            <a:r>
              <a:rPr lang="en-IN" sz="3000" dirty="0" err="1">
                <a:latin typeface="Times New Roman" panose="02020603050405020304" pitchFamily="18" charset="0"/>
                <a:cs typeface="Times New Roman" panose="02020603050405020304" pitchFamily="18" charset="0"/>
              </a:rPr>
              <a:t>Illegems</a:t>
            </a:r>
            <a:r>
              <a:rPr lang="en-IN" sz="3000" dirty="0">
                <a:latin typeface="Times New Roman" panose="02020603050405020304" pitchFamily="18" charset="0"/>
                <a:cs typeface="Times New Roman" panose="02020603050405020304" pitchFamily="18" charset="0"/>
              </a:rPr>
              <a:t>, J., Van </a:t>
            </a:r>
            <a:r>
              <a:rPr lang="en-IN" sz="3000" dirty="0" err="1">
                <a:latin typeface="Times New Roman" panose="02020603050405020304" pitchFamily="18" charset="0"/>
                <a:cs typeface="Times New Roman" panose="02020603050405020304" pitchFamily="18" charset="0"/>
              </a:rPr>
              <a:t>Royen</a:t>
            </a:r>
            <a:r>
              <a:rPr lang="en-IN" sz="3000" dirty="0">
                <a:latin typeface="Times New Roman" panose="02020603050405020304" pitchFamily="18" charset="0"/>
                <a:cs typeface="Times New Roman" panose="02020603050405020304" pitchFamily="18" charset="0"/>
              </a:rPr>
              <a:t>, R., </a:t>
            </a:r>
            <a:r>
              <a:rPr lang="en-IN" sz="3000" dirty="0" err="1">
                <a:latin typeface="Times New Roman" panose="02020603050405020304" pitchFamily="18" charset="0"/>
                <a:cs typeface="Times New Roman" panose="02020603050405020304" pitchFamily="18" charset="0"/>
              </a:rPr>
              <a:t>Moorkens</a:t>
            </a:r>
            <a:r>
              <a:rPr lang="en-IN" sz="3000" dirty="0">
                <a:latin typeface="Times New Roman" panose="02020603050405020304" pitchFamily="18" charset="0"/>
                <a:cs typeface="Times New Roman" panose="02020603050405020304" pitchFamily="18" charset="0"/>
              </a:rPr>
              <a:t>, G., </a:t>
            </a:r>
            <a:r>
              <a:rPr lang="en-IN" sz="3000" dirty="0" err="1">
                <a:latin typeface="Times New Roman" panose="02020603050405020304" pitchFamily="18" charset="0"/>
                <a:cs typeface="Times New Roman" panose="02020603050405020304" pitchFamily="18" charset="0"/>
              </a:rPr>
              <a:t>Sabbe</a:t>
            </a:r>
            <a:r>
              <a:rPr lang="en-IN" sz="3000" dirty="0">
                <a:latin typeface="Times New Roman" panose="02020603050405020304" pitchFamily="18" charset="0"/>
                <a:cs typeface="Times New Roman" panose="02020603050405020304" pitchFamily="18" charset="0"/>
              </a:rPr>
              <a:t>, B.G. and Van Den </a:t>
            </a:r>
            <a:r>
              <a:rPr lang="en-IN" sz="3000" dirty="0" err="1">
                <a:latin typeface="Times New Roman" panose="02020603050405020304" pitchFamily="18" charset="0"/>
                <a:cs typeface="Times New Roman" panose="02020603050405020304" pitchFamily="18" charset="0"/>
              </a:rPr>
              <a:t>Eede</a:t>
            </a:r>
            <a:r>
              <a:rPr lang="en-IN" sz="3000" dirty="0">
                <a:latin typeface="Times New Roman" panose="02020603050405020304" pitchFamily="18" charset="0"/>
                <a:cs typeface="Times New Roman" panose="02020603050405020304" pitchFamily="18" charset="0"/>
              </a:rPr>
              <a:t>, F., 2017. Differential effects of childhood trauma subtypes on fatigue and physical functioning in chronic fatigue syndrome. </a:t>
            </a:r>
            <a:r>
              <a:rPr lang="en-IN" sz="3000" i="1" dirty="0">
                <a:latin typeface="Times New Roman" panose="02020603050405020304" pitchFamily="18" charset="0"/>
                <a:cs typeface="Times New Roman" panose="02020603050405020304" pitchFamily="18" charset="0"/>
              </a:rPr>
              <a:t>Comprehensive Psychiatry</a:t>
            </a:r>
            <a:r>
              <a:rPr lang="en-IN" sz="3000" dirty="0">
                <a:latin typeface="Times New Roman" panose="02020603050405020304" pitchFamily="18" charset="0"/>
                <a:cs typeface="Times New Roman" panose="02020603050405020304" pitchFamily="18" charset="0"/>
              </a:rPr>
              <a:t>, </a:t>
            </a:r>
            <a:r>
              <a:rPr lang="en-IN" sz="3000" i="1" dirty="0">
                <a:latin typeface="Times New Roman" panose="02020603050405020304" pitchFamily="18" charset="0"/>
                <a:cs typeface="Times New Roman" panose="02020603050405020304" pitchFamily="18" charset="0"/>
              </a:rPr>
              <a:t>78</a:t>
            </a:r>
            <a:r>
              <a:rPr lang="en-IN" sz="3000" dirty="0">
                <a:latin typeface="Times New Roman" panose="02020603050405020304" pitchFamily="18" charset="0"/>
                <a:cs typeface="Times New Roman" panose="02020603050405020304" pitchFamily="18" charset="0"/>
              </a:rPr>
              <a:t>, pp.76-82.</a:t>
            </a:r>
            <a:r>
              <a:rPr lang="en-IN" sz="3000" u="sng" dirty="0">
                <a:latin typeface="Times New Roman" panose="02020603050405020304" pitchFamily="18" charset="0"/>
                <a:cs typeface="Times New Roman" panose="02020603050405020304" pitchFamily="18" charset="0"/>
                <a:hlinkClick r:id="rId7"/>
              </a:rPr>
              <a:t>https://www.sciencedirect.com/science/article/abs/pii/S0010440X17300202</a:t>
            </a:r>
            <a:endParaRPr lang="en-IN" sz="3000" dirty="0">
              <a:latin typeface="Times New Roman" panose="02020603050405020304" pitchFamily="18" charset="0"/>
              <a:cs typeface="Times New Roman" panose="02020603050405020304" pitchFamily="18" charset="0"/>
            </a:endParaRPr>
          </a:p>
          <a:p>
            <a:pPr marL="109728" indent="0">
              <a:buNone/>
            </a:pPr>
            <a:r>
              <a:rPr lang="en-IN" sz="3000" dirty="0">
                <a:latin typeface="Times New Roman" panose="02020603050405020304" pitchFamily="18" charset="0"/>
                <a:cs typeface="Times New Roman" panose="02020603050405020304" pitchFamily="18" charset="0"/>
              </a:rPr>
              <a:t> </a:t>
            </a:r>
          </a:p>
          <a:p>
            <a:endParaRPr lang="en-IN" dirty="0"/>
          </a:p>
        </p:txBody>
      </p:sp>
      <p:sp>
        <p:nvSpPr>
          <p:cNvPr id="3" name="Title 2"/>
          <p:cNvSpPr>
            <a:spLocks noGrp="1"/>
          </p:cNvSpPr>
          <p:nvPr>
            <p:ph type="title"/>
          </p:nvPr>
        </p:nvSpPr>
        <p:spPr/>
        <p:txBody>
          <a:bodyPr>
            <a:normAutofit fontScale="90000"/>
          </a:bodyPr>
          <a:lstStyle/>
          <a:p>
            <a:r>
              <a:rPr lang="en-IN" sz="3600" dirty="0">
                <a:effectLst/>
                <a:latin typeface="Times New Roman" panose="02020603050405020304" pitchFamily="18" charset="0"/>
                <a:cs typeface="Times New Roman" panose="02020603050405020304" pitchFamily="18" charset="0"/>
              </a:rPr>
              <a:t>Reference list </a:t>
            </a:r>
            <a:br>
              <a:rPr lang="en-IN" dirty="0">
                <a:effectLst/>
              </a:rPr>
            </a:br>
            <a:endParaRPr lang="en-IN" dirty="0"/>
          </a:p>
        </p:txBody>
      </p:sp>
    </p:spTree>
    <p:extLst>
      <p:ext uri="{BB962C8B-B14F-4D97-AF65-F5344CB8AC3E}">
        <p14:creationId xmlns:p14="http://schemas.microsoft.com/office/powerpoint/2010/main" val="39245931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125</TotalTime>
  <Words>1949</Words>
  <Application>Microsoft Office PowerPoint</Application>
  <PresentationFormat>On-screen Show (4:3)</PresentationFormat>
  <Paragraphs>92</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Calibri</vt:lpstr>
      <vt:lpstr>Lucida Sans Unicode</vt:lpstr>
      <vt:lpstr>Times New Roman</vt:lpstr>
      <vt:lpstr>Verdana</vt:lpstr>
      <vt:lpstr>Wingdings 2</vt:lpstr>
      <vt:lpstr>Wingdings 3</vt:lpstr>
      <vt:lpstr>Concourse</vt:lpstr>
      <vt:lpstr>MENTAL HEALTH ILLNESS – CHILDHOOD Madalina Sorina Petre Student number: 1808352 Introduction to Research BMHP 5005 Lecturer name: Barbara Chinyani</vt:lpstr>
      <vt:lpstr>Introduction</vt:lpstr>
      <vt:lpstr>Aims and objectives and research question  </vt:lpstr>
      <vt:lpstr>  Literature review</vt:lpstr>
      <vt:lpstr>Continued.....</vt:lpstr>
      <vt:lpstr>Methodology  </vt:lpstr>
      <vt:lpstr> Findings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ILLNESS – CHILDHOOD Madalina Sorina Petre Student number: 1808352 Introduction to Research BMHP 5005 Lecturer name: Barbara Chinyani</dc:title>
  <cp:lastModifiedBy>Madalina Petre</cp:lastModifiedBy>
  <cp:revision>2</cp:revision>
  <dcterms:created xsi:type="dcterms:W3CDTF">2021-01-02T12:20:03Z</dcterms:created>
  <dcterms:modified xsi:type="dcterms:W3CDTF">2021-01-03T23:12:15Z</dcterms:modified>
</cp:coreProperties>
</file>