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4"/>
  </p:sldMasterIdLst>
  <p:sldIdLst>
    <p:sldId id="256" r:id="rId5"/>
    <p:sldId id="269" r:id="rId6"/>
    <p:sldId id="259" r:id="rId7"/>
    <p:sldId id="261" r:id="rId8"/>
    <p:sldId id="262" r:id="rId9"/>
    <p:sldId id="263" r:id="rId10"/>
    <p:sldId id="264" r:id="rId11"/>
    <p:sldId id="265" r:id="rId12"/>
    <p:sldId id="268"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9625EE3-708E-867C-7C47-6D03367546D6}" v="5" dt="2025-10-11T09:26:10.749"/>
    <p1510:client id="{7B9461C9-9FC5-D922-BBC7-D32550E4D88E}" v="844" dt="2025-10-11T09:39:51.282"/>
    <p1510:client id="{7E3A49AC-B2CB-43B0-8F3B-25FCE57ACEBA}" v="404" dt="2025-10-11T09:39:38.197"/>
    <p1510:client id="{DACBEF37-F430-B7BF-CBEA-3669B3E9B04A}" v="5110" dt="2025-10-11T09:39:07.6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10/11/2025</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948074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10/11/2025</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7785229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10/11/2025</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5299471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10/11/2025</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89935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10/11/2025</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85892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10/11/2025</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20347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10/11/2025</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7590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10/11/2025</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5611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10/11/2025</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517880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10/11/2025</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11558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10/11/2025</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29085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10/11/2025</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951346486"/>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9" r:id="rId8"/>
    <p:sldLayoutId id="2147483706" r:id="rId9"/>
    <p:sldLayoutId id="2147483707" r:id="rId10"/>
    <p:sldLayoutId id="2147483708"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Rectangle 37">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39" name="Picture 38">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40" name="Rectangle 3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1" name="Rectangle 4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42" name="Rectangle 41">
            <a:extLst>
              <a:ext uri="{FF2B5EF4-FFF2-40B4-BE49-F238E27FC236}">
                <a16:creationId xmlns:a16="http://schemas.microsoft.com/office/drawing/2014/main" id="{A905C581-3E86-4ADD-9EDD-5FA87B461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76"/>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Picture 3" descr="Abstract red geometric pattern">
            <a:extLst>
              <a:ext uri="{FF2B5EF4-FFF2-40B4-BE49-F238E27FC236}">
                <a16:creationId xmlns:a16="http://schemas.microsoft.com/office/drawing/2014/main" id="{EFE59695-2C3C-95E1-F2F1-5ECB654E50B0}"/>
              </a:ext>
            </a:extLst>
          </p:cNvPr>
          <p:cNvPicPr>
            <a:picLocks noChangeAspect="1"/>
          </p:cNvPicPr>
          <p:nvPr/>
        </p:nvPicPr>
        <p:blipFill>
          <a:blip r:embed="rId3">
            <a:alphaModFix amt="60000"/>
          </a:blip>
          <a:srcRect t="11482" r="-1" b="4244"/>
          <a:stretch>
            <a:fillRect/>
          </a:stretch>
        </p:blipFill>
        <p:spPr>
          <a:xfrm>
            <a:off x="3068" y="-2752"/>
            <a:ext cx="12188932" cy="6856614"/>
          </a:xfrm>
          <a:prstGeom prst="rect">
            <a:avLst/>
          </a:prstGeom>
        </p:spPr>
      </p:pic>
      <p:grpSp>
        <p:nvGrpSpPr>
          <p:cNvPr id="35" name="Group 34">
            <a:extLst>
              <a:ext uri="{FF2B5EF4-FFF2-40B4-BE49-F238E27FC236}">
                <a16:creationId xmlns:a16="http://schemas.microsoft.com/office/drawing/2014/main" id="{A4672714-67D2-40D0-B961-A7438FE9C9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36" name="Picture 35">
              <a:extLst>
                <a:ext uri="{FF2B5EF4-FFF2-40B4-BE49-F238E27FC236}">
                  <a16:creationId xmlns:a16="http://schemas.microsoft.com/office/drawing/2014/main" id="{A5A1C471-1402-4BD1-8617-F5D9B7EB198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37" name="Picture 36">
              <a:extLst>
                <a:ext uri="{FF2B5EF4-FFF2-40B4-BE49-F238E27FC236}">
                  <a16:creationId xmlns:a16="http://schemas.microsoft.com/office/drawing/2014/main" id="{6CCA9701-8B9C-4D7A-AE5B-DD505C96800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0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803F96B5-676F-A634-00A5-41BC772103F5}"/>
              </a:ext>
            </a:extLst>
          </p:cNvPr>
          <p:cNvSpPr>
            <a:spLocks noGrp="1"/>
          </p:cNvSpPr>
          <p:nvPr>
            <p:ph type="ctrTitle"/>
          </p:nvPr>
        </p:nvSpPr>
        <p:spPr>
          <a:xfrm>
            <a:off x="1161874" y="277174"/>
            <a:ext cx="9859088" cy="1628813"/>
          </a:xfrm>
        </p:spPr>
        <p:txBody>
          <a:bodyPr vert="horz" lIns="91440" tIns="45720" rIns="91440" bIns="45720" rtlCol="0" anchor="b">
            <a:noAutofit/>
          </a:bodyPr>
          <a:lstStyle/>
          <a:p>
            <a:r>
              <a:rPr lang="en-US" sz="2800" b="1">
                <a:solidFill>
                  <a:srgbClr val="FFFFFF"/>
                </a:solidFill>
              </a:rPr>
              <a:t>EVALUATING THE USE OF DIGITAL TECHNOLOGY </a:t>
            </a:r>
            <a:br>
              <a:rPr lang="en-US" sz="2800" b="1">
                <a:solidFill>
                  <a:srgbClr val="FFFFFF"/>
                </a:solidFill>
              </a:rPr>
            </a:br>
            <a:r>
              <a:rPr lang="en-US" sz="2800" b="1">
                <a:solidFill>
                  <a:srgbClr val="FFFFFF"/>
                </a:solidFill>
              </a:rPr>
              <a:t>TO ENHANCE THE EFFICIENCY AT </a:t>
            </a:r>
            <a:br>
              <a:rPr lang="en-US" sz="2800" b="1">
                <a:solidFill>
                  <a:srgbClr val="FFFFFF"/>
                </a:solidFill>
              </a:rPr>
            </a:br>
            <a:r>
              <a:rPr lang="en-US" sz="2800" b="1">
                <a:solidFill>
                  <a:srgbClr val="FFFFFF"/>
                </a:solidFill>
              </a:rPr>
              <a:t>SUNRISE RESIDENTIAL CARE HOME</a:t>
            </a:r>
          </a:p>
        </p:txBody>
      </p:sp>
      <p:sp>
        <p:nvSpPr>
          <p:cNvPr id="3" name="Subtitle 2">
            <a:extLst>
              <a:ext uri="{FF2B5EF4-FFF2-40B4-BE49-F238E27FC236}">
                <a16:creationId xmlns:a16="http://schemas.microsoft.com/office/drawing/2014/main" id="{176D9637-8E06-154F-6BA2-7CB9B43E747E}"/>
              </a:ext>
            </a:extLst>
          </p:cNvPr>
          <p:cNvSpPr>
            <a:spLocks noGrp="1"/>
          </p:cNvSpPr>
          <p:nvPr>
            <p:ph type="subTitle" idx="1"/>
          </p:nvPr>
        </p:nvSpPr>
        <p:spPr>
          <a:xfrm>
            <a:off x="2539131" y="3964344"/>
            <a:ext cx="7457106" cy="1975339"/>
          </a:xfrm>
        </p:spPr>
        <p:txBody>
          <a:bodyPr vert="horz" lIns="91440" tIns="45720" rIns="91440" bIns="45720" rtlCol="0" anchor="ctr">
            <a:normAutofit/>
          </a:bodyPr>
          <a:lstStyle/>
          <a:p>
            <a:r>
              <a:rPr lang="en-US" sz="1800" b="1">
                <a:solidFill>
                  <a:srgbClr val="FFFFFF"/>
                </a:solidFill>
              </a:rPr>
              <a:t>Sobia Akhtar (2504715)</a:t>
            </a:r>
          </a:p>
          <a:p>
            <a:r>
              <a:rPr lang="en-US" sz="1800" b="1">
                <a:solidFill>
                  <a:srgbClr val="FFFFFF"/>
                </a:solidFill>
              </a:rPr>
              <a:t>Alex Robinson (2505983)</a:t>
            </a:r>
          </a:p>
          <a:p>
            <a:r>
              <a:rPr lang="en-US" sz="1800" b="1">
                <a:solidFill>
                  <a:srgbClr val="FFFFFF"/>
                </a:solidFill>
              </a:rPr>
              <a:t>Dilnawaz Khan (2435767)</a:t>
            </a:r>
          </a:p>
          <a:p>
            <a:r>
              <a:rPr lang="en-US" sz="1800" b="1">
                <a:solidFill>
                  <a:srgbClr val="FFFFFF"/>
                </a:solidFill>
              </a:rPr>
              <a:t>Hayley Prinsep (2507812)</a:t>
            </a:r>
          </a:p>
        </p:txBody>
      </p:sp>
      <p:sp>
        <p:nvSpPr>
          <p:cNvPr id="5" name="TextBox 4">
            <a:extLst>
              <a:ext uri="{FF2B5EF4-FFF2-40B4-BE49-F238E27FC236}">
                <a16:creationId xmlns:a16="http://schemas.microsoft.com/office/drawing/2014/main" id="{BA09AE06-0FC2-8345-D96C-F5589134BFB6}"/>
              </a:ext>
            </a:extLst>
          </p:cNvPr>
          <p:cNvSpPr txBox="1"/>
          <p:nvPr/>
        </p:nvSpPr>
        <p:spPr>
          <a:xfrm>
            <a:off x="4128179" y="2816782"/>
            <a:ext cx="44046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600" dirty="0">
                <a:solidFill>
                  <a:schemeClr val="bg1"/>
                </a:solidFill>
              </a:rPr>
              <a:t>Lecturer : Hajra </a:t>
            </a:r>
            <a:r>
              <a:rPr lang="en-GB" sz="1600" err="1">
                <a:solidFill>
                  <a:schemeClr val="bg1"/>
                </a:solidFill>
              </a:rPr>
              <a:t>Muntasim</a:t>
            </a:r>
            <a:r>
              <a:rPr lang="en-GB" sz="1600" dirty="0">
                <a:solidFill>
                  <a:schemeClr val="bg1"/>
                </a:solidFill>
              </a:rPr>
              <a:t> (Module Lead)</a:t>
            </a:r>
          </a:p>
          <a:p>
            <a:pPr algn="ctr"/>
            <a:endParaRPr lang="en-GB" sz="2000">
              <a:solidFill>
                <a:schemeClr val="bg1"/>
              </a:solidFill>
            </a:endParaRPr>
          </a:p>
        </p:txBody>
      </p:sp>
      <p:sp>
        <p:nvSpPr>
          <p:cNvPr id="7" name="TextBox 6">
            <a:extLst>
              <a:ext uri="{FF2B5EF4-FFF2-40B4-BE49-F238E27FC236}">
                <a16:creationId xmlns:a16="http://schemas.microsoft.com/office/drawing/2014/main" id="{B8FA2B60-0FDA-D2C3-1808-29C8433CBD8D}"/>
              </a:ext>
            </a:extLst>
          </p:cNvPr>
          <p:cNvSpPr txBox="1"/>
          <p:nvPr/>
        </p:nvSpPr>
        <p:spPr>
          <a:xfrm>
            <a:off x="2173662" y="2395063"/>
            <a:ext cx="8188044" cy="400110"/>
          </a:xfrm>
          <a:prstGeom prst="rect">
            <a:avLst/>
          </a:prstGeom>
          <a:noFill/>
        </p:spPr>
        <p:txBody>
          <a:bodyPr wrap="square" rtlCol="0">
            <a:spAutoFit/>
          </a:bodyPr>
          <a:lstStyle/>
          <a:p>
            <a:pPr algn="ctr"/>
            <a:r>
              <a:rPr lang="en-US" sz="2000" b="1">
                <a:solidFill>
                  <a:srgbClr val="FFFFFF"/>
                </a:solidFill>
              </a:rPr>
              <a:t>Digital Skills and Research Methods (LCHS4007_BIRM)</a:t>
            </a:r>
            <a:endParaRPr lang="en-GB" sz="2000" b="1"/>
          </a:p>
        </p:txBody>
      </p:sp>
    </p:spTree>
    <p:extLst>
      <p:ext uri="{BB962C8B-B14F-4D97-AF65-F5344CB8AC3E}">
        <p14:creationId xmlns:p14="http://schemas.microsoft.com/office/powerpoint/2010/main" val="120654828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E8B2F707-EF35-4955-8439-F76145F3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DA476813-4CEE-408B-852D-3E51E30B1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70BB8DE2-B672-041E-992C-ED9A306948D9}"/>
              </a:ext>
            </a:extLst>
          </p:cNvPr>
          <p:cNvPicPr>
            <a:picLocks noChangeAspect="1"/>
          </p:cNvPicPr>
          <p:nvPr/>
        </p:nvPicPr>
        <p:blipFill>
          <a:blip r:embed="rId2">
            <a:alphaModFix amt="60000"/>
          </a:blip>
          <a:srcRect t="11493" b="4255"/>
          <a:stretch>
            <a:fillRect/>
          </a:stretch>
        </p:blipFill>
        <p:spPr>
          <a:xfrm>
            <a:off x="20" y="10"/>
            <a:ext cx="12191980" cy="6856614"/>
          </a:xfrm>
          <a:prstGeom prst="rect">
            <a:avLst/>
          </a:prstGeom>
        </p:spPr>
      </p:pic>
      <p:sp>
        <p:nvSpPr>
          <p:cNvPr id="6" name="TextBox 5">
            <a:extLst>
              <a:ext uri="{FF2B5EF4-FFF2-40B4-BE49-F238E27FC236}">
                <a16:creationId xmlns:a16="http://schemas.microsoft.com/office/drawing/2014/main" id="{F2C4FE99-7345-9BDF-7743-3D0130D4691F}"/>
              </a:ext>
            </a:extLst>
          </p:cNvPr>
          <p:cNvSpPr txBox="1"/>
          <p:nvPr/>
        </p:nvSpPr>
        <p:spPr>
          <a:xfrm>
            <a:off x="1126536" y="1285473"/>
            <a:ext cx="845991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solidFill>
                  <a:schemeClr val="bg1"/>
                </a:solidFill>
                <a:latin typeface="Arial"/>
                <a:cs typeface="Arial"/>
              </a:rPr>
              <a:t>Introduction.</a:t>
            </a:r>
          </a:p>
          <a:p>
            <a:pPr algn="ctr"/>
            <a:endParaRPr lang="en-GB">
              <a:solidFill>
                <a:schemeClr val="bg1"/>
              </a:solidFill>
              <a:latin typeface="Arial"/>
              <a:cs typeface="Arial"/>
            </a:endParaRPr>
          </a:p>
          <a:p>
            <a:pPr algn="ctr"/>
            <a:endParaRPr lang="en-GB">
              <a:solidFill>
                <a:schemeClr val="bg1"/>
              </a:solidFill>
              <a:latin typeface="Arial"/>
              <a:cs typeface="Arial"/>
            </a:endParaRPr>
          </a:p>
          <a:p>
            <a:pPr algn="ctr"/>
            <a:r>
              <a:rPr lang="en-GB">
                <a:solidFill>
                  <a:schemeClr val="bg1"/>
                </a:solidFill>
                <a:latin typeface="Arial"/>
                <a:cs typeface="Arial"/>
              </a:rPr>
              <a:t>Evaluating the use if digital technology, tools and techniques to enhance efficiency at Sunrise residential care home</a:t>
            </a:r>
          </a:p>
          <a:p>
            <a:pPr algn="ctr"/>
            <a:endParaRPr lang="en-GB">
              <a:solidFill>
                <a:schemeClr val="bg1"/>
              </a:solidFill>
              <a:latin typeface="Arial"/>
              <a:cs typeface="Arial"/>
            </a:endParaRPr>
          </a:p>
          <a:p>
            <a:pPr algn="ctr"/>
            <a:endParaRPr lang="en-GB">
              <a:solidFill>
                <a:schemeClr val="bg1"/>
              </a:solidFill>
              <a:latin typeface="Arial"/>
              <a:cs typeface="Arial"/>
            </a:endParaRPr>
          </a:p>
          <a:p>
            <a:pPr algn="ctr"/>
            <a:endParaRPr lang="en-GB">
              <a:solidFill>
                <a:schemeClr val="bg1"/>
              </a:solidFill>
              <a:latin typeface="Arial"/>
              <a:cs typeface="Arial"/>
            </a:endParaRPr>
          </a:p>
          <a:p>
            <a:pPr algn="ctr"/>
            <a:r>
              <a:rPr lang="en-GB">
                <a:solidFill>
                  <a:schemeClr val="bg1"/>
                </a:solidFill>
                <a:latin typeface="Arial"/>
                <a:cs typeface="Arial"/>
              </a:rPr>
              <a:t>Choose one MS 365 application</a:t>
            </a:r>
          </a:p>
          <a:p>
            <a:pPr algn="ctr"/>
            <a:endParaRPr lang="en-GB">
              <a:solidFill>
                <a:schemeClr val="bg1"/>
              </a:solidFill>
              <a:latin typeface="Arial"/>
              <a:cs typeface="Arial"/>
            </a:endParaRPr>
          </a:p>
          <a:p>
            <a:pPr algn="ctr"/>
            <a:r>
              <a:rPr lang="en-GB">
                <a:solidFill>
                  <a:schemeClr val="bg1"/>
                </a:solidFill>
                <a:latin typeface="Arial"/>
                <a:cs typeface="Arial"/>
              </a:rPr>
              <a:t>Choose one MS 365 communication or collaboration tool</a:t>
            </a:r>
          </a:p>
          <a:p>
            <a:pPr algn="ctr"/>
            <a:endParaRPr lang="en-GB">
              <a:solidFill>
                <a:schemeClr val="bg1"/>
              </a:solidFill>
              <a:latin typeface="Arial"/>
              <a:cs typeface="Arial"/>
            </a:endParaRPr>
          </a:p>
          <a:p>
            <a:pPr algn="ctr"/>
            <a:r>
              <a:rPr lang="en-GB">
                <a:solidFill>
                  <a:schemeClr val="bg1"/>
                </a:solidFill>
                <a:latin typeface="Arial"/>
                <a:cs typeface="Arial"/>
              </a:rPr>
              <a:t>Explain the impact of limited digital skills (digital literacy)</a:t>
            </a:r>
          </a:p>
          <a:p>
            <a:pPr algn="ctr"/>
            <a:endParaRPr lang="en-GB">
              <a:solidFill>
                <a:schemeClr val="bg1"/>
              </a:solidFill>
              <a:latin typeface="Arial"/>
              <a:cs typeface="Arial"/>
            </a:endParaRPr>
          </a:p>
          <a:p>
            <a:pPr algn="ctr"/>
            <a:r>
              <a:rPr lang="en-GB">
                <a:solidFill>
                  <a:schemeClr val="bg1"/>
                </a:solidFill>
                <a:latin typeface="Arial"/>
                <a:cs typeface="Arial"/>
              </a:rPr>
              <a:t>Design a checklist for digital </a:t>
            </a:r>
            <a:r>
              <a:rPr lang="en-GB" err="1">
                <a:solidFill>
                  <a:schemeClr val="bg1"/>
                </a:solidFill>
                <a:latin typeface="Arial"/>
                <a:cs typeface="Arial"/>
              </a:rPr>
              <a:t>saftey</a:t>
            </a:r>
            <a:r>
              <a:rPr lang="en-GB">
                <a:solidFill>
                  <a:schemeClr val="bg1"/>
                </a:solidFill>
                <a:latin typeface="Arial"/>
                <a:cs typeface="Arial"/>
              </a:rPr>
              <a:t> practices</a:t>
            </a:r>
          </a:p>
        </p:txBody>
      </p:sp>
    </p:spTree>
    <p:extLst>
      <p:ext uri="{BB962C8B-B14F-4D97-AF65-F5344CB8AC3E}">
        <p14:creationId xmlns:p14="http://schemas.microsoft.com/office/powerpoint/2010/main" val="3631745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5C3D09-DB3A-0F4F-06F4-D8D9C05646E9}"/>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BC526B7A-4801-4FD1-95C8-03AF22629E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8A74E65-56B5-1923-A81D-824FAE869A13}"/>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5EDAD761-2CF4-463A-AD87-1D4E8549D7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D9DF7D3C-2892-4632-9E66-4D1E023A00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3D2FAD08-001D-4400-AF80-51C864EF74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BBCE6D7A-3D4B-0860-3457-C3A4B2DA8FBB}"/>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CF8B8CFF-D06F-A1C7-9823-39F66748F8AB}"/>
              </a:ext>
            </a:extLst>
          </p:cNvPr>
          <p:cNvSpPr txBox="1"/>
          <p:nvPr/>
        </p:nvSpPr>
        <p:spPr>
          <a:xfrm>
            <a:off x="623531" y="740211"/>
            <a:ext cx="10560012" cy="5918864"/>
          </a:xfrm>
          <a:prstGeom prst="rect">
            <a:avLst/>
          </a:prstGeom>
          <a:noFill/>
        </p:spPr>
        <p:txBody>
          <a:bodyPr wrap="square" lIns="91440" tIns="45720" rIns="91440" bIns="45720" rtlCol="0" anchor="t">
            <a:spAutoFit/>
          </a:bodyPr>
          <a:lstStyle/>
          <a:p>
            <a:pPr algn="ctr"/>
            <a:r>
              <a:rPr lang="en-GB" sz="2800" b="1" u="sng" dirty="0">
                <a:solidFill>
                  <a:schemeClr val="bg1"/>
                </a:solidFill>
                <a:latin typeface="Arial"/>
                <a:cs typeface="Arial"/>
              </a:rPr>
              <a:t>Excel plays a big role in the healthcare sector</a:t>
            </a:r>
            <a:endParaRPr lang="en-US" sz="2800" b="1" u="sng">
              <a:solidFill>
                <a:schemeClr val="bg1"/>
              </a:solidFill>
              <a:latin typeface="Arial"/>
              <a:cs typeface="Arial"/>
            </a:endParaRPr>
          </a:p>
          <a:p>
            <a:endParaRPr lang="en-GB" b="1" dirty="0">
              <a:solidFill>
                <a:schemeClr val="bg1"/>
              </a:solidFill>
            </a:endParaRPr>
          </a:p>
          <a:p>
            <a:pPr>
              <a:lnSpc>
                <a:spcPct val="150000"/>
              </a:lnSpc>
            </a:pPr>
            <a:r>
              <a:rPr lang="en-GB" sz="2400" b="1" dirty="0">
                <a:solidFill>
                  <a:schemeClr val="bg1"/>
                </a:solidFill>
              </a:rPr>
              <a:t>Benefits:</a:t>
            </a:r>
          </a:p>
          <a:p>
            <a:pPr>
              <a:lnSpc>
                <a:spcPct val="150000"/>
              </a:lnSpc>
            </a:pPr>
            <a:r>
              <a:rPr lang="en-GB" sz="2000" dirty="0">
                <a:solidFill>
                  <a:schemeClr val="bg1"/>
                </a:solidFill>
              </a:rPr>
              <a:t>Data management: patient records, staff rota ,inventory.</a:t>
            </a:r>
          </a:p>
          <a:p>
            <a:pPr>
              <a:lnSpc>
                <a:spcPct val="150000"/>
              </a:lnSpc>
            </a:pPr>
            <a:r>
              <a:rPr lang="en-GB" sz="2000" dirty="0">
                <a:solidFill>
                  <a:schemeClr val="bg1"/>
                </a:solidFill>
              </a:rPr>
              <a:t>Finacial management: used for budgeting finance </a:t>
            </a:r>
            <a:r>
              <a:rPr lang="en-GB" sz="2000" err="1">
                <a:solidFill>
                  <a:schemeClr val="bg1"/>
                </a:solidFill>
              </a:rPr>
              <a:t>e.g</a:t>
            </a:r>
            <a:r>
              <a:rPr lang="en-GB" sz="2000" dirty="0">
                <a:solidFill>
                  <a:schemeClr val="bg1"/>
                </a:solidFill>
              </a:rPr>
              <a:t> bills </a:t>
            </a:r>
          </a:p>
          <a:p>
            <a:pPr>
              <a:lnSpc>
                <a:spcPct val="150000"/>
              </a:lnSpc>
            </a:pPr>
            <a:r>
              <a:rPr lang="en-GB" sz="2000" dirty="0">
                <a:solidFill>
                  <a:schemeClr val="bg1"/>
                </a:solidFill>
              </a:rPr>
              <a:t>Visualisation: charts to help the healthcare team to understand the amount of medication to use.</a:t>
            </a:r>
          </a:p>
          <a:p>
            <a:pPr>
              <a:lnSpc>
                <a:spcPct val="150000"/>
              </a:lnSpc>
            </a:pPr>
            <a:endParaRPr lang="en-GB" sz="2000" dirty="0">
              <a:solidFill>
                <a:schemeClr val="bg1"/>
              </a:solidFill>
            </a:endParaRPr>
          </a:p>
          <a:p>
            <a:pPr>
              <a:lnSpc>
                <a:spcPct val="150000"/>
              </a:lnSpc>
            </a:pPr>
            <a:r>
              <a:rPr lang="en-GB" sz="2000" dirty="0">
                <a:solidFill>
                  <a:schemeClr val="bg1"/>
                </a:solidFill>
              </a:rPr>
              <a:t>It can also be used for appointment booking, resource tracking.</a:t>
            </a:r>
          </a:p>
          <a:p>
            <a:pPr>
              <a:lnSpc>
                <a:spcPct val="150000"/>
              </a:lnSpc>
            </a:pPr>
            <a:r>
              <a:rPr lang="en-GB" sz="2000" dirty="0">
                <a:solidFill>
                  <a:schemeClr val="bg1"/>
                </a:solidFill>
              </a:rPr>
              <a:t>So, we evaluated how important excel is, let's look at the benefits of using it.</a:t>
            </a:r>
          </a:p>
          <a:p>
            <a:pPr>
              <a:lnSpc>
                <a:spcPct val="150000"/>
              </a:lnSpc>
            </a:pPr>
            <a:r>
              <a:rPr lang="en-GB" sz="2000" dirty="0">
                <a:solidFill>
                  <a:schemeClr val="bg1"/>
                </a:solidFill>
              </a:rPr>
              <a:t>It is user friendly, easy to learn, has a clear dashboard and it can handle administrative duties. Most importantly, it can be customizable, tailored to specific healthcare settings. </a:t>
            </a:r>
          </a:p>
          <a:p>
            <a:pPr>
              <a:lnSpc>
                <a:spcPct val="150000"/>
              </a:lnSpc>
            </a:pPr>
            <a:r>
              <a:rPr lang="en-GB" sz="2000" dirty="0">
                <a:solidFill>
                  <a:schemeClr val="bg1"/>
                </a:solidFill>
              </a:rPr>
              <a:t>Technology is playing an important role in shaping care homes (juul et al, 2019)</a:t>
            </a:r>
          </a:p>
        </p:txBody>
      </p:sp>
    </p:spTree>
    <p:extLst>
      <p:ext uri="{BB962C8B-B14F-4D97-AF65-F5344CB8AC3E}">
        <p14:creationId xmlns:p14="http://schemas.microsoft.com/office/powerpoint/2010/main" val="40229276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4D62776-9ABB-3669-2476-509D7B7BB02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D17EA17-9CFF-4854-5580-C2988B7C5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E3A50856-D418-A996-01D5-DECCF2EA30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BC7C96EC-A02C-6A69-99C8-1C2AFFA818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F0071457-470A-C23D-FC9B-FB214AF967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4BA26205-5E0D-1D93-1066-AC72EF92A887}"/>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E6525EC6-3EEB-714C-5A62-E04C0BD93C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09474C3-FD37-7CEA-70E6-4017C4E553B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05ED6CAF-FA3C-BAB8-1BD3-FA9A714F56F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B988BDB-5073-53C1-A133-443A178F0A77}"/>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FC72C605-07AC-AEA5-17B1-8706FAEA78D0}"/>
              </a:ext>
            </a:extLst>
          </p:cNvPr>
          <p:cNvSpPr txBox="1"/>
          <p:nvPr/>
        </p:nvSpPr>
        <p:spPr>
          <a:xfrm>
            <a:off x="724384" y="135093"/>
            <a:ext cx="10754455" cy="8371523"/>
          </a:xfrm>
          <a:prstGeom prst="rect">
            <a:avLst/>
          </a:prstGeom>
          <a:noFill/>
        </p:spPr>
        <p:txBody>
          <a:bodyPr wrap="square" lIns="91440" tIns="45720" rIns="91440" bIns="45720" rtlCol="0" anchor="t">
            <a:spAutoFit/>
          </a:bodyPr>
          <a:lstStyle/>
          <a:p>
            <a:pPr algn="ctr"/>
            <a:r>
              <a:rPr lang="en-GB" sz="3200" b="1" u="sng" dirty="0">
                <a:solidFill>
                  <a:schemeClr val="bg1"/>
                </a:solidFill>
              </a:rPr>
              <a:t>Limitations: </a:t>
            </a:r>
          </a:p>
          <a:p>
            <a:pPr algn="ctr"/>
            <a:endParaRPr lang="en-GB" sz="2000" b="1" dirty="0">
              <a:solidFill>
                <a:schemeClr val="bg1"/>
              </a:solidFill>
            </a:endParaRPr>
          </a:p>
          <a:p>
            <a:pPr>
              <a:lnSpc>
                <a:spcPct val="150000"/>
              </a:lnSpc>
            </a:pPr>
            <a:r>
              <a:rPr lang="en-GB" sz="2000" dirty="0">
                <a:solidFill>
                  <a:schemeClr val="bg1"/>
                </a:solidFill>
              </a:rPr>
              <a:t>Although Excel has lots of advantages it also has its limitations such as:</a:t>
            </a:r>
          </a:p>
          <a:p>
            <a:pPr marL="285750" indent="-285750">
              <a:lnSpc>
                <a:spcPct val="150000"/>
              </a:lnSpc>
              <a:buFont typeface="Arial"/>
              <a:buChar char="•"/>
            </a:pPr>
            <a:r>
              <a:rPr lang="en-GB" sz="2000" dirty="0">
                <a:solidFill>
                  <a:schemeClr val="bg1"/>
                </a:solidFill>
              </a:rPr>
              <a:t>Not all staff will be confident using Excel, some may need support to use it.</a:t>
            </a:r>
          </a:p>
          <a:p>
            <a:pPr marL="285750" indent="-285750">
              <a:lnSpc>
                <a:spcPct val="150000"/>
              </a:lnSpc>
              <a:buFont typeface="Arial"/>
              <a:buChar char="•"/>
            </a:pPr>
            <a:r>
              <a:rPr lang="en-GB" sz="2000" dirty="0">
                <a:solidFill>
                  <a:schemeClr val="bg1"/>
                </a:solidFill>
              </a:rPr>
              <a:t>Data security would be an issue because not all excel files are secure, they have privacy concerns. </a:t>
            </a:r>
          </a:p>
          <a:p>
            <a:pPr marL="285750" indent="-285750">
              <a:lnSpc>
                <a:spcPct val="150000"/>
              </a:lnSpc>
              <a:buFont typeface="Arial"/>
              <a:buChar char="•"/>
            </a:pPr>
            <a:r>
              <a:rPr lang="en-GB" sz="2000" dirty="0">
                <a:solidFill>
                  <a:schemeClr val="bg1"/>
                </a:solidFill>
              </a:rPr>
              <a:t>Manual data entries will increase the risk of mistakes which can have an effect in Heathcare.</a:t>
            </a:r>
          </a:p>
          <a:p>
            <a:pPr marL="285750" indent="-285750">
              <a:lnSpc>
                <a:spcPct val="150000"/>
              </a:lnSpc>
              <a:buFont typeface="Arial"/>
              <a:buChar char="•"/>
            </a:pPr>
            <a:r>
              <a:rPr lang="en-GB" sz="2000" dirty="0">
                <a:solidFill>
                  <a:schemeClr val="bg1"/>
                </a:solidFill>
              </a:rPr>
              <a:t>Excel may struggle with large data of patient records which will impact the care that patients receive because the spreadsheet may not have all the correct data. </a:t>
            </a:r>
          </a:p>
          <a:p>
            <a:pPr marL="285750" indent="-285750">
              <a:lnSpc>
                <a:spcPct val="150000"/>
              </a:lnSpc>
              <a:buFont typeface="Arial"/>
              <a:buChar char="•"/>
            </a:pPr>
            <a:r>
              <a:rPr lang="en-GB" sz="2000" dirty="0">
                <a:solidFill>
                  <a:schemeClr val="bg1"/>
                </a:solidFill>
              </a:rPr>
              <a:t>They may face collaboration issue etc number of issues editing the same file which could cause vision control issues. </a:t>
            </a:r>
          </a:p>
          <a:p>
            <a:pPr marL="285750" indent="-285750">
              <a:lnSpc>
                <a:spcPct val="150000"/>
              </a:lnSpc>
              <a:buFont typeface="Arial"/>
              <a:buChar char="•"/>
            </a:pPr>
            <a:r>
              <a:rPr lang="en-GB" sz="2000" dirty="0">
                <a:solidFill>
                  <a:schemeClr val="bg1"/>
                </a:solidFill>
              </a:rPr>
              <a:t>Excel alone is not compatible within the healthcare sector, which could cause regulation compliance. </a:t>
            </a:r>
          </a:p>
          <a:p>
            <a:pPr algn="ctr"/>
            <a:endParaRPr lang="en-GB" b="1" dirty="0">
              <a:solidFill>
                <a:schemeClr val="bg1"/>
              </a:solidFill>
            </a:endParaRPr>
          </a:p>
          <a:p>
            <a:pPr algn="ctr"/>
            <a:endParaRPr lang="en-GB" b="1" dirty="0">
              <a:solidFill>
                <a:schemeClr val="bg1"/>
              </a:solidFill>
            </a:endParaRPr>
          </a:p>
          <a:p>
            <a:pPr algn="ctr"/>
            <a:endParaRPr lang="en-GB" b="1" dirty="0">
              <a:solidFill>
                <a:schemeClr val="bg1"/>
              </a:solidFill>
            </a:endParaRPr>
          </a:p>
          <a:p>
            <a:pPr algn="ctr"/>
            <a:endParaRPr lang="en-GB" b="1" dirty="0">
              <a:solidFill>
                <a:schemeClr val="bg1"/>
              </a:solidFill>
            </a:endParaRPr>
          </a:p>
          <a:p>
            <a:pPr algn="ctr"/>
            <a:endParaRPr lang="en-GB" b="1" dirty="0">
              <a:solidFill>
                <a:schemeClr val="bg1"/>
              </a:solidFill>
            </a:endParaRPr>
          </a:p>
          <a:p>
            <a:pPr algn="ctr"/>
            <a:endParaRPr lang="en-GB" b="1" dirty="0">
              <a:solidFill>
                <a:schemeClr val="bg1"/>
              </a:solidFill>
            </a:endParaRPr>
          </a:p>
          <a:p>
            <a:pPr algn="ctr"/>
            <a:endParaRPr lang="en-GB" b="1" dirty="0">
              <a:solidFill>
                <a:schemeClr val="bg1"/>
              </a:solidFill>
            </a:endParaRPr>
          </a:p>
        </p:txBody>
      </p:sp>
    </p:spTree>
    <p:extLst>
      <p:ext uri="{BB962C8B-B14F-4D97-AF65-F5344CB8AC3E}">
        <p14:creationId xmlns:p14="http://schemas.microsoft.com/office/powerpoint/2010/main" val="4292417322"/>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1CAFCB-F469-6FDF-9A72-5B9AD65C4BE7}"/>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5E5328A6-2D2B-57B5-CB17-7103AA770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0B9DACB5-CD6C-9000-0029-92B38D95A2E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DDFD38D6-83DC-0E26-DCE7-8269CE3BBB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AB246A90-2A5E-B7F1-E41A-94178E958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B36A096-2001-6835-72F4-64BB2B24EC5B}"/>
              </a:ext>
            </a:extLst>
          </p:cNvPr>
          <p:cNvPicPr>
            <a:picLocks noGrp="1" noChangeAspect="1"/>
          </p:cNvPicPr>
          <p:nvPr>
            <p:ph idx="1"/>
          </p:nvPr>
        </p:nvPicPr>
        <p:blipFill>
          <a:blip r:embed="rId3">
            <a:alphaModFix amt="60000"/>
          </a:blip>
          <a:srcRect t="11493" b="4255"/>
          <a:stretch>
            <a:fillRect/>
          </a:stretch>
        </p:blipFill>
        <p:spPr>
          <a:xfrm>
            <a:off x="-1241" y="-891"/>
            <a:ext cx="12191980" cy="6856614"/>
          </a:xfrm>
          <a:prstGeom prst="rect">
            <a:avLst/>
          </a:prstGeom>
        </p:spPr>
      </p:pic>
      <p:grpSp>
        <p:nvGrpSpPr>
          <p:cNvPr id="20" name="Group 19">
            <a:extLst>
              <a:ext uri="{FF2B5EF4-FFF2-40B4-BE49-F238E27FC236}">
                <a16:creationId xmlns:a16="http://schemas.microsoft.com/office/drawing/2014/main" id="{FC40829A-665A-EE19-784E-D3C8D9013A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19C201C-B420-2179-32C3-8C75F30BB9A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ECAD976D-C206-FD2B-00A4-501E6C4EED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4531ED73-28DD-0BDE-DF6D-7F8C10270A12}"/>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42A6B907-F409-D4B1-4D68-64D83FF41E85}"/>
              </a:ext>
            </a:extLst>
          </p:cNvPr>
          <p:cNvSpPr txBox="1"/>
          <p:nvPr/>
        </p:nvSpPr>
        <p:spPr>
          <a:xfrm>
            <a:off x="623531" y="740211"/>
            <a:ext cx="6061587" cy="523220"/>
          </a:xfrm>
          <a:prstGeom prst="rect">
            <a:avLst/>
          </a:prstGeom>
          <a:noFill/>
        </p:spPr>
        <p:txBody>
          <a:bodyPr wrap="square" lIns="91440" tIns="45720" rIns="91440" bIns="45720" rtlCol="0" anchor="t">
            <a:spAutoFit/>
          </a:bodyPr>
          <a:lstStyle/>
          <a:p>
            <a:r>
              <a:rPr lang="en-GB" sz="2800" b="1" dirty="0">
                <a:solidFill>
                  <a:schemeClr val="bg1"/>
                </a:solidFill>
              </a:rPr>
              <a:t>Collaboration Tool: One drive  </a:t>
            </a:r>
            <a:endParaRPr lang="en-GB" dirty="0">
              <a:solidFill>
                <a:schemeClr val="bg1"/>
              </a:solidFill>
            </a:endParaRPr>
          </a:p>
        </p:txBody>
      </p:sp>
      <p:sp>
        <p:nvSpPr>
          <p:cNvPr id="6" name="TextBox 5">
            <a:extLst>
              <a:ext uri="{FF2B5EF4-FFF2-40B4-BE49-F238E27FC236}">
                <a16:creationId xmlns:a16="http://schemas.microsoft.com/office/drawing/2014/main" id="{A35549D8-4159-2B69-E0AA-62EF8D342E13}"/>
              </a:ext>
            </a:extLst>
          </p:cNvPr>
          <p:cNvSpPr txBox="1"/>
          <p:nvPr/>
        </p:nvSpPr>
        <p:spPr>
          <a:xfrm>
            <a:off x="627174" y="1456116"/>
            <a:ext cx="9760993"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dirty="0">
                <a:solidFill>
                  <a:schemeClr val="bg1"/>
                </a:solidFill>
              </a:rPr>
              <a:t>Benefits:</a:t>
            </a:r>
          </a:p>
          <a:p>
            <a:endParaRPr lang="en-GB" sz="3200" b="1" dirty="0">
              <a:solidFill>
                <a:schemeClr val="bg1"/>
              </a:solidFill>
            </a:endParaRPr>
          </a:p>
          <a:p>
            <a:r>
              <a:rPr lang="en-GB" sz="2000" dirty="0">
                <a:solidFill>
                  <a:schemeClr val="bg1"/>
                </a:solidFill>
              </a:rPr>
              <a:t>The benefits to using One Drive are plentiful. According to Simon Spencer (2024)  </a:t>
            </a:r>
            <a:r>
              <a:rPr lang="en-GB" sz="2400" dirty="0">
                <a:solidFill>
                  <a:schemeClr val="bg1"/>
                </a:solidFill>
                <a:latin typeface="Avenir Next LT Pro"/>
                <a:cs typeface="Segoe UI"/>
              </a:rPr>
              <a:t>'</a:t>
            </a:r>
            <a:r>
              <a:rPr lang="en-GB" sz="2000" dirty="0">
                <a:solidFill>
                  <a:schemeClr val="bg1"/>
                </a:solidFill>
                <a:latin typeface="Segoe UI"/>
                <a:cs typeface="Segoe UI"/>
              </a:rPr>
              <a:t>Users can now share, store, and edit any file as if it were their own. Add to OneDrive gives teams the freedom to collaborate across files remotely, whilst still retaining all the latest security and compliance policies' </a:t>
            </a:r>
          </a:p>
          <a:p>
            <a:endParaRPr lang="en-GB" sz="2000" dirty="0">
              <a:solidFill>
                <a:schemeClr val="bg1"/>
              </a:solidFill>
              <a:latin typeface="Segoe UI"/>
              <a:cs typeface="Segoe UI"/>
            </a:endParaRPr>
          </a:p>
          <a:p>
            <a:r>
              <a:rPr lang="en-GB" sz="2000" dirty="0">
                <a:solidFill>
                  <a:schemeClr val="bg1"/>
                </a:solidFill>
                <a:latin typeface="Segoe UI"/>
                <a:cs typeface="Segoe UI"/>
              </a:rPr>
              <a:t>Teams can also file share with each other to access information that is vital and helps staff continue their work. This benefits the care home by making sure all staff are up to date with knowledge.</a:t>
            </a:r>
          </a:p>
          <a:p>
            <a:endParaRPr lang="en-GB" sz="2000" dirty="0">
              <a:solidFill>
                <a:schemeClr val="bg1"/>
              </a:solidFill>
              <a:latin typeface="Segoe UI"/>
              <a:cs typeface="Segoe UI"/>
            </a:endParaRPr>
          </a:p>
          <a:p>
            <a:r>
              <a:rPr lang="en-GB" sz="2000" dirty="0">
                <a:solidFill>
                  <a:schemeClr val="bg1"/>
                </a:solidFill>
                <a:latin typeface="Segoe UI"/>
                <a:cs typeface="Segoe UI"/>
              </a:rPr>
              <a:t>One drive also contributes to better group sharing and privacy which enables the team to have a private place to secure and upload sensitive information about patients and protects patient confidentiality. </a:t>
            </a:r>
            <a:endParaRPr lang="en-GB" sz="2000">
              <a:solidFill>
                <a:schemeClr val="bg1"/>
              </a:solidFill>
              <a:latin typeface="Segoe UI"/>
              <a:cs typeface="Segoe UI"/>
            </a:endParaRPr>
          </a:p>
          <a:p>
            <a:endParaRPr lang="en-GB" sz="3200" b="1" dirty="0">
              <a:solidFill>
                <a:schemeClr val="bg1"/>
              </a:solidFill>
            </a:endParaRPr>
          </a:p>
          <a:p>
            <a:endParaRPr lang="en-GB" sz="1400" dirty="0">
              <a:solidFill>
                <a:schemeClr val="bg1"/>
              </a:solidFill>
            </a:endParaRPr>
          </a:p>
        </p:txBody>
      </p:sp>
    </p:spTree>
    <p:extLst>
      <p:ext uri="{BB962C8B-B14F-4D97-AF65-F5344CB8AC3E}">
        <p14:creationId xmlns:p14="http://schemas.microsoft.com/office/powerpoint/2010/main" val="24784744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B6C8BB1-E161-CC0F-D7ED-88ACC097B0DE}"/>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F02D7CB-BDFC-E52D-2C30-982548C8A0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F79E07C1-B583-D43B-6889-14CFAB6B0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198D6B4-3526-C6B6-3083-2CF5F3B77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9928C4C7-0748-CA16-ECFD-5504E36F8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B7D2070C-6EF2-C950-9602-B35B51CF9A87}"/>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94D9D44A-8C01-5964-32E9-74176D83FF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8FB332FF-6873-3644-6B11-7AE71087C05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B2940574-1481-DEB9-C1BC-68AD256FA99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D2028C49-2549-23C3-BD01-5E760ABD8C1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A3B3BA27-6FB5-E4EF-C3E6-7AA848D3101B}"/>
              </a:ext>
            </a:extLst>
          </p:cNvPr>
          <p:cNvSpPr txBox="1"/>
          <p:nvPr/>
        </p:nvSpPr>
        <p:spPr>
          <a:xfrm>
            <a:off x="623531" y="740211"/>
            <a:ext cx="10924531" cy="5447645"/>
          </a:xfrm>
          <a:prstGeom prst="rect">
            <a:avLst/>
          </a:prstGeom>
          <a:noFill/>
        </p:spPr>
        <p:txBody>
          <a:bodyPr wrap="square" lIns="91440" tIns="45720" rIns="91440" bIns="45720" rtlCol="0" anchor="t">
            <a:spAutoFit/>
          </a:bodyPr>
          <a:lstStyle/>
          <a:p>
            <a:r>
              <a:rPr lang="en-GB" sz="2400" b="1" dirty="0">
                <a:solidFill>
                  <a:schemeClr val="bg1"/>
                </a:solidFill>
              </a:rPr>
              <a:t>Limitations to using One Drive:</a:t>
            </a:r>
            <a:endParaRPr lang="en-GB" b="1" dirty="0">
              <a:solidFill>
                <a:schemeClr val="bg1"/>
              </a:solidFill>
            </a:endParaRPr>
          </a:p>
          <a:p>
            <a:endParaRPr lang="en-GB" b="1">
              <a:solidFill>
                <a:schemeClr val="bg1"/>
              </a:solidFill>
            </a:endParaRPr>
          </a:p>
          <a:p>
            <a:r>
              <a:rPr lang="en-GB" dirty="0">
                <a:solidFill>
                  <a:schemeClr val="bg1"/>
                </a:solidFill>
              </a:rPr>
              <a:t>There are various limitations to one drive, Microsoft itself states 'file upload and download sizes' have current size restrictions. Some files may be too big for the staff to upload which means important information cannot be shared or stored. </a:t>
            </a:r>
          </a:p>
          <a:p>
            <a:endParaRPr lang="en-GB" dirty="0">
              <a:solidFill>
                <a:schemeClr val="bg1"/>
              </a:solidFill>
            </a:endParaRPr>
          </a:p>
          <a:p>
            <a:endParaRPr lang="en-GB" dirty="0">
              <a:solidFill>
                <a:schemeClr val="bg1"/>
              </a:solidFill>
            </a:endParaRPr>
          </a:p>
          <a:p>
            <a:r>
              <a:rPr lang="en-GB" dirty="0">
                <a:solidFill>
                  <a:schemeClr val="bg1"/>
                </a:solidFill>
              </a:rPr>
              <a:t>According to Olga Weis at </a:t>
            </a:r>
            <a:r>
              <a:rPr lang="en-GB" i="1" dirty="0">
                <a:solidFill>
                  <a:schemeClr val="bg1"/>
                </a:solidFill>
              </a:rPr>
              <a:t>Cloud Mounter</a:t>
            </a:r>
            <a:r>
              <a:rPr lang="en-GB" dirty="0">
                <a:solidFill>
                  <a:schemeClr val="bg1"/>
                </a:solidFill>
              </a:rPr>
              <a:t> (April 2025) 'Microsoft can access whatever files you store with them' this means that any potential breaches could lead to patient data being leaked which breaks the Data Protection Act.</a:t>
            </a:r>
          </a:p>
          <a:p>
            <a:endParaRPr lang="en-GB" dirty="0">
              <a:solidFill>
                <a:schemeClr val="bg1"/>
              </a:solidFill>
            </a:endParaRPr>
          </a:p>
          <a:p>
            <a:r>
              <a:rPr lang="en-GB" dirty="0">
                <a:solidFill>
                  <a:schemeClr val="bg1"/>
                </a:solidFill>
              </a:rPr>
              <a:t>Crash Plan (2025) states that one drive deletes files if you do not back up your files within 30-90 days which means vital patient information could be lost if it is not managed appropriately.</a:t>
            </a:r>
          </a:p>
          <a:p>
            <a:endParaRPr lang="en-GB" dirty="0">
              <a:solidFill>
                <a:schemeClr val="bg1"/>
              </a:solidFill>
            </a:endParaRPr>
          </a:p>
          <a:p>
            <a:endParaRPr lang="en-GB" dirty="0">
              <a:solidFill>
                <a:schemeClr val="bg1"/>
              </a:solidFill>
            </a:endParaRPr>
          </a:p>
          <a:p>
            <a:r>
              <a:rPr lang="en-GB" dirty="0">
                <a:solidFill>
                  <a:schemeClr val="bg1"/>
                </a:solidFill>
              </a:rPr>
              <a:t>'One drive lacks the immutability and ransomware protection of a dedicated back up </a:t>
            </a:r>
            <a:r>
              <a:rPr lang="en-GB">
                <a:solidFill>
                  <a:schemeClr val="bg1"/>
                </a:solidFill>
              </a:rPr>
              <a:t>solution</a:t>
            </a:r>
            <a:r>
              <a:rPr lang="en-GB" dirty="0">
                <a:solidFill>
                  <a:schemeClr val="bg1"/>
                </a:solidFill>
              </a:rPr>
              <a:t> according to' Crash Plan (2025) this means that if users </a:t>
            </a:r>
            <a:r>
              <a:rPr lang="en-GB" err="1">
                <a:solidFill>
                  <a:schemeClr val="bg1"/>
                </a:solidFill>
              </a:rPr>
              <a:t>arent</a:t>
            </a:r>
            <a:r>
              <a:rPr lang="en-GB" dirty="0">
                <a:solidFill>
                  <a:schemeClr val="bg1"/>
                </a:solidFill>
              </a:rPr>
              <a:t> careful, malicious viruses can delete files and propagate across synced files</a:t>
            </a:r>
          </a:p>
          <a:p>
            <a:endParaRPr lang="en-GB" dirty="0">
              <a:solidFill>
                <a:schemeClr val="bg1"/>
              </a:solidFill>
            </a:endParaRPr>
          </a:p>
        </p:txBody>
      </p:sp>
    </p:spTree>
    <p:extLst>
      <p:ext uri="{BB962C8B-B14F-4D97-AF65-F5344CB8AC3E}">
        <p14:creationId xmlns:p14="http://schemas.microsoft.com/office/powerpoint/2010/main" val="4734451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A36808C-A343-DC60-A700-2A84497601EC}"/>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E1F1658-E9FB-53FA-4B1A-0DA4FBCCD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7B196643-1CB4-E7A8-8DD0-4C8B412E28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84C8B92E-DE5A-63E3-CD25-F5540BB2B0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D0CA48AD-7966-115D-96E3-7CDA13C015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8CA6AA90-ABAA-D980-3583-31A6B04A280D}"/>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DD7F21F1-8C9D-043F-C52B-3CCEC98BFA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A330253B-C93B-ACCD-F2BA-654550F7895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6D24C12C-17DD-B269-3530-4D012A296A2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56372FF-ABD6-8FE4-F491-5AA2DCB42FED}"/>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3" name="TextBox 2">
            <a:extLst>
              <a:ext uri="{FF2B5EF4-FFF2-40B4-BE49-F238E27FC236}">
                <a16:creationId xmlns:a16="http://schemas.microsoft.com/office/drawing/2014/main" id="{E0141A3D-E0E0-258C-F300-DACAC9C017EB}"/>
              </a:ext>
            </a:extLst>
          </p:cNvPr>
          <p:cNvSpPr txBox="1"/>
          <p:nvPr/>
        </p:nvSpPr>
        <p:spPr>
          <a:xfrm>
            <a:off x="1347473" y="384757"/>
            <a:ext cx="8918583"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4000" b="1" dirty="0">
                <a:solidFill>
                  <a:schemeClr val="bg1"/>
                </a:solidFill>
              </a:rPr>
              <a:t>The impact of limited digital skills </a:t>
            </a:r>
            <a:endParaRPr lang="en-US" sz="4000">
              <a:solidFill>
                <a:schemeClr val="bg1"/>
              </a:solidFill>
            </a:endParaRPr>
          </a:p>
        </p:txBody>
      </p:sp>
      <p:sp>
        <p:nvSpPr>
          <p:cNvPr id="6" name="TextBox 5">
            <a:extLst>
              <a:ext uri="{FF2B5EF4-FFF2-40B4-BE49-F238E27FC236}">
                <a16:creationId xmlns:a16="http://schemas.microsoft.com/office/drawing/2014/main" id="{8CB085E9-C4E4-DC90-4963-634878226690}"/>
              </a:ext>
            </a:extLst>
          </p:cNvPr>
          <p:cNvSpPr txBox="1"/>
          <p:nvPr/>
        </p:nvSpPr>
        <p:spPr>
          <a:xfrm>
            <a:off x="-11538" y="1231482"/>
            <a:ext cx="12198885" cy="60016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bg1"/>
                </a:solidFill>
              </a:rPr>
              <a:t>Care Delivery:</a:t>
            </a:r>
          </a:p>
          <a:p>
            <a:endParaRPr lang="en-GB" sz="2800" b="1" dirty="0">
              <a:solidFill>
                <a:schemeClr val="bg1"/>
              </a:solidFill>
            </a:endParaRPr>
          </a:p>
          <a:p>
            <a:pPr marL="285750" indent="-285750">
              <a:buFont typeface="Calibri"/>
              <a:buChar char="-"/>
            </a:pPr>
            <a:r>
              <a:rPr lang="en-GB" sz="2400" b="1" dirty="0">
                <a:solidFill>
                  <a:schemeClr val="bg1"/>
                </a:solidFill>
              </a:rPr>
              <a:t>Reduced quality of care:</a:t>
            </a:r>
          </a:p>
          <a:p>
            <a:pPr marL="742950" lvl="1" indent="-285750">
              <a:buFont typeface="Courier New"/>
              <a:buChar char="o"/>
            </a:pPr>
            <a:r>
              <a:rPr lang="en-GB" sz="2400" dirty="0">
                <a:solidFill>
                  <a:schemeClr val="bg1"/>
                </a:solidFill>
              </a:rPr>
              <a:t>Poor record-keeping</a:t>
            </a:r>
          </a:p>
          <a:p>
            <a:pPr marL="742950" lvl="1" indent="-285750">
              <a:buFont typeface="Courier New"/>
              <a:buChar char="o"/>
            </a:pPr>
            <a:r>
              <a:rPr lang="en-GB" sz="2400" dirty="0">
                <a:solidFill>
                  <a:schemeClr val="bg1"/>
                </a:solidFill>
              </a:rPr>
              <a:t>Miscommunication between residents and internal staff or external healthcare professionals</a:t>
            </a:r>
          </a:p>
          <a:p>
            <a:pPr marL="285750" indent="-285750">
              <a:buFont typeface="Calibri"/>
              <a:buChar char="-"/>
            </a:pPr>
            <a:r>
              <a:rPr lang="en-GB" sz="2400" b="1" dirty="0">
                <a:solidFill>
                  <a:schemeClr val="bg1"/>
                </a:solidFill>
              </a:rPr>
              <a:t>Data protection:</a:t>
            </a:r>
          </a:p>
          <a:p>
            <a:pPr marL="742950" lvl="1" indent="-285750">
              <a:buFont typeface="Courier New"/>
              <a:buChar char="o"/>
            </a:pPr>
            <a:r>
              <a:rPr lang="en-GB" sz="2400" dirty="0">
                <a:solidFill>
                  <a:schemeClr val="bg1"/>
                </a:solidFill>
              </a:rPr>
              <a:t>Residents' personal information, medical records, emergency contacts</a:t>
            </a:r>
          </a:p>
          <a:p>
            <a:pPr marL="742950" lvl="1" indent="-285750">
              <a:buFont typeface="Courier New"/>
              <a:buChar char="o"/>
            </a:pPr>
            <a:r>
              <a:rPr lang="en-GB" sz="2400" dirty="0">
                <a:solidFill>
                  <a:schemeClr val="bg1"/>
                </a:solidFill>
              </a:rPr>
              <a:t>Accessibility of patient information</a:t>
            </a:r>
          </a:p>
          <a:p>
            <a:pPr marL="285750" indent="-285750">
              <a:buFont typeface="Calibri"/>
              <a:buChar char="-"/>
            </a:pPr>
            <a:r>
              <a:rPr lang="en-GB" sz="2400" b="1" dirty="0">
                <a:solidFill>
                  <a:schemeClr val="bg1"/>
                </a:solidFill>
              </a:rPr>
              <a:t>Reduction in accuracy: </a:t>
            </a:r>
          </a:p>
          <a:p>
            <a:pPr marL="742950" lvl="1" indent="-285750">
              <a:buFont typeface="Courier New"/>
              <a:buChar char="o"/>
            </a:pPr>
            <a:r>
              <a:rPr lang="en-GB" sz="2400" dirty="0">
                <a:solidFill>
                  <a:schemeClr val="bg1"/>
                </a:solidFill>
              </a:rPr>
              <a:t>Errors made on key information such as medication or residents' care plan</a:t>
            </a:r>
          </a:p>
          <a:p>
            <a:pPr marL="285750" indent="-285750">
              <a:buFont typeface="Calibri"/>
              <a:buChar char="-"/>
            </a:pPr>
            <a:r>
              <a:rPr lang="en-GB" sz="2400" b="1" dirty="0">
                <a:solidFill>
                  <a:schemeClr val="bg1"/>
                </a:solidFill>
              </a:rPr>
              <a:t>Resident wellbeing:</a:t>
            </a:r>
          </a:p>
          <a:p>
            <a:pPr marL="742950" lvl="1" indent="-285750">
              <a:buFont typeface="Courier New"/>
              <a:buChar char="o"/>
            </a:pPr>
            <a:r>
              <a:rPr lang="en-GB" sz="2400" dirty="0">
                <a:solidFill>
                  <a:schemeClr val="bg1"/>
                </a:solidFill>
              </a:rPr>
              <a:t>Video-calling family members of residents</a:t>
            </a:r>
          </a:p>
          <a:p>
            <a:pPr marL="742950" lvl="1" indent="-285750">
              <a:buFont typeface="Courier New"/>
              <a:buChar char="o"/>
            </a:pPr>
            <a:r>
              <a:rPr lang="en-GB" sz="2400" dirty="0">
                <a:solidFill>
                  <a:schemeClr val="bg1"/>
                </a:solidFill>
              </a:rPr>
              <a:t>Research or mental stimulation – possibly learn new skills or hobbies</a:t>
            </a:r>
          </a:p>
          <a:p>
            <a:endParaRPr lang="en-GB" sz="2000" dirty="0">
              <a:solidFill>
                <a:schemeClr val="bg1"/>
              </a:solidFill>
            </a:endParaRPr>
          </a:p>
          <a:p>
            <a:endParaRPr lang="en-GB" sz="2000" dirty="0">
              <a:solidFill>
                <a:schemeClr val="bg1"/>
              </a:solidFill>
            </a:endParaRPr>
          </a:p>
        </p:txBody>
      </p:sp>
    </p:spTree>
    <p:extLst>
      <p:ext uri="{BB962C8B-B14F-4D97-AF65-F5344CB8AC3E}">
        <p14:creationId xmlns:p14="http://schemas.microsoft.com/office/powerpoint/2010/main" val="3802622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E696E3-82FF-3C3E-EAF5-D2D38D627BC8}"/>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39F64A1D-40EA-5937-4B28-F1A34C200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7179D841-9660-EF88-2AB6-D8EA5FF1C0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CC657B11-1669-5576-69AD-26980DC3F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ECC5B53E-D016-2184-BBC3-BECDDC4C5F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E6FFA8ED-A048-8D6E-C074-18B7F9747020}"/>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7718FCF5-0F60-EEB6-72B5-E1167930C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032BF5E-400D-B5B3-717B-291350F54C8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835DD8AD-9135-5737-6979-455CA6B0075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913D5B42-3C78-68DE-9389-21397B5C9BF8}"/>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3" name="TextBox 2">
            <a:extLst>
              <a:ext uri="{FF2B5EF4-FFF2-40B4-BE49-F238E27FC236}">
                <a16:creationId xmlns:a16="http://schemas.microsoft.com/office/drawing/2014/main" id="{4590251C-1F51-E9A8-0613-EDDD82FD3EBB}"/>
              </a:ext>
            </a:extLst>
          </p:cNvPr>
          <p:cNvSpPr txBox="1"/>
          <p:nvPr/>
        </p:nvSpPr>
        <p:spPr>
          <a:xfrm>
            <a:off x="-1369" y="1103825"/>
            <a:ext cx="12196536" cy="57554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bg1"/>
                </a:solidFill>
              </a:rPr>
              <a:t>Communication:</a:t>
            </a:r>
          </a:p>
          <a:p>
            <a:endParaRPr lang="en-GB" sz="2800" b="1" dirty="0">
              <a:solidFill>
                <a:schemeClr val="bg1"/>
              </a:solidFill>
            </a:endParaRPr>
          </a:p>
          <a:p>
            <a:pPr marL="285750" indent="-285750">
              <a:buFont typeface="Calibri,Sans-Serif"/>
              <a:buChar char="-"/>
            </a:pPr>
            <a:r>
              <a:rPr lang="en-GB" sz="2400" b="1" dirty="0">
                <a:solidFill>
                  <a:schemeClr val="bg1"/>
                </a:solidFill>
              </a:rPr>
              <a:t>Miscommunication:</a:t>
            </a:r>
          </a:p>
          <a:p>
            <a:pPr marL="742950" lvl="1" indent="-285750">
              <a:buFont typeface="Courier New"/>
              <a:buChar char="o"/>
            </a:pPr>
            <a:r>
              <a:rPr lang="en-GB" sz="2400" dirty="0">
                <a:solidFill>
                  <a:schemeClr val="bg1"/>
                </a:solidFill>
              </a:rPr>
              <a:t>Misunderstandings between healthcare professionals</a:t>
            </a:r>
          </a:p>
          <a:p>
            <a:pPr marL="742950" lvl="1" indent="-285750">
              <a:buFont typeface="Courier New"/>
              <a:buChar char="o"/>
            </a:pPr>
            <a:r>
              <a:rPr lang="en-GB" sz="2400" dirty="0">
                <a:solidFill>
                  <a:schemeClr val="bg1"/>
                </a:solidFill>
              </a:rPr>
              <a:t>Missed updates – change of medication, change of personal ailments / physical abilities</a:t>
            </a:r>
          </a:p>
          <a:p>
            <a:pPr marL="742950" lvl="1" indent="-285750">
              <a:buFont typeface="Courier New"/>
              <a:buChar char="o"/>
            </a:pPr>
            <a:r>
              <a:rPr lang="en-GB" sz="2400" dirty="0">
                <a:solidFill>
                  <a:schemeClr val="bg1"/>
                </a:solidFill>
              </a:rPr>
              <a:t>Failure to report issues</a:t>
            </a:r>
          </a:p>
          <a:p>
            <a:pPr marL="285750" indent="-285750">
              <a:buFont typeface="Calibri,Sans-Serif"/>
              <a:buChar char="-"/>
            </a:pPr>
            <a:r>
              <a:rPr lang="en-GB" sz="2400" b="1" dirty="0">
                <a:solidFill>
                  <a:schemeClr val="bg1"/>
                </a:solidFill>
              </a:rPr>
              <a:t>Access to patient information:</a:t>
            </a:r>
          </a:p>
          <a:p>
            <a:pPr marL="742950" lvl="1" indent="-285750">
              <a:buFont typeface="Courier New"/>
              <a:buChar char="o"/>
            </a:pPr>
            <a:r>
              <a:rPr lang="en-GB" sz="2400" dirty="0">
                <a:solidFill>
                  <a:schemeClr val="bg1"/>
                </a:solidFill>
              </a:rPr>
              <a:t>personal details, emergency contacts</a:t>
            </a:r>
            <a:endParaRPr lang="en-GB" dirty="0">
              <a:solidFill>
                <a:schemeClr val="bg1"/>
              </a:solidFill>
            </a:endParaRPr>
          </a:p>
          <a:p>
            <a:pPr marL="742950" lvl="1" indent="-285750">
              <a:buFont typeface="Courier New"/>
              <a:buChar char="o"/>
            </a:pPr>
            <a:r>
              <a:rPr lang="en-GB" sz="2400" dirty="0">
                <a:solidFill>
                  <a:schemeClr val="bg1"/>
                </a:solidFill>
              </a:rPr>
              <a:t>Doctor information – physiotherapists, social workers</a:t>
            </a:r>
          </a:p>
          <a:p>
            <a:pPr marL="285750" indent="-285750">
              <a:buFont typeface="Calibri,Sans-Serif"/>
              <a:buChar char="-"/>
            </a:pPr>
            <a:r>
              <a:rPr lang="en-GB" sz="2400" b="1" dirty="0">
                <a:solidFill>
                  <a:schemeClr val="bg1"/>
                </a:solidFill>
              </a:rPr>
              <a:t>Duplication of medication:</a:t>
            </a:r>
          </a:p>
          <a:p>
            <a:pPr marL="742950" lvl="1" indent="-285750">
              <a:buFont typeface="Courier New"/>
              <a:buChar char="o"/>
            </a:pPr>
            <a:r>
              <a:rPr lang="en-GB" sz="2400" dirty="0">
                <a:solidFill>
                  <a:schemeClr val="bg1"/>
                </a:solidFill>
              </a:rPr>
              <a:t>Allergies</a:t>
            </a:r>
          </a:p>
          <a:p>
            <a:pPr marL="742950" lvl="1" indent="-285750">
              <a:buFont typeface="Courier New"/>
              <a:buChar char="o"/>
            </a:pPr>
            <a:r>
              <a:rPr lang="en-GB" sz="2400" dirty="0">
                <a:solidFill>
                  <a:schemeClr val="bg1"/>
                </a:solidFill>
              </a:rPr>
              <a:t>Dosages</a:t>
            </a:r>
          </a:p>
          <a:p>
            <a:pPr marL="285750" indent="-285750">
              <a:buFont typeface="Calibri,Sans-Serif"/>
              <a:buChar char="-"/>
            </a:pPr>
            <a:r>
              <a:rPr lang="en-GB" sz="2400" b="1" dirty="0">
                <a:solidFill>
                  <a:schemeClr val="bg1"/>
                </a:solidFill>
              </a:rPr>
              <a:t>Able to print hard copies or send digital copies of information to multiple agencies</a:t>
            </a:r>
          </a:p>
        </p:txBody>
      </p:sp>
      <p:sp>
        <p:nvSpPr>
          <p:cNvPr id="6" name="TextBox 5">
            <a:extLst>
              <a:ext uri="{FF2B5EF4-FFF2-40B4-BE49-F238E27FC236}">
                <a16:creationId xmlns:a16="http://schemas.microsoft.com/office/drawing/2014/main" id="{237D5B4A-0D53-EE1E-84D9-95EA2EB23DBF}"/>
              </a:ext>
            </a:extLst>
          </p:cNvPr>
          <p:cNvSpPr txBox="1"/>
          <p:nvPr/>
        </p:nvSpPr>
        <p:spPr>
          <a:xfrm>
            <a:off x="-1" y="244474"/>
            <a:ext cx="11845925" cy="9848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chemeClr val="bg1"/>
                </a:solidFill>
              </a:rPr>
              <a:t>The impact of limited digital skills – </a:t>
            </a:r>
            <a:r>
              <a:rPr lang="en-GB" sz="4000" b="1" i="1" dirty="0">
                <a:solidFill>
                  <a:schemeClr val="bg1"/>
                </a:solidFill>
              </a:rPr>
              <a:t>cont. </a:t>
            </a:r>
            <a:endParaRPr lang="en-GB" sz="4000" i="1">
              <a:solidFill>
                <a:schemeClr val="bg1"/>
              </a:solidFill>
            </a:endParaRPr>
          </a:p>
          <a:p>
            <a:pPr algn="l"/>
            <a:endParaRPr lang="en-GB" dirty="0"/>
          </a:p>
        </p:txBody>
      </p:sp>
    </p:spTree>
    <p:extLst>
      <p:ext uri="{BB962C8B-B14F-4D97-AF65-F5344CB8AC3E}">
        <p14:creationId xmlns:p14="http://schemas.microsoft.com/office/powerpoint/2010/main" val="107014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65CB4B-0764-07D3-FCF1-9C302A1AA5CB}"/>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71A5E342-93AE-5003-2B82-A31F96B4AB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44F16A71-2800-8F91-52A9-9425D8599BF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5018C2F8-01B0-7212-0CF1-BFED3F7C7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3711C221-1AEA-CFC2-5DF3-B73AE200F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E46A4FC8-80C6-1A0E-0A7B-516CA3C6A02A}"/>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6508CE48-4597-07DC-1152-3E1E4D1A93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F594CC13-4EB9-3B6E-2DDE-F23A3E6A46C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9433F30C-6CCF-9209-5295-B8F690168D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C0A840A0-A0CF-A3DE-ADB5-09956ED9F453}"/>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F0AC8127-7E6D-7B48-A599-643895C95FCD}"/>
              </a:ext>
            </a:extLst>
          </p:cNvPr>
          <p:cNvSpPr txBox="1"/>
          <p:nvPr/>
        </p:nvSpPr>
        <p:spPr>
          <a:xfrm>
            <a:off x="140931" y="346511"/>
            <a:ext cx="10493887" cy="1261884"/>
          </a:xfrm>
          <a:prstGeom prst="rect">
            <a:avLst/>
          </a:prstGeom>
          <a:noFill/>
        </p:spPr>
        <p:txBody>
          <a:bodyPr wrap="square" lIns="91440" tIns="45720" rIns="91440" bIns="45720" rtlCol="0" anchor="t">
            <a:spAutoFit/>
          </a:bodyPr>
          <a:lstStyle/>
          <a:p>
            <a:r>
              <a:rPr lang="en-GB" sz="4000" b="1" dirty="0">
                <a:solidFill>
                  <a:schemeClr val="bg1"/>
                </a:solidFill>
              </a:rPr>
              <a:t>The impact of limited digital skills – </a:t>
            </a:r>
            <a:r>
              <a:rPr lang="en-GB" sz="4000" b="1" i="1" dirty="0">
                <a:solidFill>
                  <a:schemeClr val="bg1"/>
                </a:solidFill>
              </a:rPr>
              <a:t>cont. </a:t>
            </a:r>
            <a:endParaRPr lang="en-GB" sz="4000" dirty="0">
              <a:solidFill>
                <a:schemeClr val="bg1"/>
              </a:solidFill>
            </a:endParaRPr>
          </a:p>
          <a:p>
            <a:endParaRPr lang="en-GB" dirty="0">
              <a:solidFill>
                <a:srgbClr val="000000"/>
              </a:solidFill>
            </a:endParaRPr>
          </a:p>
          <a:p>
            <a:endParaRPr lang="en-GB" b="1" dirty="0">
              <a:solidFill>
                <a:schemeClr val="bg1"/>
              </a:solidFill>
            </a:endParaRPr>
          </a:p>
        </p:txBody>
      </p:sp>
      <p:sp>
        <p:nvSpPr>
          <p:cNvPr id="3" name="TextBox 2">
            <a:extLst>
              <a:ext uri="{FF2B5EF4-FFF2-40B4-BE49-F238E27FC236}">
                <a16:creationId xmlns:a16="http://schemas.microsoft.com/office/drawing/2014/main" id="{45ECCBFE-29F6-09CC-BEE6-74429A865672}"/>
              </a:ext>
            </a:extLst>
          </p:cNvPr>
          <p:cNvSpPr txBox="1"/>
          <p:nvPr/>
        </p:nvSpPr>
        <p:spPr>
          <a:xfrm>
            <a:off x="6463" y="1637353"/>
            <a:ext cx="12195398"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dirty="0">
                <a:solidFill>
                  <a:schemeClr val="bg1"/>
                </a:solidFill>
              </a:rPr>
              <a:t>Teamwork:</a:t>
            </a:r>
            <a:endParaRPr lang="en-US" sz="2800" b="1">
              <a:solidFill>
                <a:schemeClr val="bg1"/>
              </a:solidFill>
            </a:endParaRPr>
          </a:p>
          <a:p>
            <a:endParaRPr lang="en-GB" sz="2800" b="1" dirty="0">
              <a:solidFill>
                <a:schemeClr val="bg1"/>
              </a:solidFill>
            </a:endParaRPr>
          </a:p>
          <a:p>
            <a:pPr marL="285750" indent="-285750">
              <a:buFont typeface="Calibri"/>
              <a:buChar char="-"/>
            </a:pPr>
            <a:r>
              <a:rPr lang="en-GB" sz="2400" b="1" dirty="0">
                <a:solidFill>
                  <a:schemeClr val="bg1"/>
                </a:solidFill>
              </a:rPr>
              <a:t>Uneven work-load:</a:t>
            </a:r>
            <a:endParaRPr lang="en-US" sz="2400" b="1" dirty="0">
              <a:solidFill>
                <a:schemeClr val="bg1"/>
              </a:solidFill>
            </a:endParaRPr>
          </a:p>
          <a:p>
            <a:pPr marL="742950" lvl="1" indent="-285750">
              <a:buFont typeface="Courier New"/>
              <a:buChar char="o"/>
            </a:pPr>
            <a:r>
              <a:rPr lang="en-GB" sz="2400" dirty="0">
                <a:solidFill>
                  <a:schemeClr val="bg1"/>
                </a:solidFill>
              </a:rPr>
              <a:t>Imbalance with tech-related tasks</a:t>
            </a:r>
          </a:p>
          <a:p>
            <a:pPr marL="342900" indent="-342900">
              <a:buFont typeface="Calibri"/>
              <a:buChar char="-"/>
            </a:pPr>
            <a:r>
              <a:rPr lang="en-GB" sz="2400" b="1" dirty="0">
                <a:solidFill>
                  <a:schemeClr val="bg1"/>
                </a:solidFill>
              </a:rPr>
              <a:t>Morale and team spirit:</a:t>
            </a:r>
            <a:endParaRPr lang="en-US" sz="2400" b="1" dirty="0">
              <a:solidFill>
                <a:schemeClr val="bg1"/>
              </a:solidFill>
            </a:endParaRPr>
          </a:p>
          <a:p>
            <a:pPr marL="800100" lvl="1" indent="-342900">
              <a:buFont typeface="Courier New"/>
              <a:buChar char="o"/>
            </a:pPr>
            <a:r>
              <a:rPr lang="en-GB" sz="2400" dirty="0">
                <a:solidFill>
                  <a:schemeClr val="bg1"/>
                </a:solidFill>
              </a:rPr>
              <a:t>Resentment, low confidence</a:t>
            </a:r>
          </a:p>
          <a:p>
            <a:pPr marL="800100" lvl="1" indent="-342900">
              <a:buFont typeface="Courier New"/>
              <a:buChar char="o"/>
            </a:pPr>
            <a:r>
              <a:rPr lang="en-GB" sz="2400" dirty="0">
                <a:solidFill>
                  <a:schemeClr val="bg1"/>
                </a:solidFill>
              </a:rPr>
              <a:t>Confrontations</a:t>
            </a:r>
          </a:p>
          <a:p>
            <a:pPr marL="285750" indent="-285750">
              <a:buFont typeface="Calibri"/>
              <a:buChar char="-"/>
            </a:pPr>
            <a:r>
              <a:rPr lang="en-GB" sz="2400" b="1" dirty="0">
                <a:solidFill>
                  <a:schemeClr val="bg1"/>
                </a:solidFill>
              </a:rPr>
              <a:t>Poor handover process:</a:t>
            </a:r>
          </a:p>
          <a:p>
            <a:pPr marL="742950" lvl="1" indent="-285750">
              <a:buFont typeface="Courier New"/>
              <a:buChar char="o"/>
            </a:pPr>
            <a:r>
              <a:rPr lang="en-GB" sz="2400" dirty="0">
                <a:solidFill>
                  <a:schemeClr val="bg1"/>
                </a:solidFill>
              </a:rPr>
              <a:t>Staff underinformed</a:t>
            </a:r>
          </a:p>
          <a:p>
            <a:pPr marL="285750" indent="-285750">
              <a:buFont typeface="Calibri"/>
              <a:buChar char="-"/>
            </a:pPr>
            <a:r>
              <a:rPr lang="en-GB" sz="2400" b="1" dirty="0">
                <a:solidFill>
                  <a:schemeClr val="bg1"/>
                </a:solidFill>
              </a:rPr>
              <a:t>Time-management:</a:t>
            </a:r>
          </a:p>
          <a:p>
            <a:pPr marL="742950" lvl="1" indent="-285750">
              <a:buFont typeface="Courier New"/>
              <a:buChar char="o"/>
            </a:pPr>
            <a:r>
              <a:rPr lang="en-GB" sz="2400" dirty="0">
                <a:solidFill>
                  <a:schemeClr val="bg1"/>
                </a:solidFill>
              </a:rPr>
              <a:t>Team development</a:t>
            </a:r>
          </a:p>
          <a:p>
            <a:pPr marL="742950" lvl="1" indent="-285750">
              <a:buFont typeface="Courier New"/>
              <a:buChar char="o"/>
            </a:pPr>
            <a:r>
              <a:rPr lang="en-GB" sz="2400" dirty="0">
                <a:solidFill>
                  <a:schemeClr val="bg1"/>
                </a:solidFill>
              </a:rPr>
              <a:t>Staff capabilities</a:t>
            </a:r>
          </a:p>
          <a:p>
            <a:pPr marL="742950" lvl="1" indent="-285750">
              <a:buFont typeface="Courier New"/>
              <a:buChar char="o"/>
            </a:pPr>
            <a:r>
              <a:rPr lang="en-GB" sz="2400" dirty="0">
                <a:solidFill>
                  <a:schemeClr val="bg1"/>
                </a:solidFill>
              </a:rPr>
              <a:t>Lack of digital confidence </a:t>
            </a:r>
          </a:p>
        </p:txBody>
      </p:sp>
    </p:spTree>
    <p:extLst>
      <p:ext uri="{BB962C8B-B14F-4D97-AF65-F5344CB8AC3E}">
        <p14:creationId xmlns:p14="http://schemas.microsoft.com/office/powerpoint/2010/main" val="154946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1B0B67-C50B-6276-AADF-8F63EE95D683}"/>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C951F8D0-2C4E-7F39-025B-08F674B3F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19259621-01AB-9415-70F3-39D7642CEEF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A8EB0071-69CC-A417-787B-C32FBB2252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55F9C8AF-F980-CB9B-3DE0-9639181E0C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2DEBE964-06A7-449C-BB32-4B12A81ACCF1}"/>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060EE0A-CB83-2AC7-9AAE-55198BF9C7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6B1AA4D6-DEC2-16E4-B8B1-8A5596590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AC6E502-5083-CB44-AEF9-7355E7B033A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5C73FECA-F2DE-E2D5-1722-245B52184E26}"/>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D788BE0F-981C-7C1B-91B2-5B9D541D9F1B}"/>
              </a:ext>
            </a:extLst>
          </p:cNvPr>
          <p:cNvSpPr txBox="1"/>
          <p:nvPr/>
        </p:nvSpPr>
        <p:spPr>
          <a:xfrm>
            <a:off x="541469" y="-23768"/>
            <a:ext cx="10223279" cy="1538883"/>
          </a:xfrm>
          <a:prstGeom prst="rect">
            <a:avLst/>
          </a:prstGeom>
          <a:noFill/>
        </p:spPr>
        <p:txBody>
          <a:bodyPr wrap="square" lIns="91440" tIns="45720" rIns="91440" bIns="45720" rtlCol="0" anchor="t">
            <a:spAutoFit/>
          </a:bodyPr>
          <a:lstStyle/>
          <a:p>
            <a:endParaRPr lang="en-GB" b="1">
              <a:solidFill>
                <a:schemeClr val="bg1"/>
              </a:solidFill>
            </a:endParaRPr>
          </a:p>
          <a:p>
            <a:r>
              <a:rPr lang="en-GB" sz="3600" b="1" dirty="0">
                <a:solidFill>
                  <a:schemeClr val="bg1"/>
                </a:solidFill>
                <a:latin typeface="Calibri"/>
                <a:ea typeface="Calibri"/>
                <a:cs typeface="Calibri"/>
              </a:rPr>
              <a:t>Digital practice checklist.</a:t>
            </a:r>
          </a:p>
          <a:p>
            <a:r>
              <a:rPr lang="en-GB" sz="2000" dirty="0">
                <a:solidFill>
                  <a:schemeClr val="bg1"/>
                </a:solidFill>
                <a:latin typeface="Calibri"/>
                <a:ea typeface="Calibri"/>
                <a:cs typeface="Calibri"/>
              </a:rPr>
              <a:t>Here are some practices to ensure staff at Sunrise care home stay safe online and why they're essential.</a:t>
            </a:r>
            <a:endParaRPr lang="en-GB" sz="2000" b="1" dirty="0">
              <a:solidFill>
                <a:schemeClr val="bg1"/>
              </a:solidFill>
              <a:latin typeface="Calibri"/>
              <a:ea typeface="Calibri"/>
              <a:cs typeface="Calibri"/>
            </a:endParaRPr>
          </a:p>
        </p:txBody>
      </p:sp>
      <p:graphicFrame>
        <p:nvGraphicFramePr>
          <p:cNvPr id="6" name="Table 5">
            <a:extLst>
              <a:ext uri="{FF2B5EF4-FFF2-40B4-BE49-F238E27FC236}">
                <a16:creationId xmlns:a16="http://schemas.microsoft.com/office/drawing/2014/main" id="{0CB45CCD-A63C-34ED-BBCF-EA9FE33F672C}"/>
              </a:ext>
            </a:extLst>
          </p:cNvPr>
          <p:cNvGraphicFramePr>
            <a:graphicFrameLocks noGrp="1"/>
          </p:cNvGraphicFramePr>
          <p:nvPr>
            <p:extLst>
              <p:ext uri="{D42A27DB-BD31-4B8C-83A1-F6EECF244321}">
                <p14:modId xmlns:p14="http://schemas.microsoft.com/office/powerpoint/2010/main" val="302740915"/>
              </p:ext>
            </p:extLst>
          </p:nvPr>
        </p:nvGraphicFramePr>
        <p:xfrm>
          <a:off x="672935" y="1710655"/>
          <a:ext cx="11198952" cy="4891159"/>
        </p:xfrm>
        <a:graphic>
          <a:graphicData uri="http://schemas.openxmlformats.org/drawingml/2006/table">
            <a:tbl>
              <a:tblPr firstRow="1" bandRow="1">
                <a:tableStyleId>{5C22544A-7EE6-4342-B048-85BDC9FD1C3A}</a:tableStyleId>
              </a:tblPr>
              <a:tblGrid>
                <a:gridCol w="5599476">
                  <a:extLst>
                    <a:ext uri="{9D8B030D-6E8A-4147-A177-3AD203B41FA5}">
                      <a16:colId xmlns:a16="http://schemas.microsoft.com/office/drawing/2014/main" val="1556115913"/>
                    </a:ext>
                  </a:extLst>
                </a:gridCol>
                <a:gridCol w="5599476">
                  <a:extLst>
                    <a:ext uri="{9D8B030D-6E8A-4147-A177-3AD203B41FA5}">
                      <a16:colId xmlns:a16="http://schemas.microsoft.com/office/drawing/2014/main" val="3942033504"/>
                    </a:ext>
                  </a:extLst>
                </a:gridCol>
              </a:tblGrid>
              <a:tr h="508525">
                <a:tc>
                  <a:txBody>
                    <a:bodyPr/>
                    <a:lstStyle/>
                    <a:p>
                      <a:r>
                        <a:rPr lang="en-GB" dirty="0"/>
                        <a:t>Practices to keep safe:</a:t>
                      </a:r>
                    </a:p>
                  </a:txBody>
                  <a:tcPr/>
                </a:tc>
                <a:tc>
                  <a:txBody>
                    <a:bodyPr/>
                    <a:lstStyle/>
                    <a:p>
                      <a:r>
                        <a:rPr lang="en-GB" dirty="0"/>
                        <a:t>Why are these helpful?</a:t>
                      </a:r>
                    </a:p>
                  </a:txBody>
                  <a:tcPr/>
                </a:tc>
                <a:extLst>
                  <a:ext uri="{0D108BD9-81ED-4DB2-BD59-A6C34878D82A}">
                    <a16:rowId xmlns:a16="http://schemas.microsoft.com/office/drawing/2014/main" val="2546558061"/>
                  </a:ext>
                </a:extLst>
              </a:tr>
              <a:tr h="593279">
                <a:tc>
                  <a:txBody>
                    <a:bodyPr/>
                    <a:lstStyle/>
                    <a:p>
                      <a:r>
                        <a:rPr lang="en-GB" sz="1600"/>
                        <a:t>Making sure passwords are strong and secure. </a:t>
                      </a:r>
                    </a:p>
                  </a:txBody>
                  <a:tcPr/>
                </a:tc>
                <a:tc>
                  <a:txBody>
                    <a:bodyPr/>
                    <a:lstStyle/>
                    <a:p>
                      <a:r>
                        <a:rPr lang="en-GB" sz="1600"/>
                        <a:t>To avoid anyone else hacking into your account by using numbers, symbols and letters.</a:t>
                      </a:r>
                    </a:p>
                  </a:txBody>
                  <a:tcPr/>
                </a:tc>
                <a:extLst>
                  <a:ext uri="{0D108BD9-81ED-4DB2-BD59-A6C34878D82A}">
                    <a16:rowId xmlns:a16="http://schemas.microsoft.com/office/drawing/2014/main" val="1074745798"/>
                  </a:ext>
                </a:extLst>
              </a:tr>
              <a:tr h="593279">
                <a:tc>
                  <a:txBody>
                    <a:bodyPr/>
                    <a:lstStyle/>
                    <a:p>
                      <a:r>
                        <a:rPr lang="en-GB" sz="1600"/>
                        <a:t>Logging out of personal accounts when finished. </a:t>
                      </a:r>
                    </a:p>
                  </a:txBody>
                  <a:tcPr/>
                </a:tc>
                <a:tc>
                  <a:txBody>
                    <a:bodyPr/>
                    <a:lstStyle/>
                    <a:p>
                      <a:r>
                        <a:rPr lang="en-GB" sz="1600"/>
                        <a:t>To stop people stealing patient data. Use an automatic logout timer.</a:t>
                      </a:r>
                    </a:p>
                  </a:txBody>
                  <a:tcPr/>
                </a:tc>
                <a:extLst>
                  <a:ext uri="{0D108BD9-81ED-4DB2-BD59-A6C34878D82A}">
                    <a16:rowId xmlns:a16="http://schemas.microsoft.com/office/drawing/2014/main" val="1118030955"/>
                  </a:ext>
                </a:extLst>
              </a:tr>
              <a:tr h="593279">
                <a:tc>
                  <a:txBody>
                    <a:bodyPr/>
                    <a:lstStyle/>
                    <a:p>
                      <a:r>
                        <a:rPr lang="en-GB" sz="1600"/>
                        <a:t>Uploading data to secure storage location</a:t>
                      </a:r>
                    </a:p>
                  </a:txBody>
                  <a:tcPr/>
                </a:tc>
                <a:tc>
                  <a:txBody>
                    <a:bodyPr/>
                    <a:lstStyle/>
                    <a:p>
                      <a:r>
                        <a:rPr lang="en-GB" sz="1600"/>
                        <a:t>Ensuring safe document storage in a private location that only staff can access. like cloud/one drive.</a:t>
                      </a:r>
                    </a:p>
                  </a:txBody>
                  <a:tcPr/>
                </a:tc>
                <a:extLst>
                  <a:ext uri="{0D108BD9-81ED-4DB2-BD59-A6C34878D82A}">
                    <a16:rowId xmlns:a16="http://schemas.microsoft.com/office/drawing/2014/main" val="1907707878"/>
                  </a:ext>
                </a:extLst>
              </a:tr>
              <a:tr h="593279">
                <a:tc>
                  <a:txBody>
                    <a:bodyPr/>
                    <a:lstStyle/>
                    <a:p>
                      <a:r>
                        <a:rPr lang="en-GB" sz="1600"/>
                        <a:t>Making sure public Wi-fis aren't fraudulent, use trusted secure domains.</a:t>
                      </a:r>
                      <a:endParaRPr lang="en-GB" sz="1600" err="1"/>
                    </a:p>
                  </a:txBody>
                  <a:tcPr/>
                </a:tc>
                <a:tc>
                  <a:txBody>
                    <a:bodyPr/>
                    <a:lstStyle/>
                    <a:p>
                      <a:r>
                        <a:rPr lang="en-GB" sz="1600"/>
                        <a:t>To ensure hackers don’t take control of the home's devices. Have secure passwords for </a:t>
                      </a:r>
                      <a:r>
                        <a:rPr lang="en-GB" sz="1600" err="1"/>
                        <a:t>WiFi</a:t>
                      </a:r>
                      <a:r>
                        <a:rPr lang="en-GB" sz="1600"/>
                        <a:t> networks</a:t>
                      </a:r>
                    </a:p>
                  </a:txBody>
                  <a:tcPr/>
                </a:tc>
                <a:extLst>
                  <a:ext uri="{0D108BD9-81ED-4DB2-BD59-A6C34878D82A}">
                    <a16:rowId xmlns:a16="http://schemas.microsoft.com/office/drawing/2014/main" val="3477092195"/>
                  </a:ext>
                </a:extLst>
              </a:tr>
              <a:tr h="593279">
                <a:tc>
                  <a:txBody>
                    <a:bodyPr/>
                    <a:lstStyle/>
                    <a:p>
                      <a:r>
                        <a:rPr lang="en-GB" sz="1600"/>
                        <a:t>Check emails before responding.</a:t>
                      </a:r>
                    </a:p>
                  </a:txBody>
                  <a:tcPr/>
                </a:tc>
                <a:tc>
                  <a:txBody>
                    <a:bodyPr/>
                    <a:lstStyle/>
                    <a:p>
                      <a:r>
                        <a:rPr lang="en-GB" sz="1600"/>
                        <a:t>To avoid phishing emails, spam, virus and scams.</a:t>
                      </a:r>
                    </a:p>
                  </a:txBody>
                  <a:tcPr/>
                </a:tc>
                <a:extLst>
                  <a:ext uri="{0D108BD9-81ED-4DB2-BD59-A6C34878D82A}">
                    <a16:rowId xmlns:a16="http://schemas.microsoft.com/office/drawing/2014/main" val="335439792"/>
                  </a:ext>
                </a:extLst>
              </a:tr>
              <a:tr h="593279">
                <a:tc>
                  <a:txBody>
                    <a:bodyPr/>
                    <a:lstStyle/>
                    <a:p>
                      <a:r>
                        <a:rPr lang="en-GB" sz="1600"/>
                        <a:t>Install antivirus and anti-malware</a:t>
                      </a:r>
                    </a:p>
                  </a:txBody>
                  <a:tcPr/>
                </a:tc>
                <a:tc>
                  <a:txBody>
                    <a:bodyPr/>
                    <a:lstStyle/>
                    <a:p>
                      <a:r>
                        <a:rPr lang="en-GB" sz="1600"/>
                        <a:t>To give your devices the immunity against viruses.</a:t>
                      </a:r>
                    </a:p>
                    <a:p>
                      <a:r>
                        <a:rPr lang="en-GB" sz="1600"/>
                        <a:t> programmes like McAfee.</a:t>
                      </a:r>
                    </a:p>
                  </a:txBody>
                  <a:tcPr/>
                </a:tc>
                <a:extLst>
                  <a:ext uri="{0D108BD9-81ED-4DB2-BD59-A6C34878D82A}">
                    <a16:rowId xmlns:a16="http://schemas.microsoft.com/office/drawing/2014/main" val="296030621"/>
                  </a:ext>
                </a:extLst>
              </a:tr>
              <a:tr h="593279">
                <a:tc>
                  <a:txBody>
                    <a:bodyPr/>
                    <a:lstStyle/>
                    <a:p>
                      <a:r>
                        <a:rPr lang="en-GB" sz="1600"/>
                        <a:t>Be careful what information you post online.</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a:t>Keeping patient information secure and private. sharing with external professionals.</a:t>
                      </a:r>
                    </a:p>
                    <a:p>
                      <a:endParaRPr lang="en-GB" sz="1600"/>
                    </a:p>
                  </a:txBody>
                  <a:tcPr/>
                </a:tc>
                <a:extLst>
                  <a:ext uri="{0D108BD9-81ED-4DB2-BD59-A6C34878D82A}">
                    <a16:rowId xmlns:a16="http://schemas.microsoft.com/office/drawing/2014/main" val="2640410487"/>
                  </a:ext>
                </a:extLst>
              </a:tr>
            </a:tbl>
          </a:graphicData>
        </a:graphic>
      </p:graphicFrame>
    </p:spTree>
    <p:extLst>
      <p:ext uri="{BB962C8B-B14F-4D97-AF65-F5344CB8AC3E}">
        <p14:creationId xmlns:p14="http://schemas.microsoft.com/office/powerpoint/2010/main" val="422193679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prestig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F21183-99FB-5C63-F870-25FBDB410732}"/>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4BC1D9B0-760E-0430-8466-AFCE67EC82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4" name="Picture 13">
            <a:extLst>
              <a:ext uri="{FF2B5EF4-FFF2-40B4-BE49-F238E27FC236}">
                <a16:creationId xmlns:a16="http://schemas.microsoft.com/office/drawing/2014/main" id="{38F70AE8-2497-417A-7541-C956A028F2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 useBgFill="1">
        <p:nvSpPr>
          <p:cNvPr id="16" name="Rectangle 15">
            <a:extLst>
              <a:ext uri="{FF2B5EF4-FFF2-40B4-BE49-F238E27FC236}">
                <a16:creationId xmlns:a16="http://schemas.microsoft.com/office/drawing/2014/main" id="{606CCA3D-CF26-533B-2BFF-D3B31155C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CA991D90-0BBA-C07B-1626-27AAF3E7F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Content Placeholder 3" descr="Abstract red geometric pattern">
            <a:extLst>
              <a:ext uri="{FF2B5EF4-FFF2-40B4-BE49-F238E27FC236}">
                <a16:creationId xmlns:a16="http://schemas.microsoft.com/office/drawing/2014/main" id="{37676EF7-E0E6-245D-AE5E-31EBE43176D9}"/>
              </a:ext>
            </a:extLst>
          </p:cNvPr>
          <p:cNvPicPr>
            <a:picLocks noGrp="1" noChangeAspect="1"/>
          </p:cNvPicPr>
          <p:nvPr>
            <p:ph idx="1"/>
          </p:nvPr>
        </p:nvPicPr>
        <p:blipFill>
          <a:blip r:embed="rId3">
            <a:alphaModFix amt="60000"/>
          </a:blip>
          <a:srcRect t="11493" b="4255"/>
          <a:stretch>
            <a:fillRect/>
          </a:stretch>
        </p:blipFill>
        <p:spPr>
          <a:xfrm>
            <a:off x="20" y="10"/>
            <a:ext cx="12191980" cy="6856614"/>
          </a:xfrm>
          <a:prstGeom prst="rect">
            <a:avLst/>
          </a:prstGeom>
        </p:spPr>
      </p:pic>
      <p:grpSp>
        <p:nvGrpSpPr>
          <p:cNvPr id="20" name="Group 19">
            <a:extLst>
              <a:ext uri="{FF2B5EF4-FFF2-40B4-BE49-F238E27FC236}">
                <a16:creationId xmlns:a16="http://schemas.microsoft.com/office/drawing/2014/main" id="{81541FF4-C1EC-1A1A-A83E-D76370B27F9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21" name="Picture 20">
              <a:extLst>
                <a:ext uri="{FF2B5EF4-FFF2-40B4-BE49-F238E27FC236}">
                  <a16:creationId xmlns:a16="http://schemas.microsoft.com/office/drawing/2014/main" id="{FB0FEA7F-D19D-D71C-D621-787871AD41B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alphaModFix amt="2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22" name="Picture 21">
              <a:extLst>
                <a:ext uri="{FF2B5EF4-FFF2-40B4-BE49-F238E27FC236}">
                  <a16:creationId xmlns:a16="http://schemas.microsoft.com/office/drawing/2014/main" id="{208A13E1-5DA1-7D24-9073-CE9BC006B24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alphaModFix amt="15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3434249D-E20C-8D39-C049-E2A203170C51}"/>
              </a:ext>
            </a:extLst>
          </p:cNvPr>
          <p:cNvSpPr>
            <a:spLocks noGrp="1"/>
          </p:cNvSpPr>
          <p:nvPr>
            <p:ph type="title"/>
          </p:nvPr>
        </p:nvSpPr>
        <p:spPr>
          <a:xfrm>
            <a:off x="838200" y="740211"/>
            <a:ext cx="7530685" cy="3163864"/>
          </a:xfrm>
        </p:spPr>
        <p:txBody>
          <a:bodyPr vert="horz" lIns="91440" tIns="45720" rIns="91440" bIns="45720" rtlCol="0" anchor="b">
            <a:normAutofit/>
          </a:bodyPr>
          <a:lstStyle/>
          <a:p>
            <a:br>
              <a:rPr lang="en-US" sz="5200">
                <a:solidFill>
                  <a:srgbClr val="FFFFFF"/>
                </a:solidFill>
              </a:rPr>
            </a:br>
            <a:endParaRPr lang="en-US" sz="5200">
              <a:solidFill>
                <a:srgbClr val="FFFFFF"/>
              </a:solidFill>
            </a:endParaRPr>
          </a:p>
        </p:txBody>
      </p:sp>
      <p:sp>
        <p:nvSpPr>
          <p:cNvPr id="10" name="TextBox 9">
            <a:extLst>
              <a:ext uri="{FF2B5EF4-FFF2-40B4-BE49-F238E27FC236}">
                <a16:creationId xmlns:a16="http://schemas.microsoft.com/office/drawing/2014/main" id="{53F5DC01-53FB-E23E-03B1-A72E332B63B5}"/>
              </a:ext>
            </a:extLst>
          </p:cNvPr>
          <p:cNvSpPr txBox="1"/>
          <p:nvPr/>
        </p:nvSpPr>
        <p:spPr>
          <a:xfrm>
            <a:off x="623531" y="740211"/>
            <a:ext cx="10485212" cy="8340745"/>
          </a:xfrm>
          <a:prstGeom prst="rect">
            <a:avLst/>
          </a:prstGeom>
          <a:noFill/>
        </p:spPr>
        <p:txBody>
          <a:bodyPr wrap="square" lIns="91440" tIns="45720" rIns="91440" bIns="45720" rtlCol="0" anchor="t">
            <a:spAutoFit/>
          </a:bodyPr>
          <a:lstStyle/>
          <a:p>
            <a:r>
              <a:rPr lang="en-GB" sz="2800" b="1" i="1" u="sng" dirty="0">
                <a:solidFill>
                  <a:schemeClr val="bg1"/>
                </a:solidFill>
              </a:rPr>
              <a:t>References used:</a:t>
            </a:r>
            <a:endParaRPr lang="en-GB" b="1" dirty="0">
              <a:solidFill>
                <a:schemeClr val="bg1"/>
              </a:solidFill>
            </a:endParaRPr>
          </a:p>
          <a:p>
            <a:endParaRPr lang="en-GB" sz="2800" b="1" i="1" u="sng" dirty="0">
              <a:solidFill>
                <a:schemeClr val="bg1"/>
              </a:solidFill>
            </a:endParaRPr>
          </a:p>
          <a:p>
            <a:r>
              <a:rPr lang="en-GB" sz="2400" dirty="0">
                <a:solidFill>
                  <a:schemeClr val="bg1"/>
                </a:solidFill>
              </a:rPr>
              <a:t>Crash Plan (2025)</a:t>
            </a:r>
            <a:endParaRPr lang="en-GB" sz="2400" b="1" i="1" u="sng" dirty="0">
              <a:solidFill>
                <a:schemeClr val="bg1"/>
              </a:solidFill>
            </a:endParaRPr>
          </a:p>
          <a:p>
            <a:endParaRPr lang="en-GB" sz="2400" dirty="0">
              <a:solidFill>
                <a:schemeClr val="bg1"/>
              </a:solidFill>
            </a:endParaRPr>
          </a:p>
          <a:p>
            <a:r>
              <a:rPr lang="en-GB" sz="2400" dirty="0">
                <a:solidFill>
                  <a:schemeClr val="bg1"/>
                </a:solidFill>
              </a:rPr>
              <a:t>Juul, A., Wilding R and </a:t>
            </a:r>
            <a:r>
              <a:rPr lang="en-GB" sz="2400" dirty="0" err="1">
                <a:solidFill>
                  <a:schemeClr val="bg1"/>
                </a:solidFill>
              </a:rPr>
              <a:t>Baldassar</a:t>
            </a:r>
            <a:r>
              <a:rPr lang="en-GB" sz="2400" dirty="0">
                <a:solidFill>
                  <a:schemeClr val="bg1"/>
                </a:solidFill>
              </a:rPr>
              <a:t> l (2019) </a:t>
            </a:r>
            <a:r>
              <a:rPr lang="en-GB" sz="2400" i="1" dirty="0">
                <a:solidFill>
                  <a:schemeClr val="bg1"/>
                </a:solidFill>
              </a:rPr>
              <a:t>international journal of environmental research and public</a:t>
            </a:r>
            <a:r>
              <a:rPr lang="en-GB" sz="2400" b="1" dirty="0">
                <a:solidFill>
                  <a:schemeClr val="bg1"/>
                </a:solidFill>
              </a:rPr>
              <a:t> </a:t>
            </a:r>
            <a:r>
              <a:rPr lang="en-GB" sz="2400" dirty="0">
                <a:solidFill>
                  <a:schemeClr val="bg1"/>
                </a:solidFill>
              </a:rPr>
              <a:t>16 (6), 1000. Available from: </a:t>
            </a:r>
            <a:endParaRPr lang="en-GB" sz="2400" b="1" i="1" u="sng">
              <a:solidFill>
                <a:schemeClr val="bg1"/>
              </a:solidFill>
            </a:endParaRPr>
          </a:p>
          <a:p>
            <a:r>
              <a:rPr lang="en-GB" sz="2400" dirty="0">
                <a:solidFill>
                  <a:schemeClr val="bg1"/>
                </a:solidFill>
              </a:rPr>
              <a:t>[accessed on 30th September 2025].</a:t>
            </a:r>
          </a:p>
          <a:p>
            <a:endParaRPr lang="en-GB" sz="2400" dirty="0">
              <a:solidFill>
                <a:schemeClr val="bg1"/>
              </a:solidFill>
            </a:endParaRPr>
          </a:p>
          <a:p>
            <a:r>
              <a:rPr lang="en-GB" sz="2400" dirty="0">
                <a:solidFill>
                  <a:schemeClr val="bg1"/>
                </a:solidFill>
              </a:rPr>
              <a:t>Olga Weis at </a:t>
            </a:r>
            <a:r>
              <a:rPr lang="en-GB" sz="2400" i="1" dirty="0">
                <a:solidFill>
                  <a:schemeClr val="bg1"/>
                </a:solidFill>
              </a:rPr>
              <a:t>Cloud Mounter</a:t>
            </a:r>
            <a:r>
              <a:rPr lang="en-GB" sz="2400" dirty="0">
                <a:solidFill>
                  <a:schemeClr val="bg1"/>
                </a:solidFill>
              </a:rPr>
              <a:t> (April 2025)</a:t>
            </a:r>
          </a:p>
          <a:p>
            <a:endParaRPr lang="en-GB" dirty="0">
              <a:solidFill>
                <a:schemeClr val="bg1"/>
              </a:solidFill>
            </a:endParaRPr>
          </a:p>
          <a:p>
            <a:r>
              <a:rPr lang="en-GB" sz="2400" dirty="0">
                <a:solidFill>
                  <a:schemeClr val="bg1"/>
                </a:solidFill>
              </a:rPr>
              <a:t>Microsoft (2025)</a:t>
            </a:r>
          </a:p>
          <a:p>
            <a:endParaRPr lang="en-GB" sz="2000" dirty="0">
              <a:solidFill>
                <a:schemeClr val="bg1"/>
              </a:solidFill>
            </a:endParaRPr>
          </a:p>
          <a:p>
            <a:r>
              <a:rPr lang="en-GB" sz="2400" dirty="0">
                <a:solidFill>
                  <a:schemeClr val="bg1"/>
                </a:solidFill>
              </a:rPr>
              <a:t>Simon Spencer (2024) </a:t>
            </a:r>
            <a:r>
              <a:rPr lang="en-GB" sz="2400" i="1" dirty="0">
                <a:solidFill>
                  <a:schemeClr val="bg1"/>
                </a:solidFill>
              </a:rPr>
              <a:t>Care Computers.</a:t>
            </a:r>
            <a:endParaRPr lang="en-GB" dirty="0">
              <a:solidFill>
                <a:schemeClr val="bg1"/>
              </a:solidFill>
            </a:endParaRPr>
          </a:p>
          <a:p>
            <a:endParaRPr lang="en-GB" b="1" dirty="0">
              <a:solidFill>
                <a:schemeClr val="bg1"/>
              </a:solidFill>
            </a:endParaRPr>
          </a:p>
          <a:p>
            <a:endParaRPr lang="en-GB" b="1" dirty="0">
              <a:solidFill>
                <a:schemeClr val="bg1"/>
              </a:solidFill>
            </a:endParaRPr>
          </a:p>
          <a:p>
            <a:endParaRPr lang="en-GB" b="1" dirty="0">
              <a:solidFill>
                <a:schemeClr val="bg1"/>
              </a:solidFill>
            </a:endParaRPr>
          </a:p>
          <a:p>
            <a:endParaRPr lang="en-GB" b="1" dirty="0">
              <a:solidFill>
                <a:schemeClr val="bg1"/>
              </a:solidFill>
            </a:endParaRPr>
          </a:p>
          <a:p>
            <a:endParaRPr lang="en-GB" sz="2800" b="1" i="1" u="sng" dirty="0">
              <a:solidFill>
                <a:schemeClr val="bg1"/>
              </a:solidFill>
            </a:endParaRPr>
          </a:p>
          <a:p>
            <a:endParaRPr lang="en-GB" b="1" dirty="0">
              <a:solidFill>
                <a:schemeClr val="bg1"/>
              </a:solidFill>
            </a:endParaRPr>
          </a:p>
          <a:p>
            <a:endParaRPr lang="en-GB" b="1" dirty="0">
              <a:solidFill>
                <a:schemeClr val="bg1"/>
              </a:solidFill>
            </a:endParaRPr>
          </a:p>
          <a:p>
            <a:endParaRPr lang="en-GB" b="1" dirty="0">
              <a:solidFill>
                <a:schemeClr val="bg1"/>
              </a:solidFill>
            </a:endParaRPr>
          </a:p>
          <a:p>
            <a:endParaRPr lang="en-GB" b="1" dirty="0">
              <a:solidFill>
                <a:schemeClr val="bg1"/>
              </a:solidFill>
            </a:endParaRPr>
          </a:p>
          <a:p>
            <a:endParaRPr lang="en-GB" b="1" dirty="0">
              <a:solidFill>
                <a:schemeClr val="bg1"/>
              </a:solidFill>
            </a:endParaRPr>
          </a:p>
          <a:p>
            <a:endParaRPr lang="en-GB" b="1" dirty="0">
              <a:solidFill>
                <a:schemeClr val="bg1"/>
              </a:solidFill>
            </a:endParaRPr>
          </a:p>
          <a:p>
            <a:endParaRPr lang="en-GB" b="1" dirty="0">
              <a:solidFill>
                <a:schemeClr val="bg1"/>
              </a:solidFill>
            </a:endParaRPr>
          </a:p>
        </p:txBody>
      </p:sp>
    </p:spTree>
    <p:extLst>
      <p:ext uri="{BB962C8B-B14F-4D97-AF65-F5344CB8AC3E}">
        <p14:creationId xmlns:p14="http://schemas.microsoft.com/office/powerpoint/2010/main" val="228381631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DappledVTI">
  <a:themeElements>
    <a:clrScheme name="Custom 81">
      <a:dk1>
        <a:sysClr val="windowText" lastClr="000000"/>
      </a:dk1>
      <a:lt1>
        <a:sysClr val="window" lastClr="FFFFFF"/>
      </a:lt1>
      <a:dk2>
        <a:srgbClr val="21363B"/>
      </a:dk2>
      <a:lt2>
        <a:srgbClr val="F4F2F0"/>
      </a:lt2>
      <a:accent1>
        <a:srgbClr val="758468"/>
      </a:accent1>
      <a:accent2>
        <a:srgbClr val="B5A7AC"/>
      </a:accent2>
      <a:accent3>
        <a:srgbClr val="CC9C6F"/>
      </a:accent3>
      <a:accent4>
        <a:srgbClr val="767640"/>
      </a:accent4>
      <a:accent5>
        <a:srgbClr val="A5B295"/>
      </a:accent5>
      <a:accent6>
        <a:srgbClr val="C19DA7"/>
      </a:accent6>
      <a:hlink>
        <a:srgbClr val="D13D6E"/>
      </a:hlink>
      <a:folHlink>
        <a:srgbClr val="6C9D92"/>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4" ma:contentTypeDescription="Create a new document." ma:contentTypeScope="" ma:versionID="b396a4615dd9c8dc29d8f71dbb782e59">
  <xsd:schema xmlns:xsd="http://www.w3.org/2001/XMLSchema" xmlns:xs="http://www.w3.org/2001/XMLSchema" xmlns:p="http://schemas.microsoft.com/office/2006/metadata/properties" xmlns:ns3="3ef5847a-e696-4fee-a2c0-6c3f87568321" targetNamespace="http://schemas.microsoft.com/office/2006/metadata/properties" ma:root="true" ma:fieldsID="340941d8b898578f34c43a62c1a0603e"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0A4B16E-FAE2-47FF-8D29-BE93773504B7}">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3F601A00-5FE6-4A2E-A612-EF38C6C7FFCC}">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5E1649A2-6B70-45F3-9A1C-9A85797C216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1127</Words>
  <Application>Microsoft Office PowerPoint</Application>
  <PresentationFormat>Widescreen</PresentationFormat>
  <Paragraphs>158</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Avenir Next LT Pro</vt:lpstr>
      <vt:lpstr>AvenirNext LT Pro Medium</vt:lpstr>
      <vt:lpstr>Calibri</vt:lpstr>
      <vt:lpstr>Calibri,Sans-Serif</vt:lpstr>
      <vt:lpstr>Courier New</vt:lpstr>
      <vt:lpstr>Sabon Next LT</vt:lpstr>
      <vt:lpstr>Segoe UI</vt:lpstr>
      <vt:lpstr>DappledVTI</vt:lpstr>
      <vt:lpstr>EVALUATING THE USE OF DIGITAL TECHNOLOGY  TO ENHANCE THE EFFICIENCY AT  SUNRISE RESIDENTIAL CARE HOME</vt:lpstr>
      <vt:lpstr>PowerPoint Presentation</vt:lpstr>
      <vt:lpstr> </vt:lpstr>
      <vt:lpstr> </vt:lpstr>
      <vt:lpstr> </vt:lpstr>
      <vt:lpstr> </vt:lpstr>
      <vt:lpstr> </vt:lpstr>
      <vt:lpstr> </vt:lpstr>
      <vt:lpstr> </vt:lpstr>
      <vt:lpstr> </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EVALUATING THE USE OF DIGITAL TECHNOLOGY  TO ENHANCE THE EFFICIENCY AT  SUNRISE RESIDENTIAL CARE HOME</dc:title>
  <dc:creator>Dilnawaz Khan (2435767)</dc:creator>
  <cp:lastModifiedBy>alex robinson</cp:lastModifiedBy>
  <cp:revision>2371</cp:revision>
  <dcterms:created xsi:type="dcterms:W3CDTF">2025-09-29T18:56:13Z</dcterms:created>
  <dcterms:modified xsi:type="dcterms:W3CDTF">2025-10-11T09:49:25Z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