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1.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5"/>
  </p:notesMasterIdLst>
  <p:sldIdLst>
    <p:sldId id="262" r:id="rId2"/>
    <p:sldId id="449" r:id="rId3"/>
    <p:sldId id="595" r:id="rId4"/>
    <p:sldId id="593" r:id="rId5"/>
    <p:sldId id="594" r:id="rId6"/>
    <p:sldId id="268" r:id="rId7"/>
    <p:sldId id="606" r:id="rId8"/>
    <p:sldId id="298" r:id="rId9"/>
    <p:sldId id="285" r:id="rId10"/>
    <p:sldId id="597" r:id="rId11"/>
    <p:sldId id="578" r:id="rId12"/>
    <p:sldId id="763" r:id="rId13"/>
    <p:sldId id="580" r:id="rId14"/>
    <p:sldId id="323" r:id="rId15"/>
    <p:sldId id="294" r:id="rId16"/>
    <p:sldId id="272" r:id="rId17"/>
    <p:sldId id="320" r:id="rId18"/>
    <p:sldId id="372" r:id="rId19"/>
    <p:sldId id="760" r:id="rId20"/>
    <p:sldId id="436" r:id="rId21"/>
    <p:sldId id="764" r:id="rId22"/>
    <p:sldId id="583" r:id="rId23"/>
    <p:sldId id="582" r:id="rId24"/>
    <p:sldId id="757" r:id="rId25"/>
    <p:sldId id="264" r:id="rId26"/>
    <p:sldId id="263" r:id="rId27"/>
    <p:sldId id="258" r:id="rId28"/>
    <p:sldId id="762" r:id="rId29"/>
    <p:sldId id="750" r:id="rId30"/>
    <p:sldId id="384" r:id="rId31"/>
    <p:sldId id="768" r:id="rId32"/>
    <p:sldId id="769" r:id="rId33"/>
    <p:sldId id="381" r:id="rId34"/>
    <p:sldId id="393" r:id="rId35"/>
    <p:sldId id="766" r:id="rId36"/>
    <p:sldId id="395" r:id="rId37"/>
    <p:sldId id="748" r:id="rId38"/>
    <p:sldId id="744" r:id="rId39"/>
    <p:sldId id="388" r:id="rId40"/>
    <p:sldId id="767" r:id="rId41"/>
    <p:sldId id="758" r:id="rId42"/>
    <p:sldId id="770" r:id="rId43"/>
    <p:sldId id="771" r:id="rId44"/>
    <p:sldId id="587" r:id="rId45"/>
    <p:sldId id="759" r:id="rId46"/>
    <p:sldId id="761" r:id="rId47"/>
    <p:sldId id="775" r:id="rId48"/>
    <p:sldId id="461" r:id="rId49"/>
    <p:sldId id="636" r:id="rId50"/>
    <p:sldId id="279" r:id="rId51"/>
    <p:sldId id="722" r:id="rId52"/>
    <p:sldId id="527" r:id="rId53"/>
    <p:sldId id="533" r:id="rId54"/>
    <p:sldId id="552" r:id="rId55"/>
    <p:sldId id="553" r:id="rId56"/>
    <p:sldId id="772" r:id="rId57"/>
    <p:sldId id="726" r:id="rId58"/>
    <p:sldId id="266" r:id="rId59"/>
    <p:sldId id="773" r:id="rId60"/>
    <p:sldId id="774" r:id="rId61"/>
    <p:sldId id="438" r:id="rId62"/>
    <p:sldId id="390" r:id="rId63"/>
    <p:sldId id="265" r:id="rId64"/>
    <p:sldId id="259" r:id="rId65"/>
    <p:sldId id="746" r:id="rId66"/>
    <p:sldId id="269" r:id="rId67"/>
    <p:sldId id="271" r:id="rId68"/>
    <p:sldId id="273" r:id="rId69"/>
    <p:sldId id="257" r:id="rId70"/>
    <p:sldId id="414" r:id="rId71"/>
    <p:sldId id="421" r:id="rId72"/>
    <p:sldId id="423" r:id="rId73"/>
    <p:sldId id="776" r:id="rId74"/>
    <p:sldId id="777" r:id="rId75"/>
    <p:sldId id="351" r:id="rId76"/>
    <p:sldId id="352" r:id="rId77"/>
    <p:sldId id="778" r:id="rId78"/>
    <p:sldId id="354" r:id="rId79"/>
    <p:sldId id="356" r:id="rId80"/>
    <p:sldId id="358" r:id="rId81"/>
    <p:sldId id="360" r:id="rId82"/>
    <p:sldId id="779" r:id="rId83"/>
    <p:sldId id="359" r:id="rId8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ppcwkjAiQzbMR05R6mhIZA==" hashData="pWT3fe0VyBxbuQ/yLvZeVcn/Z4LnWqSNfL7ySohMFyEmD/cW6gOnR/3zL+7KFogUdmupl133QoZul591BpO3l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66010" autoAdjust="0"/>
  </p:normalViewPr>
  <p:slideViewPr>
    <p:cSldViewPr snapToGrid="0">
      <p:cViewPr varScale="1">
        <p:scale>
          <a:sx n="96" d="100"/>
          <a:sy n="96" d="100"/>
        </p:scale>
        <p:origin x="6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diagrams/_rels/data16.xml.rels><?xml version="1.0" encoding="UTF-8" standalone="yes"?>
<Relationships xmlns="http://schemas.openxmlformats.org/package/2006/relationships"><Relationship Id="rId3" Type="http://schemas.openxmlformats.org/officeDocument/2006/relationships/hyperlink" Target="https://www.legislation.gov.uk/ukpga/1968/60/section/9" TargetMode="External"/><Relationship Id="rId2" Type="http://schemas.openxmlformats.org/officeDocument/2006/relationships/hyperlink" Target="https://www.legislation.gov.uk/ukpga/1968/60/section/8" TargetMode="External"/><Relationship Id="rId1" Type="http://schemas.openxmlformats.org/officeDocument/2006/relationships/hyperlink" Target="https://www.legislation.gov.uk/ukpga/1968/60/section/1" TargetMode="External"/><Relationship Id="rId4" Type="http://schemas.openxmlformats.org/officeDocument/2006/relationships/hyperlink" Target="https://www.legislation.gov.uk/ukpga/1968/60/section/10" TargetMode="External"/></Relationships>
</file>

<file path=ppt/diagrams/_rels/drawing16.xml.rels><?xml version="1.0" encoding="UTF-8" standalone="yes"?>
<Relationships xmlns="http://schemas.openxmlformats.org/package/2006/relationships"><Relationship Id="rId3" Type="http://schemas.openxmlformats.org/officeDocument/2006/relationships/hyperlink" Target="https://www.legislation.gov.uk/ukpga/1968/60/section/9" TargetMode="External"/><Relationship Id="rId2" Type="http://schemas.openxmlformats.org/officeDocument/2006/relationships/hyperlink" Target="https://www.legislation.gov.uk/ukpga/1968/60/section/8" TargetMode="External"/><Relationship Id="rId1" Type="http://schemas.openxmlformats.org/officeDocument/2006/relationships/hyperlink" Target="https://www.legislation.gov.uk/ukpga/1968/60/section/1" TargetMode="External"/><Relationship Id="rId4" Type="http://schemas.openxmlformats.org/officeDocument/2006/relationships/hyperlink" Target="https://www.legislation.gov.uk/ukpga/1968/60/section/10"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a:solidFill>
          <a:schemeClr val="accent6">
            <a:lumMod val="40000"/>
            <a:lumOff val="60000"/>
          </a:schemeClr>
        </a:solidFill>
      </dgm:spPr>
      <dgm:t>
        <a:bodyPr/>
        <a:lstStyle/>
        <a:p>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a:solidFill>
          <a:schemeClr val="accent6">
            <a:lumMod val="40000"/>
            <a:lumOff val="60000"/>
          </a:schemeClr>
        </a:solidFill>
      </dgm:spPr>
      <dgm:t>
        <a:bodyPr/>
        <a:lstStyle/>
        <a:p>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dirty="0"/>
            <a:t>This usually starts with an intelligence analysis that a particular individual or group is involved in criminal enterprise</a:t>
          </a:r>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custFlipVert="1" custFlipHor="0" custScaleX="11032" custScaleY="589072" custLinFactY="44764" custLinFactNeighborX="-34026" custLinFactNeighborY="100000"/>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33CD73-81B0-4CC9-8423-03A4049EB83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B13179E-02F5-4D0D-B61A-3F67B1598437}">
      <dgm:prSet/>
      <dgm:spPr/>
      <dgm:t>
        <a:bodyPr/>
        <a:lstStyle/>
        <a:p>
          <a:r>
            <a:rPr lang="en-GB" dirty="0"/>
            <a:t>C</a:t>
          </a:r>
          <a:r>
            <a:rPr lang="en-GB" b="0" i="0" dirty="0"/>
            <a:t>rimes that have been committed</a:t>
          </a:r>
          <a:endParaRPr lang="en-US" dirty="0"/>
        </a:p>
      </dgm:t>
    </dgm:pt>
    <dgm:pt modelId="{8BE23D7A-69F5-41F5-BC07-54F864768510}" type="parTrans" cxnId="{28A58E56-7FA5-4377-898F-5A59A60F78DD}">
      <dgm:prSet/>
      <dgm:spPr/>
      <dgm:t>
        <a:bodyPr/>
        <a:lstStyle/>
        <a:p>
          <a:endParaRPr lang="en-US"/>
        </a:p>
      </dgm:t>
    </dgm:pt>
    <dgm:pt modelId="{55D4777C-897A-41D8-8EB0-BD48708DAB09}" type="sibTrans" cxnId="{28A58E56-7FA5-4377-898F-5A59A60F78DD}">
      <dgm:prSet/>
      <dgm:spPr/>
      <dgm:t>
        <a:bodyPr/>
        <a:lstStyle/>
        <a:p>
          <a:endParaRPr lang="en-US"/>
        </a:p>
      </dgm:t>
    </dgm:pt>
    <dgm:pt modelId="{8AB5E4A8-A063-44D7-BDF8-071C3B307E3D}">
      <dgm:prSet/>
      <dgm:spPr/>
      <dgm:t>
        <a:bodyPr/>
        <a:lstStyle/>
        <a:p>
          <a:r>
            <a:rPr lang="en-GB"/>
            <a:t>I</a:t>
          </a:r>
          <a:r>
            <a:rPr lang="en-GB" b="0" i="0"/>
            <a:t>dentifying whether a crime has </a:t>
          </a:r>
          <a:r>
            <a:rPr lang="en-GB" b="0" i="1"/>
            <a:t>actually</a:t>
          </a:r>
          <a:r>
            <a:rPr lang="en-GB" b="0" i="0"/>
            <a:t> been committed, with a view to commencing criminal proceedings</a:t>
          </a:r>
          <a:endParaRPr lang="en-US"/>
        </a:p>
      </dgm:t>
    </dgm:pt>
    <dgm:pt modelId="{A4CAF990-4CA8-46AD-A21A-43710649E081}" type="parTrans" cxnId="{9536B002-B1F9-4599-9BF6-EB656C1CD346}">
      <dgm:prSet/>
      <dgm:spPr/>
      <dgm:t>
        <a:bodyPr/>
        <a:lstStyle/>
        <a:p>
          <a:endParaRPr lang="en-US"/>
        </a:p>
      </dgm:t>
    </dgm:pt>
    <dgm:pt modelId="{A74B1970-93B8-4781-9DED-4900BF249528}" type="sibTrans" cxnId="{9536B002-B1F9-4599-9BF6-EB656C1CD346}">
      <dgm:prSet/>
      <dgm:spPr/>
      <dgm:t>
        <a:bodyPr/>
        <a:lstStyle/>
        <a:p>
          <a:endParaRPr lang="en-US"/>
        </a:p>
      </dgm:t>
    </dgm:pt>
    <dgm:pt modelId="{85C04050-4D06-409E-9839-39F16BEC02C5}">
      <dgm:prSet/>
      <dgm:spPr/>
      <dgm:t>
        <a:bodyPr/>
        <a:lstStyle/>
        <a:p>
          <a:r>
            <a:rPr lang="en-GB"/>
            <a:t>C</a:t>
          </a:r>
          <a:r>
            <a:rPr lang="en-GB" b="0" i="0"/>
            <a:t>rimes that the police believe may be committed, for example, when premises or individuals are kept under observation for a period of time, with a view to the possible institution of criminal proceedings</a:t>
          </a:r>
          <a:endParaRPr lang="en-US"/>
        </a:p>
      </dgm:t>
    </dgm:pt>
    <dgm:pt modelId="{27EF6E7B-163C-44D7-A281-CDAD528BC410}" type="parTrans" cxnId="{9CDC85CF-106B-4B23-BD77-49FFD25D7289}">
      <dgm:prSet/>
      <dgm:spPr/>
      <dgm:t>
        <a:bodyPr/>
        <a:lstStyle/>
        <a:p>
          <a:endParaRPr lang="en-US"/>
        </a:p>
      </dgm:t>
    </dgm:pt>
    <dgm:pt modelId="{A374C6D5-763C-4551-89E4-553C7A8DEC58}" type="sibTrans" cxnId="{9CDC85CF-106B-4B23-BD77-49FFD25D7289}">
      <dgm:prSet/>
      <dgm:spPr/>
      <dgm:t>
        <a:bodyPr/>
        <a:lstStyle/>
        <a:p>
          <a:endParaRPr lang="en-US"/>
        </a:p>
      </dgm:t>
    </dgm:pt>
    <dgm:pt modelId="{8997BDE7-C929-3D44-BDC8-7CFF8721E2E8}" type="pres">
      <dgm:prSet presAssocID="{CD33CD73-81B0-4CC9-8423-03A4049EB830}" presName="Name0" presStyleCnt="0">
        <dgm:presLayoutVars>
          <dgm:dir/>
          <dgm:animLvl val="lvl"/>
          <dgm:resizeHandles val="exact"/>
        </dgm:presLayoutVars>
      </dgm:prSet>
      <dgm:spPr/>
    </dgm:pt>
    <dgm:pt modelId="{05968D0D-BA5E-F14E-BE98-52AFCCEAA882}" type="pres">
      <dgm:prSet presAssocID="{85C04050-4D06-409E-9839-39F16BEC02C5}" presName="boxAndChildren" presStyleCnt="0"/>
      <dgm:spPr/>
    </dgm:pt>
    <dgm:pt modelId="{32775DCB-23AB-7D41-8AA3-94855295C7EF}" type="pres">
      <dgm:prSet presAssocID="{85C04050-4D06-409E-9839-39F16BEC02C5}" presName="parentTextBox" presStyleLbl="node1" presStyleIdx="0" presStyleCnt="3"/>
      <dgm:spPr/>
    </dgm:pt>
    <dgm:pt modelId="{E8C40226-F438-FA4D-906C-3F5217AC1597}" type="pres">
      <dgm:prSet presAssocID="{A74B1970-93B8-4781-9DED-4900BF249528}" presName="sp" presStyleCnt="0"/>
      <dgm:spPr/>
    </dgm:pt>
    <dgm:pt modelId="{50D8BE7A-E348-5F4C-B341-405F004C073F}" type="pres">
      <dgm:prSet presAssocID="{8AB5E4A8-A063-44D7-BDF8-071C3B307E3D}" presName="arrowAndChildren" presStyleCnt="0"/>
      <dgm:spPr/>
    </dgm:pt>
    <dgm:pt modelId="{257D0BF1-4588-6341-B4AF-AC1BD4C22AE2}" type="pres">
      <dgm:prSet presAssocID="{8AB5E4A8-A063-44D7-BDF8-071C3B307E3D}" presName="parentTextArrow" presStyleLbl="node1" presStyleIdx="1" presStyleCnt="3"/>
      <dgm:spPr/>
    </dgm:pt>
    <dgm:pt modelId="{F94410C6-4FD1-AB46-A536-4E9D4C69BFFA}" type="pres">
      <dgm:prSet presAssocID="{55D4777C-897A-41D8-8EB0-BD48708DAB09}" presName="sp" presStyleCnt="0"/>
      <dgm:spPr/>
    </dgm:pt>
    <dgm:pt modelId="{59FBFB4C-205C-784C-B60B-C91952BBE1AF}" type="pres">
      <dgm:prSet presAssocID="{CB13179E-02F5-4D0D-B61A-3F67B1598437}" presName="arrowAndChildren" presStyleCnt="0"/>
      <dgm:spPr/>
    </dgm:pt>
    <dgm:pt modelId="{D070FF4D-1232-0249-8C68-C8A3C9E1477A}" type="pres">
      <dgm:prSet presAssocID="{CB13179E-02F5-4D0D-B61A-3F67B1598437}" presName="parentTextArrow" presStyleLbl="node1" presStyleIdx="2" presStyleCnt="3"/>
      <dgm:spPr/>
    </dgm:pt>
  </dgm:ptLst>
  <dgm:cxnLst>
    <dgm:cxn modelId="{9536B002-B1F9-4599-9BF6-EB656C1CD346}" srcId="{CD33CD73-81B0-4CC9-8423-03A4049EB830}" destId="{8AB5E4A8-A063-44D7-BDF8-071C3B307E3D}" srcOrd="1" destOrd="0" parTransId="{A4CAF990-4CA8-46AD-A21A-43710649E081}" sibTransId="{A74B1970-93B8-4781-9DED-4900BF249528}"/>
    <dgm:cxn modelId="{0D82892E-850C-CE4C-8CC8-4AAFDCB3B1F7}" type="presOf" srcId="{CB13179E-02F5-4D0D-B61A-3F67B1598437}" destId="{D070FF4D-1232-0249-8C68-C8A3C9E1477A}" srcOrd="0" destOrd="0" presId="urn:microsoft.com/office/officeart/2005/8/layout/process4"/>
    <dgm:cxn modelId="{4BC63374-5C73-F543-95DA-1EFCCB079797}" type="presOf" srcId="{85C04050-4D06-409E-9839-39F16BEC02C5}" destId="{32775DCB-23AB-7D41-8AA3-94855295C7EF}" srcOrd="0" destOrd="0" presId="urn:microsoft.com/office/officeart/2005/8/layout/process4"/>
    <dgm:cxn modelId="{28A58E56-7FA5-4377-898F-5A59A60F78DD}" srcId="{CD33CD73-81B0-4CC9-8423-03A4049EB830}" destId="{CB13179E-02F5-4D0D-B61A-3F67B1598437}" srcOrd="0" destOrd="0" parTransId="{8BE23D7A-69F5-41F5-BC07-54F864768510}" sibTransId="{55D4777C-897A-41D8-8EB0-BD48708DAB09}"/>
    <dgm:cxn modelId="{85125490-0DF9-434B-80D4-4C1D6361B38D}" type="presOf" srcId="{CD33CD73-81B0-4CC9-8423-03A4049EB830}" destId="{8997BDE7-C929-3D44-BDC8-7CFF8721E2E8}" srcOrd="0" destOrd="0" presId="urn:microsoft.com/office/officeart/2005/8/layout/process4"/>
    <dgm:cxn modelId="{9CDC85CF-106B-4B23-BD77-49FFD25D7289}" srcId="{CD33CD73-81B0-4CC9-8423-03A4049EB830}" destId="{85C04050-4D06-409E-9839-39F16BEC02C5}" srcOrd="2" destOrd="0" parTransId="{27EF6E7B-163C-44D7-A281-CDAD528BC410}" sibTransId="{A374C6D5-763C-4551-89E4-553C7A8DEC58}"/>
    <dgm:cxn modelId="{D3DE3DEB-3688-264B-AF90-30BE5EF59E97}" type="presOf" srcId="{8AB5E4A8-A063-44D7-BDF8-071C3B307E3D}" destId="{257D0BF1-4588-6341-B4AF-AC1BD4C22AE2}" srcOrd="0" destOrd="0" presId="urn:microsoft.com/office/officeart/2005/8/layout/process4"/>
    <dgm:cxn modelId="{AD2123F3-F02B-0347-A068-8D52CC2C7141}" type="presParOf" srcId="{8997BDE7-C929-3D44-BDC8-7CFF8721E2E8}" destId="{05968D0D-BA5E-F14E-BE98-52AFCCEAA882}" srcOrd="0" destOrd="0" presId="urn:microsoft.com/office/officeart/2005/8/layout/process4"/>
    <dgm:cxn modelId="{AB87DA95-AAA6-1546-BD17-F8ADBE5473F3}" type="presParOf" srcId="{05968D0D-BA5E-F14E-BE98-52AFCCEAA882}" destId="{32775DCB-23AB-7D41-8AA3-94855295C7EF}" srcOrd="0" destOrd="0" presId="urn:microsoft.com/office/officeart/2005/8/layout/process4"/>
    <dgm:cxn modelId="{0BFB5A91-9DD5-9C40-A3B6-931EA520E89A}" type="presParOf" srcId="{8997BDE7-C929-3D44-BDC8-7CFF8721E2E8}" destId="{E8C40226-F438-FA4D-906C-3F5217AC1597}" srcOrd="1" destOrd="0" presId="urn:microsoft.com/office/officeart/2005/8/layout/process4"/>
    <dgm:cxn modelId="{F4B2C8AB-F5E1-364E-9E13-9603623D3FCC}" type="presParOf" srcId="{8997BDE7-C929-3D44-BDC8-7CFF8721E2E8}" destId="{50D8BE7A-E348-5F4C-B341-405F004C073F}" srcOrd="2" destOrd="0" presId="urn:microsoft.com/office/officeart/2005/8/layout/process4"/>
    <dgm:cxn modelId="{BD93A305-AF72-B04B-A66D-2B913C3CC152}" type="presParOf" srcId="{50D8BE7A-E348-5F4C-B341-405F004C073F}" destId="{257D0BF1-4588-6341-B4AF-AC1BD4C22AE2}" srcOrd="0" destOrd="0" presId="urn:microsoft.com/office/officeart/2005/8/layout/process4"/>
    <dgm:cxn modelId="{FBC1AD57-B332-CB40-AF2B-B90631D1543C}" type="presParOf" srcId="{8997BDE7-C929-3D44-BDC8-7CFF8721E2E8}" destId="{F94410C6-4FD1-AB46-A536-4E9D4C69BFFA}" srcOrd="3" destOrd="0" presId="urn:microsoft.com/office/officeart/2005/8/layout/process4"/>
    <dgm:cxn modelId="{2643AA6B-6990-9241-977D-E8ECDB33E24C}" type="presParOf" srcId="{8997BDE7-C929-3D44-BDC8-7CFF8721E2E8}" destId="{59FBFB4C-205C-784C-B60B-C91952BBE1AF}" srcOrd="4" destOrd="0" presId="urn:microsoft.com/office/officeart/2005/8/layout/process4"/>
    <dgm:cxn modelId="{7B7F6043-E403-E246-9D8B-3A3A7088C798}" type="presParOf" srcId="{59FBFB4C-205C-784C-B60B-C91952BBE1AF}" destId="{D070FF4D-1232-0249-8C68-C8A3C9E147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D590084C-2EF5-5A48-8B09-A8A56A40DD8A}" type="presOf" srcId="{57292EEF-48EF-496E-BD78-0EA853FAE164}" destId="{FA342497-336A-F447-A3B9-27FD20687706}" srcOrd="0" destOrd="0" presId="urn:microsoft.com/office/officeart/2008/layout/LinedList"/>
    <dgm:cxn modelId="{5056F56C-1F52-44F8-A405-A60F26643A5D}" srcId="{8F9E19B7-0927-42FE-92CF-4C62300D5C98}" destId="{929E7228-8DDE-4CB0-B1DC-7F11D3A8BF04}" srcOrd="2" destOrd="0" parTransId="{C3454E51-3836-4022-97BC-D23B63C5164B}" sibTransId="{B21FAAA4-CEE2-41B5-9A2B-120D88781E73}"/>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573726-E6BF-4FCA-B1F5-174031F6F0E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9DB0C4C2-F45A-4564-B65C-FC6A33BE041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AA’s are called to the police station as an important safeguard, providing independent support to detainee’s who are:</a:t>
          </a:r>
        </a:p>
      </dgm:t>
    </dgm:pt>
    <dgm:pt modelId="{4832D5F4-9F5B-4737-B494-8C3314FC3650}" type="parTrans" cxnId="{D72CF3EB-152F-46C7-B856-BEF9A2EAAAAA}">
      <dgm:prSet/>
      <dgm:spPr/>
      <dgm:t>
        <a:bodyPr/>
        <a:lstStyle/>
        <a:p>
          <a:endParaRPr lang="en-US"/>
        </a:p>
      </dgm:t>
    </dgm:pt>
    <dgm:pt modelId="{8E1DF05D-AE8A-47FF-BBEF-26BEBDB18C61}" type="sibTrans" cxnId="{D72CF3EB-152F-46C7-B856-BEF9A2EAAAAA}">
      <dgm:prSet/>
      <dgm:spPr/>
      <dgm:t>
        <a:bodyPr/>
        <a:lstStyle/>
        <a:p>
          <a:endParaRPr lang="en-US"/>
        </a:p>
      </dgm:t>
    </dgm:pt>
    <dgm:pt modelId="{8FE17A39-08FE-4A80-AF87-F0BEDC0A2F4D}">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Aged 18 or under or</a:t>
          </a:r>
        </a:p>
      </dgm:t>
    </dgm:pt>
    <dgm:pt modelId="{FEA9E8C4-67A7-4712-AA0C-3767246E6470}" type="parTrans" cxnId="{D0F99049-EFCD-41F5-A87F-0B8AA3E71B9C}">
      <dgm:prSet/>
      <dgm:spPr/>
      <dgm:t>
        <a:bodyPr/>
        <a:lstStyle/>
        <a:p>
          <a:endParaRPr lang="en-US"/>
        </a:p>
      </dgm:t>
    </dgm:pt>
    <dgm:pt modelId="{C284AA9B-3F3A-4503-AD2E-F1AF5286B541}" type="sibTrans" cxnId="{D0F99049-EFCD-41F5-A87F-0B8AA3E71B9C}">
      <dgm:prSet/>
      <dgm:spPr/>
      <dgm:t>
        <a:bodyPr/>
        <a:lstStyle/>
        <a:p>
          <a:endParaRPr lang="en-US"/>
        </a:p>
      </dgm:t>
    </dgm:pt>
    <dgm:pt modelId="{CEBDA387-C6B5-4E91-872D-CA1D574E8A47}">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Maybe mentally disordered /vulnerable</a:t>
          </a:r>
        </a:p>
      </dgm:t>
    </dgm:pt>
    <dgm:pt modelId="{F47593D7-9DA8-4E85-948B-A878FB4E9DF6}" type="parTrans" cxnId="{97A65ED3-3DF4-4DDF-93FD-33AB5A86CA90}">
      <dgm:prSet/>
      <dgm:spPr/>
      <dgm:t>
        <a:bodyPr/>
        <a:lstStyle/>
        <a:p>
          <a:endParaRPr lang="en-US"/>
        </a:p>
      </dgm:t>
    </dgm:pt>
    <dgm:pt modelId="{1FCFEDAE-3B8B-4BC4-9C1F-1C8D3851EF28}" type="sibTrans" cxnId="{97A65ED3-3DF4-4DDF-93FD-33AB5A86CA90}">
      <dgm:prSet/>
      <dgm:spPr/>
      <dgm:t>
        <a:bodyPr/>
        <a:lstStyle/>
        <a:p>
          <a:endParaRPr lang="en-US"/>
        </a:p>
      </dgm:t>
    </dgm:pt>
    <dgm:pt modelId="{89801180-ABF5-40B3-8201-8761DE444AE4}" type="pres">
      <dgm:prSet presAssocID="{AC573726-E6BF-4FCA-B1F5-174031F6F0EB}" presName="Name0" presStyleCnt="0">
        <dgm:presLayoutVars>
          <dgm:dir/>
          <dgm:animLvl val="lvl"/>
          <dgm:resizeHandles val="exact"/>
        </dgm:presLayoutVars>
      </dgm:prSet>
      <dgm:spPr/>
    </dgm:pt>
    <dgm:pt modelId="{E673A95D-DD5E-4BDC-8575-A50C6D411A09}" type="pres">
      <dgm:prSet presAssocID="{9DB0C4C2-F45A-4564-B65C-FC6A33BE041A}" presName="boxAndChildren" presStyleCnt="0"/>
      <dgm:spPr/>
    </dgm:pt>
    <dgm:pt modelId="{68AEEDA8-7F4A-4EE9-839F-4B972A1D97A9}" type="pres">
      <dgm:prSet presAssocID="{9DB0C4C2-F45A-4564-B65C-FC6A33BE041A}" presName="parentTextBox" presStyleLbl="node1" presStyleIdx="0" presStyleCnt="1"/>
      <dgm:spPr/>
    </dgm:pt>
    <dgm:pt modelId="{2B366A3F-7ECA-4CE8-BAE7-59D965D9A55A}" type="pres">
      <dgm:prSet presAssocID="{9DB0C4C2-F45A-4564-B65C-FC6A33BE041A}" presName="entireBox" presStyleLbl="node1" presStyleIdx="0" presStyleCnt="1"/>
      <dgm:spPr/>
    </dgm:pt>
    <dgm:pt modelId="{B585BA98-685B-4B04-9E11-6ED22E2DCEEF}" type="pres">
      <dgm:prSet presAssocID="{9DB0C4C2-F45A-4564-B65C-FC6A33BE041A}" presName="descendantBox" presStyleCnt="0"/>
      <dgm:spPr/>
    </dgm:pt>
    <dgm:pt modelId="{6F14771E-845B-4596-946A-FF081D075A32}" type="pres">
      <dgm:prSet presAssocID="{8FE17A39-08FE-4A80-AF87-F0BEDC0A2F4D}" presName="childTextBox" presStyleLbl="fgAccFollowNode1" presStyleIdx="0" presStyleCnt="2">
        <dgm:presLayoutVars>
          <dgm:bulletEnabled val="1"/>
        </dgm:presLayoutVars>
      </dgm:prSet>
      <dgm:spPr/>
    </dgm:pt>
    <dgm:pt modelId="{B1EB0DD4-C138-4067-A875-E3B477B84400}" type="pres">
      <dgm:prSet presAssocID="{CEBDA387-C6B5-4E91-872D-CA1D574E8A47}" presName="childTextBox" presStyleLbl="fgAccFollowNode1" presStyleIdx="1" presStyleCnt="2">
        <dgm:presLayoutVars>
          <dgm:bulletEnabled val="1"/>
        </dgm:presLayoutVars>
      </dgm:prSet>
      <dgm:spPr/>
    </dgm:pt>
  </dgm:ptLst>
  <dgm:cxnLst>
    <dgm:cxn modelId="{6CAF0B22-08AF-4048-B887-5B9B33180FBF}" type="presOf" srcId="{CEBDA387-C6B5-4E91-872D-CA1D574E8A47}" destId="{B1EB0DD4-C138-4067-A875-E3B477B84400}" srcOrd="0" destOrd="0" presId="urn:microsoft.com/office/officeart/2005/8/layout/process4"/>
    <dgm:cxn modelId="{ADB79125-C1A0-4D6D-9E18-78A7495259A4}" type="presOf" srcId="{AC573726-E6BF-4FCA-B1F5-174031F6F0EB}" destId="{89801180-ABF5-40B3-8201-8761DE444AE4}" srcOrd="0" destOrd="0" presId="urn:microsoft.com/office/officeart/2005/8/layout/process4"/>
    <dgm:cxn modelId="{33E62969-7949-44DD-A1F4-F11FB9DD2638}" type="presOf" srcId="{9DB0C4C2-F45A-4564-B65C-FC6A33BE041A}" destId="{68AEEDA8-7F4A-4EE9-839F-4B972A1D97A9}" srcOrd="0" destOrd="0" presId="urn:microsoft.com/office/officeart/2005/8/layout/process4"/>
    <dgm:cxn modelId="{D0F99049-EFCD-41F5-A87F-0B8AA3E71B9C}" srcId="{9DB0C4C2-F45A-4564-B65C-FC6A33BE041A}" destId="{8FE17A39-08FE-4A80-AF87-F0BEDC0A2F4D}" srcOrd="0" destOrd="0" parTransId="{FEA9E8C4-67A7-4712-AA0C-3767246E6470}" sibTransId="{C284AA9B-3F3A-4503-AD2E-F1AF5286B541}"/>
    <dgm:cxn modelId="{916E048A-C6D0-4E2A-B900-71252C0D6E45}" type="presOf" srcId="{8FE17A39-08FE-4A80-AF87-F0BEDC0A2F4D}" destId="{6F14771E-845B-4596-946A-FF081D075A32}" srcOrd="0" destOrd="0" presId="urn:microsoft.com/office/officeart/2005/8/layout/process4"/>
    <dgm:cxn modelId="{C55A4E99-AFD8-42C0-98BB-4CABE0143D82}" type="presOf" srcId="{9DB0C4C2-F45A-4564-B65C-FC6A33BE041A}" destId="{2B366A3F-7ECA-4CE8-BAE7-59D965D9A55A}" srcOrd="1" destOrd="0" presId="urn:microsoft.com/office/officeart/2005/8/layout/process4"/>
    <dgm:cxn modelId="{97A65ED3-3DF4-4DDF-93FD-33AB5A86CA90}" srcId="{9DB0C4C2-F45A-4564-B65C-FC6A33BE041A}" destId="{CEBDA387-C6B5-4E91-872D-CA1D574E8A47}" srcOrd="1" destOrd="0" parTransId="{F47593D7-9DA8-4E85-948B-A878FB4E9DF6}" sibTransId="{1FCFEDAE-3B8B-4BC4-9C1F-1C8D3851EF28}"/>
    <dgm:cxn modelId="{D72CF3EB-152F-46C7-B856-BEF9A2EAAAAA}" srcId="{AC573726-E6BF-4FCA-B1F5-174031F6F0EB}" destId="{9DB0C4C2-F45A-4564-B65C-FC6A33BE041A}" srcOrd="0" destOrd="0" parTransId="{4832D5F4-9F5B-4737-B494-8C3314FC3650}" sibTransId="{8E1DF05D-AE8A-47FF-BBEF-26BEBDB18C61}"/>
    <dgm:cxn modelId="{DCF5910F-EEBB-4C12-ABB3-66895BC0EE6A}" type="presParOf" srcId="{89801180-ABF5-40B3-8201-8761DE444AE4}" destId="{E673A95D-DD5E-4BDC-8575-A50C6D411A09}" srcOrd="0" destOrd="0" presId="urn:microsoft.com/office/officeart/2005/8/layout/process4"/>
    <dgm:cxn modelId="{9D6CAE9B-7A43-4575-BF95-46F444A68F4A}" type="presParOf" srcId="{E673A95D-DD5E-4BDC-8575-A50C6D411A09}" destId="{68AEEDA8-7F4A-4EE9-839F-4B972A1D97A9}" srcOrd="0" destOrd="0" presId="urn:microsoft.com/office/officeart/2005/8/layout/process4"/>
    <dgm:cxn modelId="{CA4BCB1D-BEC8-40A0-A86F-9D23247372EB}" type="presParOf" srcId="{E673A95D-DD5E-4BDC-8575-A50C6D411A09}" destId="{2B366A3F-7ECA-4CE8-BAE7-59D965D9A55A}" srcOrd="1" destOrd="0" presId="urn:microsoft.com/office/officeart/2005/8/layout/process4"/>
    <dgm:cxn modelId="{6A21B40A-FFA0-433A-B8E0-A217E9D4A72E}" type="presParOf" srcId="{E673A95D-DD5E-4BDC-8575-A50C6D411A09}" destId="{B585BA98-685B-4B04-9E11-6ED22E2DCEEF}" srcOrd="2" destOrd="0" presId="urn:microsoft.com/office/officeart/2005/8/layout/process4"/>
    <dgm:cxn modelId="{E22F7964-1262-4EBE-B245-7E889DB311F9}" type="presParOf" srcId="{B585BA98-685B-4B04-9E11-6ED22E2DCEEF}" destId="{6F14771E-845B-4596-946A-FF081D075A32}" srcOrd="0" destOrd="0" presId="urn:microsoft.com/office/officeart/2005/8/layout/process4"/>
    <dgm:cxn modelId="{5F55FD3E-098D-4084-94EF-7AF9647105AB}" type="presParOf" srcId="{B585BA98-685B-4B04-9E11-6ED22E2DCEEF}" destId="{B1EB0DD4-C138-4067-A875-E3B477B84400}" srcOrd="1"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AAB6FC1-7DE4-4E26-BE7A-EEC1F2967CA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2AFA390-4A7C-4DD5-90F7-F30BBC7C3B7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Support, advise &amp; assist the detainee</a:t>
          </a:r>
        </a:p>
      </dgm:t>
    </dgm:pt>
    <dgm:pt modelId="{3E1099B3-4319-4F09-ABB2-3A73AFFBFD91}" type="parTrans" cxnId="{DA63EA78-D0AF-43B8-82C1-92A47D28D3EA}">
      <dgm:prSet/>
      <dgm:spPr/>
      <dgm:t>
        <a:bodyPr/>
        <a:lstStyle/>
        <a:p>
          <a:endParaRPr lang="en-US"/>
        </a:p>
      </dgm:t>
    </dgm:pt>
    <dgm:pt modelId="{289C5667-0028-45C4-B7F3-22E9826CCEA9}" type="sibTrans" cxnId="{DA63EA78-D0AF-43B8-82C1-92A47D28D3EA}">
      <dgm:prSet/>
      <dgm:spPr/>
      <dgm:t>
        <a:bodyPr/>
        <a:lstStyle/>
        <a:p>
          <a:endParaRPr lang="en-US"/>
        </a:p>
      </dgm:t>
    </dgm:pt>
    <dgm:pt modelId="{076A3825-AF43-4AC3-9F50-97E7700461A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Ensure that the police act fairly &amp; respect the rights of the detainee</a:t>
          </a:r>
        </a:p>
      </dgm:t>
    </dgm:pt>
    <dgm:pt modelId="{C2E9813A-05F2-4D12-9713-BD0E93C2E127}" type="parTrans" cxnId="{C75E27FF-CBB0-4955-A570-6C6E20FF54BE}">
      <dgm:prSet/>
      <dgm:spPr/>
      <dgm:t>
        <a:bodyPr/>
        <a:lstStyle/>
        <a:p>
          <a:endParaRPr lang="en-US"/>
        </a:p>
      </dgm:t>
    </dgm:pt>
    <dgm:pt modelId="{30A3D3FE-3935-4E8F-85D2-92F1DF60FD90}" type="sibTrans" cxnId="{C75E27FF-CBB0-4955-A570-6C6E20FF54BE}">
      <dgm:prSet/>
      <dgm:spPr/>
      <dgm:t>
        <a:bodyPr/>
        <a:lstStyle/>
        <a:p>
          <a:endParaRPr lang="en-US"/>
        </a:p>
      </dgm:t>
    </dgm:pt>
    <dgm:pt modelId="{69694AD3-C84D-4EA8-AC6C-22136F2DE0DE}">
      <dgm:prSet phldrT="[Text]" custT="1"/>
      <dgm:spPr>
        <a:solidFill>
          <a:schemeClr val="accent2">
            <a:lumMod val="60000"/>
            <a:lumOff val="40000"/>
          </a:schemeClr>
        </a:solidFill>
        <a:ln>
          <a:solidFill>
            <a:schemeClr val="tx1"/>
          </a:solidFill>
        </a:ln>
      </dgm:spPr>
      <dgm:t>
        <a:bodyPr/>
        <a:lstStyle/>
        <a:p>
          <a:r>
            <a:rPr lang="en-US" sz="2100" dirty="0">
              <a:solidFill>
                <a:schemeClr val="tx1"/>
              </a:solidFill>
            </a:rPr>
            <a:t>Help communication between the detainee, the police &amp; others</a:t>
          </a:r>
        </a:p>
      </dgm:t>
    </dgm:pt>
    <dgm:pt modelId="{60940251-B15B-4813-ABBF-1E76C5A8957E}" type="parTrans" cxnId="{92DEB365-415C-49C0-A3B1-1544970046F3}">
      <dgm:prSet/>
      <dgm:spPr/>
      <dgm:t>
        <a:bodyPr/>
        <a:lstStyle/>
        <a:p>
          <a:endParaRPr lang="en-US"/>
        </a:p>
      </dgm:t>
    </dgm:pt>
    <dgm:pt modelId="{E8E6F656-1EC7-4765-9459-B2A77FAFEAAE}" type="sibTrans" cxnId="{92DEB365-415C-49C0-A3B1-1544970046F3}">
      <dgm:prSet/>
      <dgm:spPr/>
      <dgm:t>
        <a:bodyPr/>
        <a:lstStyle/>
        <a:p>
          <a:endParaRPr lang="en-US"/>
        </a:p>
      </dgm:t>
    </dgm:pt>
    <dgm:pt modelId="{3921E41B-42C4-4C61-85AD-F6D9515DB27F}" type="pres">
      <dgm:prSet presAssocID="{7AAB6FC1-7DE4-4E26-BE7A-EEC1F2967CA7}" presName="diagram" presStyleCnt="0">
        <dgm:presLayoutVars>
          <dgm:dir/>
          <dgm:resizeHandles val="exact"/>
        </dgm:presLayoutVars>
      </dgm:prSet>
      <dgm:spPr/>
    </dgm:pt>
    <dgm:pt modelId="{70BAD974-F84C-467F-A0E9-A4C57C3E3AD5}" type="pres">
      <dgm:prSet presAssocID="{B2AFA390-4A7C-4DD5-90F7-F30BBC7C3B73}" presName="node" presStyleLbl="node1" presStyleIdx="0" presStyleCnt="3" custScaleX="196555" custLinFactX="-44209" custLinFactNeighborX="-100000" custLinFactNeighborY="-5">
        <dgm:presLayoutVars>
          <dgm:bulletEnabled val="1"/>
        </dgm:presLayoutVars>
      </dgm:prSet>
      <dgm:spPr/>
    </dgm:pt>
    <dgm:pt modelId="{37B27740-ABA2-4916-91C0-293374C03E67}" type="pres">
      <dgm:prSet presAssocID="{289C5667-0028-45C4-B7F3-22E9826CCEA9}" presName="sibTrans" presStyleCnt="0"/>
      <dgm:spPr/>
    </dgm:pt>
    <dgm:pt modelId="{C30842D1-64DC-4C5D-857F-DA6AF2C71C68}" type="pres">
      <dgm:prSet presAssocID="{076A3825-AF43-4AC3-9F50-97E7700461AB}" presName="node" presStyleLbl="node1" presStyleIdx="1" presStyleCnt="3" custScaleX="330484" custLinFactNeighborX="2247" custLinFactNeighborY="6">
        <dgm:presLayoutVars>
          <dgm:bulletEnabled val="1"/>
        </dgm:presLayoutVars>
      </dgm:prSet>
      <dgm:spPr/>
    </dgm:pt>
    <dgm:pt modelId="{AFC7CD1D-F882-4060-9CBF-F47CEE996D00}" type="pres">
      <dgm:prSet presAssocID="{30A3D3FE-3935-4E8F-85D2-92F1DF60FD90}" presName="sibTrans" presStyleCnt="0"/>
      <dgm:spPr/>
    </dgm:pt>
    <dgm:pt modelId="{FF58745D-26F6-46B7-A804-4ACB4D1CA653}" type="pres">
      <dgm:prSet presAssocID="{69694AD3-C84D-4EA8-AC6C-22136F2DE0DE}" presName="node" presStyleLbl="node1" presStyleIdx="2" presStyleCnt="3" custScaleX="203801" custLinFactX="20174" custLinFactNeighborX="100000" custLinFactNeighborY="-3364">
        <dgm:presLayoutVars>
          <dgm:bulletEnabled val="1"/>
        </dgm:presLayoutVars>
      </dgm:prSet>
      <dgm:spPr/>
    </dgm:pt>
  </dgm:ptLst>
  <dgm:cxnLst>
    <dgm:cxn modelId="{92DEB365-415C-49C0-A3B1-1544970046F3}" srcId="{7AAB6FC1-7DE4-4E26-BE7A-EEC1F2967CA7}" destId="{69694AD3-C84D-4EA8-AC6C-22136F2DE0DE}" srcOrd="2" destOrd="0" parTransId="{60940251-B15B-4813-ABBF-1E76C5A8957E}" sibTransId="{E8E6F656-1EC7-4765-9459-B2A77FAFEAAE}"/>
    <dgm:cxn modelId="{77146178-FFF7-4DED-AAC0-DA008619D53E}" type="presOf" srcId="{69694AD3-C84D-4EA8-AC6C-22136F2DE0DE}" destId="{FF58745D-26F6-46B7-A804-4ACB4D1CA653}" srcOrd="0" destOrd="0" presId="urn:microsoft.com/office/officeart/2005/8/layout/default"/>
    <dgm:cxn modelId="{DA63EA78-D0AF-43B8-82C1-92A47D28D3EA}" srcId="{7AAB6FC1-7DE4-4E26-BE7A-EEC1F2967CA7}" destId="{B2AFA390-4A7C-4DD5-90F7-F30BBC7C3B73}" srcOrd="0" destOrd="0" parTransId="{3E1099B3-4319-4F09-ABB2-3A73AFFBFD91}" sibTransId="{289C5667-0028-45C4-B7F3-22E9826CCEA9}"/>
    <dgm:cxn modelId="{9E3D0C7D-49F2-458C-87EA-00F3E418DB40}" type="presOf" srcId="{7AAB6FC1-7DE4-4E26-BE7A-EEC1F2967CA7}" destId="{3921E41B-42C4-4C61-85AD-F6D9515DB27F}" srcOrd="0" destOrd="0" presId="urn:microsoft.com/office/officeart/2005/8/layout/default"/>
    <dgm:cxn modelId="{43399C82-5887-4B3E-8BF8-A1E280136DC3}" type="presOf" srcId="{B2AFA390-4A7C-4DD5-90F7-F30BBC7C3B73}" destId="{70BAD974-F84C-467F-A0E9-A4C57C3E3AD5}" srcOrd="0" destOrd="0" presId="urn:microsoft.com/office/officeart/2005/8/layout/default"/>
    <dgm:cxn modelId="{535B51E0-0030-4534-AE1A-B2F69CCADAD8}" type="presOf" srcId="{076A3825-AF43-4AC3-9F50-97E7700461AB}" destId="{C30842D1-64DC-4C5D-857F-DA6AF2C71C68}" srcOrd="0" destOrd="0" presId="urn:microsoft.com/office/officeart/2005/8/layout/default"/>
    <dgm:cxn modelId="{C75E27FF-CBB0-4955-A570-6C6E20FF54BE}" srcId="{7AAB6FC1-7DE4-4E26-BE7A-EEC1F2967CA7}" destId="{076A3825-AF43-4AC3-9F50-97E7700461AB}" srcOrd="1" destOrd="0" parTransId="{C2E9813A-05F2-4D12-9713-BD0E93C2E127}" sibTransId="{30A3D3FE-3935-4E8F-85D2-92F1DF60FD90}"/>
    <dgm:cxn modelId="{5D579533-FE93-4342-8417-8E1DB1023E93}" type="presParOf" srcId="{3921E41B-42C4-4C61-85AD-F6D9515DB27F}" destId="{70BAD974-F84C-467F-A0E9-A4C57C3E3AD5}" srcOrd="0" destOrd="0" presId="urn:microsoft.com/office/officeart/2005/8/layout/default"/>
    <dgm:cxn modelId="{6EDDDCCB-1BA8-4A50-984B-E1CF8F88065B}" type="presParOf" srcId="{3921E41B-42C4-4C61-85AD-F6D9515DB27F}" destId="{37B27740-ABA2-4916-91C0-293374C03E67}" srcOrd="1" destOrd="0" presId="urn:microsoft.com/office/officeart/2005/8/layout/default"/>
    <dgm:cxn modelId="{EBDD7B3E-12EB-4157-AD77-EE09C1AA3C6F}" type="presParOf" srcId="{3921E41B-42C4-4C61-85AD-F6D9515DB27F}" destId="{C30842D1-64DC-4C5D-857F-DA6AF2C71C68}" srcOrd="2" destOrd="0" presId="urn:microsoft.com/office/officeart/2005/8/layout/default"/>
    <dgm:cxn modelId="{FA405049-340D-42FE-B4CE-2012E754DF81}" type="presParOf" srcId="{3921E41B-42C4-4C61-85AD-F6D9515DB27F}" destId="{AFC7CD1D-F882-4060-9CBF-F47CEE996D00}" srcOrd="3" destOrd="0" presId="urn:microsoft.com/office/officeart/2005/8/layout/default"/>
    <dgm:cxn modelId="{B742AF02-CF2D-4F94-AB33-FB9D35E82E49}" type="presParOf" srcId="{3921E41B-42C4-4C61-85AD-F6D9515DB27F}" destId="{FF58745D-26F6-46B7-A804-4ACB4D1CA653}" srcOrd="4"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B1ED94-3E06-4B7A-BE84-D1E75BA31560}" type="doc">
      <dgm:prSet loTypeId="urn:microsoft.com/office/officeart/2005/8/layout/process1" loCatId="process" qsTypeId="urn:microsoft.com/office/officeart/2005/8/quickstyle/simple1" qsCatId="simple" csTypeId="urn:microsoft.com/office/officeart/2005/8/colors/accent1_2" csCatId="accent1" phldr="1"/>
      <dgm:spPr/>
    </dgm:pt>
    <dgm:pt modelId="{8BA1E92F-910E-4BBD-B044-85044A1F3FE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Important evidence against the suspect, which you would otherwise be unable to obtain</a:t>
          </a:r>
        </a:p>
      </dgm:t>
    </dgm:pt>
    <dgm:pt modelId="{17A088D1-61A9-4FEA-9E4D-2F2E3234047A}" type="parTrans" cxnId="{EF899ECC-1B33-44E4-9CFE-AD250778B3A8}">
      <dgm:prSet/>
      <dgm:spPr/>
      <dgm:t>
        <a:bodyPr/>
        <a:lstStyle/>
        <a:p>
          <a:endParaRPr lang="en-US"/>
        </a:p>
      </dgm:t>
    </dgm:pt>
    <dgm:pt modelId="{D0BF9CD0-87E4-457E-8579-CA8CC0A7C69A}" type="sibTrans" cxnId="{EF899ECC-1B33-44E4-9CFE-AD250778B3A8}">
      <dgm:prSet/>
      <dgm:spPr>
        <a:solidFill>
          <a:schemeClr val="accent2">
            <a:lumMod val="75000"/>
          </a:schemeClr>
        </a:solidFill>
        <a:ln>
          <a:solidFill>
            <a:schemeClr val="tx1"/>
          </a:solidFill>
        </a:ln>
      </dgm:spPr>
      <dgm:t>
        <a:bodyPr/>
        <a:lstStyle/>
        <a:p>
          <a:endParaRPr lang="en-US"/>
        </a:p>
      </dgm:t>
    </dgm:pt>
    <dgm:pt modelId="{82F5042B-D1F9-4038-BFC8-16907207EC4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Important information revealing further lines of inquiry</a:t>
          </a:r>
        </a:p>
      </dgm:t>
    </dgm:pt>
    <dgm:pt modelId="{37D4A519-CDFB-4578-ACF4-F3E1770B1C06}" type="parTrans" cxnId="{CE186D9B-F6A8-4EC9-B572-8B432F59DE43}">
      <dgm:prSet/>
      <dgm:spPr/>
      <dgm:t>
        <a:bodyPr/>
        <a:lstStyle/>
        <a:p>
          <a:endParaRPr lang="en-US"/>
        </a:p>
      </dgm:t>
    </dgm:pt>
    <dgm:pt modelId="{1AFF4A9E-7052-42E7-B218-CB075A562450}" type="sibTrans" cxnId="{CE186D9B-F6A8-4EC9-B572-8B432F59DE43}">
      <dgm:prSet/>
      <dgm:spPr>
        <a:solidFill>
          <a:schemeClr val="accent2">
            <a:lumMod val="75000"/>
          </a:schemeClr>
        </a:solidFill>
        <a:ln>
          <a:solidFill>
            <a:schemeClr val="tx1"/>
          </a:solidFill>
        </a:ln>
      </dgm:spPr>
      <dgm:t>
        <a:bodyPr/>
        <a:lstStyle/>
        <a:p>
          <a:endParaRPr lang="en-US"/>
        </a:p>
      </dgm:t>
    </dgm:pt>
    <dgm:pt modelId="{009F20C8-5E8C-4A65-ABA7-D5577D13988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Relevant information to be considered in the prosecution decision</a:t>
          </a:r>
        </a:p>
      </dgm:t>
    </dgm:pt>
    <dgm:pt modelId="{E372C21E-0092-4EDC-8E71-67DB0B7DA7C4}" type="parTrans" cxnId="{10927B7B-E435-487A-9008-7E38AEB7D8E0}">
      <dgm:prSet/>
      <dgm:spPr/>
      <dgm:t>
        <a:bodyPr/>
        <a:lstStyle/>
        <a:p>
          <a:endParaRPr lang="en-US"/>
        </a:p>
      </dgm:t>
    </dgm:pt>
    <dgm:pt modelId="{BD58B056-83CC-44C0-B850-673C94199C9E}" type="sibTrans" cxnId="{10927B7B-E435-487A-9008-7E38AEB7D8E0}">
      <dgm:prSet/>
      <dgm:spPr/>
      <dgm:t>
        <a:bodyPr/>
        <a:lstStyle/>
        <a:p>
          <a:endParaRPr lang="en-US"/>
        </a:p>
      </dgm:t>
    </dgm:pt>
    <dgm:pt modelId="{779373AA-66C8-4871-BDDB-CA3D81A78046}" type="pres">
      <dgm:prSet presAssocID="{CAB1ED94-3E06-4B7A-BE84-D1E75BA31560}" presName="Name0" presStyleCnt="0">
        <dgm:presLayoutVars>
          <dgm:dir/>
          <dgm:resizeHandles val="exact"/>
        </dgm:presLayoutVars>
      </dgm:prSet>
      <dgm:spPr/>
    </dgm:pt>
    <dgm:pt modelId="{C47B679E-8469-41F7-B691-CF90BD46A52F}" type="pres">
      <dgm:prSet presAssocID="{8BA1E92F-910E-4BBD-B044-85044A1F3FE6}" presName="node" presStyleLbl="node1" presStyleIdx="0" presStyleCnt="3">
        <dgm:presLayoutVars>
          <dgm:bulletEnabled val="1"/>
        </dgm:presLayoutVars>
      </dgm:prSet>
      <dgm:spPr/>
    </dgm:pt>
    <dgm:pt modelId="{261E20D6-0600-4DD6-B740-AC9D626FE345}" type="pres">
      <dgm:prSet presAssocID="{D0BF9CD0-87E4-457E-8579-CA8CC0A7C69A}" presName="sibTrans" presStyleLbl="sibTrans2D1" presStyleIdx="0" presStyleCnt="2"/>
      <dgm:spPr/>
    </dgm:pt>
    <dgm:pt modelId="{1D67C727-FA88-40F8-BDE2-302637A61C2A}" type="pres">
      <dgm:prSet presAssocID="{D0BF9CD0-87E4-457E-8579-CA8CC0A7C69A}" presName="connectorText" presStyleLbl="sibTrans2D1" presStyleIdx="0" presStyleCnt="2"/>
      <dgm:spPr/>
    </dgm:pt>
    <dgm:pt modelId="{FF15559A-CAA8-454C-BD37-38CEC1DE7743}" type="pres">
      <dgm:prSet presAssocID="{82F5042B-D1F9-4038-BFC8-16907207EC49}" presName="node" presStyleLbl="node1" presStyleIdx="1" presStyleCnt="3">
        <dgm:presLayoutVars>
          <dgm:bulletEnabled val="1"/>
        </dgm:presLayoutVars>
      </dgm:prSet>
      <dgm:spPr/>
    </dgm:pt>
    <dgm:pt modelId="{46E6F455-0033-4536-843B-1430DBBF875F}" type="pres">
      <dgm:prSet presAssocID="{1AFF4A9E-7052-42E7-B218-CB075A562450}" presName="sibTrans" presStyleLbl="sibTrans2D1" presStyleIdx="1" presStyleCnt="2"/>
      <dgm:spPr/>
    </dgm:pt>
    <dgm:pt modelId="{3A26B5A9-81CD-44D3-8B7C-7C8A2C0A9EA8}" type="pres">
      <dgm:prSet presAssocID="{1AFF4A9E-7052-42E7-B218-CB075A562450}" presName="connectorText" presStyleLbl="sibTrans2D1" presStyleIdx="1" presStyleCnt="2"/>
      <dgm:spPr/>
    </dgm:pt>
    <dgm:pt modelId="{3B1FB046-ED01-42BD-803D-88716B9197C6}" type="pres">
      <dgm:prSet presAssocID="{009F20C8-5E8C-4A65-ABA7-D5577D139883}" presName="node" presStyleLbl="node1" presStyleIdx="2" presStyleCnt="3">
        <dgm:presLayoutVars>
          <dgm:bulletEnabled val="1"/>
        </dgm:presLayoutVars>
      </dgm:prSet>
      <dgm:spPr/>
    </dgm:pt>
  </dgm:ptLst>
  <dgm:cxnLst>
    <dgm:cxn modelId="{BA1D5C3C-00C5-40AE-B9FC-1DD8181AABFE}" type="presOf" srcId="{82F5042B-D1F9-4038-BFC8-16907207EC49}" destId="{FF15559A-CAA8-454C-BD37-38CEC1DE7743}" srcOrd="0" destOrd="0" presId="urn:microsoft.com/office/officeart/2005/8/layout/process1"/>
    <dgm:cxn modelId="{36665550-5859-4CD5-8DD4-47E8AB7E5A23}" type="presOf" srcId="{D0BF9CD0-87E4-457E-8579-CA8CC0A7C69A}" destId="{261E20D6-0600-4DD6-B740-AC9D626FE345}" srcOrd="0" destOrd="0" presId="urn:microsoft.com/office/officeart/2005/8/layout/process1"/>
    <dgm:cxn modelId="{10927B7B-E435-487A-9008-7E38AEB7D8E0}" srcId="{CAB1ED94-3E06-4B7A-BE84-D1E75BA31560}" destId="{009F20C8-5E8C-4A65-ABA7-D5577D139883}" srcOrd="2" destOrd="0" parTransId="{E372C21E-0092-4EDC-8E71-67DB0B7DA7C4}" sibTransId="{BD58B056-83CC-44C0-B850-673C94199C9E}"/>
    <dgm:cxn modelId="{13A55D8F-96B6-4CE7-B90F-5CD3D6F21E5C}" type="presOf" srcId="{1AFF4A9E-7052-42E7-B218-CB075A562450}" destId="{46E6F455-0033-4536-843B-1430DBBF875F}" srcOrd="0" destOrd="0" presId="urn:microsoft.com/office/officeart/2005/8/layout/process1"/>
    <dgm:cxn modelId="{CE186D9B-F6A8-4EC9-B572-8B432F59DE43}" srcId="{CAB1ED94-3E06-4B7A-BE84-D1E75BA31560}" destId="{82F5042B-D1F9-4038-BFC8-16907207EC49}" srcOrd="1" destOrd="0" parTransId="{37D4A519-CDFB-4578-ACF4-F3E1770B1C06}" sibTransId="{1AFF4A9E-7052-42E7-B218-CB075A562450}"/>
    <dgm:cxn modelId="{B73B32AB-B0E7-4258-8B07-3B3854B6D84D}" type="presOf" srcId="{8BA1E92F-910E-4BBD-B044-85044A1F3FE6}" destId="{C47B679E-8469-41F7-B691-CF90BD46A52F}" srcOrd="0" destOrd="0" presId="urn:microsoft.com/office/officeart/2005/8/layout/process1"/>
    <dgm:cxn modelId="{697EBAB1-C9DB-4AEA-8A12-413506703011}" type="presOf" srcId="{009F20C8-5E8C-4A65-ABA7-D5577D139883}" destId="{3B1FB046-ED01-42BD-803D-88716B9197C6}" srcOrd="0" destOrd="0" presId="urn:microsoft.com/office/officeart/2005/8/layout/process1"/>
    <dgm:cxn modelId="{0E884AC5-0448-429E-B958-E912FCA0E67E}" type="presOf" srcId="{D0BF9CD0-87E4-457E-8579-CA8CC0A7C69A}" destId="{1D67C727-FA88-40F8-BDE2-302637A61C2A}" srcOrd="1" destOrd="0" presId="urn:microsoft.com/office/officeart/2005/8/layout/process1"/>
    <dgm:cxn modelId="{EF899ECC-1B33-44E4-9CFE-AD250778B3A8}" srcId="{CAB1ED94-3E06-4B7A-BE84-D1E75BA31560}" destId="{8BA1E92F-910E-4BBD-B044-85044A1F3FE6}" srcOrd="0" destOrd="0" parTransId="{17A088D1-61A9-4FEA-9E4D-2F2E3234047A}" sibTransId="{D0BF9CD0-87E4-457E-8579-CA8CC0A7C69A}"/>
    <dgm:cxn modelId="{8A8180DF-A3FD-4293-AF19-9D0C529ED7EA}" type="presOf" srcId="{1AFF4A9E-7052-42E7-B218-CB075A562450}" destId="{3A26B5A9-81CD-44D3-8B7C-7C8A2C0A9EA8}" srcOrd="1" destOrd="0" presId="urn:microsoft.com/office/officeart/2005/8/layout/process1"/>
    <dgm:cxn modelId="{7AF642F8-18FF-4C2D-BD33-3F6AD015CD89}" type="presOf" srcId="{CAB1ED94-3E06-4B7A-BE84-D1E75BA31560}" destId="{779373AA-66C8-4871-BDDB-CA3D81A78046}" srcOrd="0" destOrd="0" presId="urn:microsoft.com/office/officeart/2005/8/layout/process1"/>
    <dgm:cxn modelId="{09209D6E-1D04-46EB-9587-2478D7EBEEB3}" type="presParOf" srcId="{779373AA-66C8-4871-BDDB-CA3D81A78046}" destId="{C47B679E-8469-41F7-B691-CF90BD46A52F}" srcOrd="0" destOrd="0" presId="urn:microsoft.com/office/officeart/2005/8/layout/process1"/>
    <dgm:cxn modelId="{AFE13945-690C-4271-B4B9-3F478661D4E1}" type="presParOf" srcId="{779373AA-66C8-4871-BDDB-CA3D81A78046}" destId="{261E20D6-0600-4DD6-B740-AC9D626FE345}" srcOrd="1" destOrd="0" presId="urn:microsoft.com/office/officeart/2005/8/layout/process1"/>
    <dgm:cxn modelId="{F1A8258C-780E-4F72-96DF-13B488079498}" type="presParOf" srcId="{261E20D6-0600-4DD6-B740-AC9D626FE345}" destId="{1D67C727-FA88-40F8-BDE2-302637A61C2A}" srcOrd="0" destOrd="0" presId="urn:microsoft.com/office/officeart/2005/8/layout/process1"/>
    <dgm:cxn modelId="{BCF47008-9DB7-490C-8825-D9D461CA286B}" type="presParOf" srcId="{779373AA-66C8-4871-BDDB-CA3D81A78046}" destId="{FF15559A-CAA8-454C-BD37-38CEC1DE7743}" srcOrd="2" destOrd="0" presId="urn:microsoft.com/office/officeart/2005/8/layout/process1"/>
    <dgm:cxn modelId="{27C39B24-034A-498D-A036-1A86BAD32E43}" type="presParOf" srcId="{779373AA-66C8-4871-BDDB-CA3D81A78046}" destId="{46E6F455-0033-4536-843B-1430DBBF875F}" srcOrd="3" destOrd="0" presId="urn:microsoft.com/office/officeart/2005/8/layout/process1"/>
    <dgm:cxn modelId="{D431C582-15DA-4074-91E4-1717C09CC570}" type="presParOf" srcId="{46E6F455-0033-4536-843B-1430DBBF875F}" destId="{3A26B5A9-81CD-44D3-8B7C-7C8A2C0A9EA8}" srcOrd="0" destOrd="0" presId="urn:microsoft.com/office/officeart/2005/8/layout/process1"/>
    <dgm:cxn modelId="{BE94AF77-2C2C-4868-BFB1-F90B6593A6FF}" type="presParOf" srcId="{779373AA-66C8-4871-BDDB-CA3D81A78046}" destId="{3B1FB046-ED01-42BD-803D-88716B9197C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70C72B5-9817-4783-9898-E1DA0A960CB7}" type="doc">
      <dgm:prSet loTypeId="urn:microsoft.com/office/officeart/2005/8/layout/matrix2" loCatId="matrix" qsTypeId="urn:microsoft.com/office/officeart/2005/8/quickstyle/simple1" qsCatId="simple" csTypeId="urn:microsoft.com/office/officeart/2005/8/colors/colorful2" csCatId="colorful" phldr="1"/>
      <dgm:spPr/>
      <dgm:t>
        <a:bodyPr/>
        <a:lstStyle/>
        <a:p>
          <a:endParaRPr lang="en-US"/>
        </a:p>
      </dgm:t>
    </dgm:pt>
    <dgm:pt modelId="{FE1E64B6-B275-4727-A753-8465A81BB7B9}">
      <dgm:prSet/>
      <dgm:spPr/>
      <dgm:t>
        <a:bodyPr/>
        <a:lstStyle/>
        <a:p>
          <a:r>
            <a:rPr lang="en-GB"/>
            <a:t>It is essential that all suspect interviews comply with Code E PACE 1984, </a:t>
          </a:r>
          <a:endParaRPr lang="en-US"/>
        </a:p>
      </dgm:t>
    </dgm:pt>
    <dgm:pt modelId="{B8968B60-BC48-4231-87B1-09AE5D385E3F}" type="parTrans" cxnId="{5F4888FF-AAE3-4FE3-8A85-0F20A01B745C}">
      <dgm:prSet/>
      <dgm:spPr/>
      <dgm:t>
        <a:bodyPr/>
        <a:lstStyle/>
        <a:p>
          <a:endParaRPr lang="en-US"/>
        </a:p>
      </dgm:t>
    </dgm:pt>
    <dgm:pt modelId="{C1FDF73D-8B52-4A16-87F2-0E2D93F23478}" type="sibTrans" cxnId="{5F4888FF-AAE3-4FE3-8A85-0F20A01B745C}">
      <dgm:prSet/>
      <dgm:spPr/>
      <dgm:t>
        <a:bodyPr/>
        <a:lstStyle/>
        <a:p>
          <a:endParaRPr lang="en-US"/>
        </a:p>
      </dgm:t>
    </dgm:pt>
    <dgm:pt modelId="{2A9B83C6-A4E6-4657-943E-B92BFE5BD57B}">
      <dgm:prSet/>
      <dgm:spPr/>
      <dgm:t>
        <a:bodyPr/>
        <a:lstStyle/>
        <a:p>
          <a:r>
            <a:rPr lang="en-GB" dirty="0"/>
            <a:t>That the suspect is Provided with their rights,</a:t>
          </a:r>
          <a:endParaRPr lang="en-US" dirty="0"/>
        </a:p>
      </dgm:t>
    </dgm:pt>
    <dgm:pt modelId="{35E99862-9EEF-444E-BDA9-25FE2B7B6E93}" type="parTrans" cxnId="{4E496881-DEEF-490C-A710-61C17E7F58CA}">
      <dgm:prSet/>
      <dgm:spPr/>
      <dgm:t>
        <a:bodyPr/>
        <a:lstStyle/>
        <a:p>
          <a:endParaRPr lang="en-US"/>
        </a:p>
      </dgm:t>
    </dgm:pt>
    <dgm:pt modelId="{04E5F96A-1D01-41E8-81B3-3ADC66B5BA13}" type="sibTrans" cxnId="{4E496881-DEEF-490C-A710-61C17E7F58CA}">
      <dgm:prSet/>
      <dgm:spPr/>
      <dgm:t>
        <a:bodyPr/>
        <a:lstStyle/>
        <a:p>
          <a:endParaRPr lang="en-US"/>
        </a:p>
      </dgm:t>
    </dgm:pt>
    <dgm:pt modelId="{31A018C4-90D3-4141-A261-8C1A3C3921BB}">
      <dgm:prSet/>
      <dgm:spPr/>
      <dgm:t>
        <a:bodyPr/>
        <a:lstStyle/>
        <a:p>
          <a:r>
            <a:rPr lang="en-GB"/>
            <a:t>They are cautioned appropriately and,</a:t>
          </a:r>
          <a:endParaRPr lang="en-US"/>
        </a:p>
      </dgm:t>
    </dgm:pt>
    <dgm:pt modelId="{C3FEBB92-17D2-4F68-AE6B-6F05C03EABDD}" type="parTrans" cxnId="{CA57ED08-BA1E-43E3-B969-18D5C43EAD42}">
      <dgm:prSet/>
      <dgm:spPr/>
      <dgm:t>
        <a:bodyPr/>
        <a:lstStyle/>
        <a:p>
          <a:endParaRPr lang="en-US"/>
        </a:p>
      </dgm:t>
    </dgm:pt>
    <dgm:pt modelId="{7A4B20C9-5992-4DFE-902D-B8BF4207DD87}" type="sibTrans" cxnId="{CA57ED08-BA1E-43E3-B969-18D5C43EAD42}">
      <dgm:prSet/>
      <dgm:spPr/>
      <dgm:t>
        <a:bodyPr/>
        <a:lstStyle/>
        <a:p>
          <a:endParaRPr lang="en-US"/>
        </a:p>
      </dgm:t>
    </dgm:pt>
    <dgm:pt modelId="{F9D5B343-C69F-4D41-A7B2-3A233E2387C5}">
      <dgm:prSet/>
      <dgm:spPr/>
      <dgm:t>
        <a:bodyPr/>
        <a:lstStyle/>
        <a:p>
          <a:r>
            <a:rPr lang="en-GB"/>
            <a:t>That the interview is properly recorded.</a:t>
          </a:r>
          <a:endParaRPr lang="en-US"/>
        </a:p>
      </dgm:t>
    </dgm:pt>
    <dgm:pt modelId="{C664D96C-1D3B-4953-8C9E-D8C2D8957814}" type="parTrans" cxnId="{BFF92F4E-0CF5-4B33-B216-7D82DF85CC9E}">
      <dgm:prSet/>
      <dgm:spPr/>
      <dgm:t>
        <a:bodyPr/>
        <a:lstStyle/>
        <a:p>
          <a:endParaRPr lang="en-US"/>
        </a:p>
      </dgm:t>
    </dgm:pt>
    <dgm:pt modelId="{1C5C75A9-66DE-4861-A552-BB57B35F460B}" type="sibTrans" cxnId="{BFF92F4E-0CF5-4B33-B216-7D82DF85CC9E}">
      <dgm:prSet/>
      <dgm:spPr/>
      <dgm:t>
        <a:bodyPr/>
        <a:lstStyle/>
        <a:p>
          <a:endParaRPr lang="en-US"/>
        </a:p>
      </dgm:t>
    </dgm:pt>
    <dgm:pt modelId="{5F1B7242-412F-44A1-9EA0-3FF2F8969768}" type="pres">
      <dgm:prSet presAssocID="{C70C72B5-9817-4783-9898-E1DA0A960CB7}" presName="matrix" presStyleCnt="0">
        <dgm:presLayoutVars>
          <dgm:chMax val="1"/>
          <dgm:dir/>
          <dgm:resizeHandles val="exact"/>
        </dgm:presLayoutVars>
      </dgm:prSet>
      <dgm:spPr/>
    </dgm:pt>
    <dgm:pt modelId="{3451294A-4D62-422C-A5BA-71D31365CEEC}" type="pres">
      <dgm:prSet presAssocID="{C70C72B5-9817-4783-9898-E1DA0A960CB7}" presName="axisShape" presStyleLbl="bgShp" presStyleIdx="0" presStyleCnt="1"/>
      <dgm:spPr/>
    </dgm:pt>
    <dgm:pt modelId="{DA450080-F28E-44F5-B78B-359E7CD223C7}" type="pres">
      <dgm:prSet presAssocID="{C70C72B5-9817-4783-9898-E1DA0A960CB7}" presName="rect1" presStyleLbl="node1" presStyleIdx="0" presStyleCnt="4">
        <dgm:presLayoutVars>
          <dgm:chMax val="0"/>
          <dgm:chPref val="0"/>
          <dgm:bulletEnabled val="1"/>
        </dgm:presLayoutVars>
      </dgm:prSet>
      <dgm:spPr/>
    </dgm:pt>
    <dgm:pt modelId="{AD769F10-0134-4323-96C6-D8AB8534EB35}" type="pres">
      <dgm:prSet presAssocID="{C70C72B5-9817-4783-9898-E1DA0A960CB7}" presName="rect2" presStyleLbl="node1" presStyleIdx="1" presStyleCnt="4" custScaleX="118897">
        <dgm:presLayoutVars>
          <dgm:chMax val="0"/>
          <dgm:chPref val="0"/>
          <dgm:bulletEnabled val="1"/>
        </dgm:presLayoutVars>
      </dgm:prSet>
      <dgm:spPr/>
    </dgm:pt>
    <dgm:pt modelId="{06188150-F37C-4B41-B4FC-F5AB13A11CE7}" type="pres">
      <dgm:prSet presAssocID="{C70C72B5-9817-4783-9898-E1DA0A960CB7}" presName="rect3" presStyleLbl="node1" presStyleIdx="2" presStyleCnt="4">
        <dgm:presLayoutVars>
          <dgm:chMax val="0"/>
          <dgm:chPref val="0"/>
          <dgm:bulletEnabled val="1"/>
        </dgm:presLayoutVars>
      </dgm:prSet>
      <dgm:spPr/>
    </dgm:pt>
    <dgm:pt modelId="{BC5522B3-E0BD-4FDB-87CA-BFA4D3C5C1BC}" type="pres">
      <dgm:prSet presAssocID="{C70C72B5-9817-4783-9898-E1DA0A960CB7}" presName="rect4" presStyleLbl="node1" presStyleIdx="3" presStyleCnt="4">
        <dgm:presLayoutVars>
          <dgm:chMax val="0"/>
          <dgm:chPref val="0"/>
          <dgm:bulletEnabled val="1"/>
        </dgm:presLayoutVars>
      </dgm:prSet>
      <dgm:spPr/>
    </dgm:pt>
  </dgm:ptLst>
  <dgm:cxnLst>
    <dgm:cxn modelId="{CA57ED08-BA1E-43E3-B969-18D5C43EAD42}" srcId="{C70C72B5-9817-4783-9898-E1DA0A960CB7}" destId="{31A018C4-90D3-4141-A261-8C1A3C3921BB}" srcOrd="2" destOrd="0" parTransId="{C3FEBB92-17D2-4F68-AE6B-6F05C03EABDD}" sibTransId="{7A4B20C9-5992-4DFE-902D-B8BF4207DD87}"/>
    <dgm:cxn modelId="{4EF4EE15-076C-47CA-AC77-75C4A3B57043}" type="presOf" srcId="{2A9B83C6-A4E6-4657-943E-B92BFE5BD57B}" destId="{AD769F10-0134-4323-96C6-D8AB8534EB35}" srcOrd="0" destOrd="0" presId="urn:microsoft.com/office/officeart/2005/8/layout/matrix2"/>
    <dgm:cxn modelId="{F554D320-0F9E-4EF7-8778-B51CBA771D45}" type="presOf" srcId="{C70C72B5-9817-4783-9898-E1DA0A960CB7}" destId="{5F1B7242-412F-44A1-9EA0-3FF2F8969768}" srcOrd="0" destOrd="0" presId="urn:microsoft.com/office/officeart/2005/8/layout/matrix2"/>
    <dgm:cxn modelId="{49BC603E-17EB-4988-BA2D-B06D1E7D31BF}" type="presOf" srcId="{31A018C4-90D3-4141-A261-8C1A3C3921BB}" destId="{06188150-F37C-4B41-B4FC-F5AB13A11CE7}" srcOrd="0" destOrd="0" presId="urn:microsoft.com/office/officeart/2005/8/layout/matrix2"/>
    <dgm:cxn modelId="{BFF92F4E-0CF5-4B33-B216-7D82DF85CC9E}" srcId="{C70C72B5-9817-4783-9898-E1DA0A960CB7}" destId="{F9D5B343-C69F-4D41-A7B2-3A233E2387C5}" srcOrd="3" destOrd="0" parTransId="{C664D96C-1D3B-4953-8C9E-D8C2D8957814}" sibTransId="{1C5C75A9-66DE-4861-A552-BB57B35F460B}"/>
    <dgm:cxn modelId="{4E496881-DEEF-490C-A710-61C17E7F58CA}" srcId="{C70C72B5-9817-4783-9898-E1DA0A960CB7}" destId="{2A9B83C6-A4E6-4657-943E-B92BFE5BD57B}" srcOrd="1" destOrd="0" parTransId="{35E99862-9EEF-444E-BDA9-25FE2B7B6E93}" sibTransId="{04E5F96A-1D01-41E8-81B3-3ADC66B5BA13}"/>
    <dgm:cxn modelId="{270B86A8-6632-4A6C-A330-B810C8039EB5}" type="presOf" srcId="{F9D5B343-C69F-4D41-A7B2-3A233E2387C5}" destId="{BC5522B3-E0BD-4FDB-87CA-BFA4D3C5C1BC}" srcOrd="0" destOrd="0" presId="urn:microsoft.com/office/officeart/2005/8/layout/matrix2"/>
    <dgm:cxn modelId="{397C0CED-18D3-45F2-8700-7546978A09D8}" type="presOf" srcId="{FE1E64B6-B275-4727-A753-8465A81BB7B9}" destId="{DA450080-F28E-44F5-B78B-359E7CD223C7}" srcOrd="0" destOrd="0" presId="urn:microsoft.com/office/officeart/2005/8/layout/matrix2"/>
    <dgm:cxn modelId="{5F4888FF-AAE3-4FE3-8A85-0F20A01B745C}" srcId="{C70C72B5-9817-4783-9898-E1DA0A960CB7}" destId="{FE1E64B6-B275-4727-A753-8465A81BB7B9}" srcOrd="0" destOrd="0" parTransId="{B8968B60-BC48-4231-87B1-09AE5D385E3F}" sibTransId="{C1FDF73D-8B52-4A16-87F2-0E2D93F23478}"/>
    <dgm:cxn modelId="{539D402F-54B7-4735-B6ED-3770E63202C2}" type="presParOf" srcId="{5F1B7242-412F-44A1-9EA0-3FF2F8969768}" destId="{3451294A-4D62-422C-A5BA-71D31365CEEC}" srcOrd="0" destOrd="0" presId="urn:microsoft.com/office/officeart/2005/8/layout/matrix2"/>
    <dgm:cxn modelId="{5E6DDDDF-DD89-4E70-8F8F-4EB2FE8F4881}" type="presParOf" srcId="{5F1B7242-412F-44A1-9EA0-3FF2F8969768}" destId="{DA450080-F28E-44F5-B78B-359E7CD223C7}" srcOrd="1" destOrd="0" presId="urn:microsoft.com/office/officeart/2005/8/layout/matrix2"/>
    <dgm:cxn modelId="{31BAC915-C5B6-493B-8295-2B9F3133D5B5}" type="presParOf" srcId="{5F1B7242-412F-44A1-9EA0-3FF2F8969768}" destId="{AD769F10-0134-4323-96C6-D8AB8534EB35}" srcOrd="2" destOrd="0" presId="urn:microsoft.com/office/officeart/2005/8/layout/matrix2"/>
    <dgm:cxn modelId="{C6061861-09B3-4083-8F16-BDE72A18F449}" type="presParOf" srcId="{5F1B7242-412F-44A1-9EA0-3FF2F8969768}" destId="{06188150-F37C-4B41-B4FC-F5AB13A11CE7}" srcOrd="3" destOrd="0" presId="urn:microsoft.com/office/officeart/2005/8/layout/matrix2"/>
    <dgm:cxn modelId="{5D240794-F9F7-4B1F-B926-AF9FB036FDE2}" type="presParOf" srcId="{5F1B7242-412F-44A1-9EA0-3FF2F8969768}" destId="{BC5522B3-E0BD-4FDB-87CA-BFA4D3C5C1BC}"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7F88F19-1B5C-4152-813F-2738402A0A6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B91F1A2-AF05-46C5-9745-F4F7411103D1}">
      <dgm:prSet/>
      <dgm:spPr/>
      <dgm:t>
        <a:bodyPr/>
        <a:lstStyle/>
        <a:p>
          <a:r>
            <a:rPr lang="en-GB"/>
            <a:t>Ensure that Interviews were conducted in a fair and lawful manner</a:t>
          </a:r>
          <a:endParaRPr lang="en-US"/>
        </a:p>
      </dgm:t>
    </dgm:pt>
    <dgm:pt modelId="{FCDB9A0C-1D8D-4EFD-8A31-401211DBF4C0}" type="parTrans" cxnId="{E9B46CF1-43B0-4BAC-B625-7E92F981ABCF}">
      <dgm:prSet/>
      <dgm:spPr/>
      <dgm:t>
        <a:bodyPr/>
        <a:lstStyle/>
        <a:p>
          <a:endParaRPr lang="en-US"/>
        </a:p>
      </dgm:t>
    </dgm:pt>
    <dgm:pt modelId="{5C0E103F-8C41-4126-90DE-679B8024DC09}" type="sibTrans" cxnId="{E9B46CF1-43B0-4BAC-B625-7E92F981ABCF}">
      <dgm:prSet/>
      <dgm:spPr/>
      <dgm:t>
        <a:bodyPr/>
        <a:lstStyle/>
        <a:p>
          <a:endParaRPr lang="en-US"/>
        </a:p>
      </dgm:t>
    </dgm:pt>
    <dgm:pt modelId="{35F5B9FE-CAE5-4E43-8DAB-2ACA449616E3}">
      <dgm:prSet/>
      <dgm:spPr/>
      <dgm:t>
        <a:bodyPr/>
        <a:lstStyle/>
        <a:p>
          <a:r>
            <a:rPr lang="en-GB"/>
            <a:t>That they had the opportunity to receive legal advice, and this was free and independent of the police</a:t>
          </a:r>
          <a:endParaRPr lang="en-US"/>
        </a:p>
      </dgm:t>
    </dgm:pt>
    <dgm:pt modelId="{03806D64-8670-4991-A5C7-2E181DF8FEDE}" type="parTrans" cxnId="{C826626D-27FD-4193-83FD-9E1BFD2761EF}">
      <dgm:prSet/>
      <dgm:spPr/>
      <dgm:t>
        <a:bodyPr/>
        <a:lstStyle/>
        <a:p>
          <a:endParaRPr lang="en-US"/>
        </a:p>
      </dgm:t>
    </dgm:pt>
    <dgm:pt modelId="{9A31F553-D0EF-451C-BB83-97539345A1E3}" type="sibTrans" cxnId="{C826626D-27FD-4193-83FD-9E1BFD2761EF}">
      <dgm:prSet/>
      <dgm:spPr/>
      <dgm:t>
        <a:bodyPr/>
        <a:lstStyle/>
        <a:p>
          <a:endParaRPr lang="en-US"/>
        </a:p>
      </dgm:t>
    </dgm:pt>
    <dgm:pt modelId="{20F90997-3D0E-48D2-A6C5-64BB32691ADD}">
      <dgm:prSet/>
      <dgm:spPr/>
      <dgm:t>
        <a:bodyPr/>
        <a:lstStyle/>
        <a:p>
          <a:r>
            <a:rPr lang="en-GB"/>
            <a:t>That Children and vulnerable persons had an appropriate adult independent of the police to explain things to them.</a:t>
          </a:r>
          <a:endParaRPr lang="en-US"/>
        </a:p>
      </dgm:t>
    </dgm:pt>
    <dgm:pt modelId="{CCD135CD-D6D5-4729-A34A-7FC9940CC3A1}" type="parTrans" cxnId="{EBC1B902-C8A0-4D7B-9981-7B8086E4EDE4}">
      <dgm:prSet/>
      <dgm:spPr/>
      <dgm:t>
        <a:bodyPr/>
        <a:lstStyle/>
        <a:p>
          <a:endParaRPr lang="en-US"/>
        </a:p>
      </dgm:t>
    </dgm:pt>
    <dgm:pt modelId="{1292A297-E45C-4FF8-A3F4-F0B843EAD232}" type="sibTrans" cxnId="{EBC1B902-C8A0-4D7B-9981-7B8086E4EDE4}">
      <dgm:prSet/>
      <dgm:spPr/>
      <dgm:t>
        <a:bodyPr/>
        <a:lstStyle/>
        <a:p>
          <a:endParaRPr lang="en-US"/>
        </a:p>
      </dgm:t>
    </dgm:pt>
    <dgm:pt modelId="{7C064106-80C8-4D1E-B5CB-9660F765F8CA}" type="pres">
      <dgm:prSet presAssocID="{37F88F19-1B5C-4152-813F-2738402A0A68}" presName="hierChild1" presStyleCnt="0">
        <dgm:presLayoutVars>
          <dgm:chPref val="1"/>
          <dgm:dir/>
          <dgm:animOne val="branch"/>
          <dgm:animLvl val="lvl"/>
          <dgm:resizeHandles/>
        </dgm:presLayoutVars>
      </dgm:prSet>
      <dgm:spPr/>
    </dgm:pt>
    <dgm:pt modelId="{69E28D11-C9D4-4FD8-9BD5-53A3310D5701}" type="pres">
      <dgm:prSet presAssocID="{9B91F1A2-AF05-46C5-9745-F4F7411103D1}" presName="hierRoot1" presStyleCnt="0"/>
      <dgm:spPr/>
    </dgm:pt>
    <dgm:pt modelId="{460F8D62-323D-42D5-87ED-ED1B432BA39E}" type="pres">
      <dgm:prSet presAssocID="{9B91F1A2-AF05-46C5-9745-F4F7411103D1}" presName="composite" presStyleCnt="0"/>
      <dgm:spPr/>
    </dgm:pt>
    <dgm:pt modelId="{3221C707-9750-485A-803F-C16E465F288D}" type="pres">
      <dgm:prSet presAssocID="{9B91F1A2-AF05-46C5-9745-F4F7411103D1}" presName="background" presStyleLbl="node0" presStyleIdx="0" presStyleCnt="3"/>
      <dgm:spPr/>
    </dgm:pt>
    <dgm:pt modelId="{C9347A92-6D07-493A-8B82-5B437E2F53BA}" type="pres">
      <dgm:prSet presAssocID="{9B91F1A2-AF05-46C5-9745-F4F7411103D1}" presName="text" presStyleLbl="fgAcc0" presStyleIdx="0" presStyleCnt="3">
        <dgm:presLayoutVars>
          <dgm:chPref val="3"/>
        </dgm:presLayoutVars>
      </dgm:prSet>
      <dgm:spPr/>
    </dgm:pt>
    <dgm:pt modelId="{FD043F22-C96A-44EB-9DE2-4DC5AF0EFED1}" type="pres">
      <dgm:prSet presAssocID="{9B91F1A2-AF05-46C5-9745-F4F7411103D1}" presName="hierChild2" presStyleCnt="0"/>
      <dgm:spPr/>
    </dgm:pt>
    <dgm:pt modelId="{8F9DF51E-B872-46A4-BFEA-C0D212641518}" type="pres">
      <dgm:prSet presAssocID="{35F5B9FE-CAE5-4E43-8DAB-2ACA449616E3}" presName="hierRoot1" presStyleCnt="0"/>
      <dgm:spPr/>
    </dgm:pt>
    <dgm:pt modelId="{8F9F859C-F893-45EC-8E54-F34DA22BC757}" type="pres">
      <dgm:prSet presAssocID="{35F5B9FE-CAE5-4E43-8DAB-2ACA449616E3}" presName="composite" presStyleCnt="0"/>
      <dgm:spPr/>
    </dgm:pt>
    <dgm:pt modelId="{B20A00CC-9305-4E03-B8C9-B08EEEB7AA84}" type="pres">
      <dgm:prSet presAssocID="{35F5B9FE-CAE5-4E43-8DAB-2ACA449616E3}" presName="background" presStyleLbl="node0" presStyleIdx="1" presStyleCnt="3"/>
      <dgm:spPr/>
    </dgm:pt>
    <dgm:pt modelId="{A4A81734-65ED-4469-9A70-3623B6A58629}" type="pres">
      <dgm:prSet presAssocID="{35F5B9FE-CAE5-4E43-8DAB-2ACA449616E3}" presName="text" presStyleLbl="fgAcc0" presStyleIdx="1" presStyleCnt="3">
        <dgm:presLayoutVars>
          <dgm:chPref val="3"/>
        </dgm:presLayoutVars>
      </dgm:prSet>
      <dgm:spPr/>
    </dgm:pt>
    <dgm:pt modelId="{ABC94B48-AC05-4FC5-B3F0-500DC0D722B3}" type="pres">
      <dgm:prSet presAssocID="{35F5B9FE-CAE5-4E43-8DAB-2ACA449616E3}" presName="hierChild2" presStyleCnt="0"/>
      <dgm:spPr/>
    </dgm:pt>
    <dgm:pt modelId="{BA6FB5E2-D1D4-4C99-ACFC-CA38158849BC}" type="pres">
      <dgm:prSet presAssocID="{20F90997-3D0E-48D2-A6C5-64BB32691ADD}" presName="hierRoot1" presStyleCnt="0"/>
      <dgm:spPr/>
    </dgm:pt>
    <dgm:pt modelId="{344598EF-D0BF-493C-8A19-50832D1332F9}" type="pres">
      <dgm:prSet presAssocID="{20F90997-3D0E-48D2-A6C5-64BB32691ADD}" presName="composite" presStyleCnt="0"/>
      <dgm:spPr/>
    </dgm:pt>
    <dgm:pt modelId="{8541EBCC-37C7-46A7-9FD2-0A01EA6B98FE}" type="pres">
      <dgm:prSet presAssocID="{20F90997-3D0E-48D2-A6C5-64BB32691ADD}" presName="background" presStyleLbl="node0" presStyleIdx="2" presStyleCnt="3"/>
      <dgm:spPr/>
    </dgm:pt>
    <dgm:pt modelId="{EA14F2B3-9E37-4891-ACCC-0226920C2672}" type="pres">
      <dgm:prSet presAssocID="{20F90997-3D0E-48D2-A6C5-64BB32691ADD}" presName="text" presStyleLbl="fgAcc0" presStyleIdx="2" presStyleCnt="3">
        <dgm:presLayoutVars>
          <dgm:chPref val="3"/>
        </dgm:presLayoutVars>
      </dgm:prSet>
      <dgm:spPr/>
    </dgm:pt>
    <dgm:pt modelId="{3ABA480A-E60E-4757-BB70-F51E8697F134}" type="pres">
      <dgm:prSet presAssocID="{20F90997-3D0E-48D2-A6C5-64BB32691ADD}" presName="hierChild2" presStyleCnt="0"/>
      <dgm:spPr/>
    </dgm:pt>
  </dgm:ptLst>
  <dgm:cxnLst>
    <dgm:cxn modelId="{EBC1B902-C8A0-4D7B-9981-7B8086E4EDE4}" srcId="{37F88F19-1B5C-4152-813F-2738402A0A68}" destId="{20F90997-3D0E-48D2-A6C5-64BB32691ADD}" srcOrd="2" destOrd="0" parTransId="{CCD135CD-D6D5-4729-A34A-7FC9940CC3A1}" sibTransId="{1292A297-E45C-4FF8-A3F4-F0B843EAD232}"/>
    <dgm:cxn modelId="{C801C016-AA85-4148-87E9-4132DF15F893}" type="presOf" srcId="{9B91F1A2-AF05-46C5-9745-F4F7411103D1}" destId="{C9347A92-6D07-493A-8B82-5B437E2F53BA}" srcOrd="0" destOrd="0" presId="urn:microsoft.com/office/officeart/2005/8/layout/hierarchy1"/>
    <dgm:cxn modelId="{C826626D-27FD-4193-83FD-9E1BFD2761EF}" srcId="{37F88F19-1B5C-4152-813F-2738402A0A68}" destId="{35F5B9FE-CAE5-4E43-8DAB-2ACA449616E3}" srcOrd="1" destOrd="0" parTransId="{03806D64-8670-4991-A5C7-2E181DF8FEDE}" sibTransId="{9A31F553-D0EF-451C-BB83-97539345A1E3}"/>
    <dgm:cxn modelId="{171BA057-E9F1-400D-BE13-E3ADA57FA3D7}" type="presOf" srcId="{35F5B9FE-CAE5-4E43-8DAB-2ACA449616E3}" destId="{A4A81734-65ED-4469-9A70-3623B6A58629}" srcOrd="0" destOrd="0" presId="urn:microsoft.com/office/officeart/2005/8/layout/hierarchy1"/>
    <dgm:cxn modelId="{D38E0499-7D98-4748-BD26-139FEC4EB112}" type="presOf" srcId="{37F88F19-1B5C-4152-813F-2738402A0A68}" destId="{7C064106-80C8-4D1E-B5CB-9660F765F8CA}" srcOrd="0" destOrd="0" presId="urn:microsoft.com/office/officeart/2005/8/layout/hierarchy1"/>
    <dgm:cxn modelId="{F8C3BEE7-5ABB-4361-AD9B-3A9354FE732D}" type="presOf" srcId="{20F90997-3D0E-48D2-A6C5-64BB32691ADD}" destId="{EA14F2B3-9E37-4891-ACCC-0226920C2672}" srcOrd="0" destOrd="0" presId="urn:microsoft.com/office/officeart/2005/8/layout/hierarchy1"/>
    <dgm:cxn modelId="{E9B46CF1-43B0-4BAC-B625-7E92F981ABCF}" srcId="{37F88F19-1B5C-4152-813F-2738402A0A68}" destId="{9B91F1A2-AF05-46C5-9745-F4F7411103D1}" srcOrd="0" destOrd="0" parTransId="{FCDB9A0C-1D8D-4EFD-8A31-401211DBF4C0}" sibTransId="{5C0E103F-8C41-4126-90DE-679B8024DC09}"/>
    <dgm:cxn modelId="{F513A900-A099-46D3-971D-A480A03B8F8F}" type="presParOf" srcId="{7C064106-80C8-4D1E-B5CB-9660F765F8CA}" destId="{69E28D11-C9D4-4FD8-9BD5-53A3310D5701}" srcOrd="0" destOrd="0" presId="urn:microsoft.com/office/officeart/2005/8/layout/hierarchy1"/>
    <dgm:cxn modelId="{BA484CEE-2DD4-4ED0-AB21-23F94C4DD6BA}" type="presParOf" srcId="{69E28D11-C9D4-4FD8-9BD5-53A3310D5701}" destId="{460F8D62-323D-42D5-87ED-ED1B432BA39E}" srcOrd="0" destOrd="0" presId="urn:microsoft.com/office/officeart/2005/8/layout/hierarchy1"/>
    <dgm:cxn modelId="{C943CB94-0A98-4CCF-AE56-D6AD6BD44319}" type="presParOf" srcId="{460F8D62-323D-42D5-87ED-ED1B432BA39E}" destId="{3221C707-9750-485A-803F-C16E465F288D}" srcOrd="0" destOrd="0" presId="urn:microsoft.com/office/officeart/2005/8/layout/hierarchy1"/>
    <dgm:cxn modelId="{74F1F0B9-4E4F-4DB3-BAC9-A660F4861438}" type="presParOf" srcId="{460F8D62-323D-42D5-87ED-ED1B432BA39E}" destId="{C9347A92-6D07-493A-8B82-5B437E2F53BA}" srcOrd="1" destOrd="0" presId="urn:microsoft.com/office/officeart/2005/8/layout/hierarchy1"/>
    <dgm:cxn modelId="{4B5CB378-D969-43AC-B147-2096758720E2}" type="presParOf" srcId="{69E28D11-C9D4-4FD8-9BD5-53A3310D5701}" destId="{FD043F22-C96A-44EB-9DE2-4DC5AF0EFED1}" srcOrd="1" destOrd="0" presId="urn:microsoft.com/office/officeart/2005/8/layout/hierarchy1"/>
    <dgm:cxn modelId="{D63537ED-2CE6-445E-9061-E362F765A0E4}" type="presParOf" srcId="{7C064106-80C8-4D1E-B5CB-9660F765F8CA}" destId="{8F9DF51E-B872-46A4-BFEA-C0D212641518}" srcOrd="1" destOrd="0" presId="urn:microsoft.com/office/officeart/2005/8/layout/hierarchy1"/>
    <dgm:cxn modelId="{AFCED4E3-8789-41CC-92EB-8A657E88F548}" type="presParOf" srcId="{8F9DF51E-B872-46A4-BFEA-C0D212641518}" destId="{8F9F859C-F893-45EC-8E54-F34DA22BC757}" srcOrd="0" destOrd="0" presId="urn:microsoft.com/office/officeart/2005/8/layout/hierarchy1"/>
    <dgm:cxn modelId="{34EA29C4-57F8-4A0C-ACF1-48D59FAD805A}" type="presParOf" srcId="{8F9F859C-F893-45EC-8E54-F34DA22BC757}" destId="{B20A00CC-9305-4E03-B8C9-B08EEEB7AA84}" srcOrd="0" destOrd="0" presId="urn:microsoft.com/office/officeart/2005/8/layout/hierarchy1"/>
    <dgm:cxn modelId="{E12C6C0F-8570-4B30-9E18-B77653235D9F}" type="presParOf" srcId="{8F9F859C-F893-45EC-8E54-F34DA22BC757}" destId="{A4A81734-65ED-4469-9A70-3623B6A58629}" srcOrd="1" destOrd="0" presId="urn:microsoft.com/office/officeart/2005/8/layout/hierarchy1"/>
    <dgm:cxn modelId="{FC01F2BC-4FEC-410F-BA8B-7FB7A9E7BB3E}" type="presParOf" srcId="{8F9DF51E-B872-46A4-BFEA-C0D212641518}" destId="{ABC94B48-AC05-4FC5-B3F0-500DC0D722B3}" srcOrd="1" destOrd="0" presId="urn:microsoft.com/office/officeart/2005/8/layout/hierarchy1"/>
    <dgm:cxn modelId="{7B433C98-40FA-4BB8-95AA-520D9D574F0E}" type="presParOf" srcId="{7C064106-80C8-4D1E-B5CB-9660F765F8CA}" destId="{BA6FB5E2-D1D4-4C99-ACFC-CA38158849BC}" srcOrd="2" destOrd="0" presId="urn:microsoft.com/office/officeart/2005/8/layout/hierarchy1"/>
    <dgm:cxn modelId="{F285274F-6B50-4A78-97B1-FA28BC24720D}" type="presParOf" srcId="{BA6FB5E2-D1D4-4C99-ACFC-CA38158849BC}" destId="{344598EF-D0BF-493C-8A19-50832D1332F9}" srcOrd="0" destOrd="0" presId="urn:microsoft.com/office/officeart/2005/8/layout/hierarchy1"/>
    <dgm:cxn modelId="{2F244563-B11B-400B-91CE-726AD055664B}" type="presParOf" srcId="{344598EF-D0BF-493C-8A19-50832D1332F9}" destId="{8541EBCC-37C7-46A7-9FD2-0A01EA6B98FE}" srcOrd="0" destOrd="0" presId="urn:microsoft.com/office/officeart/2005/8/layout/hierarchy1"/>
    <dgm:cxn modelId="{57F2F962-F98B-4D80-9E98-158C797247E7}" type="presParOf" srcId="{344598EF-D0BF-493C-8A19-50832D1332F9}" destId="{EA14F2B3-9E37-4891-ACCC-0226920C2672}" srcOrd="1" destOrd="0" presId="urn:microsoft.com/office/officeart/2005/8/layout/hierarchy1"/>
    <dgm:cxn modelId="{49AAACE8-FEBE-40B7-A464-13DB3621A105}" type="presParOf" srcId="{BA6FB5E2-D1D4-4C99-ACFC-CA38158849BC}" destId="{3ABA480A-E60E-4757-BB70-F51E8697F13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336BEBA-5096-4867-A333-E8B4B5DA2E5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F5EE2D5-8CC5-47DA-9966-3F1ADCA72013}">
      <dgm:prSet/>
      <dgm:spPr/>
      <dgm:t>
        <a:bodyPr/>
        <a:lstStyle/>
        <a:p>
          <a:r>
            <a:rPr lang="en-GB"/>
            <a:t>That interviewees were not subject to oppressive practices</a:t>
          </a:r>
          <a:endParaRPr lang="en-US"/>
        </a:p>
      </dgm:t>
    </dgm:pt>
    <dgm:pt modelId="{BDD44D38-21C4-490C-A917-07D2AAF0A28F}" type="parTrans" cxnId="{116B8A53-A766-43FE-8C01-EFEAEBC623CF}">
      <dgm:prSet/>
      <dgm:spPr/>
      <dgm:t>
        <a:bodyPr/>
        <a:lstStyle/>
        <a:p>
          <a:endParaRPr lang="en-US"/>
        </a:p>
      </dgm:t>
    </dgm:pt>
    <dgm:pt modelId="{7B6964A5-8A86-4670-8658-A65E95C60972}" type="sibTrans" cxnId="{116B8A53-A766-43FE-8C01-EFEAEBC623CF}">
      <dgm:prSet/>
      <dgm:spPr/>
      <dgm:t>
        <a:bodyPr/>
        <a:lstStyle/>
        <a:p>
          <a:endParaRPr lang="en-US"/>
        </a:p>
      </dgm:t>
    </dgm:pt>
    <dgm:pt modelId="{7D333A5D-A08C-48FD-AA20-6520EC67A183}">
      <dgm:prSet/>
      <dgm:spPr/>
      <dgm:t>
        <a:bodyPr/>
        <a:lstStyle/>
        <a:p>
          <a:r>
            <a:rPr lang="en-GB"/>
            <a:t>That they were allowed rest periods</a:t>
          </a:r>
          <a:endParaRPr lang="en-US"/>
        </a:p>
      </dgm:t>
    </dgm:pt>
    <dgm:pt modelId="{7EC99737-816E-49FE-8844-3FCC2A60A2C0}" type="parTrans" cxnId="{DE0D42C8-6A99-4C77-9D75-5F262B556E87}">
      <dgm:prSet/>
      <dgm:spPr/>
      <dgm:t>
        <a:bodyPr/>
        <a:lstStyle/>
        <a:p>
          <a:endParaRPr lang="en-US"/>
        </a:p>
      </dgm:t>
    </dgm:pt>
    <dgm:pt modelId="{11DB6F53-277E-4D7D-8CAF-0E17D4D52376}" type="sibTrans" cxnId="{DE0D42C8-6A99-4C77-9D75-5F262B556E87}">
      <dgm:prSet/>
      <dgm:spPr/>
      <dgm:t>
        <a:bodyPr/>
        <a:lstStyle/>
        <a:p>
          <a:endParaRPr lang="en-US"/>
        </a:p>
      </dgm:t>
    </dgm:pt>
    <dgm:pt modelId="{0EE9AAD8-2708-4FCA-AE18-5FF8C8E4DA84}">
      <dgm:prSet/>
      <dgm:spPr/>
      <dgm:t>
        <a:bodyPr/>
        <a:lstStyle/>
        <a:p>
          <a:r>
            <a:rPr lang="en-GB"/>
            <a:t>That the interviews themselves would be recorded in order that the court could be provided with a fit and proper account of the content of the interview.</a:t>
          </a:r>
          <a:endParaRPr lang="en-US"/>
        </a:p>
      </dgm:t>
    </dgm:pt>
    <dgm:pt modelId="{10D71668-02A0-4531-8D6D-CEC7398AE699}" type="parTrans" cxnId="{DCE843F0-AAA9-49B0-AEB4-3B132AF645A4}">
      <dgm:prSet/>
      <dgm:spPr/>
      <dgm:t>
        <a:bodyPr/>
        <a:lstStyle/>
        <a:p>
          <a:endParaRPr lang="en-US"/>
        </a:p>
      </dgm:t>
    </dgm:pt>
    <dgm:pt modelId="{6344EEA0-2CE7-4796-A2FC-F65891543890}" type="sibTrans" cxnId="{DCE843F0-AAA9-49B0-AEB4-3B132AF645A4}">
      <dgm:prSet/>
      <dgm:spPr/>
      <dgm:t>
        <a:bodyPr/>
        <a:lstStyle/>
        <a:p>
          <a:endParaRPr lang="en-US"/>
        </a:p>
      </dgm:t>
    </dgm:pt>
    <dgm:pt modelId="{77EF3F20-2C8F-42F9-8620-2C1FE2FF94FC}" type="pres">
      <dgm:prSet presAssocID="{B336BEBA-5096-4867-A333-E8B4B5DA2E50}" presName="vert0" presStyleCnt="0">
        <dgm:presLayoutVars>
          <dgm:dir/>
          <dgm:animOne val="branch"/>
          <dgm:animLvl val="lvl"/>
        </dgm:presLayoutVars>
      </dgm:prSet>
      <dgm:spPr/>
    </dgm:pt>
    <dgm:pt modelId="{CF035AAF-3192-4DBB-9D56-E6458EF5C7A5}" type="pres">
      <dgm:prSet presAssocID="{0F5EE2D5-8CC5-47DA-9966-3F1ADCA72013}" presName="thickLine" presStyleLbl="alignNode1" presStyleIdx="0" presStyleCnt="3"/>
      <dgm:spPr/>
    </dgm:pt>
    <dgm:pt modelId="{8FF45B10-6456-49CB-8CB0-0664119216BD}" type="pres">
      <dgm:prSet presAssocID="{0F5EE2D5-8CC5-47DA-9966-3F1ADCA72013}" presName="horz1" presStyleCnt="0"/>
      <dgm:spPr/>
    </dgm:pt>
    <dgm:pt modelId="{25A41E0B-30CC-447B-B34E-F6E26C9998D2}" type="pres">
      <dgm:prSet presAssocID="{0F5EE2D5-8CC5-47DA-9966-3F1ADCA72013}" presName="tx1" presStyleLbl="revTx" presStyleIdx="0" presStyleCnt="3"/>
      <dgm:spPr/>
    </dgm:pt>
    <dgm:pt modelId="{D285389F-8757-4917-82F1-91C0CB9A6FF8}" type="pres">
      <dgm:prSet presAssocID="{0F5EE2D5-8CC5-47DA-9966-3F1ADCA72013}" presName="vert1" presStyleCnt="0"/>
      <dgm:spPr/>
    </dgm:pt>
    <dgm:pt modelId="{591287CC-1673-47E2-A4EF-FF4A85FE9FB1}" type="pres">
      <dgm:prSet presAssocID="{7D333A5D-A08C-48FD-AA20-6520EC67A183}" presName="thickLine" presStyleLbl="alignNode1" presStyleIdx="1" presStyleCnt="3"/>
      <dgm:spPr/>
    </dgm:pt>
    <dgm:pt modelId="{CC0F8D7F-5851-433A-AEEA-0B0D234A1C1F}" type="pres">
      <dgm:prSet presAssocID="{7D333A5D-A08C-48FD-AA20-6520EC67A183}" presName="horz1" presStyleCnt="0"/>
      <dgm:spPr/>
    </dgm:pt>
    <dgm:pt modelId="{D3B33B4B-DA30-41A1-865A-D38F8A7A98C2}" type="pres">
      <dgm:prSet presAssocID="{7D333A5D-A08C-48FD-AA20-6520EC67A183}" presName="tx1" presStyleLbl="revTx" presStyleIdx="1" presStyleCnt="3"/>
      <dgm:spPr/>
    </dgm:pt>
    <dgm:pt modelId="{AB15A1B2-7A02-41D8-818A-DE2AF9E6D5B9}" type="pres">
      <dgm:prSet presAssocID="{7D333A5D-A08C-48FD-AA20-6520EC67A183}" presName="vert1" presStyleCnt="0"/>
      <dgm:spPr/>
    </dgm:pt>
    <dgm:pt modelId="{915DF52B-9EC5-4255-BBC8-1465546258BB}" type="pres">
      <dgm:prSet presAssocID="{0EE9AAD8-2708-4FCA-AE18-5FF8C8E4DA84}" presName="thickLine" presStyleLbl="alignNode1" presStyleIdx="2" presStyleCnt="3"/>
      <dgm:spPr/>
    </dgm:pt>
    <dgm:pt modelId="{9240F01F-2FA4-4DEE-9ECC-5B3AC1ABB8A6}" type="pres">
      <dgm:prSet presAssocID="{0EE9AAD8-2708-4FCA-AE18-5FF8C8E4DA84}" presName="horz1" presStyleCnt="0"/>
      <dgm:spPr/>
    </dgm:pt>
    <dgm:pt modelId="{FACBCB1C-F03B-4FED-9592-709977CA26FF}" type="pres">
      <dgm:prSet presAssocID="{0EE9AAD8-2708-4FCA-AE18-5FF8C8E4DA84}" presName="tx1" presStyleLbl="revTx" presStyleIdx="2" presStyleCnt="3"/>
      <dgm:spPr/>
    </dgm:pt>
    <dgm:pt modelId="{FED529F0-E9ED-4B71-ACC3-1217AC464987}" type="pres">
      <dgm:prSet presAssocID="{0EE9AAD8-2708-4FCA-AE18-5FF8C8E4DA84}" presName="vert1" presStyleCnt="0"/>
      <dgm:spPr/>
    </dgm:pt>
  </dgm:ptLst>
  <dgm:cxnLst>
    <dgm:cxn modelId="{2732A439-02E2-415B-815B-750E23FC4469}" type="presOf" srcId="{B336BEBA-5096-4867-A333-E8B4B5DA2E50}" destId="{77EF3F20-2C8F-42F9-8620-2C1FE2FF94FC}" srcOrd="0" destOrd="0" presId="urn:microsoft.com/office/officeart/2008/layout/LinedList"/>
    <dgm:cxn modelId="{D3EF543A-0505-4255-83BE-A2FD76F7B638}" type="presOf" srcId="{0F5EE2D5-8CC5-47DA-9966-3F1ADCA72013}" destId="{25A41E0B-30CC-447B-B34E-F6E26C9998D2}" srcOrd="0" destOrd="0" presId="urn:microsoft.com/office/officeart/2008/layout/LinedList"/>
    <dgm:cxn modelId="{116B8A53-A766-43FE-8C01-EFEAEBC623CF}" srcId="{B336BEBA-5096-4867-A333-E8B4B5DA2E50}" destId="{0F5EE2D5-8CC5-47DA-9966-3F1ADCA72013}" srcOrd="0" destOrd="0" parTransId="{BDD44D38-21C4-490C-A917-07D2AAF0A28F}" sibTransId="{7B6964A5-8A86-4670-8658-A65E95C60972}"/>
    <dgm:cxn modelId="{3ECAF259-983D-4958-A31A-B0499CBA8586}" type="presOf" srcId="{7D333A5D-A08C-48FD-AA20-6520EC67A183}" destId="{D3B33B4B-DA30-41A1-865A-D38F8A7A98C2}" srcOrd="0" destOrd="0" presId="urn:microsoft.com/office/officeart/2008/layout/LinedList"/>
    <dgm:cxn modelId="{C5FE90A9-D62A-46D6-A130-9EE34E11DE5A}" type="presOf" srcId="{0EE9AAD8-2708-4FCA-AE18-5FF8C8E4DA84}" destId="{FACBCB1C-F03B-4FED-9592-709977CA26FF}" srcOrd="0" destOrd="0" presId="urn:microsoft.com/office/officeart/2008/layout/LinedList"/>
    <dgm:cxn modelId="{DE0D42C8-6A99-4C77-9D75-5F262B556E87}" srcId="{B336BEBA-5096-4867-A333-E8B4B5DA2E50}" destId="{7D333A5D-A08C-48FD-AA20-6520EC67A183}" srcOrd="1" destOrd="0" parTransId="{7EC99737-816E-49FE-8844-3FCC2A60A2C0}" sibTransId="{11DB6F53-277E-4D7D-8CAF-0E17D4D52376}"/>
    <dgm:cxn modelId="{DCE843F0-AAA9-49B0-AEB4-3B132AF645A4}" srcId="{B336BEBA-5096-4867-A333-E8B4B5DA2E50}" destId="{0EE9AAD8-2708-4FCA-AE18-5FF8C8E4DA84}" srcOrd="2" destOrd="0" parTransId="{10D71668-02A0-4531-8D6D-CEC7398AE699}" sibTransId="{6344EEA0-2CE7-4796-A2FC-F65891543890}"/>
    <dgm:cxn modelId="{9E94E2DD-2814-4A34-9881-2AD0335006AF}" type="presParOf" srcId="{77EF3F20-2C8F-42F9-8620-2C1FE2FF94FC}" destId="{CF035AAF-3192-4DBB-9D56-E6458EF5C7A5}" srcOrd="0" destOrd="0" presId="urn:microsoft.com/office/officeart/2008/layout/LinedList"/>
    <dgm:cxn modelId="{A7126221-C7E2-4F59-9913-F9847F80E8BF}" type="presParOf" srcId="{77EF3F20-2C8F-42F9-8620-2C1FE2FF94FC}" destId="{8FF45B10-6456-49CB-8CB0-0664119216BD}" srcOrd="1" destOrd="0" presId="urn:microsoft.com/office/officeart/2008/layout/LinedList"/>
    <dgm:cxn modelId="{8B2B1833-9F6D-486E-86AD-9DA42C7CFDAC}" type="presParOf" srcId="{8FF45B10-6456-49CB-8CB0-0664119216BD}" destId="{25A41E0B-30CC-447B-B34E-F6E26C9998D2}" srcOrd="0" destOrd="0" presId="urn:microsoft.com/office/officeart/2008/layout/LinedList"/>
    <dgm:cxn modelId="{EBC81B5B-D5D4-422D-976F-A62E10CE6C7D}" type="presParOf" srcId="{8FF45B10-6456-49CB-8CB0-0664119216BD}" destId="{D285389F-8757-4917-82F1-91C0CB9A6FF8}" srcOrd="1" destOrd="0" presId="urn:microsoft.com/office/officeart/2008/layout/LinedList"/>
    <dgm:cxn modelId="{5375DA4C-A24E-4F3D-B32F-A19FBBAB653F}" type="presParOf" srcId="{77EF3F20-2C8F-42F9-8620-2C1FE2FF94FC}" destId="{591287CC-1673-47E2-A4EF-FF4A85FE9FB1}" srcOrd="2" destOrd="0" presId="urn:microsoft.com/office/officeart/2008/layout/LinedList"/>
    <dgm:cxn modelId="{F15D7021-78D6-4EE1-8065-B995CE64A2B9}" type="presParOf" srcId="{77EF3F20-2C8F-42F9-8620-2C1FE2FF94FC}" destId="{CC0F8D7F-5851-433A-AEEA-0B0D234A1C1F}" srcOrd="3" destOrd="0" presId="urn:microsoft.com/office/officeart/2008/layout/LinedList"/>
    <dgm:cxn modelId="{B5ED5D5F-767D-4DF6-BB35-A7B8D1A8274A}" type="presParOf" srcId="{CC0F8D7F-5851-433A-AEEA-0B0D234A1C1F}" destId="{D3B33B4B-DA30-41A1-865A-D38F8A7A98C2}" srcOrd="0" destOrd="0" presId="urn:microsoft.com/office/officeart/2008/layout/LinedList"/>
    <dgm:cxn modelId="{B4FEAD22-C8B3-4301-BF50-E6AD36DF4DFF}" type="presParOf" srcId="{CC0F8D7F-5851-433A-AEEA-0B0D234A1C1F}" destId="{AB15A1B2-7A02-41D8-818A-DE2AF9E6D5B9}" srcOrd="1" destOrd="0" presId="urn:microsoft.com/office/officeart/2008/layout/LinedList"/>
    <dgm:cxn modelId="{A72498BB-4751-48E9-B4B4-2CE1FED592DE}" type="presParOf" srcId="{77EF3F20-2C8F-42F9-8620-2C1FE2FF94FC}" destId="{915DF52B-9EC5-4255-BBC8-1465546258BB}" srcOrd="4" destOrd="0" presId="urn:microsoft.com/office/officeart/2008/layout/LinedList"/>
    <dgm:cxn modelId="{AA962A14-77C4-4219-8F15-A45E895EE34C}" type="presParOf" srcId="{77EF3F20-2C8F-42F9-8620-2C1FE2FF94FC}" destId="{9240F01F-2FA4-4DEE-9ECC-5B3AC1ABB8A6}" srcOrd="5" destOrd="0" presId="urn:microsoft.com/office/officeart/2008/layout/LinedList"/>
    <dgm:cxn modelId="{AB89EF0D-DC5E-478A-9873-2E7CFBB95FE1}" type="presParOf" srcId="{9240F01F-2FA4-4DEE-9ECC-5B3AC1ABB8A6}" destId="{FACBCB1C-F03B-4FED-9592-709977CA26FF}" srcOrd="0" destOrd="0" presId="urn:microsoft.com/office/officeart/2008/layout/LinedList"/>
    <dgm:cxn modelId="{38A58F8A-61B5-430D-94AA-65DEB0861861}" type="presParOf" srcId="{9240F01F-2FA4-4DEE-9ECC-5B3AC1ABB8A6}" destId="{FED529F0-E9ED-4B71-ACC3-1217AC4649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89C9910-8F41-4C82-9527-C4557CAC70A6}" type="doc">
      <dgm:prSet loTypeId="urn:microsoft.com/office/officeart/2005/8/layout/pyramid2" loCatId="list" qsTypeId="urn:microsoft.com/office/officeart/2005/8/quickstyle/simple1" qsCatId="simple" csTypeId="urn:microsoft.com/office/officeart/2005/8/colors/colorful4" csCatId="colorful" phldr="1"/>
      <dgm:spPr/>
    </dgm:pt>
    <dgm:pt modelId="{EFAF4385-97D2-4BAA-AEE8-1DE7237D1721}">
      <dgm:prSet phldrT="[Text]" custT="1"/>
      <dgm:spPr/>
      <dgm:t>
        <a:bodyPr/>
        <a:lstStyle/>
        <a:p>
          <a:r>
            <a:rPr lang="en-US" sz="2400" dirty="0"/>
            <a:t>Welfare</a:t>
          </a:r>
        </a:p>
      </dgm:t>
    </dgm:pt>
    <dgm:pt modelId="{C5F50BC2-6131-4AB7-8EDB-536F5B2D0370}" type="parTrans" cxnId="{B2F934AD-CBC4-4AA4-B71E-77DF40FB6E31}">
      <dgm:prSet/>
      <dgm:spPr/>
      <dgm:t>
        <a:bodyPr/>
        <a:lstStyle/>
        <a:p>
          <a:endParaRPr lang="en-US"/>
        </a:p>
      </dgm:t>
    </dgm:pt>
    <dgm:pt modelId="{B5BD52D9-5FA4-4A73-802A-422E339391E6}" type="sibTrans" cxnId="{B2F934AD-CBC4-4AA4-B71E-77DF40FB6E31}">
      <dgm:prSet/>
      <dgm:spPr/>
      <dgm:t>
        <a:bodyPr/>
        <a:lstStyle/>
        <a:p>
          <a:endParaRPr lang="en-US"/>
        </a:p>
      </dgm:t>
    </dgm:pt>
    <dgm:pt modelId="{62CDC569-9A90-4A24-A95C-3B71A6535809}">
      <dgm:prSet phldrT="[Text]" custT="1"/>
      <dgm:spPr/>
      <dgm:t>
        <a:bodyPr/>
        <a:lstStyle/>
        <a:p>
          <a:r>
            <a:rPr lang="en-US" sz="2400" dirty="0"/>
            <a:t>Security</a:t>
          </a:r>
        </a:p>
      </dgm:t>
    </dgm:pt>
    <dgm:pt modelId="{94BFE359-3AF3-4EB2-9FBA-875BC749C67B}" type="parTrans" cxnId="{933A4CA4-8EBA-4815-B944-EA9B35AEF00F}">
      <dgm:prSet/>
      <dgm:spPr/>
      <dgm:t>
        <a:bodyPr/>
        <a:lstStyle/>
        <a:p>
          <a:endParaRPr lang="en-US"/>
        </a:p>
      </dgm:t>
    </dgm:pt>
    <dgm:pt modelId="{F436436E-00D8-4721-AD15-10698EFD1150}" type="sibTrans" cxnId="{933A4CA4-8EBA-4815-B944-EA9B35AEF00F}">
      <dgm:prSet/>
      <dgm:spPr/>
      <dgm:t>
        <a:bodyPr/>
        <a:lstStyle/>
        <a:p>
          <a:endParaRPr lang="en-US"/>
        </a:p>
      </dgm:t>
    </dgm:pt>
    <dgm:pt modelId="{B751B345-3739-4FE0-8C75-3A1C6FBC52B4}">
      <dgm:prSet phldrT="[Text]" custT="1"/>
      <dgm:spPr/>
      <dgm:t>
        <a:bodyPr/>
        <a:lstStyle/>
        <a:p>
          <a:r>
            <a:rPr lang="en-US" sz="2400" dirty="0"/>
            <a:t>Legal Rights</a:t>
          </a:r>
        </a:p>
      </dgm:t>
    </dgm:pt>
    <dgm:pt modelId="{CF8C755F-1BD0-4FFE-96B5-2ACFB798FD16}" type="parTrans" cxnId="{06967223-D8A7-486A-9307-8FDBB5A92A5E}">
      <dgm:prSet/>
      <dgm:spPr/>
      <dgm:t>
        <a:bodyPr/>
        <a:lstStyle/>
        <a:p>
          <a:endParaRPr lang="en-US"/>
        </a:p>
      </dgm:t>
    </dgm:pt>
    <dgm:pt modelId="{7B000FA2-61BA-41FF-AFFC-8599102A8529}" type="sibTrans" cxnId="{06967223-D8A7-486A-9307-8FDBB5A92A5E}">
      <dgm:prSet/>
      <dgm:spPr/>
      <dgm:t>
        <a:bodyPr/>
        <a:lstStyle/>
        <a:p>
          <a:endParaRPr lang="en-US"/>
        </a:p>
      </dgm:t>
    </dgm:pt>
    <dgm:pt modelId="{6FCA0882-2E73-43AE-A788-A0959DB99661}" type="pres">
      <dgm:prSet presAssocID="{589C9910-8F41-4C82-9527-C4557CAC70A6}" presName="compositeShape" presStyleCnt="0">
        <dgm:presLayoutVars>
          <dgm:dir/>
          <dgm:resizeHandles/>
        </dgm:presLayoutVars>
      </dgm:prSet>
      <dgm:spPr/>
    </dgm:pt>
    <dgm:pt modelId="{BEA46419-7D2A-4D1B-B40D-DD93BD609828}" type="pres">
      <dgm:prSet presAssocID="{589C9910-8F41-4C82-9527-C4557CAC70A6}" presName="pyramid" presStyleLbl="node1" presStyleIdx="0" presStyleCnt="1"/>
      <dgm:spPr/>
    </dgm:pt>
    <dgm:pt modelId="{56830D93-A2AF-4560-A8F2-2374394C365D}" type="pres">
      <dgm:prSet presAssocID="{589C9910-8F41-4C82-9527-C4557CAC70A6}" presName="theList" presStyleCnt="0"/>
      <dgm:spPr/>
    </dgm:pt>
    <dgm:pt modelId="{79D9BCD6-5371-40CD-AFA4-251209D1B1AB}" type="pres">
      <dgm:prSet presAssocID="{EFAF4385-97D2-4BAA-AEE8-1DE7237D1721}" presName="aNode" presStyleLbl="fgAcc1" presStyleIdx="0" presStyleCnt="3">
        <dgm:presLayoutVars>
          <dgm:bulletEnabled val="1"/>
        </dgm:presLayoutVars>
      </dgm:prSet>
      <dgm:spPr/>
    </dgm:pt>
    <dgm:pt modelId="{22FCF455-CB50-47E0-A982-2AF3BB4A6087}" type="pres">
      <dgm:prSet presAssocID="{EFAF4385-97D2-4BAA-AEE8-1DE7237D1721}" presName="aSpace" presStyleCnt="0"/>
      <dgm:spPr/>
    </dgm:pt>
    <dgm:pt modelId="{AB473F68-8082-4F7C-A95B-D74E7178134A}" type="pres">
      <dgm:prSet presAssocID="{62CDC569-9A90-4A24-A95C-3B71A6535809}" presName="aNode" presStyleLbl="fgAcc1" presStyleIdx="1" presStyleCnt="3">
        <dgm:presLayoutVars>
          <dgm:bulletEnabled val="1"/>
        </dgm:presLayoutVars>
      </dgm:prSet>
      <dgm:spPr/>
    </dgm:pt>
    <dgm:pt modelId="{D70D094A-1780-472B-95E5-6EF6CC8628CC}" type="pres">
      <dgm:prSet presAssocID="{62CDC569-9A90-4A24-A95C-3B71A6535809}" presName="aSpace" presStyleCnt="0"/>
      <dgm:spPr/>
    </dgm:pt>
    <dgm:pt modelId="{DA58AB57-E191-4D90-B77C-9BABB7B6887D}" type="pres">
      <dgm:prSet presAssocID="{B751B345-3739-4FE0-8C75-3A1C6FBC52B4}" presName="aNode" presStyleLbl="fgAcc1" presStyleIdx="2" presStyleCnt="3">
        <dgm:presLayoutVars>
          <dgm:bulletEnabled val="1"/>
        </dgm:presLayoutVars>
      </dgm:prSet>
      <dgm:spPr/>
    </dgm:pt>
    <dgm:pt modelId="{AE18E3C6-241D-4D3E-81E9-A8314535DCBA}" type="pres">
      <dgm:prSet presAssocID="{B751B345-3739-4FE0-8C75-3A1C6FBC52B4}" presName="aSpace" presStyleCnt="0"/>
      <dgm:spPr/>
    </dgm:pt>
  </dgm:ptLst>
  <dgm:cxnLst>
    <dgm:cxn modelId="{3C02AA11-3573-4DE2-928D-BB940A24BCE3}" type="presOf" srcId="{EFAF4385-97D2-4BAA-AEE8-1DE7237D1721}" destId="{79D9BCD6-5371-40CD-AFA4-251209D1B1AB}" srcOrd="0" destOrd="0" presId="urn:microsoft.com/office/officeart/2005/8/layout/pyramid2"/>
    <dgm:cxn modelId="{06967223-D8A7-486A-9307-8FDBB5A92A5E}" srcId="{589C9910-8F41-4C82-9527-C4557CAC70A6}" destId="{B751B345-3739-4FE0-8C75-3A1C6FBC52B4}" srcOrd="2" destOrd="0" parTransId="{CF8C755F-1BD0-4FFE-96B5-2ACFB798FD16}" sibTransId="{7B000FA2-61BA-41FF-AFFC-8599102A8529}"/>
    <dgm:cxn modelId="{719D8225-8EA0-4FAF-A6D8-46A1676AF4EE}" type="presOf" srcId="{589C9910-8F41-4C82-9527-C4557CAC70A6}" destId="{6FCA0882-2E73-43AE-A788-A0959DB99661}" srcOrd="0" destOrd="0" presId="urn:microsoft.com/office/officeart/2005/8/layout/pyramid2"/>
    <dgm:cxn modelId="{933A4CA4-8EBA-4815-B944-EA9B35AEF00F}" srcId="{589C9910-8F41-4C82-9527-C4557CAC70A6}" destId="{62CDC569-9A90-4A24-A95C-3B71A6535809}" srcOrd="1" destOrd="0" parTransId="{94BFE359-3AF3-4EB2-9FBA-875BC749C67B}" sibTransId="{F436436E-00D8-4721-AD15-10698EFD1150}"/>
    <dgm:cxn modelId="{22B487A6-7FC2-4E59-9711-695325710907}" type="presOf" srcId="{62CDC569-9A90-4A24-A95C-3B71A6535809}" destId="{AB473F68-8082-4F7C-A95B-D74E7178134A}" srcOrd="0" destOrd="0" presId="urn:microsoft.com/office/officeart/2005/8/layout/pyramid2"/>
    <dgm:cxn modelId="{B2F934AD-CBC4-4AA4-B71E-77DF40FB6E31}" srcId="{589C9910-8F41-4C82-9527-C4557CAC70A6}" destId="{EFAF4385-97D2-4BAA-AEE8-1DE7237D1721}" srcOrd="0" destOrd="0" parTransId="{C5F50BC2-6131-4AB7-8EDB-536F5B2D0370}" sibTransId="{B5BD52D9-5FA4-4A73-802A-422E339391E6}"/>
    <dgm:cxn modelId="{4F87FDDF-EB28-4FCD-A712-59FA87AD138D}" type="presOf" srcId="{B751B345-3739-4FE0-8C75-3A1C6FBC52B4}" destId="{DA58AB57-E191-4D90-B77C-9BABB7B6887D}" srcOrd="0" destOrd="0" presId="urn:microsoft.com/office/officeart/2005/8/layout/pyramid2"/>
    <dgm:cxn modelId="{5869F5C6-6888-4C16-A9F0-D171C1DE361E}" type="presParOf" srcId="{6FCA0882-2E73-43AE-A788-A0959DB99661}" destId="{BEA46419-7D2A-4D1B-B40D-DD93BD609828}" srcOrd="0" destOrd="0" presId="urn:microsoft.com/office/officeart/2005/8/layout/pyramid2"/>
    <dgm:cxn modelId="{056457B4-9B2A-4A80-BE2F-DED7926F0B60}" type="presParOf" srcId="{6FCA0882-2E73-43AE-A788-A0959DB99661}" destId="{56830D93-A2AF-4560-A8F2-2374394C365D}" srcOrd="1" destOrd="0" presId="urn:microsoft.com/office/officeart/2005/8/layout/pyramid2"/>
    <dgm:cxn modelId="{03682E7B-31D9-4102-80FB-D5CE591E48FB}" type="presParOf" srcId="{56830D93-A2AF-4560-A8F2-2374394C365D}" destId="{79D9BCD6-5371-40CD-AFA4-251209D1B1AB}" srcOrd="0" destOrd="0" presId="urn:microsoft.com/office/officeart/2005/8/layout/pyramid2"/>
    <dgm:cxn modelId="{F3C0EA6D-2CA3-4657-9C23-056A00347CC3}" type="presParOf" srcId="{56830D93-A2AF-4560-A8F2-2374394C365D}" destId="{22FCF455-CB50-47E0-A982-2AF3BB4A6087}" srcOrd="1" destOrd="0" presId="urn:microsoft.com/office/officeart/2005/8/layout/pyramid2"/>
    <dgm:cxn modelId="{5F61AA8B-9094-44F9-A27A-88357F67863C}" type="presParOf" srcId="{56830D93-A2AF-4560-A8F2-2374394C365D}" destId="{AB473F68-8082-4F7C-A95B-D74E7178134A}" srcOrd="2" destOrd="0" presId="urn:microsoft.com/office/officeart/2005/8/layout/pyramid2"/>
    <dgm:cxn modelId="{75F3A1F5-3D21-41C3-8725-53896EE6C93B}" type="presParOf" srcId="{56830D93-A2AF-4560-A8F2-2374394C365D}" destId="{D70D094A-1780-472B-95E5-6EF6CC8628CC}" srcOrd="3" destOrd="0" presId="urn:microsoft.com/office/officeart/2005/8/layout/pyramid2"/>
    <dgm:cxn modelId="{D8D4128E-2A83-47AE-A4EF-0CE6D11D5183}" type="presParOf" srcId="{56830D93-A2AF-4560-A8F2-2374394C365D}" destId="{DA58AB57-E191-4D90-B77C-9BABB7B6887D}" srcOrd="4" destOrd="0" presId="urn:microsoft.com/office/officeart/2005/8/layout/pyramid2"/>
    <dgm:cxn modelId="{270D93C4-2E54-4587-8A2D-DDCDEC3979DB}" type="presParOf" srcId="{56830D93-A2AF-4560-A8F2-2374394C365D}" destId="{AE18E3C6-241D-4D3E-81E9-A8314535DCBA}"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32527A69-E5C0-4EF8-92AF-DE4725A4F0F4}" srcId="{1EC73F7E-8E5C-47F9-8FAC-A2FC4B07B423}" destId="{5F0F58B2-F71C-4116-8313-E51C8094FC03}" srcOrd="3" destOrd="0" parTransId="{ACC483F2-3A07-4271-BF39-158B8185AF12}" sibTransId="{91213BF9-9E52-4AA7-AECD-8BF89BFB02CF}"/>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3_3" csCatId="accent3" phldr="1"/>
      <dgm:spPr/>
      <dgm:t>
        <a:bodyPr/>
        <a:lstStyle/>
        <a:p>
          <a:endParaRPr lang="en-US"/>
        </a:p>
      </dgm:t>
    </dgm:pt>
    <dgm:pt modelId="{E5F8132A-093D-4721-9204-D01628C75626}">
      <dgm:prSet phldrT="[Text]" custT="1"/>
      <dgm:spPr/>
      <dgm:t>
        <a:bodyPr/>
        <a:lstStyle/>
        <a:p>
          <a:r>
            <a:rPr lang="en-US" sz="3200" b="1" i="1" u="sng"/>
            <a:t>C</a:t>
          </a:r>
          <a:r>
            <a:rPr lang="en-US" sz="2400"/>
            <a:t>oncealed</a:t>
          </a:r>
          <a:endParaRPr lang="en-US" sz="2400" dirty="0"/>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dgm:t>
        <a:bodyPr/>
        <a:lstStyle/>
        <a:p>
          <a:endParaRPr lang="en-US"/>
        </a:p>
      </dgm:t>
    </dgm:pt>
    <dgm:pt modelId="{38DD192F-1B52-460D-A028-7E369547A981}">
      <dgm:prSet phldrT="[Text]" custT="1"/>
      <dgm:spPr/>
      <dgm:t>
        <a:bodyPr/>
        <a:lstStyle/>
        <a:p>
          <a:r>
            <a:rPr lang="en-US" sz="3200" b="1" i="1" u="sng"/>
            <a:t>L</a:t>
          </a:r>
          <a:r>
            <a:rPr lang="en-US" sz="2400"/>
            <a:t>ost</a:t>
          </a:r>
          <a:endParaRPr lang="en-US" sz="2400" dirty="0"/>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dgm:t>
        <a:bodyPr/>
        <a:lstStyle/>
        <a:p>
          <a:endParaRPr lang="en-US"/>
        </a:p>
      </dgm:t>
    </dgm:pt>
    <dgm:pt modelId="{520B446B-DE65-4787-BC46-0788CF227C1A}">
      <dgm:prSet phldrT="[Text]" custT="1"/>
      <dgm:spPr/>
      <dgm:t>
        <a:bodyPr/>
        <a:lstStyle/>
        <a:p>
          <a:r>
            <a:rPr lang="en-US" sz="3200" b="1" i="1" u="sng"/>
            <a:t>A</a:t>
          </a:r>
          <a:r>
            <a:rPr lang="en-US" sz="2400"/>
            <a:t>ltered</a:t>
          </a:r>
          <a:endParaRPr lang="en-US" sz="2400" dirty="0"/>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dgm:t>
        <a:bodyPr/>
        <a:lstStyle/>
        <a:p>
          <a:endParaRPr lang="en-US"/>
        </a:p>
      </dgm:t>
    </dgm:pt>
    <dgm:pt modelId="{9CC189E3-D828-48AE-8D5C-330D508DCDD7}">
      <dgm:prSet phldrT="[Text]" custT="1"/>
      <dgm:spPr/>
      <dgm:t>
        <a:bodyPr/>
        <a:lstStyle/>
        <a:p>
          <a:r>
            <a:rPr lang="en-US" sz="3200" b="1" i="1" u="sng"/>
            <a:t>D</a:t>
          </a:r>
          <a:r>
            <a:rPr lang="en-US" sz="2400"/>
            <a:t>amaged</a:t>
          </a:r>
          <a:endParaRPr lang="en-US" sz="2400" dirty="0"/>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dgm:t>
        <a:bodyPr/>
        <a:lstStyle/>
        <a:p>
          <a:endParaRPr lang="en-US"/>
        </a:p>
      </dgm:t>
    </dgm:pt>
    <dgm:pt modelId="{A6479721-6C91-4EB9-9DBA-6310D27AC807}">
      <dgm:prSet phldrT="[Text]" custT="1"/>
      <dgm:spPr/>
      <dgm:t>
        <a:bodyPr/>
        <a:lstStyle/>
        <a:p>
          <a:r>
            <a:rPr lang="en-US" sz="3200" b="1" i="1" u="sng"/>
            <a:t>D</a:t>
          </a:r>
          <a:r>
            <a:rPr lang="en-US" sz="2400"/>
            <a:t>estroyed</a:t>
          </a:r>
          <a:endParaRPr lang="en-US" sz="2400" dirty="0"/>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574A870-2B73-4F8C-9399-141E12BEA1C9}" srcId="{827840F3-2802-4A47-8E52-3056301BC5D7}" destId="{9CC189E3-D828-48AE-8D5C-330D508DCDD7}" srcOrd="3" destOrd="0" parTransId="{6141A0A0-7283-4E05-9DF0-ABA04AABC9E7}" sibTransId="{2BA3712E-5F9D-4E39-BAF6-D6FC8D10E035}"/>
    <dgm:cxn modelId="{33514F59-57D3-4FB5-9E39-910ACC103A6A}" srcId="{827840F3-2802-4A47-8E52-3056301BC5D7}" destId="{E5F8132A-093D-4721-9204-D01628C75626}" srcOrd="0" destOrd="0" parTransId="{A520D06F-9DE3-4BC9-9FAE-82B0B1953FC1}" sibTransId="{0F89AAD1-C8F9-40F8-B96D-C2E50B36D7AD}"/>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A4A02BA-EEE2-421B-BD53-A247C3C90B81}"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CB4ABF72-E8F3-48BD-8456-110AC0904E2D}">
      <dgm:prSet/>
      <dgm:spPr/>
      <dgm:t>
        <a:bodyPr/>
        <a:lstStyle/>
        <a:p>
          <a:r>
            <a:rPr lang="en-US"/>
            <a:t>Section 1 – Theft </a:t>
          </a:r>
        </a:p>
      </dgm:t>
    </dgm:pt>
    <dgm:pt modelId="{EFBD684D-7992-4E3F-986E-0767085D088B}" type="parTrans" cxnId="{B6B51DE9-A810-46A3-B8F2-67B741F3A2A7}">
      <dgm:prSet/>
      <dgm:spPr/>
      <dgm:t>
        <a:bodyPr/>
        <a:lstStyle/>
        <a:p>
          <a:endParaRPr lang="en-US"/>
        </a:p>
      </dgm:t>
    </dgm:pt>
    <dgm:pt modelId="{AAC5730E-9B8E-46A9-B069-C1B29F3DB855}" type="sibTrans" cxnId="{B6B51DE9-A810-46A3-B8F2-67B741F3A2A7}">
      <dgm:prSet/>
      <dgm:spPr/>
      <dgm:t>
        <a:bodyPr/>
        <a:lstStyle/>
        <a:p>
          <a:endParaRPr lang="en-US"/>
        </a:p>
      </dgm:t>
    </dgm:pt>
    <dgm:pt modelId="{C576B46A-A649-4DD0-A37D-FFD8F95BAC75}">
      <dgm:prSet/>
      <dgm:spPr/>
      <dgm:t>
        <a:bodyPr/>
        <a:lstStyle/>
        <a:p>
          <a:r>
            <a:rPr lang="en-US"/>
            <a:t>Section 8 – Robbery </a:t>
          </a:r>
        </a:p>
      </dgm:t>
    </dgm:pt>
    <dgm:pt modelId="{F2F44A92-27A2-4614-8C8C-454127DBEC1F}" type="parTrans" cxnId="{814B22FD-8BAE-40F1-89FA-CC77D1EE9FCE}">
      <dgm:prSet/>
      <dgm:spPr/>
      <dgm:t>
        <a:bodyPr/>
        <a:lstStyle/>
        <a:p>
          <a:endParaRPr lang="en-US"/>
        </a:p>
      </dgm:t>
    </dgm:pt>
    <dgm:pt modelId="{5F5A5B9D-6A4A-4E8E-8449-3647EC8444CF}" type="sibTrans" cxnId="{814B22FD-8BAE-40F1-89FA-CC77D1EE9FCE}">
      <dgm:prSet/>
      <dgm:spPr/>
      <dgm:t>
        <a:bodyPr/>
        <a:lstStyle/>
        <a:p>
          <a:endParaRPr lang="en-US"/>
        </a:p>
      </dgm:t>
    </dgm:pt>
    <dgm:pt modelId="{1F423651-DFA3-4CD5-A450-378FA6B2B460}">
      <dgm:prSet/>
      <dgm:spPr/>
      <dgm:t>
        <a:bodyPr/>
        <a:lstStyle/>
        <a:p>
          <a:r>
            <a:rPr lang="en-US"/>
            <a:t>Section 91A/91B – Burglary</a:t>
          </a:r>
        </a:p>
      </dgm:t>
    </dgm:pt>
    <dgm:pt modelId="{49128F62-3FE1-4DB2-87E6-DEAC37215AE2}" type="parTrans" cxnId="{6B8F8549-DE53-4E3A-89EA-061BAF3F075C}">
      <dgm:prSet/>
      <dgm:spPr/>
      <dgm:t>
        <a:bodyPr/>
        <a:lstStyle/>
        <a:p>
          <a:endParaRPr lang="en-US"/>
        </a:p>
      </dgm:t>
    </dgm:pt>
    <dgm:pt modelId="{20DE2ABE-0A5C-4488-98C7-6EA01FF07259}" type="sibTrans" cxnId="{6B8F8549-DE53-4E3A-89EA-061BAF3F075C}">
      <dgm:prSet/>
      <dgm:spPr/>
      <dgm:t>
        <a:bodyPr/>
        <a:lstStyle/>
        <a:p>
          <a:endParaRPr lang="en-US"/>
        </a:p>
      </dgm:t>
    </dgm:pt>
    <dgm:pt modelId="{70ECE4AB-ED9D-4C61-8B4D-0677CD64DA0C}">
      <dgm:prSet/>
      <dgm:spPr/>
      <dgm:t>
        <a:bodyPr/>
        <a:lstStyle/>
        <a:p>
          <a:r>
            <a:rPr lang="en-US"/>
            <a:t>Section 10.- Aggravated Burglary  </a:t>
          </a:r>
        </a:p>
      </dgm:t>
    </dgm:pt>
    <dgm:pt modelId="{275B5905-0B5D-4FF3-B2B1-3ACA71638382}" type="parTrans" cxnId="{8F672B0B-FCAE-480D-B7E4-56B133521EAC}">
      <dgm:prSet/>
      <dgm:spPr/>
      <dgm:t>
        <a:bodyPr/>
        <a:lstStyle/>
        <a:p>
          <a:endParaRPr lang="en-US"/>
        </a:p>
      </dgm:t>
    </dgm:pt>
    <dgm:pt modelId="{25A5F2B4-3D79-4D2A-9D69-A18EF45D7A3E}" type="sibTrans" cxnId="{8F672B0B-FCAE-480D-B7E4-56B133521EAC}">
      <dgm:prSet/>
      <dgm:spPr/>
      <dgm:t>
        <a:bodyPr/>
        <a:lstStyle/>
        <a:p>
          <a:endParaRPr lang="en-US"/>
        </a:p>
      </dgm:t>
    </dgm:pt>
    <dgm:pt modelId="{8539C22B-5378-4118-9EC6-DD6A5D6C7043}">
      <dgm:prSet/>
      <dgm:spPr/>
      <dgm:t>
        <a:bodyPr/>
        <a:lstStyle/>
        <a:p>
          <a:r>
            <a:rPr lang="en-GB">
              <a:hlinkClick xmlns:r="http://schemas.openxmlformats.org/officeDocument/2006/relationships" r:id="rId1"/>
            </a:rPr>
            <a:t>Theft Act 1968</a:t>
          </a:r>
          <a:endParaRPr lang="en-GB"/>
        </a:p>
      </dgm:t>
    </dgm:pt>
    <dgm:pt modelId="{650EFAA7-41CF-42D6-9E57-9156C7C3954F}" type="parTrans" cxnId="{95373B09-605E-489D-B310-5AD5CAED8344}">
      <dgm:prSet/>
      <dgm:spPr/>
      <dgm:t>
        <a:bodyPr/>
        <a:lstStyle/>
        <a:p>
          <a:endParaRPr lang="en-GB"/>
        </a:p>
      </dgm:t>
    </dgm:pt>
    <dgm:pt modelId="{5C4B546E-1C10-414D-A449-4E2B2FC81D77}" type="sibTrans" cxnId="{95373B09-605E-489D-B310-5AD5CAED8344}">
      <dgm:prSet/>
      <dgm:spPr/>
      <dgm:t>
        <a:bodyPr/>
        <a:lstStyle/>
        <a:p>
          <a:endParaRPr lang="en-GB"/>
        </a:p>
      </dgm:t>
    </dgm:pt>
    <dgm:pt modelId="{36C7C067-FF5F-4D50-A6BE-76C373C06C56}">
      <dgm:prSet/>
      <dgm:spPr/>
      <dgm:t>
        <a:bodyPr/>
        <a:lstStyle/>
        <a:p>
          <a:r>
            <a:rPr lang="en-GB">
              <a:hlinkClick xmlns:r="http://schemas.openxmlformats.org/officeDocument/2006/relationships" r:id="rId2"/>
            </a:rPr>
            <a:t>Theft Act 1968</a:t>
          </a:r>
          <a:endParaRPr lang="en-GB"/>
        </a:p>
      </dgm:t>
    </dgm:pt>
    <dgm:pt modelId="{664C753E-CDD4-4069-A771-97418BED1354}" type="parTrans" cxnId="{7C5BA114-499A-4275-A411-052978C15121}">
      <dgm:prSet/>
      <dgm:spPr/>
      <dgm:t>
        <a:bodyPr/>
        <a:lstStyle/>
        <a:p>
          <a:endParaRPr lang="en-GB"/>
        </a:p>
      </dgm:t>
    </dgm:pt>
    <dgm:pt modelId="{697A60C3-475B-44C8-81CA-B08AD0B01346}" type="sibTrans" cxnId="{7C5BA114-499A-4275-A411-052978C15121}">
      <dgm:prSet/>
      <dgm:spPr/>
      <dgm:t>
        <a:bodyPr/>
        <a:lstStyle/>
        <a:p>
          <a:endParaRPr lang="en-GB"/>
        </a:p>
      </dgm:t>
    </dgm:pt>
    <dgm:pt modelId="{5CC07520-BC09-4519-A904-97DB5AAECC36}">
      <dgm:prSet/>
      <dgm:spPr/>
      <dgm:t>
        <a:bodyPr/>
        <a:lstStyle/>
        <a:p>
          <a:r>
            <a:rPr lang="en-GB">
              <a:hlinkClick xmlns:r="http://schemas.openxmlformats.org/officeDocument/2006/relationships" r:id="rId3"/>
            </a:rPr>
            <a:t>Theft Act 1968</a:t>
          </a:r>
          <a:endParaRPr lang="en-GB"/>
        </a:p>
      </dgm:t>
    </dgm:pt>
    <dgm:pt modelId="{93B942F8-D980-452A-ABD6-717811515ED7}" type="parTrans" cxnId="{E10D1012-E780-4570-B8C7-678C48CCEED3}">
      <dgm:prSet/>
      <dgm:spPr/>
      <dgm:t>
        <a:bodyPr/>
        <a:lstStyle/>
        <a:p>
          <a:endParaRPr lang="en-GB"/>
        </a:p>
      </dgm:t>
    </dgm:pt>
    <dgm:pt modelId="{9D628152-C5EE-44E6-A663-EBB49726D313}" type="sibTrans" cxnId="{E10D1012-E780-4570-B8C7-678C48CCEED3}">
      <dgm:prSet/>
      <dgm:spPr/>
      <dgm:t>
        <a:bodyPr/>
        <a:lstStyle/>
        <a:p>
          <a:endParaRPr lang="en-GB"/>
        </a:p>
      </dgm:t>
    </dgm:pt>
    <dgm:pt modelId="{9B5503FC-5643-450F-B8CC-4D740D19840D}">
      <dgm:prSet/>
      <dgm:spPr/>
      <dgm:t>
        <a:bodyPr/>
        <a:lstStyle/>
        <a:p>
          <a:r>
            <a:rPr lang="en-GB">
              <a:hlinkClick xmlns:r="http://schemas.openxmlformats.org/officeDocument/2006/relationships" r:id="rId4"/>
            </a:rPr>
            <a:t>Theft Act 1968</a:t>
          </a:r>
          <a:endParaRPr lang="en-GB"/>
        </a:p>
      </dgm:t>
    </dgm:pt>
    <dgm:pt modelId="{A471396C-543A-4E32-A0FE-9CF2958FBF71}" type="parTrans" cxnId="{FC276600-60DB-48A5-88E4-F81DB649CA1C}">
      <dgm:prSet/>
      <dgm:spPr/>
      <dgm:t>
        <a:bodyPr/>
        <a:lstStyle/>
        <a:p>
          <a:endParaRPr lang="en-GB"/>
        </a:p>
      </dgm:t>
    </dgm:pt>
    <dgm:pt modelId="{C66215A1-9929-4ED8-AA75-9BC6F287EE1C}" type="sibTrans" cxnId="{FC276600-60DB-48A5-88E4-F81DB649CA1C}">
      <dgm:prSet/>
      <dgm:spPr/>
      <dgm:t>
        <a:bodyPr/>
        <a:lstStyle/>
        <a:p>
          <a:endParaRPr lang="en-GB"/>
        </a:p>
      </dgm:t>
    </dgm:pt>
    <dgm:pt modelId="{30FDF847-DC0C-3A4F-8CF3-9E4282F5AAF5}" type="pres">
      <dgm:prSet presAssocID="{9A4A02BA-EEE2-421B-BD53-A247C3C90B81}" presName="linear" presStyleCnt="0">
        <dgm:presLayoutVars>
          <dgm:dir/>
          <dgm:animLvl val="lvl"/>
          <dgm:resizeHandles val="exact"/>
        </dgm:presLayoutVars>
      </dgm:prSet>
      <dgm:spPr/>
    </dgm:pt>
    <dgm:pt modelId="{A688D210-453A-4244-9620-2C492F3DAA00}" type="pres">
      <dgm:prSet presAssocID="{CB4ABF72-E8F3-48BD-8456-110AC0904E2D}" presName="parentLin" presStyleCnt="0"/>
      <dgm:spPr/>
    </dgm:pt>
    <dgm:pt modelId="{1215747B-1C66-F244-B418-975082C30AF2}" type="pres">
      <dgm:prSet presAssocID="{CB4ABF72-E8F3-48BD-8456-110AC0904E2D}" presName="parentLeftMargin" presStyleLbl="node1" presStyleIdx="0" presStyleCnt="4"/>
      <dgm:spPr/>
    </dgm:pt>
    <dgm:pt modelId="{25CBDDCC-70E5-5B43-83D8-B8798338EF64}" type="pres">
      <dgm:prSet presAssocID="{CB4ABF72-E8F3-48BD-8456-110AC0904E2D}" presName="parentText" presStyleLbl="node1" presStyleIdx="0" presStyleCnt="4">
        <dgm:presLayoutVars>
          <dgm:chMax val="0"/>
          <dgm:bulletEnabled val="1"/>
        </dgm:presLayoutVars>
      </dgm:prSet>
      <dgm:spPr/>
    </dgm:pt>
    <dgm:pt modelId="{5CF7121D-D7B3-7F4D-88D4-A46F5F8DF3BE}" type="pres">
      <dgm:prSet presAssocID="{CB4ABF72-E8F3-48BD-8456-110AC0904E2D}" presName="negativeSpace" presStyleCnt="0"/>
      <dgm:spPr/>
    </dgm:pt>
    <dgm:pt modelId="{6F1A3EE3-6246-AA41-B015-8873471E0908}" type="pres">
      <dgm:prSet presAssocID="{CB4ABF72-E8F3-48BD-8456-110AC0904E2D}" presName="childText" presStyleLbl="conFgAcc1" presStyleIdx="0" presStyleCnt="4">
        <dgm:presLayoutVars>
          <dgm:bulletEnabled val="1"/>
        </dgm:presLayoutVars>
      </dgm:prSet>
      <dgm:spPr/>
    </dgm:pt>
    <dgm:pt modelId="{FDFE83BD-0A95-8D4D-BD57-700533832DF3}" type="pres">
      <dgm:prSet presAssocID="{AAC5730E-9B8E-46A9-B069-C1B29F3DB855}" presName="spaceBetweenRectangles" presStyleCnt="0"/>
      <dgm:spPr/>
    </dgm:pt>
    <dgm:pt modelId="{8FAD0FB2-A636-6A40-BDC1-8D58A7395955}" type="pres">
      <dgm:prSet presAssocID="{C576B46A-A649-4DD0-A37D-FFD8F95BAC75}" presName="parentLin" presStyleCnt="0"/>
      <dgm:spPr/>
    </dgm:pt>
    <dgm:pt modelId="{878DD2FF-293D-C643-AA40-02A664525B36}" type="pres">
      <dgm:prSet presAssocID="{C576B46A-A649-4DD0-A37D-FFD8F95BAC75}" presName="parentLeftMargin" presStyleLbl="node1" presStyleIdx="0" presStyleCnt="4"/>
      <dgm:spPr/>
    </dgm:pt>
    <dgm:pt modelId="{D1078CBD-C1ED-3D40-ADAE-29403D4B3F22}" type="pres">
      <dgm:prSet presAssocID="{C576B46A-A649-4DD0-A37D-FFD8F95BAC75}" presName="parentText" presStyleLbl="node1" presStyleIdx="1" presStyleCnt="4">
        <dgm:presLayoutVars>
          <dgm:chMax val="0"/>
          <dgm:bulletEnabled val="1"/>
        </dgm:presLayoutVars>
      </dgm:prSet>
      <dgm:spPr/>
    </dgm:pt>
    <dgm:pt modelId="{B4EB6161-2F63-604C-8230-32FA3EDF0490}" type="pres">
      <dgm:prSet presAssocID="{C576B46A-A649-4DD0-A37D-FFD8F95BAC75}" presName="negativeSpace" presStyleCnt="0"/>
      <dgm:spPr/>
    </dgm:pt>
    <dgm:pt modelId="{5CE4477B-D702-2940-958F-8BF93E11B2E2}" type="pres">
      <dgm:prSet presAssocID="{C576B46A-A649-4DD0-A37D-FFD8F95BAC75}" presName="childText" presStyleLbl="conFgAcc1" presStyleIdx="1" presStyleCnt="4">
        <dgm:presLayoutVars>
          <dgm:bulletEnabled val="1"/>
        </dgm:presLayoutVars>
      </dgm:prSet>
      <dgm:spPr/>
    </dgm:pt>
    <dgm:pt modelId="{82EECC2D-6DB9-BA41-860D-24F9546D7051}" type="pres">
      <dgm:prSet presAssocID="{5F5A5B9D-6A4A-4E8E-8449-3647EC8444CF}" presName="spaceBetweenRectangles" presStyleCnt="0"/>
      <dgm:spPr/>
    </dgm:pt>
    <dgm:pt modelId="{C5A60E2D-EB66-1345-AF56-BC75F06CD0CB}" type="pres">
      <dgm:prSet presAssocID="{1F423651-DFA3-4CD5-A450-378FA6B2B460}" presName="parentLin" presStyleCnt="0"/>
      <dgm:spPr/>
    </dgm:pt>
    <dgm:pt modelId="{5A33B44B-CFA4-144D-AB95-B977C127968D}" type="pres">
      <dgm:prSet presAssocID="{1F423651-DFA3-4CD5-A450-378FA6B2B460}" presName="parentLeftMargin" presStyleLbl="node1" presStyleIdx="1" presStyleCnt="4"/>
      <dgm:spPr/>
    </dgm:pt>
    <dgm:pt modelId="{11C11A9B-915F-7C49-9702-F94A5A4790FE}" type="pres">
      <dgm:prSet presAssocID="{1F423651-DFA3-4CD5-A450-378FA6B2B460}" presName="parentText" presStyleLbl="node1" presStyleIdx="2" presStyleCnt="4">
        <dgm:presLayoutVars>
          <dgm:chMax val="0"/>
          <dgm:bulletEnabled val="1"/>
        </dgm:presLayoutVars>
      </dgm:prSet>
      <dgm:spPr/>
    </dgm:pt>
    <dgm:pt modelId="{ECB0DA52-C105-4447-B564-4A0E5CA491D4}" type="pres">
      <dgm:prSet presAssocID="{1F423651-DFA3-4CD5-A450-378FA6B2B460}" presName="negativeSpace" presStyleCnt="0"/>
      <dgm:spPr/>
    </dgm:pt>
    <dgm:pt modelId="{63B1EA29-0FF7-1E46-ACFB-82D1AC4D33BF}" type="pres">
      <dgm:prSet presAssocID="{1F423651-DFA3-4CD5-A450-378FA6B2B460}" presName="childText" presStyleLbl="conFgAcc1" presStyleIdx="2" presStyleCnt="4">
        <dgm:presLayoutVars>
          <dgm:bulletEnabled val="1"/>
        </dgm:presLayoutVars>
      </dgm:prSet>
      <dgm:spPr/>
    </dgm:pt>
    <dgm:pt modelId="{FE94D94C-803E-5947-ADDC-B1A3E45EEE87}" type="pres">
      <dgm:prSet presAssocID="{20DE2ABE-0A5C-4488-98C7-6EA01FF07259}" presName="spaceBetweenRectangles" presStyleCnt="0"/>
      <dgm:spPr/>
    </dgm:pt>
    <dgm:pt modelId="{2FCFE870-08B6-9340-A583-329DA7E55902}" type="pres">
      <dgm:prSet presAssocID="{70ECE4AB-ED9D-4C61-8B4D-0677CD64DA0C}" presName="parentLin" presStyleCnt="0"/>
      <dgm:spPr/>
    </dgm:pt>
    <dgm:pt modelId="{A5D6FF3F-FA70-B84C-8560-7A9B15BE67B3}" type="pres">
      <dgm:prSet presAssocID="{70ECE4AB-ED9D-4C61-8B4D-0677CD64DA0C}" presName="parentLeftMargin" presStyleLbl="node1" presStyleIdx="2" presStyleCnt="4"/>
      <dgm:spPr/>
    </dgm:pt>
    <dgm:pt modelId="{A2B46C50-4B86-B948-9DCB-D45974B80DA4}" type="pres">
      <dgm:prSet presAssocID="{70ECE4AB-ED9D-4C61-8B4D-0677CD64DA0C}" presName="parentText" presStyleLbl="node1" presStyleIdx="3" presStyleCnt="4">
        <dgm:presLayoutVars>
          <dgm:chMax val="0"/>
          <dgm:bulletEnabled val="1"/>
        </dgm:presLayoutVars>
      </dgm:prSet>
      <dgm:spPr/>
    </dgm:pt>
    <dgm:pt modelId="{6CC0F9A9-ACFC-8848-AC7E-CAFAD4F1673C}" type="pres">
      <dgm:prSet presAssocID="{70ECE4AB-ED9D-4C61-8B4D-0677CD64DA0C}" presName="negativeSpace" presStyleCnt="0"/>
      <dgm:spPr/>
    </dgm:pt>
    <dgm:pt modelId="{696B157C-17CB-8545-83AB-60AEFE1223E8}" type="pres">
      <dgm:prSet presAssocID="{70ECE4AB-ED9D-4C61-8B4D-0677CD64DA0C}" presName="childText" presStyleLbl="conFgAcc1" presStyleIdx="3" presStyleCnt="4">
        <dgm:presLayoutVars>
          <dgm:bulletEnabled val="1"/>
        </dgm:presLayoutVars>
      </dgm:prSet>
      <dgm:spPr/>
    </dgm:pt>
  </dgm:ptLst>
  <dgm:cxnLst>
    <dgm:cxn modelId="{FC276600-60DB-48A5-88E4-F81DB649CA1C}" srcId="{70ECE4AB-ED9D-4C61-8B4D-0677CD64DA0C}" destId="{9B5503FC-5643-450F-B8CC-4D740D19840D}" srcOrd="0" destOrd="0" parTransId="{A471396C-543A-4E32-A0FE-9CF2958FBF71}" sibTransId="{C66215A1-9929-4ED8-AA75-9BC6F287EE1C}"/>
    <dgm:cxn modelId="{95373B09-605E-489D-B310-5AD5CAED8344}" srcId="{CB4ABF72-E8F3-48BD-8456-110AC0904E2D}" destId="{8539C22B-5378-4118-9EC6-DD6A5D6C7043}" srcOrd="0" destOrd="0" parTransId="{650EFAA7-41CF-42D6-9E57-9156C7C3954F}" sibTransId="{5C4B546E-1C10-414D-A449-4E2B2FC81D77}"/>
    <dgm:cxn modelId="{8F672B0B-FCAE-480D-B7E4-56B133521EAC}" srcId="{9A4A02BA-EEE2-421B-BD53-A247C3C90B81}" destId="{70ECE4AB-ED9D-4C61-8B4D-0677CD64DA0C}" srcOrd="3" destOrd="0" parTransId="{275B5905-0B5D-4FF3-B2B1-3ACA71638382}" sibTransId="{25A5F2B4-3D79-4D2A-9D69-A18EF45D7A3E}"/>
    <dgm:cxn modelId="{E10D1012-E780-4570-B8C7-678C48CCEED3}" srcId="{1F423651-DFA3-4CD5-A450-378FA6B2B460}" destId="{5CC07520-BC09-4519-A904-97DB5AAECC36}" srcOrd="0" destOrd="0" parTransId="{93B942F8-D980-452A-ABD6-717811515ED7}" sibTransId="{9D628152-C5EE-44E6-A663-EBB49726D313}"/>
    <dgm:cxn modelId="{FBBE8613-4C05-490D-BB9D-42D5D59CBD22}" type="presOf" srcId="{9B5503FC-5643-450F-B8CC-4D740D19840D}" destId="{696B157C-17CB-8545-83AB-60AEFE1223E8}" srcOrd="0" destOrd="0" presId="urn:microsoft.com/office/officeart/2005/8/layout/list1"/>
    <dgm:cxn modelId="{7C5BA114-499A-4275-A411-052978C15121}" srcId="{C576B46A-A649-4DD0-A37D-FFD8F95BAC75}" destId="{36C7C067-FF5F-4D50-A6BE-76C373C06C56}" srcOrd="0" destOrd="0" parTransId="{664C753E-CDD4-4069-A771-97418BED1354}" sibTransId="{697A60C3-475B-44C8-81CA-B08AD0B01346}"/>
    <dgm:cxn modelId="{E5451434-249F-C245-B1BD-8218DDD94FD6}" type="presOf" srcId="{9A4A02BA-EEE2-421B-BD53-A247C3C90B81}" destId="{30FDF847-DC0C-3A4F-8CF3-9E4282F5AAF5}" srcOrd="0" destOrd="0" presId="urn:microsoft.com/office/officeart/2005/8/layout/list1"/>
    <dgm:cxn modelId="{6DD9D43D-4548-5045-B3C5-CB5C408B5F8D}" type="presOf" srcId="{C576B46A-A649-4DD0-A37D-FFD8F95BAC75}" destId="{D1078CBD-C1ED-3D40-ADAE-29403D4B3F22}" srcOrd="1" destOrd="0" presId="urn:microsoft.com/office/officeart/2005/8/layout/list1"/>
    <dgm:cxn modelId="{7804E446-2F89-AD49-ABD3-68181A7FA67B}" type="presOf" srcId="{1F423651-DFA3-4CD5-A450-378FA6B2B460}" destId="{11C11A9B-915F-7C49-9702-F94A5A4790FE}" srcOrd="1" destOrd="0" presId="urn:microsoft.com/office/officeart/2005/8/layout/list1"/>
    <dgm:cxn modelId="{6B8F8549-DE53-4E3A-89EA-061BAF3F075C}" srcId="{9A4A02BA-EEE2-421B-BD53-A247C3C90B81}" destId="{1F423651-DFA3-4CD5-A450-378FA6B2B460}" srcOrd="2" destOrd="0" parTransId="{49128F62-3FE1-4DB2-87E6-DEAC37215AE2}" sibTransId="{20DE2ABE-0A5C-4488-98C7-6EA01FF07259}"/>
    <dgm:cxn modelId="{E6ABBB50-2272-0447-A770-10262128EB44}" type="presOf" srcId="{CB4ABF72-E8F3-48BD-8456-110AC0904E2D}" destId="{1215747B-1C66-F244-B418-975082C30AF2}" srcOrd="0" destOrd="0" presId="urn:microsoft.com/office/officeart/2005/8/layout/list1"/>
    <dgm:cxn modelId="{F5F5D07B-1BC7-CA49-874D-A94CA32B1B2B}" type="presOf" srcId="{70ECE4AB-ED9D-4C61-8B4D-0677CD64DA0C}" destId="{A2B46C50-4B86-B948-9DCB-D45974B80DA4}" srcOrd="1" destOrd="0" presId="urn:microsoft.com/office/officeart/2005/8/layout/list1"/>
    <dgm:cxn modelId="{89500EA4-4641-473F-A58A-7C7434425EBE}" type="presOf" srcId="{8539C22B-5378-4118-9EC6-DD6A5D6C7043}" destId="{6F1A3EE3-6246-AA41-B015-8873471E0908}" srcOrd="0" destOrd="0" presId="urn:microsoft.com/office/officeart/2005/8/layout/list1"/>
    <dgm:cxn modelId="{E5C920A6-37EA-404F-888C-8AE82B2805B9}" type="presOf" srcId="{CB4ABF72-E8F3-48BD-8456-110AC0904E2D}" destId="{25CBDDCC-70E5-5B43-83D8-B8798338EF64}" srcOrd="1" destOrd="0" presId="urn:microsoft.com/office/officeart/2005/8/layout/list1"/>
    <dgm:cxn modelId="{FFB12CB1-D18D-4FD6-987F-B02E249C779F}" type="presOf" srcId="{36C7C067-FF5F-4D50-A6BE-76C373C06C56}" destId="{5CE4477B-D702-2940-958F-8BF93E11B2E2}" srcOrd="0" destOrd="0" presId="urn:microsoft.com/office/officeart/2005/8/layout/list1"/>
    <dgm:cxn modelId="{C38915BB-F440-F045-908D-7C82CAD00F50}" type="presOf" srcId="{C576B46A-A649-4DD0-A37D-FFD8F95BAC75}" destId="{878DD2FF-293D-C643-AA40-02A664525B36}" srcOrd="0" destOrd="0" presId="urn:microsoft.com/office/officeart/2005/8/layout/list1"/>
    <dgm:cxn modelId="{C48115D8-3C00-784F-A76D-3D547138B0F2}" type="presOf" srcId="{70ECE4AB-ED9D-4C61-8B4D-0677CD64DA0C}" destId="{A5D6FF3F-FA70-B84C-8560-7A9B15BE67B3}" srcOrd="0" destOrd="0" presId="urn:microsoft.com/office/officeart/2005/8/layout/list1"/>
    <dgm:cxn modelId="{685CACDD-89B2-44CA-8808-DD040EDC1E4A}" type="presOf" srcId="{5CC07520-BC09-4519-A904-97DB5AAECC36}" destId="{63B1EA29-0FF7-1E46-ACFB-82D1AC4D33BF}" srcOrd="0" destOrd="0" presId="urn:microsoft.com/office/officeart/2005/8/layout/list1"/>
    <dgm:cxn modelId="{B6B51DE9-A810-46A3-B8F2-67B741F3A2A7}" srcId="{9A4A02BA-EEE2-421B-BD53-A247C3C90B81}" destId="{CB4ABF72-E8F3-48BD-8456-110AC0904E2D}" srcOrd="0" destOrd="0" parTransId="{EFBD684D-7992-4E3F-986E-0767085D088B}" sibTransId="{AAC5730E-9B8E-46A9-B069-C1B29F3DB855}"/>
    <dgm:cxn modelId="{2AC818FB-9142-424B-9DEF-5D49BF778209}" type="presOf" srcId="{1F423651-DFA3-4CD5-A450-378FA6B2B460}" destId="{5A33B44B-CFA4-144D-AB95-B977C127968D}" srcOrd="0" destOrd="0" presId="urn:microsoft.com/office/officeart/2005/8/layout/list1"/>
    <dgm:cxn modelId="{814B22FD-8BAE-40F1-89FA-CC77D1EE9FCE}" srcId="{9A4A02BA-EEE2-421B-BD53-A247C3C90B81}" destId="{C576B46A-A649-4DD0-A37D-FFD8F95BAC75}" srcOrd="1" destOrd="0" parTransId="{F2F44A92-27A2-4614-8C8C-454127DBEC1F}" sibTransId="{5F5A5B9D-6A4A-4E8E-8449-3647EC8444CF}"/>
    <dgm:cxn modelId="{595CC6A0-0CE0-3D4B-9FE6-A2B32BD031F8}" type="presParOf" srcId="{30FDF847-DC0C-3A4F-8CF3-9E4282F5AAF5}" destId="{A688D210-453A-4244-9620-2C492F3DAA00}" srcOrd="0" destOrd="0" presId="urn:microsoft.com/office/officeart/2005/8/layout/list1"/>
    <dgm:cxn modelId="{F8B8F36C-C4A2-5F4F-8973-889DB414AED1}" type="presParOf" srcId="{A688D210-453A-4244-9620-2C492F3DAA00}" destId="{1215747B-1C66-F244-B418-975082C30AF2}" srcOrd="0" destOrd="0" presId="urn:microsoft.com/office/officeart/2005/8/layout/list1"/>
    <dgm:cxn modelId="{07DB819C-EB8D-1546-B7BC-DDF78DE3B63C}" type="presParOf" srcId="{A688D210-453A-4244-9620-2C492F3DAA00}" destId="{25CBDDCC-70E5-5B43-83D8-B8798338EF64}" srcOrd="1" destOrd="0" presId="urn:microsoft.com/office/officeart/2005/8/layout/list1"/>
    <dgm:cxn modelId="{E0E455A2-B085-A84D-BC76-BBF086233088}" type="presParOf" srcId="{30FDF847-DC0C-3A4F-8CF3-9E4282F5AAF5}" destId="{5CF7121D-D7B3-7F4D-88D4-A46F5F8DF3BE}" srcOrd="1" destOrd="0" presId="urn:microsoft.com/office/officeart/2005/8/layout/list1"/>
    <dgm:cxn modelId="{C3F0A656-B9BD-0247-92AA-0294DE2A955F}" type="presParOf" srcId="{30FDF847-DC0C-3A4F-8CF3-9E4282F5AAF5}" destId="{6F1A3EE3-6246-AA41-B015-8873471E0908}" srcOrd="2" destOrd="0" presId="urn:microsoft.com/office/officeart/2005/8/layout/list1"/>
    <dgm:cxn modelId="{D043C200-2496-0646-AEE7-148BC4435D94}" type="presParOf" srcId="{30FDF847-DC0C-3A4F-8CF3-9E4282F5AAF5}" destId="{FDFE83BD-0A95-8D4D-BD57-700533832DF3}" srcOrd="3" destOrd="0" presId="urn:microsoft.com/office/officeart/2005/8/layout/list1"/>
    <dgm:cxn modelId="{EFAB1929-BA04-4D40-8B94-D48437CB29F2}" type="presParOf" srcId="{30FDF847-DC0C-3A4F-8CF3-9E4282F5AAF5}" destId="{8FAD0FB2-A636-6A40-BDC1-8D58A7395955}" srcOrd="4" destOrd="0" presId="urn:microsoft.com/office/officeart/2005/8/layout/list1"/>
    <dgm:cxn modelId="{C3D0C74F-6559-7443-9A2C-F14AFAA70FFC}" type="presParOf" srcId="{8FAD0FB2-A636-6A40-BDC1-8D58A7395955}" destId="{878DD2FF-293D-C643-AA40-02A664525B36}" srcOrd="0" destOrd="0" presId="urn:microsoft.com/office/officeart/2005/8/layout/list1"/>
    <dgm:cxn modelId="{25DFF943-37D8-F644-AEDB-3F314D17D5CD}" type="presParOf" srcId="{8FAD0FB2-A636-6A40-BDC1-8D58A7395955}" destId="{D1078CBD-C1ED-3D40-ADAE-29403D4B3F22}" srcOrd="1" destOrd="0" presId="urn:microsoft.com/office/officeart/2005/8/layout/list1"/>
    <dgm:cxn modelId="{5F71D95E-9154-484C-B595-824C804E4608}" type="presParOf" srcId="{30FDF847-DC0C-3A4F-8CF3-9E4282F5AAF5}" destId="{B4EB6161-2F63-604C-8230-32FA3EDF0490}" srcOrd="5" destOrd="0" presId="urn:microsoft.com/office/officeart/2005/8/layout/list1"/>
    <dgm:cxn modelId="{722E8ECD-7D97-3441-8829-2D957E5567A0}" type="presParOf" srcId="{30FDF847-DC0C-3A4F-8CF3-9E4282F5AAF5}" destId="{5CE4477B-D702-2940-958F-8BF93E11B2E2}" srcOrd="6" destOrd="0" presId="urn:microsoft.com/office/officeart/2005/8/layout/list1"/>
    <dgm:cxn modelId="{DD8582F8-D414-954A-8C94-61E65432F402}" type="presParOf" srcId="{30FDF847-DC0C-3A4F-8CF3-9E4282F5AAF5}" destId="{82EECC2D-6DB9-BA41-860D-24F9546D7051}" srcOrd="7" destOrd="0" presId="urn:microsoft.com/office/officeart/2005/8/layout/list1"/>
    <dgm:cxn modelId="{BACD11D0-3E3B-F944-A6CE-541557B4B46B}" type="presParOf" srcId="{30FDF847-DC0C-3A4F-8CF3-9E4282F5AAF5}" destId="{C5A60E2D-EB66-1345-AF56-BC75F06CD0CB}" srcOrd="8" destOrd="0" presId="urn:microsoft.com/office/officeart/2005/8/layout/list1"/>
    <dgm:cxn modelId="{89F9384C-43EB-AB42-B13D-A0629C73F937}" type="presParOf" srcId="{C5A60E2D-EB66-1345-AF56-BC75F06CD0CB}" destId="{5A33B44B-CFA4-144D-AB95-B977C127968D}" srcOrd="0" destOrd="0" presId="urn:microsoft.com/office/officeart/2005/8/layout/list1"/>
    <dgm:cxn modelId="{350D30A7-FF6A-CF4A-8E68-697B092B24FF}" type="presParOf" srcId="{C5A60E2D-EB66-1345-AF56-BC75F06CD0CB}" destId="{11C11A9B-915F-7C49-9702-F94A5A4790FE}" srcOrd="1" destOrd="0" presId="urn:microsoft.com/office/officeart/2005/8/layout/list1"/>
    <dgm:cxn modelId="{D085D164-37FE-6D4A-9D2C-0FA0E9347531}" type="presParOf" srcId="{30FDF847-DC0C-3A4F-8CF3-9E4282F5AAF5}" destId="{ECB0DA52-C105-4447-B564-4A0E5CA491D4}" srcOrd="9" destOrd="0" presId="urn:microsoft.com/office/officeart/2005/8/layout/list1"/>
    <dgm:cxn modelId="{5CD78F2A-D02C-FE40-86F9-699A616FF54B}" type="presParOf" srcId="{30FDF847-DC0C-3A4F-8CF3-9E4282F5AAF5}" destId="{63B1EA29-0FF7-1E46-ACFB-82D1AC4D33BF}" srcOrd="10" destOrd="0" presId="urn:microsoft.com/office/officeart/2005/8/layout/list1"/>
    <dgm:cxn modelId="{1CE08BB3-2273-4A4C-84A6-454F0F3EC122}" type="presParOf" srcId="{30FDF847-DC0C-3A4F-8CF3-9E4282F5AAF5}" destId="{FE94D94C-803E-5947-ADDC-B1A3E45EEE87}" srcOrd="11" destOrd="0" presId="urn:microsoft.com/office/officeart/2005/8/layout/list1"/>
    <dgm:cxn modelId="{53CAC6CA-79AB-3D4F-86B7-B9A383D73313}" type="presParOf" srcId="{30FDF847-DC0C-3A4F-8CF3-9E4282F5AAF5}" destId="{2FCFE870-08B6-9340-A583-329DA7E55902}" srcOrd="12" destOrd="0" presId="urn:microsoft.com/office/officeart/2005/8/layout/list1"/>
    <dgm:cxn modelId="{FE4217DF-898F-A644-82C8-A880E9949280}" type="presParOf" srcId="{2FCFE870-08B6-9340-A583-329DA7E55902}" destId="{A5D6FF3F-FA70-B84C-8560-7A9B15BE67B3}" srcOrd="0" destOrd="0" presId="urn:microsoft.com/office/officeart/2005/8/layout/list1"/>
    <dgm:cxn modelId="{77012ECC-3FDF-BB4D-A6D2-2BB83099B21A}" type="presParOf" srcId="{2FCFE870-08B6-9340-A583-329DA7E55902}" destId="{A2B46C50-4B86-B948-9DCB-D45974B80DA4}" srcOrd="1" destOrd="0" presId="urn:microsoft.com/office/officeart/2005/8/layout/list1"/>
    <dgm:cxn modelId="{A1B7FAE8-2FD1-274A-90C4-B53B61D2B28B}" type="presParOf" srcId="{30FDF847-DC0C-3A4F-8CF3-9E4282F5AAF5}" destId="{6CC0F9A9-ACFC-8848-AC7E-CAFAD4F1673C}" srcOrd="13" destOrd="0" presId="urn:microsoft.com/office/officeart/2005/8/layout/list1"/>
    <dgm:cxn modelId="{E0D60689-585C-A64D-A019-8CDC3AAB371A}" type="presParOf" srcId="{30FDF847-DC0C-3A4F-8CF3-9E4282F5AAF5}" destId="{696B157C-17CB-8545-83AB-60AEFE1223E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3" csCatId="accent1" phldr="1"/>
      <dgm:spPr/>
    </dgm:pt>
    <dgm:pt modelId="{03487B14-0891-4A7D-AA92-D26A8EE23701}">
      <dgm:prSet phldrT="[Text]" custT="1"/>
      <dgm:spPr/>
      <dgm:t>
        <a:bodyPr/>
        <a:lstStyle/>
        <a:p>
          <a:r>
            <a:rPr lang="en-GB" sz="1600" dirty="0"/>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dgm:t>
        <a:bodyPr/>
        <a:lstStyle/>
        <a:p>
          <a:endParaRPr lang="en-GB"/>
        </a:p>
      </dgm:t>
    </dgm:pt>
    <dgm:pt modelId="{D5AE3FED-D6D1-4C20-9F7C-D3F952859B9D}">
      <dgm:prSet phldrT="[Text]" custT="1"/>
      <dgm:spPr/>
      <dgm:t>
        <a:bodyPr/>
        <a:lstStyle/>
        <a:p>
          <a:r>
            <a:rPr lang="en-GB" sz="1800" dirty="0"/>
            <a:t>Police information is: </a:t>
          </a:r>
          <a:br>
            <a:rPr lang="en-GB" sz="1800" dirty="0"/>
          </a:br>
          <a:r>
            <a:rPr lang="en-GB" sz="1800" dirty="0"/>
            <a:t>All the information obtained &amp; recorded for a policing purpose</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X="69743"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X="69873" custScaleY="210437" custLinFactNeighborX="-14460" custLinFactNeighborY="-1763">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dirty="0"/>
            <a:t>Direction</a:t>
          </a:r>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9D3185C-C673-4F84-B288-D3B90C22C85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CD9BC6A-7060-4AB3-B3B8-B79D147FD58D}">
      <dgm:prSet/>
      <dgm:spPr/>
      <dgm:t>
        <a:bodyPr/>
        <a:lstStyle/>
        <a:p>
          <a:r>
            <a:rPr lang="en-GB"/>
            <a:t>Provides many insights into what is happening and why. </a:t>
          </a:r>
          <a:endParaRPr lang="en-US"/>
        </a:p>
      </dgm:t>
    </dgm:pt>
    <dgm:pt modelId="{0129938D-C4CA-48C7-A6BA-C420E297A46A}" type="parTrans" cxnId="{8E1932DA-6C67-4A1D-993F-4AC20C783A80}">
      <dgm:prSet/>
      <dgm:spPr/>
      <dgm:t>
        <a:bodyPr/>
        <a:lstStyle/>
        <a:p>
          <a:endParaRPr lang="en-US"/>
        </a:p>
      </dgm:t>
    </dgm:pt>
    <dgm:pt modelId="{18949E90-789B-41CF-8765-52365BBA6BDD}" type="sibTrans" cxnId="{8E1932DA-6C67-4A1D-993F-4AC20C783A80}">
      <dgm:prSet/>
      <dgm:spPr/>
      <dgm:t>
        <a:bodyPr/>
        <a:lstStyle/>
        <a:p>
          <a:endParaRPr lang="en-US"/>
        </a:p>
      </dgm:t>
    </dgm:pt>
    <dgm:pt modelId="{1BD883B1-C14C-4A8D-9E4B-FF794350DD5D}">
      <dgm:prSet/>
      <dgm:spPr/>
      <dgm:t>
        <a:bodyPr/>
        <a:lstStyle/>
        <a:p>
          <a:r>
            <a:rPr lang="en-GB"/>
            <a:t>It clarifies and details the following:</a:t>
          </a:r>
          <a:endParaRPr lang="en-US"/>
        </a:p>
      </dgm:t>
    </dgm:pt>
    <dgm:pt modelId="{FA87956C-C9DB-4869-AB9C-EDAC5FCE4315}" type="parTrans" cxnId="{C3168EDF-2281-4E7D-9CEA-457316777E1F}">
      <dgm:prSet/>
      <dgm:spPr/>
      <dgm:t>
        <a:bodyPr/>
        <a:lstStyle/>
        <a:p>
          <a:endParaRPr lang="en-US"/>
        </a:p>
      </dgm:t>
    </dgm:pt>
    <dgm:pt modelId="{072536C2-33C1-4393-B7EB-75574CFB9EB0}" type="sibTrans" cxnId="{C3168EDF-2281-4E7D-9CEA-457316777E1F}">
      <dgm:prSet/>
      <dgm:spPr/>
      <dgm:t>
        <a:bodyPr/>
        <a:lstStyle/>
        <a:p>
          <a:endParaRPr lang="en-US"/>
        </a:p>
      </dgm:t>
    </dgm:pt>
    <dgm:pt modelId="{C52647EA-D290-4298-BC83-EE9158B33055}">
      <dgm:prSet/>
      <dgm:spPr/>
      <dgm:t>
        <a:bodyPr/>
        <a:lstStyle/>
        <a:p>
          <a:r>
            <a:rPr lang="en-GB"/>
            <a:t>What has happened</a:t>
          </a:r>
          <a:endParaRPr lang="en-US"/>
        </a:p>
      </dgm:t>
    </dgm:pt>
    <dgm:pt modelId="{54264E4C-56EC-4CD7-AB94-6C400083919B}" type="parTrans" cxnId="{DCCBAFB5-C362-495E-80A5-D4261FBA7D60}">
      <dgm:prSet/>
      <dgm:spPr/>
      <dgm:t>
        <a:bodyPr/>
        <a:lstStyle/>
        <a:p>
          <a:endParaRPr lang="en-US"/>
        </a:p>
      </dgm:t>
    </dgm:pt>
    <dgm:pt modelId="{67C651CF-FE79-4573-B307-F3A0BE64F174}" type="sibTrans" cxnId="{DCCBAFB5-C362-495E-80A5-D4261FBA7D60}">
      <dgm:prSet/>
      <dgm:spPr/>
      <dgm:t>
        <a:bodyPr/>
        <a:lstStyle/>
        <a:p>
          <a:endParaRPr lang="en-US"/>
        </a:p>
      </dgm:t>
    </dgm:pt>
    <dgm:pt modelId="{BF1AF1C1-BED1-4F2A-9C1E-8261510A3485}">
      <dgm:prSet/>
      <dgm:spPr/>
      <dgm:t>
        <a:bodyPr/>
        <a:lstStyle/>
        <a:p>
          <a:r>
            <a:rPr lang="en-GB"/>
            <a:t>Why this is important </a:t>
          </a:r>
          <a:endParaRPr lang="en-US"/>
        </a:p>
      </dgm:t>
    </dgm:pt>
    <dgm:pt modelId="{DA49F27F-2B22-4833-A906-15269642E657}" type="parTrans" cxnId="{6003700D-C49B-488E-8034-6AFF53B296BE}">
      <dgm:prSet/>
      <dgm:spPr/>
      <dgm:t>
        <a:bodyPr/>
        <a:lstStyle/>
        <a:p>
          <a:endParaRPr lang="en-US"/>
        </a:p>
      </dgm:t>
    </dgm:pt>
    <dgm:pt modelId="{6AFAC466-BF66-4ED5-A262-13DB0739C1D8}" type="sibTrans" cxnId="{6003700D-C49B-488E-8034-6AFF53B296BE}">
      <dgm:prSet/>
      <dgm:spPr/>
      <dgm:t>
        <a:bodyPr/>
        <a:lstStyle/>
        <a:p>
          <a:endParaRPr lang="en-US"/>
        </a:p>
      </dgm:t>
    </dgm:pt>
    <dgm:pt modelId="{F08783D4-7BDE-48F5-948F-AA93965FB08D}">
      <dgm:prSet/>
      <dgm:spPr/>
      <dgm:t>
        <a:bodyPr/>
        <a:lstStyle/>
        <a:p>
          <a:r>
            <a:rPr lang="en-GB"/>
            <a:t>Context around the bigger picture </a:t>
          </a:r>
          <a:endParaRPr lang="en-US"/>
        </a:p>
      </dgm:t>
    </dgm:pt>
    <dgm:pt modelId="{7E674210-5E7C-4A15-90DF-F14B4614B5B9}" type="parTrans" cxnId="{FE7E836E-25AD-494C-9EFA-010C72A25E7D}">
      <dgm:prSet/>
      <dgm:spPr/>
      <dgm:t>
        <a:bodyPr/>
        <a:lstStyle/>
        <a:p>
          <a:endParaRPr lang="en-US"/>
        </a:p>
      </dgm:t>
    </dgm:pt>
    <dgm:pt modelId="{7C05C5CD-CA84-47B9-B9C9-05D2195D2C29}" type="sibTrans" cxnId="{FE7E836E-25AD-494C-9EFA-010C72A25E7D}">
      <dgm:prSet/>
      <dgm:spPr/>
      <dgm:t>
        <a:bodyPr/>
        <a:lstStyle/>
        <a:p>
          <a:endParaRPr lang="en-US"/>
        </a:p>
      </dgm:t>
    </dgm:pt>
    <dgm:pt modelId="{4FFFCE88-014D-4CE6-AA2F-9FDA9F108B6A}">
      <dgm:prSet/>
      <dgm:spPr/>
      <dgm:t>
        <a:bodyPr/>
        <a:lstStyle/>
        <a:p>
          <a:r>
            <a:rPr lang="en-GB"/>
            <a:t>What could happen next</a:t>
          </a:r>
          <a:endParaRPr lang="en-US"/>
        </a:p>
      </dgm:t>
    </dgm:pt>
    <dgm:pt modelId="{90784696-1F47-47DF-BA70-88DD48A9CF4E}" type="parTrans" cxnId="{B695DD10-D1EC-44AD-BE7E-A6DED390741C}">
      <dgm:prSet/>
      <dgm:spPr/>
      <dgm:t>
        <a:bodyPr/>
        <a:lstStyle/>
        <a:p>
          <a:endParaRPr lang="en-US"/>
        </a:p>
      </dgm:t>
    </dgm:pt>
    <dgm:pt modelId="{CED6AEC3-5152-4EC1-8EF7-DA28337E977D}" type="sibTrans" cxnId="{B695DD10-D1EC-44AD-BE7E-A6DED390741C}">
      <dgm:prSet/>
      <dgm:spPr/>
      <dgm:t>
        <a:bodyPr/>
        <a:lstStyle/>
        <a:p>
          <a:endParaRPr lang="en-US"/>
        </a:p>
      </dgm:t>
    </dgm:pt>
    <dgm:pt modelId="{DEF2CD52-2E27-4DCF-A5B8-AB26A878F206}" type="pres">
      <dgm:prSet presAssocID="{99D3185C-C673-4F84-B288-D3B90C22C858}" presName="linear" presStyleCnt="0">
        <dgm:presLayoutVars>
          <dgm:animLvl val="lvl"/>
          <dgm:resizeHandles val="exact"/>
        </dgm:presLayoutVars>
      </dgm:prSet>
      <dgm:spPr/>
    </dgm:pt>
    <dgm:pt modelId="{10F30A9A-9623-4DCF-9EA5-073FD42CBDB2}" type="pres">
      <dgm:prSet presAssocID="{2CD9BC6A-7060-4AB3-B3B8-B79D147FD58D}" presName="parentText" presStyleLbl="node1" presStyleIdx="0" presStyleCnt="6">
        <dgm:presLayoutVars>
          <dgm:chMax val="0"/>
          <dgm:bulletEnabled val="1"/>
        </dgm:presLayoutVars>
      </dgm:prSet>
      <dgm:spPr/>
    </dgm:pt>
    <dgm:pt modelId="{29A1783D-440C-4F02-A4F5-84BC618CFA44}" type="pres">
      <dgm:prSet presAssocID="{18949E90-789B-41CF-8765-52365BBA6BDD}" presName="spacer" presStyleCnt="0"/>
      <dgm:spPr/>
    </dgm:pt>
    <dgm:pt modelId="{F4120AB6-2C18-4ECA-BFA6-95DDE90747E7}" type="pres">
      <dgm:prSet presAssocID="{1BD883B1-C14C-4A8D-9E4B-FF794350DD5D}" presName="parentText" presStyleLbl="node1" presStyleIdx="1" presStyleCnt="6">
        <dgm:presLayoutVars>
          <dgm:chMax val="0"/>
          <dgm:bulletEnabled val="1"/>
        </dgm:presLayoutVars>
      </dgm:prSet>
      <dgm:spPr/>
    </dgm:pt>
    <dgm:pt modelId="{DB7DEDEF-1732-402E-BAAF-C99D96B5C490}" type="pres">
      <dgm:prSet presAssocID="{072536C2-33C1-4393-B7EB-75574CFB9EB0}" presName="spacer" presStyleCnt="0"/>
      <dgm:spPr/>
    </dgm:pt>
    <dgm:pt modelId="{1317D0CF-BF8F-4B2C-9285-A6CD7323865E}" type="pres">
      <dgm:prSet presAssocID="{C52647EA-D290-4298-BC83-EE9158B33055}" presName="parentText" presStyleLbl="node1" presStyleIdx="2" presStyleCnt="6">
        <dgm:presLayoutVars>
          <dgm:chMax val="0"/>
          <dgm:bulletEnabled val="1"/>
        </dgm:presLayoutVars>
      </dgm:prSet>
      <dgm:spPr/>
    </dgm:pt>
    <dgm:pt modelId="{1EB4D347-E18C-44B8-A1E1-3E73DAF08D2E}" type="pres">
      <dgm:prSet presAssocID="{67C651CF-FE79-4573-B307-F3A0BE64F174}" presName="spacer" presStyleCnt="0"/>
      <dgm:spPr/>
    </dgm:pt>
    <dgm:pt modelId="{C8F6EFBA-3DC2-41D6-BABD-9B3DE46E1296}" type="pres">
      <dgm:prSet presAssocID="{BF1AF1C1-BED1-4F2A-9C1E-8261510A3485}" presName="parentText" presStyleLbl="node1" presStyleIdx="3" presStyleCnt="6">
        <dgm:presLayoutVars>
          <dgm:chMax val="0"/>
          <dgm:bulletEnabled val="1"/>
        </dgm:presLayoutVars>
      </dgm:prSet>
      <dgm:spPr/>
    </dgm:pt>
    <dgm:pt modelId="{5A0A5337-E0DE-40F8-BC9B-AA4088CA6C2C}" type="pres">
      <dgm:prSet presAssocID="{6AFAC466-BF66-4ED5-A262-13DB0739C1D8}" presName="spacer" presStyleCnt="0"/>
      <dgm:spPr/>
    </dgm:pt>
    <dgm:pt modelId="{72ECA19B-4F68-44EC-89A8-A4374686A89F}" type="pres">
      <dgm:prSet presAssocID="{F08783D4-7BDE-48F5-948F-AA93965FB08D}" presName="parentText" presStyleLbl="node1" presStyleIdx="4" presStyleCnt="6">
        <dgm:presLayoutVars>
          <dgm:chMax val="0"/>
          <dgm:bulletEnabled val="1"/>
        </dgm:presLayoutVars>
      </dgm:prSet>
      <dgm:spPr/>
    </dgm:pt>
    <dgm:pt modelId="{C8A67F5E-8715-40BE-911B-8FF230CD923F}" type="pres">
      <dgm:prSet presAssocID="{7C05C5CD-CA84-47B9-B9C9-05D2195D2C29}" presName="spacer" presStyleCnt="0"/>
      <dgm:spPr/>
    </dgm:pt>
    <dgm:pt modelId="{391524BF-3DA4-4B15-8701-1E22DB5C6CF7}" type="pres">
      <dgm:prSet presAssocID="{4FFFCE88-014D-4CE6-AA2F-9FDA9F108B6A}" presName="parentText" presStyleLbl="node1" presStyleIdx="5" presStyleCnt="6">
        <dgm:presLayoutVars>
          <dgm:chMax val="0"/>
          <dgm:bulletEnabled val="1"/>
        </dgm:presLayoutVars>
      </dgm:prSet>
      <dgm:spPr/>
    </dgm:pt>
  </dgm:ptLst>
  <dgm:cxnLst>
    <dgm:cxn modelId="{6003700D-C49B-488E-8034-6AFF53B296BE}" srcId="{99D3185C-C673-4F84-B288-D3B90C22C858}" destId="{BF1AF1C1-BED1-4F2A-9C1E-8261510A3485}" srcOrd="3" destOrd="0" parTransId="{DA49F27F-2B22-4833-A906-15269642E657}" sibTransId="{6AFAC466-BF66-4ED5-A262-13DB0739C1D8}"/>
    <dgm:cxn modelId="{B695DD10-D1EC-44AD-BE7E-A6DED390741C}" srcId="{99D3185C-C673-4F84-B288-D3B90C22C858}" destId="{4FFFCE88-014D-4CE6-AA2F-9FDA9F108B6A}" srcOrd="5" destOrd="0" parTransId="{90784696-1F47-47DF-BA70-88DD48A9CF4E}" sibTransId="{CED6AEC3-5152-4EC1-8EF7-DA28337E977D}"/>
    <dgm:cxn modelId="{B23D4D1F-CBC4-43C1-992F-612FA98A1A55}" type="presOf" srcId="{99D3185C-C673-4F84-B288-D3B90C22C858}" destId="{DEF2CD52-2E27-4DCF-A5B8-AB26A878F206}" srcOrd="0" destOrd="0" presId="urn:microsoft.com/office/officeart/2005/8/layout/vList2"/>
    <dgm:cxn modelId="{EDDD3930-7CCC-4A12-A30D-F95DE3945F89}" type="presOf" srcId="{BF1AF1C1-BED1-4F2A-9C1E-8261510A3485}" destId="{C8F6EFBA-3DC2-41D6-BABD-9B3DE46E1296}" srcOrd="0" destOrd="0" presId="urn:microsoft.com/office/officeart/2005/8/layout/vList2"/>
    <dgm:cxn modelId="{B6F6D13F-4EEE-45E7-9D4D-4E42815E6340}" type="presOf" srcId="{4FFFCE88-014D-4CE6-AA2F-9FDA9F108B6A}" destId="{391524BF-3DA4-4B15-8701-1E22DB5C6CF7}" srcOrd="0" destOrd="0" presId="urn:microsoft.com/office/officeart/2005/8/layout/vList2"/>
    <dgm:cxn modelId="{A2D4896B-3E1A-41FC-B6E5-69B76DE49B58}" type="presOf" srcId="{1BD883B1-C14C-4A8D-9E4B-FF794350DD5D}" destId="{F4120AB6-2C18-4ECA-BFA6-95DDE90747E7}" srcOrd="0" destOrd="0" presId="urn:microsoft.com/office/officeart/2005/8/layout/vList2"/>
    <dgm:cxn modelId="{FE7E836E-25AD-494C-9EFA-010C72A25E7D}" srcId="{99D3185C-C673-4F84-B288-D3B90C22C858}" destId="{F08783D4-7BDE-48F5-948F-AA93965FB08D}" srcOrd="4" destOrd="0" parTransId="{7E674210-5E7C-4A15-90DF-F14B4614B5B9}" sibTransId="{7C05C5CD-CA84-47B9-B9C9-05D2195D2C29}"/>
    <dgm:cxn modelId="{DCCBAFB5-C362-495E-80A5-D4261FBA7D60}" srcId="{99D3185C-C673-4F84-B288-D3B90C22C858}" destId="{C52647EA-D290-4298-BC83-EE9158B33055}" srcOrd="2" destOrd="0" parTransId="{54264E4C-56EC-4CD7-AB94-6C400083919B}" sibTransId="{67C651CF-FE79-4573-B307-F3A0BE64F174}"/>
    <dgm:cxn modelId="{E280B8BA-F36E-4E1A-A11C-73C1AFE0782B}" type="presOf" srcId="{2CD9BC6A-7060-4AB3-B3B8-B79D147FD58D}" destId="{10F30A9A-9623-4DCF-9EA5-073FD42CBDB2}" srcOrd="0" destOrd="0" presId="urn:microsoft.com/office/officeart/2005/8/layout/vList2"/>
    <dgm:cxn modelId="{7F7C96CF-6167-4E9F-BBAE-1BD3B009665A}" type="presOf" srcId="{C52647EA-D290-4298-BC83-EE9158B33055}" destId="{1317D0CF-BF8F-4B2C-9285-A6CD7323865E}" srcOrd="0" destOrd="0" presId="urn:microsoft.com/office/officeart/2005/8/layout/vList2"/>
    <dgm:cxn modelId="{8E1932DA-6C67-4A1D-993F-4AC20C783A80}" srcId="{99D3185C-C673-4F84-B288-D3B90C22C858}" destId="{2CD9BC6A-7060-4AB3-B3B8-B79D147FD58D}" srcOrd="0" destOrd="0" parTransId="{0129938D-C4CA-48C7-A6BA-C420E297A46A}" sibTransId="{18949E90-789B-41CF-8765-52365BBA6BDD}"/>
    <dgm:cxn modelId="{C3168EDF-2281-4E7D-9CEA-457316777E1F}" srcId="{99D3185C-C673-4F84-B288-D3B90C22C858}" destId="{1BD883B1-C14C-4A8D-9E4B-FF794350DD5D}" srcOrd="1" destOrd="0" parTransId="{FA87956C-C9DB-4869-AB9C-EDAC5FCE4315}" sibTransId="{072536C2-33C1-4393-B7EB-75574CFB9EB0}"/>
    <dgm:cxn modelId="{91C41DFB-5CC6-43F9-BC52-D8FC3085AC96}" type="presOf" srcId="{F08783D4-7BDE-48F5-948F-AA93965FB08D}" destId="{72ECA19B-4F68-44EC-89A8-A4374686A89F}" srcOrd="0" destOrd="0" presId="urn:microsoft.com/office/officeart/2005/8/layout/vList2"/>
    <dgm:cxn modelId="{302BB1E1-3948-4681-9ADC-143B6D158DDE}" type="presParOf" srcId="{DEF2CD52-2E27-4DCF-A5B8-AB26A878F206}" destId="{10F30A9A-9623-4DCF-9EA5-073FD42CBDB2}" srcOrd="0" destOrd="0" presId="urn:microsoft.com/office/officeart/2005/8/layout/vList2"/>
    <dgm:cxn modelId="{22FDF917-2600-420D-AD97-E79DDA62936E}" type="presParOf" srcId="{DEF2CD52-2E27-4DCF-A5B8-AB26A878F206}" destId="{29A1783D-440C-4F02-A4F5-84BC618CFA44}" srcOrd="1" destOrd="0" presId="urn:microsoft.com/office/officeart/2005/8/layout/vList2"/>
    <dgm:cxn modelId="{45B156A1-07FB-4AB9-997D-7D536EB3E089}" type="presParOf" srcId="{DEF2CD52-2E27-4DCF-A5B8-AB26A878F206}" destId="{F4120AB6-2C18-4ECA-BFA6-95DDE90747E7}" srcOrd="2" destOrd="0" presId="urn:microsoft.com/office/officeart/2005/8/layout/vList2"/>
    <dgm:cxn modelId="{6299B976-8128-40E2-B9FF-74F75E3F5620}" type="presParOf" srcId="{DEF2CD52-2E27-4DCF-A5B8-AB26A878F206}" destId="{DB7DEDEF-1732-402E-BAAF-C99D96B5C490}" srcOrd="3" destOrd="0" presId="urn:microsoft.com/office/officeart/2005/8/layout/vList2"/>
    <dgm:cxn modelId="{48100136-2BD9-4D7E-A03F-918094D5BA7B}" type="presParOf" srcId="{DEF2CD52-2E27-4DCF-A5B8-AB26A878F206}" destId="{1317D0CF-BF8F-4B2C-9285-A6CD7323865E}" srcOrd="4" destOrd="0" presId="urn:microsoft.com/office/officeart/2005/8/layout/vList2"/>
    <dgm:cxn modelId="{1CAF638B-E82B-4113-A424-2E49318AC108}" type="presParOf" srcId="{DEF2CD52-2E27-4DCF-A5B8-AB26A878F206}" destId="{1EB4D347-E18C-44B8-A1E1-3E73DAF08D2E}" srcOrd="5" destOrd="0" presId="urn:microsoft.com/office/officeart/2005/8/layout/vList2"/>
    <dgm:cxn modelId="{C061E268-9A73-44B6-9DF0-FD3DC2C589DC}" type="presParOf" srcId="{DEF2CD52-2E27-4DCF-A5B8-AB26A878F206}" destId="{C8F6EFBA-3DC2-41D6-BABD-9B3DE46E1296}" srcOrd="6" destOrd="0" presId="urn:microsoft.com/office/officeart/2005/8/layout/vList2"/>
    <dgm:cxn modelId="{9472193B-91A8-4761-94F5-FBB1C33BC8F9}" type="presParOf" srcId="{DEF2CD52-2E27-4DCF-A5B8-AB26A878F206}" destId="{5A0A5337-E0DE-40F8-BC9B-AA4088CA6C2C}" srcOrd="7" destOrd="0" presId="urn:microsoft.com/office/officeart/2005/8/layout/vList2"/>
    <dgm:cxn modelId="{815E00EF-51BF-4E4D-9D64-CE4C23E8EB7A}" type="presParOf" srcId="{DEF2CD52-2E27-4DCF-A5B8-AB26A878F206}" destId="{72ECA19B-4F68-44EC-89A8-A4374686A89F}" srcOrd="8" destOrd="0" presId="urn:microsoft.com/office/officeart/2005/8/layout/vList2"/>
    <dgm:cxn modelId="{6A73AFA9-E83E-4643-B0CA-597BB13FC95A}" type="presParOf" srcId="{DEF2CD52-2E27-4DCF-A5B8-AB26A878F206}" destId="{C8A67F5E-8715-40BE-911B-8FF230CD923F}" srcOrd="9" destOrd="0" presId="urn:microsoft.com/office/officeart/2005/8/layout/vList2"/>
    <dgm:cxn modelId="{D38E23CC-AD44-4DBC-9BC5-1A0B11FB18E5}" type="presParOf" srcId="{DEF2CD52-2E27-4DCF-A5B8-AB26A878F206}" destId="{391524BF-3DA4-4B15-8701-1E22DB5C6CF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547450"/>
          <a:ext cx="6263640" cy="10614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National Decision Model is the basis of decision making </a:t>
          </a:r>
        </a:p>
      </dsp:txBody>
      <dsp:txXfrm>
        <a:off x="51814" y="599264"/>
        <a:ext cx="6160012" cy="957778"/>
      </dsp:txXfrm>
    </dsp:sp>
    <dsp:sp modelId="{9B586F7D-2288-974D-8A10-BBDE9D37FC5D}">
      <dsp:nvSpPr>
        <dsp:cNvPr id="0" name=""/>
        <dsp:cNvSpPr/>
      </dsp:nvSpPr>
      <dsp:spPr>
        <a:xfrm>
          <a:off x="0" y="1663577"/>
          <a:ext cx="6263640" cy="106140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provides a framework to support our decision making, informing a holistic understanding of the situation. </a:t>
          </a:r>
        </a:p>
      </dsp:txBody>
      <dsp:txXfrm>
        <a:off x="51814" y="1715391"/>
        <a:ext cx="6160012" cy="957778"/>
      </dsp:txXfrm>
    </dsp:sp>
    <dsp:sp modelId="{92F72F98-7C57-E547-B1BC-48B099E63A2C}">
      <dsp:nvSpPr>
        <dsp:cNvPr id="0" name=""/>
        <dsp:cNvSpPr/>
      </dsp:nvSpPr>
      <dsp:spPr>
        <a:xfrm>
          <a:off x="0" y="2779704"/>
          <a:ext cx="6263640" cy="106140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is an integral part of our ethical decision making. </a:t>
          </a:r>
        </a:p>
      </dsp:txBody>
      <dsp:txXfrm>
        <a:off x="51814" y="2831518"/>
        <a:ext cx="6160012" cy="957778"/>
      </dsp:txXfrm>
    </dsp:sp>
    <dsp:sp modelId="{8350F9F8-6B7A-594A-8005-253704955D86}">
      <dsp:nvSpPr>
        <dsp:cNvPr id="0" name=""/>
        <dsp:cNvSpPr/>
      </dsp:nvSpPr>
      <dsp:spPr>
        <a:xfrm>
          <a:off x="0" y="3895830"/>
          <a:ext cx="6263640"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will be used to assess situations where decision making, and management of risk has a range of considerations and responses related to the circumstances. </a:t>
          </a:r>
        </a:p>
      </dsp:txBody>
      <dsp:txXfrm>
        <a:off x="51814" y="3947644"/>
        <a:ext cx="6160012" cy="9577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982" y="0"/>
          <a:ext cx="5049501" cy="3504022"/>
        </a:xfrm>
        <a:prstGeom prst="roundRect">
          <a:avLst>
            <a:gd name="adj" fmla="val 5000"/>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endParaRPr lang="en-US" sz="2600" kern="1200" dirty="0"/>
        </a:p>
      </dsp:txBody>
      <dsp:txXfrm rot="16200000">
        <a:off x="-929716" y="931698"/>
        <a:ext cx="2873298" cy="1009900"/>
      </dsp:txXfrm>
    </dsp:sp>
    <dsp:sp modelId="{7E8336F9-CC29-4DC2-9527-D2D0F4A0AB5F}">
      <dsp:nvSpPr>
        <dsp:cNvPr id="0" name=""/>
        <dsp:cNvSpPr/>
      </dsp:nvSpPr>
      <dsp:spPr>
        <a:xfrm>
          <a:off x="1011882" y="0"/>
          <a:ext cx="3761878"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1011882" y="0"/>
        <a:ext cx="3761878" cy="3504022"/>
      </dsp:txXfrm>
    </dsp:sp>
    <dsp:sp modelId="{DA0AF2C6-6BB1-4772-88CE-8D1B7A36BDBB}">
      <dsp:nvSpPr>
        <dsp:cNvPr id="0" name=""/>
        <dsp:cNvSpPr/>
      </dsp:nvSpPr>
      <dsp:spPr>
        <a:xfrm>
          <a:off x="5228216" y="0"/>
          <a:ext cx="5049501" cy="3504022"/>
        </a:xfrm>
        <a:prstGeom prst="roundRect">
          <a:avLst>
            <a:gd name="adj" fmla="val 5000"/>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endParaRPr lang="en-US" sz="2600" kern="1200" dirty="0"/>
        </a:p>
      </dsp:txBody>
      <dsp:txXfrm rot="16200000">
        <a:off x="4296517" y="931698"/>
        <a:ext cx="2873298" cy="1009900"/>
      </dsp:txXfrm>
    </dsp:sp>
    <dsp:sp modelId="{AEFFE743-B824-4830-A4C5-EA90239FB717}">
      <dsp:nvSpPr>
        <dsp:cNvPr id="0" name=""/>
        <dsp:cNvSpPr/>
      </dsp:nvSpPr>
      <dsp:spPr>
        <a:xfrm rot="16200000" flipV="1">
          <a:off x="4113144" y="2579643"/>
          <a:ext cx="1765197" cy="83559"/>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6238117" y="0"/>
          <a:ext cx="3761878"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usually starts with an intelligence analysis that a particular individual or group is involved in criminal enterprise</a:t>
          </a:r>
        </a:p>
      </dsp:txBody>
      <dsp:txXfrm>
        <a:off x="6238117" y="0"/>
        <a:ext cx="3761878" cy="35040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75DCB-23AB-7D41-8AA3-94855295C7EF}">
      <dsp:nvSpPr>
        <dsp:cNvPr id="0" name=""/>
        <dsp:cNvSpPr/>
      </dsp:nvSpPr>
      <dsp:spPr>
        <a:xfrm>
          <a:off x="0" y="3100718"/>
          <a:ext cx="10056548" cy="10177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C</a:t>
          </a:r>
          <a:r>
            <a:rPr lang="en-GB" sz="1800" b="0" i="0" kern="1200"/>
            <a:t>rimes that the police believe may be committed, for example, when premises or individuals are kept under observation for a period of time, with a view to the possible institution of criminal proceedings</a:t>
          </a:r>
          <a:endParaRPr lang="en-US" sz="1800" kern="1200"/>
        </a:p>
      </dsp:txBody>
      <dsp:txXfrm>
        <a:off x="0" y="3100718"/>
        <a:ext cx="10056548" cy="1017725"/>
      </dsp:txXfrm>
    </dsp:sp>
    <dsp:sp modelId="{257D0BF1-4588-6341-B4AF-AC1BD4C22AE2}">
      <dsp:nvSpPr>
        <dsp:cNvPr id="0" name=""/>
        <dsp:cNvSpPr/>
      </dsp:nvSpPr>
      <dsp:spPr>
        <a:xfrm rot="10800000">
          <a:off x="0" y="1550723"/>
          <a:ext cx="10056548"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I</a:t>
          </a:r>
          <a:r>
            <a:rPr lang="en-GB" sz="1800" b="0" i="0" kern="1200"/>
            <a:t>dentifying whether a crime has </a:t>
          </a:r>
          <a:r>
            <a:rPr lang="en-GB" sz="1800" b="0" i="1" kern="1200"/>
            <a:t>actually</a:t>
          </a:r>
          <a:r>
            <a:rPr lang="en-GB" sz="1800" b="0" i="0" kern="1200"/>
            <a:t> been committed, with a view to commencing criminal proceedings</a:t>
          </a:r>
          <a:endParaRPr lang="en-US" sz="1800" kern="1200"/>
        </a:p>
      </dsp:txBody>
      <dsp:txXfrm rot="10800000">
        <a:off x="0" y="1550723"/>
        <a:ext cx="10056548" cy="1017060"/>
      </dsp:txXfrm>
    </dsp:sp>
    <dsp:sp modelId="{D070FF4D-1232-0249-8C68-C8A3C9E1477A}">
      <dsp:nvSpPr>
        <dsp:cNvPr id="0" name=""/>
        <dsp:cNvSpPr/>
      </dsp:nvSpPr>
      <dsp:spPr>
        <a:xfrm rot="10800000">
          <a:off x="0" y="728"/>
          <a:ext cx="10056548"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C</a:t>
          </a:r>
          <a:r>
            <a:rPr lang="en-GB" sz="1800" b="0" i="0" kern="1200" dirty="0"/>
            <a:t>rimes that have been committed</a:t>
          </a:r>
          <a:endParaRPr lang="en-US" sz="1800" kern="1200" dirty="0"/>
        </a:p>
      </dsp:txBody>
      <dsp:txXfrm rot="10800000">
        <a:off x="0" y="728"/>
        <a:ext cx="10056548" cy="10170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66A3F-7ECA-4CE8-BAE7-59D965D9A55A}">
      <dsp:nvSpPr>
        <dsp:cNvPr id="0" name=""/>
        <dsp:cNvSpPr/>
      </dsp:nvSpPr>
      <dsp:spPr>
        <a:xfrm>
          <a:off x="0" y="865"/>
          <a:ext cx="7783283" cy="176987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AA’s are called to the police station as an important safeguard, providing independent support to detainee’s who are:</a:t>
          </a:r>
        </a:p>
      </dsp:txBody>
      <dsp:txXfrm>
        <a:off x="0" y="865"/>
        <a:ext cx="7783283" cy="955735"/>
      </dsp:txXfrm>
    </dsp:sp>
    <dsp:sp modelId="{6F14771E-845B-4596-946A-FF081D075A32}">
      <dsp:nvSpPr>
        <dsp:cNvPr id="0" name=""/>
        <dsp:cNvSpPr/>
      </dsp:nvSpPr>
      <dsp:spPr>
        <a:xfrm>
          <a:off x="0" y="921202"/>
          <a:ext cx="3891641" cy="81414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Aged 18 or under or</a:t>
          </a:r>
        </a:p>
      </dsp:txBody>
      <dsp:txXfrm>
        <a:off x="0" y="921202"/>
        <a:ext cx="3891641" cy="814144"/>
      </dsp:txXfrm>
    </dsp:sp>
    <dsp:sp modelId="{B1EB0DD4-C138-4067-A875-E3B477B84400}">
      <dsp:nvSpPr>
        <dsp:cNvPr id="0" name=""/>
        <dsp:cNvSpPr/>
      </dsp:nvSpPr>
      <dsp:spPr>
        <a:xfrm>
          <a:off x="3891641" y="921202"/>
          <a:ext cx="3891641" cy="814144"/>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Maybe mentally disordered /vulnerable</a:t>
          </a:r>
        </a:p>
      </dsp:txBody>
      <dsp:txXfrm>
        <a:off x="3891641" y="921202"/>
        <a:ext cx="3891641" cy="8141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D974-F84C-467F-A0E9-A4C57C3E3AD5}">
      <dsp:nvSpPr>
        <dsp:cNvPr id="0" name=""/>
        <dsp:cNvSpPr/>
      </dsp:nvSpPr>
      <dsp:spPr>
        <a:xfrm>
          <a:off x="0" y="95975"/>
          <a:ext cx="3021834"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Support, advise &amp; assist the detainee</a:t>
          </a:r>
        </a:p>
      </dsp:txBody>
      <dsp:txXfrm>
        <a:off x="0" y="95975"/>
        <a:ext cx="3021834" cy="922439"/>
      </dsp:txXfrm>
    </dsp:sp>
    <dsp:sp modelId="{C30842D1-64DC-4C5D-857F-DA6AF2C71C68}">
      <dsp:nvSpPr>
        <dsp:cNvPr id="0" name=""/>
        <dsp:cNvSpPr/>
      </dsp:nvSpPr>
      <dsp:spPr>
        <a:xfrm>
          <a:off x="3215651" y="96076"/>
          <a:ext cx="5080856"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Ensure that the police act fairly &amp; respect the rights of the detainee</a:t>
          </a:r>
        </a:p>
      </dsp:txBody>
      <dsp:txXfrm>
        <a:off x="3215651" y="96076"/>
        <a:ext cx="5080856" cy="922439"/>
      </dsp:txXfrm>
    </dsp:sp>
    <dsp:sp modelId="{FF58745D-26F6-46B7-A804-4ACB4D1CA653}">
      <dsp:nvSpPr>
        <dsp:cNvPr id="0" name=""/>
        <dsp:cNvSpPr/>
      </dsp:nvSpPr>
      <dsp:spPr>
        <a:xfrm>
          <a:off x="8421234" y="64990"/>
          <a:ext cx="3133233" cy="92243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Help communication between the detainee, the police &amp; others</a:t>
          </a:r>
        </a:p>
      </dsp:txBody>
      <dsp:txXfrm>
        <a:off x="8421234" y="64990"/>
        <a:ext cx="3133233" cy="9224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B679E-8469-41F7-B691-CF90BD46A52F}">
      <dsp:nvSpPr>
        <dsp:cNvPr id="0" name=""/>
        <dsp:cNvSpPr/>
      </dsp:nvSpPr>
      <dsp:spPr>
        <a:xfrm>
          <a:off x="9202" y="2035273"/>
          <a:ext cx="2750427" cy="203703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evidence against the suspect, which you would otherwise be unable to obtain</a:t>
          </a:r>
        </a:p>
      </dsp:txBody>
      <dsp:txXfrm>
        <a:off x="68865" y="2094936"/>
        <a:ext cx="2631101" cy="1917709"/>
      </dsp:txXfrm>
    </dsp:sp>
    <dsp:sp modelId="{261E20D6-0600-4DD6-B740-AC9D626FE345}">
      <dsp:nvSpPr>
        <dsp:cNvPr id="0" name=""/>
        <dsp:cNvSpPr/>
      </dsp:nvSpPr>
      <dsp:spPr>
        <a:xfrm>
          <a:off x="3034672" y="2712738"/>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34672" y="2849159"/>
        <a:ext cx="408163" cy="409264"/>
      </dsp:txXfrm>
    </dsp:sp>
    <dsp:sp modelId="{FF15559A-CAA8-454C-BD37-38CEC1DE7743}">
      <dsp:nvSpPr>
        <dsp:cNvPr id="0" name=""/>
        <dsp:cNvSpPr/>
      </dsp:nvSpPr>
      <dsp:spPr>
        <a:xfrm>
          <a:off x="3859801" y="2035273"/>
          <a:ext cx="2750427" cy="20370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Important information revealing further lines of inquiry</a:t>
          </a:r>
        </a:p>
      </dsp:txBody>
      <dsp:txXfrm>
        <a:off x="3919464" y="2094936"/>
        <a:ext cx="2631101" cy="1917709"/>
      </dsp:txXfrm>
    </dsp:sp>
    <dsp:sp modelId="{46E6F455-0033-4536-843B-1430DBBF875F}">
      <dsp:nvSpPr>
        <dsp:cNvPr id="0" name=""/>
        <dsp:cNvSpPr/>
      </dsp:nvSpPr>
      <dsp:spPr>
        <a:xfrm>
          <a:off x="6885271" y="2712738"/>
          <a:ext cx="583090" cy="68210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885271" y="2849159"/>
        <a:ext cx="408163" cy="409264"/>
      </dsp:txXfrm>
    </dsp:sp>
    <dsp:sp modelId="{3B1FB046-ED01-42BD-803D-88716B9197C6}">
      <dsp:nvSpPr>
        <dsp:cNvPr id="0" name=""/>
        <dsp:cNvSpPr/>
      </dsp:nvSpPr>
      <dsp:spPr>
        <a:xfrm>
          <a:off x="7710400" y="2035273"/>
          <a:ext cx="2750427" cy="203703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Relevant information to be considered in the prosecution decision</a:t>
          </a:r>
        </a:p>
      </dsp:txBody>
      <dsp:txXfrm>
        <a:off x="7770063" y="2094936"/>
        <a:ext cx="2631101" cy="19177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1294A-4D62-422C-A5BA-71D31365CEEC}">
      <dsp:nvSpPr>
        <dsp:cNvPr id="0" name=""/>
        <dsp:cNvSpPr/>
      </dsp:nvSpPr>
      <dsp:spPr>
        <a:xfrm>
          <a:off x="2863283" y="0"/>
          <a:ext cx="4789034" cy="4789034"/>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450080-F28E-44F5-B78B-359E7CD223C7}">
      <dsp:nvSpPr>
        <dsp:cNvPr id="0" name=""/>
        <dsp:cNvSpPr/>
      </dsp:nvSpPr>
      <dsp:spPr>
        <a:xfrm>
          <a:off x="3174570" y="311287"/>
          <a:ext cx="1915613" cy="191561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It is essential that all suspect interviews comply with Code E PACE 1984, </a:t>
          </a:r>
          <a:endParaRPr lang="en-US" sz="1800" kern="1200"/>
        </a:p>
      </dsp:txBody>
      <dsp:txXfrm>
        <a:off x="3268083" y="404800"/>
        <a:ext cx="1728587" cy="1728587"/>
      </dsp:txXfrm>
    </dsp:sp>
    <dsp:sp modelId="{AD769F10-0134-4323-96C6-D8AB8534EB35}">
      <dsp:nvSpPr>
        <dsp:cNvPr id="0" name=""/>
        <dsp:cNvSpPr/>
      </dsp:nvSpPr>
      <dsp:spPr>
        <a:xfrm>
          <a:off x="5244419" y="311287"/>
          <a:ext cx="2277607" cy="1915613"/>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That the suspect is Provided with their rights,</a:t>
          </a:r>
          <a:endParaRPr lang="en-US" sz="1800" kern="1200" dirty="0"/>
        </a:p>
      </dsp:txBody>
      <dsp:txXfrm>
        <a:off x="5337932" y="404800"/>
        <a:ext cx="2090581" cy="1728587"/>
      </dsp:txXfrm>
    </dsp:sp>
    <dsp:sp modelId="{06188150-F37C-4B41-B4FC-F5AB13A11CE7}">
      <dsp:nvSpPr>
        <dsp:cNvPr id="0" name=""/>
        <dsp:cNvSpPr/>
      </dsp:nvSpPr>
      <dsp:spPr>
        <a:xfrm>
          <a:off x="3174570" y="2562133"/>
          <a:ext cx="1915613" cy="1915613"/>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They are cautioned appropriately and,</a:t>
          </a:r>
          <a:endParaRPr lang="en-US" sz="1800" kern="1200"/>
        </a:p>
      </dsp:txBody>
      <dsp:txXfrm>
        <a:off x="3268083" y="2655646"/>
        <a:ext cx="1728587" cy="1728587"/>
      </dsp:txXfrm>
    </dsp:sp>
    <dsp:sp modelId="{BC5522B3-E0BD-4FDB-87CA-BFA4D3C5C1BC}">
      <dsp:nvSpPr>
        <dsp:cNvPr id="0" name=""/>
        <dsp:cNvSpPr/>
      </dsp:nvSpPr>
      <dsp:spPr>
        <a:xfrm>
          <a:off x="5425416" y="2562133"/>
          <a:ext cx="1915613" cy="191561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That the interview is properly recorded.</a:t>
          </a:r>
          <a:endParaRPr lang="en-US" sz="1800" kern="1200"/>
        </a:p>
      </dsp:txBody>
      <dsp:txXfrm>
        <a:off x="5518929" y="2655646"/>
        <a:ext cx="1728587" cy="172858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1C707-9750-485A-803F-C16E465F288D}">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347A92-6D07-493A-8B82-5B437E2F53BA}">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Ensure that Interviews were conducted in a fair and lawful manner</a:t>
          </a:r>
          <a:endParaRPr lang="en-US" sz="2000" kern="1200"/>
        </a:p>
      </dsp:txBody>
      <dsp:txXfrm>
        <a:off x="383617" y="1447754"/>
        <a:ext cx="2847502" cy="1768010"/>
      </dsp:txXfrm>
    </dsp:sp>
    <dsp:sp modelId="{B20A00CC-9305-4E03-B8C9-B08EEEB7AA84}">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A81734-65ED-4469-9A70-3623B6A58629}">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That they had the opportunity to receive legal advice, and this was free and independent of the police</a:t>
          </a:r>
          <a:endParaRPr lang="en-US" sz="2000" kern="1200"/>
        </a:p>
      </dsp:txBody>
      <dsp:txXfrm>
        <a:off x="3998355" y="1447754"/>
        <a:ext cx="2847502" cy="1768010"/>
      </dsp:txXfrm>
    </dsp:sp>
    <dsp:sp modelId="{8541EBCC-37C7-46A7-9FD2-0A01EA6B98FE}">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14F2B3-9E37-4891-ACCC-0226920C2672}">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That Children and vulnerable persons had an appropriate adult independent of the police to explain things to them.</a:t>
          </a:r>
          <a:endParaRPr lang="en-US" sz="2000" kern="1200"/>
        </a:p>
      </dsp:txBody>
      <dsp:txXfrm>
        <a:off x="7613092" y="1447754"/>
        <a:ext cx="2847502" cy="17680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35AAF-3192-4DBB-9D56-E6458EF5C7A5}">
      <dsp:nvSpPr>
        <dsp:cNvPr id="0" name=""/>
        <dsp:cNvSpPr/>
      </dsp:nvSpPr>
      <dsp:spPr>
        <a:xfrm>
          <a:off x="0" y="2682"/>
          <a:ext cx="1074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A41E0B-30CC-447B-B34E-F6E26C9998D2}">
      <dsp:nvSpPr>
        <dsp:cNvPr id="0" name=""/>
        <dsp:cNvSpPr/>
      </dsp:nvSpPr>
      <dsp:spPr>
        <a:xfrm>
          <a:off x="0" y="2682"/>
          <a:ext cx="10744200" cy="1829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That interviewees were not subject to oppressive practices</a:t>
          </a:r>
          <a:endParaRPr lang="en-US" sz="3600" kern="1200"/>
        </a:p>
      </dsp:txBody>
      <dsp:txXfrm>
        <a:off x="0" y="2682"/>
        <a:ext cx="10744200" cy="1829615"/>
      </dsp:txXfrm>
    </dsp:sp>
    <dsp:sp modelId="{591287CC-1673-47E2-A4EF-FF4A85FE9FB1}">
      <dsp:nvSpPr>
        <dsp:cNvPr id="0" name=""/>
        <dsp:cNvSpPr/>
      </dsp:nvSpPr>
      <dsp:spPr>
        <a:xfrm>
          <a:off x="0" y="1832297"/>
          <a:ext cx="1074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B33B4B-DA30-41A1-865A-D38F8A7A98C2}">
      <dsp:nvSpPr>
        <dsp:cNvPr id="0" name=""/>
        <dsp:cNvSpPr/>
      </dsp:nvSpPr>
      <dsp:spPr>
        <a:xfrm>
          <a:off x="0" y="1832297"/>
          <a:ext cx="10744200" cy="1829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That they were allowed rest periods</a:t>
          </a:r>
          <a:endParaRPr lang="en-US" sz="3600" kern="1200"/>
        </a:p>
      </dsp:txBody>
      <dsp:txXfrm>
        <a:off x="0" y="1832297"/>
        <a:ext cx="10744200" cy="1829615"/>
      </dsp:txXfrm>
    </dsp:sp>
    <dsp:sp modelId="{915DF52B-9EC5-4255-BBC8-1465546258BB}">
      <dsp:nvSpPr>
        <dsp:cNvPr id="0" name=""/>
        <dsp:cNvSpPr/>
      </dsp:nvSpPr>
      <dsp:spPr>
        <a:xfrm>
          <a:off x="0" y="3661913"/>
          <a:ext cx="1074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CBCB1C-F03B-4FED-9592-709977CA26FF}">
      <dsp:nvSpPr>
        <dsp:cNvPr id="0" name=""/>
        <dsp:cNvSpPr/>
      </dsp:nvSpPr>
      <dsp:spPr>
        <a:xfrm>
          <a:off x="0" y="3661913"/>
          <a:ext cx="10744200" cy="1829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That the interviews themselves would be recorded in order that the court could be provided with a fit and proper account of the content of the interview.</a:t>
          </a:r>
          <a:endParaRPr lang="en-US" sz="3600" kern="1200"/>
        </a:p>
      </dsp:txBody>
      <dsp:txXfrm>
        <a:off x="0" y="3661913"/>
        <a:ext cx="10744200" cy="18296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46419-7D2A-4D1B-B40D-DD93BD609828}">
      <dsp:nvSpPr>
        <dsp:cNvPr id="0" name=""/>
        <dsp:cNvSpPr/>
      </dsp:nvSpPr>
      <dsp:spPr>
        <a:xfrm>
          <a:off x="841350" y="0"/>
          <a:ext cx="3879227" cy="3879227"/>
        </a:xfrm>
        <a:prstGeom prst="triangl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D9BCD6-5371-40CD-AFA4-251209D1B1AB}">
      <dsp:nvSpPr>
        <dsp:cNvPr id="0" name=""/>
        <dsp:cNvSpPr/>
      </dsp:nvSpPr>
      <dsp:spPr>
        <a:xfrm>
          <a:off x="2780963" y="390006"/>
          <a:ext cx="2521497" cy="918285"/>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Welfare</a:t>
          </a:r>
        </a:p>
      </dsp:txBody>
      <dsp:txXfrm>
        <a:off x="2825790" y="434833"/>
        <a:ext cx="2431843" cy="828631"/>
      </dsp:txXfrm>
    </dsp:sp>
    <dsp:sp modelId="{AB473F68-8082-4F7C-A95B-D74E7178134A}">
      <dsp:nvSpPr>
        <dsp:cNvPr id="0" name=""/>
        <dsp:cNvSpPr/>
      </dsp:nvSpPr>
      <dsp:spPr>
        <a:xfrm>
          <a:off x="2780963" y="1423077"/>
          <a:ext cx="2521497" cy="918285"/>
        </a:xfrm>
        <a:prstGeom prst="round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Security</a:t>
          </a:r>
        </a:p>
      </dsp:txBody>
      <dsp:txXfrm>
        <a:off x="2825790" y="1467904"/>
        <a:ext cx="2431843" cy="828631"/>
      </dsp:txXfrm>
    </dsp:sp>
    <dsp:sp modelId="{DA58AB57-E191-4D90-B77C-9BABB7B6887D}">
      <dsp:nvSpPr>
        <dsp:cNvPr id="0" name=""/>
        <dsp:cNvSpPr/>
      </dsp:nvSpPr>
      <dsp:spPr>
        <a:xfrm>
          <a:off x="2780963" y="2456149"/>
          <a:ext cx="2521497" cy="918285"/>
        </a:xfrm>
        <a:prstGeom prst="round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Legal Rights</a:t>
          </a:r>
        </a:p>
      </dsp:txBody>
      <dsp:txXfrm>
        <a:off x="2825790" y="2500976"/>
        <a:ext cx="2431843" cy="8286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545384" y="2592"/>
          <a:ext cx="3229711" cy="606183"/>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C</a:t>
          </a:r>
          <a:r>
            <a:rPr lang="en-US" sz="2400" kern="1200"/>
            <a:t>oncealed</a:t>
          </a:r>
          <a:endParaRPr lang="en-US" sz="2400" kern="1200" dirty="0"/>
        </a:p>
      </dsp:txBody>
      <dsp:txXfrm>
        <a:off x="563138" y="20346"/>
        <a:ext cx="3194203"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545384" y="911868"/>
          <a:ext cx="3229711" cy="606183"/>
        </a:xfrm>
        <a:prstGeom prst="roundRect">
          <a:avLst>
            <a:gd name="adj" fmla="val 10000"/>
          </a:avLst>
        </a:prstGeom>
        <a:solidFill>
          <a:schemeClr val="accent3">
            <a:shade val="80000"/>
            <a:hueOff val="0"/>
            <a:satOff val="0"/>
            <a:lumOff val="47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L</a:t>
          </a:r>
          <a:r>
            <a:rPr lang="en-US" sz="2400" kern="1200"/>
            <a:t>ost</a:t>
          </a:r>
          <a:endParaRPr lang="en-US" sz="2400" kern="1200" dirty="0"/>
        </a:p>
      </dsp:txBody>
      <dsp:txXfrm>
        <a:off x="563138" y="929622"/>
        <a:ext cx="3194203"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3">
            <a:shade val="90000"/>
            <a:hueOff val="0"/>
            <a:satOff val="0"/>
            <a:lumOff val="5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545384" y="1821144"/>
          <a:ext cx="3229711" cy="606183"/>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A</a:t>
          </a:r>
          <a:r>
            <a:rPr lang="en-US" sz="2400" kern="1200"/>
            <a:t>ltered</a:t>
          </a:r>
          <a:endParaRPr lang="en-US" sz="2400" kern="1200" dirty="0"/>
        </a:p>
      </dsp:txBody>
      <dsp:txXfrm>
        <a:off x="563138" y="1838898"/>
        <a:ext cx="3194203"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3">
            <a:shade val="90000"/>
            <a:hueOff val="0"/>
            <a:satOff val="0"/>
            <a:lumOff val="10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653041" y="2730419"/>
          <a:ext cx="3014396" cy="606183"/>
        </a:xfrm>
        <a:prstGeom prst="roundRect">
          <a:avLst>
            <a:gd name="adj" fmla="val 10000"/>
          </a:avLst>
        </a:prstGeom>
        <a:solidFill>
          <a:schemeClr val="accent3">
            <a:shade val="80000"/>
            <a:hueOff val="0"/>
            <a:satOff val="0"/>
            <a:lumOff val="143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amaged</a:t>
          </a:r>
          <a:endParaRPr lang="en-US" sz="2400" kern="1200" dirty="0"/>
        </a:p>
      </dsp:txBody>
      <dsp:txXfrm>
        <a:off x="670795" y="2748173"/>
        <a:ext cx="2978888"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653041" y="3639695"/>
          <a:ext cx="3014396" cy="606183"/>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estroyed</a:t>
          </a:r>
          <a:endParaRPr lang="en-US" sz="2400" kern="1200" dirty="0"/>
        </a:p>
      </dsp:txBody>
      <dsp:txXfrm>
        <a:off x="670795" y="3657449"/>
        <a:ext cx="2978888" cy="57067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A3EE3-6246-AA41-B015-8873471E0908}">
      <dsp:nvSpPr>
        <dsp:cNvPr id="0" name=""/>
        <dsp:cNvSpPr/>
      </dsp:nvSpPr>
      <dsp:spPr>
        <a:xfrm>
          <a:off x="0" y="333025"/>
          <a:ext cx="6713552" cy="680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1046" tIns="333248" rIns="521046"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hlinkClick xmlns:r="http://schemas.openxmlformats.org/officeDocument/2006/relationships" r:id="rId1"/>
            </a:rPr>
            <a:t>Theft Act 1968</a:t>
          </a:r>
          <a:endParaRPr lang="en-GB" sz="1600" kern="1200"/>
        </a:p>
      </dsp:txBody>
      <dsp:txXfrm>
        <a:off x="0" y="333025"/>
        <a:ext cx="6713552" cy="680400"/>
      </dsp:txXfrm>
    </dsp:sp>
    <dsp:sp modelId="{25CBDDCC-70E5-5B43-83D8-B8798338EF64}">
      <dsp:nvSpPr>
        <dsp:cNvPr id="0" name=""/>
        <dsp:cNvSpPr/>
      </dsp:nvSpPr>
      <dsp:spPr>
        <a:xfrm>
          <a:off x="335677" y="96865"/>
          <a:ext cx="4699486" cy="472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711200">
            <a:lnSpc>
              <a:spcPct val="90000"/>
            </a:lnSpc>
            <a:spcBef>
              <a:spcPct val="0"/>
            </a:spcBef>
            <a:spcAft>
              <a:spcPct val="35000"/>
            </a:spcAft>
            <a:buNone/>
          </a:pPr>
          <a:r>
            <a:rPr lang="en-US" sz="1600" kern="1200"/>
            <a:t>Section 1 – Theft </a:t>
          </a:r>
        </a:p>
      </dsp:txBody>
      <dsp:txXfrm>
        <a:off x="358734" y="119922"/>
        <a:ext cx="4653372" cy="426206"/>
      </dsp:txXfrm>
    </dsp:sp>
    <dsp:sp modelId="{5CE4477B-D702-2940-958F-8BF93E11B2E2}">
      <dsp:nvSpPr>
        <dsp:cNvPr id="0" name=""/>
        <dsp:cNvSpPr/>
      </dsp:nvSpPr>
      <dsp:spPr>
        <a:xfrm>
          <a:off x="0" y="1335985"/>
          <a:ext cx="6713552" cy="680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1046" tIns="333248" rIns="521046"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hlinkClick xmlns:r="http://schemas.openxmlformats.org/officeDocument/2006/relationships" r:id="rId2"/>
            </a:rPr>
            <a:t>Theft Act 1968</a:t>
          </a:r>
          <a:endParaRPr lang="en-GB" sz="1600" kern="1200"/>
        </a:p>
      </dsp:txBody>
      <dsp:txXfrm>
        <a:off x="0" y="1335985"/>
        <a:ext cx="6713552" cy="680400"/>
      </dsp:txXfrm>
    </dsp:sp>
    <dsp:sp modelId="{D1078CBD-C1ED-3D40-ADAE-29403D4B3F22}">
      <dsp:nvSpPr>
        <dsp:cNvPr id="0" name=""/>
        <dsp:cNvSpPr/>
      </dsp:nvSpPr>
      <dsp:spPr>
        <a:xfrm>
          <a:off x="335677" y="1099825"/>
          <a:ext cx="4699486" cy="472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711200">
            <a:lnSpc>
              <a:spcPct val="90000"/>
            </a:lnSpc>
            <a:spcBef>
              <a:spcPct val="0"/>
            </a:spcBef>
            <a:spcAft>
              <a:spcPct val="35000"/>
            </a:spcAft>
            <a:buNone/>
          </a:pPr>
          <a:r>
            <a:rPr lang="en-US" sz="1600" kern="1200"/>
            <a:t>Section 8 – Robbery </a:t>
          </a:r>
        </a:p>
      </dsp:txBody>
      <dsp:txXfrm>
        <a:off x="358734" y="1122882"/>
        <a:ext cx="4653372" cy="426206"/>
      </dsp:txXfrm>
    </dsp:sp>
    <dsp:sp modelId="{63B1EA29-0FF7-1E46-ACFB-82D1AC4D33BF}">
      <dsp:nvSpPr>
        <dsp:cNvPr id="0" name=""/>
        <dsp:cNvSpPr/>
      </dsp:nvSpPr>
      <dsp:spPr>
        <a:xfrm>
          <a:off x="0" y="2338945"/>
          <a:ext cx="6713552" cy="680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1046" tIns="333248" rIns="521046"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hlinkClick xmlns:r="http://schemas.openxmlformats.org/officeDocument/2006/relationships" r:id="rId3"/>
            </a:rPr>
            <a:t>Theft Act 1968</a:t>
          </a:r>
          <a:endParaRPr lang="en-GB" sz="1600" kern="1200"/>
        </a:p>
      </dsp:txBody>
      <dsp:txXfrm>
        <a:off x="0" y="2338945"/>
        <a:ext cx="6713552" cy="680400"/>
      </dsp:txXfrm>
    </dsp:sp>
    <dsp:sp modelId="{11C11A9B-915F-7C49-9702-F94A5A4790FE}">
      <dsp:nvSpPr>
        <dsp:cNvPr id="0" name=""/>
        <dsp:cNvSpPr/>
      </dsp:nvSpPr>
      <dsp:spPr>
        <a:xfrm>
          <a:off x="335677" y="2102786"/>
          <a:ext cx="4699486" cy="4723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711200">
            <a:lnSpc>
              <a:spcPct val="90000"/>
            </a:lnSpc>
            <a:spcBef>
              <a:spcPct val="0"/>
            </a:spcBef>
            <a:spcAft>
              <a:spcPct val="35000"/>
            </a:spcAft>
            <a:buNone/>
          </a:pPr>
          <a:r>
            <a:rPr lang="en-US" sz="1600" kern="1200"/>
            <a:t>Section 91A/91B – Burglary</a:t>
          </a:r>
        </a:p>
      </dsp:txBody>
      <dsp:txXfrm>
        <a:off x="358734" y="2125843"/>
        <a:ext cx="4653372" cy="426206"/>
      </dsp:txXfrm>
    </dsp:sp>
    <dsp:sp modelId="{696B157C-17CB-8545-83AB-60AEFE1223E8}">
      <dsp:nvSpPr>
        <dsp:cNvPr id="0" name=""/>
        <dsp:cNvSpPr/>
      </dsp:nvSpPr>
      <dsp:spPr>
        <a:xfrm>
          <a:off x="0" y="3341906"/>
          <a:ext cx="6713552" cy="680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21046" tIns="333248" rIns="521046"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hlinkClick xmlns:r="http://schemas.openxmlformats.org/officeDocument/2006/relationships" r:id="rId4"/>
            </a:rPr>
            <a:t>Theft Act 1968</a:t>
          </a:r>
          <a:endParaRPr lang="en-GB" sz="1600" kern="1200"/>
        </a:p>
      </dsp:txBody>
      <dsp:txXfrm>
        <a:off x="0" y="3341906"/>
        <a:ext cx="6713552" cy="680400"/>
      </dsp:txXfrm>
    </dsp:sp>
    <dsp:sp modelId="{A2B46C50-4B86-B948-9DCB-D45974B80DA4}">
      <dsp:nvSpPr>
        <dsp:cNvPr id="0" name=""/>
        <dsp:cNvSpPr/>
      </dsp:nvSpPr>
      <dsp:spPr>
        <a:xfrm>
          <a:off x="335677" y="3105746"/>
          <a:ext cx="4699486"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711200">
            <a:lnSpc>
              <a:spcPct val="90000"/>
            </a:lnSpc>
            <a:spcBef>
              <a:spcPct val="0"/>
            </a:spcBef>
            <a:spcAft>
              <a:spcPct val="35000"/>
            </a:spcAft>
            <a:buNone/>
          </a:pPr>
          <a:r>
            <a:rPr lang="en-US" sz="1600" kern="1200"/>
            <a:t>Section 10.- Aggravated Burglary  </a:t>
          </a:r>
        </a:p>
      </dsp:txBody>
      <dsp:txXfrm>
        <a:off x="358734" y="3128803"/>
        <a:ext cx="4653372" cy="42620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478" y="0"/>
          <a:ext cx="2016114" cy="376439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is the very life-blood of policing. It may be original &amp; generated by you. It may come from the public or other officers or be fed to you by partner agencies &amp; other sources</a:t>
          </a:r>
        </a:p>
      </dsp:txBody>
      <dsp:txXfrm>
        <a:off x="59528" y="59050"/>
        <a:ext cx="1898014" cy="3646297"/>
      </dsp:txXfrm>
    </dsp:sp>
    <dsp:sp modelId="{0F55E47F-3CE6-497F-9A9F-50709D421498}">
      <dsp:nvSpPr>
        <dsp:cNvPr id="0" name=""/>
        <dsp:cNvSpPr/>
      </dsp:nvSpPr>
      <dsp:spPr>
        <a:xfrm>
          <a:off x="2263870" y="1523742"/>
          <a:ext cx="524227" cy="71691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2263870" y="1667124"/>
        <a:ext cx="366959" cy="430148"/>
      </dsp:txXfrm>
    </dsp:sp>
    <dsp:sp modelId="{0298B860-DB12-472B-8F99-0A80F5652F76}">
      <dsp:nvSpPr>
        <dsp:cNvPr id="0" name=""/>
        <dsp:cNvSpPr/>
      </dsp:nvSpPr>
      <dsp:spPr>
        <a:xfrm>
          <a:off x="3005701" y="0"/>
          <a:ext cx="2019872" cy="376439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Police information is: </a:t>
          </a:r>
          <a:br>
            <a:rPr lang="en-GB" sz="1800" kern="1200" dirty="0"/>
          </a:br>
          <a:r>
            <a:rPr lang="en-GB" sz="1800" kern="1200" dirty="0"/>
            <a:t>All the information obtained &amp; recorded for a policing purpose</a:t>
          </a:r>
        </a:p>
      </dsp:txBody>
      <dsp:txXfrm>
        <a:off x="3064861" y="59160"/>
        <a:ext cx="1901552" cy="364607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Direction</a:t>
          </a:r>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30A9A-9623-4DCF-9EA5-073FD42CBDB2}">
      <dsp:nvSpPr>
        <dsp:cNvPr id="0" name=""/>
        <dsp:cNvSpPr/>
      </dsp:nvSpPr>
      <dsp:spPr>
        <a:xfrm>
          <a:off x="0" y="3848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Provides many insights into what is happening and why. </a:t>
          </a:r>
          <a:endParaRPr lang="en-US" sz="2700" kern="1200"/>
        </a:p>
      </dsp:txBody>
      <dsp:txXfrm>
        <a:off x="31613" y="70097"/>
        <a:ext cx="10452374" cy="584369"/>
      </dsp:txXfrm>
    </dsp:sp>
    <dsp:sp modelId="{F4120AB6-2C18-4ECA-BFA6-95DDE90747E7}">
      <dsp:nvSpPr>
        <dsp:cNvPr id="0" name=""/>
        <dsp:cNvSpPr/>
      </dsp:nvSpPr>
      <dsp:spPr>
        <a:xfrm>
          <a:off x="0" y="76383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It clarifies and details the following:</a:t>
          </a:r>
          <a:endParaRPr lang="en-US" sz="2700" kern="1200"/>
        </a:p>
      </dsp:txBody>
      <dsp:txXfrm>
        <a:off x="31613" y="795452"/>
        <a:ext cx="10452374" cy="584369"/>
      </dsp:txXfrm>
    </dsp:sp>
    <dsp:sp modelId="{1317D0CF-BF8F-4B2C-9285-A6CD7323865E}">
      <dsp:nvSpPr>
        <dsp:cNvPr id="0" name=""/>
        <dsp:cNvSpPr/>
      </dsp:nvSpPr>
      <dsp:spPr>
        <a:xfrm>
          <a:off x="0" y="148919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has happened</a:t>
          </a:r>
          <a:endParaRPr lang="en-US" sz="2700" kern="1200"/>
        </a:p>
      </dsp:txBody>
      <dsp:txXfrm>
        <a:off x="31613" y="1520807"/>
        <a:ext cx="10452374" cy="584369"/>
      </dsp:txXfrm>
    </dsp:sp>
    <dsp:sp modelId="{C8F6EFBA-3DC2-41D6-BABD-9B3DE46E1296}">
      <dsp:nvSpPr>
        <dsp:cNvPr id="0" name=""/>
        <dsp:cNvSpPr/>
      </dsp:nvSpPr>
      <dsp:spPr>
        <a:xfrm>
          <a:off x="0" y="221454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Why this is important </a:t>
          </a:r>
          <a:endParaRPr lang="en-US" sz="2700" kern="1200"/>
        </a:p>
      </dsp:txBody>
      <dsp:txXfrm>
        <a:off x="31613" y="2246162"/>
        <a:ext cx="10452374" cy="584369"/>
      </dsp:txXfrm>
    </dsp:sp>
    <dsp:sp modelId="{72ECA19B-4F68-44EC-89A8-A4374686A89F}">
      <dsp:nvSpPr>
        <dsp:cNvPr id="0" name=""/>
        <dsp:cNvSpPr/>
      </dsp:nvSpPr>
      <dsp:spPr>
        <a:xfrm>
          <a:off x="0" y="2939904"/>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Context around the bigger picture </a:t>
          </a:r>
          <a:endParaRPr lang="en-US" sz="2700" kern="1200"/>
        </a:p>
      </dsp:txBody>
      <dsp:txXfrm>
        <a:off x="31613" y="2971517"/>
        <a:ext cx="10452374" cy="584369"/>
      </dsp:txXfrm>
    </dsp:sp>
    <dsp:sp modelId="{391524BF-3DA4-4B15-8701-1E22DB5C6CF7}">
      <dsp:nvSpPr>
        <dsp:cNvPr id="0" name=""/>
        <dsp:cNvSpPr/>
      </dsp:nvSpPr>
      <dsp:spPr>
        <a:xfrm>
          <a:off x="0" y="3665259"/>
          <a:ext cx="10515600"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could happen next</a:t>
          </a:r>
          <a:endParaRPr lang="en-US" sz="2700" kern="1200"/>
        </a:p>
      </dsp:txBody>
      <dsp:txXfrm>
        <a:off x="31613" y="3696872"/>
        <a:ext cx="10452374" cy="5843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4T17:09:37.957"/>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0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4T17:09:40.930"/>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3134 41,'-1348'0,"943"-27,317 19,-233 2,182 8,-672-2,789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4T17:09:44.026"/>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2978 120 0,'-2978'-119'0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4T17:09:48.589"/>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2765 0 0,'-2764'0'0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4T17:10:01.090"/>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0 0 0,'0'244'0,"3095"-244"0,-3095-244 0,-3095 244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4T17:10:11.266"/>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3127 197,'0'-4,"-1"1,1 0,-1-1,0 1,0 0,0 0,0 0,-1 0,1 0,-4-5,-23-29,18 25,-6-6,0 0,-36-30,47 45,1 0,-1 0,0 1,0 0,0 0,0 0,0 0,0 1,-1 0,-7 0,-59 0,45 1,-533 4,525-3,-66 13,0 0,19-7,-131 5,-422-12,603 2,0 1,-1 2,-34 9,34-6,1-2,-63 5,37-11,7-1,-80 10,83-3,26-4,-44 10,32-5,-2-1,1-1,-1-2,1-2,-53-4,83 2,-1 1,1-1,0 0,1 0,-1 0,0-1,0 0,0 0,1 0,-1 0,1-1,0 0,0 0,0 0,0 0,0-1,1 1,-1-1,1 0,0 0,0 0,0-1,1 1,0-1,-3-5,5 10,0-1,0 1,0 0,0-1,0 1,0-1,0 1,0 0,0-1,0 1,0 0,0-1,0 1,0-1,0 1,0 0,0-1,0 1,0 0,1-1,-1 1,0 0,0-1,1 1,-1 0,0 0,0-1,1 1,-1 0,0 0,0-1,1 1,-1 0,0 0,1 0,-1 0,1-1,-1 1,0 0,1 0,-1 0,0 0,1 0,-1 0,1 0,-1 0,0 0,1 0,-1 0,0 0,1 0,-1 0,0 1,1-1,-1 0,0 0,1 1,30 8,-25-7,22 7,1-3,0 0,0-2,32 1,121-5,-78-2,211 3,317-3,-424-14,-18 1,-159 14,-5 1,1-2,27-5,36-4,-32 6,-14 1,47 3,6 0,-76-3,-14 1,-14 0,-43-2,-95 3,85 2,-845 1,742 7,-8 0,-452-8,586-2,-72-13,72 9,-65-4,76 10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2-14T17:10:15.033"/>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0 0 0,'2861'0'0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14T17:10:19.451"/>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0 0,'0'3,"0"0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C6AFC5-D788-F548-B7A8-230633FF0381}" type="datetimeFigureOut">
              <a:rPr lang="en-US" smtClean="0"/>
              <a:t>3/26/2025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55948-B7B8-0842-90A3-F811E52E8546}" type="slidenum">
              <a:rPr lang="en-US" smtClean="0"/>
              <a:t>‹#›</a:t>
            </a:fld>
            <a:endParaRPr lang="en-US"/>
          </a:p>
        </p:txBody>
      </p:sp>
    </p:spTree>
    <p:extLst>
      <p:ext uri="{BB962C8B-B14F-4D97-AF65-F5344CB8AC3E}">
        <p14:creationId xmlns:p14="http://schemas.microsoft.com/office/powerpoint/2010/main" val="802018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8</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9</a:t>
            </a:fld>
            <a:endParaRPr lang="en-GB"/>
          </a:p>
        </p:txBody>
      </p:sp>
    </p:spTree>
    <p:extLst>
      <p:ext uri="{BB962C8B-B14F-4D97-AF65-F5344CB8AC3E}">
        <p14:creationId xmlns:p14="http://schemas.microsoft.com/office/powerpoint/2010/main" val="2227718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10</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11</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13</a:t>
            </a:fld>
            <a:endParaRPr lang="en-US"/>
          </a:p>
        </p:txBody>
      </p:sp>
    </p:spTree>
    <p:extLst>
      <p:ext uri="{BB962C8B-B14F-4D97-AF65-F5344CB8AC3E}">
        <p14:creationId xmlns:p14="http://schemas.microsoft.com/office/powerpoint/2010/main" val="59623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20</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22</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23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8245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3713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ea typeface="ＭＳ Ｐゴシック" panose="020B0600070205080204" pitchFamily="34" charset="-128"/>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26D4B66-53D9-4441-980D-888F0C5EDD5D}" type="slidenum">
              <a:rPr lang="en-GB" smtClean="0"/>
              <a:t>37</a:t>
            </a:fld>
            <a:endParaRPr lang="en-GB"/>
          </a:p>
        </p:txBody>
      </p:sp>
    </p:spTree>
    <p:extLst>
      <p:ext uri="{BB962C8B-B14F-4D97-AF65-F5344CB8AC3E}">
        <p14:creationId xmlns:p14="http://schemas.microsoft.com/office/powerpoint/2010/main" val="4094688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979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44</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48</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52</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53</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54</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55</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61</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62</a:t>
            </a:fld>
            <a:endParaRPr lang="en-GB" altLang="en-US"/>
          </a:p>
        </p:txBody>
      </p:sp>
    </p:spTree>
    <p:extLst>
      <p:ext uri="{BB962C8B-B14F-4D97-AF65-F5344CB8AC3E}">
        <p14:creationId xmlns:p14="http://schemas.microsoft.com/office/powerpoint/2010/main" val="6797774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232C5E-B112-44CE-98D4-0F31255CA8E2}"/>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E562F68-0AD1-5D20-4625-E0DA41189DC0}"/>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p>
        </p:txBody>
      </p:sp>
      <p:sp>
        <p:nvSpPr>
          <p:cNvPr id="4" name="Slide Number Placeholder 3">
            <a:extLst>
              <a:ext uri="{FF2B5EF4-FFF2-40B4-BE49-F238E27FC236}">
                <a16:creationId xmlns:a16="http://schemas.microsoft.com/office/drawing/2014/main" id="{DFD6020D-51D1-48C8-0EBC-5FD9CDEAF43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217D140-41DF-481E-805A-34A9109EB63B}" type="slidenum">
              <a:t>70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89C02A-3064-FD23-E70E-384EB2DD7081}"/>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33A3058-DCC0-275F-EA89-D1DE1C9767D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p>
        </p:txBody>
      </p:sp>
      <p:sp>
        <p:nvSpPr>
          <p:cNvPr id="4" name="Slide Number Placeholder 3">
            <a:extLst>
              <a:ext uri="{FF2B5EF4-FFF2-40B4-BE49-F238E27FC236}">
                <a16:creationId xmlns:a16="http://schemas.microsoft.com/office/drawing/2014/main" id="{9DD021FE-745D-57D7-A3C0-9ED151F58F3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6773C6-F130-48C6-8838-05E3A7AD6B2C}" type="slidenum">
              <a:t>71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7F3CA1-6FD8-C2D0-FBED-3AAB8A7E10BA}"/>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D632DAAE-CFB8-B67F-1633-E4F1A8C4DE19}"/>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dirty="0"/>
          </a:p>
        </p:txBody>
      </p:sp>
      <p:sp>
        <p:nvSpPr>
          <p:cNvPr id="4" name="Slide Number Placeholder 3">
            <a:extLst>
              <a:ext uri="{FF2B5EF4-FFF2-40B4-BE49-F238E27FC236}">
                <a16:creationId xmlns:a16="http://schemas.microsoft.com/office/drawing/2014/main" id="{024DB863-E093-520A-B703-58F71665659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4D47067-BBF8-470D-9716-718EC950BBCB}" type="slidenum">
              <a:t>72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755948-B7B8-0842-90A3-F811E52E8546}" type="slidenum">
              <a:rPr lang="en-US" smtClean="0"/>
              <a:t>73</a:t>
            </a:fld>
            <a:endParaRPr lang="en-US"/>
          </a:p>
        </p:txBody>
      </p:sp>
    </p:spTree>
    <p:extLst>
      <p:ext uri="{BB962C8B-B14F-4D97-AF65-F5344CB8AC3E}">
        <p14:creationId xmlns:p14="http://schemas.microsoft.com/office/powerpoint/2010/main" val="1326029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7711-6F02-55B3-CDFF-3F49168A14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C1E519-DBB9-E6F5-3C07-827FABD774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1B3830F-8B5A-C47A-E2B4-A59D72062817}"/>
              </a:ext>
            </a:extLst>
          </p:cNvPr>
          <p:cNvSpPr>
            <a:spLocks noGrp="1"/>
          </p:cNvSpPr>
          <p:nvPr>
            <p:ph type="dt" sz="half" idx="10"/>
          </p:nvPr>
        </p:nvSpPr>
        <p:spPr/>
        <p:txBody>
          <a:bodyPr/>
          <a:lstStyle/>
          <a:p>
            <a:fld id="{88EA1CAB-439C-C54F-8065-0DF82AA14F7C}" type="datetimeFigureOut">
              <a:rPr lang="en-US" smtClean="0"/>
              <a:t>3/26/2025</a:t>
            </a:fld>
            <a:endParaRPr lang="en-US"/>
          </a:p>
        </p:txBody>
      </p:sp>
      <p:sp>
        <p:nvSpPr>
          <p:cNvPr id="5" name="Footer Placeholder 4">
            <a:extLst>
              <a:ext uri="{FF2B5EF4-FFF2-40B4-BE49-F238E27FC236}">
                <a16:creationId xmlns:a16="http://schemas.microsoft.com/office/drawing/2014/main" id="{B0B7004F-B8CA-3297-2732-33E13C243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5C7270-D9C7-31E8-33D1-896C96F478B1}"/>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09623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71A3F-D011-7B53-A99E-908CB107B2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1529F8-E2B7-2C1B-268D-595380AB1D7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0B1459-089B-23E4-6CB6-22D4B7D7A263}"/>
              </a:ext>
            </a:extLst>
          </p:cNvPr>
          <p:cNvSpPr>
            <a:spLocks noGrp="1"/>
          </p:cNvSpPr>
          <p:nvPr>
            <p:ph type="dt" sz="half" idx="10"/>
          </p:nvPr>
        </p:nvSpPr>
        <p:spPr/>
        <p:txBody>
          <a:bodyPr/>
          <a:lstStyle/>
          <a:p>
            <a:fld id="{88EA1CAB-439C-C54F-8065-0DF82AA14F7C}" type="datetimeFigureOut">
              <a:rPr lang="en-US" smtClean="0"/>
              <a:t>3/26/2025</a:t>
            </a:fld>
            <a:endParaRPr lang="en-US"/>
          </a:p>
        </p:txBody>
      </p:sp>
      <p:sp>
        <p:nvSpPr>
          <p:cNvPr id="5" name="Footer Placeholder 4">
            <a:extLst>
              <a:ext uri="{FF2B5EF4-FFF2-40B4-BE49-F238E27FC236}">
                <a16:creationId xmlns:a16="http://schemas.microsoft.com/office/drawing/2014/main" id="{532403E9-3FE0-AEAA-86E3-4FA317B4A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97CB6E-6152-04FF-E859-B361D4B7D84D}"/>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853410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8090-A4CE-823F-3A40-6420236C41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07FEBB-C137-7D5C-0A25-FD9CCCA182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7F0CE9-0E8B-2DD9-201A-2C8F9880B622}"/>
              </a:ext>
            </a:extLst>
          </p:cNvPr>
          <p:cNvSpPr>
            <a:spLocks noGrp="1"/>
          </p:cNvSpPr>
          <p:nvPr>
            <p:ph type="dt" sz="half" idx="10"/>
          </p:nvPr>
        </p:nvSpPr>
        <p:spPr/>
        <p:txBody>
          <a:bodyPr/>
          <a:lstStyle/>
          <a:p>
            <a:fld id="{88EA1CAB-439C-C54F-8065-0DF82AA14F7C}" type="datetimeFigureOut">
              <a:rPr lang="en-US" smtClean="0"/>
              <a:t>3/26/2025</a:t>
            </a:fld>
            <a:endParaRPr lang="en-US"/>
          </a:p>
        </p:txBody>
      </p:sp>
      <p:sp>
        <p:nvSpPr>
          <p:cNvPr id="5" name="Footer Placeholder 4">
            <a:extLst>
              <a:ext uri="{FF2B5EF4-FFF2-40B4-BE49-F238E27FC236}">
                <a16:creationId xmlns:a16="http://schemas.microsoft.com/office/drawing/2014/main" id="{4F1E1D55-F536-028A-EE7E-5F0DD82156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E6EB2-3E83-8D52-3F1D-7CF6AD8DEAC4}"/>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6744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74A6-64B3-82FA-4418-C05D55F29FD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FEED94-6709-1BEF-A3BB-79E659CEE3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8F5A5E8-7602-3418-FEF3-BB2191F11F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D92670-AB37-FB18-2480-FBF3344694EF}"/>
              </a:ext>
            </a:extLst>
          </p:cNvPr>
          <p:cNvSpPr>
            <a:spLocks noGrp="1"/>
          </p:cNvSpPr>
          <p:nvPr>
            <p:ph type="dt" sz="half" idx="10"/>
          </p:nvPr>
        </p:nvSpPr>
        <p:spPr/>
        <p:txBody>
          <a:bodyPr/>
          <a:lstStyle/>
          <a:p>
            <a:fld id="{88EA1CAB-439C-C54F-8065-0DF82AA14F7C}" type="datetimeFigureOut">
              <a:rPr lang="en-US" smtClean="0"/>
              <a:t>3/26/2025</a:t>
            </a:fld>
            <a:endParaRPr lang="en-US"/>
          </a:p>
        </p:txBody>
      </p:sp>
      <p:sp>
        <p:nvSpPr>
          <p:cNvPr id="6" name="Footer Placeholder 5">
            <a:extLst>
              <a:ext uri="{FF2B5EF4-FFF2-40B4-BE49-F238E27FC236}">
                <a16:creationId xmlns:a16="http://schemas.microsoft.com/office/drawing/2014/main" id="{EB9C3443-7FBC-B5C2-8FE3-0FDFC0EB4E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A36930-2FD5-CAF7-AE82-D091EA5DEC62}"/>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681495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771AA-0F1D-CB88-D4CF-E6C53E9BF25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8B0BCB-C88F-48F2-E9B0-5E06EEF7F5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D83E64D-8402-9F36-4478-1A02A291C1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63E12F-6E59-2A4A-F8D8-482AFBF77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BFE07C5-9A03-E263-5C98-63C48E1DF8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AB9453-59E1-DA23-1B53-65B78303CB94}"/>
              </a:ext>
            </a:extLst>
          </p:cNvPr>
          <p:cNvSpPr>
            <a:spLocks noGrp="1"/>
          </p:cNvSpPr>
          <p:nvPr>
            <p:ph type="dt" sz="half" idx="10"/>
          </p:nvPr>
        </p:nvSpPr>
        <p:spPr/>
        <p:txBody>
          <a:bodyPr/>
          <a:lstStyle/>
          <a:p>
            <a:fld id="{88EA1CAB-439C-C54F-8065-0DF82AA14F7C}" type="datetimeFigureOut">
              <a:rPr lang="en-US" smtClean="0"/>
              <a:t>3/26/2025</a:t>
            </a:fld>
            <a:endParaRPr lang="en-US"/>
          </a:p>
        </p:txBody>
      </p:sp>
      <p:sp>
        <p:nvSpPr>
          <p:cNvPr id="8" name="Footer Placeholder 7">
            <a:extLst>
              <a:ext uri="{FF2B5EF4-FFF2-40B4-BE49-F238E27FC236}">
                <a16:creationId xmlns:a16="http://schemas.microsoft.com/office/drawing/2014/main" id="{82FE4306-708F-08EE-BC08-EE4993247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84D752-CEB0-DD1E-5BD9-C78E4AE289D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921558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276E-5F29-1CB6-D4F0-848CB5D720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B93F603-EB69-5A7E-A051-6CC05FF1FDD3}"/>
              </a:ext>
            </a:extLst>
          </p:cNvPr>
          <p:cNvSpPr>
            <a:spLocks noGrp="1"/>
          </p:cNvSpPr>
          <p:nvPr>
            <p:ph type="dt" sz="half" idx="10"/>
          </p:nvPr>
        </p:nvSpPr>
        <p:spPr/>
        <p:txBody>
          <a:bodyPr/>
          <a:lstStyle/>
          <a:p>
            <a:fld id="{88EA1CAB-439C-C54F-8065-0DF82AA14F7C}" type="datetimeFigureOut">
              <a:rPr lang="en-US" smtClean="0"/>
              <a:t>3/26/2025</a:t>
            </a:fld>
            <a:endParaRPr lang="en-US"/>
          </a:p>
        </p:txBody>
      </p:sp>
      <p:sp>
        <p:nvSpPr>
          <p:cNvPr id="4" name="Footer Placeholder 3">
            <a:extLst>
              <a:ext uri="{FF2B5EF4-FFF2-40B4-BE49-F238E27FC236}">
                <a16:creationId xmlns:a16="http://schemas.microsoft.com/office/drawing/2014/main" id="{6F7B8F77-4C88-BECA-EC66-1D066E9A0E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7924F63-1237-3C85-6C28-6D24AE2303B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37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A19041-5E5B-08D5-73FD-89DD5BD068C9}"/>
              </a:ext>
            </a:extLst>
          </p:cNvPr>
          <p:cNvSpPr>
            <a:spLocks noGrp="1"/>
          </p:cNvSpPr>
          <p:nvPr>
            <p:ph type="dt" sz="half" idx="10"/>
          </p:nvPr>
        </p:nvSpPr>
        <p:spPr/>
        <p:txBody>
          <a:bodyPr/>
          <a:lstStyle/>
          <a:p>
            <a:fld id="{88EA1CAB-439C-C54F-8065-0DF82AA14F7C}" type="datetimeFigureOut">
              <a:rPr lang="en-US" smtClean="0"/>
              <a:t>3/26/2025</a:t>
            </a:fld>
            <a:endParaRPr lang="en-US"/>
          </a:p>
        </p:txBody>
      </p:sp>
      <p:sp>
        <p:nvSpPr>
          <p:cNvPr id="3" name="Footer Placeholder 2">
            <a:extLst>
              <a:ext uri="{FF2B5EF4-FFF2-40B4-BE49-F238E27FC236}">
                <a16:creationId xmlns:a16="http://schemas.microsoft.com/office/drawing/2014/main" id="{F6A1A0C3-A7D2-E066-73C8-48D2395A40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0F9E2B-0E5E-2255-EA39-55FC2CD2575B}"/>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192017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D2D3-54A7-AEAF-1C97-61875C6F48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CF83DB0-68B1-52C2-DF23-4B75D0AD14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2843630-EB74-1CC8-C1AC-D5781272F6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1904EA-4711-2A7F-8206-97E73691F80E}"/>
              </a:ext>
            </a:extLst>
          </p:cNvPr>
          <p:cNvSpPr>
            <a:spLocks noGrp="1"/>
          </p:cNvSpPr>
          <p:nvPr>
            <p:ph type="dt" sz="half" idx="10"/>
          </p:nvPr>
        </p:nvSpPr>
        <p:spPr/>
        <p:txBody>
          <a:bodyPr/>
          <a:lstStyle/>
          <a:p>
            <a:fld id="{88EA1CAB-439C-C54F-8065-0DF82AA14F7C}" type="datetimeFigureOut">
              <a:rPr lang="en-US" smtClean="0"/>
              <a:t>3/26/2025</a:t>
            </a:fld>
            <a:endParaRPr lang="en-US"/>
          </a:p>
        </p:txBody>
      </p:sp>
      <p:sp>
        <p:nvSpPr>
          <p:cNvPr id="6" name="Footer Placeholder 5">
            <a:extLst>
              <a:ext uri="{FF2B5EF4-FFF2-40B4-BE49-F238E27FC236}">
                <a16:creationId xmlns:a16="http://schemas.microsoft.com/office/drawing/2014/main" id="{53363E9D-BF71-CD1A-7958-AA1235AAED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7F080-F414-EFC0-926D-27E9D4C9237C}"/>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6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BACE7-5957-4911-6BBF-63630F93A0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5639C5-5ADA-28C2-9F4A-17BE55EF7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F3EEDEA-2890-3AB3-9501-D7B3E2E46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1A7726-7DC2-838E-7FA4-94464557CA56}"/>
              </a:ext>
            </a:extLst>
          </p:cNvPr>
          <p:cNvSpPr>
            <a:spLocks noGrp="1"/>
          </p:cNvSpPr>
          <p:nvPr>
            <p:ph type="dt" sz="half" idx="10"/>
          </p:nvPr>
        </p:nvSpPr>
        <p:spPr/>
        <p:txBody>
          <a:bodyPr/>
          <a:lstStyle/>
          <a:p>
            <a:fld id="{88EA1CAB-439C-C54F-8065-0DF82AA14F7C}" type="datetimeFigureOut">
              <a:rPr lang="en-US" smtClean="0"/>
              <a:t>3/26/2025</a:t>
            </a:fld>
            <a:endParaRPr lang="en-US"/>
          </a:p>
        </p:txBody>
      </p:sp>
      <p:sp>
        <p:nvSpPr>
          <p:cNvPr id="6" name="Footer Placeholder 5">
            <a:extLst>
              <a:ext uri="{FF2B5EF4-FFF2-40B4-BE49-F238E27FC236}">
                <a16:creationId xmlns:a16="http://schemas.microsoft.com/office/drawing/2014/main" id="{7A631BE2-1573-D782-712B-00AB59A59D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565079-DDA4-C59C-821C-D96BB6C7E23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91539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7A6D9-A19E-C994-BC8F-8935C0A9D19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153A57-A380-F7B7-1741-56F71A3EB9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D54D2C-CEDB-4E51-7E43-F3FAA8D2349F}"/>
              </a:ext>
            </a:extLst>
          </p:cNvPr>
          <p:cNvSpPr>
            <a:spLocks noGrp="1"/>
          </p:cNvSpPr>
          <p:nvPr>
            <p:ph type="dt" sz="half" idx="10"/>
          </p:nvPr>
        </p:nvSpPr>
        <p:spPr/>
        <p:txBody>
          <a:bodyPr/>
          <a:lstStyle/>
          <a:p>
            <a:fld id="{88EA1CAB-439C-C54F-8065-0DF82AA14F7C}" type="datetimeFigureOut">
              <a:rPr lang="en-US" smtClean="0"/>
              <a:t>3/26/2025</a:t>
            </a:fld>
            <a:endParaRPr lang="en-US"/>
          </a:p>
        </p:txBody>
      </p:sp>
      <p:sp>
        <p:nvSpPr>
          <p:cNvPr id="5" name="Footer Placeholder 4">
            <a:extLst>
              <a:ext uri="{FF2B5EF4-FFF2-40B4-BE49-F238E27FC236}">
                <a16:creationId xmlns:a16="http://schemas.microsoft.com/office/drawing/2014/main" id="{3938BAEE-DBCF-FD27-17F2-2BE586A321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864F3-B787-88EC-E83D-D61F0C16AC9A}"/>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44641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657429-809B-2E01-C6F8-6BA4E75B12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20D93D-844E-65FD-5DD1-4E69A010F3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59A8D1-74EA-83F0-DF2A-15D3CEB8399F}"/>
              </a:ext>
            </a:extLst>
          </p:cNvPr>
          <p:cNvSpPr>
            <a:spLocks noGrp="1"/>
          </p:cNvSpPr>
          <p:nvPr>
            <p:ph type="dt" sz="half" idx="10"/>
          </p:nvPr>
        </p:nvSpPr>
        <p:spPr/>
        <p:txBody>
          <a:bodyPr/>
          <a:lstStyle/>
          <a:p>
            <a:fld id="{88EA1CAB-439C-C54F-8065-0DF82AA14F7C}" type="datetimeFigureOut">
              <a:rPr lang="en-US" smtClean="0"/>
              <a:t>3/26/2025</a:t>
            </a:fld>
            <a:endParaRPr lang="en-US"/>
          </a:p>
        </p:txBody>
      </p:sp>
      <p:sp>
        <p:nvSpPr>
          <p:cNvPr id="5" name="Footer Placeholder 4">
            <a:extLst>
              <a:ext uri="{FF2B5EF4-FFF2-40B4-BE49-F238E27FC236}">
                <a16:creationId xmlns:a16="http://schemas.microsoft.com/office/drawing/2014/main" id="{E09282BB-6EE3-0A66-EEF8-14C28279A6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53249B-8ABF-D11C-8965-C851083B453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238763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624835-DA15-A7D9-7CCD-F52E8E81FD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F26FB76-720D-0734-3043-44DFFC546C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FCA929-4CAA-4C2C-87F7-B954996E1B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EA1CAB-439C-C54F-8065-0DF82AA14F7C}" type="datetimeFigureOut">
              <a:rPr lang="en-US" smtClean="0"/>
              <a:t>3/26/2025</a:t>
            </a:fld>
            <a:endParaRPr lang="en-US"/>
          </a:p>
        </p:txBody>
      </p:sp>
      <p:sp>
        <p:nvSpPr>
          <p:cNvPr id="5" name="Footer Placeholder 4">
            <a:extLst>
              <a:ext uri="{FF2B5EF4-FFF2-40B4-BE49-F238E27FC236}">
                <a16:creationId xmlns:a16="http://schemas.microsoft.com/office/drawing/2014/main" id="{BE228CB8-A777-D73A-6721-5E25B649C5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87B240-1182-D13A-DCA1-ED7E99E90E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7E2B90-2E94-5244-96C6-754276B71765}" type="slidenum">
              <a:rPr lang="en-US" smtClean="0"/>
              <a:t>‹#›</a:t>
            </a:fld>
            <a:endParaRPr lang="en-US"/>
          </a:p>
        </p:txBody>
      </p:sp>
    </p:spTree>
    <p:extLst>
      <p:ext uri="{BB962C8B-B14F-4D97-AF65-F5344CB8AC3E}">
        <p14:creationId xmlns:p14="http://schemas.microsoft.com/office/powerpoint/2010/main" val="2813769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5.xml"/><Relationship Id="rId13" Type="http://schemas.openxmlformats.org/officeDocument/2006/relationships/diagramColors" Target="../diagrams/colors6.xml"/><Relationship Id="rId3" Type="http://schemas.openxmlformats.org/officeDocument/2006/relationships/image" Target="../media/image26.emf"/><Relationship Id="rId7" Type="http://schemas.openxmlformats.org/officeDocument/2006/relationships/diagramQuickStyle" Target="../diagrams/quickStyle5.xml"/><Relationship Id="rId12" Type="http://schemas.openxmlformats.org/officeDocument/2006/relationships/diagramQuickStyle" Target="../diagrams/quickStyle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Layout" Target="../diagrams/layout5.xml"/><Relationship Id="rId11" Type="http://schemas.openxmlformats.org/officeDocument/2006/relationships/diagramLayout" Target="../diagrams/layout6.xml"/><Relationship Id="rId5" Type="http://schemas.openxmlformats.org/officeDocument/2006/relationships/diagramData" Target="../diagrams/data5.xml"/><Relationship Id="rId10" Type="http://schemas.openxmlformats.org/officeDocument/2006/relationships/diagramData" Target="../diagrams/data6.xml"/><Relationship Id="rId4" Type="http://schemas.openxmlformats.org/officeDocument/2006/relationships/image" Target="../media/image27.emf"/><Relationship Id="rId9" Type="http://schemas.microsoft.com/office/2007/relationships/diagramDrawing" Target="../diagrams/drawing5.xml"/><Relationship Id="rId14" Type="http://schemas.microsoft.com/office/2007/relationships/diagramDrawing" Target="../diagrams/drawing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9.jpeg"/><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0.jpeg"/><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assets.publishing.service.gov.uk/media/67c19021750837d7604dbcd4/Criminal+casefiles+-+forms_+standards_+and+file+structure.pdf" TargetMode="External"/><Relationship Id="rId2" Type="http://schemas.openxmlformats.org/officeDocument/2006/relationships/hyperlink" Target="https://www.cps.gov.uk/legal-guidance/directors-guidance-charging-sixth-edition-december-2020-incorporating-national-file"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customXml" Target="../ink/ink6.xml"/><Relationship Id="rId18" Type="http://schemas.openxmlformats.org/officeDocument/2006/relationships/image" Target="../media/image10.png"/><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70.png"/><Relationship Id="rId17" Type="http://schemas.openxmlformats.org/officeDocument/2006/relationships/customXml" Target="../ink/ink8.xml"/><Relationship Id="rId2" Type="http://schemas.openxmlformats.org/officeDocument/2006/relationships/image" Target="../media/image34.png"/><Relationship Id="rId16" Type="http://schemas.openxmlformats.org/officeDocument/2006/relationships/image" Target="../media/image90.png"/><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6.png"/><Relationship Id="rId4" Type="http://schemas.openxmlformats.org/officeDocument/2006/relationships/image" Target="../media/image30.png"/><Relationship Id="rId9" Type="http://schemas.openxmlformats.org/officeDocument/2006/relationships/customXml" Target="../ink/ink4.xml"/><Relationship Id="rId14" Type="http://schemas.openxmlformats.org/officeDocument/2006/relationships/image" Target="../media/image8.png"/></Relationships>
</file>

<file path=ppt/slides/_rels/slide5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53.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 Id="rId9" Type="http://schemas.openxmlformats.org/officeDocument/2006/relationships/image" Target="../media/image40.jpeg"/></Relationships>
</file>

<file path=ppt/slides/_rels/slide54.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41.jpeg"/><Relationship Id="rId7" Type="http://schemas.openxmlformats.org/officeDocument/2006/relationships/diagramQuickStyle" Target="../diagrams/quickStyle1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image" Target="../media/image42.jpeg"/><Relationship Id="rId9" Type="http://schemas.microsoft.com/office/2007/relationships/diagramDrawing" Target="../diagrams/drawing14.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43.jpe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legislation.gov.uk/ukpga/2000/23/contents" TargetMode="External"/><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5a7b91a240f0b62826a046c0/Surveillance_Camera_Code_of_Practice_WEB.pdf" TargetMode="External"/></Relationships>
</file>

<file path=ppt/slides/_rels/slide61.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hyperlink" Target="https://assets-hmicfrs.justiceinspectorates.gov.uk/uploads/investigation-by-cambridgeshire-constabulary-20040530.pdf" TargetMode="External"/><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hyperlink" Target="http://www.legislation.gov.uk/ukpga/1988/52/section/5"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47.png"/></Relationships>
</file>

<file path=ppt/slides/_rels/slide7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7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4.xml"/><Relationship Id="rId5" Type="http://schemas.openxmlformats.org/officeDocument/2006/relationships/image" Target="../media/image56.png"/><Relationship Id="rId4" Type="http://schemas.openxmlformats.org/officeDocument/2006/relationships/image" Target="../media/image55.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 Id="rId5" Type="http://schemas.openxmlformats.org/officeDocument/2006/relationships/image" Target="../media/image61.png"/><Relationship Id="rId4" Type="http://schemas.openxmlformats.org/officeDocument/2006/relationships/image" Target="../media/image60.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hyperlink" Target="https://www.cps.gov.uk/legal-guidance/offences-against-person-incorporating-charging-standard" TargetMode="Externa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08C00FE-475F-C827-9E1B-C4AA0A1F5E88}"/>
              </a:ext>
            </a:extLst>
          </p:cNvPr>
          <p:cNvSpPr>
            <a:spLocks noGrp="1"/>
          </p:cNvSpPr>
          <p:nvPr>
            <p:ph type="title"/>
          </p:nvPr>
        </p:nvSpPr>
        <p:spPr/>
        <p:txBody>
          <a:bodyPr/>
          <a:lstStyle/>
          <a:p>
            <a:r>
              <a:rPr lang="en-GB" dirty="0"/>
              <a:t>Revision </a:t>
            </a:r>
            <a:r>
              <a:rPr lang="en-GB"/>
              <a:t>Slides BMPL6011 2025</a:t>
            </a:r>
            <a:endParaRPr lang="en-GB" dirty="0"/>
          </a:p>
        </p:txBody>
      </p:sp>
    </p:spTree>
    <p:extLst>
      <p:ext uri="{BB962C8B-B14F-4D97-AF65-F5344CB8AC3E}">
        <p14:creationId xmlns:p14="http://schemas.microsoft.com/office/powerpoint/2010/main" val="3766484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  </a:t>
            </a:r>
            <a:br>
              <a:rPr lang="en-GB" b="1" u="sng" dirty="0"/>
            </a:br>
            <a:r>
              <a:rPr lang="en-GB" sz="2400" dirty="0"/>
              <a:t>Is key to all Police activity and investigations.</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dirty="0">
                <a:solidFill>
                  <a:schemeClr val="accent1">
                    <a:lumMod val="75000"/>
                  </a:schemeClr>
                </a:solidFill>
              </a:rPr>
              <a:t>THRIVE</a:t>
            </a:r>
            <a:r>
              <a:rPr lang="en-US" sz="6000" dirty="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a:t>
            </a:r>
            <a:r>
              <a:rPr lang="en-GB"/>
              <a:t>has the </a:t>
            </a:r>
            <a:r>
              <a:rPr lang="en-GB" dirty="0"/>
              <a:t>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75482" y="157393"/>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There are Two Methods of Investigation</a:t>
            </a:r>
          </a:p>
        </p:txBody>
      </p:sp>
      <p:graphicFrame>
        <p:nvGraphicFramePr>
          <p:cNvPr id="8" name="Diagram 7"/>
          <p:cNvGraphicFramePr/>
          <p:nvPr>
            <p:extLst>
              <p:ext uri="{D42A27DB-BD31-4B8C-83A1-F6EECF244321}">
                <p14:modId xmlns:p14="http://schemas.microsoft.com/office/powerpoint/2010/main" val="3041876074"/>
              </p:ext>
            </p:extLst>
          </p:nvPr>
        </p:nvGraphicFramePr>
        <p:xfrm>
          <a:off x="971395" y="2227621"/>
          <a:ext cx="10279701" cy="35040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0053443-DA0F-8C46-52CF-477F3B2DEE10}"/>
              </a:ext>
            </a:extLst>
          </p:cNvPr>
          <p:cNvSpPr txBox="1"/>
          <p:nvPr/>
        </p:nvSpPr>
        <p:spPr>
          <a:xfrm>
            <a:off x="1629421" y="1237578"/>
            <a:ext cx="5900754" cy="830997"/>
          </a:xfrm>
          <a:prstGeom prst="rect">
            <a:avLst/>
          </a:prstGeom>
          <a:noFill/>
        </p:spPr>
        <p:txBody>
          <a:bodyPr wrap="square">
            <a:spAutoFit/>
          </a:bodyPr>
          <a:lstStyle/>
          <a:p>
            <a:pPr lvl="0"/>
            <a:r>
              <a:rPr lang="en-US" sz="4800" dirty="0"/>
              <a:t>Reactive</a:t>
            </a:r>
          </a:p>
        </p:txBody>
      </p:sp>
      <p:sp>
        <p:nvSpPr>
          <p:cNvPr id="9" name="TextBox 8">
            <a:extLst>
              <a:ext uri="{FF2B5EF4-FFF2-40B4-BE49-F238E27FC236}">
                <a16:creationId xmlns:a16="http://schemas.microsoft.com/office/drawing/2014/main" id="{53058D85-2D25-82C4-C91D-306AB8DFA616}"/>
              </a:ext>
            </a:extLst>
          </p:cNvPr>
          <p:cNvSpPr txBox="1"/>
          <p:nvPr/>
        </p:nvSpPr>
        <p:spPr>
          <a:xfrm>
            <a:off x="7170821" y="1237578"/>
            <a:ext cx="5152754" cy="830997"/>
          </a:xfrm>
          <a:prstGeom prst="rect">
            <a:avLst/>
          </a:prstGeom>
          <a:noFill/>
        </p:spPr>
        <p:txBody>
          <a:bodyPr wrap="square">
            <a:spAutoFit/>
          </a:bodyPr>
          <a:lstStyle/>
          <a:p>
            <a:pPr lvl="0"/>
            <a:r>
              <a:rPr lang="en-US" sz="4800" dirty="0"/>
              <a:t>Proactive</a:t>
            </a:r>
          </a:p>
        </p:txBody>
      </p:sp>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7" dur="500"/>
                                        <p:tgtEl>
                                          <p:spTgt spid="8">
                                            <p:graphicEl>
                                              <a:dgm id="{A1DF1F63-2763-4135-A1DA-ECB7B98BD17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2" dur="500"/>
                                        <p:tgtEl>
                                          <p:spTgt spid="8">
                                            <p:graphicEl>
                                              <a:dgm id="{7E8336F9-CC29-4DC2-9527-D2D0F4A0AB5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17" dur="500"/>
                                        <p:tgtEl>
                                          <p:spTgt spid="8">
                                            <p:graphicEl>
                                              <a:dgm id="{AEFFE743-B824-4830-A4C5-EA90239FB717}"/>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0" dur="500"/>
                                        <p:tgtEl>
                                          <p:spTgt spid="8">
                                            <p:graphicEl>
                                              <a:dgm id="{DA0AF2C6-6BB1-4772-88CE-8D1B7A36BDB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25"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74E28-502E-A6F9-3361-E79690BCB2C5}"/>
              </a:ext>
            </a:extLst>
          </p:cNvPr>
          <p:cNvSpPr>
            <a:spLocks noGrp="1"/>
          </p:cNvSpPr>
          <p:nvPr>
            <p:ph type="title"/>
          </p:nvPr>
        </p:nvSpPr>
        <p:spPr>
          <a:xfrm>
            <a:off x="572493" y="238539"/>
            <a:ext cx="11018520" cy="1434415"/>
          </a:xfrm>
        </p:spPr>
        <p:txBody>
          <a:bodyPr anchor="b">
            <a:normAutofit/>
          </a:bodyPr>
          <a:lstStyle/>
          <a:p>
            <a:r>
              <a:rPr lang="en-GB" sz="4200" b="0" i="0">
                <a:effectLst/>
                <a:latin typeface="Gotham"/>
              </a:rPr>
              <a:t>Investigations may be carried out in relation to:</a:t>
            </a:r>
            <a:br>
              <a:rPr lang="en-GB" sz="4200" b="0" i="0">
                <a:effectLst/>
                <a:latin typeface="Gotham"/>
              </a:rPr>
            </a:br>
            <a:endParaRPr lang="en-US" sz="4200"/>
          </a:p>
        </p:txBody>
      </p:sp>
      <p:graphicFrame>
        <p:nvGraphicFramePr>
          <p:cNvPr id="6164" name="Content Placeholder 2">
            <a:extLst>
              <a:ext uri="{FF2B5EF4-FFF2-40B4-BE49-F238E27FC236}">
                <a16:creationId xmlns:a16="http://schemas.microsoft.com/office/drawing/2014/main" id="{4A65C095-30C9-BB72-684E-209E272B3B54}"/>
              </a:ext>
            </a:extLst>
          </p:cNvPr>
          <p:cNvGraphicFramePr>
            <a:graphicFrameLocks noGrp="1"/>
          </p:cNvGraphicFramePr>
          <p:nvPr>
            <p:ph idx="1"/>
            <p:extLst>
              <p:ext uri="{D42A27DB-BD31-4B8C-83A1-F6EECF244321}">
                <p14:modId xmlns:p14="http://schemas.microsoft.com/office/powerpoint/2010/main" val="4183097953"/>
              </p:ext>
            </p:extLst>
          </p:nvPr>
        </p:nvGraphicFramePr>
        <p:xfrm>
          <a:off x="572493" y="2071316"/>
          <a:ext cx="10056548"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455A3C2-D44F-C569-3FA4-42BDACFD576D}"/>
              </a:ext>
            </a:extLst>
          </p:cNvPr>
          <p:cNvSpPr txBox="1"/>
          <p:nvPr/>
        </p:nvSpPr>
        <p:spPr>
          <a:xfrm>
            <a:off x="9116726" y="6339578"/>
            <a:ext cx="281202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2534362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29768" y="411480"/>
            <a:ext cx="11201400" cy="1106424"/>
          </a:xfrm>
          <a:prstGeom prst="rect">
            <a:avLst/>
          </a:prstGeom>
        </p:spPr>
        <p:txBody>
          <a:bodyPr vert="horz" lIns="91440" tIns="45720" rIns="91440" bIns="45720" rtlCol="0" anchor="ctr">
            <a:normAutofit fontScale="70000" lnSpcReduction="20000"/>
          </a:bodyPr>
          <a:lstStyle/>
          <a:p>
            <a:pPr>
              <a:lnSpc>
                <a:spcPct val="90000"/>
              </a:lnSpc>
              <a:spcBef>
                <a:spcPct val="0"/>
              </a:spcBef>
              <a:spcAft>
                <a:spcPts val="600"/>
              </a:spcAft>
            </a:pPr>
            <a:r>
              <a:rPr lang="en-US" sz="3600" b="1" dirty="0">
                <a:latin typeface="+mj-lt"/>
                <a:ea typeface="+mj-ea"/>
                <a:cs typeface="+mj-cs"/>
              </a:rPr>
              <a:t>During the course of an investigation lots of Material is recovered or generated. </a:t>
            </a:r>
            <a:r>
              <a:rPr lang="en-US" sz="3600" dirty="0">
                <a:latin typeface="+mj-lt"/>
                <a:ea typeface="+mj-ea"/>
                <a:cs typeface="+mj-cs"/>
              </a:rPr>
              <a:t> </a:t>
            </a:r>
          </a:p>
          <a:p>
            <a:pPr>
              <a:lnSpc>
                <a:spcPct val="90000"/>
              </a:lnSpc>
              <a:spcBef>
                <a:spcPct val="0"/>
              </a:spcBef>
              <a:spcAft>
                <a:spcPts val="600"/>
              </a:spcAft>
            </a:pPr>
            <a:br>
              <a:rPr lang="en-US" sz="3600" dirty="0">
                <a:latin typeface="+mj-lt"/>
                <a:ea typeface="+mj-ea"/>
                <a:cs typeface="+mj-cs"/>
              </a:rPr>
            </a:br>
            <a:r>
              <a:rPr lang="en-US" sz="3600" dirty="0">
                <a:latin typeface="+mj-lt"/>
                <a:ea typeface="+mj-ea"/>
                <a:cs typeface="+mj-cs"/>
              </a:rPr>
              <a:t>Criminal Procedure and Investigations Act (CPIA), 1996</a:t>
            </a:r>
            <a:endParaRPr lang="en-US" sz="3600" b="1" dirty="0">
              <a:latin typeface="+mj-lt"/>
              <a:ea typeface="+mj-ea"/>
              <a:cs typeface="+mj-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89D04-B615-0452-C9DB-8406577D23D4}"/>
              </a:ext>
            </a:extLst>
          </p:cNvPr>
          <p:cNvSpPr>
            <a:spLocks noGrp="1"/>
          </p:cNvSpPr>
          <p:nvPr>
            <p:ph type="title"/>
          </p:nvPr>
        </p:nvSpPr>
        <p:spPr/>
        <p:txBody>
          <a:bodyPr/>
          <a:lstStyle/>
          <a:p>
            <a:r>
              <a:rPr lang="en-GB" dirty="0"/>
              <a:t>Material </a:t>
            </a:r>
          </a:p>
        </p:txBody>
      </p:sp>
      <p:sp>
        <p:nvSpPr>
          <p:cNvPr id="3" name="Content Placeholder 2">
            <a:extLst>
              <a:ext uri="{FF2B5EF4-FFF2-40B4-BE49-F238E27FC236}">
                <a16:creationId xmlns:a16="http://schemas.microsoft.com/office/drawing/2014/main" id="{F0A40C47-8437-0121-EC78-5CB856D30454}"/>
              </a:ext>
            </a:extLst>
          </p:cNvPr>
          <p:cNvSpPr>
            <a:spLocks noGrp="1"/>
          </p:cNvSpPr>
          <p:nvPr>
            <p:ph sz="half" idx="1"/>
          </p:nvPr>
        </p:nvSpPr>
        <p:spPr/>
        <p:txBody>
          <a:bodyPr>
            <a:normAutofit fontScale="85000" lnSpcReduction="20000"/>
          </a:bodyPr>
          <a:lstStyle/>
          <a:p>
            <a:r>
              <a:rPr lang="en-GB" dirty="0"/>
              <a:t>Evidence – is listed on the MG12 exhibit list – as it is used material and will be laid before the court.</a:t>
            </a:r>
          </a:p>
        </p:txBody>
      </p:sp>
      <p:sp>
        <p:nvSpPr>
          <p:cNvPr id="4" name="Content Placeholder 3">
            <a:extLst>
              <a:ext uri="{FF2B5EF4-FFF2-40B4-BE49-F238E27FC236}">
                <a16:creationId xmlns:a16="http://schemas.microsoft.com/office/drawing/2014/main" id="{D5EFC20D-9702-DA72-572E-76BCA32E4B93}"/>
              </a:ext>
            </a:extLst>
          </p:cNvPr>
          <p:cNvSpPr>
            <a:spLocks noGrp="1"/>
          </p:cNvSpPr>
          <p:nvPr>
            <p:ph sz="half" idx="2"/>
          </p:nvPr>
        </p:nvSpPr>
        <p:spPr/>
        <p:txBody>
          <a:bodyPr>
            <a:normAutofit fontScale="85000" lnSpcReduction="20000"/>
          </a:bodyPr>
          <a:lstStyle/>
          <a:p>
            <a:r>
              <a:rPr lang="en-GB" dirty="0"/>
              <a:t>Unused material is all the other information that is created during the investigation which needs to be listed on the MG6 series documents</a:t>
            </a:r>
          </a:p>
          <a:p>
            <a:r>
              <a:rPr lang="en-GB" dirty="0"/>
              <a:t>MG6 – communication with CPS</a:t>
            </a:r>
          </a:p>
          <a:p>
            <a:r>
              <a:rPr lang="en-GB" dirty="0"/>
              <a:t>MG6b – officer convictions</a:t>
            </a:r>
          </a:p>
          <a:p>
            <a:r>
              <a:rPr lang="en-GB" dirty="0"/>
              <a:t>MG6c – confidential information for the CPS</a:t>
            </a:r>
          </a:p>
          <a:p>
            <a:r>
              <a:rPr lang="en-GB" dirty="0"/>
              <a:t>MG6d – sensitive information not to be disclosed to the defence –for example investigatory methods</a:t>
            </a:r>
          </a:p>
          <a:p>
            <a:r>
              <a:rPr lang="en-GB" dirty="0"/>
              <a:t>MG6e- any information that may assist the defence or undermine the prosecution offence.</a:t>
            </a:r>
          </a:p>
        </p:txBody>
      </p:sp>
    </p:spTree>
    <p:extLst>
      <p:ext uri="{BB962C8B-B14F-4D97-AF65-F5344CB8AC3E}">
        <p14:creationId xmlns:p14="http://schemas.microsoft.com/office/powerpoint/2010/main" val="3306521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06AFA-741B-D649-9FBA-41BC86502A4C}"/>
              </a:ext>
            </a:extLst>
          </p:cNvPr>
          <p:cNvSpPr>
            <a:spLocks noGrp="1"/>
          </p:cNvSpPr>
          <p:nvPr>
            <p:ph type="title"/>
          </p:nvPr>
        </p:nvSpPr>
        <p:spPr>
          <a:xfrm>
            <a:off x="793662" y="386930"/>
            <a:ext cx="10066122" cy="1298448"/>
          </a:xfrm>
        </p:spPr>
        <p:txBody>
          <a:bodyPr anchor="b">
            <a:normAutofit/>
          </a:bodyPr>
          <a:lstStyle/>
          <a:p>
            <a:r>
              <a:rPr lang="en-US" sz="4800" dirty="0"/>
              <a:t>What is a crime scene?</a:t>
            </a:r>
          </a:p>
        </p:txBody>
      </p:sp>
      <p:sp>
        <p:nvSpPr>
          <p:cNvPr id="3" name="Content Placeholder 2">
            <a:extLst>
              <a:ext uri="{FF2B5EF4-FFF2-40B4-BE49-F238E27FC236}">
                <a16:creationId xmlns:a16="http://schemas.microsoft.com/office/drawing/2014/main" id="{B46E6B13-846E-E041-914A-9F8FB2DD323A}"/>
              </a:ext>
            </a:extLst>
          </p:cNvPr>
          <p:cNvSpPr>
            <a:spLocks noGrp="1"/>
          </p:cNvSpPr>
          <p:nvPr>
            <p:ph idx="1"/>
          </p:nvPr>
        </p:nvSpPr>
        <p:spPr>
          <a:xfrm>
            <a:off x="793661" y="2599509"/>
            <a:ext cx="4530898" cy="3639450"/>
          </a:xfrm>
        </p:spPr>
        <p:txBody>
          <a:bodyPr anchor="ctr">
            <a:normAutofit fontScale="85000" lnSpcReduction="10000"/>
          </a:bodyPr>
          <a:lstStyle/>
          <a:p>
            <a:pPr marL="0" indent="0">
              <a:buNone/>
            </a:pPr>
            <a:r>
              <a:rPr lang="en-GB" sz="1300" dirty="0">
                <a:solidFill>
                  <a:srgbClr val="040C28"/>
                </a:solidFill>
                <a:ea typeface="+mn-lt"/>
                <a:cs typeface="+mn-lt"/>
              </a:rPr>
              <a:t>"</a:t>
            </a:r>
            <a:r>
              <a:rPr lang="en-GB" sz="2000" u="sng" dirty="0">
                <a:solidFill>
                  <a:srgbClr val="040C28"/>
                </a:solidFill>
                <a:ea typeface="+mn-lt"/>
                <a:cs typeface="+mn-lt"/>
              </a:rPr>
              <a:t>any physical scene, anywhere, that may provide potential evidence to an investigator"</a:t>
            </a:r>
            <a:endParaRPr lang="en-GB" sz="2000" u="sng">
              <a:solidFill>
                <a:srgbClr val="474747"/>
              </a:solidFill>
              <a:ea typeface="Calibri"/>
              <a:cs typeface="Calibri"/>
            </a:endParaRPr>
          </a:p>
          <a:p>
            <a:pPr marL="0" indent="0">
              <a:buNone/>
            </a:pPr>
            <a:r>
              <a:rPr lang="en-GB" sz="2000" dirty="0"/>
              <a:t>Examples: </a:t>
            </a:r>
            <a:endParaRPr lang="en-GB" dirty="0"/>
          </a:p>
          <a:p>
            <a:pPr marL="0" indent="0">
              <a:buNone/>
            </a:pPr>
            <a:endParaRPr lang="en-GB" sz="2000" dirty="0"/>
          </a:p>
          <a:p>
            <a:r>
              <a:rPr lang="en-GB" sz="2000" dirty="0"/>
              <a:t>Victims, witnesses &amp; suspects</a:t>
            </a:r>
            <a:endParaRPr lang="en-GB" sz="2000" dirty="0">
              <a:ea typeface="Calibri" panose="020F0502020204030204"/>
              <a:cs typeface="Calibri" panose="020F0502020204030204"/>
            </a:endParaRPr>
          </a:p>
          <a:p>
            <a:r>
              <a:rPr lang="en-GB" sz="2000" dirty="0"/>
              <a:t>Routes to and from the scene</a:t>
            </a:r>
            <a:endParaRPr lang="en-GB" sz="2000" dirty="0">
              <a:ea typeface="Calibri" panose="020F0502020204030204"/>
              <a:cs typeface="Calibri" panose="020F0502020204030204"/>
            </a:endParaRPr>
          </a:p>
          <a:p>
            <a:r>
              <a:rPr lang="en-GB" sz="2000" dirty="0"/>
              <a:t>Weapons </a:t>
            </a:r>
            <a:endParaRPr lang="en-GB" sz="2000" dirty="0">
              <a:ea typeface="Calibri" panose="020F0502020204030204"/>
              <a:cs typeface="Calibri" panose="020F0502020204030204"/>
            </a:endParaRPr>
          </a:p>
          <a:p>
            <a:r>
              <a:rPr lang="en-GB" sz="2000" dirty="0"/>
              <a:t>Suspect’s home address or other premises associated with the suspect or the commission of the offence</a:t>
            </a:r>
            <a:endParaRPr lang="en-GB" sz="2000" dirty="0">
              <a:ea typeface="Calibri" panose="020F0502020204030204"/>
              <a:cs typeface="Calibri" panose="020F0502020204030204"/>
            </a:endParaRPr>
          </a:p>
          <a:p>
            <a:r>
              <a:rPr lang="en-GB" sz="2000" dirty="0"/>
              <a:t>Vehicles </a:t>
            </a:r>
            <a:endParaRPr lang="en-GB" sz="2000" dirty="0">
              <a:ea typeface="Calibri" panose="020F0502020204030204"/>
              <a:cs typeface="Calibri" panose="020F0502020204030204"/>
            </a:endParaRPr>
          </a:p>
          <a:p>
            <a:r>
              <a:rPr lang="en-GB" sz="2000" dirty="0"/>
              <a:t>Deposition or dump sites</a:t>
            </a:r>
            <a:endParaRPr lang="en-US" sz="2000" dirty="0"/>
          </a:p>
        </p:txBody>
      </p:sp>
      <p:pic>
        <p:nvPicPr>
          <p:cNvPr id="7170" name="Picture 2" descr="Crime scene investigation: 6 strategies for successful CSI - Forensic Yard">
            <a:extLst>
              <a:ext uri="{FF2B5EF4-FFF2-40B4-BE49-F238E27FC236}">
                <a16:creationId xmlns:a16="http://schemas.microsoft.com/office/drawing/2014/main" id="{B96AB6CB-0308-8C4B-8C8A-D96B7C6A71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32" r="9918"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485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evidence that may be found at a crime scene.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6710881" y="3690654"/>
            <a:ext cx="4186533"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“What is 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This is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0" name="Picture 4" descr="Crime Scene Investigation: How It's Done">
            <a:extLst>
              <a:ext uri="{FF2B5EF4-FFF2-40B4-BE49-F238E27FC236}">
                <a16:creationId xmlns:a16="http://schemas.microsoft.com/office/drawing/2014/main" id="{5BC769ED-2CA7-6E43-BB64-F1C07BBB59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12" r="34970"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9698" name="Picture 2" descr="Crime Scene and Biohazard Cleanup - Colorado Hazardous Environmental">
            <a:extLst>
              <a:ext uri="{FF2B5EF4-FFF2-40B4-BE49-F238E27FC236}">
                <a16:creationId xmlns:a16="http://schemas.microsoft.com/office/drawing/2014/main" id="{AB676DB1-7983-9740-B75F-CEAA47148D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218" r="-2" b="10633"/>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48056" y="859536"/>
            <a:ext cx="4832802" cy="1243584"/>
          </a:xfrm>
        </p:spPr>
        <p:txBody>
          <a:bodyPr>
            <a:normAutofit/>
          </a:bodyPr>
          <a:lstStyle/>
          <a:p>
            <a:r>
              <a:rPr lang="en-GB" sz="3600" u="sng" dirty="0"/>
              <a:t>Potential Crime Scene Hazards - Risks</a:t>
            </a:r>
          </a:p>
        </p:txBody>
      </p:sp>
      <p:sp>
        <p:nvSpPr>
          <p:cNvPr id="3" name="Content Placeholder 2"/>
          <p:cNvSpPr>
            <a:spLocks noGrp="1"/>
          </p:cNvSpPr>
          <p:nvPr>
            <p:ph idx="1"/>
          </p:nvPr>
        </p:nvSpPr>
        <p:spPr>
          <a:xfrm>
            <a:off x="448056" y="2512611"/>
            <a:ext cx="4832803" cy="3664351"/>
          </a:xfrm>
        </p:spPr>
        <p:txBody>
          <a:bodyPr>
            <a:normAutofit/>
          </a:bodyPr>
          <a:lstStyle/>
          <a:p>
            <a:pPr marL="342900" lvl="0" indent="-342900">
              <a:spcBef>
                <a:spcPct val="0"/>
              </a:spcBef>
              <a:spcAft>
                <a:spcPts val="1800"/>
              </a:spcAft>
            </a:pPr>
            <a:r>
              <a:rPr lang="en-GB" altLang="en-US" sz="2000" dirty="0">
                <a:latin typeface="+mj-lt"/>
                <a:cs typeface="Calibri" panose="020F0502020204030204" pitchFamily="34" charset="0"/>
              </a:rPr>
              <a:t>Agitated victim / witness / suspect</a:t>
            </a:r>
          </a:p>
          <a:p>
            <a:pPr marL="342900" lvl="0" indent="-342900">
              <a:spcBef>
                <a:spcPct val="0"/>
              </a:spcBef>
              <a:spcAft>
                <a:spcPts val="1800"/>
              </a:spcAft>
            </a:pPr>
            <a:r>
              <a:rPr lang="en-GB" altLang="en-US" sz="2000" dirty="0">
                <a:latin typeface="+mj-lt"/>
                <a:cs typeface="Calibri" panose="020F0502020204030204" pitchFamily="34" charset="0"/>
              </a:rPr>
              <a:t>Weapons</a:t>
            </a:r>
          </a:p>
          <a:p>
            <a:pPr marL="342900" lvl="0" indent="-342900">
              <a:spcBef>
                <a:spcPct val="0"/>
              </a:spcBef>
              <a:spcAft>
                <a:spcPts val="1800"/>
              </a:spcAft>
            </a:pPr>
            <a:r>
              <a:rPr lang="en-GB" altLang="en-US" sz="2000" dirty="0">
                <a:latin typeface="+mj-lt"/>
                <a:cs typeface="Calibri" panose="020F0502020204030204" pitchFamily="34" charset="0"/>
              </a:rPr>
              <a:t>Chemicals - drugs</a:t>
            </a:r>
          </a:p>
          <a:p>
            <a:pPr marL="342900" lvl="0" indent="-342900">
              <a:spcBef>
                <a:spcPct val="0"/>
              </a:spcBef>
              <a:spcAft>
                <a:spcPts val="1800"/>
              </a:spcAft>
            </a:pPr>
            <a:r>
              <a:rPr lang="en-GB" altLang="en-US" sz="2000" dirty="0">
                <a:latin typeface="+mj-lt"/>
                <a:cs typeface="Calibri" panose="020F0502020204030204" pitchFamily="34" charset="0"/>
              </a:rPr>
              <a:t>Body fluids</a:t>
            </a:r>
          </a:p>
          <a:p>
            <a:pPr marL="342900" lvl="0" indent="-342900">
              <a:spcBef>
                <a:spcPct val="0"/>
              </a:spcBef>
              <a:spcAft>
                <a:spcPts val="1800"/>
              </a:spcAft>
            </a:pPr>
            <a:r>
              <a:rPr lang="en-GB" altLang="en-US" sz="2000" dirty="0">
                <a:latin typeface="+mj-lt"/>
                <a:cs typeface="Calibri" panose="020F0502020204030204" pitchFamily="34" charset="0"/>
              </a:rPr>
              <a:t>Sharp objects</a:t>
            </a:r>
          </a:p>
          <a:p>
            <a:pPr marL="342900" lvl="0" indent="-342900">
              <a:spcBef>
                <a:spcPct val="0"/>
              </a:spcBef>
              <a:spcAft>
                <a:spcPts val="1800"/>
              </a:spcAft>
            </a:pPr>
            <a:r>
              <a:rPr lang="en-GB" altLang="en-US" sz="2000" dirty="0">
                <a:latin typeface="+mj-lt"/>
                <a:cs typeface="Calibri" panose="020F0502020204030204" pitchFamily="34" charset="0"/>
              </a:rPr>
              <a:t>Structural damage</a:t>
            </a:r>
          </a:p>
          <a:p>
            <a:pPr marL="342900" lvl="0" indent="-342900">
              <a:spcBef>
                <a:spcPct val="0"/>
              </a:spcBef>
              <a:spcAft>
                <a:spcPts val="1800"/>
              </a:spcAft>
            </a:pPr>
            <a:r>
              <a:rPr lang="en-GB" altLang="en-US" sz="2000" dirty="0">
                <a:latin typeface="+mj-lt"/>
                <a:cs typeface="Calibri" panose="020F0502020204030204" pitchFamily="34" charset="0"/>
              </a:rPr>
              <a:t>Poor lighting</a:t>
            </a:r>
          </a:p>
          <a:p>
            <a:endParaRPr lang="en-GB" sz="2000" dirty="0"/>
          </a:p>
        </p:txBody>
      </p:sp>
    </p:spTree>
    <p:extLst>
      <p:ext uri="{BB962C8B-B14F-4D97-AF65-F5344CB8AC3E}">
        <p14:creationId xmlns:p14="http://schemas.microsoft.com/office/powerpoint/2010/main" val="4112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412339"/>
            <a:ext cx="6100548" cy="3416320"/>
          </a:xfrm>
          <a:prstGeom prst="rect">
            <a:avLst/>
          </a:prstGeom>
          <a:noFill/>
        </p:spPr>
        <p:txBody>
          <a:bodyPr wrap="square" lIns="91440" tIns="45720" rIns="91440" bIns="45720" anchor="t">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a:cs typeface="Arial"/>
              </a:rPr>
              <a:t>N</a:t>
            </a:r>
            <a:r>
              <a:rPr lang="en-GB" dirty="0">
                <a:solidFill>
                  <a:srgbClr val="333333"/>
                </a:solidFill>
                <a:latin typeface="Arial"/>
                <a:cs typeface="Arial"/>
              </a:rPr>
              <a:t>ormally caused by objects / substances coming into contact with one another, leaving a minute sample on  contact surfaces. </a:t>
            </a:r>
            <a:endParaRPr lang="en-GB" b="0" i="0" dirty="0">
              <a:solidFill>
                <a:srgbClr val="333333"/>
              </a:solidFill>
              <a:effectLst/>
              <a:latin typeface="Arial"/>
              <a:cs typeface="Arial"/>
            </a:endParaRPr>
          </a:p>
          <a:p>
            <a:pPr algn="l"/>
            <a:endParaRPr lang="en-GB" dirty="0">
              <a:solidFill>
                <a:srgbClr val="333333"/>
              </a:solidFill>
              <a:latin typeface="Arial" panose="020B0604020202020204" pitchFamily="34" charset="0"/>
            </a:endParaRPr>
          </a:p>
          <a:p>
            <a:r>
              <a:rPr lang="en-GB" dirty="0">
                <a:solidFill>
                  <a:srgbClr val="333333"/>
                </a:solidFill>
                <a:latin typeface="Arial"/>
                <a:cs typeface="Arial"/>
              </a:rPr>
              <a:t>Can you think of some examples?</a:t>
            </a:r>
            <a:endParaRPr lang="en-GB" b="0" i="0" dirty="0">
              <a:solidFill>
                <a:srgbClr val="333333"/>
              </a:solidFill>
              <a:effectLst/>
              <a:latin typeface="Arial"/>
              <a:cs typeface="Arial"/>
            </a:endParaRP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endParaRPr lang="en-GB" b="0" i="0" dirty="0">
              <a:solidFill>
                <a:srgbClr val="333333"/>
              </a:solidFill>
              <a:effectLst/>
              <a:latin typeface="Arial" panose="020B0604020202020204" pitchFamily="34" charset="0"/>
              <a:cs typeface="Arial"/>
            </a:endParaRP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F1F2CBA-ECBA-54DD-9712-4279272AC05F}"/>
              </a:ext>
            </a:extLst>
          </p:cNvPr>
          <p:cNvSpPr txBox="1"/>
          <p:nvPr/>
        </p:nvSpPr>
        <p:spPr>
          <a:xfrm>
            <a:off x="392427" y="5014887"/>
            <a:ext cx="265267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a:solidFill>
                  <a:srgbClr val="333333"/>
                </a:solidFill>
                <a:latin typeface="Arial"/>
                <a:cs typeface="Arial"/>
              </a:rPr>
              <a:t>Finger-marks</a:t>
            </a:r>
            <a:endParaRPr lang="en-GB">
              <a:latin typeface="Arial"/>
              <a:cs typeface="Arial"/>
            </a:endParaRPr>
          </a:p>
          <a:p>
            <a:pPr marL="285750" indent="-285750">
              <a:buFont typeface="Arial,Sans-Serif"/>
              <a:buChar char="•"/>
            </a:pPr>
            <a:r>
              <a:rPr lang="en-GB" dirty="0">
                <a:solidFill>
                  <a:srgbClr val="333333"/>
                </a:solidFill>
                <a:latin typeface="Arial"/>
                <a:cs typeface="Arial"/>
              </a:rPr>
              <a:t>DNA</a:t>
            </a:r>
            <a:endParaRPr lang="en-US" dirty="0">
              <a:latin typeface="Arial"/>
              <a:cs typeface="Arial"/>
            </a:endParaRPr>
          </a:p>
          <a:p>
            <a:pPr marL="285750" indent="-285750">
              <a:buFont typeface="Arial,Sans-Serif"/>
              <a:buChar char="•"/>
            </a:pPr>
            <a:r>
              <a:rPr lang="en-GB">
                <a:solidFill>
                  <a:srgbClr val="333333"/>
                </a:solidFill>
                <a:latin typeface="Arial"/>
                <a:cs typeface="Arial"/>
              </a:rPr>
              <a:t>Fibres</a:t>
            </a:r>
            <a:endParaRPr lang="en-US">
              <a:latin typeface="Arial"/>
              <a:cs typeface="Arial"/>
            </a:endParaRPr>
          </a:p>
          <a:p>
            <a:pPr marL="285750" indent="-285750">
              <a:buFont typeface="Arial,Sans-Serif"/>
              <a:buChar char="•"/>
            </a:pPr>
            <a:r>
              <a:rPr lang="en-GB" dirty="0">
                <a:solidFill>
                  <a:srgbClr val="333333"/>
                </a:solidFill>
                <a:latin typeface="Arial"/>
                <a:cs typeface="Arial"/>
              </a:rPr>
              <a:t>Footwear marks</a:t>
            </a:r>
            <a:endParaRPr lang="en-US" dirty="0"/>
          </a:p>
        </p:txBody>
      </p:sp>
    </p:spTree>
    <p:extLst>
      <p:ext uri="{BB962C8B-B14F-4D97-AF65-F5344CB8AC3E}">
        <p14:creationId xmlns:p14="http://schemas.microsoft.com/office/powerpoint/2010/main" val="231274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F37AAD1-03FE-69B7-CFD7-9286488E4CA4}"/>
              </a:ext>
            </a:extLst>
          </p:cNvPr>
          <p:cNvSpPr txBox="1"/>
          <p:nvPr/>
        </p:nvSpPr>
        <p:spPr>
          <a:xfrm>
            <a:off x="9762185" y="5635675"/>
            <a:ext cx="2550017" cy="1200329"/>
          </a:xfrm>
          <a:prstGeom prst="rect">
            <a:avLst/>
          </a:prstGeom>
          <a:noFill/>
        </p:spPr>
        <p:txBody>
          <a:bodyPr wrap="square" rtlCol="0">
            <a:spAutoFit/>
          </a:bodyPr>
          <a:lstStyle/>
          <a:p>
            <a:r>
              <a:rPr lang="en-GB" dirty="0">
                <a:highlight>
                  <a:srgbClr val="FFFF00"/>
                </a:highlight>
              </a:rPr>
              <a:t>PURPOSE- To provide integrity of the scene. To log who has entered and left the scene</a:t>
            </a:r>
          </a:p>
        </p:txBody>
      </p:sp>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C797B-6C85-6950-893E-55C87CB38698}"/>
              </a:ext>
            </a:extLst>
          </p:cNvPr>
          <p:cNvSpPr>
            <a:spLocks noGrp="1"/>
          </p:cNvSpPr>
          <p:nvPr>
            <p:ph type="title"/>
          </p:nvPr>
        </p:nvSpPr>
        <p:spPr/>
        <p:txBody>
          <a:bodyPr/>
          <a:lstStyle/>
          <a:p>
            <a:r>
              <a:rPr lang="en-GB" b="1" dirty="0"/>
              <a:t>Discretion</a:t>
            </a:r>
          </a:p>
        </p:txBody>
      </p:sp>
      <p:pic>
        <p:nvPicPr>
          <p:cNvPr id="5" name="Content Placeholder 4">
            <a:extLst>
              <a:ext uri="{FF2B5EF4-FFF2-40B4-BE49-F238E27FC236}">
                <a16:creationId xmlns:a16="http://schemas.microsoft.com/office/drawing/2014/main" id="{44F9CD43-931D-5DED-3621-A5FCC97A26BA}"/>
              </a:ext>
            </a:extLst>
          </p:cNvPr>
          <p:cNvPicPr>
            <a:picLocks noGrp="1" noChangeAspect="1"/>
          </p:cNvPicPr>
          <p:nvPr>
            <p:ph idx="1"/>
          </p:nvPr>
        </p:nvPicPr>
        <p:blipFill>
          <a:blip r:embed="rId2"/>
          <a:stretch>
            <a:fillRect/>
          </a:stretch>
        </p:blipFill>
        <p:spPr>
          <a:xfrm>
            <a:off x="3941091" y="1825625"/>
            <a:ext cx="4309817" cy="4351338"/>
          </a:xfrm>
        </p:spPr>
      </p:pic>
    </p:spTree>
    <p:extLst>
      <p:ext uri="{BB962C8B-B14F-4D97-AF65-F5344CB8AC3E}">
        <p14:creationId xmlns:p14="http://schemas.microsoft.com/office/powerpoint/2010/main" val="1859227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 S24 PACE, Code G</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70B13-D4E2-DFC8-6974-D4584AB87540}"/>
              </a:ext>
            </a:extLst>
          </p:cNvPr>
          <p:cNvSpPr>
            <a:spLocks noGrp="1"/>
          </p:cNvSpPr>
          <p:nvPr>
            <p:ph type="title"/>
          </p:nvPr>
        </p:nvSpPr>
        <p:spPr/>
        <p:txBody>
          <a:bodyPr/>
          <a:lstStyle/>
          <a:p>
            <a:r>
              <a:rPr lang="en-GB" b="1" dirty="0">
                <a:solidFill>
                  <a:srgbClr val="FF0000"/>
                </a:solidFill>
              </a:rPr>
              <a:t>COPPLAN</a:t>
            </a:r>
          </a:p>
        </p:txBody>
      </p:sp>
      <p:sp>
        <p:nvSpPr>
          <p:cNvPr id="3" name="Content Placeholder 2">
            <a:extLst>
              <a:ext uri="{FF2B5EF4-FFF2-40B4-BE49-F238E27FC236}">
                <a16:creationId xmlns:a16="http://schemas.microsoft.com/office/drawing/2014/main" id="{27957D58-ED9D-9652-3AA7-7EDF708CD37B}"/>
              </a:ext>
            </a:extLst>
          </p:cNvPr>
          <p:cNvSpPr>
            <a:spLocks noGrp="1"/>
          </p:cNvSpPr>
          <p:nvPr>
            <p:ph sz="half" idx="1"/>
          </p:nvPr>
        </p:nvSpPr>
        <p:spPr/>
        <p:txBody>
          <a:bodyPr>
            <a:normAutofit lnSpcReduction="10000"/>
          </a:bodyPr>
          <a:lstStyle/>
          <a:p>
            <a:pPr marL="0" indent="0">
              <a:buNone/>
            </a:pPr>
            <a:r>
              <a:rPr lang="en-GB" dirty="0">
                <a:solidFill>
                  <a:srgbClr val="FF0000"/>
                </a:solidFill>
              </a:rPr>
              <a:t>I</a:t>
            </a:r>
            <a:r>
              <a:rPr lang="en-GB" dirty="0"/>
              <a:t>nvestigation</a:t>
            </a:r>
          </a:p>
          <a:p>
            <a:pPr marL="0" indent="0">
              <a:buNone/>
            </a:pPr>
            <a:r>
              <a:rPr lang="en-GB" dirty="0">
                <a:solidFill>
                  <a:srgbClr val="FF0000"/>
                </a:solidFill>
              </a:rPr>
              <a:t>D</a:t>
            </a:r>
            <a:r>
              <a:rPr lang="en-GB" dirty="0"/>
              <a:t>isappearance</a:t>
            </a:r>
          </a:p>
          <a:p>
            <a:pPr marL="0" indent="0">
              <a:buNone/>
            </a:pPr>
            <a:r>
              <a:rPr lang="en-GB" dirty="0">
                <a:solidFill>
                  <a:srgbClr val="FF0000"/>
                </a:solidFill>
              </a:rPr>
              <a:t>C</a:t>
            </a:r>
            <a:r>
              <a:rPr lang="en-GB" dirty="0"/>
              <a:t>hild or vulnerable person</a:t>
            </a:r>
          </a:p>
          <a:p>
            <a:pPr marL="0" indent="0">
              <a:buNone/>
            </a:pPr>
            <a:r>
              <a:rPr lang="en-GB" dirty="0">
                <a:solidFill>
                  <a:srgbClr val="FF0000"/>
                </a:solidFill>
              </a:rPr>
              <a:t>O</a:t>
            </a:r>
            <a:r>
              <a:rPr lang="en-GB" dirty="0"/>
              <a:t>bstruction of the highway</a:t>
            </a:r>
          </a:p>
          <a:p>
            <a:pPr marL="0" indent="0">
              <a:buNone/>
            </a:pPr>
            <a:r>
              <a:rPr lang="en-GB" dirty="0">
                <a:solidFill>
                  <a:srgbClr val="FF0000"/>
                </a:solidFill>
              </a:rPr>
              <a:t>P</a:t>
            </a:r>
            <a:r>
              <a:rPr lang="en-GB" dirty="0"/>
              <a:t>hysical injury to self or others</a:t>
            </a:r>
          </a:p>
          <a:p>
            <a:pPr marL="0" indent="0">
              <a:buNone/>
            </a:pPr>
            <a:r>
              <a:rPr lang="en-GB" dirty="0">
                <a:solidFill>
                  <a:srgbClr val="FF0000"/>
                </a:solidFill>
              </a:rPr>
              <a:t>P</a:t>
            </a:r>
            <a:r>
              <a:rPr lang="en-GB" dirty="0"/>
              <a:t>ublic decency</a:t>
            </a:r>
          </a:p>
          <a:p>
            <a:pPr marL="0" indent="0">
              <a:buNone/>
            </a:pPr>
            <a:r>
              <a:rPr lang="en-GB" dirty="0">
                <a:solidFill>
                  <a:srgbClr val="FF0000"/>
                </a:solidFill>
              </a:rPr>
              <a:t>L</a:t>
            </a:r>
            <a:r>
              <a:rPr lang="en-GB" dirty="0"/>
              <a:t>oss or damage to </a:t>
            </a:r>
            <a:r>
              <a:rPr lang="en-GB" dirty="0" err="1"/>
              <a:t>propery</a:t>
            </a:r>
            <a:endParaRPr lang="en-GB" dirty="0"/>
          </a:p>
          <a:p>
            <a:pPr marL="0" indent="0">
              <a:buNone/>
            </a:pPr>
            <a:r>
              <a:rPr lang="en-GB" dirty="0">
                <a:solidFill>
                  <a:srgbClr val="FF0000"/>
                </a:solidFill>
              </a:rPr>
              <a:t>A</a:t>
            </a:r>
            <a:r>
              <a:rPr lang="en-GB" dirty="0"/>
              <a:t>ddress</a:t>
            </a:r>
          </a:p>
          <a:p>
            <a:pPr marL="0" indent="0">
              <a:buNone/>
            </a:pPr>
            <a:r>
              <a:rPr lang="en-GB" dirty="0">
                <a:solidFill>
                  <a:srgbClr val="FF0000"/>
                </a:solidFill>
              </a:rPr>
              <a:t>N</a:t>
            </a:r>
            <a:r>
              <a:rPr lang="en-GB" dirty="0"/>
              <a:t>ame</a:t>
            </a:r>
          </a:p>
          <a:p>
            <a:endParaRPr lang="en-GB" dirty="0"/>
          </a:p>
          <a:p>
            <a:endParaRPr lang="en-GB" dirty="0"/>
          </a:p>
        </p:txBody>
      </p:sp>
      <p:sp>
        <p:nvSpPr>
          <p:cNvPr id="4" name="Content Placeholder 3">
            <a:extLst>
              <a:ext uri="{FF2B5EF4-FFF2-40B4-BE49-F238E27FC236}">
                <a16:creationId xmlns:a16="http://schemas.microsoft.com/office/drawing/2014/main" id="{0A4F583B-BC07-F3CE-5853-5065DD79609D}"/>
              </a:ext>
            </a:extLst>
          </p:cNvPr>
          <p:cNvSpPr>
            <a:spLocks noGrp="1"/>
          </p:cNvSpPr>
          <p:nvPr>
            <p:ph sz="half" idx="2"/>
          </p:nvPr>
        </p:nvSpPr>
        <p:spPr/>
        <p:txBody>
          <a:bodyPr>
            <a:normAutofit lnSpcReduction="10000"/>
          </a:bodyPr>
          <a:lstStyle/>
          <a:p>
            <a:r>
              <a:rPr lang="en-GB" dirty="0"/>
              <a:t>Hindered</a:t>
            </a:r>
          </a:p>
          <a:p>
            <a:r>
              <a:rPr lang="en-GB" dirty="0"/>
              <a:t>Prevent</a:t>
            </a:r>
          </a:p>
          <a:p>
            <a:r>
              <a:rPr lang="en-GB" dirty="0"/>
              <a:t>Protect</a:t>
            </a:r>
          </a:p>
          <a:p>
            <a:r>
              <a:rPr lang="en-GB" dirty="0"/>
              <a:t>Causing</a:t>
            </a:r>
          </a:p>
          <a:p>
            <a:r>
              <a:rPr lang="en-GB" dirty="0"/>
              <a:t>Prevent</a:t>
            </a:r>
          </a:p>
          <a:p>
            <a:r>
              <a:rPr lang="en-GB" dirty="0"/>
              <a:t>Causing</a:t>
            </a:r>
          </a:p>
          <a:p>
            <a:r>
              <a:rPr lang="en-GB" dirty="0"/>
              <a:t>Prevent</a:t>
            </a:r>
          </a:p>
          <a:p>
            <a:r>
              <a:rPr lang="en-GB" dirty="0"/>
              <a:t>Not ascertained </a:t>
            </a:r>
          </a:p>
          <a:p>
            <a:r>
              <a:rPr lang="en-GB" dirty="0"/>
              <a:t>Not known or doubted</a:t>
            </a:r>
          </a:p>
          <a:p>
            <a:endParaRPr lang="en-GB" dirty="0"/>
          </a:p>
          <a:p>
            <a:endParaRPr lang="en-GB" dirty="0"/>
          </a:p>
          <a:p>
            <a:endParaRPr lang="en-GB" dirty="0"/>
          </a:p>
        </p:txBody>
      </p:sp>
    </p:spTree>
    <p:extLst>
      <p:ext uri="{BB962C8B-B14F-4D97-AF65-F5344CB8AC3E}">
        <p14:creationId xmlns:p14="http://schemas.microsoft.com/office/powerpoint/2010/main" val="29763250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FA587-DC2B-EA72-5A97-0E68589E9397}"/>
              </a:ext>
            </a:extLst>
          </p:cNvPr>
          <p:cNvSpPr>
            <a:spLocks noGrp="1"/>
          </p:cNvSpPr>
          <p:nvPr>
            <p:ph type="title"/>
          </p:nvPr>
        </p:nvSpPr>
        <p:spPr>
          <a:xfrm>
            <a:off x="684212" y="355904"/>
            <a:ext cx="8534400" cy="1281255"/>
          </a:xfrm>
        </p:spPr>
        <p:txBody>
          <a:bodyPr/>
          <a:lstStyle/>
          <a:p>
            <a:r>
              <a:rPr lang="en-GB" b="1" dirty="0"/>
              <a:t>Special warnings</a:t>
            </a:r>
          </a:p>
        </p:txBody>
      </p:sp>
      <p:sp>
        <p:nvSpPr>
          <p:cNvPr id="3" name="Content Placeholder 2">
            <a:extLst>
              <a:ext uri="{FF2B5EF4-FFF2-40B4-BE49-F238E27FC236}">
                <a16:creationId xmlns:a16="http://schemas.microsoft.com/office/drawing/2014/main" id="{8DC91507-2D4E-E0E2-ADED-261B396BC93D}"/>
              </a:ext>
            </a:extLst>
          </p:cNvPr>
          <p:cNvSpPr>
            <a:spLocks noGrp="1"/>
          </p:cNvSpPr>
          <p:nvPr>
            <p:ph idx="1"/>
          </p:nvPr>
        </p:nvSpPr>
        <p:spPr>
          <a:xfrm>
            <a:off x="684212" y="1784997"/>
            <a:ext cx="8534400" cy="4511770"/>
          </a:xfrm>
        </p:spPr>
        <p:txBody>
          <a:bodyPr>
            <a:normAutofit fontScale="77500" lnSpcReduction="20000"/>
          </a:bodyPr>
          <a:lstStyle/>
          <a:p>
            <a:r>
              <a:rPr lang="en-GB" dirty="0">
                <a:solidFill>
                  <a:schemeClr val="tx1"/>
                </a:solidFill>
              </a:rPr>
              <a:t>May be given to a suspect either prior to or on arrest when they are either found in possession of items relating to the offence or are found at a location relating to the offence.</a:t>
            </a:r>
          </a:p>
          <a:p>
            <a:r>
              <a:rPr lang="en-GB" dirty="0">
                <a:solidFill>
                  <a:schemeClr val="tx1"/>
                </a:solidFill>
              </a:rPr>
              <a:t>The special warning may be given before arrest and before the caution.</a:t>
            </a:r>
          </a:p>
          <a:p>
            <a:r>
              <a:rPr lang="en-GB" dirty="0">
                <a:solidFill>
                  <a:schemeClr val="tx1"/>
                </a:solidFill>
              </a:rPr>
              <a:t>Any significant statements made, should be recorded, reported to the custody sergeant on arrival at the custody desk and also raised in interview.</a:t>
            </a:r>
          </a:p>
          <a:p>
            <a:endParaRPr lang="en-GB" dirty="0">
              <a:solidFill>
                <a:schemeClr val="tx1"/>
              </a:solidFill>
            </a:endParaRPr>
          </a:p>
          <a:p>
            <a:r>
              <a:rPr lang="en-GB" dirty="0">
                <a:solidFill>
                  <a:schemeClr val="tx1"/>
                </a:solidFill>
              </a:rPr>
              <a:t>For example, someone who is:</a:t>
            </a:r>
          </a:p>
          <a:p>
            <a:endParaRPr lang="en-GB" dirty="0">
              <a:solidFill>
                <a:schemeClr val="tx1"/>
              </a:solidFill>
            </a:endParaRPr>
          </a:p>
          <a:p>
            <a:r>
              <a:rPr lang="en-GB" dirty="0">
                <a:solidFill>
                  <a:schemeClr val="tx1"/>
                </a:solidFill>
              </a:rPr>
              <a:t>Found in possession of a Jemmy that has been used to break into a car.</a:t>
            </a:r>
          </a:p>
          <a:p>
            <a:endParaRPr lang="en-GB" dirty="0">
              <a:solidFill>
                <a:schemeClr val="tx1"/>
              </a:solidFill>
            </a:endParaRPr>
          </a:p>
          <a:p>
            <a:r>
              <a:rPr lang="en-GB" dirty="0">
                <a:solidFill>
                  <a:schemeClr val="tx1"/>
                </a:solidFill>
              </a:rPr>
              <a:t>Found inside on premises subject to a burglary.</a:t>
            </a:r>
          </a:p>
        </p:txBody>
      </p:sp>
    </p:spTree>
    <p:extLst>
      <p:ext uri="{BB962C8B-B14F-4D97-AF65-F5344CB8AC3E}">
        <p14:creationId xmlns:p14="http://schemas.microsoft.com/office/powerpoint/2010/main" val="36437235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4F1EFA-4EE4-2009-24E1-233FC2C3DA2C}"/>
              </a:ext>
            </a:extLst>
          </p:cNvPr>
          <p:cNvSpPr>
            <a:spLocks noGrp="1"/>
          </p:cNvSpPr>
          <p:nvPr>
            <p:ph idx="1"/>
          </p:nvPr>
        </p:nvSpPr>
        <p:spPr>
          <a:xfrm>
            <a:off x="684212" y="685800"/>
            <a:ext cx="8534400" cy="5359096"/>
          </a:xfrm>
        </p:spPr>
        <p:txBody>
          <a:bodyPr>
            <a:normAutofit fontScale="25000" lnSpcReduction="20000"/>
          </a:bodyPr>
          <a:lstStyle/>
          <a:p>
            <a:pPr algn="l" fontAlgn="base">
              <a:spcAft>
                <a:spcPts val="1125"/>
              </a:spcAft>
            </a:pPr>
            <a:r>
              <a:rPr lang="en-GB" sz="14400" b="0" i="0" dirty="0">
                <a:solidFill>
                  <a:schemeClr val="tx1"/>
                </a:solidFill>
                <a:effectLst/>
                <a:latin typeface="Gill Sans W01 Book"/>
              </a:rPr>
              <a:t>Section 36 </a:t>
            </a:r>
          </a:p>
          <a:p>
            <a:pPr fontAlgn="base">
              <a:spcAft>
                <a:spcPts val="1125"/>
              </a:spcAft>
            </a:pPr>
            <a:r>
              <a:rPr lang="en-GB" sz="14400" b="0" i="1" dirty="0">
                <a:solidFill>
                  <a:schemeClr val="tx1"/>
                </a:solidFill>
                <a:effectLst/>
                <a:latin typeface="Google Sans"/>
              </a:rPr>
              <a:t>Criminal Justice and Public Order Act 1994</a:t>
            </a:r>
            <a:endParaRPr lang="en-GB" sz="14400" i="1" dirty="0">
              <a:solidFill>
                <a:schemeClr val="tx1"/>
              </a:solidFill>
            </a:endParaRPr>
          </a:p>
          <a:p>
            <a:pPr algn="l" fontAlgn="base">
              <a:spcAft>
                <a:spcPts val="1125"/>
              </a:spcAft>
            </a:pPr>
            <a:endParaRPr lang="en-GB" sz="12800" b="0" i="0" dirty="0">
              <a:solidFill>
                <a:srgbClr val="6E6E6E"/>
              </a:solidFill>
              <a:effectLst/>
              <a:latin typeface="Gill Sans W01 Book"/>
            </a:endParaRPr>
          </a:p>
          <a:p>
            <a:pPr algn="l" fontAlgn="base">
              <a:spcAft>
                <a:spcPts val="1125"/>
              </a:spcAft>
            </a:pPr>
            <a:endParaRPr lang="en-GB" sz="12800" dirty="0">
              <a:solidFill>
                <a:srgbClr val="6E6E6E"/>
              </a:solidFill>
              <a:latin typeface="Gill Sans W01 Book"/>
            </a:endParaRPr>
          </a:p>
          <a:p>
            <a:pPr algn="l" fontAlgn="base">
              <a:spcAft>
                <a:spcPts val="1125"/>
              </a:spcAft>
            </a:pPr>
            <a:r>
              <a:rPr lang="en-GB" sz="12800" b="0" i="0" dirty="0">
                <a:solidFill>
                  <a:schemeClr val="tx1"/>
                </a:solidFill>
                <a:effectLst/>
                <a:latin typeface="Gill Sans W01 Book"/>
              </a:rPr>
              <a:t>Allows an inference to be drawn when a person fails or refuses to account for objects, substances or marks found:</a:t>
            </a:r>
          </a:p>
          <a:p>
            <a:pPr algn="l" fontAlgn="base">
              <a:spcAft>
                <a:spcPts val="750"/>
              </a:spcAft>
              <a:buFont typeface="Arial" panose="020B0604020202020204" pitchFamily="34" charset="0"/>
              <a:buChar char="•"/>
            </a:pPr>
            <a:r>
              <a:rPr lang="en-GB" sz="12800" b="0" i="0" dirty="0">
                <a:solidFill>
                  <a:schemeClr val="tx1"/>
                </a:solidFill>
                <a:effectLst/>
                <a:latin typeface="Gill Sans W01 Book"/>
              </a:rPr>
              <a:t>on his person; or</a:t>
            </a:r>
          </a:p>
          <a:p>
            <a:pPr algn="l" fontAlgn="base">
              <a:spcAft>
                <a:spcPts val="750"/>
              </a:spcAft>
              <a:buFont typeface="Arial" panose="020B0604020202020204" pitchFamily="34" charset="0"/>
              <a:buChar char="•"/>
            </a:pPr>
            <a:r>
              <a:rPr lang="en-GB" sz="12800" b="0" i="0" dirty="0">
                <a:solidFill>
                  <a:schemeClr val="tx1"/>
                </a:solidFill>
                <a:effectLst/>
                <a:latin typeface="Gill Sans W01 Book"/>
              </a:rPr>
              <a:t>in/on his clothing or footwear; or</a:t>
            </a:r>
          </a:p>
          <a:p>
            <a:pPr algn="l" fontAlgn="base">
              <a:spcAft>
                <a:spcPts val="750"/>
              </a:spcAft>
              <a:buFont typeface="Arial" panose="020B0604020202020204" pitchFamily="34" charset="0"/>
              <a:buChar char="•"/>
            </a:pPr>
            <a:r>
              <a:rPr lang="en-GB" sz="12800" b="0" i="0" dirty="0">
                <a:solidFill>
                  <a:schemeClr val="tx1"/>
                </a:solidFill>
                <a:effectLst/>
                <a:latin typeface="Gill Sans W01 Book"/>
              </a:rPr>
              <a:t>otherwise in his possession; or</a:t>
            </a:r>
          </a:p>
          <a:p>
            <a:pPr algn="l" fontAlgn="base">
              <a:spcAft>
                <a:spcPts val="750"/>
              </a:spcAft>
              <a:buFont typeface="Arial" panose="020B0604020202020204" pitchFamily="34" charset="0"/>
              <a:buChar char="•"/>
            </a:pPr>
            <a:r>
              <a:rPr lang="en-GB" sz="12800" b="0" i="0" dirty="0">
                <a:solidFill>
                  <a:schemeClr val="tx1"/>
                </a:solidFill>
                <a:effectLst/>
                <a:latin typeface="Gill Sans W01 Book"/>
              </a:rPr>
              <a:t>in any place at the time of his arrest</a:t>
            </a:r>
          </a:p>
          <a:p>
            <a:endParaRPr lang="en-GB" dirty="0"/>
          </a:p>
        </p:txBody>
      </p:sp>
    </p:spTree>
    <p:extLst>
      <p:ext uri="{BB962C8B-B14F-4D97-AF65-F5344CB8AC3E}">
        <p14:creationId xmlns:p14="http://schemas.microsoft.com/office/powerpoint/2010/main" val="26945944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28AD7C-8B1C-E261-6075-67D814C745D1}"/>
              </a:ext>
            </a:extLst>
          </p:cNvPr>
          <p:cNvSpPr>
            <a:spLocks noGrp="1"/>
          </p:cNvSpPr>
          <p:nvPr>
            <p:ph idx="1"/>
          </p:nvPr>
        </p:nvSpPr>
        <p:spPr>
          <a:xfrm>
            <a:off x="700638" y="669373"/>
            <a:ext cx="8534400" cy="3615267"/>
          </a:xfrm>
        </p:spPr>
        <p:txBody>
          <a:bodyPr>
            <a:normAutofit fontScale="85000" lnSpcReduction="20000"/>
          </a:bodyPr>
          <a:lstStyle/>
          <a:p>
            <a:r>
              <a:rPr lang="en-GB" sz="3600" b="0" i="1" dirty="0">
                <a:solidFill>
                  <a:schemeClr val="tx1"/>
                </a:solidFill>
                <a:effectLst/>
                <a:latin typeface="Google Sans"/>
              </a:rPr>
              <a:t>Section 37 </a:t>
            </a:r>
          </a:p>
          <a:p>
            <a:r>
              <a:rPr lang="en-GB" sz="3600" b="0" i="1" dirty="0">
                <a:solidFill>
                  <a:schemeClr val="tx1"/>
                </a:solidFill>
                <a:effectLst/>
                <a:latin typeface="Google Sans"/>
              </a:rPr>
              <a:t>Criminal Justice and Public Order Act 1994</a:t>
            </a:r>
            <a:endParaRPr lang="en-GB" sz="3600" i="1" dirty="0">
              <a:solidFill>
                <a:schemeClr val="tx1"/>
              </a:solidFill>
            </a:endParaRPr>
          </a:p>
          <a:p>
            <a:endParaRPr lang="en-GB" sz="3600" b="0" i="0" dirty="0">
              <a:solidFill>
                <a:schemeClr val="tx1"/>
              </a:solidFill>
              <a:effectLst/>
              <a:latin typeface="Google Sans"/>
            </a:endParaRPr>
          </a:p>
          <a:p>
            <a:endParaRPr lang="en-GB" sz="3600" b="0" i="0" dirty="0">
              <a:solidFill>
                <a:schemeClr val="tx1"/>
              </a:solidFill>
              <a:effectLst/>
              <a:latin typeface="Google Sans"/>
            </a:endParaRPr>
          </a:p>
          <a:p>
            <a:r>
              <a:rPr lang="en-GB" sz="3600" dirty="0">
                <a:solidFill>
                  <a:schemeClr val="tx1"/>
                </a:solidFill>
                <a:latin typeface="Google Sans"/>
              </a:rPr>
              <a:t>Allows</a:t>
            </a:r>
            <a:r>
              <a:rPr lang="en-GB" sz="3600" b="0" i="0" dirty="0">
                <a:solidFill>
                  <a:schemeClr val="tx1"/>
                </a:solidFill>
                <a:effectLst/>
                <a:latin typeface="Google Sans"/>
              </a:rPr>
              <a:t> inferences to be drawn from an arrested person's failure to account for his suspicious presence at a particular place around the time that an offence was committed. </a:t>
            </a:r>
          </a:p>
        </p:txBody>
      </p:sp>
    </p:spTree>
    <p:extLst>
      <p:ext uri="{BB962C8B-B14F-4D97-AF65-F5344CB8AC3E}">
        <p14:creationId xmlns:p14="http://schemas.microsoft.com/office/powerpoint/2010/main" val="31594068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43E17-825E-CDB3-44A2-D56859E48415}"/>
              </a:ext>
            </a:extLst>
          </p:cNvPr>
          <p:cNvSpPr>
            <a:spLocks noGrp="1"/>
          </p:cNvSpPr>
          <p:nvPr>
            <p:ph type="title"/>
          </p:nvPr>
        </p:nvSpPr>
        <p:spPr>
          <a:xfrm>
            <a:off x="684212" y="485244"/>
            <a:ext cx="8534400" cy="1507067"/>
          </a:xfrm>
        </p:spPr>
        <p:txBody>
          <a:bodyPr>
            <a:normAutofit/>
          </a:bodyPr>
          <a:lstStyle/>
          <a:p>
            <a:r>
              <a:rPr lang="en-GB" dirty="0"/>
              <a:t>On arrival at the </a:t>
            </a:r>
            <a:r>
              <a:rPr lang="en-GB" b="1" dirty="0"/>
              <a:t>custody</a:t>
            </a:r>
            <a:r>
              <a:rPr lang="en-GB" dirty="0"/>
              <a:t> suite…</a:t>
            </a:r>
          </a:p>
        </p:txBody>
      </p:sp>
      <p:sp>
        <p:nvSpPr>
          <p:cNvPr id="3" name="Content Placeholder 2">
            <a:extLst>
              <a:ext uri="{FF2B5EF4-FFF2-40B4-BE49-F238E27FC236}">
                <a16:creationId xmlns:a16="http://schemas.microsoft.com/office/drawing/2014/main" id="{1F1DAE68-5642-19AD-7318-D4082B3EBE22}"/>
              </a:ext>
            </a:extLst>
          </p:cNvPr>
          <p:cNvSpPr>
            <a:spLocks noGrp="1"/>
          </p:cNvSpPr>
          <p:nvPr>
            <p:ph idx="1"/>
          </p:nvPr>
        </p:nvSpPr>
        <p:spPr>
          <a:xfrm>
            <a:off x="684212" y="2068511"/>
            <a:ext cx="8534400" cy="3615267"/>
          </a:xfrm>
        </p:spPr>
        <p:txBody>
          <a:bodyPr>
            <a:normAutofit lnSpcReduction="10000"/>
          </a:bodyPr>
          <a:lstStyle/>
          <a:p>
            <a:r>
              <a:rPr lang="en-GB">
                <a:solidFill>
                  <a:schemeClr val="tx1"/>
                </a:solidFill>
              </a:rPr>
              <a:t>The custody sergeant will ask you for some information.</a:t>
            </a:r>
          </a:p>
          <a:p>
            <a:endParaRPr lang="en-GB">
              <a:solidFill>
                <a:schemeClr val="tx1"/>
              </a:solidFill>
            </a:endParaRPr>
          </a:p>
          <a:p>
            <a:r>
              <a:rPr lang="en-GB">
                <a:solidFill>
                  <a:schemeClr val="tx1"/>
                </a:solidFill>
              </a:rPr>
              <a:t>This will be your grounds for arrest (what offence do you suspect the suspect has, was or was about to commit).</a:t>
            </a:r>
          </a:p>
          <a:p>
            <a:r>
              <a:rPr lang="en-GB">
                <a:solidFill>
                  <a:schemeClr val="tx1"/>
                </a:solidFill>
              </a:rPr>
              <a:t>Why do you believe the arrest was necessary?</a:t>
            </a:r>
          </a:p>
          <a:p>
            <a:r>
              <a:rPr lang="en-GB">
                <a:solidFill>
                  <a:schemeClr val="tx1"/>
                </a:solidFill>
              </a:rPr>
              <a:t>Details of any significant statements </a:t>
            </a:r>
          </a:p>
          <a:p>
            <a:r>
              <a:rPr lang="en-GB">
                <a:solidFill>
                  <a:schemeClr val="tx1"/>
                </a:solidFill>
              </a:rPr>
              <a:t>Reply after caution</a:t>
            </a:r>
          </a:p>
        </p:txBody>
      </p:sp>
    </p:spTree>
    <p:extLst>
      <p:ext uri="{BB962C8B-B14F-4D97-AF65-F5344CB8AC3E}">
        <p14:creationId xmlns:p14="http://schemas.microsoft.com/office/powerpoint/2010/main" val="6747641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6F20B-4184-510A-0436-575649087D2C}"/>
              </a:ext>
            </a:extLst>
          </p:cNvPr>
          <p:cNvSpPr>
            <a:spLocks noGrp="1"/>
          </p:cNvSpPr>
          <p:nvPr>
            <p:ph type="title"/>
          </p:nvPr>
        </p:nvSpPr>
        <p:spPr/>
        <p:txBody>
          <a:bodyPr/>
          <a:lstStyle/>
          <a:p>
            <a:r>
              <a:rPr lang="en-GB" dirty="0"/>
              <a:t>The custody sergeant will…</a:t>
            </a:r>
          </a:p>
        </p:txBody>
      </p:sp>
      <p:sp>
        <p:nvSpPr>
          <p:cNvPr id="3" name="Content Placeholder 2">
            <a:extLst>
              <a:ext uri="{FF2B5EF4-FFF2-40B4-BE49-F238E27FC236}">
                <a16:creationId xmlns:a16="http://schemas.microsoft.com/office/drawing/2014/main" id="{6E87C030-4BBF-3B67-C35A-E3F3B24B1CED}"/>
              </a:ext>
            </a:extLst>
          </p:cNvPr>
          <p:cNvSpPr>
            <a:spLocks noGrp="1"/>
          </p:cNvSpPr>
          <p:nvPr>
            <p:ph sz="half" idx="1"/>
          </p:nvPr>
        </p:nvSpPr>
        <p:spPr/>
        <p:txBody>
          <a:bodyPr>
            <a:normAutofit fontScale="62500" lnSpcReduction="20000"/>
          </a:bodyPr>
          <a:lstStyle/>
          <a:p>
            <a:r>
              <a:rPr lang="en-GB" dirty="0"/>
              <a:t>Ask the suspect for their name, dob, address.</a:t>
            </a:r>
          </a:p>
          <a:p>
            <a:r>
              <a:rPr lang="en-GB" dirty="0"/>
              <a:t>A PNC check is carried out to confirm identity, history, risk and to ensure that the suspect is matched to the correct record if one is already in existence.</a:t>
            </a:r>
          </a:p>
          <a:p>
            <a:r>
              <a:rPr lang="en-GB" dirty="0"/>
              <a:t>A risk assessment is conducted with the suspect.</a:t>
            </a:r>
          </a:p>
          <a:p>
            <a:r>
              <a:rPr lang="en-GB" dirty="0"/>
              <a:t>The suspect will be given their rights, these include that they may have someone informed of their arrest and that they may consult with a solicitor free of charge and that this may be in person or on the telephone.</a:t>
            </a:r>
          </a:p>
          <a:p>
            <a:r>
              <a:rPr lang="en-GB" dirty="0"/>
              <a:t>The rights to someone being informed or for a solicitor may be delayed in certain circumstances – please see code </a:t>
            </a:r>
            <a:r>
              <a:rPr lang="en-GB" b="1" dirty="0"/>
              <a:t>C of PACE </a:t>
            </a:r>
            <a:r>
              <a:rPr lang="en-GB" dirty="0"/>
              <a:t>for further details.</a:t>
            </a:r>
          </a:p>
          <a:p>
            <a:r>
              <a:rPr lang="en-GB" dirty="0"/>
              <a:t>They will be searched and placed in a cell pending interview, how often there are checked and how they are detained is determined by the risk assessment</a:t>
            </a:r>
          </a:p>
        </p:txBody>
      </p:sp>
      <p:sp>
        <p:nvSpPr>
          <p:cNvPr id="4" name="Content Placeholder 3">
            <a:extLst>
              <a:ext uri="{FF2B5EF4-FFF2-40B4-BE49-F238E27FC236}">
                <a16:creationId xmlns:a16="http://schemas.microsoft.com/office/drawing/2014/main" id="{73EB1986-8189-93F4-D42F-F027237E3A88}"/>
              </a:ext>
            </a:extLst>
          </p:cNvPr>
          <p:cNvSpPr>
            <a:spLocks noGrp="1"/>
          </p:cNvSpPr>
          <p:nvPr>
            <p:ph sz="half" idx="2"/>
          </p:nvPr>
        </p:nvSpPr>
        <p:spPr/>
        <p:txBody>
          <a:bodyPr>
            <a:normAutofit fontScale="62500" lnSpcReduction="20000"/>
          </a:bodyPr>
          <a:lstStyle/>
          <a:p>
            <a:r>
              <a:rPr lang="en-GB" dirty="0"/>
              <a:t>If the suspect is under 18 or requires an appropriate adult their rights will be given again in the Prescence of an AA.</a:t>
            </a:r>
          </a:p>
          <a:p>
            <a:r>
              <a:rPr lang="en-GB" dirty="0"/>
              <a:t>Code G – necessity to arrest and necessity to detain are constantly under review.</a:t>
            </a:r>
          </a:p>
          <a:p>
            <a:r>
              <a:rPr lang="en-GB" dirty="0"/>
              <a:t>The custody clock runs for 24 hrs from time of arrival at the police station.</a:t>
            </a:r>
          </a:p>
          <a:p>
            <a:r>
              <a:rPr lang="en-GB" dirty="0"/>
              <a:t>It may be extended up to 36hrs by a Supt if it is necessary to continue with investigations in relation to serious offences.</a:t>
            </a:r>
          </a:p>
        </p:txBody>
      </p:sp>
    </p:spTree>
    <p:extLst>
      <p:ext uri="{BB962C8B-B14F-4D97-AF65-F5344CB8AC3E}">
        <p14:creationId xmlns:p14="http://schemas.microsoft.com/office/powerpoint/2010/main" val="8166723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7F9FA-9BF0-2313-E01E-5729A78C7DBF}"/>
              </a:ext>
            </a:extLst>
          </p:cNvPr>
          <p:cNvSpPr>
            <a:spLocks noGrp="1"/>
          </p:cNvSpPr>
          <p:nvPr>
            <p:ph type="title"/>
          </p:nvPr>
        </p:nvSpPr>
        <p:spPr/>
        <p:txBody>
          <a:bodyPr/>
          <a:lstStyle/>
          <a:p>
            <a:r>
              <a:rPr lang="en-GB" dirty="0"/>
              <a:t>Mandatory Sampling</a:t>
            </a:r>
          </a:p>
        </p:txBody>
      </p:sp>
      <p:sp>
        <p:nvSpPr>
          <p:cNvPr id="3" name="Content Placeholder 2">
            <a:extLst>
              <a:ext uri="{FF2B5EF4-FFF2-40B4-BE49-F238E27FC236}">
                <a16:creationId xmlns:a16="http://schemas.microsoft.com/office/drawing/2014/main" id="{25DD3539-F51A-2AD2-555D-CDB0B9101166}"/>
              </a:ext>
            </a:extLst>
          </p:cNvPr>
          <p:cNvSpPr>
            <a:spLocks noGrp="1"/>
          </p:cNvSpPr>
          <p:nvPr>
            <p:ph idx="1"/>
          </p:nvPr>
        </p:nvSpPr>
        <p:spPr/>
        <p:txBody>
          <a:bodyPr/>
          <a:lstStyle/>
          <a:p>
            <a:pPr marL="0" indent="0">
              <a:buNone/>
            </a:pPr>
            <a:r>
              <a:rPr lang="en-GB" b="1" dirty="0"/>
              <a:t>Upon delivery to a custody area, all arrested persons are subjected to mandatory sampling where their fingerprints, DNA, and a photograph are taken. The purpose of such is:-</a:t>
            </a:r>
          </a:p>
          <a:p>
            <a:r>
              <a:rPr lang="en-GB" dirty="0"/>
              <a:t>Prove or Disprove his/her involvement</a:t>
            </a:r>
          </a:p>
          <a:p>
            <a:r>
              <a:rPr lang="en-GB" dirty="0"/>
              <a:t>Corroborate or refute statements</a:t>
            </a:r>
          </a:p>
          <a:p>
            <a:r>
              <a:rPr lang="en-GB" dirty="0"/>
              <a:t>Show link between the offender, victim and the scene</a:t>
            </a:r>
          </a:p>
          <a:p>
            <a:r>
              <a:rPr lang="en-GB" dirty="0"/>
              <a:t>Establish drug, toxin or alcohol levels</a:t>
            </a:r>
          </a:p>
          <a:p>
            <a:r>
              <a:rPr lang="en-GB" dirty="0"/>
              <a:t>Provide a reference sample for direct comparison or elimination </a:t>
            </a:r>
          </a:p>
        </p:txBody>
      </p:sp>
    </p:spTree>
    <p:extLst>
      <p:ext uri="{BB962C8B-B14F-4D97-AF65-F5344CB8AC3E}">
        <p14:creationId xmlns:p14="http://schemas.microsoft.com/office/powerpoint/2010/main" val="9317270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42949" y="301655"/>
            <a:ext cx="11012557"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Role of the Appropriate Adult (AA)</a:t>
            </a:r>
          </a:p>
        </p:txBody>
      </p:sp>
      <p:pic>
        <p:nvPicPr>
          <p:cNvPr id="4" name="Picture 3"/>
          <p:cNvPicPr>
            <a:picLocks noChangeAspect="1"/>
          </p:cNvPicPr>
          <p:nvPr/>
        </p:nvPicPr>
        <p:blipFill>
          <a:blip r:embed="rId3"/>
          <a:stretch>
            <a:fillRect/>
          </a:stretch>
        </p:blipFill>
        <p:spPr>
          <a:xfrm>
            <a:off x="327775" y="1268391"/>
            <a:ext cx="1689654" cy="1324326"/>
          </a:xfrm>
          <a:prstGeom prst="rect">
            <a:avLst/>
          </a:prstGeom>
        </p:spPr>
      </p:pic>
      <p:pic>
        <p:nvPicPr>
          <p:cNvPr id="5" name="Picture 4"/>
          <p:cNvPicPr>
            <a:picLocks noChangeAspect="1"/>
          </p:cNvPicPr>
          <p:nvPr/>
        </p:nvPicPr>
        <p:blipFill>
          <a:blip r:embed="rId4"/>
          <a:stretch>
            <a:fillRect/>
          </a:stretch>
        </p:blipFill>
        <p:spPr>
          <a:xfrm>
            <a:off x="10081024" y="1418523"/>
            <a:ext cx="2110976" cy="986951"/>
          </a:xfrm>
          <a:prstGeom prst="rect">
            <a:avLst/>
          </a:prstGeom>
        </p:spPr>
      </p:pic>
      <p:graphicFrame>
        <p:nvGraphicFramePr>
          <p:cNvPr id="6" name="Diagram 5"/>
          <p:cNvGraphicFramePr/>
          <p:nvPr/>
        </p:nvGraphicFramePr>
        <p:xfrm>
          <a:off x="2157585" y="1050430"/>
          <a:ext cx="7783283" cy="17716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Rectangle 6"/>
          <p:cNvSpPr/>
          <p:nvPr/>
        </p:nvSpPr>
        <p:spPr>
          <a:xfrm>
            <a:off x="542949" y="3000614"/>
            <a:ext cx="11344251" cy="1033504"/>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They are not simply an observer. Their role is to assist the detainee to ensure that they understand what is happening at the police station during the interview &amp; investigative stages. In particular they should:-</a:t>
            </a:r>
          </a:p>
        </p:txBody>
      </p:sp>
      <p:graphicFrame>
        <p:nvGraphicFramePr>
          <p:cNvPr id="8" name="Diagram 7"/>
          <p:cNvGraphicFramePr/>
          <p:nvPr/>
        </p:nvGraphicFramePr>
        <p:xfrm>
          <a:off x="332732" y="4237447"/>
          <a:ext cx="11554468" cy="111448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9" name="Rectangle 8"/>
          <p:cNvSpPr/>
          <p:nvPr/>
        </p:nvSpPr>
        <p:spPr>
          <a:xfrm>
            <a:off x="1506071" y="5351929"/>
            <a:ext cx="9328295" cy="672353"/>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Their role is </a:t>
            </a:r>
            <a:r>
              <a:rPr lang="en-GB" sz="2400" b="1" i="1" u="sng" dirty="0">
                <a:solidFill>
                  <a:schemeClr val="tx1"/>
                </a:solidFill>
              </a:rPr>
              <a:t>NOT</a:t>
            </a:r>
            <a:r>
              <a:rPr lang="en-GB" sz="2400" dirty="0">
                <a:solidFill>
                  <a:schemeClr val="tx1"/>
                </a:solidFill>
              </a:rPr>
              <a:t> to provide the detainee with legal advice</a:t>
            </a:r>
          </a:p>
        </p:txBody>
      </p:sp>
    </p:spTree>
    <p:extLst>
      <p:ext uri="{BB962C8B-B14F-4D97-AF65-F5344CB8AC3E}">
        <p14:creationId xmlns:p14="http://schemas.microsoft.com/office/powerpoint/2010/main" val="3687352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2B366A3F-7ECA-4CE8-BAE7-59D965D9A55A}"/>
                                            </p:graphicEl>
                                          </p:spTgt>
                                        </p:tgtEl>
                                        <p:attrNameLst>
                                          <p:attrName>style.visibility</p:attrName>
                                        </p:attrNameLst>
                                      </p:cBhvr>
                                      <p:to>
                                        <p:strVal val="visible"/>
                                      </p:to>
                                    </p:set>
                                    <p:animEffect transition="in" filter="fade">
                                      <p:cBhvr>
                                        <p:cTn id="7" dur="500"/>
                                        <p:tgtEl>
                                          <p:spTgt spid="6">
                                            <p:graphicEl>
                                              <a:dgm id="{2B366A3F-7ECA-4CE8-BAE7-59D965D9A55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F14771E-845B-4596-946A-FF081D075A32}"/>
                                            </p:graphicEl>
                                          </p:spTgt>
                                        </p:tgtEl>
                                        <p:attrNameLst>
                                          <p:attrName>style.visibility</p:attrName>
                                        </p:attrNameLst>
                                      </p:cBhvr>
                                      <p:to>
                                        <p:strVal val="visible"/>
                                      </p:to>
                                    </p:set>
                                    <p:animEffect transition="in" filter="fade">
                                      <p:cBhvr>
                                        <p:cTn id="12" dur="500"/>
                                        <p:tgtEl>
                                          <p:spTgt spid="6">
                                            <p:graphicEl>
                                              <a:dgm id="{6F14771E-845B-4596-946A-FF081D075A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B1EB0DD4-C138-4067-A875-E3B477B84400}"/>
                                            </p:graphicEl>
                                          </p:spTgt>
                                        </p:tgtEl>
                                        <p:attrNameLst>
                                          <p:attrName>style.visibility</p:attrName>
                                        </p:attrNameLst>
                                      </p:cBhvr>
                                      <p:to>
                                        <p:strVal val="visible"/>
                                      </p:to>
                                    </p:set>
                                    <p:animEffect transition="in" filter="fade">
                                      <p:cBhvr>
                                        <p:cTn id="17" dur="500"/>
                                        <p:tgtEl>
                                          <p:spTgt spid="6">
                                            <p:graphicEl>
                                              <a:dgm id="{B1EB0DD4-C138-4067-A875-E3B477B8440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70BAD974-F84C-467F-A0E9-A4C57C3E3AD5}"/>
                                            </p:graphicEl>
                                          </p:spTgt>
                                        </p:tgtEl>
                                        <p:attrNameLst>
                                          <p:attrName>style.visibility</p:attrName>
                                        </p:attrNameLst>
                                      </p:cBhvr>
                                      <p:to>
                                        <p:strVal val="visible"/>
                                      </p:to>
                                    </p:set>
                                    <p:animEffect transition="in" filter="fade">
                                      <p:cBhvr>
                                        <p:cTn id="27" dur="500"/>
                                        <p:tgtEl>
                                          <p:spTgt spid="8">
                                            <p:graphicEl>
                                              <a:dgm id="{70BAD974-F84C-467F-A0E9-A4C57C3E3AD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C30842D1-64DC-4C5D-857F-DA6AF2C71C68}"/>
                                            </p:graphicEl>
                                          </p:spTgt>
                                        </p:tgtEl>
                                        <p:attrNameLst>
                                          <p:attrName>style.visibility</p:attrName>
                                        </p:attrNameLst>
                                      </p:cBhvr>
                                      <p:to>
                                        <p:strVal val="visible"/>
                                      </p:to>
                                    </p:set>
                                    <p:animEffect transition="in" filter="fade">
                                      <p:cBhvr>
                                        <p:cTn id="32" dur="500"/>
                                        <p:tgtEl>
                                          <p:spTgt spid="8">
                                            <p:graphicEl>
                                              <a:dgm id="{C30842D1-64DC-4C5D-857F-DA6AF2C71C6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FF58745D-26F6-46B7-A804-4ACB4D1CA653}"/>
                                            </p:graphicEl>
                                          </p:spTgt>
                                        </p:tgtEl>
                                        <p:attrNameLst>
                                          <p:attrName>style.visibility</p:attrName>
                                        </p:attrNameLst>
                                      </p:cBhvr>
                                      <p:to>
                                        <p:strVal val="visible"/>
                                      </p:to>
                                    </p:set>
                                    <p:animEffect transition="in" filter="fade">
                                      <p:cBhvr>
                                        <p:cTn id="37" dur="500"/>
                                        <p:tgtEl>
                                          <p:spTgt spid="8">
                                            <p:graphicEl>
                                              <a:dgm id="{FF58745D-26F6-46B7-A804-4ACB4D1CA65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Graphic spid="8" grpId="0">
        <p:bldSub>
          <a:bldDgm bld="one"/>
        </p:bldSub>
      </p:bldGraphic>
      <p:bldP spid="9"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E1AC8-FA98-2881-F6AD-36687F98F3D3}"/>
              </a:ext>
            </a:extLst>
          </p:cNvPr>
          <p:cNvSpPr>
            <a:spLocks noGrp="1"/>
          </p:cNvSpPr>
          <p:nvPr>
            <p:ph type="title"/>
          </p:nvPr>
        </p:nvSpPr>
        <p:spPr/>
        <p:txBody>
          <a:bodyPr/>
          <a:lstStyle/>
          <a:p>
            <a:r>
              <a:rPr lang="en-GB" dirty="0"/>
              <a:t>Role of the duty solicitor</a:t>
            </a:r>
          </a:p>
        </p:txBody>
      </p:sp>
      <p:sp>
        <p:nvSpPr>
          <p:cNvPr id="3" name="Content Placeholder 2">
            <a:extLst>
              <a:ext uri="{FF2B5EF4-FFF2-40B4-BE49-F238E27FC236}">
                <a16:creationId xmlns:a16="http://schemas.microsoft.com/office/drawing/2014/main" id="{28AE476C-B3F3-4D77-E939-B9163F82E21B}"/>
              </a:ext>
            </a:extLst>
          </p:cNvPr>
          <p:cNvSpPr>
            <a:spLocks noGrp="1"/>
          </p:cNvSpPr>
          <p:nvPr>
            <p:ph sz="half" idx="1"/>
          </p:nvPr>
        </p:nvSpPr>
        <p:spPr/>
        <p:txBody>
          <a:bodyPr>
            <a:normAutofit fontScale="92500" lnSpcReduction="10000"/>
          </a:bodyPr>
          <a:lstStyle/>
          <a:p>
            <a:pPr algn="l" fontAlgn="base"/>
            <a:r>
              <a:rPr lang="en-GB" b="0" i="0" dirty="0">
                <a:solidFill>
                  <a:srgbClr val="04213D"/>
                </a:solidFill>
                <a:effectLst/>
                <a:latin typeface="var(--ricos-custom-p-font-family,unset)"/>
              </a:rPr>
              <a:t>A police station duty solicitor is a lawyer who provides free legal advice and assistance to individuals detained at a police station. </a:t>
            </a:r>
          </a:p>
          <a:p>
            <a:pPr algn="l" fontAlgn="base">
              <a:buFont typeface="Arial" panose="020B0604020202020204" pitchFamily="34" charset="0"/>
              <a:buChar char="•"/>
            </a:pPr>
            <a:r>
              <a:rPr lang="en-GB" b="0" i="0" dirty="0">
                <a:solidFill>
                  <a:srgbClr val="04213D"/>
                </a:solidFill>
                <a:effectLst/>
                <a:latin typeface="var(--ricos-custom-p-font-family,unset)"/>
              </a:rPr>
              <a:t>They offer advice on rights to detainee.</a:t>
            </a:r>
          </a:p>
          <a:p>
            <a:endParaRPr lang="en-GB" dirty="0"/>
          </a:p>
        </p:txBody>
      </p:sp>
      <p:sp>
        <p:nvSpPr>
          <p:cNvPr id="4" name="Content Placeholder 3">
            <a:extLst>
              <a:ext uri="{FF2B5EF4-FFF2-40B4-BE49-F238E27FC236}">
                <a16:creationId xmlns:a16="http://schemas.microsoft.com/office/drawing/2014/main" id="{669DBE27-BB77-DA54-DD68-A2232BFB036B}"/>
              </a:ext>
            </a:extLst>
          </p:cNvPr>
          <p:cNvSpPr>
            <a:spLocks noGrp="1"/>
          </p:cNvSpPr>
          <p:nvPr>
            <p:ph sz="half" idx="2"/>
          </p:nvPr>
        </p:nvSpPr>
        <p:spPr/>
        <p:txBody>
          <a:bodyPr>
            <a:normAutofit fontScale="92500" lnSpcReduction="10000"/>
          </a:bodyPr>
          <a:lstStyle/>
          <a:p>
            <a:pPr algn="l" fontAlgn="base">
              <a:buFont typeface="Arial" panose="020B0604020202020204" pitchFamily="34" charset="0"/>
              <a:buChar char="•"/>
            </a:pPr>
            <a:r>
              <a:rPr lang="en-GB" b="0" i="0" dirty="0">
                <a:solidFill>
                  <a:srgbClr val="04213D"/>
                </a:solidFill>
                <a:effectLst/>
                <a:latin typeface="var(--ricos-custom-p-font-family,unset)"/>
              </a:rPr>
              <a:t>They can attend police interviews to ensure the detainee is treated fairly and legally.</a:t>
            </a:r>
          </a:p>
          <a:p>
            <a:pPr algn="l" fontAlgn="base">
              <a:buFont typeface="Arial" panose="020B0604020202020204" pitchFamily="34" charset="0"/>
              <a:buChar char="•"/>
            </a:pPr>
            <a:endParaRPr lang="en-GB" b="0" i="0" dirty="0">
              <a:solidFill>
                <a:srgbClr val="04213D"/>
              </a:solidFill>
              <a:effectLst/>
              <a:latin typeface="var(--ricos-custom-p-font-family,unset)"/>
            </a:endParaRPr>
          </a:p>
          <a:p>
            <a:pPr algn="l" fontAlgn="base">
              <a:buFont typeface="Arial" panose="020B0604020202020204" pitchFamily="34" charset="0"/>
              <a:buChar char="•"/>
            </a:pPr>
            <a:r>
              <a:rPr lang="en-GB" b="0" i="0" dirty="0">
                <a:solidFill>
                  <a:srgbClr val="04213D"/>
                </a:solidFill>
                <a:effectLst/>
                <a:latin typeface="var(--ricos-custom-p-font-family,unset)"/>
              </a:rPr>
              <a:t>They can help the detainee to  understand the allegations against them.</a:t>
            </a:r>
          </a:p>
          <a:p>
            <a:pPr algn="l" fontAlgn="base">
              <a:buFont typeface="Arial" panose="020B0604020202020204" pitchFamily="34" charset="0"/>
              <a:buChar char="•"/>
            </a:pPr>
            <a:endParaRPr lang="en-GB" dirty="0">
              <a:solidFill>
                <a:srgbClr val="04213D"/>
              </a:solidFill>
              <a:latin typeface="var(--ricos-custom-p-font-family,unset)"/>
            </a:endParaRPr>
          </a:p>
          <a:p>
            <a:pPr algn="l" fontAlgn="base">
              <a:buFont typeface="Arial" panose="020B0604020202020204" pitchFamily="34" charset="0"/>
              <a:buChar char="•"/>
            </a:pPr>
            <a:r>
              <a:rPr lang="en-GB" b="0" i="0" dirty="0">
                <a:solidFill>
                  <a:srgbClr val="04213D"/>
                </a:solidFill>
                <a:effectLst/>
                <a:latin typeface="var(--ricos-custom-p-font-family,unset)"/>
              </a:rPr>
              <a:t>They are not to be unnecessarily obstructive or answer questions for the detainee.</a:t>
            </a:r>
          </a:p>
          <a:p>
            <a:endParaRPr lang="en-GB" dirty="0"/>
          </a:p>
        </p:txBody>
      </p:sp>
    </p:spTree>
    <p:extLst>
      <p:ext uri="{BB962C8B-B14F-4D97-AF65-F5344CB8AC3E}">
        <p14:creationId xmlns:p14="http://schemas.microsoft.com/office/powerpoint/2010/main" val="2022159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BEB35-F1E9-C629-6220-E04BC8D90EF8}"/>
              </a:ext>
            </a:extLst>
          </p:cNvPr>
          <p:cNvSpPr>
            <a:spLocks noGrp="1"/>
          </p:cNvSpPr>
          <p:nvPr>
            <p:ph type="title"/>
          </p:nvPr>
        </p:nvSpPr>
        <p:spPr/>
        <p:txBody>
          <a:bodyPr/>
          <a:lstStyle/>
          <a:p>
            <a:r>
              <a:rPr lang="en-GB" dirty="0"/>
              <a:t>The interview</a:t>
            </a:r>
          </a:p>
        </p:txBody>
      </p:sp>
      <p:pic>
        <p:nvPicPr>
          <p:cNvPr id="6" name="Content Placeholder 5">
            <a:extLst>
              <a:ext uri="{FF2B5EF4-FFF2-40B4-BE49-F238E27FC236}">
                <a16:creationId xmlns:a16="http://schemas.microsoft.com/office/drawing/2014/main" id="{8B8E1E45-C90F-3DD4-38D8-A13F09CA605E}"/>
              </a:ext>
            </a:extLst>
          </p:cNvPr>
          <p:cNvPicPr>
            <a:picLocks noGrp="1" noChangeAspect="1"/>
          </p:cNvPicPr>
          <p:nvPr>
            <p:ph sz="half" idx="1"/>
          </p:nvPr>
        </p:nvPicPr>
        <p:blipFill>
          <a:blip r:embed="rId2"/>
          <a:stretch>
            <a:fillRect/>
          </a:stretch>
        </p:blipFill>
        <p:spPr>
          <a:xfrm>
            <a:off x="1476102" y="2977213"/>
            <a:ext cx="3905795" cy="2048161"/>
          </a:xfrm>
        </p:spPr>
      </p:pic>
      <p:sp>
        <p:nvSpPr>
          <p:cNvPr id="4" name="Content Placeholder 3">
            <a:extLst>
              <a:ext uri="{FF2B5EF4-FFF2-40B4-BE49-F238E27FC236}">
                <a16:creationId xmlns:a16="http://schemas.microsoft.com/office/drawing/2014/main" id="{B547F5A9-2F23-071A-8759-2E3F94046875}"/>
              </a:ext>
            </a:extLst>
          </p:cNvPr>
          <p:cNvSpPr>
            <a:spLocks noGrp="1"/>
          </p:cNvSpPr>
          <p:nvPr>
            <p:ph sz="half" idx="2"/>
          </p:nvPr>
        </p:nvSpPr>
        <p:spPr/>
        <p:txBody>
          <a:bodyPr/>
          <a:lstStyle/>
          <a:p>
            <a:r>
              <a:rPr lang="en-GB" dirty="0"/>
              <a:t>Code E PACE 1984</a:t>
            </a:r>
          </a:p>
        </p:txBody>
      </p:sp>
    </p:spTree>
    <p:extLst>
      <p:ext uri="{BB962C8B-B14F-4D97-AF65-F5344CB8AC3E}">
        <p14:creationId xmlns:p14="http://schemas.microsoft.com/office/powerpoint/2010/main" val="32113577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own Arrow Callout 3"/>
          <p:cNvSpPr/>
          <p:nvPr/>
        </p:nvSpPr>
        <p:spPr>
          <a:xfrm>
            <a:off x="995082" y="1058926"/>
            <a:ext cx="10343478" cy="225910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Investigators have a duty to allow a suspect the opportunity to answer the allegations against them &amp; give their own account before a decision on prosecution is made. An interview under caution may provide:-</a:t>
            </a:r>
          </a:p>
        </p:txBody>
      </p:sp>
      <p:graphicFrame>
        <p:nvGraphicFramePr>
          <p:cNvPr id="5" name="Diagram 4"/>
          <p:cNvGraphicFramePr/>
          <p:nvPr>
            <p:extLst>
              <p:ext uri="{D42A27DB-BD31-4B8C-83A1-F6EECF244321}">
                <p14:modId xmlns:p14="http://schemas.microsoft.com/office/powerpoint/2010/main" val="210924311"/>
              </p:ext>
            </p:extLst>
          </p:nvPr>
        </p:nvGraphicFramePr>
        <p:xfrm>
          <a:off x="931806" y="1058926"/>
          <a:ext cx="10470030" cy="61075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1005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47B679E-8469-41F7-B691-CF90BD46A52F}"/>
                                            </p:graphicEl>
                                          </p:spTgt>
                                        </p:tgtEl>
                                        <p:attrNameLst>
                                          <p:attrName>style.visibility</p:attrName>
                                        </p:attrNameLst>
                                      </p:cBhvr>
                                      <p:to>
                                        <p:strVal val="visible"/>
                                      </p:to>
                                    </p:set>
                                    <p:animEffect transition="in" filter="fade">
                                      <p:cBhvr>
                                        <p:cTn id="12" dur="500"/>
                                        <p:tgtEl>
                                          <p:spTgt spid="5">
                                            <p:graphicEl>
                                              <a:dgm id="{C47B679E-8469-41F7-B691-CF90BD46A52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61E20D6-0600-4DD6-B740-AC9D626FE345}"/>
                                            </p:graphicEl>
                                          </p:spTgt>
                                        </p:tgtEl>
                                        <p:attrNameLst>
                                          <p:attrName>style.visibility</p:attrName>
                                        </p:attrNameLst>
                                      </p:cBhvr>
                                      <p:to>
                                        <p:strVal val="visible"/>
                                      </p:to>
                                    </p:set>
                                    <p:animEffect transition="in" filter="fade">
                                      <p:cBhvr>
                                        <p:cTn id="17" dur="500"/>
                                        <p:tgtEl>
                                          <p:spTgt spid="5">
                                            <p:graphicEl>
                                              <a:dgm id="{261E20D6-0600-4DD6-B740-AC9D626FE34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FF15559A-CAA8-454C-BD37-38CEC1DE7743}"/>
                                            </p:graphicEl>
                                          </p:spTgt>
                                        </p:tgtEl>
                                        <p:attrNameLst>
                                          <p:attrName>style.visibility</p:attrName>
                                        </p:attrNameLst>
                                      </p:cBhvr>
                                      <p:to>
                                        <p:strVal val="visible"/>
                                      </p:to>
                                    </p:set>
                                    <p:animEffect transition="in" filter="fade">
                                      <p:cBhvr>
                                        <p:cTn id="20" dur="500"/>
                                        <p:tgtEl>
                                          <p:spTgt spid="5">
                                            <p:graphicEl>
                                              <a:dgm id="{FF15559A-CAA8-454C-BD37-38CEC1DE774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6E6F455-0033-4536-843B-1430DBBF875F}"/>
                                            </p:graphicEl>
                                          </p:spTgt>
                                        </p:tgtEl>
                                        <p:attrNameLst>
                                          <p:attrName>style.visibility</p:attrName>
                                        </p:attrNameLst>
                                      </p:cBhvr>
                                      <p:to>
                                        <p:strVal val="visible"/>
                                      </p:to>
                                    </p:set>
                                    <p:animEffect transition="in" filter="fade">
                                      <p:cBhvr>
                                        <p:cTn id="25" dur="500"/>
                                        <p:tgtEl>
                                          <p:spTgt spid="5">
                                            <p:graphicEl>
                                              <a:dgm id="{46E6F455-0033-4536-843B-1430DBBF875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3B1FB046-ED01-42BD-803D-88716B9197C6}"/>
                                            </p:graphicEl>
                                          </p:spTgt>
                                        </p:tgtEl>
                                        <p:attrNameLst>
                                          <p:attrName>style.visibility</p:attrName>
                                        </p:attrNameLst>
                                      </p:cBhvr>
                                      <p:to>
                                        <p:strVal val="visible"/>
                                      </p:to>
                                    </p:set>
                                    <p:animEffect transition="in" filter="fade">
                                      <p:cBhvr>
                                        <p:cTn id="28" dur="500"/>
                                        <p:tgtEl>
                                          <p:spTgt spid="5">
                                            <p:graphicEl>
                                              <a:dgm id="{3B1FB046-ED01-42BD-803D-88716B919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4AD68FD-16DE-B4F2-41A6-E89515EA9D9D}"/>
              </a:ext>
            </a:extLst>
          </p:cNvPr>
          <p:cNvPicPr>
            <a:picLocks noChangeAspect="1"/>
          </p:cNvPicPr>
          <p:nvPr/>
        </p:nvPicPr>
        <p:blipFill>
          <a:blip r:embed="rId2">
            <a:duotone>
              <a:schemeClr val="bg2">
                <a:shade val="45000"/>
                <a:satMod val="135000"/>
              </a:schemeClr>
              <a:prstClr val="white"/>
            </a:duotone>
          </a:blip>
          <a:srcRect t="3859" b="11872"/>
          <a:stretch/>
        </p:blipFill>
        <p:spPr>
          <a:xfrm>
            <a:off x="20" y="10"/>
            <a:ext cx="12191980" cy="6857990"/>
          </a:xfrm>
          <a:prstGeom prst="rect">
            <a:avLst/>
          </a:prstGeom>
        </p:spPr>
      </p:pic>
      <p:sp>
        <p:nvSpPr>
          <p:cNvPr id="2" name="Title 1">
            <a:extLst>
              <a:ext uri="{FF2B5EF4-FFF2-40B4-BE49-F238E27FC236}">
                <a16:creationId xmlns:a16="http://schemas.microsoft.com/office/drawing/2014/main" id="{F40E84DB-AC81-7B82-3EFC-B5CF629D7DE6}"/>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What safeguarding is in place for the interviewee?</a:t>
            </a:r>
          </a:p>
        </p:txBody>
      </p:sp>
      <p:graphicFrame>
        <p:nvGraphicFramePr>
          <p:cNvPr id="5" name="Content Placeholder 2">
            <a:extLst>
              <a:ext uri="{FF2B5EF4-FFF2-40B4-BE49-F238E27FC236}">
                <a16:creationId xmlns:a16="http://schemas.microsoft.com/office/drawing/2014/main" id="{5965CAFC-9F5C-D036-4228-C5E6E6C6B7EB}"/>
              </a:ext>
            </a:extLst>
          </p:cNvPr>
          <p:cNvGraphicFramePr>
            <a:graphicFrameLocks noGrp="1"/>
          </p:cNvGraphicFramePr>
          <p:nvPr>
            <p:ph sz="half" idx="1"/>
          </p:nvPr>
        </p:nvGraphicFramePr>
        <p:xfrm>
          <a:off x="838200" y="1387929"/>
          <a:ext cx="10515600" cy="478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06285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FE9ACB5-3D04-0D26-8530-E266943C53B5}"/>
              </a:ext>
            </a:extLst>
          </p:cNvPr>
          <p:cNvPicPr>
            <a:picLocks noChangeAspect="1"/>
          </p:cNvPicPr>
          <p:nvPr/>
        </p:nvPicPr>
        <p:blipFill>
          <a:blip r:embed="rId2">
            <a:duotone>
              <a:schemeClr val="bg2">
                <a:shade val="45000"/>
                <a:satMod val="135000"/>
              </a:schemeClr>
              <a:prstClr val="white"/>
            </a:duotone>
          </a:blip>
          <a:srcRect t="5552" b="10178"/>
          <a:stretch/>
        </p:blipFill>
        <p:spPr>
          <a:xfrm>
            <a:off x="20" y="10"/>
            <a:ext cx="12191980" cy="6857990"/>
          </a:xfrm>
          <a:prstGeom prst="rect">
            <a:avLst/>
          </a:prstGeom>
        </p:spPr>
      </p:pic>
      <p:sp>
        <p:nvSpPr>
          <p:cNvPr id="2" name="Title 1">
            <a:extLst>
              <a:ext uri="{FF2B5EF4-FFF2-40B4-BE49-F238E27FC236}">
                <a16:creationId xmlns:a16="http://schemas.microsoft.com/office/drawing/2014/main" id="{7EBFE5A8-6C2F-2E16-68B8-7EDDD12CA2BE}"/>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The purpose of Police and Criminal Evidence Act 1984, Code E introduction was to…</a:t>
            </a:r>
          </a:p>
        </p:txBody>
      </p:sp>
      <p:graphicFrame>
        <p:nvGraphicFramePr>
          <p:cNvPr id="5" name="Content Placeholder 2">
            <a:extLst>
              <a:ext uri="{FF2B5EF4-FFF2-40B4-BE49-F238E27FC236}">
                <a16:creationId xmlns:a16="http://schemas.microsoft.com/office/drawing/2014/main" id="{B58CF6B2-CCC0-94EF-4155-FFC1B9C9DD94}"/>
              </a:ext>
            </a:extLst>
          </p:cNvPr>
          <p:cNvGraphicFramePr>
            <a:graphicFrameLocks noGrp="1"/>
          </p:cNvGraphicFramePr>
          <p:nvPr>
            <p:ph sz="half"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12530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64B68BA7-D095-EA0C-B4B6-4A4798F06B47}"/>
              </a:ext>
            </a:extLst>
          </p:cNvPr>
          <p:cNvGraphicFramePr>
            <a:graphicFrameLocks noGrp="1"/>
          </p:cNvGraphicFramePr>
          <p:nvPr>
            <p:ph sz="half" idx="1"/>
          </p:nvPr>
        </p:nvGraphicFramePr>
        <p:xfrm>
          <a:off x="838200" y="682752"/>
          <a:ext cx="10744200" cy="5494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19660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3063"/>
          </a:xfrm>
          <a:solidFill>
            <a:schemeClr val="accent6">
              <a:lumMod val="60000"/>
              <a:lumOff val="40000"/>
            </a:schemeClr>
          </a:solidFill>
        </p:spPr>
        <p:txBody>
          <a:bodyPr>
            <a:normAutofit/>
          </a:bodyPr>
          <a:lstStyle/>
          <a:p>
            <a:pPr algn="ctr"/>
            <a:r>
              <a:rPr lang="en-GB" sz="3600" b="1" dirty="0">
                <a:solidFill>
                  <a:schemeClr val="bg1"/>
                </a:solidFill>
                <a:latin typeface="+mn-lt"/>
              </a:rPr>
              <a:t>Interview Planning and Preparation</a:t>
            </a:r>
          </a:p>
        </p:txBody>
      </p:sp>
      <p:graphicFrame>
        <p:nvGraphicFramePr>
          <p:cNvPr id="4" name="Diagram 3"/>
          <p:cNvGraphicFramePr/>
          <p:nvPr/>
        </p:nvGraphicFramePr>
        <p:xfrm>
          <a:off x="3266141" y="1936376"/>
          <a:ext cx="6143812" cy="3879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05970" y="968188"/>
            <a:ext cx="10780059" cy="833718"/>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Responsibilities of the Interviewing Officer</a:t>
            </a:r>
          </a:p>
        </p:txBody>
      </p:sp>
    </p:spTree>
    <p:extLst>
      <p:ext uri="{BB962C8B-B14F-4D97-AF65-F5344CB8AC3E}">
        <p14:creationId xmlns:p14="http://schemas.microsoft.com/office/powerpoint/2010/main" val="234714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BEA46419-7D2A-4D1B-B40D-DD93BD609828}"/>
                                            </p:graphicEl>
                                          </p:spTgt>
                                        </p:tgtEl>
                                        <p:attrNameLst>
                                          <p:attrName>style.visibility</p:attrName>
                                        </p:attrNameLst>
                                      </p:cBhvr>
                                      <p:to>
                                        <p:strVal val="visible"/>
                                      </p:to>
                                    </p:set>
                                    <p:animEffect transition="in" filter="fade">
                                      <p:cBhvr>
                                        <p:cTn id="12" dur="500"/>
                                        <p:tgtEl>
                                          <p:spTgt spid="4">
                                            <p:graphicEl>
                                              <a:dgm id="{BEA46419-7D2A-4D1B-B40D-DD93BD60982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79D9BCD6-5371-40CD-AFA4-251209D1B1AB}"/>
                                            </p:graphicEl>
                                          </p:spTgt>
                                        </p:tgtEl>
                                        <p:attrNameLst>
                                          <p:attrName>style.visibility</p:attrName>
                                        </p:attrNameLst>
                                      </p:cBhvr>
                                      <p:to>
                                        <p:strVal val="visible"/>
                                      </p:to>
                                    </p:set>
                                    <p:animEffect transition="in" filter="fade">
                                      <p:cBhvr>
                                        <p:cTn id="17" dur="500"/>
                                        <p:tgtEl>
                                          <p:spTgt spid="4">
                                            <p:graphicEl>
                                              <a:dgm id="{79D9BCD6-5371-40CD-AFA4-251209D1B1A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AB473F68-8082-4F7C-A95B-D74E7178134A}"/>
                                            </p:graphicEl>
                                          </p:spTgt>
                                        </p:tgtEl>
                                        <p:attrNameLst>
                                          <p:attrName>style.visibility</p:attrName>
                                        </p:attrNameLst>
                                      </p:cBhvr>
                                      <p:to>
                                        <p:strVal val="visible"/>
                                      </p:to>
                                    </p:set>
                                    <p:animEffect transition="in" filter="fade">
                                      <p:cBhvr>
                                        <p:cTn id="22" dur="500"/>
                                        <p:tgtEl>
                                          <p:spTgt spid="4">
                                            <p:graphicEl>
                                              <a:dgm id="{AB473F68-8082-4F7C-A95B-D74E717813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DA58AB57-E191-4D90-B77C-9BABB7B6887D}"/>
                                            </p:graphicEl>
                                          </p:spTgt>
                                        </p:tgtEl>
                                        <p:attrNameLst>
                                          <p:attrName>style.visibility</p:attrName>
                                        </p:attrNameLst>
                                      </p:cBhvr>
                                      <p:to>
                                        <p:strVal val="visible"/>
                                      </p:to>
                                    </p:set>
                                    <p:animEffect transition="in" filter="fade">
                                      <p:cBhvr>
                                        <p:cTn id="27" dur="500"/>
                                        <p:tgtEl>
                                          <p:spTgt spid="4">
                                            <p:graphicEl>
                                              <a:dgm id="{DA58AB57-E191-4D90-B77C-9BABB7B688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E3F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304" r="2447" b="2"/>
          <a:stretch/>
        </p:blipFill>
        <p:spPr>
          <a:xfrm>
            <a:off x="3151481" y="643467"/>
            <a:ext cx="5889037" cy="5571066"/>
          </a:xfrm>
          <a:prstGeom prst="rect">
            <a:avLst/>
          </a:prstGeom>
        </p:spPr>
      </p:pic>
    </p:spTree>
    <p:extLst>
      <p:ext uri="{BB962C8B-B14F-4D97-AF65-F5344CB8AC3E}">
        <p14:creationId xmlns:p14="http://schemas.microsoft.com/office/powerpoint/2010/main" val="214944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6CA19-ED6B-73F9-6E1B-93A7850F5E2A}"/>
              </a:ext>
            </a:extLst>
          </p:cNvPr>
          <p:cNvSpPr>
            <a:spLocks noGrp="1"/>
          </p:cNvSpPr>
          <p:nvPr>
            <p:ph type="title"/>
          </p:nvPr>
        </p:nvSpPr>
        <p:spPr>
          <a:xfrm>
            <a:off x="1285240" y="1050595"/>
            <a:ext cx="8074815" cy="1618489"/>
          </a:xfrm>
        </p:spPr>
        <p:txBody>
          <a:bodyPr vert="horz" lIns="91440" tIns="45720" rIns="91440" bIns="45720" rtlCol="0" anchor="ctr">
            <a:normAutofit/>
          </a:bodyPr>
          <a:lstStyle/>
          <a:p>
            <a:r>
              <a:rPr lang="en-US" sz="4500" kern="1200" dirty="0">
                <a:solidFill>
                  <a:schemeClr val="tx1"/>
                </a:solidFill>
                <a:latin typeface="+mj-lt"/>
                <a:ea typeface="+mj-ea"/>
                <a:cs typeface="+mj-cs"/>
              </a:rPr>
              <a:t>Things to cover in the introduction of interview</a:t>
            </a:r>
          </a:p>
        </p:txBody>
      </p:sp>
      <p:sp>
        <p:nvSpPr>
          <p:cNvPr id="3" name="Content Placeholder 2">
            <a:extLst>
              <a:ext uri="{FF2B5EF4-FFF2-40B4-BE49-F238E27FC236}">
                <a16:creationId xmlns:a16="http://schemas.microsoft.com/office/drawing/2014/main" id="{5226E6A6-330A-36E1-1BA8-0184D60D33DC}"/>
              </a:ext>
            </a:extLst>
          </p:cNvPr>
          <p:cNvSpPr>
            <a:spLocks noGrp="1"/>
          </p:cNvSpPr>
          <p:nvPr>
            <p:ph sz="half" idx="1"/>
          </p:nvPr>
        </p:nvSpPr>
        <p:spPr>
          <a:xfrm>
            <a:off x="1285240" y="2969469"/>
            <a:ext cx="8074815" cy="2800395"/>
          </a:xfrm>
        </p:spPr>
        <p:txBody>
          <a:bodyPr vert="horz" lIns="91440" tIns="45720" rIns="91440" bIns="45720" rtlCol="0" anchor="t">
            <a:normAutofit/>
          </a:bodyPr>
          <a:lstStyle/>
          <a:p>
            <a:r>
              <a:rPr lang="en-US" sz="2400" dirty="0"/>
              <a:t>Who the suspect is that is being interviewed?</a:t>
            </a:r>
          </a:p>
          <a:p>
            <a:r>
              <a:rPr lang="en-US" sz="2400" dirty="0"/>
              <a:t>Where is the interview taking place?</a:t>
            </a:r>
          </a:p>
          <a:p>
            <a:r>
              <a:rPr lang="en-US" sz="2400" dirty="0"/>
              <a:t>Time and date?</a:t>
            </a:r>
          </a:p>
          <a:p>
            <a:r>
              <a:rPr lang="en-US" sz="2400" dirty="0"/>
              <a:t>Who is in the interview room?</a:t>
            </a:r>
          </a:p>
          <a:p>
            <a:r>
              <a:rPr lang="en-US" sz="2400" dirty="0"/>
              <a:t>The purpose of the interview?</a:t>
            </a:r>
          </a:p>
          <a:p>
            <a:r>
              <a:rPr lang="en-US" sz="2400" dirty="0"/>
              <a:t>The offence that is being investigated?</a:t>
            </a:r>
          </a:p>
        </p:txBody>
      </p:sp>
    </p:spTree>
    <p:extLst>
      <p:ext uri="{BB962C8B-B14F-4D97-AF65-F5344CB8AC3E}">
        <p14:creationId xmlns:p14="http://schemas.microsoft.com/office/powerpoint/2010/main" val="3304329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912F0-2954-A0BC-136B-9E5E2BB3A42D}"/>
              </a:ext>
            </a:extLst>
          </p:cNvPr>
          <p:cNvSpPr>
            <a:spLocks noGrp="1"/>
          </p:cNvSpPr>
          <p:nvPr>
            <p:ph type="title"/>
          </p:nvPr>
        </p:nvSpPr>
        <p:spPr/>
        <p:txBody>
          <a:bodyPr/>
          <a:lstStyle/>
          <a:p>
            <a:r>
              <a:rPr lang="en-GB" dirty="0"/>
              <a:t>Possible interview scenarios</a:t>
            </a:r>
          </a:p>
        </p:txBody>
      </p:sp>
      <p:sp>
        <p:nvSpPr>
          <p:cNvPr id="3" name="Content Placeholder 2">
            <a:extLst>
              <a:ext uri="{FF2B5EF4-FFF2-40B4-BE49-F238E27FC236}">
                <a16:creationId xmlns:a16="http://schemas.microsoft.com/office/drawing/2014/main" id="{CEA575A5-8F3D-B0F6-68AC-55085E96C51B}"/>
              </a:ext>
            </a:extLst>
          </p:cNvPr>
          <p:cNvSpPr>
            <a:spLocks noGrp="1"/>
          </p:cNvSpPr>
          <p:nvPr>
            <p:ph sz="half" idx="1"/>
          </p:nvPr>
        </p:nvSpPr>
        <p:spPr/>
        <p:txBody>
          <a:bodyPr>
            <a:normAutofit fontScale="85000" lnSpcReduction="20000"/>
          </a:bodyPr>
          <a:lstStyle/>
          <a:p>
            <a:r>
              <a:rPr lang="en-GB" dirty="0"/>
              <a:t>Full and frank admission</a:t>
            </a:r>
          </a:p>
          <a:p>
            <a:r>
              <a:rPr lang="en-GB" dirty="0"/>
              <a:t>An account which may be true, partially true or untrue.</a:t>
            </a:r>
          </a:p>
          <a:p>
            <a:r>
              <a:rPr lang="en-GB" dirty="0"/>
              <a:t>No comment interview</a:t>
            </a:r>
          </a:p>
          <a:p>
            <a:r>
              <a:rPr lang="en-GB" dirty="0"/>
              <a:t>Prepared statement</a:t>
            </a:r>
          </a:p>
        </p:txBody>
      </p:sp>
      <p:sp>
        <p:nvSpPr>
          <p:cNvPr id="4" name="Content Placeholder 3">
            <a:extLst>
              <a:ext uri="{FF2B5EF4-FFF2-40B4-BE49-F238E27FC236}">
                <a16:creationId xmlns:a16="http://schemas.microsoft.com/office/drawing/2014/main" id="{7B78984A-329B-E7AB-0B80-58FB760919EF}"/>
              </a:ext>
            </a:extLst>
          </p:cNvPr>
          <p:cNvSpPr>
            <a:spLocks noGrp="1"/>
          </p:cNvSpPr>
          <p:nvPr>
            <p:ph sz="half" idx="2"/>
          </p:nvPr>
        </p:nvSpPr>
        <p:spPr/>
        <p:txBody>
          <a:bodyPr>
            <a:normAutofit fontScale="85000" lnSpcReduction="20000"/>
          </a:bodyPr>
          <a:lstStyle/>
          <a:p>
            <a:r>
              <a:rPr lang="en-GB" dirty="0"/>
              <a:t>Prior to interview disclosure should be provided to the suspects solicitor so they can advise their client but be wary of over disclosure!</a:t>
            </a:r>
          </a:p>
          <a:p>
            <a:r>
              <a:rPr lang="en-GB" dirty="0"/>
              <a:t>All interviews should have an interview plan.</a:t>
            </a:r>
          </a:p>
          <a:p>
            <a:r>
              <a:rPr lang="en-GB" dirty="0"/>
              <a:t>This should include the points to prove</a:t>
            </a:r>
          </a:p>
          <a:p>
            <a:r>
              <a:rPr lang="en-GB" dirty="0"/>
              <a:t>Possible defences</a:t>
            </a:r>
          </a:p>
          <a:p>
            <a:r>
              <a:rPr lang="en-GB" dirty="0"/>
              <a:t>List of questions</a:t>
            </a:r>
          </a:p>
          <a:p>
            <a:r>
              <a:rPr lang="en-GB" dirty="0"/>
              <a:t>Caution replies</a:t>
            </a:r>
          </a:p>
          <a:p>
            <a:r>
              <a:rPr lang="en-GB" dirty="0"/>
              <a:t>Special warnings</a:t>
            </a:r>
          </a:p>
          <a:p>
            <a:r>
              <a:rPr lang="en-GB" dirty="0"/>
              <a:t>Exhibits</a:t>
            </a:r>
          </a:p>
        </p:txBody>
      </p:sp>
    </p:spTree>
    <p:extLst>
      <p:ext uri="{BB962C8B-B14F-4D97-AF65-F5344CB8AC3E}">
        <p14:creationId xmlns:p14="http://schemas.microsoft.com/office/powerpoint/2010/main" val="42166928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903E3BC-1C77-4ECE-6F6A-5D197B690E94}"/>
              </a:ext>
            </a:extLst>
          </p:cNvPr>
          <p:cNvPicPr>
            <a:picLocks noGrp="1" noChangeAspect="1"/>
          </p:cNvPicPr>
          <p:nvPr>
            <p:ph idx="1"/>
          </p:nvPr>
        </p:nvPicPr>
        <p:blipFill>
          <a:blip r:embed="rId2"/>
          <a:stretch>
            <a:fillRect/>
          </a:stretch>
        </p:blipFill>
        <p:spPr>
          <a:xfrm>
            <a:off x="1715511" y="0"/>
            <a:ext cx="7185727" cy="6857999"/>
          </a:xfrm>
        </p:spPr>
      </p:pic>
    </p:spTree>
    <p:extLst>
      <p:ext uri="{BB962C8B-B14F-4D97-AF65-F5344CB8AC3E}">
        <p14:creationId xmlns:p14="http://schemas.microsoft.com/office/powerpoint/2010/main" val="40059945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1307C-A493-4167-F270-6C002EF84F90}"/>
              </a:ext>
            </a:extLst>
          </p:cNvPr>
          <p:cNvSpPr>
            <a:spLocks noGrp="1"/>
          </p:cNvSpPr>
          <p:nvPr>
            <p:ph type="title"/>
          </p:nvPr>
        </p:nvSpPr>
        <p:spPr/>
        <p:txBody>
          <a:bodyPr/>
          <a:lstStyle/>
          <a:p>
            <a:r>
              <a:rPr lang="en-GB" dirty="0"/>
              <a:t>Post interview</a:t>
            </a:r>
          </a:p>
        </p:txBody>
      </p:sp>
      <p:sp>
        <p:nvSpPr>
          <p:cNvPr id="3" name="Content Placeholder 2">
            <a:extLst>
              <a:ext uri="{FF2B5EF4-FFF2-40B4-BE49-F238E27FC236}">
                <a16:creationId xmlns:a16="http://schemas.microsoft.com/office/drawing/2014/main" id="{0791DD88-1296-92C9-2543-F0422374A367}"/>
              </a:ext>
            </a:extLst>
          </p:cNvPr>
          <p:cNvSpPr>
            <a:spLocks noGrp="1"/>
          </p:cNvSpPr>
          <p:nvPr>
            <p:ph idx="1"/>
          </p:nvPr>
        </p:nvSpPr>
        <p:spPr/>
        <p:txBody>
          <a:bodyPr/>
          <a:lstStyle/>
          <a:p>
            <a:r>
              <a:rPr lang="en-GB" dirty="0"/>
              <a:t>Release NFA</a:t>
            </a:r>
          </a:p>
          <a:p>
            <a:r>
              <a:rPr lang="en-GB" dirty="0"/>
              <a:t>Release pending further enquires (under investigation)</a:t>
            </a:r>
          </a:p>
          <a:p>
            <a:r>
              <a:rPr lang="en-GB" dirty="0"/>
              <a:t>Release on bail pending further enquiries (with or without bail conditions)</a:t>
            </a:r>
          </a:p>
          <a:p>
            <a:r>
              <a:rPr lang="en-GB" dirty="0"/>
              <a:t>Charge and bail to next available court – with or without conditions</a:t>
            </a:r>
          </a:p>
          <a:p>
            <a:r>
              <a:rPr lang="en-GB" dirty="0"/>
              <a:t>Charge and remand – Police Charge or CPS advice</a:t>
            </a:r>
          </a:p>
          <a:p>
            <a:pPr marL="0" indent="0">
              <a:buNone/>
            </a:pPr>
            <a:endParaRPr lang="en-GB" dirty="0"/>
          </a:p>
        </p:txBody>
      </p:sp>
    </p:spTree>
    <p:extLst>
      <p:ext uri="{BB962C8B-B14F-4D97-AF65-F5344CB8AC3E}">
        <p14:creationId xmlns:p14="http://schemas.microsoft.com/office/powerpoint/2010/main" val="34872855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D9ED0-C5AE-EBD2-A536-CF3DC187040D}"/>
              </a:ext>
            </a:extLst>
          </p:cNvPr>
          <p:cNvSpPr>
            <a:spLocks noGrp="1"/>
          </p:cNvSpPr>
          <p:nvPr>
            <p:ph type="title"/>
          </p:nvPr>
        </p:nvSpPr>
        <p:spPr/>
        <p:txBody>
          <a:bodyPr/>
          <a:lstStyle/>
          <a:p>
            <a:r>
              <a:rPr lang="en-GB" dirty="0"/>
              <a:t>Files</a:t>
            </a:r>
          </a:p>
        </p:txBody>
      </p:sp>
      <p:sp>
        <p:nvSpPr>
          <p:cNvPr id="3" name="Content Placeholder 2">
            <a:extLst>
              <a:ext uri="{FF2B5EF4-FFF2-40B4-BE49-F238E27FC236}">
                <a16:creationId xmlns:a16="http://schemas.microsoft.com/office/drawing/2014/main" id="{049474E2-6F24-D7D5-3C59-377BF0C12063}"/>
              </a:ext>
            </a:extLst>
          </p:cNvPr>
          <p:cNvSpPr>
            <a:spLocks noGrp="1"/>
          </p:cNvSpPr>
          <p:nvPr>
            <p:ph idx="1"/>
          </p:nvPr>
        </p:nvSpPr>
        <p:spPr/>
        <p:txBody>
          <a:bodyPr>
            <a:normAutofit fontScale="55000" lnSpcReduction="20000"/>
          </a:bodyPr>
          <a:lstStyle/>
          <a:p>
            <a:r>
              <a:rPr lang="en-GB" dirty="0"/>
              <a:t>Advice file</a:t>
            </a:r>
          </a:p>
          <a:p>
            <a:r>
              <a:rPr lang="en-GB" dirty="0"/>
              <a:t>Police charge – guilty anticipated plea</a:t>
            </a:r>
          </a:p>
          <a:p>
            <a:r>
              <a:rPr lang="en-GB" dirty="0"/>
              <a:t>Police charge – not guilty anticipated plea</a:t>
            </a:r>
          </a:p>
          <a:p>
            <a:r>
              <a:rPr lang="en-GB" dirty="0"/>
              <a:t>CPS charge – anticipated guilty</a:t>
            </a:r>
          </a:p>
          <a:p>
            <a:r>
              <a:rPr lang="en-GB" dirty="0"/>
              <a:t>CPS charge – anticipated not guilty plea</a:t>
            </a:r>
          </a:p>
          <a:p>
            <a:endParaRPr lang="en-GB" dirty="0"/>
          </a:p>
          <a:p>
            <a:r>
              <a:rPr lang="en-GB" dirty="0"/>
              <a:t>Evidential tests </a:t>
            </a:r>
          </a:p>
          <a:p>
            <a:r>
              <a:rPr lang="en-GB" dirty="0"/>
              <a:t>Threshold</a:t>
            </a:r>
          </a:p>
          <a:p>
            <a:r>
              <a:rPr lang="en-GB" dirty="0"/>
              <a:t>Full code test</a:t>
            </a:r>
          </a:p>
          <a:p>
            <a:endParaRPr lang="en-GB" dirty="0"/>
          </a:p>
          <a:p>
            <a:r>
              <a:rPr lang="en-GB" dirty="0"/>
              <a:t>Please see the Director of Public Prosecution Guidance on charging decisions 6</a:t>
            </a:r>
            <a:r>
              <a:rPr lang="en-GB" baseline="30000" dirty="0"/>
              <a:t>th</a:t>
            </a:r>
            <a:r>
              <a:rPr lang="en-GB" dirty="0"/>
              <a:t> edition for further information and earlier course slides and scenarios.</a:t>
            </a:r>
          </a:p>
          <a:p>
            <a:r>
              <a:rPr lang="en-GB" dirty="0">
                <a:hlinkClick r:id="rId2"/>
              </a:rPr>
              <a:t>Director’s Guidance on Charging, sixth edition, December 2020, incorporating the National File Standard | The Crown Prosecution Service</a:t>
            </a:r>
            <a:endParaRPr lang="en-GB" dirty="0"/>
          </a:p>
          <a:p>
            <a:endParaRPr lang="en-GB" dirty="0"/>
          </a:p>
          <a:p>
            <a:r>
              <a:rPr lang="en-GB" dirty="0">
                <a:hlinkClick r:id="rId3"/>
              </a:rPr>
              <a:t>Criminal casefiles - forms, standards, and file structure</a:t>
            </a:r>
            <a:r>
              <a:rPr lang="en-GB" dirty="0"/>
              <a:t>   (includes MG forms).</a:t>
            </a:r>
          </a:p>
          <a:p>
            <a:endParaRPr lang="en-GB" dirty="0"/>
          </a:p>
        </p:txBody>
      </p:sp>
    </p:spTree>
    <p:extLst>
      <p:ext uri="{BB962C8B-B14F-4D97-AF65-F5344CB8AC3E}">
        <p14:creationId xmlns:p14="http://schemas.microsoft.com/office/powerpoint/2010/main" val="36038500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0A99C-AB86-0677-4767-E05BB525C8C1}"/>
              </a:ext>
            </a:extLst>
          </p:cNvPr>
          <p:cNvSpPr>
            <a:spLocks noGrp="1"/>
          </p:cNvSpPr>
          <p:nvPr>
            <p:ph type="title"/>
          </p:nvPr>
        </p:nvSpPr>
        <p:spPr/>
        <p:txBody>
          <a:bodyPr/>
          <a:lstStyle/>
          <a:p>
            <a:r>
              <a:rPr lang="en-GB" dirty="0"/>
              <a:t>This caution is used…</a:t>
            </a:r>
          </a:p>
        </p:txBody>
      </p:sp>
      <p:sp>
        <p:nvSpPr>
          <p:cNvPr id="3" name="Content Placeholder 2">
            <a:extLst>
              <a:ext uri="{FF2B5EF4-FFF2-40B4-BE49-F238E27FC236}">
                <a16:creationId xmlns:a16="http://schemas.microsoft.com/office/drawing/2014/main" id="{AFD6858C-2EFE-CFB2-7A88-B48770647E38}"/>
              </a:ext>
            </a:extLst>
          </p:cNvPr>
          <p:cNvSpPr>
            <a:spLocks noGrp="1"/>
          </p:cNvSpPr>
          <p:nvPr>
            <p:ph idx="1"/>
          </p:nvPr>
        </p:nvSpPr>
        <p:spPr/>
        <p:txBody>
          <a:bodyPr/>
          <a:lstStyle/>
          <a:p>
            <a:r>
              <a:rPr lang="en-GB" dirty="0"/>
              <a:t>Prior to charging a suspect</a:t>
            </a:r>
          </a:p>
          <a:p>
            <a:endParaRPr lang="en-GB" dirty="0"/>
          </a:p>
          <a:p>
            <a:r>
              <a:rPr lang="en-GB" dirty="0"/>
              <a:t>Prior to reporting someone for an offence</a:t>
            </a:r>
          </a:p>
        </p:txBody>
      </p:sp>
    </p:spTree>
    <p:extLst>
      <p:ext uri="{BB962C8B-B14F-4D97-AF65-F5344CB8AC3E}">
        <p14:creationId xmlns:p14="http://schemas.microsoft.com/office/powerpoint/2010/main" val="9451654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1396-91A0-57C7-E7A7-F95934070F82}"/>
              </a:ext>
            </a:extLst>
          </p:cNvPr>
          <p:cNvSpPr>
            <a:spLocks noGrp="1"/>
          </p:cNvSpPr>
          <p:nvPr>
            <p:ph type="title"/>
          </p:nvPr>
        </p:nvSpPr>
        <p:spPr/>
        <p:txBody>
          <a:bodyPr/>
          <a:lstStyle/>
          <a:p>
            <a:r>
              <a:rPr lang="en-GB" dirty="0"/>
              <a:t>There is a third post charge caution but you do not need to know this for this assessment.</a:t>
            </a:r>
          </a:p>
        </p:txBody>
      </p:sp>
    </p:spTree>
    <p:extLst>
      <p:ext uri="{BB962C8B-B14F-4D97-AF65-F5344CB8AC3E}">
        <p14:creationId xmlns:p14="http://schemas.microsoft.com/office/powerpoint/2010/main" val="27461271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F41C1-1C1C-2097-1671-657143B246C7}"/>
              </a:ext>
            </a:extLst>
          </p:cNvPr>
          <p:cNvSpPr>
            <a:spLocks noGrp="1"/>
          </p:cNvSpPr>
          <p:nvPr>
            <p:ph type="title"/>
          </p:nvPr>
        </p:nvSpPr>
        <p:spPr/>
        <p:txBody>
          <a:bodyPr/>
          <a:lstStyle/>
          <a:p>
            <a:r>
              <a:rPr lang="en-GB" dirty="0"/>
              <a:t>Human Rights Act</a:t>
            </a:r>
          </a:p>
        </p:txBody>
      </p:sp>
    </p:spTree>
    <p:extLst>
      <p:ext uri="{BB962C8B-B14F-4D97-AF65-F5344CB8AC3E}">
        <p14:creationId xmlns:p14="http://schemas.microsoft.com/office/powerpoint/2010/main" val="10848428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6"/>
            <a:ext cx="10515600" cy="1325563"/>
          </a:xfrm>
        </p:spPr>
        <p:txBody>
          <a:bodyPr>
            <a:normAutofit/>
          </a:bodyPr>
          <a:lstStyle/>
          <a:p>
            <a:r>
              <a:rPr lang="en-GB" dirty="0"/>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841248" y="2516777"/>
            <a:ext cx="2220607" cy="23346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3117273" y="1503219"/>
            <a:ext cx="8233479" cy="4673744"/>
          </a:xfrm>
        </p:spPr>
        <p:txBody>
          <a:bodyPr anchor="ctr">
            <a:normAutofit fontScale="85000" lnSpcReduction="20000"/>
          </a:bodyPr>
          <a:lstStyle/>
          <a:p>
            <a:pPr marL="0" indent="0">
              <a:buNone/>
            </a:pPr>
            <a:r>
              <a:rPr lang="en-GB" sz="2400" dirty="0"/>
              <a:t>There are 16 basic rights in the Human Rights Act 1998 – all taken from the European Convention on Human Rights </a:t>
            </a:r>
          </a:p>
          <a:p>
            <a:pPr marL="0" indent="0">
              <a:buNone/>
            </a:pPr>
            <a:endParaRPr lang="en-GB" sz="2400" dirty="0"/>
          </a:p>
          <a:p>
            <a:pPr marL="0" indent="0">
              <a:buNone/>
            </a:pPr>
            <a:r>
              <a:rPr lang="en-GB" sz="2400" b="1" u="sng" dirty="0"/>
              <a:t>They can be grouped into three broad types: </a:t>
            </a:r>
          </a:p>
          <a:p>
            <a:pPr marL="0" indent="0">
              <a:buNone/>
            </a:pPr>
            <a:endParaRPr lang="en-GB" sz="2400" dirty="0"/>
          </a:p>
          <a:p>
            <a:pPr marL="0" indent="0">
              <a:buNone/>
            </a:pPr>
            <a:r>
              <a:rPr lang="en-GB" sz="2400" b="1" u="sng" dirty="0"/>
              <a:t>Absolute rights </a:t>
            </a:r>
            <a:r>
              <a:rPr lang="en-GB" sz="2400" dirty="0"/>
              <a:t>– such as the right to protection from torture and inhuman and degrading treatment (Article 3). The state can never withhold or take away these rights. </a:t>
            </a:r>
          </a:p>
          <a:p>
            <a:pPr marL="0" indent="0">
              <a:buNone/>
            </a:pPr>
            <a:endParaRPr lang="en-GB" sz="2400" dirty="0"/>
          </a:p>
          <a:p>
            <a:pPr marL="0" indent="0">
              <a:buNone/>
            </a:pPr>
            <a:r>
              <a:rPr lang="en-GB" sz="2400" b="1" u="sng" dirty="0"/>
              <a:t>Limited rights </a:t>
            </a:r>
            <a:r>
              <a:rPr lang="en-GB" sz="2400" dirty="0"/>
              <a:t>– such as the right to liberty (Article 5). These rights may be limited under explicit and finite circumstances. </a:t>
            </a:r>
          </a:p>
          <a:p>
            <a:pPr marL="0" indent="0">
              <a:buNone/>
            </a:pPr>
            <a:endParaRPr lang="en-GB" sz="2400" dirty="0"/>
          </a:p>
          <a:p>
            <a:pPr marL="0" indent="0">
              <a:buNone/>
            </a:pPr>
            <a:r>
              <a:rPr lang="en-GB" sz="2400" b="1" u="sng" dirty="0"/>
              <a:t>Qualified rights </a:t>
            </a:r>
            <a:r>
              <a:rPr lang="en-GB" sz="2400" dirty="0"/>
              <a:t>– rights which require a balance between the rights of the individual and the needs of the wider community or state interest. These include: the right to respect for private and family life (Article 8) </a:t>
            </a:r>
          </a:p>
          <a:p>
            <a:endParaRPr lang="en-GB" sz="1200" dirty="0"/>
          </a:p>
        </p:txBody>
      </p:sp>
    </p:spTree>
    <p:extLst>
      <p:ext uri="{BB962C8B-B14F-4D97-AF65-F5344CB8AC3E}">
        <p14:creationId xmlns:p14="http://schemas.microsoft.com/office/powerpoint/2010/main" val="205722878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56EEE2F-783F-5E10-A140-8EE8EE266BAF}"/>
              </a:ext>
            </a:extLst>
          </p:cNvPr>
          <p:cNvPicPr>
            <a:picLocks noGrp="1" noChangeAspect="1"/>
          </p:cNvPicPr>
          <p:nvPr>
            <p:ph idx="1"/>
          </p:nvPr>
        </p:nvPicPr>
        <p:blipFill>
          <a:blip r:embed="rId2"/>
          <a:stretch>
            <a:fillRect/>
          </a:stretch>
        </p:blipFill>
        <p:spPr>
          <a:xfrm>
            <a:off x="664369" y="557213"/>
            <a:ext cx="10658475" cy="5936456"/>
          </a:xfr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67902D26-E22F-E5AC-5F13-1EB99FC7E658}"/>
                  </a:ext>
                </a:extLst>
              </p14:cNvPr>
              <p14:cNvContentPartPr/>
              <p14:nvPr/>
            </p14:nvContentPartPr>
            <p14:xfrm>
              <a:off x="2478589" y="-407554"/>
              <a:ext cx="360" cy="360"/>
            </p14:xfrm>
          </p:contentPart>
        </mc:Choice>
        <mc:Fallback xmlns="">
          <p:pic>
            <p:nvPicPr>
              <p:cNvPr id="6" name="Ink 5">
                <a:extLst>
                  <a:ext uri="{FF2B5EF4-FFF2-40B4-BE49-F238E27FC236}">
                    <a16:creationId xmlns:a16="http://schemas.microsoft.com/office/drawing/2014/main" id="{67902D26-E22F-E5AC-5F13-1EB99FC7E658}"/>
                  </a:ext>
                </a:extLst>
              </p:cNvPr>
              <p:cNvPicPr/>
              <p:nvPr/>
            </p:nvPicPr>
            <p:blipFill>
              <a:blip r:embed="rId4"/>
              <a:stretch>
                <a:fillRect/>
              </a:stretch>
            </p:blipFill>
            <p:spPr>
              <a:xfrm>
                <a:off x="2424589" y="-515554"/>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E851F10B-D613-F213-3686-047C830FA5B7}"/>
                  </a:ext>
                </a:extLst>
              </p14:cNvPr>
              <p14:cNvContentPartPr/>
              <p14:nvPr/>
            </p14:nvContentPartPr>
            <p14:xfrm>
              <a:off x="1157749" y="1085006"/>
              <a:ext cx="1128240" cy="15120"/>
            </p14:xfrm>
          </p:contentPart>
        </mc:Choice>
        <mc:Fallback xmlns="">
          <p:pic>
            <p:nvPicPr>
              <p:cNvPr id="7" name="Ink 6">
                <a:extLst>
                  <a:ext uri="{FF2B5EF4-FFF2-40B4-BE49-F238E27FC236}">
                    <a16:creationId xmlns:a16="http://schemas.microsoft.com/office/drawing/2014/main" id="{E851F10B-D613-F213-3686-047C830FA5B7}"/>
                  </a:ext>
                </a:extLst>
              </p:cNvPr>
              <p:cNvPicPr/>
              <p:nvPr/>
            </p:nvPicPr>
            <p:blipFill>
              <a:blip r:embed="rId6"/>
              <a:stretch>
                <a:fillRect/>
              </a:stretch>
            </p:blipFill>
            <p:spPr>
              <a:xfrm>
                <a:off x="1103749" y="977006"/>
                <a:ext cx="1235880" cy="2307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A77E23FF-CDBD-3866-0879-9F73AECF79F4}"/>
                  </a:ext>
                </a:extLst>
              </p14:cNvPr>
              <p14:cNvContentPartPr/>
              <p14:nvPr/>
            </p14:nvContentPartPr>
            <p14:xfrm>
              <a:off x="1213909" y="1470926"/>
              <a:ext cx="1072080" cy="43200"/>
            </p14:xfrm>
          </p:contentPart>
        </mc:Choice>
        <mc:Fallback xmlns="">
          <p:pic>
            <p:nvPicPr>
              <p:cNvPr id="9" name="Ink 8">
                <a:extLst>
                  <a:ext uri="{FF2B5EF4-FFF2-40B4-BE49-F238E27FC236}">
                    <a16:creationId xmlns:a16="http://schemas.microsoft.com/office/drawing/2014/main" id="{A77E23FF-CDBD-3866-0879-9F73AECF79F4}"/>
                  </a:ext>
                </a:extLst>
              </p:cNvPr>
              <p:cNvPicPr/>
              <p:nvPr/>
            </p:nvPicPr>
            <p:blipFill>
              <a:blip r:embed="rId8"/>
              <a:stretch>
                <a:fillRect/>
              </a:stretch>
            </p:blipFill>
            <p:spPr>
              <a:xfrm>
                <a:off x="1159909" y="1363286"/>
                <a:ext cx="1179720" cy="2588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D6B41595-A557-9966-3EA6-B19F1B7FE921}"/>
                  </a:ext>
                </a:extLst>
              </p14:cNvPr>
              <p14:cNvContentPartPr/>
              <p14:nvPr/>
            </p14:nvContentPartPr>
            <p14:xfrm>
              <a:off x="1235692" y="2605014"/>
              <a:ext cx="995400" cy="720"/>
            </p14:xfrm>
          </p:contentPart>
        </mc:Choice>
        <mc:Fallback xmlns="">
          <p:pic>
            <p:nvPicPr>
              <p:cNvPr id="11" name="Ink 10">
                <a:extLst>
                  <a:ext uri="{FF2B5EF4-FFF2-40B4-BE49-F238E27FC236}">
                    <a16:creationId xmlns:a16="http://schemas.microsoft.com/office/drawing/2014/main" id="{D6B41595-A557-9966-3EA6-B19F1B7FE921}"/>
                  </a:ext>
                </a:extLst>
              </p:cNvPr>
              <p:cNvPicPr/>
              <p:nvPr/>
            </p:nvPicPr>
            <p:blipFill>
              <a:blip r:embed="rId10"/>
              <a:stretch>
                <a:fillRect/>
              </a:stretch>
            </p:blipFill>
            <p:spPr>
              <a:xfrm>
                <a:off x="1182052" y="2389014"/>
                <a:ext cx="110304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E6F51419-AE68-8109-86BD-F9B892EF49C0}"/>
                  </a:ext>
                </a:extLst>
              </p14:cNvPr>
              <p14:cNvContentPartPr/>
              <p14:nvPr/>
            </p14:nvContentPartPr>
            <p14:xfrm>
              <a:off x="1171690" y="1402737"/>
              <a:ext cx="1114764" cy="88314"/>
            </p14:xfrm>
          </p:contentPart>
        </mc:Choice>
        <mc:Fallback xmlns="">
          <p:pic>
            <p:nvPicPr>
              <p:cNvPr id="13" name="Ink 12">
                <a:extLst>
                  <a:ext uri="{FF2B5EF4-FFF2-40B4-BE49-F238E27FC236}">
                    <a16:creationId xmlns:a16="http://schemas.microsoft.com/office/drawing/2014/main" id="{E6F51419-AE68-8109-86BD-F9B892EF49C0}"/>
                  </a:ext>
                </a:extLst>
              </p:cNvPr>
              <p:cNvPicPr/>
              <p:nvPr/>
            </p:nvPicPr>
            <p:blipFill>
              <a:blip r:embed="rId12"/>
              <a:stretch>
                <a:fillRect/>
              </a:stretch>
            </p:blipFill>
            <p:spPr>
              <a:xfrm>
                <a:off x="1117680" y="1294597"/>
                <a:ext cx="1222424" cy="304233"/>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4" name="Ink 13">
                <a:extLst>
                  <a:ext uri="{FF2B5EF4-FFF2-40B4-BE49-F238E27FC236}">
                    <a16:creationId xmlns:a16="http://schemas.microsoft.com/office/drawing/2014/main" id="{9E306922-F504-A165-D91E-2023A6482D6E}"/>
                  </a:ext>
                </a:extLst>
              </p14:cNvPr>
              <p14:cNvContentPartPr/>
              <p14:nvPr/>
            </p14:nvContentPartPr>
            <p14:xfrm>
              <a:off x="1168732" y="1039014"/>
              <a:ext cx="1126080" cy="70920"/>
            </p14:xfrm>
          </p:contentPart>
        </mc:Choice>
        <mc:Fallback xmlns="">
          <p:pic>
            <p:nvPicPr>
              <p:cNvPr id="14" name="Ink 13">
                <a:extLst>
                  <a:ext uri="{FF2B5EF4-FFF2-40B4-BE49-F238E27FC236}">
                    <a16:creationId xmlns:a16="http://schemas.microsoft.com/office/drawing/2014/main" id="{9E306922-F504-A165-D91E-2023A6482D6E}"/>
                  </a:ext>
                </a:extLst>
              </p:cNvPr>
              <p:cNvPicPr/>
              <p:nvPr/>
            </p:nvPicPr>
            <p:blipFill>
              <a:blip r:embed="rId14"/>
              <a:stretch>
                <a:fillRect/>
              </a:stretch>
            </p:blipFill>
            <p:spPr>
              <a:xfrm>
                <a:off x="1114732" y="931374"/>
                <a:ext cx="1233720" cy="28656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6" name="Ink 15">
                <a:extLst>
                  <a:ext uri="{FF2B5EF4-FFF2-40B4-BE49-F238E27FC236}">
                    <a16:creationId xmlns:a16="http://schemas.microsoft.com/office/drawing/2014/main" id="{3DAC4580-03BD-6C33-F8F7-66103CA493A0}"/>
                  </a:ext>
                </a:extLst>
              </p14:cNvPr>
              <p14:cNvContentPartPr/>
              <p14:nvPr/>
            </p14:nvContentPartPr>
            <p14:xfrm>
              <a:off x="1219132" y="2553174"/>
              <a:ext cx="1030320" cy="720"/>
            </p14:xfrm>
          </p:contentPart>
        </mc:Choice>
        <mc:Fallback xmlns="">
          <p:pic>
            <p:nvPicPr>
              <p:cNvPr id="16" name="Ink 15">
                <a:extLst>
                  <a:ext uri="{FF2B5EF4-FFF2-40B4-BE49-F238E27FC236}">
                    <a16:creationId xmlns:a16="http://schemas.microsoft.com/office/drawing/2014/main" id="{3DAC4580-03BD-6C33-F8F7-66103CA493A0}"/>
                  </a:ext>
                </a:extLst>
              </p:cNvPr>
              <p:cNvPicPr/>
              <p:nvPr/>
            </p:nvPicPr>
            <p:blipFill>
              <a:blip r:embed="rId16"/>
              <a:stretch>
                <a:fillRect/>
              </a:stretch>
            </p:blipFill>
            <p:spPr>
              <a:xfrm>
                <a:off x="1165132" y="2337174"/>
                <a:ext cx="113796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7" name="Ink 16">
                <a:extLst>
                  <a:ext uri="{FF2B5EF4-FFF2-40B4-BE49-F238E27FC236}">
                    <a16:creationId xmlns:a16="http://schemas.microsoft.com/office/drawing/2014/main" id="{A8A1C81E-431F-A608-37B2-827EC650BFE0}"/>
                  </a:ext>
                </a:extLst>
              </p14:cNvPr>
              <p14:cNvContentPartPr/>
              <p14:nvPr/>
            </p14:nvContentPartPr>
            <p14:xfrm>
              <a:off x="264412" y="-557946"/>
              <a:ext cx="360" cy="2520"/>
            </p14:xfrm>
          </p:contentPart>
        </mc:Choice>
        <mc:Fallback xmlns="">
          <p:pic>
            <p:nvPicPr>
              <p:cNvPr id="17" name="Ink 16">
                <a:extLst>
                  <a:ext uri="{FF2B5EF4-FFF2-40B4-BE49-F238E27FC236}">
                    <a16:creationId xmlns:a16="http://schemas.microsoft.com/office/drawing/2014/main" id="{A8A1C81E-431F-A608-37B2-827EC650BFE0}"/>
                  </a:ext>
                </a:extLst>
              </p:cNvPr>
              <p:cNvPicPr/>
              <p:nvPr/>
            </p:nvPicPr>
            <p:blipFill>
              <a:blip r:embed="rId18"/>
              <a:stretch>
                <a:fillRect/>
              </a:stretch>
            </p:blipFill>
            <p:spPr>
              <a:xfrm>
                <a:off x="210412" y="-665946"/>
                <a:ext cx="108000" cy="218160"/>
              </a:xfrm>
              <a:prstGeom prst="rect">
                <a:avLst/>
              </a:prstGeom>
            </p:spPr>
          </p:pic>
        </mc:Fallback>
      </mc:AlternateContent>
    </p:spTree>
    <p:extLst>
      <p:ext uri="{BB962C8B-B14F-4D97-AF65-F5344CB8AC3E}">
        <p14:creationId xmlns:p14="http://schemas.microsoft.com/office/powerpoint/2010/main" val="25843927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7"/>
            <a:ext cx="7886700" cy="543594"/>
          </a:xfrm>
          <a:solidFill>
            <a:schemeClr val="accent1">
              <a:lumMod val="60000"/>
              <a:lumOff val="40000"/>
            </a:schemeClr>
          </a:solidFill>
        </p:spPr>
        <p:txBody>
          <a:bodyPr>
            <a:normAutofit fontScale="90000"/>
          </a:bodyPr>
          <a:lstStyle/>
          <a:p>
            <a:pPr algn="ctr"/>
            <a:r>
              <a:rPr lang="en-GB" sz="3600" b="1" dirty="0">
                <a:solidFill>
                  <a:schemeClr val="bg1"/>
                </a:solidFill>
                <a:latin typeface="+mn-lt"/>
              </a:rPr>
              <a:t>Section 19 - Seizing</a:t>
            </a:r>
          </a:p>
        </p:txBody>
      </p:sp>
      <p:sp>
        <p:nvSpPr>
          <p:cNvPr id="4" name="TextBox 3"/>
          <p:cNvSpPr txBox="1"/>
          <p:nvPr/>
        </p:nvSpPr>
        <p:spPr>
          <a:xfrm>
            <a:off x="593364" y="1247191"/>
            <a:ext cx="6696744" cy="461665"/>
          </a:xfrm>
          <a:prstGeom prst="rect">
            <a:avLst/>
          </a:prstGeom>
          <a:solidFill>
            <a:schemeClr val="accent1">
              <a:lumMod val="60000"/>
              <a:lumOff val="40000"/>
            </a:schemeClr>
          </a:solidFill>
          <a:ln>
            <a:solidFill>
              <a:schemeClr val="tx1"/>
            </a:solidFill>
          </a:ln>
        </p:spPr>
        <p:txBody>
          <a:bodyPr wrap="square" rtlCol="0">
            <a:spAutoFit/>
          </a:bodyPr>
          <a:lstStyle/>
          <a:p>
            <a:r>
              <a:rPr lang="en-GB" sz="2400" dirty="0"/>
              <a:t>Necessary to seize it to prevent it being: </a:t>
            </a:r>
          </a:p>
        </p:txBody>
      </p:sp>
      <p:graphicFrame>
        <p:nvGraphicFramePr>
          <p:cNvPr id="5" name="Diagram 4"/>
          <p:cNvGraphicFramePr/>
          <p:nvPr/>
        </p:nvGraphicFramePr>
        <p:xfrm>
          <a:off x="-7590" y="2142147"/>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99055ED-596C-2644-8DEE-DA86D3CD6BD4}"/>
              </a:ext>
            </a:extLst>
          </p:cNvPr>
          <p:cNvSpPr txBox="1"/>
          <p:nvPr/>
        </p:nvSpPr>
        <p:spPr>
          <a:xfrm>
            <a:off x="5445883" y="2958204"/>
            <a:ext cx="6106332" cy="523220"/>
          </a:xfrm>
          <a:prstGeom prst="rect">
            <a:avLst/>
          </a:prstGeom>
          <a:noFill/>
        </p:spPr>
        <p:txBody>
          <a:bodyPr wrap="square">
            <a:spAutoFit/>
          </a:bodyPr>
          <a:lstStyle/>
          <a:p>
            <a:r>
              <a:rPr lang="en-GB" sz="2800" b="1" dirty="0">
                <a:latin typeface="Arial" pitchFamily="34" charset="0"/>
                <a:ea typeface="ＭＳ Ｐゴシック" pitchFamily="-112" charset="-128"/>
                <a:cs typeface="ＭＳ Ｐゴシック" pitchFamily="-112" charset="-128"/>
              </a:rPr>
              <a:t>S</a:t>
            </a: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ection 22 of PACE 1984: </a:t>
            </a:r>
            <a:endParaRPr lang="en-US" sz="2800" dirty="0"/>
          </a:p>
        </p:txBody>
      </p:sp>
      <p:sp>
        <p:nvSpPr>
          <p:cNvPr id="10" name="TextBox 9">
            <a:extLst>
              <a:ext uri="{FF2B5EF4-FFF2-40B4-BE49-F238E27FC236}">
                <a16:creationId xmlns:a16="http://schemas.microsoft.com/office/drawing/2014/main" id="{820A6DA3-51A2-F141-8512-ECA33F22DABB}"/>
              </a:ext>
            </a:extLst>
          </p:cNvPr>
          <p:cNvSpPr txBox="1"/>
          <p:nvPr/>
        </p:nvSpPr>
        <p:spPr>
          <a:xfrm>
            <a:off x="4825946" y="3429000"/>
            <a:ext cx="6106332" cy="2585323"/>
          </a:xfrm>
          <a:prstGeom prst="rect">
            <a:avLst/>
          </a:prstGeom>
          <a:solidFill>
            <a:schemeClr val="accent1">
              <a:lumMod val="60000"/>
              <a:lumOff val="40000"/>
            </a:schemeClr>
          </a:solidFill>
        </p:spPr>
        <p:txBody>
          <a:bodyPr wrap="square">
            <a:spAutoFit/>
          </a:bodyPr>
          <a:lstStyle/>
          <a:p>
            <a:r>
              <a:rPr lang="en-GB" dirty="0">
                <a:latin typeface="Arial" pitchFamily="34" charset="0"/>
                <a:ea typeface="ＭＳ Ｐゴシック" pitchFamily="-112" charset="-128"/>
                <a:cs typeface="ＭＳ Ｐゴシック" pitchFamily="-112" charset="-128"/>
              </a:rPr>
              <a:t>Se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ized property may be retained for specific reasons only. </a:t>
            </a:r>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latin typeface="Arial" pitchFamily="34" charset="0"/>
                <a:ea typeface="ＭＳ Ｐゴシック" pitchFamily="-112" charset="-128"/>
                <a:cs typeface="ＭＳ Ｐゴシック" pitchFamily="-112" charset="-128"/>
              </a:rPr>
              <a:t>P</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ossible reasons for retention are that the property seized is: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Establish the lawful owner. </a:t>
            </a:r>
          </a:p>
        </p:txBody>
      </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F2180-3E12-8C6D-82CE-20D53F2C4B77}"/>
              </a:ext>
            </a:extLst>
          </p:cNvPr>
          <p:cNvSpPr>
            <a:spLocks noGrp="1"/>
          </p:cNvSpPr>
          <p:nvPr>
            <p:ph type="title"/>
          </p:nvPr>
        </p:nvSpPr>
        <p:spPr/>
        <p:txBody>
          <a:bodyPr/>
          <a:lstStyle/>
          <a:p>
            <a:r>
              <a:rPr lang="en-GB" dirty="0"/>
              <a:t>Key Theft Act Offences….</a:t>
            </a:r>
          </a:p>
        </p:txBody>
      </p:sp>
    </p:spTree>
    <p:extLst>
      <p:ext uri="{BB962C8B-B14F-4D97-AF65-F5344CB8AC3E}">
        <p14:creationId xmlns:p14="http://schemas.microsoft.com/office/powerpoint/2010/main" val="22843327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519C9-03C3-76D8-8309-6DBFC12B21E5}"/>
              </a:ext>
            </a:extLst>
          </p:cNvPr>
          <p:cNvSpPr>
            <a:spLocks noGrp="1"/>
          </p:cNvSpPr>
          <p:nvPr>
            <p:ph type="title"/>
          </p:nvPr>
        </p:nvSpPr>
        <p:spPr>
          <a:xfrm>
            <a:off x="572493" y="238539"/>
            <a:ext cx="11018520" cy="1434415"/>
          </a:xfrm>
        </p:spPr>
        <p:txBody>
          <a:bodyPr anchor="b">
            <a:normAutofit/>
          </a:bodyPr>
          <a:lstStyle/>
          <a:p>
            <a:r>
              <a:rPr lang="en-US" sz="5400"/>
              <a:t>Theft Act 1968 </a:t>
            </a:r>
          </a:p>
        </p:txBody>
      </p:sp>
      <p:pic>
        <p:nvPicPr>
          <p:cNvPr id="3074" name="Picture 2" descr="6 Ways to Prevent Burglary and Theft at Your Business | Insureon">
            <a:extLst>
              <a:ext uri="{FF2B5EF4-FFF2-40B4-BE49-F238E27FC236}">
                <a16:creationId xmlns:a16="http://schemas.microsoft.com/office/drawing/2014/main" id="{EDBCD7F5-D753-580D-1B2F-7DD5E3CC8D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39" r="2165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580C22A-76AB-6E2E-29BD-C612F8CA2C47}"/>
              </a:ext>
            </a:extLst>
          </p:cNvPr>
          <p:cNvGraphicFramePr>
            <a:graphicFrameLocks noGrp="1"/>
          </p:cNvGraphicFramePr>
          <p:nvPr>
            <p:ph idx="1"/>
            <p:extLst>
              <p:ext uri="{D42A27DB-BD31-4B8C-83A1-F6EECF244321}">
                <p14:modId xmlns:p14="http://schemas.microsoft.com/office/powerpoint/2010/main" val="2989410403"/>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4745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4517F-8749-3546-20F1-62474BC81864}"/>
              </a:ext>
            </a:extLst>
          </p:cNvPr>
          <p:cNvSpPr>
            <a:spLocks noGrp="1"/>
          </p:cNvSpPr>
          <p:nvPr>
            <p:ph type="title"/>
          </p:nvPr>
        </p:nvSpPr>
        <p:spPr/>
        <p:txBody>
          <a:bodyPr/>
          <a:lstStyle/>
          <a:p>
            <a:r>
              <a:rPr lang="en-GB" dirty="0"/>
              <a:t>What is intelligence in the police service?</a:t>
            </a:r>
          </a:p>
        </p:txBody>
      </p:sp>
      <p:sp>
        <p:nvSpPr>
          <p:cNvPr id="3" name="Content Placeholder 2">
            <a:extLst>
              <a:ext uri="{FF2B5EF4-FFF2-40B4-BE49-F238E27FC236}">
                <a16:creationId xmlns:a16="http://schemas.microsoft.com/office/drawing/2014/main" id="{5F4C10DC-9176-680B-6D15-A7DBB95CA9C1}"/>
              </a:ext>
            </a:extLst>
          </p:cNvPr>
          <p:cNvSpPr>
            <a:spLocks noGrp="1"/>
          </p:cNvSpPr>
          <p:nvPr>
            <p:ph idx="1"/>
          </p:nvPr>
        </p:nvSpPr>
        <p:spPr/>
        <p:txBody>
          <a:bodyPr>
            <a:normAutofit lnSpcReduction="10000"/>
          </a:bodyPr>
          <a:lstStyle/>
          <a:p>
            <a:r>
              <a:rPr lang="en-GB" dirty="0"/>
              <a:t>It is information which has been evaluated</a:t>
            </a:r>
          </a:p>
          <a:p>
            <a:r>
              <a:rPr lang="en-GB" dirty="0"/>
              <a:t>That information may have come to the Police from members of the public other agencies and even criminals</a:t>
            </a:r>
          </a:p>
          <a:p>
            <a:r>
              <a:rPr lang="en-GB" dirty="0"/>
              <a:t>It is evaluated using the 3 x 5 x 2 National Intelligence Model</a:t>
            </a:r>
          </a:p>
          <a:p>
            <a:r>
              <a:rPr lang="en-GB" dirty="0"/>
              <a:t>The Police if the originating owner will be responsible for that information and how it is handled by any organisations that they may share it with.</a:t>
            </a:r>
          </a:p>
          <a:p>
            <a:r>
              <a:rPr lang="en-GB" dirty="0"/>
              <a:t>Much of the information obtained is likely to hold personal information, sensitive data and needs to be handled appropriately.  To facilitate this it is given government security classifications.</a:t>
            </a:r>
          </a:p>
          <a:p>
            <a:endParaRPr lang="en-GB" dirty="0"/>
          </a:p>
        </p:txBody>
      </p:sp>
    </p:spTree>
    <p:extLst>
      <p:ext uri="{BB962C8B-B14F-4D97-AF65-F5344CB8AC3E}">
        <p14:creationId xmlns:p14="http://schemas.microsoft.com/office/powerpoint/2010/main" val="42932113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3AB5E-FE81-C422-EDAC-635054E5F600}"/>
              </a:ext>
            </a:extLst>
          </p:cNvPr>
          <p:cNvSpPr>
            <a:spLocks noGrp="1"/>
          </p:cNvSpPr>
          <p:nvPr>
            <p:ph type="title"/>
          </p:nvPr>
        </p:nvSpPr>
        <p:spPr/>
        <p:txBody>
          <a:bodyPr/>
          <a:lstStyle/>
          <a:p>
            <a:r>
              <a:rPr lang="en-GB" dirty="0"/>
              <a:t>Governance of information</a:t>
            </a:r>
          </a:p>
        </p:txBody>
      </p:sp>
      <p:sp>
        <p:nvSpPr>
          <p:cNvPr id="3" name="Content Placeholder 2">
            <a:extLst>
              <a:ext uri="{FF2B5EF4-FFF2-40B4-BE49-F238E27FC236}">
                <a16:creationId xmlns:a16="http://schemas.microsoft.com/office/drawing/2014/main" id="{94B0DF85-CD2F-A800-1A32-E90DB9894A0C}"/>
              </a:ext>
            </a:extLst>
          </p:cNvPr>
          <p:cNvSpPr>
            <a:spLocks noGrp="1"/>
          </p:cNvSpPr>
          <p:nvPr>
            <p:ph idx="1"/>
          </p:nvPr>
        </p:nvSpPr>
        <p:spPr/>
        <p:txBody>
          <a:bodyPr>
            <a:normAutofit lnSpcReduction="10000"/>
          </a:bodyPr>
          <a:lstStyle/>
          <a:p>
            <a:r>
              <a:rPr lang="en-GB" dirty="0"/>
              <a:t>Management of Police Information</a:t>
            </a:r>
          </a:p>
          <a:p>
            <a:r>
              <a:rPr lang="en-GB" dirty="0"/>
              <a:t>The Data Protection Act 1998</a:t>
            </a:r>
          </a:p>
          <a:p>
            <a:r>
              <a:rPr lang="en-GB" dirty="0"/>
              <a:t>General Data Protection Regulations 2020</a:t>
            </a:r>
          </a:p>
          <a:p>
            <a:r>
              <a:rPr lang="en-GB" dirty="0"/>
              <a:t>Human Rights Act 1998</a:t>
            </a:r>
          </a:p>
          <a:p>
            <a:r>
              <a:rPr lang="en-GB" dirty="0"/>
              <a:t>Professional codes of conduct</a:t>
            </a:r>
          </a:p>
          <a:p>
            <a:r>
              <a:rPr lang="en-GB" dirty="0"/>
              <a:t>Watchdogs such as Independent Office for Police Complaints</a:t>
            </a:r>
          </a:p>
          <a:p>
            <a:r>
              <a:rPr lang="en-GB" dirty="0"/>
              <a:t>Information Commissioners Office</a:t>
            </a:r>
          </a:p>
          <a:p>
            <a:r>
              <a:rPr lang="en-GB" dirty="0"/>
              <a:t>The </a:t>
            </a:r>
            <a:r>
              <a:rPr lang="en-GB" dirty="0" err="1"/>
              <a:t>Surveilance</a:t>
            </a:r>
            <a:r>
              <a:rPr lang="en-GB" dirty="0"/>
              <a:t> Camera Commissioner</a:t>
            </a:r>
          </a:p>
          <a:p>
            <a:r>
              <a:rPr lang="en-GB" dirty="0"/>
              <a:t>The Computer Misuse Act 1990</a:t>
            </a:r>
          </a:p>
        </p:txBody>
      </p:sp>
    </p:spTree>
    <p:extLst>
      <p:ext uri="{BB962C8B-B14F-4D97-AF65-F5344CB8AC3E}">
        <p14:creationId xmlns:p14="http://schemas.microsoft.com/office/powerpoint/2010/main" val="179678220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6C62F-FC38-5B08-1F64-32D57BCEA128}"/>
              </a:ext>
            </a:extLst>
          </p:cNvPr>
          <p:cNvSpPr>
            <a:spLocks noGrp="1"/>
          </p:cNvSpPr>
          <p:nvPr>
            <p:ph type="title"/>
          </p:nvPr>
        </p:nvSpPr>
        <p:spPr/>
        <p:txBody>
          <a:bodyPr/>
          <a:lstStyle/>
          <a:p>
            <a:r>
              <a:rPr lang="en-GB" dirty="0"/>
              <a:t>Codes of Practice</a:t>
            </a:r>
          </a:p>
        </p:txBody>
      </p:sp>
      <p:sp>
        <p:nvSpPr>
          <p:cNvPr id="3" name="Content Placeholder 2">
            <a:extLst>
              <a:ext uri="{FF2B5EF4-FFF2-40B4-BE49-F238E27FC236}">
                <a16:creationId xmlns:a16="http://schemas.microsoft.com/office/drawing/2014/main" id="{18E4A40A-C48C-E97A-E3CE-BD9536E97F93}"/>
              </a:ext>
            </a:extLst>
          </p:cNvPr>
          <p:cNvSpPr>
            <a:spLocks noGrp="1"/>
          </p:cNvSpPr>
          <p:nvPr>
            <p:ph idx="1"/>
          </p:nvPr>
        </p:nvSpPr>
        <p:spPr/>
        <p:txBody>
          <a:bodyPr/>
          <a:lstStyle/>
          <a:p>
            <a:r>
              <a:rPr lang="en-GB" dirty="0">
                <a:hlinkClick r:id="rId2"/>
              </a:rPr>
              <a:t>Police and Criminal Evidence Act 1984 (PACE) codes of practice - GOV.UK</a:t>
            </a:r>
            <a:endParaRPr lang="en-GB" dirty="0"/>
          </a:p>
          <a:p>
            <a:r>
              <a:rPr lang="en-GB" dirty="0">
                <a:hlinkClick r:id="rId3"/>
              </a:rPr>
              <a:t>Regulation of Investigatory Powers Act 2000</a:t>
            </a:r>
            <a:endParaRPr lang="en-GB" dirty="0"/>
          </a:p>
          <a:p>
            <a:r>
              <a:rPr lang="en-GB" dirty="0">
                <a:hlinkClick r:id="rId4"/>
              </a:rPr>
              <a:t>Surveillance Camera Code of Practice</a:t>
            </a:r>
            <a:endParaRPr lang="en-GB" dirty="0"/>
          </a:p>
          <a:p>
            <a:endParaRPr lang="en-GB" dirty="0"/>
          </a:p>
        </p:txBody>
      </p:sp>
    </p:spTree>
    <p:extLst>
      <p:ext uri="{BB962C8B-B14F-4D97-AF65-F5344CB8AC3E}">
        <p14:creationId xmlns:p14="http://schemas.microsoft.com/office/powerpoint/2010/main" val="40134044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0" y="897452"/>
            <a:ext cx="799288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nvGraphicFramePr>
        <p:xfrm>
          <a:off x="241739" y="2584698"/>
          <a:ext cx="5193256" cy="3764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What the loss of records from the Police National Computer means | Police |  The Guardian">
            <a:extLst>
              <a:ext uri="{FF2B5EF4-FFF2-40B4-BE49-F238E27FC236}">
                <a16:creationId xmlns:a16="http://schemas.microsoft.com/office/drawing/2014/main" id="{19797EEE-DF44-CC46-A343-AC834F7DD6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92888" y="116588"/>
            <a:ext cx="3683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CDB31E-D270-604C-A311-4043232C2F36}"/>
              </a:ext>
            </a:extLst>
          </p:cNvPr>
          <p:cNvSpPr txBox="1"/>
          <p:nvPr/>
        </p:nvSpPr>
        <p:spPr>
          <a:xfrm>
            <a:off x="9869214" y="4466897"/>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003C7D0-E9A6-3444-95DB-00B788681D20}"/>
              </a:ext>
            </a:extLst>
          </p:cNvPr>
          <p:cNvSpPr txBox="1"/>
          <p:nvPr/>
        </p:nvSpPr>
        <p:spPr>
          <a:xfrm>
            <a:off x="5843752" y="2819387"/>
            <a:ext cx="6106509" cy="3631763"/>
          </a:xfrm>
          <a:prstGeom prst="rect">
            <a:avLst/>
          </a:prstGeom>
          <a:noFill/>
        </p:spPr>
        <p:txBody>
          <a:bodyPr wrap="square">
            <a:spAutoFit/>
          </a:bodyPr>
          <a:lstStyle/>
          <a:p>
            <a:endParaRPr lang="en-GB" sz="2000" dirty="0">
              <a:solidFill>
                <a:srgbClr val="002060"/>
              </a:solidFill>
            </a:endParaRP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Everyday the police collect information,</a:t>
            </a:r>
            <a:r>
              <a:rPr lang="en-GB" altLang="en-US" sz="1400" baseline="0" dirty="0">
                <a:solidFill>
                  <a:srgbClr val="002060"/>
                </a:solidFill>
                <a:cs typeface="Arial" panose="020B0604020202020204" pitchFamily="34" charset="0"/>
              </a:rPr>
              <a:t> but it should only be collected if deemed </a:t>
            </a:r>
            <a:r>
              <a:rPr lang="en-GB" altLang="en-US" sz="1400" b="1" u="sng" baseline="0" dirty="0">
                <a:solidFill>
                  <a:srgbClr val="002060"/>
                </a:solidFill>
                <a:cs typeface="Arial" panose="020B0604020202020204" pitchFamily="34" charset="0"/>
              </a:rPr>
              <a:t>relevant for a policing purpose</a:t>
            </a:r>
            <a:r>
              <a:rPr lang="en-GB" altLang="en-US" sz="1400" baseline="0" dirty="0">
                <a:solidFill>
                  <a:srgbClr val="002060"/>
                </a:solidFill>
                <a:cs typeface="Arial" panose="020B0604020202020204" pitchFamily="34" charset="0"/>
              </a:rPr>
              <a:t>.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This provides the police a legal basis to deal with the information, i.e. recording, sharing it with other agencies or simply retaining it for a future use.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Information </a:t>
            </a:r>
            <a:r>
              <a:rPr lang="en-GB" altLang="en-US" sz="1400" dirty="0">
                <a:solidFill>
                  <a:srgbClr val="002060"/>
                </a:solidFill>
                <a:cs typeface="Arial" panose="020B0604020202020204" pitchFamily="34" charset="0"/>
              </a:rPr>
              <a:t>normally comes from a source that needs no confidentiality, constraints or protection.  </a:t>
            </a:r>
          </a:p>
          <a:p>
            <a:r>
              <a:rPr lang="en-GB" altLang="en-US" sz="1400" dirty="0">
                <a:solidFill>
                  <a:srgbClr val="002060"/>
                </a:solidFill>
                <a:cs typeface="Arial" panose="020B0604020202020204" pitchFamily="34" charset="0"/>
              </a:rPr>
              <a:t> </a:t>
            </a: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A member of the public calling to report an incident would fit this definition.</a:t>
            </a:r>
          </a:p>
          <a:p>
            <a:endParaRPr lang="en-GB" altLang="en-US" sz="1400" dirty="0">
              <a:solidFill>
                <a:srgbClr val="002060"/>
              </a:solidFill>
              <a:cs typeface="Arial" panose="020B0604020202020204" pitchFamily="34"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All the information obtained must be recorded.</a:t>
            </a:r>
          </a:p>
          <a:p>
            <a:endParaRPr lang="en-GB" sz="1400" kern="1200" dirty="0">
              <a:solidFill>
                <a:srgbClr val="002060"/>
              </a:solidFill>
              <a:effectLst/>
              <a:ea typeface="+mn-ea"/>
              <a:cs typeface="Arial"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It is essential that all police information is managed lawfully, from its initial collection to its final disposal in order to ensure its lawfulness.</a:t>
            </a:r>
            <a:r>
              <a:rPr lang="en-GB" sz="1400" kern="1200" baseline="0" dirty="0">
                <a:solidFill>
                  <a:srgbClr val="002060"/>
                </a:solidFill>
                <a:effectLst/>
                <a:ea typeface="+mn-ea"/>
                <a:cs typeface="Arial" charset="0"/>
              </a:rPr>
              <a:t> </a:t>
            </a:r>
          </a:p>
        </p:txBody>
      </p:sp>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D69D712-7772-7C40-A9B8-9B2A5A0A3F1B}"/>
              </a:ext>
            </a:extLst>
          </p:cNvPr>
          <p:cNvSpPr txBox="1"/>
          <p:nvPr/>
        </p:nvSpPr>
        <p:spPr>
          <a:xfrm>
            <a:off x="6976383" y="1567519"/>
            <a:ext cx="4812846" cy="1200329"/>
          </a:xfrm>
          <a:prstGeom prst="rect">
            <a:avLst/>
          </a:prstGeom>
          <a:noFill/>
        </p:spPr>
        <p:txBody>
          <a:bodyPr wrap="square">
            <a:spAutoFit/>
          </a:bodyPr>
          <a:lstStyle/>
          <a:p>
            <a:pPr>
              <a:lnSpc>
                <a:spcPct val="100000"/>
              </a:lnSpc>
            </a:pPr>
            <a:r>
              <a:rPr lang="en-GB" sz="1800" b="0" i="0" u="none" strike="noStrike" kern="1200" baseline="0" dirty="0">
                <a:solidFill>
                  <a:schemeClr val="tx1"/>
                </a:solidFill>
                <a:latin typeface="Arial" charset="0"/>
                <a:ea typeface="+mn-ea"/>
                <a:cs typeface="Arial" charset="0"/>
              </a:rPr>
              <a:t>This cycle is a formal model that is a sequential process that allows information to be developed into intelligence, particularly during the analysis phase. </a:t>
            </a:r>
          </a:p>
        </p:txBody>
      </p:sp>
      <p:sp>
        <p:nvSpPr>
          <p:cNvPr id="7" name="TextBox 6">
            <a:extLst>
              <a:ext uri="{FF2B5EF4-FFF2-40B4-BE49-F238E27FC236}">
                <a16:creationId xmlns:a16="http://schemas.microsoft.com/office/drawing/2014/main" id="{C0F6835F-27E0-8240-BBF3-6584EBA63BAF}"/>
              </a:ext>
            </a:extLst>
          </p:cNvPr>
          <p:cNvSpPr txBox="1"/>
          <p:nvPr/>
        </p:nvSpPr>
        <p:spPr>
          <a:xfrm>
            <a:off x="6976383" y="3420278"/>
            <a:ext cx="4812846" cy="2585323"/>
          </a:xfrm>
          <a:prstGeom prst="rect">
            <a:avLst/>
          </a:prstGeom>
          <a:noFill/>
        </p:spPr>
        <p:txBody>
          <a:bodyPr wrap="square">
            <a:spAutoFit/>
          </a:bodyPr>
          <a:lstStyle/>
          <a:p>
            <a:r>
              <a:rPr lang="en-GB" b="0" i="0" u="none" strike="noStrike" dirty="0">
                <a:effectLst/>
                <a:latin typeface="Arial" panose="020B0604020202020204" pitchFamily="34" charset="0"/>
              </a:rPr>
              <a:t>The collection, development and dissemination of intelligence allow decisions to be made about priorities and tactical options. </a:t>
            </a:r>
          </a:p>
          <a:p>
            <a:endParaRPr lang="en-GB" b="0" i="0" u="none" strike="noStrike" dirty="0">
              <a:effectLst/>
              <a:latin typeface="Arial" panose="020B0604020202020204" pitchFamily="34" charset="0"/>
            </a:endParaRPr>
          </a:p>
          <a:p>
            <a:endParaRPr lang="en-GB" dirty="0">
              <a:latin typeface="Arial" panose="020B0604020202020204" pitchFamily="34" charset="0"/>
            </a:endParaRPr>
          </a:p>
          <a:p>
            <a:r>
              <a:rPr lang="en-GB" b="0" i="0" u="none" strike="noStrike" dirty="0">
                <a:effectLst/>
                <a:latin typeface="Arial" panose="020B0604020202020204" pitchFamily="34" charset="0"/>
              </a:rPr>
              <a:t>Intelligence collection is a continuous process and there may be specific requirements for its recording and use.</a:t>
            </a:r>
            <a:endParaRPr lang="en-US" dirty="0"/>
          </a:p>
        </p:txBody>
      </p:sp>
    </p:spTree>
    <p:extLst>
      <p:ext uri="{BB962C8B-B14F-4D97-AF65-F5344CB8AC3E}">
        <p14:creationId xmlns:p14="http://schemas.microsoft.com/office/powerpoint/2010/main" val="115497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93A1E-C539-5326-740F-0C7C7DF636D5}"/>
              </a:ext>
            </a:extLst>
          </p:cNvPr>
          <p:cNvSpPr>
            <a:spLocks noGrp="1"/>
          </p:cNvSpPr>
          <p:nvPr>
            <p:ph type="title"/>
          </p:nvPr>
        </p:nvSpPr>
        <p:spPr/>
        <p:txBody>
          <a:bodyPr/>
          <a:lstStyle/>
          <a:p>
            <a:r>
              <a:rPr lang="en-GB" dirty="0"/>
              <a:t>Collection</a:t>
            </a:r>
          </a:p>
        </p:txBody>
      </p:sp>
      <p:sp>
        <p:nvSpPr>
          <p:cNvPr id="3" name="Content Placeholder 2">
            <a:extLst>
              <a:ext uri="{FF2B5EF4-FFF2-40B4-BE49-F238E27FC236}">
                <a16:creationId xmlns:a16="http://schemas.microsoft.com/office/drawing/2014/main" id="{61A9FBE7-9489-EC14-22A8-EBC553BBC7BE}"/>
              </a:ext>
            </a:extLst>
          </p:cNvPr>
          <p:cNvSpPr>
            <a:spLocks noGrp="1"/>
          </p:cNvSpPr>
          <p:nvPr>
            <p:ph idx="1"/>
          </p:nvPr>
        </p:nvSpPr>
        <p:spPr/>
        <p:txBody>
          <a:bodyPr>
            <a:normAutofit/>
          </a:bodyPr>
          <a:lstStyle/>
          <a:p>
            <a:r>
              <a:rPr lang="en-GB" dirty="0"/>
              <a:t>Is the gathering of the raw information needed to produce finished intelligence.</a:t>
            </a:r>
          </a:p>
          <a:p>
            <a:r>
              <a:rPr lang="en-GB" dirty="0"/>
              <a:t>There are many sources of information including open sources such as foreign broadcasts, newspapers, periodicals, and books.</a:t>
            </a:r>
          </a:p>
          <a:p>
            <a:r>
              <a:rPr lang="en-GB" dirty="0"/>
              <a:t>It is essential that information is collected, recorded and evaluated in a consistent manner across organisational and force boundaries.</a:t>
            </a:r>
          </a:p>
          <a:p>
            <a:r>
              <a:rPr lang="en-GB" dirty="0"/>
              <a:t>Information is collected in one of three ways: routine collection, tasked information, volunteered information </a:t>
            </a:r>
          </a:p>
          <a:p>
            <a:endParaRPr lang="en-GB" b="1" dirty="0"/>
          </a:p>
          <a:p>
            <a:endParaRPr lang="en-GB" dirty="0"/>
          </a:p>
        </p:txBody>
      </p:sp>
    </p:spTree>
    <p:extLst>
      <p:ext uri="{BB962C8B-B14F-4D97-AF65-F5344CB8AC3E}">
        <p14:creationId xmlns:p14="http://schemas.microsoft.com/office/powerpoint/2010/main" val="298874084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0D4831-2B0E-C871-3202-F668D2EDA677}"/>
              </a:ext>
            </a:extLst>
          </p:cNvPr>
          <p:cNvSpPr>
            <a:spLocks noGrp="1"/>
          </p:cNvSpPr>
          <p:nvPr>
            <p:ph idx="1"/>
          </p:nvPr>
        </p:nvSpPr>
        <p:spPr>
          <a:xfrm>
            <a:off x="838201" y="500334"/>
            <a:ext cx="5062268" cy="5676631"/>
          </a:xfrm>
        </p:spPr>
        <p:txBody>
          <a:bodyPr>
            <a:normAutofit lnSpcReduction="10000"/>
          </a:bodyPr>
          <a:lstStyle/>
          <a:p>
            <a:pPr marL="152396" indent="0">
              <a:buNone/>
            </a:pPr>
            <a:r>
              <a:rPr lang="en-GB" sz="1800" b="1" u="sng" dirty="0"/>
              <a:t>COLLECTION</a:t>
            </a:r>
          </a:p>
          <a:p>
            <a:r>
              <a:rPr lang="en-GB" sz="1800" dirty="0"/>
              <a:t>The police collect information required for: </a:t>
            </a:r>
          </a:p>
          <a:p>
            <a:r>
              <a:rPr lang="en-GB" sz="1800" dirty="0"/>
              <a:t>Recording</a:t>
            </a:r>
          </a:p>
          <a:p>
            <a:r>
              <a:rPr lang="en-GB" sz="1800" dirty="0"/>
              <a:t>Evaluation</a:t>
            </a:r>
          </a:p>
          <a:p>
            <a:r>
              <a:rPr lang="en-GB" sz="1800" dirty="0"/>
              <a:t>sharing and retention of information </a:t>
            </a:r>
          </a:p>
          <a:p>
            <a:r>
              <a:rPr lang="en-GB" sz="1800" dirty="0"/>
              <a:t>protecting life and property</a:t>
            </a:r>
          </a:p>
          <a:p>
            <a:r>
              <a:rPr lang="en-GB" sz="1800" dirty="0"/>
              <a:t>preserving order, preventing the commission of offences</a:t>
            </a:r>
          </a:p>
          <a:p>
            <a:r>
              <a:rPr lang="en-GB" sz="1800" dirty="0"/>
              <a:t>bringing offenders to justice</a:t>
            </a:r>
          </a:p>
          <a:p>
            <a:r>
              <a:rPr lang="en-GB" sz="1800" dirty="0"/>
              <a:t>any duty or responsibility arising from common or statute law. </a:t>
            </a:r>
          </a:p>
          <a:p>
            <a:endParaRPr lang="en-GB" sz="1800" dirty="0"/>
          </a:p>
          <a:p>
            <a:endParaRPr lang="en-GB" sz="1800" dirty="0"/>
          </a:p>
          <a:p>
            <a:pPr marL="0" indent="0">
              <a:buNone/>
            </a:pPr>
            <a:r>
              <a:rPr lang="en-GB" sz="1800" dirty="0"/>
              <a:t>Information is collected in one of 3 ways: </a:t>
            </a:r>
          </a:p>
          <a:p>
            <a:pPr>
              <a:buFontTx/>
              <a:buChar char="-"/>
            </a:pPr>
            <a:r>
              <a:rPr lang="en-GB" sz="1800" dirty="0"/>
              <a:t>Routine collection </a:t>
            </a:r>
          </a:p>
          <a:p>
            <a:pPr>
              <a:buFontTx/>
              <a:buChar char="-"/>
            </a:pPr>
            <a:r>
              <a:rPr lang="en-GB" sz="1800" dirty="0"/>
              <a:t>Tasked information </a:t>
            </a:r>
          </a:p>
          <a:p>
            <a:pPr>
              <a:buFontTx/>
              <a:buChar char="-"/>
            </a:pPr>
            <a:r>
              <a:rPr lang="en-GB" sz="1800" dirty="0"/>
              <a:t>Volunteered information </a:t>
            </a:r>
          </a:p>
        </p:txBody>
      </p:sp>
      <p:sp>
        <p:nvSpPr>
          <p:cNvPr id="5" name="Content Placeholder 2">
            <a:extLst>
              <a:ext uri="{FF2B5EF4-FFF2-40B4-BE49-F238E27FC236}">
                <a16:creationId xmlns:a16="http://schemas.microsoft.com/office/drawing/2014/main" id="{5CB7625A-F8A1-B284-F3BA-9E012AA556B8}"/>
              </a:ext>
            </a:extLst>
          </p:cNvPr>
          <p:cNvSpPr txBox="1">
            <a:spLocks/>
          </p:cNvSpPr>
          <p:nvPr/>
        </p:nvSpPr>
        <p:spPr>
          <a:xfrm>
            <a:off x="6528759" y="500333"/>
            <a:ext cx="5062268" cy="56766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Tasked information </a:t>
            </a:r>
          </a:p>
          <a:p>
            <a:pPr>
              <a:buFontTx/>
              <a:buChar char="-"/>
            </a:pPr>
            <a:r>
              <a:rPr lang="en-GB" sz="1800" dirty="0"/>
              <a:t>Information concerned with the suspects or victims.</a:t>
            </a:r>
          </a:p>
          <a:p>
            <a:pPr>
              <a:buFontTx/>
              <a:buChar char="-"/>
            </a:pPr>
            <a:r>
              <a:rPr lang="en-GB" sz="1800" dirty="0"/>
              <a:t>Can be accessed from databases, CCTV, CHIS or ANPR. </a:t>
            </a:r>
          </a:p>
          <a:p>
            <a:pPr>
              <a:buFontTx/>
              <a:buChar char="-"/>
            </a:pPr>
            <a:endParaRPr lang="en-GB" sz="1800" dirty="0"/>
          </a:p>
          <a:p>
            <a:pPr marL="0" indent="0">
              <a:buNone/>
            </a:pPr>
            <a:r>
              <a:rPr lang="en-GB" sz="1800" dirty="0"/>
              <a:t>Intelligence collection plans </a:t>
            </a:r>
          </a:p>
          <a:p>
            <a:pPr>
              <a:buFontTx/>
              <a:buChar char="-"/>
            </a:pPr>
            <a:r>
              <a:rPr lang="en-GB" sz="1800" dirty="0"/>
              <a:t>Provide a structure for the collection of information </a:t>
            </a:r>
          </a:p>
          <a:p>
            <a:pPr>
              <a:buFontTx/>
              <a:buChar char="-"/>
            </a:pPr>
            <a:r>
              <a:rPr lang="en-GB" sz="1800" dirty="0"/>
              <a:t>Can be collected from community intelligence, forensic intelligence product, communications data or CHIS.</a:t>
            </a:r>
          </a:p>
          <a:p>
            <a:pPr marL="0" indent="0">
              <a:buNone/>
            </a:pPr>
            <a:endParaRPr lang="en-GB" sz="1800" dirty="0"/>
          </a:p>
          <a:p>
            <a:pPr marL="0" indent="0">
              <a:buNone/>
            </a:pPr>
            <a:r>
              <a:rPr lang="en-GB" sz="1800" dirty="0"/>
              <a:t>Open sources – widely available </a:t>
            </a:r>
          </a:p>
          <a:p>
            <a:pPr marL="0" indent="0">
              <a:buNone/>
            </a:pPr>
            <a:r>
              <a:rPr lang="en-GB" sz="1800" dirty="0"/>
              <a:t>Closed sources – restricted access, e.g. police crime recording systems.</a:t>
            </a:r>
          </a:p>
        </p:txBody>
      </p:sp>
    </p:spTree>
    <p:extLst>
      <p:ext uri="{BB962C8B-B14F-4D97-AF65-F5344CB8AC3E}">
        <p14:creationId xmlns:p14="http://schemas.microsoft.com/office/powerpoint/2010/main" val="173471340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FF72C-36CB-77BB-44B3-9901FF3AB363}"/>
              </a:ext>
            </a:extLst>
          </p:cNvPr>
          <p:cNvSpPr>
            <a:spLocks noGrp="1"/>
          </p:cNvSpPr>
          <p:nvPr>
            <p:ph type="title"/>
          </p:nvPr>
        </p:nvSpPr>
        <p:spPr>
          <a:xfrm>
            <a:off x="1171074" y="1396686"/>
            <a:ext cx="3240506" cy="4064628"/>
          </a:xfrm>
        </p:spPr>
        <p:txBody>
          <a:bodyPr>
            <a:normAutofit/>
          </a:bodyPr>
          <a:lstStyle/>
          <a:p>
            <a:r>
              <a:rPr lang="en-US" dirty="0"/>
              <a:t>Evaluation</a:t>
            </a:r>
          </a:p>
        </p:txBody>
      </p:sp>
      <p:sp>
        <p:nvSpPr>
          <p:cNvPr id="3" name="Content Placeholder 2">
            <a:extLst>
              <a:ext uri="{FF2B5EF4-FFF2-40B4-BE49-F238E27FC236}">
                <a16:creationId xmlns:a16="http://schemas.microsoft.com/office/drawing/2014/main" id="{41CEE0C1-54C8-BF30-72D1-541E51D21554}"/>
              </a:ext>
            </a:extLst>
          </p:cNvPr>
          <p:cNvSpPr>
            <a:spLocks noGrp="1"/>
          </p:cNvSpPr>
          <p:nvPr>
            <p:ph idx="1"/>
          </p:nvPr>
        </p:nvSpPr>
        <p:spPr>
          <a:xfrm>
            <a:off x="5370153" y="1526033"/>
            <a:ext cx="5536397" cy="3935281"/>
          </a:xfrm>
        </p:spPr>
        <p:txBody>
          <a:bodyPr>
            <a:normAutofit/>
          </a:bodyPr>
          <a:lstStyle/>
          <a:p>
            <a:pPr marL="0" indent="0">
              <a:buNone/>
            </a:pPr>
            <a:r>
              <a:rPr lang="en-GB" sz="2400" b="0" i="0" u="none" strike="noStrike" dirty="0">
                <a:effectLst/>
                <a:highlight>
                  <a:srgbClr val="FFFFFF"/>
                </a:highlight>
                <a:latin typeface="Lato" panose="020F0502020204030203" pitchFamily="34" charset="0"/>
              </a:rPr>
              <a:t>Having completed the collection plan from phase 2, the evaluation phase consists of then obtaining a measure of confidence in the data that you have collected. </a:t>
            </a:r>
          </a:p>
          <a:p>
            <a:pPr marL="0" indent="0">
              <a:buNone/>
            </a:pPr>
            <a:r>
              <a:rPr lang="en-GB" sz="2400" dirty="0">
                <a:highlight>
                  <a:srgbClr val="FFFFFF"/>
                </a:highlight>
                <a:latin typeface="Lato" panose="020F0502020204030203" pitchFamily="34" charset="0"/>
              </a:rPr>
              <a:t>It</a:t>
            </a:r>
            <a:r>
              <a:rPr lang="en-GB" sz="2400" b="0" i="0" u="none" strike="noStrike" dirty="0">
                <a:effectLst/>
                <a:highlight>
                  <a:srgbClr val="FFFFFF"/>
                </a:highlight>
                <a:latin typeface="Lato" panose="020F0502020204030203" pitchFamily="34" charset="0"/>
              </a:rPr>
              <a:t> requires analysing how reliable, truthful and valid you consider the source (person or system providing the information) to be, and how the reliable the information being provided by that source is.</a:t>
            </a:r>
            <a:endParaRPr lang="en-US" sz="2400" dirty="0"/>
          </a:p>
        </p:txBody>
      </p:sp>
    </p:spTree>
    <p:extLst>
      <p:ext uri="{BB962C8B-B14F-4D97-AF65-F5344CB8AC3E}">
        <p14:creationId xmlns:p14="http://schemas.microsoft.com/office/powerpoint/2010/main" val="141042217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A76F-9407-03F7-033E-462B2AC7F1CC}"/>
              </a:ext>
            </a:extLst>
          </p:cNvPr>
          <p:cNvSpPr>
            <a:spLocks noGrp="1"/>
          </p:cNvSpPr>
          <p:nvPr>
            <p:ph type="title"/>
          </p:nvPr>
        </p:nvSpPr>
        <p:spPr>
          <a:xfrm>
            <a:off x="1389278" y="1233241"/>
            <a:ext cx="3240506" cy="4064628"/>
          </a:xfrm>
        </p:spPr>
        <p:txBody>
          <a:bodyPr>
            <a:normAutofit/>
          </a:bodyPr>
          <a:lstStyle/>
          <a:p>
            <a:r>
              <a:rPr lang="en-GB" sz="3400" b="0" i="0" u="none" strike="noStrike" dirty="0">
                <a:effectLst/>
                <a:latin typeface="Lato" panose="020F0502020204030203" pitchFamily="34" charset="0"/>
              </a:rPr>
              <a:t>There are three significant stages to go through during the evaluation phase:</a:t>
            </a:r>
            <a:br>
              <a:rPr lang="en-GB" sz="3400" b="0" i="0" u="none" strike="noStrike" dirty="0">
                <a:effectLst/>
                <a:latin typeface="Lato" panose="020F0502020204030203" pitchFamily="34" charset="0"/>
              </a:rPr>
            </a:br>
            <a:endParaRPr lang="en-US" sz="3400" dirty="0"/>
          </a:p>
        </p:txBody>
      </p:sp>
      <p:sp>
        <p:nvSpPr>
          <p:cNvPr id="3" name="Content Placeholder 2">
            <a:extLst>
              <a:ext uri="{FF2B5EF4-FFF2-40B4-BE49-F238E27FC236}">
                <a16:creationId xmlns:a16="http://schemas.microsoft.com/office/drawing/2014/main" id="{63364D4C-304B-DD01-72F5-5E00E755DA60}"/>
              </a:ext>
            </a:extLst>
          </p:cNvPr>
          <p:cNvSpPr>
            <a:spLocks noGrp="1"/>
          </p:cNvSpPr>
          <p:nvPr>
            <p:ph idx="1"/>
          </p:nvPr>
        </p:nvSpPr>
        <p:spPr>
          <a:xfrm>
            <a:off x="6096000" y="820880"/>
            <a:ext cx="5257799" cy="4889350"/>
          </a:xfrm>
        </p:spPr>
        <p:txBody>
          <a:bodyPr anchor="t">
            <a:normAutofit/>
          </a:bodyPr>
          <a:lstStyle/>
          <a:p>
            <a:pPr marL="0" indent="0" fontAlgn="base">
              <a:buNone/>
            </a:pPr>
            <a:r>
              <a:rPr lang="en-GB" sz="2400" b="0" i="0" u="none" strike="noStrike">
                <a:effectLst/>
                <a:latin typeface="Lato" panose="020F0502020204030203" pitchFamily="34" charset="0"/>
              </a:rPr>
              <a:t>1. </a:t>
            </a:r>
            <a:r>
              <a:rPr lang="en-GB" sz="2400" b="1" i="0" u="none" strike="noStrike">
                <a:effectLst/>
                <a:latin typeface="Lato" panose="020F0502020204030203" pitchFamily="34" charset="0"/>
              </a:rPr>
              <a:t>Source Evaluation –</a:t>
            </a:r>
            <a:r>
              <a:rPr lang="en-GB" sz="2400" b="0" i="0" u="none" strike="noStrike">
                <a:effectLst/>
                <a:latin typeface="Lato" panose="020F0502020204030203" pitchFamily="34" charset="0"/>
              </a:rPr>
              <a:t> you need to evaluate the source to see whether they are reliable</a:t>
            </a:r>
          </a:p>
          <a:p>
            <a:pPr marL="0" indent="0" fontAlgn="base">
              <a:buNone/>
            </a:pPr>
            <a:br>
              <a:rPr lang="en-GB" sz="2400" b="0" i="0" u="none" strike="noStrike">
                <a:effectLst/>
                <a:latin typeface="Lato" panose="020F0502020204030203" pitchFamily="34" charset="0"/>
              </a:rPr>
            </a:br>
            <a:r>
              <a:rPr lang="en-GB" sz="2400" b="0" i="0" u="none" strike="noStrike">
                <a:effectLst/>
                <a:latin typeface="Lato" panose="020F0502020204030203" pitchFamily="34" charset="0"/>
              </a:rPr>
              <a:t>2. </a:t>
            </a:r>
            <a:r>
              <a:rPr lang="en-GB" sz="2400" b="1" i="0" u="none" strike="noStrike">
                <a:effectLst/>
                <a:latin typeface="Lato" panose="020F0502020204030203" pitchFamily="34" charset="0"/>
              </a:rPr>
              <a:t>Information Evaluation</a:t>
            </a:r>
            <a:r>
              <a:rPr lang="en-GB" sz="2400" b="0" i="0" u="none" strike="noStrike">
                <a:effectLst/>
                <a:latin typeface="Lato" panose="020F0502020204030203" pitchFamily="34" charset="0"/>
              </a:rPr>
              <a:t> – you need to then evaluate the information provided by the source, using a grading matrix</a:t>
            </a:r>
          </a:p>
          <a:p>
            <a:pPr marL="0" indent="0" fontAlgn="base">
              <a:buNone/>
            </a:pPr>
            <a:br>
              <a:rPr lang="en-GB" sz="2400" b="0" i="0" u="none" strike="noStrike">
                <a:effectLst/>
                <a:latin typeface="Lato" panose="020F0502020204030203" pitchFamily="34" charset="0"/>
              </a:rPr>
            </a:br>
            <a:r>
              <a:rPr lang="en-GB" sz="2400" b="0" i="0" u="none" strike="noStrike">
                <a:effectLst/>
                <a:latin typeface="Lato" panose="020F0502020204030203" pitchFamily="34" charset="0"/>
              </a:rPr>
              <a:t>3. </a:t>
            </a:r>
            <a:r>
              <a:rPr lang="en-GB" sz="2400" b="1" i="0" u="none" strike="noStrike">
                <a:effectLst/>
                <a:latin typeface="Lato" panose="020F0502020204030203" pitchFamily="34" charset="0"/>
              </a:rPr>
              <a:t>Data Dissemination</a:t>
            </a:r>
            <a:r>
              <a:rPr lang="en-GB" sz="2400" b="0" i="0" u="none" strike="noStrike">
                <a:effectLst/>
                <a:latin typeface="Lato" panose="020F0502020204030203" pitchFamily="34" charset="0"/>
              </a:rPr>
              <a:t> – you need to consider the handling and sharing of the data once the previous two steps have been taken</a:t>
            </a:r>
          </a:p>
          <a:p>
            <a:pPr marL="0" indent="0" fontAlgn="base">
              <a:buNone/>
            </a:pPr>
            <a:endParaRPr lang="en-GB" sz="2400" b="0" i="0" u="none" strike="noStrike">
              <a:effectLst/>
              <a:latin typeface="Lato" panose="020F0502020204030203" pitchFamily="34" charset="0"/>
            </a:endParaRPr>
          </a:p>
          <a:p>
            <a:pPr marL="0" indent="0">
              <a:buNone/>
            </a:pPr>
            <a:endParaRPr lang="en-US" sz="2400"/>
          </a:p>
        </p:txBody>
      </p:sp>
    </p:spTree>
    <p:extLst>
      <p:ext uri="{BB962C8B-B14F-4D97-AF65-F5344CB8AC3E}">
        <p14:creationId xmlns:p14="http://schemas.microsoft.com/office/powerpoint/2010/main" val="291131581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E6A90-781B-FABE-5AAE-8F1200B87A32}"/>
              </a:ext>
            </a:extLst>
          </p:cNvPr>
          <p:cNvSpPr>
            <a:spLocks noGrp="1"/>
          </p:cNvSpPr>
          <p:nvPr>
            <p:ph type="title"/>
          </p:nvPr>
        </p:nvSpPr>
        <p:spPr>
          <a:xfrm>
            <a:off x="876692" y="741391"/>
            <a:ext cx="5479719" cy="1616203"/>
          </a:xfrm>
        </p:spPr>
        <p:txBody>
          <a:bodyPr anchor="b">
            <a:normAutofit/>
          </a:bodyPr>
          <a:lstStyle/>
          <a:p>
            <a:r>
              <a:rPr lang="en-GB" sz="3200" dirty="0"/>
              <a:t>Analysis</a:t>
            </a:r>
          </a:p>
        </p:txBody>
      </p:sp>
      <p:sp>
        <p:nvSpPr>
          <p:cNvPr id="12" name="Content Placeholder 2">
            <a:extLst>
              <a:ext uri="{FF2B5EF4-FFF2-40B4-BE49-F238E27FC236}">
                <a16:creationId xmlns:a16="http://schemas.microsoft.com/office/drawing/2014/main" id="{AF42AF4C-9998-C006-1F5E-86D31091EF8D}"/>
              </a:ext>
            </a:extLst>
          </p:cNvPr>
          <p:cNvSpPr>
            <a:spLocks noGrp="1"/>
          </p:cNvSpPr>
          <p:nvPr>
            <p:ph idx="1"/>
          </p:nvPr>
        </p:nvSpPr>
        <p:spPr>
          <a:xfrm>
            <a:off x="876692" y="2533476"/>
            <a:ext cx="5479719" cy="3447832"/>
          </a:xfrm>
        </p:spPr>
        <p:txBody>
          <a:bodyPr vert="horz" lIns="91440" tIns="45720" rIns="91440" bIns="45720" rtlCol="0" anchor="t">
            <a:normAutofit/>
          </a:bodyPr>
          <a:lstStyle/>
          <a:p>
            <a:r>
              <a:rPr lang="en-GB" sz="2000" dirty="0"/>
              <a:t>To identify patterns or inconsistencies within information.</a:t>
            </a:r>
            <a:endParaRPr lang="en-US" sz="2000" dirty="0"/>
          </a:p>
          <a:p>
            <a:r>
              <a:rPr lang="en-GB" sz="2000" dirty="0"/>
              <a:t>This identification enables the analyst to draw inferences from the inconsistencies or patterns.</a:t>
            </a:r>
          </a:p>
          <a:p>
            <a:r>
              <a:rPr lang="en-GB" sz="2000" dirty="0"/>
              <a:t>Allows for operational decisions to be made. This might include:</a:t>
            </a:r>
          </a:p>
          <a:p>
            <a:r>
              <a:rPr lang="en-GB" sz="2000" dirty="0"/>
              <a:t>1. enforcement activity.</a:t>
            </a:r>
          </a:p>
          <a:p>
            <a:r>
              <a:rPr lang="en-GB" sz="2000" dirty="0"/>
              <a:t>2. additional information gathering.</a:t>
            </a:r>
          </a:p>
          <a:p>
            <a:r>
              <a:rPr lang="en-GB" sz="2000" dirty="0"/>
              <a:t>3. a crime and disorder reduction strategy.</a:t>
            </a:r>
          </a:p>
        </p:txBody>
      </p:sp>
      <p:pic>
        <p:nvPicPr>
          <p:cNvPr id="13" name="Picture 12" descr="Graph on document with pen">
            <a:extLst>
              <a:ext uri="{FF2B5EF4-FFF2-40B4-BE49-F238E27FC236}">
                <a16:creationId xmlns:a16="http://schemas.microsoft.com/office/drawing/2014/main" id="{739D3A76-72E0-25B8-E7DF-DC206E84EFE8}"/>
              </a:ext>
            </a:extLst>
          </p:cNvPr>
          <p:cNvPicPr>
            <a:picLocks noChangeAspect="1"/>
          </p:cNvPicPr>
          <p:nvPr/>
        </p:nvPicPr>
        <p:blipFill rotWithShape="1">
          <a:blip r:embed="rId2"/>
          <a:srcRect l="33111" r="19060" b="-3"/>
          <a:stretch/>
        </p:blipFill>
        <p:spPr>
          <a:xfrm>
            <a:off x="7270812" y="10"/>
            <a:ext cx="4921187" cy="6857990"/>
          </a:xfrm>
          <a:prstGeom prst="rect">
            <a:avLst/>
          </a:prstGeom>
        </p:spPr>
      </p:pic>
    </p:spTree>
    <p:extLst>
      <p:ext uri="{BB962C8B-B14F-4D97-AF65-F5344CB8AC3E}">
        <p14:creationId xmlns:p14="http://schemas.microsoft.com/office/powerpoint/2010/main" val="385980425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E1640-1697-617E-8628-A9AFD08B3018}"/>
              </a:ext>
            </a:extLst>
          </p:cNvPr>
          <p:cNvSpPr>
            <a:spLocks noGrp="1"/>
          </p:cNvSpPr>
          <p:nvPr>
            <p:ph type="title"/>
          </p:nvPr>
        </p:nvSpPr>
        <p:spPr/>
        <p:txBody>
          <a:bodyPr/>
          <a:lstStyle/>
          <a:p>
            <a:r>
              <a:rPr lang="en-GB" dirty="0"/>
              <a:t>What Does Analysis Provide?</a:t>
            </a:r>
          </a:p>
        </p:txBody>
      </p:sp>
      <p:graphicFrame>
        <p:nvGraphicFramePr>
          <p:cNvPr id="5" name="Content Placeholder 2">
            <a:extLst>
              <a:ext uri="{FF2B5EF4-FFF2-40B4-BE49-F238E27FC236}">
                <a16:creationId xmlns:a16="http://schemas.microsoft.com/office/drawing/2014/main" id="{C98FA117-F6CA-5400-A597-AD1D7D491EA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012735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D98F5-F2C5-C4C6-2DE6-433A997CEB7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4C1D4C-4CBB-02AB-58F1-8E9D5F1EC5B7}"/>
              </a:ext>
            </a:extLst>
          </p:cNvPr>
          <p:cNvSpPr>
            <a:spLocks noGrp="1"/>
          </p:cNvSpPr>
          <p:nvPr>
            <p:ph idx="1"/>
          </p:nvPr>
        </p:nvSpPr>
        <p:spPr>
          <a:xfrm>
            <a:off x="464457" y="384629"/>
            <a:ext cx="11408229" cy="6306457"/>
          </a:xfrm>
        </p:spPr>
        <p:txBody>
          <a:bodyPr>
            <a:normAutofit fontScale="77500" lnSpcReduction="20000"/>
          </a:bodyPr>
          <a:lstStyle/>
          <a:p>
            <a:pPr marL="0" indent="0" algn="ctr">
              <a:buNone/>
            </a:pPr>
            <a:r>
              <a:rPr lang="en-GB" sz="5700" b="1" u="sng" dirty="0">
                <a:latin typeface="+mj-lt"/>
              </a:rPr>
              <a:t>Dissemination</a:t>
            </a:r>
          </a:p>
          <a:p>
            <a:pPr marL="0" indent="0" algn="ctr">
              <a:buNone/>
            </a:pPr>
            <a:endParaRPr lang="en-US" sz="5700" b="1" i="0" u="sng" dirty="0">
              <a:solidFill>
                <a:schemeClr val="tx1"/>
              </a:solidFill>
              <a:effectLst/>
              <a:latin typeface="+mj-lt"/>
            </a:endParaRPr>
          </a:p>
          <a:p>
            <a:pPr algn="l"/>
            <a:r>
              <a:rPr lang="en-US" i="0" dirty="0">
                <a:solidFill>
                  <a:schemeClr val="tx1"/>
                </a:solidFill>
                <a:effectLst/>
                <a:latin typeface="+mj-lt"/>
              </a:rPr>
              <a:t>The sharing of intelligence to enhance investigations.</a:t>
            </a:r>
          </a:p>
          <a:p>
            <a:pPr algn="l"/>
            <a:r>
              <a:rPr lang="en-US" i="0" dirty="0">
                <a:solidFill>
                  <a:schemeClr val="tx1"/>
                </a:solidFill>
                <a:effectLst/>
                <a:latin typeface="+mj-lt"/>
              </a:rPr>
              <a:t>Intelligence sharing should be proportionate and done following principles of the </a:t>
            </a:r>
            <a:r>
              <a:rPr lang="en-US" dirty="0">
                <a:solidFill>
                  <a:schemeClr val="tx1"/>
                </a:solidFill>
                <a:latin typeface="+mj-lt"/>
              </a:rPr>
              <a:t>Human Rights Act 1998</a:t>
            </a:r>
            <a:endParaRPr lang="en-US" i="0" dirty="0">
              <a:solidFill>
                <a:schemeClr val="tx1"/>
              </a:solidFill>
              <a:effectLst/>
              <a:latin typeface="+mj-lt"/>
            </a:endParaRPr>
          </a:p>
          <a:p>
            <a:pPr algn="l"/>
            <a:r>
              <a:rPr lang="en-US" i="0" dirty="0">
                <a:solidFill>
                  <a:schemeClr val="tx1"/>
                </a:solidFill>
                <a:effectLst/>
                <a:latin typeface="+mj-lt"/>
              </a:rPr>
              <a:t>Protocols should be in place for disseminating confidential intelligence or sensitive intelligence.</a:t>
            </a:r>
          </a:p>
          <a:p>
            <a:r>
              <a:rPr lang="en-GB" sz="2800" dirty="0">
                <a:latin typeface="+mj-lt"/>
                <a:cs typeface="Arial"/>
              </a:rPr>
              <a:t>The final stage of  the intelligence cycle is when finished intelligence is shared with policymakers, military leaders, and other senior government leaders who can use it to make decisions. Government intelligence services like MI6 can use the finished intelligence to assess threats against national security and any requests for further information can restart the Intelligence Cycle. </a:t>
            </a:r>
          </a:p>
          <a:p>
            <a:r>
              <a:rPr lang="en-GB" sz="2800" dirty="0">
                <a:latin typeface="+mj-lt"/>
                <a:cs typeface="Arial"/>
              </a:rPr>
              <a:t>Anyone who receives finished intelligence can make decisions or take action based on the intelligence that has been provided </a:t>
            </a:r>
          </a:p>
          <a:p>
            <a:r>
              <a:rPr lang="en-GB" sz="2800" dirty="0">
                <a:latin typeface="+mj-lt"/>
                <a:cs typeface="Arial"/>
              </a:rPr>
              <a:t>Feedback is also requested in order to evaluate the effectiveness of the  provided intelligence. </a:t>
            </a:r>
          </a:p>
          <a:p>
            <a:r>
              <a:rPr lang="en-GB" sz="2800" dirty="0">
                <a:latin typeface="+mj-lt"/>
                <a:cs typeface="Arial"/>
              </a:rPr>
              <a:t>Sometimes the decisions made or the actions taken based off of the received intelligence can generate further intelligence requirements. This then initiates a new intelligence production cycle</a:t>
            </a:r>
            <a:endParaRPr lang="en-US" i="0" dirty="0">
              <a:solidFill>
                <a:schemeClr val="tx1"/>
              </a:solidFill>
              <a:effectLst/>
              <a:latin typeface="+mj-lt"/>
            </a:endParaRPr>
          </a:p>
        </p:txBody>
      </p:sp>
    </p:spTree>
    <p:extLst>
      <p:ext uri="{BB962C8B-B14F-4D97-AF65-F5344CB8AC3E}">
        <p14:creationId xmlns:p14="http://schemas.microsoft.com/office/powerpoint/2010/main" val="142320844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83710843-04E8-E4E6-6C79-7D4E833DD64F}"/>
              </a:ext>
            </a:extLst>
          </p:cNvPr>
          <p:cNvSpPr txBox="1"/>
          <p:nvPr/>
        </p:nvSpPr>
        <p:spPr>
          <a:xfrm>
            <a:off x="2063553" y="332658"/>
            <a:ext cx="8064898" cy="646334"/>
          </a:xfrm>
          <a:prstGeom prst="rect">
            <a:avLst/>
          </a:prstGeom>
          <a:solidFill>
            <a:srgbClr val="002060"/>
          </a:solid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Calibri"/>
              </a:rPr>
              <a:t>MOPI Guidance</a:t>
            </a:r>
          </a:p>
        </p:txBody>
      </p:sp>
      <p:grpSp>
        <p:nvGrpSpPr>
          <p:cNvPr id="3" name="Diagram 1">
            <a:extLst>
              <a:ext uri="{FF2B5EF4-FFF2-40B4-BE49-F238E27FC236}">
                <a16:creationId xmlns:a16="http://schemas.microsoft.com/office/drawing/2014/main" id="{6FFEFC1D-A138-7216-A2C2-8D7BA39B3732}"/>
              </a:ext>
            </a:extLst>
          </p:cNvPr>
          <p:cNvGrpSpPr/>
          <p:nvPr/>
        </p:nvGrpSpPr>
        <p:grpSpPr>
          <a:xfrm>
            <a:off x="1913080" y="1277992"/>
            <a:ext cx="8365845" cy="5002115"/>
            <a:chOff x="1913080" y="1277992"/>
            <a:chExt cx="8365845" cy="5002115"/>
          </a:xfrm>
        </p:grpSpPr>
        <p:sp>
          <p:nvSpPr>
            <p:cNvPr id="4" name="Free-form: Shape 3">
              <a:extLst>
                <a:ext uri="{FF2B5EF4-FFF2-40B4-BE49-F238E27FC236}">
                  <a16:creationId xmlns:a16="http://schemas.microsoft.com/office/drawing/2014/main" id="{44A689E0-89D2-D996-2BB8-E93578FE3C1B}"/>
                </a:ext>
              </a:extLst>
            </p:cNvPr>
            <p:cNvSpPr/>
            <p:nvPr/>
          </p:nvSpPr>
          <p:spPr>
            <a:xfrm>
              <a:off x="1913080" y="1277992"/>
              <a:ext cx="8365845" cy="1249920"/>
            </a:xfrm>
            <a:custGeom>
              <a:avLst/>
              <a:gdLst>
                <a:gd name="f0" fmla="val 10800000"/>
                <a:gd name="f1" fmla="val 5400000"/>
                <a:gd name="f2" fmla="val 180"/>
                <a:gd name="f3" fmla="val w"/>
                <a:gd name="f4" fmla="val h"/>
                <a:gd name="f5" fmla="val 0"/>
                <a:gd name="f6" fmla="val 8365845"/>
                <a:gd name="f7" fmla="val 1249917"/>
                <a:gd name="f8" fmla="val 124992"/>
                <a:gd name="f9" fmla="val 55961"/>
                <a:gd name="f10" fmla="val 8240853"/>
                <a:gd name="f11" fmla="val 8309884"/>
                <a:gd name="f12" fmla="val 1124925"/>
                <a:gd name="f13" fmla="val 1193956"/>
                <a:gd name="f14" fmla="+- 0 0 -90"/>
                <a:gd name="f15" fmla="*/ f3 1 8365845"/>
                <a:gd name="f16" fmla="*/ f4 1 1249917"/>
                <a:gd name="f17" fmla="+- f7 0 f5"/>
                <a:gd name="f18" fmla="+- f6 0 f5"/>
                <a:gd name="f19" fmla="*/ f14 f0 1"/>
                <a:gd name="f20" fmla="*/ f18 1 8365845"/>
                <a:gd name="f21" fmla="*/ f17 1 1249917"/>
                <a:gd name="f22" fmla="*/ 0 f18 1"/>
                <a:gd name="f23" fmla="*/ 124992 f17 1"/>
                <a:gd name="f24" fmla="*/ 124992 f18 1"/>
                <a:gd name="f25" fmla="*/ 0 f17 1"/>
                <a:gd name="f26" fmla="*/ 8240853 f18 1"/>
                <a:gd name="f27" fmla="*/ 8365845 f18 1"/>
                <a:gd name="f28" fmla="*/ 1124925 f17 1"/>
                <a:gd name="f29" fmla="*/ 1249917 f17 1"/>
                <a:gd name="f30" fmla="*/ f19 1 f2"/>
                <a:gd name="f31" fmla="*/ f22 1 8365845"/>
                <a:gd name="f32" fmla="*/ f23 1 1249917"/>
                <a:gd name="f33" fmla="*/ f24 1 8365845"/>
                <a:gd name="f34" fmla="*/ f25 1 1249917"/>
                <a:gd name="f35" fmla="*/ f26 1 8365845"/>
                <a:gd name="f36" fmla="*/ f27 1 8365845"/>
                <a:gd name="f37" fmla="*/ f28 1 1249917"/>
                <a:gd name="f38" fmla="*/ f29 1 124991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8365845" h="124991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3D67B1"/>
            </a:solidFill>
            <a:ln w="12701" cap="flat">
              <a:solidFill>
                <a:srgbClr val="FFFFFF"/>
              </a:solidFill>
              <a:prstDash val="solid"/>
              <a:miter/>
            </a:ln>
          </p:spPr>
          <p:txBody>
            <a:bodyPr vert="horz" wrap="square" lIns="128052" tIns="128052" rIns="128052" bIns="128052"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The Code of Practice on the Management of Police Information states:</a:t>
              </a:r>
            </a:p>
          </p:txBody>
        </p:sp>
        <p:sp>
          <p:nvSpPr>
            <p:cNvPr id="5" name="Free-form: Shape 4">
              <a:extLst>
                <a:ext uri="{FF2B5EF4-FFF2-40B4-BE49-F238E27FC236}">
                  <a16:creationId xmlns:a16="http://schemas.microsoft.com/office/drawing/2014/main" id="{27CE1173-C862-9981-E116-72B9375FAB32}"/>
                </a:ext>
              </a:extLst>
            </p:cNvPr>
            <p:cNvSpPr/>
            <p:nvPr/>
          </p:nvSpPr>
          <p:spPr>
            <a:xfrm>
              <a:off x="5814770" y="2606332"/>
              <a:ext cx="562465" cy="470550"/>
            </a:xfrm>
            <a:custGeom>
              <a:avLst/>
              <a:gdLst>
                <a:gd name="f0" fmla="val 10800000"/>
                <a:gd name="f1" fmla="val 5400000"/>
                <a:gd name="f2" fmla="val 180"/>
                <a:gd name="f3" fmla="val w"/>
                <a:gd name="f4" fmla="val h"/>
                <a:gd name="f5" fmla="val 0"/>
                <a:gd name="f6" fmla="val 470551"/>
                <a:gd name="f7" fmla="val 562462"/>
                <a:gd name="f8" fmla="val 376441"/>
                <a:gd name="f9" fmla="val 1"/>
                <a:gd name="f10" fmla="val 281232"/>
                <a:gd name="f11" fmla="val 235276"/>
                <a:gd name="f12" fmla="val 562461"/>
                <a:gd name="f13" fmla="val 94110"/>
                <a:gd name="f14" fmla="+- 0 0 -90"/>
                <a:gd name="f15" fmla="*/ f3 1 470551"/>
                <a:gd name="f16" fmla="*/ f4 1 562462"/>
                <a:gd name="f17" fmla="+- f7 0 f5"/>
                <a:gd name="f18" fmla="+- f6 0 f5"/>
                <a:gd name="f19" fmla="*/ f14 f0 1"/>
                <a:gd name="f20" fmla="*/ f18 1 470551"/>
                <a:gd name="f21" fmla="*/ f17 1 562462"/>
                <a:gd name="f22" fmla="*/ 0 f18 1"/>
                <a:gd name="f23" fmla="*/ 112492 f17 1"/>
                <a:gd name="f24" fmla="*/ 235276 f18 1"/>
                <a:gd name="f25" fmla="*/ 0 f17 1"/>
                <a:gd name="f26" fmla="*/ 470551 f18 1"/>
                <a:gd name="f27" fmla="*/ 281231 f17 1"/>
                <a:gd name="f28" fmla="*/ 562462 f17 1"/>
                <a:gd name="f29" fmla="*/ 449970 f17 1"/>
                <a:gd name="f30" fmla="*/ f19 1 f2"/>
                <a:gd name="f31" fmla="*/ f22 1 470551"/>
                <a:gd name="f32" fmla="*/ f23 1 562462"/>
                <a:gd name="f33" fmla="*/ f24 1 470551"/>
                <a:gd name="f34" fmla="*/ f25 1 562462"/>
                <a:gd name="f35" fmla="*/ f26 1 470551"/>
                <a:gd name="f36" fmla="*/ f27 1 562462"/>
                <a:gd name="f37" fmla="*/ f28 1 562462"/>
                <a:gd name="f38" fmla="*/ f29 1 56246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6 1"/>
                <a:gd name="f63" fmla="*/ f51 f16 1"/>
              </a:gdLst>
              <a:ahLst/>
              <a:cxnLst>
                <a:cxn ang="3cd4">
                  <a:pos x="hc" y="t"/>
                </a:cxn>
                <a:cxn ang="0">
                  <a:pos x="r" y="vc"/>
                </a:cxn>
                <a:cxn ang="cd4">
                  <a:pos x="hc" y="b"/>
                </a:cxn>
                <a:cxn ang="cd2">
                  <a:pos x="l" y="vc"/>
                </a:cxn>
                <a:cxn ang="f43">
                  <a:pos x="f56" y="f57"/>
                </a:cxn>
                <a:cxn ang="f43">
                  <a:pos x="f58" y="f57"/>
                </a:cxn>
                <a:cxn ang="f43">
                  <a:pos x="f58" y="f59"/>
                </a:cxn>
                <a:cxn ang="f43">
                  <a:pos x="f60" y="f61"/>
                </a:cxn>
                <a:cxn ang="f43">
                  <a:pos x="f58" y="f62"/>
                </a:cxn>
                <a:cxn ang="f43">
                  <a:pos x="f58" y="f63"/>
                </a:cxn>
                <a:cxn ang="f43">
                  <a:pos x="f56" y="f63"/>
                </a:cxn>
                <a:cxn ang="f43">
                  <a:pos x="f56" y="f57"/>
                </a:cxn>
              </a:cxnLst>
              <a:rect l="f52" t="f55" r="f53" b="f54"/>
              <a:pathLst>
                <a:path w="470551" h="562462">
                  <a:moveTo>
                    <a:pt x="f8" y="f9"/>
                  </a:moveTo>
                  <a:lnTo>
                    <a:pt x="f8" y="f10"/>
                  </a:lnTo>
                  <a:lnTo>
                    <a:pt x="f6" y="f10"/>
                  </a:lnTo>
                  <a:lnTo>
                    <a:pt x="f11" y="f12"/>
                  </a:lnTo>
                  <a:lnTo>
                    <a:pt x="f5" y="f10"/>
                  </a:lnTo>
                  <a:lnTo>
                    <a:pt x="f13" y="f10"/>
                  </a:lnTo>
                  <a:lnTo>
                    <a:pt x="f13" y="f9"/>
                  </a:lnTo>
                  <a:lnTo>
                    <a:pt x="f8" y="f9"/>
                  </a:lnTo>
                  <a:close/>
                </a:path>
              </a:pathLst>
            </a:custGeom>
            <a:solidFill>
              <a:srgbClr val="406DBB"/>
            </a:solidFill>
            <a:ln cap="flat">
              <a:noFill/>
              <a:prstDash val="solid"/>
            </a:ln>
          </p:spPr>
          <p:txBody>
            <a:bodyPr vert="horz" wrap="square" lIns="112489" tIns="0" rIns="112489" bIns="141165"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FFFFFF"/>
                </a:solidFill>
                <a:uFillTx/>
                <a:latin typeface="Calibri"/>
              </a:endParaRPr>
            </a:p>
          </p:txBody>
        </p:sp>
        <p:sp>
          <p:nvSpPr>
            <p:cNvPr id="6" name="Free-form: Shape 5">
              <a:extLst>
                <a:ext uri="{FF2B5EF4-FFF2-40B4-BE49-F238E27FC236}">
                  <a16:creationId xmlns:a16="http://schemas.microsoft.com/office/drawing/2014/main" id="{CDBA9B1B-1898-CE70-18E3-F9BD54EEAB93}"/>
                </a:ext>
              </a:extLst>
            </p:cNvPr>
            <p:cNvSpPr/>
            <p:nvPr/>
          </p:nvSpPr>
          <p:spPr>
            <a:xfrm>
              <a:off x="3596161" y="3155310"/>
              <a:ext cx="4999664" cy="1249920"/>
            </a:xfrm>
            <a:custGeom>
              <a:avLst/>
              <a:gdLst>
                <a:gd name="f0" fmla="val 10800000"/>
                <a:gd name="f1" fmla="val 5400000"/>
                <a:gd name="f2" fmla="val 180"/>
                <a:gd name="f3" fmla="val w"/>
                <a:gd name="f4" fmla="val h"/>
                <a:gd name="f5" fmla="val 0"/>
                <a:gd name="f6" fmla="val 4999668"/>
                <a:gd name="f7" fmla="val 1249917"/>
                <a:gd name="f8" fmla="val 124992"/>
                <a:gd name="f9" fmla="val 55961"/>
                <a:gd name="f10" fmla="val 4874676"/>
                <a:gd name="f11" fmla="val 4943707"/>
                <a:gd name="f12" fmla="val 1124925"/>
                <a:gd name="f13" fmla="val 1193956"/>
                <a:gd name="f14" fmla="+- 0 0 -90"/>
                <a:gd name="f15" fmla="*/ f3 1 4999668"/>
                <a:gd name="f16" fmla="*/ f4 1 1249917"/>
                <a:gd name="f17" fmla="+- f7 0 f5"/>
                <a:gd name="f18" fmla="+- f6 0 f5"/>
                <a:gd name="f19" fmla="*/ f14 f0 1"/>
                <a:gd name="f20" fmla="*/ f18 1 4999668"/>
                <a:gd name="f21" fmla="*/ f17 1 1249917"/>
                <a:gd name="f22" fmla="*/ 0 f18 1"/>
                <a:gd name="f23" fmla="*/ 124992 f17 1"/>
                <a:gd name="f24" fmla="*/ 124992 f18 1"/>
                <a:gd name="f25" fmla="*/ 0 f17 1"/>
                <a:gd name="f26" fmla="*/ 4874676 f18 1"/>
                <a:gd name="f27" fmla="*/ 4999668 f18 1"/>
                <a:gd name="f28" fmla="*/ 1124925 f17 1"/>
                <a:gd name="f29" fmla="*/ 1249917 f17 1"/>
                <a:gd name="f30" fmla="*/ f19 1 f2"/>
                <a:gd name="f31" fmla="*/ f22 1 4999668"/>
                <a:gd name="f32" fmla="*/ f23 1 1249917"/>
                <a:gd name="f33" fmla="*/ f24 1 4999668"/>
                <a:gd name="f34" fmla="*/ f25 1 1249917"/>
                <a:gd name="f35" fmla="*/ f26 1 4999668"/>
                <a:gd name="f36" fmla="*/ f27 1 4999668"/>
                <a:gd name="f37" fmla="*/ f28 1 1249917"/>
                <a:gd name="f38" fmla="*/ f29 1 124991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4999668" h="124991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6A87C8"/>
            </a:solidFill>
            <a:ln w="12701" cap="flat">
              <a:solidFill>
                <a:srgbClr val="FFFFFF"/>
              </a:solidFill>
              <a:prstDash val="solid"/>
              <a:miter/>
            </a:ln>
          </p:spPr>
          <p:txBody>
            <a:bodyPr vert="horz" wrap="square" lIns="128052" tIns="128052" rIns="128052" bIns="128052"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Information gathered by the police must be :-</a:t>
              </a:r>
            </a:p>
          </p:txBody>
        </p:sp>
        <p:sp>
          <p:nvSpPr>
            <p:cNvPr id="7" name="Free-form: Shape 6">
              <a:extLst>
                <a:ext uri="{FF2B5EF4-FFF2-40B4-BE49-F238E27FC236}">
                  <a16:creationId xmlns:a16="http://schemas.microsoft.com/office/drawing/2014/main" id="{7E7EC567-7DCA-3CD3-BC59-E0945A20EFBC}"/>
                </a:ext>
              </a:extLst>
            </p:cNvPr>
            <p:cNvSpPr/>
            <p:nvPr/>
          </p:nvSpPr>
          <p:spPr>
            <a:xfrm>
              <a:off x="5814770" y="4483348"/>
              <a:ext cx="562465" cy="468721"/>
            </a:xfrm>
            <a:custGeom>
              <a:avLst/>
              <a:gdLst>
                <a:gd name="f0" fmla="val 10800000"/>
                <a:gd name="f1" fmla="val 5400000"/>
                <a:gd name="f2" fmla="val 180"/>
                <a:gd name="f3" fmla="val w"/>
                <a:gd name="f4" fmla="val h"/>
                <a:gd name="f5" fmla="val 0"/>
                <a:gd name="f6" fmla="val 468718"/>
                <a:gd name="f7" fmla="val 562462"/>
                <a:gd name="f8" fmla="val 374975"/>
                <a:gd name="f9" fmla="val 1"/>
                <a:gd name="f10" fmla="val 281231"/>
                <a:gd name="f11" fmla="val 234359"/>
                <a:gd name="f12" fmla="val 562461"/>
                <a:gd name="f13" fmla="val 93743"/>
                <a:gd name="f14" fmla="+- 0 0 -90"/>
                <a:gd name="f15" fmla="*/ f3 1 468718"/>
                <a:gd name="f16" fmla="*/ f4 1 562462"/>
                <a:gd name="f17" fmla="+- f7 0 f5"/>
                <a:gd name="f18" fmla="+- f6 0 f5"/>
                <a:gd name="f19" fmla="*/ f14 f0 1"/>
                <a:gd name="f20" fmla="*/ f18 1 468718"/>
                <a:gd name="f21" fmla="*/ f17 1 562462"/>
                <a:gd name="f22" fmla="*/ 0 f18 1"/>
                <a:gd name="f23" fmla="*/ 112492 f17 1"/>
                <a:gd name="f24" fmla="*/ 234359 f18 1"/>
                <a:gd name="f25" fmla="*/ 0 f17 1"/>
                <a:gd name="f26" fmla="*/ 468718 f18 1"/>
                <a:gd name="f27" fmla="*/ 281231 f17 1"/>
                <a:gd name="f28" fmla="*/ 562462 f17 1"/>
                <a:gd name="f29" fmla="*/ 449970 f17 1"/>
                <a:gd name="f30" fmla="*/ f19 1 f2"/>
                <a:gd name="f31" fmla="*/ f22 1 468718"/>
                <a:gd name="f32" fmla="*/ f23 1 562462"/>
                <a:gd name="f33" fmla="*/ f24 1 468718"/>
                <a:gd name="f34" fmla="*/ f25 1 562462"/>
                <a:gd name="f35" fmla="*/ f26 1 468718"/>
                <a:gd name="f36" fmla="*/ f27 1 562462"/>
                <a:gd name="f37" fmla="*/ f28 1 562462"/>
                <a:gd name="f38" fmla="*/ f29 1 56246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1"/>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6 1"/>
                <a:gd name="f62" fmla="*/ f50 f16 1"/>
                <a:gd name="f63" fmla="*/ f51 f16 1"/>
              </a:gdLst>
              <a:ahLst/>
              <a:cxnLst>
                <a:cxn ang="3cd4">
                  <a:pos x="hc" y="t"/>
                </a:cxn>
                <a:cxn ang="0">
                  <a:pos x="r" y="vc"/>
                </a:cxn>
                <a:cxn ang="cd4">
                  <a:pos x="hc" y="b"/>
                </a:cxn>
                <a:cxn ang="cd2">
                  <a:pos x="l" y="vc"/>
                </a:cxn>
                <a:cxn ang="f43">
                  <a:pos x="f56" y="f57"/>
                </a:cxn>
                <a:cxn ang="f43">
                  <a:pos x="f58" y="f57"/>
                </a:cxn>
                <a:cxn ang="f43">
                  <a:pos x="f58" y="f59"/>
                </a:cxn>
                <a:cxn ang="f43">
                  <a:pos x="f60" y="f61"/>
                </a:cxn>
                <a:cxn ang="f43">
                  <a:pos x="f58" y="f62"/>
                </a:cxn>
                <a:cxn ang="f43">
                  <a:pos x="f58" y="f63"/>
                </a:cxn>
                <a:cxn ang="f43">
                  <a:pos x="f56" y="f63"/>
                </a:cxn>
                <a:cxn ang="f43">
                  <a:pos x="f56" y="f57"/>
                </a:cxn>
              </a:cxnLst>
              <a:rect l="f52" t="f55" r="f53" b="f54"/>
              <a:pathLst>
                <a:path w="468718" h="562462">
                  <a:moveTo>
                    <a:pt x="f8" y="f9"/>
                  </a:moveTo>
                  <a:lnTo>
                    <a:pt x="f8" y="f10"/>
                  </a:lnTo>
                  <a:lnTo>
                    <a:pt x="f6" y="f10"/>
                  </a:lnTo>
                  <a:lnTo>
                    <a:pt x="f11" y="f12"/>
                  </a:lnTo>
                  <a:lnTo>
                    <a:pt x="f5" y="f10"/>
                  </a:lnTo>
                  <a:lnTo>
                    <a:pt x="f13" y="f10"/>
                  </a:lnTo>
                  <a:lnTo>
                    <a:pt x="f13" y="f9"/>
                  </a:lnTo>
                  <a:lnTo>
                    <a:pt x="f8" y="f9"/>
                  </a:lnTo>
                  <a:close/>
                </a:path>
              </a:pathLst>
            </a:custGeom>
            <a:solidFill>
              <a:srgbClr val="9EADD8"/>
            </a:solidFill>
            <a:ln cap="flat">
              <a:noFill/>
              <a:prstDash val="solid"/>
            </a:ln>
          </p:spPr>
          <p:txBody>
            <a:bodyPr vert="horz" wrap="square" lIns="112489" tIns="0" rIns="112489" bIns="140616"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300" b="0" i="0" u="none" strike="noStrike" kern="1200" cap="none" spc="0" baseline="0">
                <a:solidFill>
                  <a:srgbClr val="FFFFFF"/>
                </a:solidFill>
                <a:uFillTx/>
                <a:latin typeface="Calibri"/>
              </a:endParaRPr>
            </a:p>
          </p:txBody>
        </p:sp>
        <p:sp>
          <p:nvSpPr>
            <p:cNvPr id="8" name="Free-form: Shape 7">
              <a:extLst>
                <a:ext uri="{FF2B5EF4-FFF2-40B4-BE49-F238E27FC236}">
                  <a16:creationId xmlns:a16="http://schemas.microsoft.com/office/drawing/2014/main" id="{E1059CBB-15FB-9AEF-4DB3-01172EC17425}"/>
                </a:ext>
              </a:extLst>
            </p:cNvPr>
            <p:cNvSpPr/>
            <p:nvPr/>
          </p:nvSpPr>
          <p:spPr>
            <a:xfrm>
              <a:off x="3222693" y="5030187"/>
              <a:ext cx="5746619" cy="1249920"/>
            </a:xfrm>
            <a:custGeom>
              <a:avLst/>
              <a:gdLst>
                <a:gd name="f0" fmla="val 10800000"/>
                <a:gd name="f1" fmla="val 5400000"/>
                <a:gd name="f2" fmla="val 180"/>
                <a:gd name="f3" fmla="val w"/>
                <a:gd name="f4" fmla="val h"/>
                <a:gd name="f5" fmla="val 0"/>
                <a:gd name="f6" fmla="val 5746619"/>
                <a:gd name="f7" fmla="val 1249917"/>
                <a:gd name="f8" fmla="val 124992"/>
                <a:gd name="f9" fmla="val 55961"/>
                <a:gd name="f10" fmla="val 5621627"/>
                <a:gd name="f11" fmla="val 5690658"/>
                <a:gd name="f12" fmla="val 1124925"/>
                <a:gd name="f13" fmla="val 1193956"/>
                <a:gd name="f14" fmla="+- 0 0 -90"/>
                <a:gd name="f15" fmla="*/ f3 1 5746619"/>
                <a:gd name="f16" fmla="*/ f4 1 1249917"/>
                <a:gd name="f17" fmla="+- f7 0 f5"/>
                <a:gd name="f18" fmla="+- f6 0 f5"/>
                <a:gd name="f19" fmla="*/ f14 f0 1"/>
                <a:gd name="f20" fmla="*/ f18 1 5746619"/>
                <a:gd name="f21" fmla="*/ f17 1 1249917"/>
                <a:gd name="f22" fmla="*/ 0 f18 1"/>
                <a:gd name="f23" fmla="*/ 124992 f17 1"/>
                <a:gd name="f24" fmla="*/ 124992 f18 1"/>
                <a:gd name="f25" fmla="*/ 0 f17 1"/>
                <a:gd name="f26" fmla="*/ 5621627 f18 1"/>
                <a:gd name="f27" fmla="*/ 5746619 f18 1"/>
                <a:gd name="f28" fmla="*/ 1124925 f17 1"/>
                <a:gd name="f29" fmla="*/ 1249917 f17 1"/>
                <a:gd name="f30" fmla="*/ f19 1 f2"/>
                <a:gd name="f31" fmla="*/ f22 1 5746619"/>
                <a:gd name="f32" fmla="*/ f23 1 1249917"/>
                <a:gd name="f33" fmla="*/ f24 1 5746619"/>
                <a:gd name="f34" fmla="*/ f25 1 1249917"/>
                <a:gd name="f35" fmla="*/ f26 1 5746619"/>
                <a:gd name="f36" fmla="*/ f27 1 5746619"/>
                <a:gd name="f37" fmla="*/ f28 1 1249917"/>
                <a:gd name="f38" fmla="*/ f29 1 124991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746619" h="124991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9EADD8"/>
            </a:solidFill>
            <a:ln w="12701" cap="flat">
              <a:solidFill>
                <a:srgbClr val="FFFFFF"/>
              </a:solidFill>
              <a:prstDash val="solid"/>
              <a:miter/>
            </a:ln>
          </p:spPr>
          <p:txBody>
            <a:bodyPr vert="horz" wrap="square" lIns="128052" tIns="128052" rIns="128052" bIns="128052"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For a policing purpose </a:t>
              </a:r>
            </a:p>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And</a:t>
              </a:r>
            </a:p>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alibri"/>
                </a:rPr>
                <a:t>Managed lawfully</a:t>
              </a:r>
            </a:p>
          </p:txBody>
        </p:sp>
      </p:grpSp>
    </p:spTree>
  </p:cSld>
  <p:clrMapOvr>
    <a:masterClrMapping/>
  </p:clrMapOvr>
  <p:transition spd="med">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C7B5D29D-3D3B-942A-7167-EA58CF17E391}"/>
              </a:ext>
            </a:extLst>
          </p:cNvPr>
          <p:cNvSpPr txBox="1"/>
          <p:nvPr/>
        </p:nvSpPr>
        <p:spPr>
          <a:xfrm>
            <a:off x="218661" y="332658"/>
            <a:ext cx="11880574" cy="1138773"/>
          </a:xfrm>
          <a:prstGeom prst="rect">
            <a:avLst/>
          </a:prstGeom>
          <a:solidFill>
            <a:srgbClr val="70AD47">
              <a:alpha val="46385"/>
            </a:srgbClr>
          </a:solid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dirty="0">
                <a:solidFill>
                  <a:srgbClr val="FFFFFF"/>
                </a:solidFill>
                <a:uFillTx/>
                <a:latin typeface="Calibri"/>
              </a:rPr>
              <a:t>Police National Database (PND</a:t>
            </a:r>
            <a:r>
              <a:rPr lang="en-GB" sz="3200" b="1" i="0" u="none" strike="noStrike" kern="1200" cap="none" spc="0" baseline="0" dirty="0">
                <a:solidFill>
                  <a:srgbClr val="FFFFFF"/>
                </a:solidFill>
                <a:uFillTx/>
                <a:latin typeface="Arial" pitchFamily="34"/>
              </a:rPr>
              <a:t>) – Introduced following the police information sharing failings in Soham murders</a:t>
            </a:r>
          </a:p>
        </p:txBody>
      </p:sp>
      <p:sp>
        <p:nvSpPr>
          <p:cNvPr id="4" name="TextBox 5">
            <a:extLst>
              <a:ext uri="{FF2B5EF4-FFF2-40B4-BE49-F238E27FC236}">
                <a16:creationId xmlns:a16="http://schemas.microsoft.com/office/drawing/2014/main" id="{A593DEB6-1388-2567-DE48-35665B4F9BBC}"/>
              </a:ext>
            </a:extLst>
          </p:cNvPr>
          <p:cNvSpPr txBox="1"/>
          <p:nvPr/>
        </p:nvSpPr>
        <p:spPr>
          <a:xfrm>
            <a:off x="457200" y="4654680"/>
            <a:ext cx="6384468"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Information from 3x5x2 may be entered on PND</a:t>
            </a:r>
          </a:p>
        </p:txBody>
      </p:sp>
      <p:sp>
        <p:nvSpPr>
          <p:cNvPr id="5" name="TextBox 7">
            <a:extLst>
              <a:ext uri="{FF2B5EF4-FFF2-40B4-BE49-F238E27FC236}">
                <a16:creationId xmlns:a16="http://schemas.microsoft.com/office/drawing/2014/main" id="{B37FC44E-8988-4EC5-9992-A8682743BC5F}"/>
              </a:ext>
            </a:extLst>
          </p:cNvPr>
          <p:cNvSpPr txBox="1"/>
          <p:nvPr/>
        </p:nvSpPr>
        <p:spPr>
          <a:xfrm>
            <a:off x="457200" y="3429000"/>
            <a:ext cx="7633603"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Updated in “near real time”</a:t>
            </a:r>
          </a:p>
        </p:txBody>
      </p:sp>
      <p:sp>
        <p:nvSpPr>
          <p:cNvPr id="6" name="TextBox 9">
            <a:extLst>
              <a:ext uri="{FF2B5EF4-FFF2-40B4-BE49-F238E27FC236}">
                <a16:creationId xmlns:a16="http://schemas.microsoft.com/office/drawing/2014/main" id="{F1466687-3CDD-8493-B1D1-A2902AAD01AC}"/>
              </a:ext>
            </a:extLst>
          </p:cNvPr>
          <p:cNvSpPr txBox="1"/>
          <p:nvPr/>
        </p:nvSpPr>
        <p:spPr>
          <a:xfrm>
            <a:off x="457200" y="1837258"/>
            <a:ext cx="6237515"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Allows the Police Service to share, access &amp; search local force information on a national basis</a:t>
            </a:r>
          </a:p>
        </p:txBody>
      </p:sp>
      <p:sp>
        <p:nvSpPr>
          <p:cNvPr id="8" name="TextBox 7">
            <a:extLst>
              <a:ext uri="{FF2B5EF4-FFF2-40B4-BE49-F238E27FC236}">
                <a16:creationId xmlns:a16="http://schemas.microsoft.com/office/drawing/2014/main" id="{FCFC91D9-F1A0-D57D-6BDE-F39D6590B577}"/>
              </a:ext>
            </a:extLst>
          </p:cNvPr>
          <p:cNvSpPr txBox="1"/>
          <p:nvPr/>
        </p:nvSpPr>
        <p:spPr>
          <a:xfrm>
            <a:off x="8004313" y="5715000"/>
            <a:ext cx="6096000" cy="369332"/>
          </a:xfrm>
          <a:prstGeom prst="rect">
            <a:avLst/>
          </a:prstGeom>
          <a:noFill/>
        </p:spPr>
        <p:txBody>
          <a:bodyPr wrap="square">
            <a:spAutoFit/>
          </a:bodyPr>
          <a:lstStyle/>
          <a:p>
            <a:r>
              <a:rPr lang="en-GB" dirty="0">
                <a:hlinkClick r:id="rId3"/>
              </a:rPr>
              <a:t>Chapman &amp; Wells</a:t>
            </a:r>
            <a:endParaRPr lang="en-GB" dirty="0"/>
          </a:p>
        </p:txBody>
      </p:sp>
      <p:pic>
        <p:nvPicPr>
          <p:cNvPr id="10" name="Picture 9">
            <a:extLst>
              <a:ext uri="{FF2B5EF4-FFF2-40B4-BE49-F238E27FC236}">
                <a16:creationId xmlns:a16="http://schemas.microsoft.com/office/drawing/2014/main" id="{DB8F1D30-60A1-A1D8-5F31-B329E2EF0FD1}"/>
              </a:ext>
            </a:extLst>
          </p:cNvPr>
          <p:cNvPicPr>
            <a:picLocks noChangeAspect="1"/>
          </p:cNvPicPr>
          <p:nvPr/>
        </p:nvPicPr>
        <p:blipFill>
          <a:blip r:embed="rId4"/>
          <a:stretch>
            <a:fillRect/>
          </a:stretch>
        </p:blipFill>
        <p:spPr>
          <a:xfrm>
            <a:off x="8518309" y="2071635"/>
            <a:ext cx="2534004" cy="2448267"/>
          </a:xfrm>
          <a:prstGeom prst="rect">
            <a:avLst/>
          </a:prstGeom>
        </p:spPr>
      </p:pic>
    </p:spTree>
  </p:cSld>
  <p:clrMapOvr>
    <a:masterClrMapping/>
  </p:clrMapOvr>
  <p:transition spd="med">
    <p:fad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EEF6ACB2-B6D8-6909-F702-FD3E2DF769C4}"/>
              </a:ext>
            </a:extLst>
          </p:cNvPr>
          <p:cNvSpPr txBox="1"/>
          <p:nvPr/>
        </p:nvSpPr>
        <p:spPr>
          <a:xfrm>
            <a:off x="0" y="332658"/>
            <a:ext cx="8568952" cy="646334"/>
          </a:xfrm>
          <a:prstGeom prst="rect">
            <a:avLst/>
          </a:prstGeom>
          <a:solidFill>
            <a:srgbClr val="00B050"/>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FFFFFF"/>
                </a:solidFill>
                <a:uFillTx/>
                <a:latin typeface="Calibri"/>
              </a:rPr>
              <a:t>PND Benefits</a:t>
            </a:r>
          </a:p>
        </p:txBody>
      </p:sp>
      <p:grpSp>
        <p:nvGrpSpPr>
          <p:cNvPr id="3" name="Diagram 1">
            <a:extLst>
              <a:ext uri="{FF2B5EF4-FFF2-40B4-BE49-F238E27FC236}">
                <a16:creationId xmlns:a16="http://schemas.microsoft.com/office/drawing/2014/main" id="{20398055-20B4-FDA2-F0EB-3CBBA5FDA131}"/>
              </a:ext>
            </a:extLst>
          </p:cNvPr>
          <p:cNvGrpSpPr/>
          <p:nvPr/>
        </p:nvGrpSpPr>
        <p:grpSpPr>
          <a:xfrm>
            <a:off x="403378" y="2155432"/>
            <a:ext cx="8344146" cy="3513325"/>
            <a:chOff x="403378" y="2155432"/>
            <a:chExt cx="8344146" cy="3513325"/>
          </a:xfrm>
        </p:grpSpPr>
        <p:sp>
          <p:nvSpPr>
            <p:cNvPr id="4" name="Free-form: Shape 3">
              <a:extLst>
                <a:ext uri="{FF2B5EF4-FFF2-40B4-BE49-F238E27FC236}">
                  <a16:creationId xmlns:a16="http://schemas.microsoft.com/office/drawing/2014/main" id="{E4A5EA0F-B5F7-EF23-ACEC-EA5F8F7E0E05}"/>
                </a:ext>
              </a:extLst>
            </p:cNvPr>
            <p:cNvSpPr/>
            <p:nvPr/>
          </p:nvSpPr>
          <p:spPr>
            <a:xfrm>
              <a:off x="403378" y="2155432"/>
              <a:ext cx="2195831" cy="1317494"/>
            </a:xfrm>
            <a:custGeom>
              <a:avLst/>
              <a:gdLst>
                <a:gd name="f0" fmla="val 10800000"/>
                <a:gd name="f1" fmla="val 5400000"/>
                <a:gd name="f2" fmla="val 180"/>
                <a:gd name="f3" fmla="val w"/>
                <a:gd name="f4" fmla="val h"/>
                <a:gd name="f5" fmla="val 0"/>
                <a:gd name="f6" fmla="val 2195829"/>
                <a:gd name="f7" fmla="val 1317497"/>
                <a:gd name="f8" fmla="val 131750"/>
                <a:gd name="f9" fmla="val 58986"/>
                <a:gd name="f10" fmla="val 2064079"/>
                <a:gd name="f11" fmla="val 2136843"/>
                <a:gd name="f12" fmla="val 1185747"/>
                <a:gd name="f13" fmla="val 1258511"/>
                <a:gd name="f14" fmla="+- 0 0 -90"/>
                <a:gd name="f15" fmla="*/ f3 1 2195829"/>
                <a:gd name="f16" fmla="*/ f4 1 1317497"/>
                <a:gd name="f17" fmla="+- f7 0 f5"/>
                <a:gd name="f18" fmla="+- f6 0 f5"/>
                <a:gd name="f19" fmla="*/ f14 f0 1"/>
                <a:gd name="f20" fmla="*/ f18 1 2195829"/>
                <a:gd name="f21" fmla="*/ f17 1 1317497"/>
                <a:gd name="f22" fmla="*/ 0 f18 1"/>
                <a:gd name="f23" fmla="*/ 131750 f17 1"/>
                <a:gd name="f24" fmla="*/ 131750 f18 1"/>
                <a:gd name="f25" fmla="*/ 0 f17 1"/>
                <a:gd name="f26" fmla="*/ 2064079 f18 1"/>
                <a:gd name="f27" fmla="*/ 2195829 f18 1"/>
                <a:gd name="f28" fmla="*/ 1185747 f17 1"/>
                <a:gd name="f29" fmla="*/ 1317497 f17 1"/>
                <a:gd name="f30" fmla="*/ f19 1 f2"/>
                <a:gd name="f31" fmla="*/ f22 1 2195829"/>
                <a:gd name="f32" fmla="*/ f23 1 1317497"/>
                <a:gd name="f33" fmla="*/ f24 1 2195829"/>
                <a:gd name="f34" fmla="*/ f25 1 1317497"/>
                <a:gd name="f35" fmla="*/ f26 1 2195829"/>
                <a:gd name="f36" fmla="*/ f27 1 2195829"/>
                <a:gd name="f37" fmla="*/ f28 1 1317497"/>
                <a:gd name="f38" fmla="*/ f29 1 13174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195829" h="13174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5B9BD5"/>
            </a:solidFill>
            <a:ln w="12701" cap="flat">
              <a:solidFill>
                <a:srgbClr val="FFFFFF"/>
              </a:solidFill>
              <a:prstDash val="solid"/>
              <a:miter/>
            </a:ln>
          </p:spPr>
          <p:txBody>
            <a:bodyPr vert="horz" wrap="square" lIns="130027" tIns="130027" rIns="130027" bIns="130027"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dirty="0">
                  <a:solidFill>
                    <a:srgbClr val="FFFFFF"/>
                  </a:solidFill>
                  <a:uFillTx/>
                  <a:latin typeface="Calibri"/>
                </a:rPr>
                <a:t>Identify new lines of enquiry</a:t>
              </a:r>
            </a:p>
          </p:txBody>
        </p:sp>
        <p:sp>
          <p:nvSpPr>
            <p:cNvPr id="6" name="Free-form: Shape 5">
              <a:extLst>
                <a:ext uri="{FF2B5EF4-FFF2-40B4-BE49-F238E27FC236}">
                  <a16:creationId xmlns:a16="http://schemas.microsoft.com/office/drawing/2014/main" id="{5880275C-5080-ED4F-B563-DF3252611D6A}"/>
                </a:ext>
              </a:extLst>
            </p:cNvPr>
            <p:cNvSpPr/>
            <p:nvPr/>
          </p:nvSpPr>
          <p:spPr>
            <a:xfrm>
              <a:off x="3477545" y="2155432"/>
              <a:ext cx="2195831" cy="1317494"/>
            </a:xfrm>
            <a:custGeom>
              <a:avLst/>
              <a:gdLst>
                <a:gd name="f0" fmla="val 10800000"/>
                <a:gd name="f1" fmla="val 5400000"/>
                <a:gd name="f2" fmla="val 180"/>
                <a:gd name="f3" fmla="val w"/>
                <a:gd name="f4" fmla="val h"/>
                <a:gd name="f5" fmla="val 0"/>
                <a:gd name="f6" fmla="val 2195829"/>
                <a:gd name="f7" fmla="val 1317497"/>
                <a:gd name="f8" fmla="val 131750"/>
                <a:gd name="f9" fmla="val 58986"/>
                <a:gd name="f10" fmla="val 2064079"/>
                <a:gd name="f11" fmla="val 2136843"/>
                <a:gd name="f12" fmla="val 1185747"/>
                <a:gd name="f13" fmla="val 1258511"/>
                <a:gd name="f14" fmla="+- 0 0 -90"/>
                <a:gd name="f15" fmla="*/ f3 1 2195829"/>
                <a:gd name="f16" fmla="*/ f4 1 1317497"/>
                <a:gd name="f17" fmla="+- f7 0 f5"/>
                <a:gd name="f18" fmla="+- f6 0 f5"/>
                <a:gd name="f19" fmla="*/ f14 f0 1"/>
                <a:gd name="f20" fmla="*/ f18 1 2195829"/>
                <a:gd name="f21" fmla="*/ f17 1 1317497"/>
                <a:gd name="f22" fmla="*/ 0 f18 1"/>
                <a:gd name="f23" fmla="*/ 131750 f17 1"/>
                <a:gd name="f24" fmla="*/ 131750 f18 1"/>
                <a:gd name="f25" fmla="*/ 0 f17 1"/>
                <a:gd name="f26" fmla="*/ 2064079 f18 1"/>
                <a:gd name="f27" fmla="*/ 2195829 f18 1"/>
                <a:gd name="f28" fmla="*/ 1185747 f17 1"/>
                <a:gd name="f29" fmla="*/ 1317497 f17 1"/>
                <a:gd name="f30" fmla="*/ f19 1 f2"/>
                <a:gd name="f31" fmla="*/ f22 1 2195829"/>
                <a:gd name="f32" fmla="*/ f23 1 1317497"/>
                <a:gd name="f33" fmla="*/ f24 1 2195829"/>
                <a:gd name="f34" fmla="*/ f25 1 1317497"/>
                <a:gd name="f35" fmla="*/ f26 1 2195829"/>
                <a:gd name="f36" fmla="*/ f27 1 2195829"/>
                <a:gd name="f37" fmla="*/ f28 1 1317497"/>
                <a:gd name="f38" fmla="*/ f29 1 13174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195829" h="13174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54CCCD"/>
            </a:solidFill>
            <a:ln w="12701" cap="flat">
              <a:solidFill>
                <a:srgbClr val="FFFFFF"/>
              </a:solidFill>
              <a:prstDash val="solid"/>
              <a:miter/>
            </a:ln>
          </p:spPr>
          <p:txBody>
            <a:bodyPr vert="horz" wrap="square" lIns="130027" tIns="130027" rIns="130027" bIns="130027"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Identify new patterns in crime</a:t>
              </a:r>
            </a:p>
          </p:txBody>
        </p:sp>
        <p:sp>
          <p:nvSpPr>
            <p:cNvPr id="7" name="Free-form: Shape 9">
              <a:extLst>
                <a:ext uri="{FF2B5EF4-FFF2-40B4-BE49-F238E27FC236}">
                  <a16:creationId xmlns:a16="http://schemas.microsoft.com/office/drawing/2014/main" id="{4F7CEF29-F305-F3E0-F886-14BCC4CC49F9}"/>
                </a:ext>
              </a:extLst>
            </p:cNvPr>
            <p:cNvSpPr/>
            <p:nvPr/>
          </p:nvSpPr>
          <p:spPr>
            <a:xfrm>
              <a:off x="5255541" y="4351263"/>
              <a:ext cx="3491983" cy="1317494"/>
            </a:xfrm>
            <a:custGeom>
              <a:avLst/>
              <a:gdLst>
                <a:gd name="f0" fmla="val 10800000"/>
                <a:gd name="f1" fmla="val 5400000"/>
                <a:gd name="f2" fmla="val 180"/>
                <a:gd name="f3" fmla="val w"/>
                <a:gd name="f4" fmla="val h"/>
                <a:gd name="f5" fmla="val 0"/>
                <a:gd name="f6" fmla="val 3491983"/>
                <a:gd name="f7" fmla="val 1317497"/>
                <a:gd name="f8" fmla="val 131750"/>
                <a:gd name="f9" fmla="val 58986"/>
                <a:gd name="f10" fmla="val 3360233"/>
                <a:gd name="f11" fmla="val 3432997"/>
                <a:gd name="f12" fmla="val 1185747"/>
                <a:gd name="f13" fmla="val 1258511"/>
                <a:gd name="f14" fmla="+- 0 0 -90"/>
                <a:gd name="f15" fmla="*/ f3 1 3491983"/>
                <a:gd name="f16" fmla="*/ f4 1 1317497"/>
                <a:gd name="f17" fmla="+- f7 0 f5"/>
                <a:gd name="f18" fmla="+- f6 0 f5"/>
                <a:gd name="f19" fmla="*/ f14 f0 1"/>
                <a:gd name="f20" fmla="*/ f18 1 3491983"/>
                <a:gd name="f21" fmla="*/ f17 1 1317497"/>
                <a:gd name="f22" fmla="*/ 0 f18 1"/>
                <a:gd name="f23" fmla="*/ 131750 f17 1"/>
                <a:gd name="f24" fmla="*/ 131750 f18 1"/>
                <a:gd name="f25" fmla="*/ 0 f17 1"/>
                <a:gd name="f26" fmla="*/ 3360233 f18 1"/>
                <a:gd name="f27" fmla="*/ 3491983 f18 1"/>
                <a:gd name="f28" fmla="*/ 1185747 f17 1"/>
                <a:gd name="f29" fmla="*/ 1317497 f17 1"/>
                <a:gd name="f30" fmla="*/ f19 1 f2"/>
                <a:gd name="f31" fmla="*/ f22 1 3491983"/>
                <a:gd name="f32" fmla="*/ f23 1 1317497"/>
                <a:gd name="f33" fmla="*/ f24 1 3491983"/>
                <a:gd name="f34" fmla="*/ f25 1 1317497"/>
                <a:gd name="f35" fmla="*/ f26 1 3491983"/>
                <a:gd name="f36" fmla="*/ f27 1 3491983"/>
                <a:gd name="f37" fmla="*/ f28 1 1317497"/>
                <a:gd name="f38" fmla="*/ f29 1 13174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491983" h="13174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8BB4F"/>
            </a:solidFill>
            <a:ln w="12701" cap="flat">
              <a:solidFill>
                <a:srgbClr val="FFFFFF"/>
              </a:solidFill>
              <a:prstDash val="solid"/>
              <a:miter/>
            </a:ln>
          </p:spPr>
          <p:txBody>
            <a:bodyPr vert="horz" wrap="square" lIns="130027" tIns="130027" rIns="130027" bIns="130027"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Make much better risk-assessments &amp; improving decision making</a:t>
              </a:r>
            </a:p>
          </p:txBody>
        </p:sp>
        <p:sp>
          <p:nvSpPr>
            <p:cNvPr id="9" name="Free-form: Shape 11">
              <a:extLst>
                <a:ext uri="{FF2B5EF4-FFF2-40B4-BE49-F238E27FC236}">
                  <a16:creationId xmlns:a16="http://schemas.microsoft.com/office/drawing/2014/main" id="{059EF7F6-B5CF-1C33-F496-74D34569DA8B}"/>
                </a:ext>
              </a:extLst>
            </p:cNvPr>
            <p:cNvSpPr/>
            <p:nvPr/>
          </p:nvSpPr>
          <p:spPr>
            <a:xfrm>
              <a:off x="1342878" y="4351263"/>
              <a:ext cx="3034326" cy="1317494"/>
            </a:xfrm>
            <a:custGeom>
              <a:avLst/>
              <a:gdLst>
                <a:gd name="f0" fmla="val 10800000"/>
                <a:gd name="f1" fmla="val 5400000"/>
                <a:gd name="f2" fmla="val 180"/>
                <a:gd name="f3" fmla="val w"/>
                <a:gd name="f4" fmla="val h"/>
                <a:gd name="f5" fmla="val 0"/>
                <a:gd name="f6" fmla="val 3034328"/>
                <a:gd name="f7" fmla="val 1317497"/>
                <a:gd name="f8" fmla="val 131750"/>
                <a:gd name="f9" fmla="val 58986"/>
                <a:gd name="f10" fmla="val 2902578"/>
                <a:gd name="f11" fmla="val 2975342"/>
                <a:gd name="f12" fmla="val 1185747"/>
                <a:gd name="f13" fmla="val 1258511"/>
                <a:gd name="f14" fmla="+- 0 0 -90"/>
                <a:gd name="f15" fmla="*/ f3 1 3034328"/>
                <a:gd name="f16" fmla="*/ f4 1 1317497"/>
                <a:gd name="f17" fmla="+- f7 0 f5"/>
                <a:gd name="f18" fmla="+- f6 0 f5"/>
                <a:gd name="f19" fmla="*/ f14 f0 1"/>
                <a:gd name="f20" fmla="*/ f18 1 3034328"/>
                <a:gd name="f21" fmla="*/ f17 1 1317497"/>
                <a:gd name="f22" fmla="*/ 0 f18 1"/>
                <a:gd name="f23" fmla="*/ 131750 f17 1"/>
                <a:gd name="f24" fmla="*/ 131750 f18 1"/>
                <a:gd name="f25" fmla="*/ 0 f17 1"/>
                <a:gd name="f26" fmla="*/ 2902578 f18 1"/>
                <a:gd name="f27" fmla="*/ 3034328 f18 1"/>
                <a:gd name="f28" fmla="*/ 1185747 f17 1"/>
                <a:gd name="f29" fmla="*/ 1317497 f17 1"/>
                <a:gd name="f30" fmla="*/ f19 1 f2"/>
                <a:gd name="f31" fmla="*/ f22 1 3034328"/>
                <a:gd name="f32" fmla="*/ f23 1 1317497"/>
                <a:gd name="f33" fmla="*/ f24 1 3034328"/>
                <a:gd name="f34" fmla="*/ f25 1 1317497"/>
                <a:gd name="f35" fmla="*/ f26 1 3034328"/>
                <a:gd name="f36" fmla="*/ f27 1 3034328"/>
                <a:gd name="f37" fmla="*/ f28 1 1317497"/>
                <a:gd name="f38" fmla="*/ f29 1 13174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034328" h="13174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70AD47"/>
            </a:solidFill>
            <a:ln w="12701" cap="flat">
              <a:solidFill>
                <a:srgbClr val="FFFFFF"/>
              </a:solidFill>
              <a:prstDash val="solid"/>
              <a:miter/>
            </a:ln>
          </p:spPr>
          <p:txBody>
            <a:bodyPr vert="horz" wrap="square" lIns="130027" tIns="130027" rIns="130027" bIns="130027"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Uncover bad character evidence</a:t>
              </a:r>
            </a:p>
          </p:txBody>
        </p:sp>
      </p:grpSp>
      <p:sp>
        <p:nvSpPr>
          <p:cNvPr id="10" name="Rectangle: Rounded Corners 9">
            <a:extLst>
              <a:ext uri="{FF2B5EF4-FFF2-40B4-BE49-F238E27FC236}">
                <a16:creationId xmlns:a16="http://schemas.microsoft.com/office/drawing/2014/main" id="{B80D3D04-98F7-04B3-7C37-A05D26D02DF9}"/>
              </a:ext>
            </a:extLst>
          </p:cNvPr>
          <p:cNvSpPr/>
          <p:nvPr/>
        </p:nvSpPr>
        <p:spPr>
          <a:xfrm>
            <a:off x="6518626" y="2261408"/>
            <a:ext cx="3245370" cy="131749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893B84E1-FD3E-4B84-DBCA-9599947BD81A}"/>
              </a:ext>
            </a:extLst>
          </p:cNvPr>
          <p:cNvSpPr txBox="1"/>
          <p:nvPr/>
        </p:nvSpPr>
        <p:spPr>
          <a:xfrm>
            <a:off x="6858000" y="2435902"/>
            <a:ext cx="3245370" cy="830997"/>
          </a:xfrm>
          <a:prstGeom prst="rect">
            <a:avLst/>
          </a:prstGeom>
          <a:noFill/>
        </p:spPr>
        <p:txBody>
          <a:bodyPr wrap="square" rtlCol="0">
            <a:spAutoFit/>
          </a:bodyPr>
          <a:lstStyle/>
          <a:p>
            <a:r>
              <a:rPr lang="en-GB" sz="2400" dirty="0">
                <a:solidFill>
                  <a:schemeClr val="bg1"/>
                </a:solidFill>
              </a:rPr>
              <a:t>Remove the current artificial borders</a:t>
            </a:r>
          </a:p>
        </p:txBody>
      </p:sp>
    </p:spTree>
  </p:cSld>
  <p:clrMapOvr>
    <a:masterClrMapping/>
  </p:clrMapOvr>
  <p:transition spd="med">
    <p:fad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FE82B-6A1A-1E53-2819-D8BF96AA8BD7}"/>
              </a:ext>
            </a:extLst>
          </p:cNvPr>
          <p:cNvSpPr>
            <a:spLocks noGrp="1"/>
          </p:cNvSpPr>
          <p:nvPr>
            <p:ph type="title"/>
          </p:nvPr>
        </p:nvSpPr>
        <p:spPr/>
        <p:txBody>
          <a:bodyPr/>
          <a:lstStyle/>
          <a:p>
            <a:r>
              <a:rPr lang="en-GB" dirty="0"/>
              <a:t>Basic Roads policing overview:</a:t>
            </a:r>
          </a:p>
        </p:txBody>
      </p:sp>
      <p:sp>
        <p:nvSpPr>
          <p:cNvPr id="3" name="Content Placeholder 2">
            <a:extLst>
              <a:ext uri="{FF2B5EF4-FFF2-40B4-BE49-F238E27FC236}">
                <a16:creationId xmlns:a16="http://schemas.microsoft.com/office/drawing/2014/main" id="{3B233097-76DE-FA4D-3B96-4EEAF7E45313}"/>
              </a:ext>
            </a:extLst>
          </p:cNvPr>
          <p:cNvSpPr>
            <a:spLocks noGrp="1"/>
          </p:cNvSpPr>
          <p:nvPr>
            <p:ph sz="half" idx="1"/>
          </p:nvPr>
        </p:nvSpPr>
        <p:spPr/>
        <p:txBody>
          <a:bodyPr/>
          <a:lstStyle/>
          <a:p>
            <a:pPr algn="l"/>
            <a:r>
              <a:rPr lang="en-GB" b="1" i="0" dirty="0">
                <a:solidFill>
                  <a:srgbClr val="002554"/>
                </a:solidFill>
                <a:effectLst/>
                <a:highlight>
                  <a:srgbClr val="FFFFFF"/>
                </a:highlight>
                <a:latin typeface="Lato" panose="020F0502020204030203" pitchFamily="34" charset="0"/>
              </a:rPr>
              <a:t>Section 5 Road Traffic Act 1988 [‘RTA 1988’]</a:t>
            </a:r>
          </a:p>
          <a:p>
            <a:pPr algn="l"/>
            <a:r>
              <a:rPr lang="en-GB" b="1" i="0" dirty="0">
                <a:solidFill>
                  <a:srgbClr val="002554"/>
                </a:solidFill>
                <a:effectLst/>
                <a:highlight>
                  <a:srgbClr val="FFFFFF"/>
                </a:highlight>
                <a:latin typeface="Lato" panose="020F0502020204030203" pitchFamily="34" charset="0"/>
              </a:rPr>
              <a:t>Driving or being in charge with alcohol concentration above prescribed limit</a:t>
            </a:r>
          </a:p>
          <a:p>
            <a:pPr algn="l"/>
            <a:r>
              <a:rPr lang="en-GB" b="0" i="0" dirty="0">
                <a:solidFill>
                  <a:srgbClr val="444444"/>
                </a:solidFill>
                <a:effectLst/>
                <a:highlight>
                  <a:srgbClr val="FFFFFF"/>
                </a:highlight>
                <a:latin typeface="Lato" panose="020F0502020204030203" pitchFamily="34" charset="0"/>
              </a:rPr>
              <a:t>Section </a:t>
            </a:r>
            <a:r>
              <a:rPr lang="en-GB" b="0" i="0" u="none" strike="noStrike" dirty="0">
                <a:solidFill>
                  <a:srgbClr val="005DAA"/>
                </a:solidFill>
                <a:effectLst/>
                <a:highlight>
                  <a:srgbClr val="FFFFFF"/>
                </a:highlight>
                <a:latin typeface="Lato" panose="020F0502020204030203" pitchFamily="34" charset="0"/>
                <a:hlinkClick r:id="rId3"/>
              </a:rPr>
              <a:t>5 RTA 1988</a:t>
            </a:r>
            <a:r>
              <a:rPr lang="en-GB" b="0" i="0" dirty="0">
                <a:solidFill>
                  <a:srgbClr val="444444"/>
                </a:solidFill>
                <a:effectLst/>
                <a:highlight>
                  <a:srgbClr val="FFFFFF"/>
                </a:highlight>
                <a:latin typeface="Lato" panose="020F0502020204030203" pitchFamily="34" charset="0"/>
              </a:rPr>
              <a:t> sets out this offence and provides a defence.</a:t>
            </a:r>
          </a:p>
          <a:p>
            <a:pPr algn="l"/>
            <a:endParaRPr lang="en-GB" b="0" i="0" dirty="0">
              <a:solidFill>
                <a:srgbClr val="444444"/>
              </a:solidFill>
              <a:effectLst/>
              <a:highlight>
                <a:srgbClr val="FFFFFF"/>
              </a:highlight>
              <a:latin typeface="Lato" panose="020F0502020204030203" pitchFamily="34" charset="0"/>
            </a:endParaRPr>
          </a:p>
          <a:p>
            <a:endParaRPr lang="en-GB" dirty="0"/>
          </a:p>
        </p:txBody>
      </p:sp>
      <p:pic>
        <p:nvPicPr>
          <p:cNvPr id="5" name="Content Placeholder 5">
            <a:extLst>
              <a:ext uri="{FF2B5EF4-FFF2-40B4-BE49-F238E27FC236}">
                <a16:creationId xmlns:a16="http://schemas.microsoft.com/office/drawing/2014/main" id="{D84203FC-EB8A-6A1E-D249-F64005213DBF}"/>
              </a:ext>
            </a:extLst>
          </p:cNvPr>
          <p:cNvPicPr>
            <a:picLocks noGrp="1" noChangeAspect="1"/>
          </p:cNvPicPr>
          <p:nvPr>
            <p:ph sz="half" idx="2"/>
          </p:nvPr>
        </p:nvPicPr>
        <p:blipFill>
          <a:blip r:embed="rId4"/>
          <a:stretch>
            <a:fillRect/>
          </a:stretch>
        </p:blipFill>
        <p:spPr>
          <a:xfrm>
            <a:off x="6486207" y="2681897"/>
            <a:ext cx="4553585" cy="2638793"/>
          </a:xfrm>
        </p:spPr>
      </p:pic>
    </p:spTree>
    <p:extLst>
      <p:ext uri="{BB962C8B-B14F-4D97-AF65-F5344CB8AC3E}">
        <p14:creationId xmlns:p14="http://schemas.microsoft.com/office/powerpoint/2010/main" val="14024485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6002F2-E98F-004F-9069-E3BB11F7E50B}"/>
              </a:ext>
            </a:extLst>
          </p:cNvPr>
          <p:cNvSpPr>
            <a:spLocks noGrp="1"/>
          </p:cNvSpPr>
          <p:nvPr>
            <p:ph sz="half" idx="1"/>
          </p:nvPr>
        </p:nvSpPr>
        <p:spPr/>
        <p:txBody>
          <a:bodyPr/>
          <a:lstStyle/>
          <a:p>
            <a:r>
              <a:rPr lang="en-GB" sz="2800" b="1" i="0" dirty="0">
                <a:solidFill>
                  <a:srgbClr val="002554"/>
                </a:solidFill>
                <a:effectLst/>
                <a:highlight>
                  <a:srgbClr val="FFFFFF"/>
                </a:highlight>
                <a:latin typeface="Lato" panose="020F0502020204030203" pitchFamily="34" charset="0"/>
              </a:rPr>
              <a:t>Section 5A RTA 1988 - Driving or being in charge with concentration of specified controlled drug above specified limit</a:t>
            </a:r>
          </a:p>
          <a:p>
            <a:endParaRPr lang="en-GB" dirty="0"/>
          </a:p>
        </p:txBody>
      </p:sp>
      <p:pic>
        <p:nvPicPr>
          <p:cNvPr id="6" name="Content Placeholder 5">
            <a:extLst>
              <a:ext uri="{FF2B5EF4-FFF2-40B4-BE49-F238E27FC236}">
                <a16:creationId xmlns:a16="http://schemas.microsoft.com/office/drawing/2014/main" id="{35530A2A-2EF2-7E4D-72F4-B1F2EEB8C206}"/>
              </a:ext>
            </a:extLst>
          </p:cNvPr>
          <p:cNvPicPr>
            <a:picLocks noGrp="1" noChangeAspect="1"/>
          </p:cNvPicPr>
          <p:nvPr>
            <p:ph sz="half" idx="2"/>
          </p:nvPr>
        </p:nvPicPr>
        <p:blipFill>
          <a:blip r:embed="rId2"/>
          <a:stretch>
            <a:fillRect/>
          </a:stretch>
        </p:blipFill>
        <p:spPr>
          <a:xfrm>
            <a:off x="6172199" y="1"/>
            <a:ext cx="5052391" cy="2908852"/>
          </a:xfrm>
        </p:spPr>
      </p:pic>
      <p:pic>
        <p:nvPicPr>
          <p:cNvPr id="8" name="Picture 7">
            <a:extLst>
              <a:ext uri="{FF2B5EF4-FFF2-40B4-BE49-F238E27FC236}">
                <a16:creationId xmlns:a16="http://schemas.microsoft.com/office/drawing/2014/main" id="{5B35DAAC-6886-6BB8-CC92-AE4A93824EDC}"/>
              </a:ext>
            </a:extLst>
          </p:cNvPr>
          <p:cNvPicPr>
            <a:picLocks noChangeAspect="1"/>
          </p:cNvPicPr>
          <p:nvPr/>
        </p:nvPicPr>
        <p:blipFill>
          <a:blip r:embed="rId3"/>
          <a:stretch>
            <a:fillRect/>
          </a:stretch>
        </p:blipFill>
        <p:spPr>
          <a:xfrm>
            <a:off x="6096000" y="3359426"/>
            <a:ext cx="5546035" cy="3498574"/>
          </a:xfrm>
          <a:prstGeom prst="rect">
            <a:avLst/>
          </a:prstGeom>
        </p:spPr>
      </p:pic>
    </p:spTree>
    <p:extLst>
      <p:ext uri="{BB962C8B-B14F-4D97-AF65-F5344CB8AC3E}">
        <p14:creationId xmlns:p14="http://schemas.microsoft.com/office/powerpoint/2010/main" val="109147380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4A488-2A3E-85BE-4C63-E45085B4F34C}"/>
              </a:ext>
            </a:extLst>
          </p:cNvPr>
          <p:cNvSpPr>
            <a:spLocks noGrp="1"/>
          </p:cNvSpPr>
          <p:nvPr>
            <p:ph type="title"/>
          </p:nvPr>
        </p:nvSpPr>
        <p:spPr/>
        <p:txBody>
          <a:bodyPr/>
          <a:lstStyle/>
          <a:p>
            <a:r>
              <a:rPr lang="en-GB" dirty="0"/>
              <a:t>Sec 3.  Road Traffic Act 1988</a:t>
            </a:r>
          </a:p>
        </p:txBody>
      </p:sp>
      <p:sp>
        <p:nvSpPr>
          <p:cNvPr id="3" name="Content Placeholder 2">
            <a:extLst>
              <a:ext uri="{FF2B5EF4-FFF2-40B4-BE49-F238E27FC236}">
                <a16:creationId xmlns:a16="http://schemas.microsoft.com/office/drawing/2014/main" id="{3FF9FDA2-114F-652C-FE05-411147680FEA}"/>
              </a:ext>
            </a:extLst>
          </p:cNvPr>
          <p:cNvSpPr>
            <a:spLocks noGrp="1"/>
          </p:cNvSpPr>
          <p:nvPr>
            <p:ph idx="1"/>
          </p:nvPr>
        </p:nvSpPr>
        <p:spPr/>
        <p:txBody>
          <a:bodyPr/>
          <a:lstStyle/>
          <a:p>
            <a:pPr algn="l"/>
            <a:r>
              <a:rPr lang="en-GB" b="1" i="0" dirty="0">
                <a:solidFill>
                  <a:srgbClr val="000000"/>
                </a:solidFill>
                <a:effectLst/>
                <a:highlight>
                  <a:srgbClr val="FFFFFF"/>
                </a:highlight>
                <a:latin typeface="arial" panose="020B0604020202020204" pitchFamily="34" charset="0"/>
              </a:rPr>
              <a:t>Careless, and inconsiderate, driving.</a:t>
            </a:r>
          </a:p>
          <a:p>
            <a:pPr algn="just"/>
            <a:r>
              <a:rPr lang="en-GB" b="0" i="0" dirty="0">
                <a:solidFill>
                  <a:srgbClr val="1E1E1E"/>
                </a:solidFill>
                <a:effectLst/>
                <a:highlight>
                  <a:srgbClr val="FFFFFF"/>
                </a:highlight>
                <a:latin typeface="arial" panose="020B0604020202020204" pitchFamily="34" charset="0"/>
              </a:rPr>
              <a:t>If a person drives a mechanically propelled vehicle on a road or other public place without due care and attention, or without reasonable consideration for other persons using the road or place, he is guilty of an offence</a:t>
            </a:r>
          </a:p>
          <a:p>
            <a:endParaRPr lang="en-GB" dirty="0"/>
          </a:p>
        </p:txBody>
      </p:sp>
      <p:pic>
        <p:nvPicPr>
          <p:cNvPr id="5" name="Picture 4">
            <a:extLst>
              <a:ext uri="{FF2B5EF4-FFF2-40B4-BE49-F238E27FC236}">
                <a16:creationId xmlns:a16="http://schemas.microsoft.com/office/drawing/2014/main" id="{87064F41-48DE-6378-AEAE-BBAF8389E861}"/>
              </a:ext>
            </a:extLst>
          </p:cNvPr>
          <p:cNvPicPr>
            <a:picLocks noChangeAspect="1"/>
          </p:cNvPicPr>
          <p:nvPr/>
        </p:nvPicPr>
        <p:blipFill>
          <a:blip r:embed="rId2"/>
          <a:stretch>
            <a:fillRect/>
          </a:stretch>
        </p:blipFill>
        <p:spPr>
          <a:xfrm>
            <a:off x="744644" y="4859649"/>
            <a:ext cx="1829055" cy="1257475"/>
          </a:xfrm>
          <a:prstGeom prst="rect">
            <a:avLst/>
          </a:prstGeom>
        </p:spPr>
      </p:pic>
      <p:pic>
        <p:nvPicPr>
          <p:cNvPr id="7" name="Picture 6">
            <a:extLst>
              <a:ext uri="{FF2B5EF4-FFF2-40B4-BE49-F238E27FC236}">
                <a16:creationId xmlns:a16="http://schemas.microsoft.com/office/drawing/2014/main" id="{AEC30189-6C72-6A2B-2FA2-4C5673620437}"/>
              </a:ext>
            </a:extLst>
          </p:cNvPr>
          <p:cNvPicPr>
            <a:picLocks noChangeAspect="1"/>
          </p:cNvPicPr>
          <p:nvPr/>
        </p:nvPicPr>
        <p:blipFill>
          <a:blip r:embed="rId3"/>
          <a:stretch>
            <a:fillRect/>
          </a:stretch>
        </p:blipFill>
        <p:spPr>
          <a:xfrm>
            <a:off x="3257400" y="4859648"/>
            <a:ext cx="1829055" cy="1257475"/>
          </a:xfrm>
          <a:prstGeom prst="rect">
            <a:avLst/>
          </a:prstGeom>
        </p:spPr>
      </p:pic>
      <p:pic>
        <p:nvPicPr>
          <p:cNvPr id="9" name="Picture 8">
            <a:extLst>
              <a:ext uri="{FF2B5EF4-FFF2-40B4-BE49-F238E27FC236}">
                <a16:creationId xmlns:a16="http://schemas.microsoft.com/office/drawing/2014/main" id="{39F8B133-4842-1A3E-399D-0E49DD0DB065}"/>
              </a:ext>
            </a:extLst>
          </p:cNvPr>
          <p:cNvPicPr>
            <a:picLocks noChangeAspect="1"/>
          </p:cNvPicPr>
          <p:nvPr/>
        </p:nvPicPr>
        <p:blipFill>
          <a:blip r:embed="rId4"/>
          <a:stretch>
            <a:fillRect/>
          </a:stretch>
        </p:blipFill>
        <p:spPr>
          <a:xfrm>
            <a:off x="5467029" y="4859647"/>
            <a:ext cx="2210121" cy="1317315"/>
          </a:xfrm>
          <a:prstGeom prst="rect">
            <a:avLst/>
          </a:prstGeom>
        </p:spPr>
      </p:pic>
    </p:spTree>
    <p:extLst>
      <p:ext uri="{BB962C8B-B14F-4D97-AF65-F5344CB8AC3E}">
        <p14:creationId xmlns:p14="http://schemas.microsoft.com/office/powerpoint/2010/main" val="286143920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F1C59-1176-091F-6EC4-095451BF4B61}"/>
              </a:ext>
            </a:extLst>
          </p:cNvPr>
          <p:cNvSpPr>
            <a:spLocks noGrp="1"/>
          </p:cNvSpPr>
          <p:nvPr>
            <p:ph type="title"/>
          </p:nvPr>
        </p:nvSpPr>
        <p:spPr/>
        <p:txBody>
          <a:bodyPr/>
          <a:lstStyle/>
          <a:p>
            <a:r>
              <a:rPr lang="en-GB" dirty="0"/>
              <a:t>Sec 3(a). Road Traffic Act 1988</a:t>
            </a:r>
          </a:p>
        </p:txBody>
      </p:sp>
      <p:sp>
        <p:nvSpPr>
          <p:cNvPr id="3" name="Content Placeholder 2">
            <a:extLst>
              <a:ext uri="{FF2B5EF4-FFF2-40B4-BE49-F238E27FC236}">
                <a16:creationId xmlns:a16="http://schemas.microsoft.com/office/drawing/2014/main" id="{7560A2F5-C925-D194-45C0-0EEC7806984D}"/>
              </a:ext>
            </a:extLst>
          </p:cNvPr>
          <p:cNvSpPr>
            <a:spLocks noGrp="1"/>
          </p:cNvSpPr>
          <p:nvPr>
            <p:ph sz="half" idx="1"/>
          </p:nvPr>
        </p:nvSpPr>
        <p:spPr/>
        <p:txBody>
          <a:bodyPr>
            <a:normAutofit fontScale="47500" lnSpcReduction="20000"/>
          </a:bodyPr>
          <a:lstStyle/>
          <a:p>
            <a:pPr algn="l"/>
            <a:r>
              <a:rPr lang="en-GB" b="1" i="0" dirty="0">
                <a:solidFill>
                  <a:srgbClr val="000000"/>
                </a:solidFill>
                <a:effectLst/>
                <a:highlight>
                  <a:srgbClr val="FFFFFF"/>
                </a:highlight>
                <a:latin typeface="arial" panose="020B0604020202020204" pitchFamily="34" charset="0"/>
              </a:rPr>
              <a:t>Causing death by careless driving when under influence of drink or drugs.</a:t>
            </a:r>
          </a:p>
          <a:p>
            <a:pPr algn="l"/>
            <a:r>
              <a:rPr lang="en-GB" b="0" i="0" dirty="0">
                <a:solidFill>
                  <a:srgbClr val="1E1E1E"/>
                </a:solidFill>
                <a:effectLst/>
                <a:highlight>
                  <a:srgbClr val="FFFFFF"/>
                </a:highlight>
                <a:latin typeface="arial" panose="020B0604020202020204" pitchFamily="34" charset="0"/>
              </a:rPr>
              <a:t>(1)If a person causes the death of another person by driving a mechanically propelled vehicle on a road or other public place without due care and attention, or without reasonable consideration for other persons using the road or place, and—</a:t>
            </a:r>
          </a:p>
          <a:p>
            <a:pPr algn="l"/>
            <a:r>
              <a:rPr lang="en-GB" b="0" i="0" dirty="0">
                <a:solidFill>
                  <a:srgbClr val="1E1E1E"/>
                </a:solidFill>
                <a:effectLst/>
                <a:highlight>
                  <a:srgbClr val="FFFFFF"/>
                </a:highlight>
                <a:latin typeface="arial" panose="020B0604020202020204" pitchFamily="34" charset="0"/>
              </a:rPr>
              <a:t>(a)he is, at the time when he is driving, unfit to drive through drink or drugs, or</a:t>
            </a:r>
          </a:p>
          <a:p>
            <a:pPr algn="l"/>
            <a:r>
              <a:rPr lang="en-GB" b="0" i="0" dirty="0">
                <a:solidFill>
                  <a:srgbClr val="1E1E1E"/>
                </a:solidFill>
                <a:effectLst/>
                <a:highlight>
                  <a:srgbClr val="FFFFFF"/>
                </a:highlight>
                <a:latin typeface="arial" panose="020B0604020202020204" pitchFamily="34" charset="0"/>
              </a:rPr>
              <a:t>(b)he has consumed so much alcohol that the proportion of it in his breath, blood or urine at that time exceeds the prescribed limit, or</a:t>
            </a:r>
          </a:p>
          <a:p>
            <a:pPr algn="l"/>
            <a:r>
              <a:rPr lang="en-GB" b="0" i="0" dirty="0">
                <a:solidFill>
                  <a:srgbClr val="1E1E1E"/>
                </a:solidFill>
                <a:effectLst/>
                <a:highlight>
                  <a:srgbClr val="FFFFFF"/>
                </a:highlight>
                <a:latin typeface="arial" panose="020B0604020202020204" pitchFamily="34" charset="0"/>
              </a:rPr>
              <a:t>(c)he is, within 18 hours after that time, required to provide a specimen in pursuance of section 7 of this Act, but without reasonable excuse fails to provide it,</a:t>
            </a:r>
          </a:p>
          <a:p>
            <a:pPr algn="just"/>
            <a:r>
              <a:rPr lang="en-GB" b="0" i="0" dirty="0">
                <a:solidFill>
                  <a:srgbClr val="1E1E1E"/>
                </a:solidFill>
                <a:effectLst/>
                <a:highlight>
                  <a:srgbClr val="FFFFFF"/>
                </a:highlight>
                <a:latin typeface="arial" panose="020B0604020202020204" pitchFamily="34" charset="0"/>
              </a:rPr>
              <a:t>he is guilty of an offence.</a:t>
            </a:r>
          </a:p>
          <a:p>
            <a:pPr algn="l"/>
            <a:r>
              <a:rPr lang="en-GB" b="0" i="0" dirty="0">
                <a:solidFill>
                  <a:srgbClr val="1E1E1E"/>
                </a:solidFill>
                <a:effectLst/>
                <a:highlight>
                  <a:srgbClr val="FFFFFF"/>
                </a:highlight>
                <a:latin typeface="arial" panose="020B0604020202020204" pitchFamily="34" charset="0"/>
              </a:rPr>
              <a:t>(2)For the purposes of this section a person shall be taken to be unfit to drive at any time when his ability to drive properly is impaired.</a:t>
            </a:r>
          </a:p>
          <a:p>
            <a:pPr algn="l"/>
            <a:r>
              <a:rPr lang="en-GB" b="0" i="0" dirty="0">
                <a:solidFill>
                  <a:srgbClr val="1E1E1E"/>
                </a:solidFill>
                <a:effectLst/>
                <a:highlight>
                  <a:srgbClr val="FFFFFF"/>
                </a:highlight>
                <a:latin typeface="arial" panose="020B0604020202020204" pitchFamily="34" charset="0"/>
              </a:rPr>
              <a:t>(3)Subsection (1)(b) and (c) above shall not apply in relation to a person driving a mechanically propelled vehicle other than a motor vehicle.”</a:t>
            </a:r>
          </a:p>
          <a:p>
            <a:endParaRPr lang="en-GB" dirty="0"/>
          </a:p>
        </p:txBody>
      </p:sp>
      <p:pic>
        <p:nvPicPr>
          <p:cNvPr id="6" name="Content Placeholder 5">
            <a:extLst>
              <a:ext uri="{FF2B5EF4-FFF2-40B4-BE49-F238E27FC236}">
                <a16:creationId xmlns:a16="http://schemas.microsoft.com/office/drawing/2014/main" id="{A28E03D1-EA4A-A9DF-A05A-7EB9239D0CCE}"/>
              </a:ext>
            </a:extLst>
          </p:cNvPr>
          <p:cNvPicPr>
            <a:picLocks noGrp="1" noChangeAspect="1"/>
          </p:cNvPicPr>
          <p:nvPr>
            <p:ph sz="half" idx="2"/>
          </p:nvPr>
        </p:nvPicPr>
        <p:blipFill>
          <a:blip r:embed="rId2"/>
          <a:stretch>
            <a:fillRect/>
          </a:stretch>
        </p:blipFill>
        <p:spPr>
          <a:xfrm>
            <a:off x="7803190" y="1761439"/>
            <a:ext cx="885949" cy="1028844"/>
          </a:xfrm>
        </p:spPr>
      </p:pic>
      <p:pic>
        <p:nvPicPr>
          <p:cNvPr id="8" name="Picture 7">
            <a:extLst>
              <a:ext uri="{FF2B5EF4-FFF2-40B4-BE49-F238E27FC236}">
                <a16:creationId xmlns:a16="http://schemas.microsoft.com/office/drawing/2014/main" id="{9836DCAE-F660-2CE5-D6D6-9053DF4ECABE}"/>
              </a:ext>
            </a:extLst>
          </p:cNvPr>
          <p:cNvPicPr>
            <a:picLocks noChangeAspect="1"/>
          </p:cNvPicPr>
          <p:nvPr/>
        </p:nvPicPr>
        <p:blipFill>
          <a:blip r:embed="rId3"/>
          <a:stretch>
            <a:fillRect/>
          </a:stretch>
        </p:blipFill>
        <p:spPr>
          <a:xfrm>
            <a:off x="7803190" y="2918128"/>
            <a:ext cx="885949" cy="1149589"/>
          </a:xfrm>
          <a:prstGeom prst="rect">
            <a:avLst/>
          </a:prstGeom>
        </p:spPr>
      </p:pic>
      <p:pic>
        <p:nvPicPr>
          <p:cNvPr id="10" name="Picture 9">
            <a:extLst>
              <a:ext uri="{FF2B5EF4-FFF2-40B4-BE49-F238E27FC236}">
                <a16:creationId xmlns:a16="http://schemas.microsoft.com/office/drawing/2014/main" id="{F49FEDB5-4FEB-4103-C2B5-F5845385EC11}"/>
              </a:ext>
            </a:extLst>
          </p:cNvPr>
          <p:cNvPicPr>
            <a:picLocks noChangeAspect="1"/>
          </p:cNvPicPr>
          <p:nvPr/>
        </p:nvPicPr>
        <p:blipFill>
          <a:blip r:embed="rId4"/>
          <a:stretch>
            <a:fillRect/>
          </a:stretch>
        </p:blipFill>
        <p:spPr>
          <a:xfrm>
            <a:off x="7803190" y="4272155"/>
            <a:ext cx="1110222" cy="1325563"/>
          </a:xfrm>
          <a:prstGeom prst="rect">
            <a:avLst/>
          </a:prstGeom>
        </p:spPr>
      </p:pic>
      <p:pic>
        <p:nvPicPr>
          <p:cNvPr id="12" name="Picture 11">
            <a:extLst>
              <a:ext uri="{FF2B5EF4-FFF2-40B4-BE49-F238E27FC236}">
                <a16:creationId xmlns:a16="http://schemas.microsoft.com/office/drawing/2014/main" id="{DFB597B4-3A55-8C6F-DDB5-18232DB42032}"/>
              </a:ext>
            </a:extLst>
          </p:cNvPr>
          <p:cNvPicPr>
            <a:picLocks noChangeAspect="1"/>
          </p:cNvPicPr>
          <p:nvPr/>
        </p:nvPicPr>
        <p:blipFill>
          <a:blip r:embed="rId5"/>
          <a:stretch>
            <a:fillRect/>
          </a:stretch>
        </p:blipFill>
        <p:spPr>
          <a:xfrm>
            <a:off x="9592947" y="2918127"/>
            <a:ext cx="1308291" cy="1149589"/>
          </a:xfrm>
          <a:prstGeom prst="rect">
            <a:avLst/>
          </a:prstGeom>
        </p:spPr>
      </p:pic>
    </p:spTree>
    <p:extLst>
      <p:ext uri="{BB962C8B-B14F-4D97-AF65-F5344CB8AC3E}">
        <p14:creationId xmlns:p14="http://schemas.microsoft.com/office/powerpoint/2010/main" val="404665394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623B6-92A3-A26D-AD37-160AD2873C32}"/>
              </a:ext>
            </a:extLst>
          </p:cNvPr>
          <p:cNvSpPr>
            <a:spLocks noGrp="1"/>
          </p:cNvSpPr>
          <p:nvPr>
            <p:ph type="title"/>
          </p:nvPr>
        </p:nvSpPr>
        <p:spPr/>
        <p:txBody>
          <a:bodyPr/>
          <a:lstStyle/>
          <a:p>
            <a:r>
              <a:rPr lang="en-GB" dirty="0"/>
              <a:t>Dangerous Driving.  S. 2A Road Traffic Act 1988.</a:t>
            </a:r>
          </a:p>
        </p:txBody>
      </p:sp>
      <p:sp>
        <p:nvSpPr>
          <p:cNvPr id="3" name="Content Placeholder 2">
            <a:extLst>
              <a:ext uri="{FF2B5EF4-FFF2-40B4-BE49-F238E27FC236}">
                <a16:creationId xmlns:a16="http://schemas.microsoft.com/office/drawing/2014/main" id="{4365AEAE-50FC-FE9C-197D-C39A2B511455}"/>
              </a:ext>
            </a:extLst>
          </p:cNvPr>
          <p:cNvSpPr>
            <a:spLocks noGrp="1"/>
          </p:cNvSpPr>
          <p:nvPr>
            <p:ph idx="1"/>
          </p:nvPr>
        </p:nvSpPr>
        <p:spPr/>
        <p:txBody>
          <a:bodyPr/>
          <a:lstStyle/>
          <a:p>
            <a:pPr marL="0" indent="0" algn="l">
              <a:buNone/>
            </a:pPr>
            <a:r>
              <a:rPr lang="en-GB" b="1" i="0" dirty="0">
                <a:solidFill>
                  <a:srgbClr val="000000"/>
                </a:solidFill>
                <a:effectLst/>
                <a:highlight>
                  <a:srgbClr val="FFFFFF"/>
                </a:highlight>
                <a:latin typeface="arial" panose="020B0604020202020204" pitchFamily="34" charset="0"/>
              </a:rPr>
              <a:t>2A Meaning of dangerous driving.</a:t>
            </a:r>
          </a:p>
          <a:p>
            <a:pPr algn="l"/>
            <a:r>
              <a:rPr lang="en-GB" b="0" i="0" dirty="0">
                <a:solidFill>
                  <a:srgbClr val="1E1E1E"/>
                </a:solidFill>
                <a:effectLst/>
                <a:highlight>
                  <a:srgbClr val="FFFFFF"/>
                </a:highlight>
                <a:latin typeface="arial" panose="020B0604020202020204" pitchFamily="34" charset="0"/>
              </a:rPr>
              <a:t>(1) ….a person is to be regarded as driving dangerously if (and, subject to subsection (2) below, only if)—</a:t>
            </a:r>
          </a:p>
          <a:p>
            <a:pPr algn="l"/>
            <a:r>
              <a:rPr lang="en-GB" b="0" i="0" dirty="0">
                <a:solidFill>
                  <a:srgbClr val="1E1E1E"/>
                </a:solidFill>
                <a:effectLst/>
                <a:highlight>
                  <a:srgbClr val="FFFFFF"/>
                </a:highlight>
                <a:latin typeface="arial" panose="020B0604020202020204" pitchFamily="34" charset="0"/>
              </a:rPr>
              <a:t>(a)the way he drives falls far below what would be expected of a competent and careful driver, and</a:t>
            </a:r>
          </a:p>
          <a:p>
            <a:pPr algn="l"/>
            <a:r>
              <a:rPr lang="en-GB" b="0" i="0" dirty="0">
                <a:solidFill>
                  <a:srgbClr val="1E1E1E"/>
                </a:solidFill>
                <a:effectLst/>
                <a:highlight>
                  <a:srgbClr val="FFFFFF"/>
                </a:highlight>
                <a:latin typeface="arial" panose="020B0604020202020204" pitchFamily="34" charset="0"/>
              </a:rPr>
              <a:t>(b)it would be </a:t>
            </a:r>
            <a:r>
              <a:rPr lang="en-GB" b="1" i="0" dirty="0">
                <a:solidFill>
                  <a:srgbClr val="1E1E1E"/>
                </a:solidFill>
                <a:effectLst/>
                <a:highlight>
                  <a:srgbClr val="FFFFFF"/>
                </a:highlight>
                <a:latin typeface="arial" panose="020B0604020202020204" pitchFamily="34" charset="0"/>
              </a:rPr>
              <a:t>obvious to a competent and careful driver that driving in that way would be dangerous</a:t>
            </a:r>
            <a:r>
              <a:rPr lang="en-GB" b="0" i="0" dirty="0">
                <a:solidFill>
                  <a:srgbClr val="1E1E1E"/>
                </a:solidFill>
                <a:effectLst/>
                <a:highlight>
                  <a:srgbClr val="FFFFFF"/>
                </a:highlight>
                <a:latin typeface="arial" panose="020B0604020202020204" pitchFamily="34" charset="0"/>
              </a:rPr>
              <a:t>.</a:t>
            </a:r>
          </a:p>
          <a:p>
            <a:endParaRPr lang="en-GB" dirty="0"/>
          </a:p>
        </p:txBody>
      </p:sp>
    </p:spTree>
    <p:extLst>
      <p:ext uri="{BB962C8B-B14F-4D97-AF65-F5344CB8AC3E}">
        <p14:creationId xmlns:p14="http://schemas.microsoft.com/office/powerpoint/2010/main" val="123016039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44FE-8A3D-3D08-7216-249CF4584C36}"/>
              </a:ext>
            </a:extLst>
          </p:cNvPr>
          <p:cNvSpPr>
            <a:spLocks noGrp="1"/>
          </p:cNvSpPr>
          <p:nvPr>
            <p:ph type="title"/>
          </p:nvPr>
        </p:nvSpPr>
        <p:spPr/>
        <p:txBody>
          <a:bodyPr/>
          <a:lstStyle/>
          <a:p>
            <a:r>
              <a:rPr lang="en-GB" dirty="0"/>
              <a:t>Exemption to 2A Road Traffic Act 1988</a:t>
            </a:r>
          </a:p>
        </p:txBody>
      </p:sp>
      <p:sp>
        <p:nvSpPr>
          <p:cNvPr id="3" name="Content Placeholder 2">
            <a:extLst>
              <a:ext uri="{FF2B5EF4-FFF2-40B4-BE49-F238E27FC236}">
                <a16:creationId xmlns:a16="http://schemas.microsoft.com/office/drawing/2014/main" id="{3A5394C4-1877-20D3-9EF8-24F62A6A18A4}"/>
              </a:ext>
            </a:extLst>
          </p:cNvPr>
          <p:cNvSpPr>
            <a:spLocks noGrp="1"/>
          </p:cNvSpPr>
          <p:nvPr>
            <p:ph idx="1"/>
          </p:nvPr>
        </p:nvSpPr>
        <p:spPr/>
        <p:txBody>
          <a:bodyPr>
            <a:normAutofit/>
          </a:bodyPr>
          <a:lstStyle/>
          <a:p>
            <a:pPr algn="just"/>
            <a:r>
              <a:rPr lang="en-GB" b="0" i="0" dirty="0">
                <a:solidFill>
                  <a:srgbClr val="1E1E1E"/>
                </a:solidFill>
                <a:effectLst/>
                <a:highlight>
                  <a:srgbClr val="FFFFFF"/>
                </a:highlight>
                <a:latin typeface="arial" panose="020B0604020202020204" pitchFamily="34" charset="0"/>
              </a:rPr>
              <a:t>It does not apply where subsection (1B) applies.</a:t>
            </a:r>
          </a:p>
          <a:p>
            <a:pPr algn="l"/>
            <a:r>
              <a:rPr lang="en-GB" b="0" i="0" dirty="0">
                <a:solidFill>
                  <a:srgbClr val="1E1E1E"/>
                </a:solidFill>
                <a:effectLst/>
                <a:highlight>
                  <a:srgbClr val="FFFFFF"/>
                </a:highlight>
                <a:latin typeface="arial" panose="020B0604020202020204" pitchFamily="34" charset="0"/>
              </a:rPr>
              <a:t>(1A)Subsection (1B) applies where a designated person—</a:t>
            </a:r>
          </a:p>
          <a:p>
            <a:pPr algn="l"/>
            <a:r>
              <a:rPr lang="en-GB" b="0" i="0" dirty="0">
                <a:solidFill>
                  <a:srgbClr val="1E1E1E"/>
                </a:solidFill>
                <a:effectLst/>
                <a:highlight>
                  <a:srgbClr val="FFFFFF"/>
                </a:highlight>
                <a:latin typeface="arial" panose="020B0604020202020204" pitchFamily="34" charset="0"/>
              </a:rPr>
              <a:t>(a)is driving for police purposes (subject to subsections (1E) and (1F)), and</a:t>
            </a:r>
          </a:p>
          <a:p>
            <a:pPr algn="l"/>
            <a:r>
              <a:rPr lang="en-GB" b="0" i="0" dirty="0">
                <a:solidFill>
                  <a:srgbClr val="1E1E1E"/>
                </a:solidFill>
                <a:effectLst/>
                <a:highlight>
                  <a:srgbClr val="FFFFFF"/>
                </a:highlight>
                <a:latin typeface="arial" panose="020B0604020202020204" pitchFamily="34" charset="0"/>
              </a:rPr>
              <a:t>(b)has undertaken prescribed training.</a:t>
            </a:r>
          </a:p>
          <a:p>
            <a:pPr algn="l"/>
            <a:endParaRPr lang="en-GB" dirty="0">
              <a:solidFill>
                <a:srgbClr val="1E1E1E"/>
              </a:solidFill>
              <a:highlight>
                <a:srgbClr val="FFFFFF"/>
              </a:highlight>
              <a:latin typeface="arial" panose="020B0604020202020204" pitchFamily="34" charset="0"/>
            </a:endParaRPr>
          </a:p>
        </p:txBody>
      </p:sp>
      <p:pic>
        <p:nvPicPr>
          <p:cNvPr id="5" name="Picture 4">
            <a:extLst>
              <a:ext uri="{FF2B5EF4-FFF2-40B4-BE49-F238E27FC236}">
                <a16:creationId xmlns:a16="http://schemas.microsoft.com/office/drawing/2014/main" id="{9475C5FF-2D8D-D928-56BF-639B01CF59DE}"/>
              </a:ext>
            </a:extLst>
          </p:cNvPr>
          <p:cNvPicPr>
            <a:picLocks noChangeAspect="1"/>
          </p:cNvPicPr>
          <p:nvPr/>
        </p:nvPicPr>
        <p:blipFill>
          <a:blip r:embed="rId2"/>
          <a:stretch>
            <a:fillRect/>
          </a:stretch>
        </p:blipFill>
        <p:spPr>
          <a:xfrm>
            <a:off x="8565099" y="4183873"/>
            <a:ext cx="2788701" cy="1940155"/>
          </a:xfrm>
          <a:prstGeom prst="rect">
            <a:avLst/>
          </a:prstGeom>
        </p:spPr>
      </p:pic>
    </p:spTree>
    <p:extLst>
      <p:ext uri="{BB962C8B-B14F-4D97-AF65-F5344CB8AC3E}">
        <p14:creationId xmlns:p14="http://schemas.microsoft.com/office/powerpoint/2010/main" val="80211302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FD7D71-EFB3-A009-81FE-539819E8E338}"/>
              </a:ext>
            </a:extLst>
          </p:cNvPr>
          <p:cNvSpPr>
            <a:spLocks noGrp="1"/>
          </p:cNvSpPr>
          <p:nvPr>
            <p:ph idx="1"/>
          </p:nvPr>
        </p:nvSpPr>
        <p:spPr>
          <a:xfrm>
            <a:off x="838200" y="731520"/>
            <a:ext cx="10515600" cy="5445443"/>
          </a:xfrm>
        </p:spPr>
        <p:txBody>
          <a:bodyPr>
            <a:normAutofit/>
          </a:bodyPr>
          <a:lstStyle/>
          <a:p>
            <a:r>
              <a:rPr lang="en-GB" dirty="0"/>
              <a:t>Appointed Constable or member of police staff, designated by Chief Constable of force in England and Wales.</a:t>
            </a:r>
          </a:p>
          <a:p>
            <a:r>
              <a:rPr lang="en-GB" dirty="0"/>
              <a:t>Member of staff appointed by the Scottish Police Authority under sec 26(1) Police and Fire Reform (Scotland) Act 2012.</a:t>
            </a:r>
          </a:p>
          <a:p>
            <a:r>
              <a:rPr lang="en-GB" dirty="0"/>
              <a:t>Employee of British Transport Police, appointed under sec 27 Railways and Transport Safety Act 2003.</a:t>
            </a:r>
          </a:p>
          <a:p>
            <a:r>
              <a:rPr lang="en-GB" dirty="0"/>
              <a:t>National Crime Agency (NCA). Officer for law enforcement purposes only.</a:t>
            </a:r>
          </a:p>
          <a:p>
            <a:endParaRPr lang="en-GB" dirty="0"/>
          </a:p>
        </p:txBody>
      </p:sp>
      <p:pic>
        <p:nvPicPr>
          <p:cNvPr id="4" name="Picture 3">
            <a:extLst>
              <a:ext uri="{FF2B5EF4-FFF2-40B4-BE49-F238E27FC236}">
                <a16:creationId xmlns:a16="http://schemas.microsoft.com/office/drawing/2014/main" id="{1B2A8E05-0DF1-34A6-627A-38E9B60333D5}"/>
              </a:ext>
            </a:extLst>
          </p:cNvPr>
          <p:cNvPicPr>
            <a:picLocks noChangeAspect="1"/>
          </p:cNvPicPr>
          <p:nvPr/>
        </p:nvPicPr>
        <p:blipFill>
          <a:blip r:embed="rId2"/>
          <a:stretch>
            <a:fillRect/>
          </a:stretch>
        </p:blipFill>
        <p:spPr>
          <a:xfrm>
            <a:off x="3658433" y="4763167"/>
            <a:ext cx="2021931" cy="1609950"/>
          </a:xfrm>
          <a:prstGeom prst="rect">
            <a:avLst/>
          </a:prstGeom>
        </p:spPr>
      </p:pic>
      <p:pic>
        <p:nvPicPr>
          <p:cNvPr id="6" name="Picture 5">
            <a:extLst>
              <a:ext uri="{FF2B5EF4-FFF2-40B4-BE49-F238E27FC236}">
                <a16:creationId xmlns:a16="http://schemas.microsoft.com/office/drawing/2014/main" id="{F041C263-274F-E3FC-6D96-2885B74B3A64}"/>
              </a:ext>
            </a:extLst>
          </p:cNvPr>
          <p:cNvPicPr>
            <a:picLocks noChangeAspect="1"/>
          </p:cNvPicPr>
          <p:nvPr/>
        </p:nvPicPr>
        <p:blipFill>
          <a:blip r:embed="rId3"/>
          <a:stretch>
            <a:fillRect/>
          </a:stretch>
        </p:blipFill>
        <p:spPr>
          <a:xfrm>
            <a:off x="6301516" y="4763167"/>
            <a:ext cx="2143850" cy="1609950"/>
          </a:xfrm>
          <a:prstGeom prst="rect">
            <a:avLst/>
          </a:prstGeom>
        </p:spPr>
      </p:pic>
      <p:pic>
        <p:nvPicPr>
          <p:cNvPr id="8" name="Picture 7">
            <a:extLst>
              <a:ext uri="{FF2B5EF4-FFF2-40B4-BE49-F238E27FC236}">
                <a16:creationId xmlns:a16="http://schemas.microsoft.com/office/drawing/2014/main" id="{5E711D9B-C216-5F80-2734-FB5D68B8A13B}"/>
              </a:ext>
            </a:extLst>
          </p:cNvPr>
          <p:cNvPicPr>
            <a:picLocks noChangeAspect="1"/>
          </p:cNvPicPr>
          <p:nvPr/>
        </p:nvPicPr>
        <p:blipFill>
          <a:blip r:embed="rId4"/>
          <a:stretch>
            <a:fillRect/>
          </a:stretch>
        </p:blipFill>
        <p:spPr>
          <a:xfrm>
            <a:off x="9286587" y="4763167"/>
            <a:ext cx="2067213" cy="1609950"/>
          </a:xfrm>
          <a:prstGeom prst="rect">
            <a:avLst/>
          </a:prstGeom>
        </p:spPr>
      </p:pic>
      <p:pic>
        <p:nvPicPr>
          <p:cNvPr id="10" name="Picture 9">
            <a:extLst>
              <a:ext uri="{FF2B5EF4-FFF2-40B4-BE49-F238E27FC236}">
                <a16:creationId xmlns:a16="http://schemas.microsoft.com/office/drawing/2014/main" id="{DED6F8BD-F1B5-66E5-73FF-355C32564C7E}"/>
              </a:ext>
            </a:extLst>
          </p:cNvPr>
          <p:cNvPicPr>
            <a:picLocks noChangeAspect="1"/>
          </p:cNvPicPr>
          <p:nvPr/>
        </p:nvPicPr>
        <p:blipFill>
          <a:blip r:embed="rId5"/>
          <a:stretch>
            <a:fillRect/>
          </a:stretch>
        </p:blipFill>
        <p:spPr>
          <a:xfrm>
            <a:off x="946562" y="4763167"/>
            <a:ext cx="1952898" cy="1609950"/>
          </a:xfrm>
          <a:prstGeom prst="rect">
            <a:avLst/>
          </a:prstGeom>
        </p:spPr>
      </p:pic>
    </p:spTree>
    <p:extLst>
      <p:ext uri="{BB962C8B-B14F-4D97-AF65-F5344CB8AC3E}">
        <p14:creationId xmlns:p14="http://schemas.microsoft.com/office/powerpoint/2010/main" val="177295041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9917-8A46-3902-6694-791E4C9CB2DF}"/>
              </a:ext>
            </a:extLst>
          </p:cNvPr>
          <p:cNvSpPr>
            <a:spLocks noGrp="1"/>
          </p:cNvSpPr>
          <p:nvPr>
            <p:ph type="title"/>
          </p:nvPr>
        </p:nvSpPr>
        <p:spPr/>
        <p:txBody>
          <a:bodyPr/>
          <a:lstStyle/>
          <a:p>
            <a:r>
              <a:rPr lang="en-GB" dirty="0"/>
              <a:t>Causing, Death by dangerous driving</a:t>
            </a:r>
          </a:p>
        </p:txBody>
      </p:sp>
      <p:sp>
        <p:nvSpPr>
          <p:cNvPr id="3" name="Content Placeholder 2">
            <a:extLst>
              <a:ext uri="{FF2B5EF4-FFF2-40B4-BE49-F238E27FC236}">
                <a16:creationId xmlns:a16="http://schemas.microsoft.com/office/drawing/2014/main" id="{2538727D-2CB7-028A-63B8-7D3F0FB02E20}"/>
              </a:ext>
            </a:extLst>
          </p:cNvPr>
          <p:cNvSpPr>
            <a:spLocks noGrp="1"/>
          </p:cNvSpPr>
          <p:nvPr>
            <p:ph idx="1"/>
          </p:nvPr>
        </p:nvSpPr>
        <p:spPr/>
        <p:txBody>
          <a:bodyPr/>
          <a:lstStyle/>
          <a:p>
            <a:r>
              <a:rPr lang="en-GB" dirty="0"/>
              <a:t>S1 Road Traffic Act 1988</a:t>
            </a:r>
          </a:p>
          <a:p>
            <a:endParaRPr lang="en-GB" dirty="0"/>
          </a:p>
          <a:p>
            <a:r>
              <a:rPr lang="en-GB" b="0" i="0" dirty="0">
                <a:solidFill>
                  <a:srgbClr val="1E1E1E"/>
                </a:solidFill>
                <a:effectLst/>
                <a:highlight>
                  <a:srgbClr val="FFFFFF"/>
                </a:highlight>
                <a:latin typeface="arial" panose="020B0604020202020204" pitchFamily="34" charset="0"/>
              </a:rPr>
              <a:t>A person who </a:t>
            </a:r>
            <a:r>
              <a:rPr lang="en-GB" b="1" i="0" dirty="0">
                <a:solidFill>
                  <a:srgbClr val="1E1E1E"/>
                </a:solidFill>
                <a:effectLst/>
                <a:highlight>
                  <a:srgbClr val="FFFFFF"/>
                </a:highlight>
                <a:latin typeface="arial" panose="020B0604020202020204" pitchFamily="34" charset="0"/>
              </a:rPr>
              <a:t>causes</a:t>
            </a:r>
            <a:r>
              <a:rPr lang="en-GB" b="0" i="0" dirty="0">
                <a:solidFill>
                  <a:srgbClr val="1E1E1E"/>
                </a:solidFill>
                <a:effectLst/>
                <a:highlight>
                  <a:srgbClr val="FFFFFF"/>
                </a:highlight>
                <a:latin typeface="arial" panose="020B0604020202020204" pitchFamily="34" charset="0"/>
              </a:rPr>
              <a:t> the death of another person by driving a mechanically propelled vehicle </a:t>
            </a:r>
            <a:r>
              <a:rPr lang="en-GB" b="1" i="0" dirty="0">
                <a:solidFill>
                  <a:srgbClr val="1E1E1E"/>
                </a:solidFill>
                <a:effectLst/>
                <a:highlight>
                  <a:srgbClr val="FFFFFF"/>
                </a:highlight>
                <a:latin typeface="arial" panose="020B0604020202020204" pitchFamily="34" charset="0"/>
              </a:rPr>
              <a:t>dangerously</a:t>
            </a:r>
            <a:r>
              <a:rPr lang="en-GB" b="0" i="0" dirty="0">
                <a:solidFill>
                  <a:srgbClr val="1E1E1E"/>
                </a:solidFill>
                <a:effectLst/>
                <a:highlight>
                  <a:srgbClr val="FFFFFF"/>
                </a:highlight>
                <a:latin typeface="arial" panose="020B0604020202020204" pitchFamily="34" charset="0"/>
              </a:rPr>
              <a:t> on a </a:t>
            </a:r>
            <a:r>
              <a:rPr lang="en-GB" b="1" i="0" dirty="0">
                <a:solidFill>
                  <a:srgbClr val="1E1E1E"/>
                </a:solidFill>
                <a:effectLst/>
                <a:highlight>
                  <a:srgbClr val="FFFFFF"/>
                </a:highlight>
                <a:latin typeface="arial" panose="020B0604020202020204" pitchFamily="34" charset="0"/>
              </a:rPr>
              <a:t>road</a:t>
            </a:r>
            <a:r>
              <a:rPr lang="en-GB" b="0" i="0" dirty="0">
                <a:solidFill>
                  <a:srgbClr val="1E1E1E"/>
                </a:solidFill>
                <a:effectLst/>
                <a:highlight>
                  <a:srgbClr val="FFFFFF"/>
                </a:highlight>
                <a:latin typeface="arial" panose="020B0604020202020204" pitchFamily="34" charset="0"/>
              </a:rPr>
              <a:t> or other </a:t>
            </a:r>
            <a:r>
              <a:rPr lang="en-GB" b="1" i="0" dirty="0">
                <a:solidFill>
                  <a:srgbClr val="1E1E1E"/>
                </a:solidFill>
                <a:effectLst/>
                <a:highlight>
                  <a:srgbClr val="FFFFFF"/>
                </a:highlight>
                <a:latin typeface="arial" panose="020B0604020202020204" pitchFamily="34" charset="0"/>
              </a:rPr>
              <a:t>public place </a:t>
            </a:r>
            <a:r>
              <a:rPr lang="en-GB" b="0" i="0" dirty="0">
                <a:solidFill>
                  <a:srgbClr val="1E1E1E"/>
                </a:solidFill>
                <a:effectLst/>
                <a:highlight>
                  <a:srgbClr val="FFFFFF"/>
                </a:highlight>
                <a:latin typeface="arial" panose="020B0604020202020204" pitchFamily="34" charset="0"/>
              </a:rPr>
              <a:t>is guilty of an offence.</a:t>
            </a:r>
            <a:endParaRPr lang="en-GB" dirty="0"/>
          </a:p>
        </p:txBody>
      </p:sp>
    </p:spTree>
    <p:extLst>
      <p:ext uri="{BB962C8B-B14F-4D97-AF65-F5344CB8AC3E}">
        <p14:creationId xmlns:p14="http://schemas.microsoft.com/office/powerpoint/2010/main" val="248490010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E3F3-6E61-94C0-1383-E87B502521AB}"/>
              </a:ext>
            </a:extLst>
          </p:cNvPr>
          <p:cNvSpPr>
            <a:spLocks noGrp="1"/>
          </p:cNvSpPr>
          <p:nvPr>
            <p:ph type="title"/>
          </p:nvPr>
        </p:nvSpPr>
        <p:spPr/>
        <p:txBody>
          <a:bodyPr/>
          <a:lstStyle/>
          <a:p>
            <a:r>
              <a:rPr lang="en-GB" dirty="0"/>
              <a:t>Dangerous driving causing serious injury</a:t>
            </a:r>
          </a:p>
        </p:txBody>
      </p:sp>
      <p:sp>
        <p:nvSpPr>
          <p:cNvPr id="3" name="Content Placeholder 2">
            <a:extLst>
              <a:ext uri="{FF2B5EF4-FFF2-40B4-BE49-F238E27FC236}">
                <a16:creationId xmlns:a16="http://schemas.microsoft.com/office/drawing/2014/main" id="{D3D085C8-3A85-873B-1BAB-42162730C304}"/>
              </a:ext>
            </a:extLst>
          </p:cNvPr>
          <p:cNvSpPr>
            <a:spLocks noGrp="1"/>
          </p:cNvSpPr>
          <p:nvPr>
            <p:ph idx="1"/>
          </p:nvPr>
        </p:nvSpPr>
        <p:spPr/>
        <p:txBody>
          <a:bodyPr/>
          <a:lstStyle/>
          <a:p>
            <a:endParaRPr lang="en-GB" dirty="0">
              <a:solidFill>
                <a:srgbClr val="474747"/>
              </a:solidFill>
              <a:highlight>
                <a:srgbClr val="FFFFFF"/>
              </a:highlight>
              <a:latin typeface="Google Sans"/>
            </a:endParaRPr>
          </a:p>
          <a:p>
            <a:endParaRPr lang="en-GB" b="0" i="0" dirty="0">
              <a:solidFill>
                <a:srgbClr val="474747"/>
              </a:solidFill>
              <a:effectLst/>
              <a:highlight>
                <a:srgbClr val="FFFFFF"/>
              </a:highlight>
              <a:latin typeface="Google Sans"/>
            </a:endParaRPr>
          </a:p>
          <a:p>
            <a:endParaRPr lang="en-GB" dirty="0">
              <a:solidFill>
                <a:srgbClr val="474747"/>
              </a:solidFill>
              <a:highlight>
                <a:srgbClr val="FFFFFF"/>
              </a:highlight>
              <a:latin typeface="Google Sans"/>
            </a:endParaRPr>
          </a:p>
          <a:p>
            <a:endParaRPr lang="en-GB" dirty="0"/>
          </a:p>
        </p:txBody>
      </p:sp>
      <p:sp>
        <p:nvSpPr>
          <p:cNvPr id="5" name="TextBox 4">
            <a:extLst>
              <a:ext uri="{FF2B5EF4-FFF2-40B4-BE49-F238E27FC236}">
                <a16:creationId xmlns:a16="http://schemas.microsoft.com/office/drawing/2014/main" id="{49C3CD6C-3259-7322-8905-ABBA3D02944D}"/>
              </a:ext>
            </a:extLst>
          </p:cNvPr>
          <p:cNvSpPr txBox="1"/>
          <p:nvPr/>
        </p:nvSpPr>
        <p:spPr>
          <a:xfrm>
            <a:off x="892233" y="2227811"/>
            <a:ext cx="10461567" cy="3416320"/>
          </a:xfrm>
          <a:prstGeom prst="rect">
            <a:avLst/>
          </a:prstGeom>
          <a:noFill/>
        </p:spPr>
        <p:txBody>
          <a:bodyPr wrap="square">
            <a:spAutoFit/>
          </a:bodyPr>
          <a:lstStyle/>
          <a:p>
            <a:pPr algn="l"/>
            <a:r>
              <a:rPr lang="en-GB" sz="2400" b="0" i="0" dirty="0">
                <a:solidFill>
                  <a:srgbClr val="1E1E1E"/>
                </a:solidFill>
                <a:effectLst/>
                <a:highlight>
                  <a:srgbClr val="FFFFFF"/>
                </a:highlight>
                <a:latin typeface="arial" panose="020B0604020202020204" pitchFamily="34" charset="0"/>
              </a:rPr>
              <a:t>S. 1A Road Traffic Act 1988</a:t>
            </a:r>
          </a:p>
          <a:p>
            <a:pPr algn="l"/>
            <a:endParaRPr lang="en-GB" sz="2400" dirty="0">
              <a:solidFill>
                <a:srgbClr val="1E1E1E"/>
              </a:solidFill>
              <a:highlight>
                <a:srgbClr val="FFFFFF"/>
              </a:highlight>
              <a:latin typeface="arial" panose="020B0604020202020204" pitchFamily="34" charset="0"/>
            </a:endParaRPr>
          </a:p>
          <a:p>
            <a:pPr algn="l"/>
            <a:r>
              <a:rPr lang="en-GB" sz="2400" b="0" i="0" dirty="0">
                <a:solidFill>
                  <a:srgbClr val="1E1E1E"/>
                </a:solidFill>
                <a:effectLst/>
                <a:highlight>
                  <a:srgbClr val="FFFFFF"/>
                </a:highlight>
                <a:latin typeface="arial" panose="020B0604020202020204" pitchFamily="34" charset="0"/>
              </a:rPr>
              <a:t>(1)A person who causes </a:t>
            </a:r>
            <a:r>
              <a:rPr lang="en-GB" sz="2400" b="1" i="0" dirty="0">
                <a:solidFill>
                  <a:srgbClr val="1E1E1E"/>
                </a:solidFill>
                <a:effectLst/>
                <a:highlight>
                  <a:srgbClr val="FFFFFF"/>
                </a:highlight>
                <a:latin typeface="arial" panose="020B0604020202020204" pitchFamily="34" charset="0"/>
              </a:rPr>
              <a:t>serious injury </a:t>
            </a:r>
            <a:r>
              <a:rPr lang="en-GB" sz="2400" b="0" i="0" dirty="0">
                <a:solidFill>
                  <a:srgbClr val="1E1E1E"/>
                </a:solidFill>
                <a:effectLst/>
                <a:highlight>
                  <a:srgbClr val="FFFFFF"/>
                </a:highlight>
                <a:latin typeface="arial" panose="020B0604020202020204" pitchFamily="34" charset="0"/>
              </a:rPr>
              <a:t>to another person by driving </a:t>
            </a:r>
            <a:r>
              <a:rPr lang="en-GB" sz="2400" b="1" i="0" dirty="0">
                <a:solidFill>
                  <a:srgbClr val="1E1E1E"/>
                </a:solidFill>
                <a:effectLst/>
                <a:highlight>
                  <a:srgbClr val="FFFFFF"/>
                </a:highlight>
                <a:latin typeface="arial" panose="020B0604020202020204" pitchFamily="34" charset="0"/>
              </a:rPr>
              <a:t>a mechanically propelled vehicle dangerously </a:t>
            </a:r>
            <a:r>
              <a:rPr lang="en-GB" sz="2400" b="0" i="0" dirty="0">
                <a:solidFill>
                  <a:srgbClr val="1E1E1E"/>
                </a:solidFill>
                <a:effectLst/>
                <a:highlight>
                  <a:srgbClr val="FFFFFF"/>
                </a:highlight>
                <a:latin typeface="arial" panose="020B0604020202020204" pitchFamily="34" charset="0"/>
              </a:rPr>
              <a:t>on a </a:t>
            </a:r>
            <a:r>
              <a:rPr lang="en-GB" sz="2400" b="1" i="0" dirty="0">
                <a:solidFill>
                  <a:srgbClr val="1E1E1E"/>
                </a:solidFill>
                <a:effectLst/>
                <a:highlight>
                  <a:srgbClr val="FFFFFF"/>
                </a:highlight>
                <a:latin typeface="arial" panose="020B0604020202020204" pitchFamily="34" charset="0"/>
              </a:rPr>
              <a:t>road</a:t>
            </a:r>
            <a:r>
              <a:rPr lang="en-GB" sz="2400" b="0" i="0" dirty="0">
                <a:solidFill>
                  <a:srgbClr val="1E1E1E"/>
                </a:solidFill>
                <a:effectLst/>
                <a:highlight>
                  <a:srgbClr val="FFFFFF"/>
                </a:highlight>
                <a:latin typeface="arial" panose="020B0604020202020204" pitchFamily="34" charset="0"/>
              </a:rPr>
              <a:t> or other </a:t>
            </a:r>
            <a:r>
              <a:rPr lang="en-GB" sz="2400" b="1" i="0" dirty="0">
                <a:solidFill>
                  <a:srgbClr val="1E1E1E"/>
                </a:solidFill>
                <a:effectLst/>
                <a:highlight>
                  <a:srgbClr val="FFFFFF"/>
                </a:highlight>
                <a:latin typeface="arial" panose="020B0604020202020204" pitchFamily="34" charset="0"/>
              </a:rPr>
              <a:t>public</a:t>
            </a:r>
            <a:r>
              <a:rPr lang="en-GB" sz="2400" b="0" i="0" dirty="0">
                <a:solidFill>
                  <a:srgbClr val="1E1E1E"/>
                </a:solidFill>
                <a:effectLst/>
                <a:highlight>
                  <a:srgbClr val="FFFFFF"/>
                </a:highlight>
                <a:latin typeface="arial" panose="020B0604020202020204" pitchFamily="34" charset="0"/>
              </a:rPr>
              <a:t> </a:t>
            </a:r>
            <a:r>
              <a:rPr lang="en-GB" sz="2400" b="1" i="0" dirty="0">
                <a:solidFill>
                  <a:srgbClr val="1E1E1E"/>
                </a:solidFill>
                <a:effectLst/>
                <a:highlight>
                  <a:srgbClr val="FFFFFF"/>
                </a:highlight>
                <a:latin typeface="arial" panose="020B0604020202020204" pitchFamily="34" charset="0"/>
              </a:rPr>
              <a:t>place</a:t>
            </a:r>
            <a:r>
              <a:rPr lang="en-GB" sz="2400" b="0" i="0" dirty="0">
                <a:solidFill>
                  <a:srgbClr val="1E1E1E"/>
                </a:solidFill>
                <a:effectLst/>
                <a:highlight>
                  <a:srgbClr val="FFFFFF"/>
                </a:highlight>
                <a:latin typeface="arial" panose="020B0604020202020204" pitchFamily="34" charset="0"/>
              </a:rPr>
              <a:t> is guilty of an offence.</a:t>
            </a:r>
          </a:p>
          <a:p>
            <a:pPr algn="l"/>
            <a:r>
              <a:rPr lang="en-GB" sz="2400" b="0" i="0" dirty="0">
                <a:solidFill>
                  <a:srgbClr val="1E1E1E"/>
                </a:solidFill>
                <a:effectLst/>
                <a:highlight>
                  <a:srgbClr val="FFFFFF"/>
                </a:highlight>
                <a:latin typeface="arial" panose="020B0604020202020204" pitchFamily="34" charset="0"/>
              </a:rPr>
              <a:t>(2)In this section “serious injury” means—</a:t>
            </a:r>
          </a:p>
          <a:p>
            <a:pPr algn="l"/>
            <a:r>
              <a:rPr lang="en-GB" sz="2400" b="0" i="0" dirty="0">
                <a:solidFill>
                  <a:srgbClr val="1E1E1E"/>
                </a:solidFill>
                <a:effectLst/>
                <a:highlight>
                  <a:srgbClr val="FFFFFF"/>
                </a:highlight>
                <a:latin typeface="arial" panose="020B0604020202020204" pitchFamily="34" charset="0"/>
              </a:rPr>
              <a:t>(a)in England and Wales, physical harm which amounts to </a:t>
            </a:r>
            <a:r>
              <a:rPr lang="en-GB" sz="2400" b="1" i="0" dirty="0">
                <a:solidFill>
                  <a:srgbClr val="1E1E1E"/>
                </a:solidFill>
                <a:effectLst/>
                <a:highlight>
                  <a:srgbClr val="FFFFFF"/>
                </a:highlight>
                <a:latin typeface="arial" panose="020B0604020202020204" pitchFamily="34" charset="0"/>
              </a:rPr>
              <a:t>grievous bodily harm</a:t>
            </a:r>
            <a:r>
              <a:rPr lang="en-GB" sz="2400" b="0" i="0" dirty="0">
                <a:solidFill>
                  <a:srgbClr val="1E1E1E"/>
                </a:solidFill>
                <a:effectLst/>
                <a:highlight>
                  <a:srgbClr val="FFFFFF"/>
                </a:highlight>
                <a:latin typeface="arial" panose="020B0604020202020204" pitchFamily="34" charset="0"/>
              </a:rPr>
              <a:t> for the purposes of the Offences against the Person Act 1861, and</a:t>
            </a:r>
          </a:p>
          <a:p>
            <a:pPr algn="l"/>
            <a:r>
              <a:rPr lang="en-GB" sz="2400" b="0" i="0" dirty="0">
                <a:solidFill>
                  <a:srgbClr val="1E1E1E"/>
                </a:solidFill>
                <a:effectLst/>
                <a:highlight>
                  <a:srgbClr val="FFFFFF"/>
                </a:highlight>
                <a:latin typeface="arial" panose="020B0604020202020204" pitchFamily="34" charset="0"/>
              </a:rPr>
              <a:t>(b)in Scotland, severe physical injury.</a:t>
            </a:r>
          </a:p>
        </p:txBody>
      </p:sp>
    </p:spTree>
    <p:extLst>
      <p:ext uri="{BB962C8B-B14F-4D97-AF65-F5344CB8AC3E}">
        <p14:creationId xmlns:p14="http://schemas.microsoft.com/office/powerpoint/2010/main" val="403964551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8DA5F-C9C7-6B32-C6BF-495C68F15A11}"/>
              </a:ext>
            </a:extLst>
          </p:cNvPr>
          <p:cNvSpPr>
            <a:spLocks noGrp="1"/>
          </p:cNvSpPr>
          <p:nvPr>
            <p:ph type="title"/>
          </p:nvPr>
        </p:nvSpPr>
        <p:spPr/>
        <p:txBody>
          <a:bodyPr/>
          <a:lstStyle/>
          <a:p>
            <a:r>
              <a:rPr lang="en-GB" dirty="0"/>
              <a:t>Grievous bodily harm (GBH).</a:t>
            </a:r>
          </a:p>
        </p:txBody>
      </p:sp>
      <p:sp>
        <p:nvSpPr>
          <p:cNvPr id="7" name="Content Placeholder 6">
            <a:extLst>
              <a:ext uri="{FF2B5EF4-FFF2-40B4-BE49-F238E27FC236}">
                <a16:creationId xmlns:a16="http://schemas.microsoft.com/office/drawing/2014/main" id="{69B046E1-E563-02D0-4DE5-C49DA6C2B4C3}"/>
              </a:ext>
            </a:extLst>
          </p:cNvPr>
          <p:cNvSpPr>
            <a:spLocks noGrp="1"/>
          </p:cNvSpPr>
          <p:nvPr>
            <p:ph idx="1"/>
          </p:nvPr>
        </p:nvSpPr>
        <p:spPr/>
        <p:txBody>
          <a:bodyPr>
            <a:normAutofit fontScale="92500" lnSpcReduction="20000"/>
          </a:bodyPr>
          <a:lstStyle/>
          <a:p>
            <a:r>
              <a:rPr lang="en-GB" dirty="0"/>
              <a:t>GBH is ‘Really Serious Injury’.</a:t>
            </a:r>
          </a:p>
          <a:p>
            <a:endParaRPr lang="en-GB" dirty="0"/>
          </a:p>
          <a:p>
            <a:r>
              <a:rPr lang="en-GB" dirty="0"/>
              <a:t>There is no definitive list but CPS charging standards are helpful with what would be ‘really serious injury’.</a:t>
            </a:r>
          </a:p>
          <a:p>
            <a:r>
              <a:rPr lang="en-GB" dirty="0"/>
              <a:t> </a:t>
            </a:r>
            <a:r>
              <a:rPr lang="en-GB" dirty="0">
                <a:hlinkClick r:id="rId2"/>
              </a:rPr>
              <a:t>Offences against the Person, incorporating the Charging Standard | The Crown Prosecution Service (cps.gov.uk)</a:t>
            </a:r>
            <a:endParaRPr lang="en-GB" dirty="0"/>
          </a:p>
          <a:p>
            <a:endParaRPr lang="en-GB" dirty="0"/>
          </a:p>
          <a:p>
            <a:r>
              <a:rPr lang="en-GB" i="1" dirty="0"/>
              <a:t>R v Marsh[2011] EWCA Crim 3190 – female cut with key leaving a 4” scar,</a:t>
            </a:r>
          </a:p>
          <a:p>
            <a:endParaRPr lang="en-GB" i="1" dirty="0"/>
          </a:p>
          <a:p>
            <a:r>
              <a:rPr lang="en-GB" i="1" dirty="0"/>
              <a:t>R v Birmingham [2002] EWCA 2608 – large number of widespread minor injuries are capable of amounting to GBH……</a:t>
            </a:r>
          </a:p>
        </p:txBody>
      </p:sp>
    </p:spTree>
    <p:extLst>
      <p:ext uri="{BB962C8B-B14F-4D97-AF65-F5344CB8AC3E}">
        <p14:creationId xmlns:p14="http://schemas.microsoft.com/office/powerpoint/2010/main" val="241365550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64EF9-AD59-36D1-DD44-58D8D9F35612}"/>
              </a:ext>
            </a:extLst>
          </p:cNvPr>
          <p:cNvSpPr>
            <a:spLocks noGrp="1"/>
          </p:cNvSpPr>
          <p:nvPr>
            <p:ph type="title"/>
          </p:nvPr>
        </p:nvSpPr>
        <p:spPr>
          <a:xfrm>
            <a:off x="838200" y="103367"/>
            <a:ext cx="10515600" cy="946205"/>
          </a:xfrm>
        </p:spPr>
        <p:txBody>
          <a:bodyPr/>
          <a:lstStyle/>
          <a:p>
            <a:r>
              <a:rPr lang="en-GB" dirty="0"/>
              <a:t>Defences:</a:t>
            </a:r>
          </a:p>
        </p:txBody>
      </p:sp>
      <p:sp>
        <p:nvSpPr>
          <p:cNvPr id="3" name="Content Placeholder 2">
            <a:extLst>
              <a:ext uri="{FF2B5EF4-FFF2-40B4-BE49-F238E27FC236}">
                <a16:creationId xmlns:a16="http://schemas.microsoft.com/office/drawing/2014/main" id="{254649D7-F7AA-35B2-D80F-A2ABF9284EA0}"/>
              </a:ext>
            </a:extLst>
          </p:cNvPr>
          <p:cNvSpPr>
            <a:spLocks noGrp="1"/>
          </p:cNvSpPr>
          <p:nvPr>
            <p:ph idx="1"/>
          </p:nvPr>
        </p:nvSpPr>
        <p:spPr>
          <a:xfrm>
            <a:off x="838200" y="1367624"/>
            <a:ext cx="10515600" cy="5192202"/>
          </a:xfrm>
        </p:spPr>
        <p:txBody>
          <a:bodyPr>
            <a:normAutofit fontScale="92500" lnSpcReduction="10000"/>
          </a:bodyPr>
          <a:lstStyle/>
          <a:p>
            <a:r>
              <a:rPr lang="en-GB" dirty="0"/>
              <a:t>Automatism – epileptic fit or bee sting (Watmore v Jenkins[1961] 2 AII ER 868).  (NB diabetic coma is not automatism).</a:t>
            </a:r>
          </a:p>
          <a:p>
            <a:r>
              <a:rPr lang="en-GB" dirty="0"/>
              <a:t>Unconscious or sudden illness – becoming unconscious by way of circumstances beyond their control.</a:t>
            </a:r>
          </a:p>
          <a:p>
            <a:r>
              <a:rPr lang="en-GB" dirty="0"/>
              <a:t>Assisting in the arrest of offenders – A shunts B’s car off the road, assisting the police in the arrest of an offender (R V </a:t>
            </a:r>
            <a:r>
              <a:rPr lang="en-GB" dirty="0" err="1"/>
              <a:t>Renouf</a:t>
            </a:r>
            <a:r>
              <a:rPr lang="en-GB" dirty="0"/>
              <a:t>[1986] 2AII ER 449)</a:t>
            </a:r>
          </a:p>
          <a:p>
            <a:r>
              <a:rPr lang="en-GB" dirty="0"/>
              <a:t>Duress by threats</a:t>
            </a:r>
          </a:p>
          <a:p>
            <a:r>
              <a:rPr lang="en-GB" dirty="0"/>
              <a:t>Duress by necessity of circumstances – to avoid death or serious injury to </a:t>
            </a:r>
            <a:r>
              <a:rPr lang="en-GB" b="1" dirty="0"/>
              <a:t>any</a:t>
            </a:r>
            <a:r>
              <a:rPr lang="en-GB" dirty="0"/>
              <a:t> person.</a:t>
            </a:r>
          </a:p>
          <a:p>
            <a:r>
              <a:rPr lang="en-GB" dirty="0"/>
              <a:t>Sudden mechanical defect – must be sudden (R V Spurge [1961] 2 AII ER 688).</a:t>
            </a:r>
          </a:p>
          <a:p>
            <a:r>
              <a:rPr lang="en-GB" dirty="0"/>
              <a:t>Authorised motoring event – sporting event authorised by Secretary of State (s 136 RTA 1988).</a:t>
            </a:r>
          </a:p>
          <a:p>
            <a:endParaRPr lang="en-GB" dirty="0"/>
          </a:p>
        </p:txBody>
      </p:sp>
    </p:spTree>
    <p:extLst>
      <p:ext uri="{BB962C8B-B14F-4D97-AF65-F5344CB8AC3E}">
        <p14:creationId xmlns:p14="http://schemas.microsoft.com/office/powerpoint/2010/main" val="946359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4996</Words>
  <Application>Microsoft Office PowerPoint</Application>
  <PresentationFormat>Widescreen</PresentationFormat>
  <Paragraphs>571</Paragraphs>
  <Slides>83</Slides>
  <Notes>26</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83</vt:i4>
      </vt:variant>
    </vt:vector>
  </HeadingPairs>
  <TitlesOfParts>
    <vt:vector size="96" baseType="lpstr">
      <vt:lpstr>Arial,Sans-Serif</vt:lpstr>
      <vt:lpstr>Bradley Hand</vt:lpstr>
      <vt:lpstr>Gill Sans W01 Book</vt:lpstr>
      <vt:lpstr>Google Sans</vt:lpstr>
      <vt:lpstr>Gotham</vt:lpstr>
      <vt:lpstr>ＭＳ Ｐゴシック</vt:lpstr>
      <vt:lpstr>var(--ricos-custom-p-font-family,unset)</vt:lpstr>
      <vt:lpstr>Arial</vt:lpstr>
      <vt:lpstr>Arial</vt:lpstr>
      <vt:lpstr>Calibri</vt:lpstr>
      <vt:lpstr>Calibri Light</vt:lpstr>
      <vt:lpstr>Lato</vt:lpstr>
      <vt:lpstr>Office Theme</vt:lpstr>
      <vt:lpstr>Revision Slides BMPL6011 2025</vt:lpstr>
      <vt:lpstr>The National Decision Model (NDM)   Is key to all Police activity and investigations.</vt:lpstr>
      <vt:lpstr>THRIVE </vt:lpstr>
      <vt:lpstr>PowerPoint Presentation</vt:lpstr>
      <vt:lpstr>PowerPoint Presentation</vt:lpstr>
      <vt:lpstr>PowerPoint Presentation</vt:lpstr>
      <vt:lpstr>Investigations may be carried out in relation to: </vt:lpstr>
      <vt:lpstr>Investigative Mindset</vt:lpstr>
      <vt:lpstr>PowerPoint Presentation</vt:lpstr>
      <vt:lpstr>PowerPoint Presentation</vt:lpstr>
      <vt:lpstr>PowerPoint Presentation</vt:lpstr>
      <vt:lpstr>Material </vt:lpstr>
      <vt:lpstr>What is a crime scene?</vt:lpstr>
      <vt:lpstr>Types of evidence that may be found at a crime scene.  </vt:lpstr>
      <vt:lpstr>“What is the Golden Hour” </vt:lpstr>
      <vt:lpstr>Potential Crime Scene Hazards - Risks</vt:lpstr>
      <vt:lpstr>PowerPoint Presentation</vt:lpstr>
      <vt:lpstr>PowerPoint Presentation</vt:lpstr>
      <vt:lpstr>Discretion</vt:lpstr>
      <vt:lpstr>PowerPoint Presentation</vt:lpstr>
      <vt:lpstr>COPPLAN</vt:lpstr>
      <vt:lpstr>PowerPoint Presentation</vt:lpstr>
      <vt:lpstr>PowerPoint Presentation</vt:lpstr>
      <vt:lpstr>Special warnings</vt:lpstr>
      <vt:lpstr>PowerPoint Presentation</vt:lpstr>
      <vt:lpstr>PowerPoint Presentation</vt:lpstr>
      <vt:lpstr>On arrival at the custody suite…</vt:lpstr>
      <vt:lpstr>The custody sergeant will…</vt:lpstr>
      <vt:lpstr>Mandatory Sampling</vt:lpstr>
      <vt:lpstr>PowerPoint Presentation</vt:lpstr>
      <vt:lpstr>Role of the duty solicitor</vt:lpstr>
      <vt:lpstr>The interview</vt:lpstr>
      <vt:lpstr>PowerPoint Presentation</vt:lpstr>
      <vt:lpstr>What safeguarding is in place for the interviewee?</vt:lpstr>
      <vt:lpstr>The purpose of Police and Criminal Evidence Act 1984, Code E introduction was to…</vt:lpstr>
      <vt:lpstr>PowerPoint Presentation</vt:lpstr>
      <vt:lpstr>Interview Planning and Preparation</vt:lpstr>
      <vt:lpstr>PowerPoint Presentation</vt:lpstr>
      <vt:lpstr>Things to cover in the introduction of interview</vt:lpstr>
      <vt:lpstr>Possible interview scenarios</vt:lpstr>
      <vt:lpstr>PowerPoint Presentation</vt:lpstr>
      <vt:lpstr>Post interview</vt:lpstr>
      <vt:lpstr>Files</vt:lpstr>
      <vt:lpstr>PowerPoint Presentation</vt:lpstr>
      <vt:lpstr>This caution is used…</vt:lpstr>
      <vt:lpstr>There is a third post charge caution but you do not need to know this for this assessment.</vt:lpstr>
      <vt:lpstr>Human Rights Act</vt:lpstr>
      <vt:lpstr>What are Human Rights?</vt:lpstr>
      <vt:lpstr>PowerPoint Presentation</vt:lpstr>
      <vt:lpstr>PowerPoint Presentation</vt:lpstr>
      <vt:lpstr>Powers of Entry, Search and Seizure </vt:lpstr>
      <vt:lpstr>PowerPoint Presentation</vt:lpstr>
      <vt:lpstr>PowerPoint Presentation</vt:lpstr>
      <vt:lpstr>PowerPoint Presentation</vt:lpstr>
      <vt:lpstr>Section 19 - Seizing</vt:lpstr>
      <vt:lpstr>Key Theft Act Offences….</vt:lpstr>
      <vt:lpstr>Theft Act 1968 </vt:lpstr>
      <vt:lpstr>What is intelligence in the police service?</vt:lpstr>
      <vt:lpstr>Governance of information</vt:lpstr>
      <vt:lpstr>Codes of Practice</vt:lpstr>
      <vt:lpstr>PowerPoint Presentation</vt:lpstr>
      <vt:lpstr>PowerPoint Presentation</vt:lpstr>
      <vt:lpstr>Collection</vt:lpstr>
      <vt:lpstr>PowerPoint Presentation</vt:lpstr>
      <vt:lpstr>Evaluation</vt:lpstr>
      <vt:lpstr>There are three significant stages to go through during the evaluation phase: </vt:lpstr>
      <vt:lpstr>Analysis</vt:lpstr>
      <vt:lpstr>What Does Analysis Provide?</vt:lpstr>
      <vt:lpstr>PowerPoint Presentation</vt:lpstr>
      <vt:lpstr>PowerPoint Presentation</vt:lpstr>
      <vt:lpstr>PowerPoint Presentation</vt:lpstr>
      <vt:lpstr>PowerPoint Presentation</vt:lpstr>
      <vt:lpstr>Basic Roads policing overview:</vt:lpstr>
      <vt:lpstr>PowerPoint Presentation</vt:lpstr>
      <vt:lpstr>Sec 3.  Road Traffic Act 1988</vt:lpstr>
      <vt:lpstr>Sec 3(a). Road Traffic Act 1988</vt:lpstr>
      <vt:lpstr>Dangerous Driving.  S. 2A Road Traffic Act 1988.</vt:lpstr>
      <vt:lpstr>Exemption to 2A Road Traffic Act 1988</vt:lpstr>
      <vt:lpstr>PowerPoint Presentation</vt:lpstr>
      <vt:lpstr>Causing, Death by dangerous driving</vt:lpstr>
      <vt:lpstr>Dangerous driving causing serious injury</vt:lpstr>
      <vt:lpstr>Grievous bodily harm (GBH).</vt:lpstr>
      <vt:lpstr>Defences: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 Operational Policing</dc:title>
  <dc:creator>Rhiannon Lloyd</dc:creator>
  <cp:lastModifiedBy>Melanie Thomas</cp:lastModifiedBy>
  <cp:revision>69</cp:revision>
  <dcterms:created xsi:type="dcterms:W3CDTF">2023-03-19T18:15:16Z</dcterms:created>
  <dcterms:modified xsi:type="dcterms:W3CDTF">2025-03-26T22:37:47Z</dcterms:modified>
</cp:coreProperties>
</file>