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643DCE-70FB-43A0-8743-200A276EB581}" v="55" dt="2025-06-15T20:32:15.5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736" y="2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6/15/2025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jpg"/><Relationship Id="rId7"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fsgtoolanddie.co.uk/" TargetMode="External"/><Relationship Id="rId5" Type="http://schemas.openxmlformats.org/officeDocument/2006/relationships/hyperlink" Target="https://www.isixsigma.com/dmaic-methodology/what-dmaic/" TargetMode="External"/><Relationship Id="rId10" Type="http://schemas.openxmlformats.org/officeDocument/2006/relationships/image" Target="../media/image7.jpg"/><Relationship Id="rId4" Type="http://schemas.openxmlformats.org/officeDocument/2006/relationships/image" Target="../media/image3.pn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Fsg Tool &amp; Die - Crunchbase Company Profile &amp; Funding">
            <a:extLst>
              <a:ext uri="{FF2B5EF4-FFF2-40B4-BE49-F238E27FC236}">
                <a16:creationId xmlns:a16="http://schemas.microsoft.com/office/drawing/2014/main" id="{670DBC25-32EB-CF64-E897-A3BAC50320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3738" b="21934"/>
          <a:stretch>
            <a:fillRect/>
          </a:stretch>
        </p:blipFill>
        <p:spPr bwMode="auto">
          <a:xfrm>
            <a:off x="288497" y="29016667"/>
            <a:ext cx="2570696" cy="117517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a:spLocks noChangeArrowheads="1"/>
          </p:cNvSpPr>
          <p:nvPr/>
        </p:nvSpPr>
        <p:spPr bwMode="auto">
          <a:xfrm>
            <a:off x="3048942" y="2139836"/>
            <a:ext cx="18025129" cy="3877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gn="ctr" eaLnBrk="1" hangingPunct="1">
              <a:lnSpc>
                <a:spcPct val="110000"/>
              </a:lnSpc>
              <a:spcBef>
                <a:spcPct val="0"/>
              </a:spcBef>
              <a:buFontTx/>
              <a:buNone/>
            </a:pPr>
            <a:r>
              <a:rPr lang="en-GB" altLang="en-US" sz="4800" b="1" dirty="0">
                <a:solidFill>
                  <a:srgbClr val="002060"/>
                </a:solidFill>
                <a:effectLst>
                  <a:outerShdw blurRad="38100" dist="38100" dir="2700000" algn="tl">
                    <a:srgbClr val="000000">
                      <a:alpha val="43137"/>
                    </a:srgbClr>
                  </a:outerShdw>
                </a:effectLst>
                <a:latin typeface="Calibri" charset="0"/>
                <a:ea typeface="Calibri" charset="0"/>
                <a:cs typeface="Calibri" charset="0"/>
              </a:rPr>
              <a:t>Improving CNC Manufacturing Processes: A Data Driven Approach</a:t>
            </a:r>
          </a:p>
          <a:p>
            <a:pPr algn="ctr" eaLnBrk="1" hangingPunct="1">
              <a:lnSpc>
                <a:spcPct val="110000"/>
              </a:lnSpc>
              <a:spcBef>
                <a:spcPct val="0"/>
              </a:spcBef>
              <a:buFontTx/>
              <a:buNone/>
            </a:pPr>
            <a:r>
              <a:rPr lang="en-GB" altLang="en-US" sz="4800" b="1" dirty="0">
                <a:solidFill>
                  <a:srgbClr val="002060"/>
                </a:solidFill>
                <a:effectLst>
                  <a:outerShdw blurRad="38100" dist="38100" dir="2700000" algn="tl">
                    <a:srgbClr val="000000">
                      <a:alpha val="43137"/>
                    </a:srgbClr>
                  </a:outerShdw>
                </a:effectLst>
                <a:latin typeface="Calibri" charset="0"/>
                <a:ea typeface="Calibri" charset="0"/>
                <a:cs typeface="Calibri" charset="0"/>
              </a:rPr>
              <a:t>to Tool Availability, Standardisation, and Maintenance </a:t>
            </a:r>
          </a:p>
          <a:p>
            <a:pPr algn="ctr" eaLnBrk="1" hangingPunct="1">
              <a:spcBef>
                <a:spcPct val="0"/>
              </a:spcBef>
              <a:buFontTx/>
              <a:buNone/>
            </a:pPr>
            <a:r>
              <a:rPr lang="en-GB" altLang="en-US" sz="4000" b="1" dirty="0">
                <a:solidFill>
                  <a:srgbClr val="002060"/>
                </a:solidFill>
                <a:latin typeface="Calibri" charset="0"/>
                <a:ea typeface="Calibri" charset="0"/>
                <a:cs typeface="Calibri" charset="0"/>
              </a:rPr>
              <a:t>William Holmes </a:t>
            </a:r>
          </a:p>
          <a:p>
            <a:pPr algn="ctr" eaLnBrk="1" hangingPunct="1">
              <a:spcBef>
                <a:spcPct val="0"/>
              </a:spcBef>
              <a:buFontTx/>
              <a:buNone/>
            </a:pPr>
            <a:r>
              <a:rPr lang="en-GB" altLang="en-US" sz="3600" dirty="0">
                <a:solidFill>
                  <a:srgbClr val="002060"/>
                </a:solidFill>
                <a:latin typeface="Calibri" charset="0"/>
                <a:ea typeface="Calibri" charset="0"/>
                <a:cs typeface="Calibri" charset="0"/>
              </a:rPr>
              <a:t>Andrew Thorn </a:t>
            </a:r>
          </a:p>
          <a:p>
            <a:pPr algn="r" eaLnBrk="1" hangingPunct="1">
              <a:spcBef>
                <a:spcPct val="0"/>
              </a:spcBef>
              <a:buFontTx/>
              <a:buNone/>
            </a:pPr>
            <a:endParaRPr lang="en-GB" altLang="en-US" sz="1800" dirty="0">
              <a:solidFill>
                <a:srgbClr val="002060"/>
              </a:solidFill>
              <a:latin typeface="Calibri" charset="0"/>
              <a:ea typeface="Calibri" charset="0"/>
              <a:cs typeface="Calibri" charset="0"/>
            </a:endParaRPr>
          </a:p>
          <a:p>
            <a:pPr algn="ctr" eaLnBrk="1" hangingPunct="1">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algn="ctr" eaLnBrk="1" hangingPunct="1">
              <a:spcBef>
                <a:spcPct val="0"/>
              </a:spcBef>
              <a:buFontTx/>
              <a:buNone/>
            </a:pPr>
            <a:r>
              <a:rPr lang="en-GB" altLang="en-US" sz="3600" dirty="0">
                <a:solidFill>
                  <a:srgbClr val="002060"/>
                </a:solidFill>
                <a:latin typeface="Calibri" charset="0"/>
                <a:ea typeface="Calibri" charset="0"/>
                <a:cs typeface="Calibri" charset="0"/>
              </a:rPr>
              <a:t>BEng (Hons) Advanced manufacturing operations </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56337" y="6088067"/>
            <a:ext cx="6415087" cy="9398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rgbClr val="0070C0"/>
                </a:solidFill>
              </a:rPr>
              <a:t>Introduction</a:t>
            </a:r>
          </a:p>
          <a:p>
            <a:r>
              <a:rPr lang="en-GB" dirty="0"/>
              <a:t>FSG Tool &amp; Die, based in Llantrisant, South Wales, is Europe’s largest privately owned toolmaker. The company manufactures high-precision tooling for industries including food packaging, automotive prototyping, and metal forming.</a:t>
            </a:r>
          </a:p>
          <a:p>
            <a:r>
              <a:rPr lang="en-GB" dirty="0"/>
              <a:t>In recent years, the business has experienced increasing operational inefficiencies, particularly within its CNC milling processes. Issues such as tooling unavailability, prolonged setup times, and reactive maintenance have led to production delays, reduced machine utilisation, and rising defect rates. This project addressed these issues through a data-driven approach focused on tooling standardisation, predictive maintenance, and process optimisation.</a:t>
            </a:r>
          </a:p>
          <a:p>
            <a:r>
              <a:rPr lang="en-GB" dirty="0"/>
              <a:t> </a:t>
            </a:r>
          </a:p>
          <a:p>
            <a:pPr>
              <a:spcBef>
                <a:spcPct val="50000"/>
              </a:spcBef>
            </a:pPr>
            <a:endParaRPr lang="en-US" altLang="en-US" sz="2800" dirty="0"/>
          </a:p>
          <a:p>
            <a:pPr>
              <a:spcBef>
                <a:spcPct val="50000"/>
              </a:spcBef>
            </a:pPr>
            <a:endParaRPr lang="en-US" altLang="en-US" sz="2800" dirty="0"/>
          </a:p>
        </p:txBody>
      </p:sp>
      <p:sp>
        <p:nvSpPr>
          <p:cNvPr id="14" name="Text Box 19"/>
          <p:cNvSpPr txBox="1">
            <a:spLocks noChangeArrowheads="1"/>
          </p:cNvSpPr>
          <p:nvPr/>
        </p:nvSpPr>
        <p:spPr bwMode="auto">
          <a:xfrm>
            <a:off x="14266678" y="11676522"/>
            <a:ext cx="6410325" cy="23505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nSpc>
                <a:spcPct val="110000"/>
              </a:lnSpc>
              <a:spcBef>
                <a:spcPct val="0"/>
              </a:spcBef>
            </a:pPr>
            <a:r>
              <a:rPr lang="en-AU" altLang="en-US" sz="2000" i="1" dirty="0">
                <a:latin typeface="Times New Roman" charset="0"/>
              </a:rPr>
              <a:t>Will Holmes (2025) </a:t>
            </a:r>
            <a:r>
              <a:rPr lang="en-GB" altLang="en-US" sz="2000" i="1" dirty="0">
                <a:latin typeface="Calibri" charset="0"/>
                <a:ea typeface="Calibri" charset="0"/>
                <a:cs typeface="Calibri" charset="0"/>
              </a:rPr>
              <a:t>Improving CNC manufacturing processes: A data driven approach</a:t>
            </a:r>
          </a:p>
          <a:p>
            <a:pPr>
              <a:lnSpc>
                <a:spcPct val="110000"/>
              </a:lnSpc>
              <a:spcBef>
                <a:spcPct val="0"/>
              </a:spcBef>
            </a:pPr>
            <a:r>
              <a:rPr lang="en-GB" altLang="en-US" sz="2000" i="1" dirty="0">
                <a:latin typeface="Calibri" charset="0"/>
                <a:ea typeface="Calibri" charset="0"/>
                <a:cs typeface="Calibri" charset="0"/>
              </a:rPr>
              <a:t>to tool availability, standardisation and maintenance PP 40  Fig [4]</a:t>
            </a:r>
          </a:p>
          <a:p>
            <a:pPr>
              <a:spcBef>
                <a:spcPct val="50000"/>
              </a:spcBef>
            </a:pPr>
            <a:endParaRPr lang="en-AU" altLang="en-US" sz="2000" i="1" dirty="0">
              <a:latin typeface="Times New Roman" charset="0"/>
            </a:endParaRPr>
          </a:p>
        </p:txBody>
      </p:sp>
      <p:sp>
        <p:nvSpPr>
          <p:cNvPr id="16" name="Text Box 16"/>
          <p:cNvSpPr txBox="1">
            <a:spLocks noChangeArrowheads="1"/>
          </p:cNvSpPr>
          <p:nvPr/>
        </p:nvSpPr>
        <p:spPr bwMode="auto">
          <a:xfrm>
            <a:off x="7649259" y="12876410"/>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Stages of the DMAIC approach Fig [2]</a:t>
            </a:r>
          </a:p>
        </p:txBody>
      </p:sp>
      <p:sp>
        <p:nvSpPr>
          <p:cNvPr id="22" name="Text Box 10"/>
          <p:cNvSpPr txBox="1">
            <a:spLocks noChangeArrowheads="1"/>
          </p:cNvSpPr>
          <p:nvPr/>
        </p:nvSpPr>
        <p:spPr bwMode="auto">
          <a:xfrm>
            <a:off x="14302527" y="19843597"/>
            <a:ext cx="6415088" cy="4043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rgbClr val="0070C0"/>
                </a:solidFill>
              </a:rPr>
              <a:t>Acknowledgements</a:t>
            </a:r>
          </a:p>
          <a:p>
            <a:pPr>
              <a:spcBef>
                <a:spcPct val="50000"/>
              </a:spcBef>
            </a:pPr>
            <a:r>
              <a:rPr lang="en-GB" b="1" dirty="0"/>
              <a:t>Rob Williams</a:t>
            </a:r>
            <a:r>
              <a:rPr lang="en-GB" dirty="0"/>
              <a:t>, Milling Team Leader, </a:t>
            </a:r>
            <a:r>
              <a:rPr lang="en-GB" b="1" dirty="0"/>
              <a:t>Lewis Fuge</a:t>
            </a:r>
            <a:r>
              <a:rPr lang="en-GB" dirty="0"/>
              <a:t>, Operations Manager, and </a:t>
            </a:r>
            <a:r>
              <a:rPr lang="en-GB" b="1" dirty="0"/>
              <a:t>David Hollie</a:t>
            </a:r>
            <a:r>
              <a:rPr lang="en-GB" dirty="0"/>
              <a:t>, Technical Director,</a:t>
            </a:r>
            <a:r>
              <a:rPr lang="en-GB" b="1" dirty="0"/>
              <a:t> milling department and operators at FSG Tool &amp; Die, </a:t>
            </a:r>
            <a:r>
              <a:rPr lang="en-GB" dirty="0"/>
              <a:t>and </a:t>
            </a:r>
            <a:r>
              <a:rPr lang="en-GB" b="1" dirty="0"/>
              <a:t>Jennet Holmes </a:t>
            </a:r>
            <a:r>
              <a:rPr lang="en-GB" dirty="0"/>
              <a:t>head of innovation </a:t>
            </a:r>
            <a:r>
              <a:rPr lang="en-GB" dirty="0" err="1"/>
              <a:t>Velindre</a:t>
            </a:r>
            <a:r>
              <a:rPr lang="en-GB" dirty="0"/>
              <a:t> UK. </a:t>
            </a:r>
            <a:endParaRPr lang="en-AU" altLang="en-US" sz="2800" dirty="0"/>
          </a:p>
          <a:p>
            <a:pPr>
              <a:spcBef>
                <a:spcPct val="50000"/>
              </a:spcBef>
            </a:pPr>
            <a:endParaRPr lang="en-US" altLang="en-US" dirty="0"/>
          </a:p>
        </p:txBody>
      </p:sp>
      <p:sp>
        <p:nvSpPr>
          <p:cNvPr id="23" name="Text Box 11"/>
          <p:cNvSpPr txBox="1">
            <a:spLocks noChangeArrowheads="1"/>
          </p:cNvSpPr>
          <p:nvPr/>
        </p:nvSpPr>
        <p:spPr bwMode="auto">
          <a:xfrm>
            <a:off x="14390451" y="24242006"/>
            <a:ext cx="6415087" cy="54036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rgbClr val="0070C0"/>
                </a:solidFill>
                <a:ea typeface="Arial" charset="0"/>
                <a:cs typeface="Arial" charset="0"/>
              </a:rPr>
              <a:t>References</a:t>
            </a:r>
          </a:p>
          <a:p>
            <a:pPr marL="0" indent="0">
              <a:spcBef>
                <a:spcPct val="50000"/>
              </a:spcBef>
            </a:pPr>
            <a:r>
              <a:rPr lang="en-GB" sz="1800" dirty="0" err="1"/>
              <a:t>iSixSigma</a:t>
            </a:r>
            <a:r>
              <a:rPr lang="en-GB" sz="1800" dirty="0"/>
              <a:t>, Theory on the DMAIC approach, </a:t>
            </a:r>
            <a:r>
              <a:rPr lang="en-GB" sz="1400" dirty="0"/>
              <a:t>2025 </a:t>
            </a:r>
            <a:r>
              <a:rPr lang="en-GB" sz="1400" dirty="0">
                <a:hlinkClick r:id="rId5"/>
              </a:rPr>
              <a:t>What Is DMAIC?</a:t>
            </a:r>
            <a:r>
              <a:rPr lang="en-GB" sz="1400" dirty="0"/>
              <a:t> </a:t>
            </a:r>
            <a:r>
              <a:rPr lang="en-AU" altLang="en-US" sz="1400" dirty="0">
                <a:ea typeface="Arial" charset="0"/>
                <a:cs typeface="Arial" charset="0"/>
              </a:rPr>
              <a:t>. [6]</a:t>
            </a:r>
          </a:p>
          <a:p>
            <a:pPr marL="0" indent="0">
              <a:spcBef>
                <a:spcPct val="50000"/>
              </a:spcBef>
            </a:pPr>
            <a:r>
              <a:rPr lang="en-GB" sz="1800" dirty="0"/>
              <a:t>FSG Tool &amp; Die (2025), </a:t>
            </a:r>
            <a:r>
              <a:rPr lang="en-GB" sz="1800" u="sng" dirty="0">
                <a:hlinkClick r:id="rId6"/>
              </a:rPr>
              <a:t>https://www.fsgtoolanddie.co.uk/</a:t>
            </a:r>
            <a:r>
              <a:rPr lang="en-GB" sz="1800" dirty="0"/>
              <a:t>, Accessed April 2025,</a:t>
            </a:r>
            <a:r>
              <a:rPr lang="en-GB" sz="1800" i="1" dirty="0"/>
              <a:t> [1]</a:t>
            </a:r>
          </a:p>
          <a:p>
            <a:pPr marL="0" indent="0">
              <a:spcBef>
                <a:spcPct val="50000"/>
              </a:spcBef>
            </a:pPr>
            <a:r>
              <a:rPr lang="en-GB" sz="1800" dirty="0"/>
              <a:t>Womack, J. P., Jones, D. T. &amp; </a:t>
            </a:r>
            <a:r>
              <a:rPr lang="en-GB" sz="1800" dirty="0" err="1"/>
              <a:t>Roos</a:t>
            </a:r>
            <a:r>
              <a:rPr lang="en-GB" sz="1800" dirty="0"/>
              <a:t>, D., 1990. </a:t>
            </a:r>
            <a:r>
              <a:rPr lang="en-GB" sz="1800" i="1" dirty="0"/>
              <a:t>The Machine That Changed the World: The Story of Lean Production</a:t>
            </a:r>
            <a:r>
              <a:rPr lang="en-GB" sz="1800" dirty="0"/>
              <a:t>. Rawson Associates, New York. </a:t>
            </a:r>
            <a:r>
              <a:rPr lang="en-GB" sz="1800" i="1" dirty="0"/>
              <a:t>PP 230-235 [5]</a:t>
            </a:r>
          </a:p>
          <a:p>
            <a:pPr>
              <a:lnSpc>
                <a:spcPct val="110000"/>
              </a:lnSpc>
              <a:spcBef>
                <a:spcPct val="0"/>
              </a:spcBef>
            </a:pPr>
            <a:r>
              <a:rPr lang="en-GB" sz="1800" i="1" dirty="0"/>
              <a:t>Will Holmes 2025, </a:t>
            </a:r>
            <a:r>
              <a:rPr lang="en-GB" altLang="en-US" sz="1800" i="1" dirty="0">
                <a:latin typeface="Calibri" charset="0"/>
                <a:ea typeface="Calibri" charset="0"/>
                <a:cs typeface="Calibri" charset="0"/>
              </a:rPr>
              <a:t>Improving CNC manufacturing processes: A data driven approach</a:t>
            </a:r>
          </a:p>
          <a:p>
            <a:pPr>
              <a:lnSpc>
                <a:spcPct val="110000"/>
              </a:lnSpc>
              <a:spcBef>
                <a:spcPct val="0"/>
              </a:spcBef>
            </a:pPr>
            <a:r>
              <a:rPr lang="en-GB" altLang="en-US" sz="1800" i="1" dirty="0">
                <a:latin typeface="Calibri" charset="0"/>
                <a:ea typeface="Calibri" charset="0"/>
                <a:cs typeface="Calibri" charset="0"/>
              </a:rPr>
              <a:t>to tool availability, standardisation and maintenance [2,3,4]</a:t>
            </a:r>
          </a:p>
          <a:p>
            <a:pPr marL="0" indent="0">
              <a:spcBef>
                <a:spcPct val="50000"/>
              </a:spcBef>
            </a:pPr>
            <a:endParaRPr lang="en-GB" sz="1800" i="1" dirty="0"/>
          </a:p>
          <a:p>
            <a:pPr marL="0" indent="0">
              <a:spcBef>
                <a:spcPct val="50000"/>
              </a:spcBef>
            </a:pPr>
            <a:endParaRPr lang="en-AU" altLang="en-US" sz="1800" dirty="0">
              <a:ea typeface="Arial" charset="0"/>
              <a:cs typeface="Arial" charset="0"/>
            </a:endParaRPr>
          </a:p>
        </p:txBody>
      </p:sp>
      <p:sp>
        <p:nvSpPr>
          <p:cNvPr id="25" name="Text Box 25"/>
          <p:cNvSpPr txBox="1">
            <a:spLocks noChangeArrowheads="1"/>
          </p:cNvSpPr>
          <p:nvPr/>
        </p:nvSpPr>
        <p:spPr bwMode="auto">
          <a:xfrm>
            <a:off x="6805502" y="14145798"/>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Post implementation results table, showing statistics before and after  Fig [3]</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8">
            <a:extLst>
              <a:ext uri="{FF2B5EF4-FFF2-40B4-BE49-F238E27FC236}">
                <a16:creationId xmlns:a16="http://schemas.microsoft.com/office/drawing/2014/main" id="{C5034B00-C2D2-B46A-F3A6-EA0BA7845763}"/>
              </a:ext>
            </a:extLst>
          </p:cNvPr>
          <p:cNvSpPr txBox="1">
            <a:spLocks noChangeArrowheads="1"/>
          </p:cNvSpPr>
          <p:nvPr/>
        </p:nvSpPr>
        <p:spPr bwMode="auto">
          <a:xfrm>
            <a:off x="6330133" y="6095182"/>
            <a:ext cx="7860086" cy="6936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solidFill>
                  <a:srgbClr val="0070C0"/>
                </a:solidFill>
              </a:rPr>
              <a:t>Methodology</a:t>
            </a:r>
          </a:p>
          <a:p>
            <a:r>
              <a:rPr lang="en-GB" dirty="0"/>
              <a:t>This project adopted the DMAIC methodology—</a:t>
            </a:r>
            <a:r>
              <a:rPr lang="en-GB" b="1" dirty="0"/>
              <a:t>Define, Measure, Analyse, Improve, Control</a:t>
            </a:r>
            <a:r>
              <a:rPr lang="en-GB" dirty="0"/>
              <a:t>—to systematically address inefficiencies in CNC manufacturing at FSG Tool &amp; Die. The approach enabled data-driven investigation into tooling availability, setup procedures, and maintenance practices. By applying structured analysis and targeted interventions, the DMAIC process supported sustainable improvements in productivity, tool reliability, and process standardisation.[6] “Every improvement must be made in accordance with the scientific method, under the guidance of a teacher, at the lowest possible level in the organisation.” [5] </a:t>
            </a:r>
          </a:p>
          <a:p>
            <a:pPr>
              <a:spcBef>
                <a:spcPct val="20000"/>
              </a:spcBef>
            </a:pPr>
            <a:r>
              <a:rPr lang="en-GB" dirty="0"/>
              <a:t> </a:t>
            </a:r>
          </a:p>
          <a:p>
            <a:pPr>
              <a:spcBef>
                <a:spcPct val="40000"/>
              </a:spcBef>
            </a:pPr>
            <a:endParaRPr lang="en-AU" altLang="en-US" sz="2800" dirty="0"/>
          </a:p>
        </p:txBody>
      </p:sp>
      <p:pic>
        <p:nvPicPr>
          <p:cNvPr id="47" name="Picture 46" descr="A blue hexagon with black text&#10;&#10;AI-generated content may be incorrect.">
            <a:extLst>
              <a:ext uri="{FF2B5EF4-FFF2-40B4-BE49-F238E27FC236}">
                <a16:creationId xmlns:a16="http://schemas.microsoft.com/office/drawing/2014/main" id="{FC40266D-A8F3-6742-4CA8-A9A1A0DE26C4}"/>
              </a:ext>
            </a:extLst>
          </p:cNvPr>
          <p:cNvPicPr>
            <a:picLocks noChangeAspect="1"/>
          </p:cNvPicPr>
          <p:nvPr/>
        </p:nvPicPr>
        <p:blipFill>
          <a:blip r:embed="rId7"/>
          <a:stretch>
            <a:fillRect/>
          </a:stretch>
        </p:blipFill>
        <p:spPr>
          <a:xfrm>
            <a:off x="6480478" y="11817333"/>
            <a:ext cx="7802344" cy="1029476"/>
          </a:xfrm>
          <a:prstGeom prst="rect">
            <a:avLst/>
          </a:prstGeom>
        </p:spPr>
      </p:pic>
      <p:pic>
        <p:nvPicPr>
          <p:cNvPr id="15" name="Picture 14" descr="A black and white machine&#10;&#10;AI-generated content may be incorrect.">
            <a:extLst>
              <a:ext uri="{FF2B5EF4-FFF2-40B4-BE49-F238E27FC236}">
                <a16:creationId xmlns:a16="http://schemas.microsoft.com/office/drawing/2014/main" id="{802D65D7-683E-A7FE-8603-A2D61B608DCE}"/>
              </a:ext>
            </a:extLst>
          </p:cNvPr>
          <p:cNvPicPr>
            <a:picLocks noChangeAspect="1"/>
          </p:cNvPicPr>
          <p:nvPr/>
        </p:nvPicPr>
        <p:blipFill>
          <a:blip r:embed="rId8"/>
          <a:stretch>
            <a:fillRect/>
          </a:stretch>
        </p:blipFill>
        <p:spPr>
          <a:xfrm>
            <a:off x="931364" y="25553904"/>
            <a:ext cx="4912358" cy="3007566"/>
          </a:xfrm>
          <a:prstGeom prst="rect">
            <a:avLst/>
          </a:prstGeom>
        </p:spPr>
      </p:pic>
      <p:sp>
        <p:nvSpPr>
          <p:cNvPr id="48" name="Text Box 8">
            <a:extLst>
              <a:ext uri="{FF2B5EF4-FFF2-40B4-BE49-F238E27FC236}">
                <a16:creationId xmlns:a16="http://schemas.microsoft.com/office/drawing/2014/main" id="{3A7914C3-5AF0-751E-E118-67509D47ECC5}"/>
              </a:ext>
            </a:extLst>
          </p:cNvPr>
          <p:cNvSpPr txBox="1">
            <a:spLocks noChangeArrowheads="1"/>
          </p:cNvSpPr>
          <p:nvPr/>
        </p:nvSpPr>
        <p:spPr bwMode="auto">
          <a:xfrm>
            <a:off x="6724352" y="13599356"/>
            <a:ext cx="6415087" cy="1691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solidFill>
                  <a:srgbClr val="0070C0"/>
                </a:solidFill>
              </a:rPr>
              <a:t>Results</a:t>
            </a:r>
            <a:r>
              <a:rPr lang="en-AU" altLang="en-US" sz="3600" b="1" dirty="0"/>
              <a:t> </a:t>
            </a:r>
          </a:p>
          <a:p>
            <a:pPr>
              <a:spcBef>
                <a:spcPct val="40000"/>
              </a:spcBef>
            </a:pPr>
            <a:endParaRPr lang="en-AU" altLang="en-US" sz="2800" dirty="0"/>
          </a:p>
        </p:txBody>
      </p:sp>
      <p:graphicFrame>
        <p:nvGraphicFramePr>
          <p:cNvPr id="51" name="Table 50">
            <a:extLst>
              <a:ext uri="{FF2B5EF4-FFF2-40B4-BE49-F238E27FC236}">
                <a16:creationId xmlns:a16="http://schemas.microsoft.com/office/drawing/2014/main" id="{C95F2D96-CAA0-2086-5B5A-3E60F67CE663}"/>
              </a:ext>
            </a:extLst>
          </p:cNvPr>
          <p:cNvGraphicFramePr>
            <a:graphicFrameLocks noGrp="1"/>
          </p:cNvGraphicFramePr>
          <p:nvPr>
            <p:extLst>
              <p:ext uri="{D42A27DB-BD31-4B8C-83A1-F6EECF244321}">
                <p14:modId xmlns:p14="http://schemas.microsoft.com/office/powerpoint/2010/main" val="1413520837"/>
              </p:ext>
            </p:extLst>
          </p:nvPr>
        </p:nvGraphicFramePr>
        <p:xfrm>
          <a:off x="6981287" y="15203754"/>
          <a:ext cx="7321240" cy="3959904"/>
        </p:xfrm>
        <a:graphic>
          <a:graphicData uri="http://schemas.openxmlformats.org/drawingml/2006/table">
            <a:tbl>
              <a:tblPr/>
              <a:tblGrid>
                <a:gridCol w="1830310">
                  <a:extLst>
                    <a:ext uri="{9D8B030D-6E8A-4147-A177-3AD203B41FA5}">
                      <a16:colId xmlns:a16="http://schemas.microsoft.com/office/drawing/2014/main" val="2696609878"/>
                    </a:ext>
                  </a:extLst>
                </a:gridCol>
                <a:gridCol w="1830310">
                  <a:extLst>
                    <a:ext uri="{9D8B030D-6E8A-4147-A177-3AD203B41FA5}">
                      <a16:colId xmlns:a16="http://schemas.microsoft.com/office/drawing/2014/main" val="1186917197"/>
                    </a:ext>
                  </a:extLst>
                </a:gridCol>
                <a:gridCol w="1830310">
                  <a:extLst>
                    <a:ext uri="{9D8B030D-6E8A-4147-A177-3AD203B41FA5}">
                      <a16:colId xmlns:a16="http://schemas.microsoft.com/office/drawing/2014/main" val="3652462519"/>
                    </a:ext>
                  </a:extLst>
                </a:gridCol>
                <a:gridCol w="1830310">
                  <a:extLst>
                    <a:ext uri="{9D8B030D-6E8A-4147-A177-3AD203B41FA5}">
                      <a16:colId xmlns:a16="http://schemas.microsoft.com/office/drawing/2014/main" val="14750990"/>
                    </a:ext>
                  </a:extLst>
                </a:gridCol>
              </a:tblGrid>
              <a:tr h="442164">
                <a:tc>
                  <a:txBody>
                    <a:bodyPr/>
                    <a:lstStyle/>
                    <a:p>
                      <a:pPr marR="0" indent="0" algn="ctr" rtl="0">
                        <a:lnSpc>
                          <a:spcPct val="119000"/>
                        </a:lnSpc>
                        <a:spcAft>
                          <a:spcPts val="600"/>
                        </a:spcAft>
                        <a:buNone/>
                      </a:pPr>
                      <a:r>
                        <a:rPr lang="en-GB" sz="2000" b="1" kern="1400" dirty="0">
                          <a:ln>
                            <a:noFill/>
                          </a:ln>
                          <a:solidFill>
                            <a:srgbClr val="000000"/>
                          </a:solidFill>
                          <a:effectLst/>
                          <a:latin typeface="Calibri" panose="020F0502020204030204" pitchFamily="34" charset="0"/>
                        </a:rPr>
                        <a:t>Metric</a:t>
                      </a:r>
                      <a:endParaRPr lang="en-GB" sz="2000" kern="1400" dirty="0">
                        <a:ln>
                          <a:noFill/>
                        </a:ln>
                        <a:solidFill>
                          <a:srgbClr val="000000"/>
                        </a:solidFill>
                        <a:effectLst/>
                        <a:latin typeface="Calibri" panose="020F0502020204030204" pitchFamily="34" charset="0"/>
                      </a:endParaRPr>
                    </a:p>
                  </a:txBody>
                  <a:tcPr marL="9525" marR="9525" marT="9525" marB="9525"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b="1" kern="1400">
                          <a:ln>
                            <a:noFill/>
                          </a:ln>
                          <a:solidFill>
                            <a:srgbClr val="000000"/>
                          </a:solidFill>
                          <a:effectLst/>
                          <a:latin typeface="Calibri" panose="020F0502020204030204" pitchFamily="34" charset="0"/>
                        </a:rPr>
                        <a:t>Before</a:t>
                      </a:r>
                      <a:endParaRPr lang="en-GB" sz="2000" kern="1400">
                        <a:ln>
                          <a:noFill/>
                        </a:ln>
                        <a:solidFill>
                          <a:srgbClr val="000000"/>
                        </a:solidFill>
                        <a:effectLst/>
                        <a:latin typeface="Calibri" panose="020F0502020204030204" pitchFamily="34" charset="0"/>
                      </a:endParaRP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b="1" kern="1400">
                          <a:ln>
                            <a:noFill/>
                          </a:ln>
                          <a:solidFill>
                            <a:srgbClr val="000000"/>
                          </a:solidFill>
                          <a:effectLst/>
                          <a:latin typeface="Calibri" panose="020F0502020204030204" pitchFamily="34" charset="0"/>
                        </a:rPr>
                        <a:t>After</a:t>
                      </a:r>
                      <a:endParaRPr lang="en-GB" sz="2000" kern="1400">
                        <a:ln>
                          <a:noFill/>
                        </a:ln>
                        <a:solidFill>
                          <a:srgbClr val="000000"/>
                        </a:solidFill>
                        <a:effectLst/>
                        <a:latin typeface="Calibri" panose="020F0502020204030204" pitchFamily="34" charset="0"/>
                      </a:endParaRPr>
                    </a:p>
                  </a:txBody>
                  <a:tcPr marL="9525" marR="9525" marT="9525" marB="9525" anchor="ctr">
                    <a:lnL w="12700" cap="flat" cmpd="sng" algn="ctr">
                      <a:solidFill>
                        <a:srgbClr val="143CA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b="1" kern="1400">
                          <a:ln>
                            <a:noFill/>
                          </a:ln>
                          <a:solidFill>
                            <a:srgbClr val="000000"/>
                          </a:solidFill>
                          <a:effectLst/>
                          <a:latin typeface="Calibri" panose="020F0502020204030204" pitchFamily="34" charset="0"/>
                        </a:rPr>
                        <a:t>Improvement</a:t>
                      </a:r>
                      <a:endParaRPr lang="en-GB" sz="2000" kern="1400">
                        <a:ln>
                          <a:noFill/>
                        </a:ln>
                        <a:solidFill>
                          <a:srgbClr val="000000"/>
                        </a:solidFill>
                        <a:effectLst/>
                        <a:latin typeface="Calibri" panose="020F050202020403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extLst>
                  <a:ext uri="{0D108BD9-81ED-4DB2-BD59-A6C34878D82A}">
                    <a16:rowId xmlns:a16="http://schemas.microsoft.com/office/drawing/2014/main" val="1221150830"/>
                  </a:ext>
                </a:extLst>
              </a:tr>
              <a:tr h="460162">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Setup Time</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30–45 mins</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15–20 mins</a:t>
                      </a:r>
                    </a:p>
                  </a:txBody>
                  <a:tcPr marL="9525" marR="9525" marT="9525" marB="9525"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~50% reduction</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extLst>
                  <a:ext uri="{0D108BD9-81ED-4DB2-BD59-A6C34878D82A}">
                    <a16:rowId xmlns:a16="http://schemas.microsoft.com/office/drawing/2014/main" val="3393288295"/>
                  </a:ext>
                </a:extLst>
              </a:tr>
              <a:tr h="431788">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Tool Preloading</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5–6 tools</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10–12 tools</a:t>
                      </a:r>
                    </a:p>
                  </a:txBody>
                  <a:tcPr marL="9525" marR="9525" marT="9525" marB="9525"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~100% increase</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extLst>
                  <a:ext uri="{0D108BD9-81ED-4DB2-BD59-A6C34878D82A}">
                    <a16:rowId xmlns:a16="http://schemas.microsoft.com/office/drawing/2014/main" val="3765119158"/>
                  </a:ext>
                </a:extLst>
              </a:tr>
              <a:tr h="450101">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Machine Utilisation</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4.5–5 hours</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dirty="0">
                          <a:ln>
                            <a:noFill/>
                          </a:ln>
                          <a:solidFill>
                            <a:srgbClr val="000000"/>
                          </a:solidFill>
                          <a:effectLst/>
                          <a:latin typeface="Calibri" panose="020F0502020204030204" pitchFamily="34" charset="0"/>
                        </a:rPr>
                        <a:t>6–7 hours</a:t>
                      </a:r>
                    </a:p>
                  </a:txBody>
                  <a:tcPr marL="9525" marR="9525" marT="9525" marB="9525"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+20%</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extLst>
                  <a:ext uri="{0D108BD9-81ED-4DB2-BD59-A6C34878D82A}">
                    <a16:rowId xmlns:a16="http://schemas.microsoft.com/office/drawing/2014/main" val="2002026261"/>
                  </a:ext>
                </a:extLst>
              </a:tr>
              <a:tr h="463156">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SOP Deviations</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~40/shift</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~20–25/shift</a:t>
                      </a:r>
                    </a:p>
                  </a:txBody>
                  <a:tcPr marL="9525" marR="9525" marT="9525" marB="9525"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~45% reduction</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extLst>
                  <a:ext uri="{0D108BD9-81ED-4DB2-BD59-A6C34878D82A}">
                    <a16:rowId xmlns:a16="http://schemas.microsoft.com/office/drawing/2014/main" val="3362936946"/>
                  </a:ext>
                </a:extLst>
              </a:tr>
              <a:tr h="614217">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Emergency Downtime</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5–7/month</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1–2/month</a:t>
                      </a:r>
                    </a:p>
                  </a:txBody>
                  <a:tcPr marL="9525" marR="9525" marT="9525" marB="9525"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a:ln>
                            <a:noFill/>
                          </a:ln>
                          <a:solidFill>
                            <a:srgbClr val="000000"/>
                          </a:solidFill>
                          <a:effectLst/>
                          <a:latin typeface="Calibri" panose="020F0502020204030204" pitchFamily="34" charset="0"/>
                        </a:rPr>
                        <a:t>~60% reduction</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extLst>
                  <a:ext uri="{0D108BD9-81ED-4DB2-BD59-A6C34878D82A}">
                    <a16:rowId xmlns:a16="http://schemas.microsoft.com/office/drawing/2014/main" val="2603067151"/>
                  </a:ext>
                </a:extLst>
              </a:tr>
              <a:tr h="539848">
                <a:tc>
                  <a:txBody>
                    <a:bodyPr/>
                    <a:lstStyle/>
                    <a:p>
                      <a:pPr marR="0" indent="0" algn="ctr" rtl="0">
                        <a:lnSpc>
                          <a:spcPct val="119000"/>
                        </a:lnSpc>
                        <a:spcAft>
                          <a:spcPts val="600"/>
                        </a:spcAft>
                        <a:buNone/>
                      </a:pPr>
                      <a:r>
                        <a:rPr lang="en-GB" sz="2000" kern="1400" dirty="0">
                          <a:ln>
                            <a:noFill/>
                          </a:ln>
                          <a:solidFill>
                            <a:srgbClr val="000000"/>
                          </a:solidFill>
                          <a:effectLst/>
                          <a:latin typeface="Calibri" panose="020F0502020204030204" pitchFamily="34" charset="0"/>
                        </a:rPr>
                        <a:t>Scrap/Rework Rate</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dirty="0">
                          <a:ln>
                            <a:noFill/>
                          </a:ln>
                          <a:solidFill>
                            <a:srgbClr val="000000"/>
                          </a:solidFill>
                          <a:effectLst/>
                          <a:latin typeface="Calibri" panose="020F0502020204030204" pitchFamily="34" charset="0"/>
                        </a:rPr>
                        <a:t>13%</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600"/>
                        </a:spcAft>
                        <a:buNone/>
                      </a:pPr>
                      <a:r>
                        <a:rPr lang="en-GB" sz="2000" kern="1400" dirty="0">
                          <a:ln>
                            <a:noFill/>
                          </a:ln>
                          <a:solidFill>
                            <a:srgbClr val="000000"/>
                          </a:solidFill>
                          <a:effectLst/>
                          <a:latin typeface="Calibri" panose="020F0502020204030204" pitchFamily="34" charset="0"/>
                        </a:rPr>
                        <a:t>5–7%</a:t>
                      </a:r>
                    </a:p>
                  </a:txBody>
                  <a:tcPr marL="9525" marR="9525" marT="9525" marB="9525"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tc>
                  <a:txBody>
                    <a:bodyPr/>
                    <a:lstStyle/>
                    <a:p>
                      <a:pPr marR="0" indent="0" algn="ctr" rtl="0">
                        <a:lnSpc>
                          <a:spcPct val="119000"/>
                        </a:lnSpc>
                        <a:spcAft>
                          <a:spcPts val="800"/>
                        </a:spcAft>
                        <a:buNone/>
                      </a:pPr>
                      <a:r>
                        <a:rPr lang="en-GB" sz="2000" kern="1400" dirty="0">
                          <a:ln>
                            <a:noFill/>
                          </a:ln>
                          <a:solidFill>
                            <a:srgbClr val="000000"/>
                          </a:solidFill>
                          <a:effectLst/>
                          <a:latin typeface="Calibri" panose="020F0502020204030204" pitchFamily="34" charset="0"/>
                        </a:rPr>
                        <a:t>~40% reduction</a:t>
                      </a:r>
                    </a:p>
                  </a:txBody>
                  <a:tcPr marL="9538" marR="9538" marT="9538" marB="9538" anchor="ctr">
                    <a:lnL w="12700" cap="flat" cmpd="sng" algn="ctr">
                      <a:solidFill>
                        <a:srgbClr val="143CA0"/>
                      </a:solidFill>
                      <a:prstDash val="solid"/>
                      <a:round/>
                      <a:headEnd type="none" w="med" len="med"/>
                      <a:tailEnd type="none" w="med" len="med"/>
                    </a:lnL>
                    <a:lnR w="12700" cap="flat" cmpd="sng" algn="ctr">
                      <a:solidFill>
                        <a:srgbClr val="143CA0"/>
                      </a:solidFill>
                      <a:prstDash val="solid"/>
                      <a:round/>
                      <a:headEnd type="none" w="med" len="med"/>
                      <a:tailEnd type="none" w="med" len="med"/>
                    </a:lnR>
                    <a:lnT w="12700" cap="flat" cmpd="sng" algn="ctr">
                      <a:solidFill>
                        <a:srgbClr val="143CA0"/>
                      </a:solidFill>
                      <a:prstDash val="solid"/>
                      <a:round/>
                      <a:headEnd type="none" w="med" len="med"/>
                      <a:tailEnd type="none" w="med" len="med"/>
                    </a:lnT>
                    <a:lnB w="12700" cap="flat" cmpd="sng" algn="ctr">
                      <a:solidFill>
                        <a:srgbClr val="143CA0"/>
                      </a:solidFill>
                      <a:prstDash val="solid"/>
                      <a:round/>
                      <a:headEnd type="none" w="med" len="med"/>
                      <a:tailEnd type="none" w="med" len="med"/>
                    </a:lnB>
                    <a:noFill/>
                  </a:tcPr>
                </a:tc>
                <a:extLst>
                  <a:ext uri="{0D108BD9-81ED-4DB2-BD59-A6C34878D82A}">
                    <a16:rowId xmlns:a16="http://schemas.microsoft.com/office/drawing/2014/main" val="1841767358"/>
                  </a:ext>
                </a:extLst>
              </a:tr>
            </a:tbl>
          </a:graphicData>
        </a:graphic>
      </p:graphicFrame>
      <p:sp>
        <p:nvSpPr>
          <p:cNvPr id="58" name="Text Box 8">
            <a:extLst>
              <a:ext uri="{FF2B5EF4-FFF2-40B4-BE49-F238E27FC236}">
                <a16:creationId xmlns:a16="http://schemas.microsoft.com/office/drawing/2014/main" id="{0BBFAE41-F046-21A9-B982-D64FDC523FEA}"/>
              </a:ext>
            </a:extLst>
          </p:cNvPr>
          <p:cNvSpPr txBox="1">
            <a:spLocks noChangeArrowheads="1"/>
          </p:cNvSpPr>
          <p:nvPr/>
        </p:nvSpPr>
        <p:spPr bwMode="auto">
          <a:xfrm>
            <a:off x="318718" y="14046391"/>
            <a:ext cx="6415087" cy="6123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solidFill>
                  <a:srgbClr val="0070C0"/>
                </a:solidFill>
              </a:rPr>
              <a:t>Problem statement </a:t>
            </a:r>
          </a:p>
          <a:p>
            <a:r>
              <a:rPr lang="en-GB" dirty="0"/>
              <a:t>FSG Tool &amp; Die faces increasing inefficiencies in its CNC milling operations due to the lack of standard operating procedures (SOPs), non-standardised tooling, and reactive maintenance practices. Setup times frequently exceed 30 minutes, unplanned downtime </a:t>
            </a:r>
            <a:r>
              <a:rPr lang="en-GB" dirty="0" err="1"/>
              <a:t>occured</a:t>
            </a:r>
            <a:r>
              <a:rPr lang="en-GB" dirty="0"/>
              <a:t> up to seven times per shift, and scrap rates have reached as high as 13%. These issues reduce machine capacity, increase costs, and disrupt throughput. </a:t>
            </a:r>
          </a:p>
          <a:p>
            <a:r>
              <a:rPr lang="en-GB" dirty="0"/>
              <a:t> </a:t>
            </a:r>
          </a:p>
          <a:p>
            <a:pPr>
              <a:spcBef>
                <a:spcPct val="40000"/>
              </a:spcBef>
            </a:pPr>
            <a:endParaRPr lang="en-AU" altLang="en-US" sz="2800" dirty="0"/>
          </a:p>
        </p:txBody>
      </p:sp>
      <p:pic>
        <p:nvPicPr>
          <p:cNvPr id="60" name="Picture 59" descr="A graph with a line going up&#10;&#10;AI-generated content may be incorrect.">
            <a:extLst>
              <a:ext uri="{FF2B5EF4-FFF2-40B4-BE49-F238E27FC236}">
                <a16:creationId xmlns:a16="http://schemas.microsoft.com/office/drawing/2014/main" id="{043124B1-1936-6351-8919-735857C1696D}"/>
              </a:ext>
            </a:extLst>
          </p:cNvPr>
          <p:cNvPicPr>
            <a:picLocks noChangeAspect="1"/>
          </p:cNvPicPr>
          <p:nvPr/>
        </p:nvPicPr>
        <p:blipFill>
          <a:blip r:embed="rId9"/>
          <a:stretch>
            <a:fillRect/>
          </a:stretch>
        </p:blipFill>
        <p:spPr>
          <a:xfrm>
            <a:off x="13766145" y="7472247"/>
            <a:ext cx="7268883" cy="4345086"/>
          </a:xfrm>
          <a:prstGeom prst="rect">
            <a:avLst/>
          </a:prstGeom>
        </p:spPr>
      </p:pic>
      <p:sp>
        <p:nvSpPr>
          <p:cNvPr id="63" name="Text Box 8">
            <a:extLst>
              <a:ext uri="{FF2B5EF4-FFF2-40B4-BE49-F238E27FC236}">
                <a16:creationId xmlns:a16="http://schemas.microsoft.com/office/drawing/2014/main" id="{15AC3118-C303-A62D-EA69-2A1CBE350DE3}"/>
              </a:ext>
            </a:extLst>
          </p:cNvPr>
          <p:cNvSpPr txBox="1">
            <a:spLocks noChangeArrowheads="1"/>
          </p:cNvSpPr>
          <p:nvPr/>
        </p:nvSpPr>
        <p:spPr bwMode="auto">
          <a:xfrm>
            <a:off x="14338375" y="13672564"/>
            <a:ext cx="6415087" cy="7231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solidFill>
                  <a:srgbClr val="0070C0"/>
                </a:solidFill>
              </a:rPr>
              <a:t>Conclusion  </a:t>
            </a:r>
          </a:p>
          <a:p>
            <a:r>
              <a:rPr lang="en-GB" dirty="0"/>
              <a:t>The implementation of the DMAIC methodology enabled the identification and resolution of key inefficiencies in FSG Tool &amp; Die’s CNC manufacturing processes. Improvements in tooling availability, setup times, and maintenance led to measurable gains in productivity, with additional gains in machine utilisation, and quality. Crucially, the introduction of corrective controls—such as standardised procedures, predictive maintenance, and continuous monitoring—ensures these improvements are sustainable and embedded into daily operations. </a:t>
            </a:r>
          </a:p>
          <a:p>
            <a:r>
              <a:rPr lang="en-GB" dirty="0"/>
              <a:t> </a:t>
            </a:r>
          </a:p>
          <a:p>
            <a:pPr>
              <a:spcBef>
                <a:spcPct val="40000"/>
              </a:spcBef>
            </a:pPr>
            <a:endParaRPr lang="en-AU" altLang="en-US" sz="2800" dirty="0"/>
          </a:p>
        </p:txBody>
      </p:sp>
      <p:sp>
        <p:nvSpPr>
          <p:cNvPr id="65" name="Text Box 10">
            <a:extLst>
              <a:ext uri="{FF2B5EF4-FFF2-40B4-BE49-F238E27FC236}">
                <a16:creationId xmlns:a16="http://schemas.microsoft.com/office/drawing/2014/main" id="{03CC8AEA-42DA-39B2-EDED-3EB7F336601B}"/>
              </a:ext>
            </a:extLst>
          </p:cNvPr>
          <p:cNvSpPr txBox="1">
            <a:spLocks noChangeArrowheads="1"/>
          </p:cNvSpPr>
          <p:nvPr/>
        </p:nvSpPr>
        <p:spPr bwMode="auto">
          <a:xfrm>
            <a:off x="7057357" y="19066488"/>
            <a:ext cx="6415088" cy="3119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dirty="0"/>
              <a:t>Through meticulous feedback, and trials the overall results show a positive impact in all sectors, some showing a more impactful change, it is key to now maintain these changes to maintain continuous improvement and cultural change within the company. </a:t>
            </a:r>
          </a:p>
        </p:txBody>
      </p:sp>
      <p:sp>
        <p:nvSpPr>
          <p:cNvPr id="66" name="Text Box 8">
            <a:extLst>
              <a:ext uri="{FF2B5EF4-FFF2-40B4-BE49-F238E27FC236}">
                <a16:creationId xmlns:a16="http://schemas.microsoft.com/office/drawing/2014/main" id="{BE0FD31D-D628-33B0-FC1B-A70F3FED61F8}"/>
              </a:ext>
            </a:extLst>
          </p:cNvPr>
          <p:cNvSpPr txBox="1">
            <a:spLocks noChangeArrowheads="1"/>
          </p:cNvSpPr>
          <p:nvPr/>
        </p:nvSpPr>
        <p:spPr bwMode="auto">
          <a:xfrm>
            <a:off x="7133428" y="21823945"/>
            <a:ext cx="6415087" cy="82660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solidFill>
                  <a:srgbClr val="0070C0"/>
                </a:solidFill>
              </a:rPr>
              <a:t>Process Control</a:t>
            </a:r>
          </a:p>
          <a:p>
            <a:r>
              <a:rPr lang="en-GB" dirty="0"/>
              <a:t>A structured control framework was implemented across key operational areas to ensure consistent performance and sustainable improvement. Each process—ranging from setup time and tool availability to training and audit compliance—is monitored using specific KPIs with defined frequencies, data collection methods, and responsible personnel. Escalation protocols are in place to address deviations promptly, while regular reporting (weekly, monthly, or quarterly) ensures transparency and accountability. This approach supports real-time visibility, quick issue resolution, and long-term operational control aligned with continuous improvement goals. </a:t>
            </a:r>
          </a:p>
          <a:p>
            <a:pPr>
              <a:spcBef>
                <a:spcPct val="20000"/>
              </a:spcBef>
            </a:pPr>
            <a:r>
              <a:rPr lang="en-AU" altLang="en-US" sz="3600" b="1" dirty="0"/>
              <a:t>  </a:t>
            </a:r>
          </a:p>
          <a:p>
            <a:pPr>
              <a:spcBef>
                <a:spcPct val="40000"/>
              </a:spcBef>
            </a:pPr>
            <a:endParaRPr lang="en-AU" altLang="en-US" sz="2800" dirty="0"/>
          </a:p>
        </p:txBody>
      </p:sp>
      <p:sp>
        <p:nvSpPr>
          <p:cNvPr id="67" name="Text Box 8">
            <a:extLst>
              <a:ext uri="{FF2B5EF4-FFF2-40B4-BE49-F238E27FC236}">
                <a16:creationId xmlns:a16="http://schemas.microsoft.com/office/drawing/2014/main" id="{6D2B5D07-9886-C2BF-0C98-7044C6920459}"/>
              </a:ext>
            </a:extLst>
          </p:cNvPr>
          <p:cNvSpPr txBox="1">
            <a:spLocks noChangeArrowheads="1"/>
          </p:cNvSpPr>
          <p:nvPr/>
        </p:nvSpPr>
        <p:spPr bwMode="auto">
          <a:xfrm>
            <a:off x="14190219" y="6088067"/>
            <a:ext cx="8256189" cy="2430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solidFill>
                  <a:srgbClr val="0070C0"/>
                </a:solidFill>
              </a:rPr>
              <a:t>Impact Areas </a:t>
            </a:r>
          </a:p>
          <a:p>
            <a:endParaRPr lang="en-GB" dirty="0"/>
          </a:p>
          <a:p>
            <a:r>
              <a:rPr lang="en-GB" dirty="0"/>
              <a:t> </a:t>
            </a:r>
          </a:p>
          <a:p>
            <a:pPr>
              <a:spcBef>
                <a:spcPct val="40000"/>
              </a:spcBef>
            </a:pPr>
            <a:endParaRPr lang="en-AU" altLang="en-US" sz="2800" dirty="0"/>
          </a:p>
        </p:txBody>
      </p:sp>
      <p:sp>
        <p:nvSpPr>
          <p:cNvPr id="12" name="Text Box 8"/>
          <p:cNvSpPr txBox="1">
            <a:spLocks noChangeArrowheads="1"/>
          </p:cNvSpPr>
          <p:nvPr/>
        </p:nvSpPr>
        <p:spPr bwMode="auto">
          <a:xfrm>
            <a:off x="348596" y="19050786"/>
            <a:ext cx="6578979" cy="8339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solidFill>
                  <a:srgbClr val="0070C0"/>
                </a:solidFill>
              </a:rPr>
              <a:t>Project Aims &amp; Objectives </a:t>
            </a:r>
          </a:p>
          <a:p>
            <a:r>
              <a:rPr lang="en-GB" dirty="0"/>
              <a:t>· </a:t>
            </a:r>
            <a:r>
              <a:rPr lang="en-GB" b="1" dirty="0"/>
              <a:t>Identify inefficiencies</a:t>
            </a:r>
            <a:r>
              <a:rPr lang="en-GB" dirty="0"/>
              <a:t> in CNC tooling availability, setup processes, and maintenance practices that affect productivity and quality.</a:t>
            </a:r>
          </a:p>
          <a:p>
            <a:r>
              <a:rPr lang="en-GB" dirty="0"/>
              <a:t>· </a:t>
            </a:r>
            <a:r>
              <a:rPr lang="en-GB" b="1" dirty="0"/>
              <a:t>Apply the DMAIC methodology</a:t>
            </a:r>
            <a:r>
              <a:rPr lang="en-GB" dirty="0"/>
              <a:t> to guide a structured, data-driven improvement strategy across key CNC operations.</a:t>
            </a:r>
          </a:p>
          <a:p>
            <a:r>
              <a:rPr lang="en-GB" dirty="0"/>
              <a:t>· </a:t>
            </a:r>
            <a:r>
              <a:rPr lang="en-GB" b="1" dirty="0"/>
              <a:t>Reduce CNC setup times</a:t>
            </a:r>
            <a:r>
              <a:rPr lang="en-GB" dirty="0"/>
              <a:t> by introducing standardised tooling procedures and presetting methods.</a:t>
            </a:r>
          </a:p>
          <a:p>
            <a:r>
              <a:rPr lang="en-GB" dirty="0"/>
              <a:t>· </a:t>
            </a:r>
            <a:r>
              <a:rPr lang="en-GB" b="1" dirty="0"/>
              <a:t>Implement predictive maintenance</a:t>
            </a:r>
            <a:r>
              <a:rPr lang="en-GB" dirty="0"/>
              <a:t> to minimise unplanned downtime and extend machine lifespan.</a:t>
            </a:r>
          </a:p>
          <a:p>
            <a:r>
              <a:rPr lang="en-GB" dirty="0"/>
              <a:t>· </a:t>
            </a:r>
            <a:r>
              <a:rPr lang="en-GB" b="1" dirty="0"/>
              <a:t>Improve tool availability and traceability</a:t>
            </a:r>
            <a:r>
              <a:rPr lang="en-GB" dirty="0"/>
              <a:t> through better inventory control, demand forecasting, and digital tracking systems.</a:t>
            </a:r>
          </a:p>
          <a:p>
            <a:r>
              <a:rPr lang="en-GB" dirty="0"/>
              <a:t> </a:t>
            </a:r>
          </a:p>
          <a:p>
            <a:r>
              <a:rPr lang="en-GB" dirty="0"/>
              <a:t> </a:t>
            </a:r>
          </a:p>
          <a:p>
            <a:pPr>
              <a:spcBef>
                <a:spcPct val="40000"/>
              </a:spcBef>
            </a:pPr>
            <a:endParaRPr lang="en-AU" altLang="en-US" sz="2800" dirty="0"/>
          </a:p>
        </p:txBody>
      </p:sp>
      <p:sp>
        <p:nvSpPr>
          <p:cNvPr id="17" name="Text Box 16">
            <a:extLst>
              <a:ext uri="{FF2B5EF4-FFF2-40B4-BE49-F238E27FC236}">
                <a16:creationId xmlns:a16="http://schemas.microsoft.com/office/drawing/2014/main" id="{A48B5B37-F14A-1B25-A4B8-6605E340360E}"/>
              </a:ext>
            </a:extLst>
          </p:cNvPr>
          <p:cNvSpPr txBox="1">
            <a:spLocks noChangeArrowheads="1"/>
          </p:cNvSpPr>
          <p:nvPr/>
        </p:nvSpPr>
        <p:spPr bwMode="auto">
          <a:xfrm>
            <a:off x="568143" y="28299314"/>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Mazak VCS machine Fig [1]</a:t>
            </a:r>
          </a:p>
        </p:txBody>
      </p:sp>
      <p:sp>
        <p:nvSpPr>
          <p:cNvPr id="10" name="AutoShape 2" descr="Image preview">
            <a:extLst>
              <a:ext uri="{FF2B5EF4-FFF2-40B4-BE49-F238E27FC236}">
                <a16:creationId xmlns:a16="http://schemas.microsoft.com/office/drawing/2014/main" id="{333B020D-7BBD-D79C-FF67-9A58EA044711}"/>
              </a:ext>
            </a:extLst>
          </p:cNvPr>
          <p:cNvSpPr>
            <a:spLocks noChangeAspect="1" noChangeArrowheads="1"/>
          </p:cNvSpPr>
          <p:nvPr/>
        </p:nvSpPr>
        <p:spPr bwMode="auto">
          <a:xfrm>
            <a:off x="10539413" y="1498441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 name="Picture 12" descr="A person in a suit and tie&#10;&#10;AI-generated content may be incorrect.">
            <a:extLst>
              <a:ext uri="{FF2B5EF4-FFF2-40B4-BE49-F238E27FC236}">
                <a16:creationId xmlns:a16="http://schemas.microsoft.com/office/drawing/2014/main" id="{6FA4383D-E8C3-C109-7774-F32121F900B6}"/>
              </a:ext>
            </a:extLst>
          </p:cNvPr>
          <p:cNvPicPr>
            <a:picLocks noChangeAspect="1"/>
          </p:cNvPicPr>
          <p:nvPr/>
        </p:nvPicPr>
        <p:blipFill>
          <a:blip r:embed="rId10"/>
          <a:stretch>
            <a:fillRect/>
          </a:stretch>
        </p:blipFill>
        <p:spPr>
          <a:xfrm>
            <a:off x="568142" y="2098911"/>
            <a:ext cx="2480800" cy="3916177"/>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742</TotalTime>
  <Words>919</Words>
  <Application>Microsoft Office PowerPoint</Application>
  <PresentationFormat>Custom</PresentationFormat>
  <Paragraphs>79</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William Holmes (2015755)</cp:lastModifiedBy>
  <cp:revision>32</cp:revision>
  <dcterms:created xsi:type="dcterms:W3CDTF">2016-02-25T08:27:32Z</dcterms:created>
  <dcterms:modified xsi:type="dcterms:W3CDTF">2025-06-15T20:33:54Z</dcterms:modified>
</cp:coreProperties>
</file>