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7"/>
  </p:notesMasterIdLst>
  <p:sldIdLst>
    <p:sldId id="256" r:id="rId2"/>
    <p:sldId id="257" r:id="rId3"/>
    <p:sldId id="258" r:id="rId4"/>
    <p:sldId id="422" r:id="rId5"/>
    <p:sldId id="260" r:id="rId6"/>
    <p:sldId id="473" r:id="rId7"/>
    <p:sldId id="259" r:id="rId8"/>
    <p:sldId id="261" r:id="rId9"/>
    <p:sldId id="262" r:id="rId10"/>
    <p:sldId id="263" r:id="rId11"/>
    <p:sldId id="423" r:id="rId12"/>
    <p:sldId id="265" r:id="rId13"/>
    <p:sldId id="266" r:id="rId14"/>
    <p:sldId id="420" r:id="rId15"/>
    <p:sldId id="474" r:id="rId16"/>
    <p:sldId id="267" r:id="rId17"/>
    <p:sldId id="475" r:id="rId18"/>
    <p:sldId id="269" r:id="rId19"/>
    <p:sldId id="476" r:id="rId20"/>
    <p:sldId id="477" r:id="rId21"/>
    <p:sldId id="270" r:id="rId22"/>
    <p:sldId id="271" r:id="rId23"/>
    <p:sldId id="272" r:id="rId24"/>
    <p:sldId id="419" r:id="rId25"/>
    <p:sldId id="421" r:id="rId26"/>
    <p:sldId id="274" r:id="rId27"/>
    <p:sldId id="275" r:id="rId28"/>
    <p:sldId id="277" r:id="rId29"/>
    <p:sldId id="278" r:id="rId30"/>
    <p:sldId id="279" r:id="rId31"/>
    <p:sldId id="280" r:id="rId32"/>
    <p:sldId id="281" r:id="rId33"/>
    <p:sldId id="478" r:id="rId34"/>
    <p:sldId id="283" r:id="rId35"/>
    <p:sldId id="479" r:id="rId36"/>
    <p:sldId id="284" r:id="rId37"/>
    <p:sldId id="285" r:id="rId38"/>
    <p:sldId id="286" r:id="rId39"/>
    <p:sldId id="287" r:id="rId40"/>
    <p:sldId id="288" r:id="rId41"/>
    <p:sldId id="291" r:id="rId42"/>
    <p:sldId id="292" r:id="rId43"/>
    <p:sldId id="293" r:id="rId44"/>
    <p:sldId id="294" r:id="rId45"/>
    <p:sldId id="295" r:id="rId46"/>
    <p:sldId id="296" r:id="rId47"/>
    <p:sldId id="297" r:id="rId48"/>
    <p:sldId id="298" r:id="rId49"/>
    <p:sldId id="299" r:id="rId50"/>
    <p:sldId id="300" r:id="rId51"/>
    <p:sldId id="424" r:id="rId52"/>
    <p:sldId id="425" r:id="rId53"/>
    <p:sldId id="301" r:id="rId54"/>
    <p:sldId id="302" r:id="rId55"/>
    <p:sldId id="303" r:id="rId56"/>
    <p:sldId id="304" r:id="rId57"/>
    <p:sldId id="305" r:id="rId58"/>
    <p:sldId id="306" r:id="rId59"/>
    <p:sldId id="307" r:id="rId60"/>
    <p:sldId id="308" r:id="rId61"/>
    <p:sldId id="309" r:id="rId62"/>
    <p:sldId id="310" r:id="rId63"/>
    <p:sldId id="311" r:id="rId64"/>
    <p:sldId id="312" r:id="rId65"/>
    <p:sldId id="313" r:id="rId66"/>
    <p:sldId id="314" r:id="rId67"/>
    <p:sldId id="315" r:id="rId68"/>
    <p:sldId id="316" r:id="rId69"/>
    <p:sldId id="317" r:id="rId70"/>
    <p:sldId id="318" r:id="rId71"/>
    <p:sldId id="319" r:id="rId72"/>
    <p:sldId id="480" r:id="rId73"/>
    <p:sldId id="320" r:id="rId74"/>
    <p:sldId id="321" r:id="rId75"/>
    <p:sldId id="322" r:id="rId76"/>
    <p:sldId id="323" r:id="rId77"/>
    <p:sldId id="324" r:id="rId78"/>
    <p:sldId id="325" r:id="rId79"/>
    <p:sldId id="481" r:id="rId80"/>
    <p:sldId id="326" r:id="rId81"/>
    <p:sldId id="482" r:id="rId82"/>
    <p:sldId id="327" r:id="rId83"/>
    <p:sldId id="328" r:id="rId84"/>
    <p:sldId id="329" r:id="rId85"/>
    <p:sldId id="330" r:id="rId86"/>
    <p:sldId id="331" r:id="rId87"/>
    <p:sldId id="332" r:id="rId88"/>
    <p:sldId id="333" r:id="rId89"/>
    <p:sldId id="334" r:id="rId90"/>
    <p:sldId id="335" r:id="rId91"/>
    <p:sldId id="336" r:id="rId92"/>
    <p:sldId id="337" r:id="rId93"/>
    <p:sldId id="338" r:id="rId94"/>
    <p:sldId id="339" r:id="rId95"/>
    <p:sldId id="426" r:id="rId96"/>
    <p:sldId id="340" r:id="rId97"/>
    <p:sldId id="341" r:id="rId98"/>
    <p:sldId id="342" r:id="rId99"/>
    <p:sldId id="343" r:id="rId100"/>
    <p:sldId id="344" r:id="rId101"/>
    <p:sldId id="345" r:id="rId102"/>
    <p:sldId id="346" r:id="rId103"/>
    <p:sldId id="347" r:id="rId104"/>
    <p:sldId id="348" r:id="rId105"/>
    <p:sldId id="350" r:id="rId106"/>
    <p:sldId id="351" r:id="rId107"/>
    <p:sldId id="353" r:id="rId108"/>
    <p:sldId id="484" r:id="rId109"/>
    <p:sldId id="355" r:id="rId110"/>
    <p:sldId id="485" r:id="rId111"/>
    <p:sldId id="356" r:id="rId112"/>
    <p:sldId id="357" r:id="rId113"/>
    <p:sldId id="358" r:id="rId114"/>
    <p:sldId id="359" r:id="rId115"/>
    <p:sldId id="439" r:id="rId116"/>
    <p:sldId id="360" r:id="rId117"/>
    <p:sldId id="361" r:id="rId118"/>
    <p:sldId id="483" r:id="rId119"/>
    <p:sldId id="444" r:id="rId120"/>
    <p:sldId id="363" r:id="rId121"/>
    <p:sldId id="364" r:id="rId122"/>
    <p:sldId id="455" r:id="rId123"/>
    <p:sldId id="373" r:id="rId124"/>
    <p:sldId id="376" r:id="rId125"/>
    <p:sldId id="377" r:id="rId126"/>
    <p:sldId id="378" r:id="rId127"/>
    <p:sldId id="381" r:id="rId128"/>
    <p:sldId id="379" r:id="rId129"/>
    <p:sldId id="382" r:id="rId130"/>
    <p:sldId id="380" r:id="rId131"/>
    <p:sldId id="383" r:id="rId132"/>
    <p:sldId id="384" r:id="rId133"/>
    <p:sldId id="385" r:id="rId134"/>
    <p:sldId id="386" r:id="rId135"/>
    <p:sldId id="387" r:id="rId136"/>
    <p:sldId id="388" r:id="rId137"/>
    <p:sldId id="486" r:id="rId138"/>
    <p:sldId id="391" r:id="rId139"/>
    <p:sldId id="487" r:id="rId140"/>
    <p:sldId id="488" r:id="rId141"/>
    <p:sldId id="392" r:id="rId142"/>
    <p:sldId id="394" r:id="rId143"/>
    <p:sldId id="395" r:id="rId144"/>
    <p:sldId id="396" r:id="rId145"/>
    <p:sldId id="397" r:id="rId146"/>
    <p:sldId id="401" r:id="rId147"/>
    <p:sldId id="398" r:id="rId148"/>
    <p:sldId id="399" r:id="rId149"/>
    <p:sldId id="400" r:id="rId150"/>
    <p:sldId id="402" r:id="rId151"/>
    <p:sldId id="403" r:id="rId152"/>
    <p:sldId id="404" r:id="rId153"/>
    <p:sldId id="405" r:id="rId154"/>
    <p:sldId id="469" r:id="rId155"/>
    <p:sldId id="406" r:id="rId156"/>
    <p:sldId id="490" r:id="rId157"/>
    <p:sldId id="408" r:id="rId158"/>
    <p:sldId id="489" r:id="rId159"/>
    <p:sldId id="409" r:id="rId160"/>
    <p:sldId id="410" r:id="rId161"/>
    <p:sldId id="411" r:id="rId162"/>
    <p:sldId id="412" r:id="rId163"/>
    <p:sldId id="413" r:id="rId164"/>
    <p:sldId id="407" r:id="rId165"/>
    <p:sldId id="415" r:id="rId166"/>
    <p:sldId id="416" r:id="rId167"/>
    <p:sldId id="491" r:id="rId168"/>
    <p:sldId id="492" r:id="rId169"/>
    <p:sldId id="493" r:id="rId170"/>
    <p:sldId id="494" r:id="rId171"/>
    <p:sldId id="495" r:id="rId172"/>
    <p:sldId id="496" r:id="rId173"/>
    <p:sldId id="497" r:id="rId174"/>
    <p:sldId id="498" r:id="rId175"/>
    <p:sldId id="471" r:id="rId17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ajveer Ro’isinSingh" initials="RR" lastIdx="1" clrIdx="0">
    <p:extLst>
      <p:ext uri="{19B8F6BF-5375-455C-9EA6-DF929625EA0E}">
        <p15:presenceInfo xmlns:p15="http://schemas.microsoft.com/office/powerpoint/2012/main" userId="S-1-5-21-842925246-616249376-725345543-719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035CD7-D78A-488A-A893-A40AB75DF49E}" v="22" dt="2026-01-25T23:02:48.3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32" autoAdjust="0"/>
    <p:restoredTop sz="94660" autoAdjust="0"/>
  </p:normalViewPr>
  <p:slideViewPr>
    <p:cSldViewPr snapToGrid="0">
      <p:cViewPr varScale="1">
        <p:scale>
          <a:sx n="80" d="100"/>
          <a:sy n="80" d="100"/>
        </p:scale>
        <p:origin x="34" y="3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59" Type="http://schemas.openxmlformats.org/officeDocument/2006/relationships/slide" Target="slides/slide158.xml"/><Relationship Id="rId170" Type="http://schemas.openxmlformats.org/officeDocument/2006/relationships/slide" Target="slides/slide169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53" Type="http://schemas.openxmlformats.org/officeDocument/2006/relationships/slide" Target="slides/slide52.xml"/><Relationship Id="rId74" Type="http://schemas.openxmlformats.org/officeDocument/2006/relationships/slide" Target="slides/slide73.xml"/><Relationship Id="rId128" Type="http://schemas.openxmlformats.org/officeDocument/2006/relationships/slide" Target="slides/slide127.xml"/><Relationship Id="rId149" Type="http://schemas.openxmlformats.org/officeDocument/2006/relationships/slide" Target="slides/slide148.xml"/><Relationship Id="rId5" Type="http://schemas.openxmlformats.org/officeDocument/2006/relationships/slide" Target="slides/slide4.xml"/><Relationship Id="rId95" Type="http://schemas.openxmlformats.org/officeDocument/2006/relationships/slide" Target="slides/slide94.xml"/><Relationship Id="rId160" Type="http://schemas.openxmlformats.org/officeDocument/2006/relationships/slide" Target="slides/slide159.xml"/><Relationship Id="rId181" Type="http://schemas.openxmlformats.org/officeDocument/2006/relationships/theme" Target="theme/theme1.xml"/><Relationship Id="rId22" Type="http://schemas.openxmlformats.org/officeDocument/2006/relationships/slide" Target="slides/slide21.xml"/><Relationship Id="rId43" Type="http://schemas.openxmlformats.org/officeDocument/2006/relationships/slide" Target="slides/slide42.xml"/><Relationship Id="rId64" Type="http://schemas.openxmlformats.org/officeDocument/2006/relationships/slide" Target="slides/slide63.xml"/><Relationship Id="rId118" Type="http://schemas.openxmlformats.org/officeDocument/2006/relationships/slide" Target="slides/slide117.xml"/><Relationship Id="rId139" Type="http://schemas.openxmlformats.org/officeDocument/2006/relationships/slide" Target="slides/slide138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71" Type="http://schemas.openxmlformats.org/officeDocument/2006/relationships/slide" Target="slides/slide170.xml"/><Relationship Id="rId12" Type="http://schemas.openxmlformats.org/officeDocument/2006/relationships/slide" Target="slides/slide11.xml"/><Relationship Id="rId33" Type="http://schemas.openxmlformats.org/officeDocument/2006/relationships/slide" Target="slides/slide32.xml"/><Relationship Id="rId108" Type="http://schemas.openxmlformats.org/officeDocument/2006/relationships/slide" Target="slides/slide107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5" Type="http://schemas.openxmlformats.org/officeDocument/2006/relationships/slide" Target="slides/slide74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61" Type="http://schemas.openxmlformats.org/officeDocument/2006/relationships/slide" Target="slides/slide160.xml"/><Relationship Id="rId182" Type="http://schemas.openxmlformats.org/officeDocument/2006/relationships/tableStyles" Target="tableStyles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51" Type="http://schemas.openxmlformats.org/officeDocument/2006/relationships/slide" Target="slides/slide150.xml"/><Relationship Id="rId156" Type="http://schemas.openxmlformats.org/officeDocument/2006/relationships/slide" Target="slides/slide155.xml"/><Relationship Id="rId177" Type="http://schemas.openxmlformats.org/officeDocument/2006/relationships/notesMaster" Target="notesMasters/notesMaster1.xml"/><Relationship Id="rId172" Type="http://schemas.openxmlformats.org/officeDocument/2006/relationships/slide" Target="slides/slide171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slide" Target="slides/slide145.xml"/><Relationship Id="rId167" Type="http://schemas.openxmlformats.org/officeDocument/2006/relationships/slide" Target="slides/slide166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162" Type="http://schemas.openxmlformats.org/officeDocument/2006/relationships/slide" Target="slides/slide161.xml"/><Relationship Id="rId183" Type="http://schemas.microsoft.com/office/2015/10/relationships/revisionInfo" Target="revisionInfo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157" Type="http://schemas.openxmlformats.org/officeDocument/2006/relationships/slide" Target="slides/slide156.xml"/><Relationship Id="rId178" Type="http://schemas.openxmlformats.org/officeDocument/2006/relationships/commentAuthors" Target="commentAuthors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52" Type="http://schemas.openxmlformats.org/officeDocument/2006/relationships/slide" Target="slides/slide151.xml"/><Relationship Id="rId173" Type="http://schemas.openxmlformats.org/officeDocument/2006/relationships/slide" Target="slides/slide172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168" Type="http://schemas.openxmlformats.org/officeDocument/2006/relationships/slide" Target="slides/slide167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163" Type="http://schemas.openxmlformats.org/officeDocument/2006/relationships/slide" Target="slides/slide162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158" Type="http://schemas.openxmlformats.org/officeDocument/2006/relationships/slide" Target="slides/slide15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slide" Target="slides/slide152.xml"/><Relationship Id="rId174" Type="http://schemas.openxmlformats.org/officeDocument/2006/relationships/slide" Target="slides/slide173.xml"/><Relationship Id="rId179" Type="http://schemas.openxmlformats.org/officeDocument/2006/relationships/presProps" Target="presProps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48" Type="http://schemas.openxmlformats.org/officeDocument/2006/relationships/slide" Target="slides/slide147.xml"/><Relationship Id="rId164" Type="http://schemas.openxmlformats.org/officeDocument/2006/relationships/slide" Target="slides/slide163.xml"/><Relationship Id="rId169" Type="http://schemas.openxmlformats.org/officeDocument/2006/relationships/slide" Target="slides/slide16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80" Type="http://schemas.openxmlformats.org/officeDocument/2006/relationships/viewProps" Target="viewProps.xml"/><Relationship Id="rId26" Type="http://schemas.openxmlformats.org/officeDocument/2006/relationships/slide" Target="slides/slide25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54" Type="http://schemas.openxmlformats.org/officeDocument/2006/relationships/slide" Target="slides/slide153.xml"/><Relationship Id="rId175" Type="http://schemas.openxmlformats.org/officeDocument/2006/relationships/slide" Target="slides/slide174.xml"/><Relationship Id="rId16" Type="http://schemas.openxmlformats.org/officeDocument/2006/relationships/slide" Target="slides/slide15.xml"/><Relationship Id="rId37" Type="http://schemas.openxmlformats.org/officeDocument/2006/relationships/slide" Target="slides/slide36.xml"/><Relationship Id="rId58" Type="http://schemas.openxmlformats.org/officeDocument/2006/relationships/slide" Target="slides/slide57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44" Type="http://schemas.openxmlformats.org/officeDocument/2006/relationships/slide" Target="slides/slide143.xml"/><Relationship Id="rId90" Type="http://schemas.openxmlformats.org/officeDocument/2006/relationships/slide" Target="slides/slide89.xml"/><Relationship Id="rId165" Type="http://schemas.openxmlformats.org/officeDocument/2006/relationships/slide" Target="slides/slide164.xml"/><Relationship Id="rId27" Type="http://schemas.openxmlformats.org/officeDocument/2006/relationships/slide" Target="slides/slide26.xml"/><Relationship Id="rId48" Type="http://schemas.openxmlformats.org/officeDocument/2006/relationships/slide" Target="slides/slide47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34" Type="http://schemas.openxmlformats.org/officeDocument/2006/relationships/slide" Target="slides/slide133.xml"/><Relationship Id="rId80" Type="http://schemas.openxmlformats.org/officeDocument/2006/relationships/slide" Target="slides/slide79.xml"/><Relationship Id="rId155" Type="http://schemas.openxmlformats.org/officeDocument/2006/relationships/slide" Target="slides/slide154.xml"/><Relationship Id="rId176" Type="http://schemas.openxmlformats.org/officeDocument/2006/relationships/slide" Target="slides/slide175.xml"/><Relationship Id="rId17" Type="http://schemas.openxmlformats.org/officeDocument/2006/relationships/slide" Target="slides/slide16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24" Type="http://schemas.openxmlformats.org/officeDocument/2006/relationships/slide" Target="slides/slide123.xml"/><Relationship Id="rId70" Type="http://schemas.openxmlformats.org/officeDocument/2006/relationships/slide" Target="slides/slide69.xml"/><Relationship Id="rId91" Type="http://schemas.openxmlformats.org/officeDocument/2006/relationships/slide" Target="slides/slide90.xml"/><Relationship Id="rId145" Type="http://schemas.openxmlformats.org/officeDocument/2006/relationships/slide" Target="slides/slide144.xml"/><Relationship Id="rId166" Type="http://schemas.openxmlformats.org/officeDocument/2006/relationships/slide" Target="slides/slide165.xml"/><Relationship Id="rId1" Type="http://schemas.openxmlformats.org/officeDocument/2006/relationships/slideMaster" Target="slideMasters/slideMaster1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431BCF-BE67-4DDA-ADD2-C12B8B394A46}" type="doc">
      <dgm:prSet loTypeId="urn:microsoft.com/office/officeart/2005/8/layout/hList6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6B49D52C-4BB5-4EF8-8F01-AA8413C1ECB1}">
      <dgm:prSet phldrT="[Text]" custT="1"/>
      <dgm:spPr/>
      <dgm:t>
        <a:bodyPr/>
        <a:lstStyle/>
        <a:p>
          <a:r>
            <a:rPr lang="en-GB" sz="1400" dirty="0"/>
            <a:t>Right product</a:t>
          </a:r>
        </a:p>
      </dgm:t>
    </dgm:pt>
    <dgm:pt modelId="{12957FF3-593E-47EA-BAC7-50B12CC93B47}" type="parTrans" cxnId="{95E76F23-EA72-4783-960D-72006EC15B37}">
      <dgm:prSet/>
      <dgm:spPr/>
      <dgm:t>
        <a:bodyPr/>
        <a:lstStyle/>
        <a:p>
          <a:endParaRPr lang="en-GB" sz="2000"/>
        </a:p>
      </dgm:t>
    </dgm:pt>
    <dgm:pt modelId="{B66BAFA8-39D9-4A86-9A66-8F0C343C5754}" type="sibTrans" cxnId="{95E76F23-EA72-4783-960D-72006EC15B37}">
      <dgm:prSet/>
      <dgm:spPr/>
      <dgm:t>
        <a:bodyPr/>
        <a:lstStyle/>
        <a:p>
          <a:endParaRPr lang="en-GB" sz="2000"/>
        </a:p>
      </dgm:t>
    </dgm:pt>
    <dgm:pt modelId="{116ECF88-87C3-4F2A-9889-431A54606C47}">
      <dgm:prSet custT="1"/>
      <dgm:spPr/>
      <dgm:t>
        <a:bodyPr/>
        <a:lstStyle/>
        <a:p>
          <a:r>
            <a:rPr lang="en-GB" sz="1400" dirty="0"/>
            <a:t>Right quantity</a:t>
          </a:r>
        </a:p>
      </dgm:t>
    </dgm:pt>
    <dgm:pt modelId="{A19941F6-ADD3-4E67-9965-5543638F7187}" type="parTrans" cxnId="{71EE1F79-271D-468E-BC1F-B3C67BEB2AE5}">
      <dgm:prSet/>
      <dgm:spPr/>
      <dgm:t>
        <a:bodyPr/>
        <a:lstStyle/>
        <a:p>
          <a:endParaRPr lang="en-GB" sz="2000"/>
        </a:p>
      </dgm:t>
    </dgm:pt>
    <dgm:pt modelId="{0352987D-95A4-477E-ACEE-998742432873}" type="sibTrans" cxnId="{71EE1F79-271D-468E-BC1F-B3C67BEB2AE5}">
      <dgm:prSet/>
      <dgm:spPr/>
      <dgm:t>
        <a:bodyPr/>
        <a:lstStyle/>
        <a:p>
          <a:endParaRPr lang="en-GB" sz="2000"/>
        </a:p>
      </dgm:t>
    </dgm:pt>
    <dgm:pt modelId="{CF2FE1E2-3EE5-406E-A682-D67EAFF3332F}">
      <dgm:prSet custT="1"/>
      <dgm:spPr/>
      <dgm:t>
        <a:bodyPr/>
        <a:lstStyle/>
        <a:p>
          <a:r>
            <a:rPr lang="en-GB" sz="1400" dirty="0"/>
            <a:t>Right place</a:t>
          </a:r>
        </a:p>
      </dgm:t>
    </dgm:pt>
    <dgm:pt modelId="{728E59E4-B9C7-435E-B15A-8AABDC45BD44}" type="parTrans" cxnId="{4172792E-E0A9-412E-9CF8-28139D8DD7E7}">
      <dgm:prSet/>
      <dgm:spPr/>
      <dgm:t>
        <a:bodyPr/>
        <a:lstStyle/>
        <a:p>
          <a:endParaRPr lang="en-GB" sz="2000"/>
        </a:p>
      </dgm:t>
    </dgm:pt>
    <dgm:pt modelId="{B9302552-5DEF-48C1-915E-86E3729CE3BD}" type="sibTrans" cxnId="{4172792E-E0A9-412E-9CF8-28139D8DD7E7}">
      <dgm:prSet/>
      <dgm:spPr/>
      <dgm:t>
        <a:bodyPr/>
        <a:lstStyle/>
        <a:p>
          <a:endParaRPr lang="en-GB" sz="2000"/>
        </a:p>
      </dgm:t>
    </dgm:pt>
    <dgm:pt modelId="{888B368C-8695-4C07-9D5F-0E3E145F31CF}">
      <dgm:prSet custT="1"/>
      <dgm:spPr/>
      <dgm:t>
        <a:bodyPr/>
        <a:lstStyle/>
        <a:p>
          <a:r>
            <a:rPr lang="en-GB" sz="1400" dirty="0"/>
            <a:t>Right time</a:t>
          </a:r>
        </a:p>
      </dgm:t>
    </dgm:pt>
    <dgm:pt modelId="{B098BEC9-3F74-44E6-8B6E-4E1BC3F70E2F}" type="parTrans" cxnId="{18156C86-FD41-4889-91E8-D981C4512156}">
      <dgm:prSet/>
      <dgm:spPr/>
      <dgm:t>
        <a:bodyPr/>
        <a:lstStyle/>
        <a:p>
          <a:endParaRPr lang="en-GB" sz="2000"/>
        </a:p>
      </dgm:t>
    </dgm:pt>
    <dgm:pt modelId="{35D72AE7-E498-4314-B40A-4D78FFFA0593}" type="sibTrans" cxnId="{18156C86-FD41-4889-91E8-D981C4512156}">
      <dgm:prSet/>
      <dgm:spPr/>
      <dgm:t>
        <a:bodyPr/>
        <a:lstStyle/>
        <a:p>
          <a:endParaRPr lang="en-GB" sz="2000"/>
        </a:p>
      </dgm:t>
    </dgm:pt>
    <dgm:pt modelId="{425E40E8-4498-4B1E-9FD0-DE56C37C04B7}">
      <dgm:prSet custT="1"/>
      <dgm:spPr/>
      <dgm:t>
        <a:bodyPr/>
        <a:lstStyle/>
        <a:p>
          <a:r>
            <a:rPr lang="en-GB" sz="1400" dirty="0"/>
            <a:t>Right cost</a:t>
          </a:r>
        </a:p>
      </dgm:t>
    </dgm:pt>
    <dgm:pt modelId="{EE90A101-675F-4EDE-9CC8-49F37A5BCBFB}" type="parTrans" cxnId="{E965C5A8-6733-4E3C-ADB0-5370D232A18A}">
      <dgm:prSet/>
      <dgm:spPr/>
      <dgm:t>
        <a:bodyPr/>
        <a:lstStyle/>
        <a:p>
          <a:endParaRPr lang="en-GB" sz="2000"/>
        </a:p>
      </dgm:t>
    </dgm:pt>
    <dgm:pt modelId="{664CB4F3-2692-43C9-B45F-81CEBB7641AB}" type="sibTrans" cxnId="{E965C5A8-6733-4E3C-ADB0-5370D232A18A}">
      <dgm:prSet/>
      <dgm:spPr/>
      <dgm:t>
        <a:bodyPr/>
        <a:lstStyle/>
        <a:p>
          <a:endParaRPr lang="en-GB" sz="2000"/>
        </a:p>
      </dgm:t>
    </dgm:pt>
    <dgm:pt modelId="{D616EA85-8C10-42C9-B84A-7A8C916B223A}">
      <dgm:prSet custT="1"/>
      <dgm:spPr/>
      <dgm:t>
        <a:bodyPr/>
        <a:lstStyle/>
        <a:p>
          <a:r>
            <a:rPr lang="en-GB" sz="1400" dirty="0"/>
            <a:t>Right quality</a:t>
          </a:r>
        </a:p>
      </dgm:t>
    </dgm:pt>
    <dgm:pt modelId="{8E666F27-2CF7-4ECD-84B2-A8C1C2A1BA0D}" type="parTrans" cxnId="{3F258741-F3AB-448C-84C9-00BFC4DD9DFA}">
      <dgm:prSet/>
      <dgm:spPr/>
      <dgm:t>
        <a:bodyPr/>
        <a:lstStyle/>
        <a:p>
          <a:endParaRPr lang="en-GB" sz="2000"/>
        </a:p>
      </dgm:t>
    </dgm:pt>
    <dgm:pt modelId="{F91A35BA-F9C6-4605-BA72-F45333264216}" type="sibTrans" cxnId="{3F258741-F3AB-448C-84C9-00BFC4DD9DFA}">
      <dgm:prSet/>
      <dgm:spPr/>
      <dgm:t>
        <a:bodyPr/>
        <a:lstStyle/>
        <a:p>
          <a:endParaRPr lang="en-GB" sz="2000"/>
        </a:p>
      </dgm:t>
    </dgm:pt>
    <dgm:pt modelId="{6D6A1C0D-EB0F-4AF2-91DC-09BA3ED41F6F}">
      <dgm:prSet custT="1"/>
      <dgm:spPr/>
      <dgm:t>
        <a:bodyPr/>
        <a:lstStyle/>
        <a:p>
          <a:r>
            <a:rPr lang="en-GB" sz="1400" dirty="0"/>
            <a:t>Right source</a:t>
          </a:r>
        </a:p>
      </dgm:t>
    </dgm:pt>
    <dgm:pt modelId="{5C437097-D88A-4456-A540-1E3D4EEC98E0}" type="parTrans" cxnId="{30C94729-4984-4383-9E02-067B264BC4D5}">
      <dgm:prSet/>
      <dgm:spPr/>
      <dgm:t>
        <a:bodyPr/>
        <a:lstStyle/>
        <a:p>
          <a:endParaRPr lang="en-GB" sz="2000"/>
        </a:p>
      </dgm:t>
    </dgm:pt>
    <dgm:pt modelId="{3B9D274F-A249-466A-AE1C-20C075115356}" type="sibTrans" cxnId="{30C94729-4984-4383-9E02-067B264BC4D5}">
      <dgm:prSet/>
      <dgm:spPr/>
      <dgm:t>
        <a:bodyPr/>
        <a:lstStyle/>
        <a:p>
          <a:endParaRPr lang="en-GB" sz="2000"/>
        </a:p>
      </dgm:t>
    </dgm:pt>
    <dgm:pt modelId="{EF832367-C9AC-46F1-AA84-8E7187F4262E}">
      <dgm:prSet custT="1"/>
      <dgm:spPr/>
      <dgm:t>
        <a:bodyPr/>
        <a:lstStyle/>
        <a:p>
          <a:r>
            <a:rPr lang="en-GB" sz="1400" dirty="0"/>
            <a:t>Right customer</a:t>
          </a:r>
        </a:p>
      </dgm:t>
    </dgm:pt>
    <dgm:pt modelId="{586F0FF8-3568-4807-B95C-A3968777368E}" type="parTrans" cxnId="{EB210CF7-976C-435F-82A3-F8A321378E6A}">
      <dgm:prSet/>
      <dgm:spPr/>
      <dgm:t>
        <a:bodyPr/>
        <a:lstStyle/>
        <a:p>
          <a:endParaRPr lang="en-GB" sz="2000"/>
        </a:p>
      </dgm:t>
    </dgm:pt>
    <dgm:pt modelId="{A07986A2-BD59-46C2-8FA3-B3441DDB0979}" type="sibTrans" cxnId="{EB210CF7-976C-435F-82A3-F8A321378E6A}">
      <dgm:prSet/>
      <dgm:spPr/>
      <dgm:t>
        <a:bodyPr/>
        <a:lstStyle/>
        <a:p>
          <a:endParaRPr lang="en-GB" sz="2000"/>
        </a:p>
      </dgm:t>
    </dgm:pt>
    <dgm:pt modelId="{C76B7A14-FCAE-4B86-8595-1A65E83304D4}">
      <dgm:prSet custT="1"/>
      <dgm:spPr/>
      <dgm:t>
        <a:bodyPr/>
        <a:lstStyle/>
        <a:p>
          <a:r>
            <a:rPr lang="en-GB" sz="1400" dirty="0"/>
            <a:t>Right condition</a:t>
          </a:r>
        </a:p>
      </dgm:t>
    </dgm:pt>
    <dgm:pt modelId="{5532FB91-5E94-4F14-8B24-DC93BB8C156A}" type="parTrans" cxnId="{302259FE-68B4-4B90-AD69-9BBF4AC05DB9}">
      <dgm:prSet/>
      <dgm:spPr/>
      <dgm:t>
        <a:bodyPr/>
        <a:lstStyle/>
        <a:p>
          <a:endParaRPr lang="en-GB" sz="2000"/>
        </a:p>
      </dgm:t>
    </dgm:pt>
    <dgm:pt modelId="{F45C0AEC-7649-4732-810F-89C19020F3E9}" type="sibTrans" cxnId="{302259FE-68B4-4B90-AD69-9BBF4AC05DB9}">
      <dgm:prSet/>
      <dgm:spPr/>
      <dgm:t>
        <a:bodyPr/>
        <a:lstStyle/>
        <a:p>
          <a:endParaRPr lang="en-GB" sz="2000"/>
        </a:p>
      </dgm:t>
    </dgm:pt>
    <dgm:pt modelId="{7C4E6619-6B6C-45F5-A15C-73277A274DBE}">
      <dgm:prSet custT="1"/>
      <dgm:spPr/>
      <dgm:t>
        <a:bodyPr/>
        <a:lstStyle/>
        <a:p>
          <a:r>
            <a:rPr lang="en-GB" sz="1400" dirty="0"/>
            <a:t>Right compliance</a:t>
          </a:r>
        </a:p>
      </dgm:t>
    </dgm:pt>
    <dgm:pt modelId="{6B6E61B5-B2AB-4602-B607-AB0F72E6A939}" type="parTrans" cxnId="{B10466CA-7DBA-499A-B611-8963F0BE45F7}">
      <dgm:prSet/>
      <dgm:spPr/>
      <dgm:t>
        <a:bodyPr/>
        <a:lstStyle/>
        <a:p>
          <a:endParaRPr lang="en-GB" sz="2000"/>
        </a:p>
      </dgm:t>
    </dgm:pt>
    <dgm:pt modelId="{8618D485-3903-48AD-ABC8-619DED7DA368}" type="sibTrans" cxnId="{B10466CA-7DBA-499A-B611-8963F0BE45F7}">
      <dgm:prSet/>
      <dgm:spPr/>
      <dgm:t>
        <a:bodyPr/>
        <a:lstStyle/>
        <a:p>
          <a:endParaRPr lang="en-GB" sz="2000"/>
        </a:p>
      </dgm:t>
    </dgm:pt>
    <dgm:pt modelId="{B7D5077C-F77D-4988-BB92-BA774D69A38F}">
      <dgm:prSet phldrT="[Text]" custT="1"/>
      <dgm:spPr/>
      <dgm:t>
        <a:bodyPr/>
        <a:lstStyle/>
        <a:p>
          <a:r>
            <a:rPr lang="en-GB" sz="1050" dirty="0"/>
            <a:t>Ensuring the correct item is selected and delivered based on customer demand or production needs. This involves accurate forecasting, planning, and inventory management.</a:t>
          </a:r>
        </a:p>
      </dgm:t>
    </dgm:pt>
    <dgm:pt modelId="{546F27F8-8CEB-46DC-AB3B-FF25DB96ECC1}" type="parTrans" cxnId="{081BC37B-7DDB-4FF7-A170-FDBEE5E3DC74}">
      <dgm:prSet/>
      <dgm:spPr/>
      <dgm:t>
        <a:bodyPr/>
        <a:lstStyle/>
        <a:p>
          <a:endParaRPr lang="en-GB" sz="2000"/>
        </a:p>
      </dgm:t>
    </dgm:pt>
    <dgm:pt modelId="{7F35087F-AC46-45C6-B350-7185F48600D2}" type="sibTrans" cxnId="{081BC37B-7DDB-4FF7-A170-FDBEE5E3DC74}">
      <dgm:prSet/>
      <dgm:spPr/>
      <dgm:t>
        <a:bodyPr/>
        <a:lstStyle/>
        <a:p>
          <a:endParaRPr lang="en-GB" sz="2000"/>
        </a:p>
      </dgm:t>
    </dgm:pt>
    <dgm:pt modelId="{03DBC011-5764-4481-906C-B077A0E10D1F}">
      <dgm:prSet custT="1"/>
      <dgm:spPr/>
      <dgm:t>
        <a:bodyPr/>
        <a:lstStyle/>
        <a:p>
          <a:r>
            <a:rPr lang="en-GB" sz="1050" dirty="0"/>
            <a:t>Delivering the exact amount needed – no more, no less – to avoid stockouts or overstock, both of which can lead to increased costs and inefficiencies.</a:t>
          </a:r>
        </a:p>
      </dgm:t>
    </dgm:pt>
    <dgm:pt modelId="{121C5679-A76B-4B1E-8606-838189E00C5F}" type="parTrans" cxnId="{FEB4B335-B3F6-4DAF-9F46-526285B81A5A}">
      <dgm:prSet/>
      <dgm:spPr/>
      <dgm:t>
        <a:bodyPr/>
        <a:lstStyle/>
        <a:p>
          <a:endParaRPr lang="en-GB" sz="2000"/>
        </a:p>
      </dgm:t>
    </dgm:pt>
    <dgm:pt modelId="{8C5C496A-FB0E-45E9-92AC-69FBCC876569}" type="sibTrans" cxnId="{FEB4B335-B3F6-4DAF-9F46-526285B81A5A}">
      <dgm:prSet/>
      <dgm:spPr/>
      <dgm:t>
        <a:bodyPr/>
        <a:lstStyle/>
        <a:p>
          <a:endParaRPr lang="en-GB" sz="2000"/>
        </a:p>
      </dgm:t>
    </dgm:pt>
    <dgm:pt modelId="{DE3469FC-FBC3-47A7-B95B-F8E031F05587}">
      <dgm:prSet custT="1"/>
      <dgm:spPr/>
      <dgm:t>
        <a:bodyPr/>
        <a:lstStyle/>
        <a:p>
          <a:r>
            <a:rPr lang="en-GB" sz="1050" dirty="0"/>
            <a:t>Getting goods to the correct location, whether it’s a warehouse, retail store, or end-user, to support seamless operations and customer satisfaction.</a:t>
          </a:r>
        </a:p>
      </dgm:t>
    </dgm:pt>
    <dgm:pt modelId="{6C7ECFDA-2697-4515-8882-49F448BEC2A5}" type="parTrans" cxnId="{B41C10B2-0496-420C-B14F-0F37DE106CF8}">
      <dgm:prSet/>
      <dgm:spPr/>
      <dgm:t>
        <a:bodyPr/>
        <a:lstStyle/>
        <a:p>
          <a:endParaRPr lang="en-GB" sz="2000"/>
        </a:p>
      </dgm:t>
    </dgm:pt>
    <dgm:pt modelId="{C2847D4A-5D4B-4A5B-84F0-4FF02937487D}" type="sibTrans" cxnId="{B41C10B2-0496-420C-B14F-0F37DE106CF8}">
      <dgm:prSet/>
      <dgm:spPr/>
      <dgm:t>
        <a:bodyPr/>
        <a:lstStyle/>
        <a:p>
          <a:endParaRPr lang="en-GB" sz="2000"/>
        </a:p>
      </dgm:t>
    </dgm:pt>
    <dgm:pt modelId="{C91C739E-796B-42A6-BE95-7D62F980F9D5}">
      <dgm:prSet custT="1"/>
      <dgm:spPr/>
      <dgm:t>
        <a:bodyPr/>
        <a:lstStyle/>
        <a:p>
          <a:r>
            <a:rPr lang="en-GB" sz="1050" dirty="0"/>
            <a:t>Making sure deliveries occur exactly when needed, which requires precise scheduling and coordination across the supply chain to avoid delays or early arrivals that disrupt planning.</a:t>
          </a:r>
        </a:p>
      </dgm:t>
    </dgm:pt>
    <dgm:pt modelId="{C3961650-A770-446F-8432-CD3416DD118A}" type="parTrans" cxnId="{18FBFB31-D1BB-4F1C-9C99-A676140A28E5}">
      <dgm:prSet/>
      <dgm:spPr/>
      <dgm:t>
        <a:bodyPr/>
        <a:lstStyle/>
        <a:p>
          <a:endParaRPr lang="en-GB" sz="2000"/>
        </a:p>
      </dgm:t>
    </dgm:pt>
    <dgm:pt modelId="{C9C79D4C-6F44-44A5-A99D-D08FE79090B4}" type="sibTrans" cxnId="{18FBFB31-D1BB-4F1C-9C99-A676140A28E5}">
      <dgm:prSet/>
      <dgm:spPr/>
      <dgm:t>
        <a:bodyPr/>
        <a:lstStyle/>
        <a:p>
          <a:endParaRPr lang="en-GB" sz="2000"/>
        </a:p>
      </dgm:t>
    </dgm:pt>
    <dgm:pt modelId="{2FAA366C-1B11-46A0-BE24-E0C5BA6488B2}">
      <dgm:prSet custT="1"/>
      <dgm:spPr/>
      <dgm:t>
        <a:bodyPr/>
        <a:lstStyle/>
        <a:p>
          <a:r>
            <a:rPr lang="en-GB" sz="1050" dirty="0"/>
            <a:t>Achieving cost-effectiveness in logistics activities without compromising on service levels, often through route optimization, mode selection, and efficient resource use.</a:t>
          </a:r>
        </a:p>
      </dgm:t>
    </dgm:pt>
    <dgm:pt modelId="{37B00900-0935-4513-A539-7F5CE0F45CE8}" type="parTrans" cxnId="{A53EC608-180E-4A07-8832-0FC1EA6CEE76}">
      <dgm:prSet/>
      <dgm:spPr/>
      <dgm:t>
        <a:bodyPr/>
        <a:lstStyle/>
        <a:p>
          <a:endParaRPr lang="en-GB" sz="2000"/>
        </a:p>
      </dgm:t>
    </dgm:pt>
    <dgm:pt modelId="{34827855-D427-476B-BB31-0CA21798E355}" type="sibTrans" cxnId="{A53EC608-180E-4A07-8832-0FC1EA6CEE76}">
      <dgm:prSet/>
      <dgm:spPr/>
      <dgm:t>
        <a:bodyPr/>
        <a:lstStyle/>
        <a:p>
          <a:endParaRPr lang="en-GB" sz="2000"/>
        </a:p>
      </dgm:t>
    </dgm:pt>
    <dgm:pt modelId="{E72AE429-1F33-4E51-919B-F382EC2F3442}">
      <dgm:prSet custT="1"/>
      <dgm:spPr/>
      <dgm:t>
        <a:bodyPr/>
        <a:lstStyle/>
        <a:p>
          <a:r>
            <a:rPr lang="en-GB" sz="1050" dirty="0"/>
            <a:t>Guaranteeing that products meet the expected standards, specifications, and performance requirements, which involves quality control throughout the supply chain.</a:t>
          </a:r>
        </a:p>
      </dgm:t>
    </dgm:pt>
    <dgm:pt modelId="{D9414D0B-D464-41DF-BF1B-7E7119A1954C}" type="parTrans" cxnId="{934EB02B-94DF-417F-8697-243F94BE4933}">
      <dgm:prSet/>
      <dgm:spPr/>
      <dgm:t>
        <a:bodyPr/>
        <a:lstStyle/>
        <a:p>
          <a:endParaRPr lang="en-GB" sz="2000"/>
        </a:p>
      </dgm:t>
    </dgm:pt>
    <dgm:pt modelId="{D0FE542D-BC10-4161-84D0-ED7DCDF12468}" type="sibTrans" cxnId="{934EB02B-94DF-417F-8697-243F94BE4933}">
      <dgm:prSet/>
      <dgm:spPr/>
      <dgm:t>
        <a:bodyPr/>
        <a:lstStyle/>
        <a:p>
          <a:endParaRPr lang="en-GB" sz="2000"/>
        </a:p>
      </dgm:t>
    </dgm:pt>
    <dgm:pt modelId="{3072559A-7E7A-47A4-86B1-44A34A532FC3}">
      <dgm:prSet custT="1"/>
      <dgm:spPr/>
      <dgm:t>
        <a:bodyPr/>
        <a:lstStyle/>
        <a:p>
          <a:r>
            <a:rPr lang="en-GB" sz="1050" dirty="0"/>
            <a:t>Choosing suppliers and partners that provide ethically produced, sustainable, and reliable inputs, supporting corporate responsibility and risk mitigation.</a:t>
          </a:r>
        </a:p>
      </dgm:t>
    </dgm:pt>
    <dgm:pt modelId="{F3C2BD0E-92D6-4BE8-9D9D-9FC3EE7283D1}" type="parTrans" cxnId="{949FE1DF-004A-4EFA-8FBB-AC0E4FC848E8}">
      <dgm:prSet/>
      <dgm:spPr/>
      <dgm:t>
        <a:bodyPr/>
        <a:lstStyle/>
        <a:p>
          <a:endParaRPr lang="en-GB" sz="2000"/>
        </a:p>
      </dgm:t>
    </dgm:pt>
    <dgm:pt modelId="{519F1D92-9920-4D21-BE53-3F69EA5A709F}" type="sibTrans" cxnId="{949FE1DF-004A-4EFA-8FBB-AC0E4FC848E8}">
      <dgm:prSet/>
      <dgm:spPr/>
      <dgm:t>
        <a:bodyPr/>
        <a:lstStyle/>
        <a:p>
          <a:endParaRPr lang="en-GB" sz="2000"/>
        </a:p>
      </dgm:t>
    </dgm:pt>
    <dgm:pt modelId="{361AC6F5-B8A4-4667-8349-92EF4CABD4C5}">
      <dgm:prSet custT="1"/>
      <dgm:spPr/>
      <dgm:t>
        <a:bodyPr/>
        <a:lstStyle/>
        <a:p>
          <a:r>
            <a:rPr lang="en-GB" sz="1050" dirty="0"/>
            <a:t>Targeting and serving the appropriate customer segments to ensure alignment between product features and user needs, enhancing satisfaction and loyalty.</a:t>
          </a:r>
        </a:p>
      </dgm:t>
    </dgm:pt>
    <dgm:pt modelId="{ACB2C759-5094-482A-9BF8-9F8F14646697}" type="parTrans" cxnId="{51446003-937A-445B-8140-C7D7F2DA5C45}">
      <dgm:prSet/>
      <dgm:spPr/>
      <dgm:t>
        <a:bodyPr/>
        <a:lstStyle/>
        <a:p>
          <a:endParaRPr lang="en-GB" sz="2000"/>
        </a:p>
      </dgm:t>
    </dgm:pt>
    <dgm:pt modelId="{B9A50CAB-B162-4A3A-B853-033BA2833B8D}" type="sibTrans" cxnId="{51446003-937A-445B-8140-C7D7F2DA5C45}">
      <dgm:prSet/>
      <dgm:spPr/>
      <dgm:t>
        <a:bodyPr/>
        <a:lstStyle/>
        <a:p>
          <a:endParaRPr lang="en-GB" sz="2000"/>
        </a:p>
      </dgm:t>
    </dgm:pt>
    <dgm:pt modelId="{A41845E6-B270-47D8-A368-5AE377BBCB46}">
      <dgm:prSet custT="1"/>
      <dgm:spPr/>
      <dgm:t>
        <a:bodyPr/>
        <a:lstStyle/>
        <a:p>
          <a:r>
            <a:rPr lang="en-GB" sz="1050" dirty="0"/>
            <a:t>Delivering items in a usable, undamaged state by using suitable packaging, handling, and transportation methods, particularly important for perishables or fragile goods.</a:t>
          </a:r>
        </a:p>
      </dgm:t>
    </dgm:pt>
    <dgm:pt modelId="{33871E3A-B2CD-4C12-A291-1A7D3D346A2F}" type="parTrans" cxnId="{6B4C1DFD-5A16-4CDB-B429-396AC25EC5D2}">
      <dgm:prSet/>
      <dgm:spPr/>
      <dgm:t>
        <a:bodyPr/>
        <a:lstStyle/>
        <a:p>
          <a:endParaRPr lang="en-GB" sz="2000"/>
        </a:p>
      </dgm:t>
    </dgm:pt>
    <dgm:pt modelId="{1B213C68-4A44-4118-8FC7-3307440545B3}" type="sibTrans" cxnId="{6B4C1DFD-5A16-4CDB-B429-396AC25EC5D2}">
      <dgm:prSet/>
      <dgm:spPr/>
      <dgm:t>
        <a:bodyPr/>
        <a:lstStyle/>
        <a:p>
          <a:endParaRPr lang="en-GB" sz="2000"/>
        </a:p>
      </dgm:t>
    </dgm:pt>
    <dgm:pt modelId="{5BB04903-6761-4863-9A30-E405D2624960}">
      <dgm:prSet custT="1"/>
      <dgm:spPr/>
      <dgm:t>
        <a:bodyPr/>
        <a:lstStyle/>
        <a:p>
          <a:r>
            <a:rPr lang="en-GB" sz="1050" dirty="0"/>
            <a:t>Adhering to all relevant legal, safety, environmental, and trade regulations to avoid penalties and support sustainable operations.</a:t>
          </a:r>
        </a:p>
      </dgm:t>
    </dgm:pt>
    <dgm:pt modelId="{8F26F75A-FB00-4EFE-9FAF-55B2A676FF12}" type="parTrans" cxnId="{588D5E02-1BB5-4DD2-BE28-AF4B9ABA4495}">
      <dgm:prSet/>
      <dgm:spPr/>
      <dgm:t>
        <a:bodyPr/>
        <a:lstStyle/>
        <a:p>
          <a:endParaRPr lang="en-GB" sz="2000"/>
        </a:p>
      </dgm:t>
    </dgm:pt>
    <dgm:pt modelId="{E3931201-4B25-4E77-9464-77F02F366AB7}" type="sibTrans" cxnId="{588D5E02-1BB5-4DD2-BE28-AF4B9ABA4495}">
      <dgm:prSet/>
      <dgm:spPr/>
      <dgm:t>
        <a:bodyPr/>
        <a:lstStyle/>
        <a:p>
          <a:endParaRPr lang="en-GB" sz="2000"/>
        </a:p>
      </dgm:t>
    </dgm:pt>
    <dgm:pt modelId="{EABF69C5-8CEC-4928-96DE-EA4791C4BD0A}" type="pres">
      <dgm:prSet presAssocID="{4A431BCF-BE67-4DDA-ADD2-C12B8B394A46}" presName="Name0" presStyleCnt="0">
        <dgm:presLayoutVars>
          <dgm:dir/>
          <dgm:resizeHandles val="exact"/>
        </dgm:presLayoutVars>
      </dgm:prSet>
      <dgm:spPr/>
    </dgm:pt>
    <dgm:pt modelId="{499D8A07-CB7A-4148-A4B9-C4D0C0B330C0}" type="pres">
      <dgm:prSet presAssocID="{6B49D52C-4BB5-4EF8-8F01-AA8413C1ECB1}" presName="node" presStyleLbl="node1" presStyleIdx="0" presStyleCnt="10">
        <dgm:presLayoutVars>
          <dgm:bulletEnabled val="1"/>
        </dgm:presLayoutVars>
      </dgm:prSet>
      <dgm:spPr/>
    </dgm:pt>
    <dgm:pt modelId="{15604E0B-70BB-441F-B74F-C36455BAD36B}" type="pres">
      <dgm:prSet presAssocID="{B66BAFA8-39D9-4A86-9A66-8F0C343C5754}" presName="sibTrans" presStyleCnt="0"/>
      <dgm:spPr/>
    </dgm:pt>
    <dgm:pt modelId="{E7AF98FB-F7D5-4063-A3A3-D3D7FA9B5304}" type="pres">
      <dgm:prSet presAssocID="{116ECF88-87C3-4F2A-9889-431A54606C47}" presName="node" presStyleLbl="node1" presStyleIdx="1" presStyleCnt="10">
        <dgm:presLayoutVars>
          <dgm:bulletEnabled val="1"/>
        </dgm:presLayoutVars>
      </dgm:prSet>
      <dgm:spPr/>
    </dgm:pt>
    <dgm:pt modelId="{45756045-113E-4B9B-A065-93A30743B918}" type="pres">
      <dgm:prSet presAssocID="{0352987D-95A4-477E-ACEE-998742432873}" presName="sibTrans" presStyleCnt="0"/>
      <dgm:spPr/>
    </dgm:pt>
    <dgm:pt modelId="{D116491E-F532-4C2D-A987-009F734CA5DC}" type="pres">
      <dgm:prSet presAssocID="{CF2FE1E2-3EE5-406E-A682-D67EAFF3332F}" presName="node" presStyleLbl="node1" presStyleIdx="2" presStyleCnt="10">
        <dgm:presLayoutVars>
          <dgm:bulletEnabled val="1"/>
        </dgm:presLayoutVars>
      </dgm:prSet>
      <dgm:spPr/>
    </dgm:pt>
    <dgm:pt modelId="{CBB8EC46-2E19-461B-9B07-02876C9FF1C4}" type="pres">
      <dgm:prSet presAssocID="{B9302552-5DEF-48C1-915E-86E3729CE3BD}" presName="sibTrans" presStyleCnt="0"/>
      <dgm:spPr/>
    </dgm:pt>
    <dgm:pt modelId="{7A3F6201-01A8-4BE1-BEDE-93F0976B3DBB}" type="pres">
      <dgm:prSet presAssocID="{888B368C-8695-4C07-9D5F-0E3E145F31CF}" presName="node" presStyleLbl="node1" presStyleIdx="3" presStyleCnt="10">
        <dgm:presLayoutVars>
          <dgm:bulletEnabled val="1"/>
        </dgm:presLayoutVars>
      </dgm:prSet>
      <dgm:spPr/>
    </dgm:pt>
    <dgm:pt modelId="{0CB3FF96-6284-44E4-858F-F13095FD520C}" type="pres">
      <dgm:prSet presAssocID="{35D72AE7-E498-4314-B40A-4D78FFFA0593}" presName="sibTrans" presStyleCnt="0"/>
      <dgm:spPr/>
    </dgm:pt>
    <dgm:pt modelId="{7CF282B0-00BF-4E21-BB50-D3BE1E1FEF3A}" type="pres">
      <dgm:prSet presAssocID="{425E40E8-4498-4B1E-9FD0-DE56C37C04B7}" presName="node" presStyleLbl="node1" presStyleIdx="4" presStyleCnt="10">
        <dgm:presLayoutVars>
          <dgm:bulletEnabled val="1"/>
        </dgm:presLayoutVars>
      </dgm:prSet>
      <dgm:spPr/>
    </dgm:pt>
    <dgm:pt modelId="{E191E04B-25EC-46C3-87F2-A37C863FB446}" type="pres">
      <dgm:prSet presAssocID="{664CB4F3-2692-43C9-B45F-81CEBB7641AB}" presName="sibTrans" presStyleCnt="0"/>
      <dgm:spPr/>
    </dgm:pt>
    <dgm:pt modelId="{6D590EF2-4E99-4A28-912E-C2A0A7849DF1}" type="pres">
      <dgm:prSet presAssocID="{D616EA85-8C10-42C9-B84A-7A8C916B223A}" presName="node" presStyleLbl="node1" presStyleIdx="5" presStyleCnt="10">
        <dgm:presLayoutVars>
          <dgm:bulletEnabled val="1"/>
        </dgm:presLayoutVars>
      </dgm:prSet>
      <dgm:spPr/>
    </dgm:pt>
    <dgm:pt modelId="{8D58CB8B-99A2-443E-A3D2-983EE7091443}" type="pres">
      <dgm:prSet presAssocID="{F91A35BA-F9C6-4605-BA72-F45333264216}" presName="sibTrans" presStyleCnt="0"/>
      <dgm:spPr/>
    </dgm:pt>
    <dgm:pt modelId="{455A9756-A33C-4038-B01C-A77504F15FEF}" type="pres">
      <dgm:prSet presAssocID="{6D6A1C0D-EB0F-4AF2-91DC-09BA3ED41F6F}" presName="node" presStyleLbl="node1" presStyleIdx="6" presStyleCnt="10">
        <dgm:presLayoutVars>
          <dgm:bulletEnabled val="1"/>
        </dgm:presLayoutVars>
      </dgm:prSet>
      <dgm:spPr/>
    </dgm:pt>
    <dgm:pt modelId="{6E7588A9-7969-43CF-A084-868719B96E77}" type="pres">
      <dgm:prSet presAssocID="{3B9D274F-A249-466A-AE1C-20C075115356}" presName="sibTrans" presStyleCnt="0"/>
      <dgm:spPr/>
    </dgm:pt>
    <dgm:pt modelId="{65C58835-1B62-40B1-B74A-6E0FA6E0A68A}" type="pres">
      <dgm:prSet presAssocID="{EF832367-C9AC-46F1-AA84-8E7187F4262E}" presName="node" presStyleLbl="node1" presStyleIdx="7" presStyleCnt="10">
        <dgm:presLayoutVars>
          <dgm:bulletEnabled val="1"/>
        </dgm:presLayoutVars>
      </dgm:prSet>
      <dgm:spPr/>
    </dgm:pt>
    <dgm:pt modelId="{CDAA4F24-0AE1-4642-8CCC-4FDF42F80192}" type="pres">
      <dgm:prSet presAssocID="{A07986A2-BD59-46C2-8FA3-B3441DDB0979}" presName="sibTrans" presStyleCnt="0"/>
      <dgm:spPr/>
    </dgm:pt>
    <dgm:pt modelId="{5031CDD9-E6FA-44B5-A695-707A4C22D3B5}" type="pres">
      <dgm:prSet presAssocID="{C76B7A14-FCAE-4B86-8595-1A65E83304D4}" presName="node" presStyleLbl="node1" presStyleIdx="8" presStyleCnt="10">
        <dgm:presLayoutVars>
          <dgm:bulletEnabled val="1"/>
        </dgm:presLayoutVars>
      </dgm:prSet>
      <dgm:spPr/>
    </dgm:pt>
    <dgm:pt modelId="{579C79F9-1E4E-4A16-BA52-7132823BC6B0}" type="pres">
      <dgm:prSet presAssocID="{F45C0AEC-7649-4732-810F-89C19020F3E9}" presName="sibTrans" presStyleCnt="0"/>
      <dgm:spPr/>
    </dgm:pt>
    <dgm:pt modelId="{5E8AE04C-0047-41E2-A2D8-35E75A56A96B}" type="pres">
      <dgm:prSet presAssocID="{7C4E6619-6B6C-45F5-A15C-73277A274DBE}" presName="node" presStyleLbl="node1" presStyleIdx="9" presStyleCnt="10">
        <dgm:presLayoutVars>
          <dgm:bulletEnabled val="1"/>
        </dgm:presLayoutVars>
      </dgm:prSet>
      <dgm:spPr/>
    </dgm:pt>
  </dgm:ptLst>
  <dgm:cxnLst>
    <dgm:cxn modelId="{588D5E02-1BB5-4DD2-BE28-AF4B9ABA4495}" srcId="{7C4E6619-6B6C-45F5-A15C-73277A274DBE}" destId="{5BB04903-6761-4863-9A30-E405D2624960}" srcOrd="0" destOrd="0" parTransId="{8F26F75A-FB00-4EFE-9FAF-55B2A676FF12}" sibTransId="{E3931201-4B25-4E77-9464-77F02F366AB7}"/>
    <dgm:cxn modelId="{51446003-937A-445B-8140-C7D7F2DA5C45}" srcId="{EF832367-C9AC-46F1-AA84-8E7187F4262E}" destId="{361AC6F5-B8A4-4667-8349-92EF4CABD4C5}" srcOrd="0" destOrd="0" parTransId="{ACB2C759-5094-482A-9BF8-9F8F14646697}" sibTransId="{B9A50CAB-B162-4A3A-B853-033BA2833B8D}"/>
    <dgm:cxn modelId="{A53EC608-180E-4A07-8832-0FC1EA6CEE76}" srcId="{425E40E8-4498-4B1E-9FD0-DE56C37C04B7}" destId="{2FAA366C-1B11-46A0-BE24-E0C5BA6488B2}" srcOrd="0" destOrd="0" parTransId="{37B00900-0935-4513-A539-7F5CE0F45CE8}" sibTransId="{34827855-D427-476B-BB31-0CA21798E355}"/>
    <dgm:cxn modelId="{247EB01F-EE13-4C81-B20F-94A0FA23B422}" type="presOf" srcId="{EF832367-C9AC-46F1-AA84-8E7187F4262E}" destId="{65C58835-1B62-40B1-B74A-6E0FA6E0A68A}" srcOrd="0" destOrd="0" presId="urn:microsoft.com/office/officeart/2005/8/layout/hList6"/>
    <dgm:cxn modelId="{B59BB720-7992-4589-AC49-665DCAC1FBB6}" type="presOf" srcId="{DE3469FC-FBC3-47A7-B95B-F8E031F05587}" destId="{D116491E-F532-4C2D-A987-009F734CA5DC}" srcOrd="0" destOrd="1" presId="urn:microsoft.com/office/officeart/2005/8/layout/hList6"/>
    <dgm:cxn modelId="{95E76F23-EA72-4783-960D-72006EC15B37}" srcId="{4A431BCF-BE67-4DDA-ADD2-C12B8B394A46}" destId="{6B49D52C-4BB5-4EF8-8F01-AA8413C1ECB1}" srcOrd="0" destOrd="0" parTransId="{12957FF3-593E-47EA-BAC7-50B12CC93B47}" sibTransId="{B66BAFA8-39D9-4A86-9A66-8F0C343C5754}"/>
    <dgm:cxn modelId="{30C94729-4984-4383-9E02-067B264BC4D5}" srcId="{4A431BCF-BE67-4DDA-ADD2-C12B8B394A46}" destId="{6D6A1C0D-EB0F-4AF2-91DC-09BA3ED41F6F}" srcOrd="6" destOrd="0" parTransId="{5C437097-D88A-4456-A540-1E3D4EEC98E0}" sibTransId="{3B9D274F-A249-466A-AE1C-20C075115356}"/>
    <dgm:cxn modelId="{36C7472A-79BA-4090-B9EA-A0B17016FB51}" type="presOf" srcId="{116ECF88-87C3-4F2A-9889-431A54606C47}" destId="{E7AF98FB-F7D5-4063-A3A3-D3D7FA9B5304}" srcOrd="0" destOrd="0" presId="urn:microsoft.com/office/officeart/2005/8/layout/hList6"/>
    <dgm:cxn modelId="{934EB02B-94DF-417F-8697-243F94BE4933}" srcId="{D616EA85-8C10-42C9-B84A-7A8C916B223A}" destId="{E72AE429-1F33-4E51-919B-F382EC2F3442}" srcOrd="0" destOrd="0" parTransId="{D9414D0B-D464-41DF-BF1B-7E7119A1954C}" sibTransId="{D0FE542D-BC10-4161-84D0-ED7DCDF12468}"/>
    <dgm:cxn modelId="{5069CB2C-9AFD-4D50-9BEC-2D7175416CAA}" type="presOf" srcId="{4A431BCF-BE67-4DDA-ADD2-C12B8B394A46}" destId="{EABF69C5-8CEC-4928-96DE-EA4791C4BD0A}" srcOrd="0" destOrd="0" presId="urn:microsoft.com/office/officeart/2005/8/layout/hList6"/>
    <dgm:cxn modelId="{FAA2682E-820F-480D-853D-60D21CF5046C}" type="presOf" srcId="{D616EA85-8C10-42C9-B84A-7A8C916B223A}" destId="{6D590EF2-4E99-4A28-912E-C2A0A7849DF1}" srcOrd="0" destOrd="0" presId="urn:microsoft.com/office/officeart/2005/8/layout/hList6"/>
    <dgm:cxn modelId="{4172792E-E0A9-412E-9CF8-28139D8DD7E7}" srcId="{4A431BCF-BE67-4DDA-ADD2-C12B8B394A46}" destId="{CF2FE1E2-3EE5-406E-A682-D67EAFF3332F}" srcOrd="2" destOrd="0" parTransId="{728E59E4-B9C7-435E-B15A-8AABDC45BD44}" sibTransId="{B9302552-5DEF-48C1-915E-86E3729CE3BD}"/>
    <dgm:cxn modelId="{18FBFB31-D1BB-4F1C-9C99-A676140A28E5}" srcId="{888B368C-8695-4C07-9D5F-0E3E145F31CF}" destId="{C91C739E-796B-42A6-BE95-7D62F980F9D5}" srcOrd="0" destOrd="0" parTransId="{C3961650-A770-446F-8432-CD3416DD118A}" sibTransId="{C9C79D4C-6F44-44A5-A99D-D08FE79090B4}"/>
    <dgm:cxn modelId="{FEB4B335-B3F6-4DAF-9F46-526285B81A5A}" srcId="{116ECF88-87C3-4F2A-9889-431A54606C47}" destId="{03DBC011-5764-4481-906C-B077A0E10D1F}" srcOrd="0" destOrd="0" parTransId="{121C5679-A76B-4B1E-8606-838189E00C5F}" sibTransId="{8C5C496A-FB0E-45E9-92AC-69FBCC876569}"/>
    <dgm:cxn modelId="{3F258741-F3AB-448C-84C9-00BFC4DD9DFA}" srcId="{4A431BCF-BE67-4DDA-ADD2-C12B8B394A46}" destId="{D616EA85-8C10-42C9-B84A-7A8C916B223A}" srcOrd="5" destOrd="0" parTransId="{8E666F27-2CF7-4ECD-84B2-A8C1C2A1BA0D}" sibTransId="{F91A35BA-F9C6-4605-BA72-F45333264216}"/>
    <dgm:cxn modelId="{08DB7A4E-09C9-4C46-A0E4-A992E84213BB}" type="presOf" srcId="{888B368C-8695-4C07-9D5F-0E3E145F31CF}" destId="{7A3F6201-01A8-4BE1-BEDE-93F0976B3DBB}" srcOrd="0" destOrd="0" presId="urn:microsoft.com/office/officeart/2005/8/layout/hList6"/>
    <dgm:cxn modelId="{71EE1F79-271D-468E-BC1F-B3C67BEB2AE5}" srcId="{4A431BCF-BE67-4DDA-ADD2-C12B8B394A46}" destId="{116ECF88-87C3-4F2A-9889-431A54606C47}" srcOrd="1" destOrd="0" parTransId="{A19941F6-ADD3-4E67-9965-5543638F7187}" sibTransId="{0352987D-95A4-477E-ACEE-998742432873}"/>
    <dgm:cxn modelId="{12115859-2179-4954-BA8B-77603FED3CB0}" type="presOf" srcId="{B7D5077C-F77D-4988-BB92-BA774D69A38F}" destId="{499D8A07-CB7A-4148-A4B9-C4D0C0B330C0}" srcOrd="0" destOrd="1" presId="urn:microsoft.com/office/officeart/2005/8/layout/hList6"/>
    <dgm:cxn modelId="{081BC37B-7DDB-4FF7-A170-FDBEE5E3DC74}" srcId="{6B49D52C-4BB5-4EF8-8F01-AA8413C1ECB1}" destId="{B7D5077C-F77D-4988-BB92-BA774D69A38F}" srcOrd="0" destOrd="0" parTransId="{546F27F8-8CEB-46DC-AB3B-FF25DB96ECC1}" sibTransId="{7F35087F-AC46-45C6-B350-7185F48600D2}"/>
    <dgm:cxn modelId="{A8CD2784-7FC1-4C76-8F04-8FCCCBD12688}" type="presOf" srcId="{2FAA366C-1B11-46A0-BE24-E0C5BA6488B2}" destId="{7CF282B0-00BF-4E21-BB50-D3BE1E1FEF3A}" srcOrd="0" destOrd="1" presId="urn:microsoft.com/office/officeart/2005/8/layout/hList6"/>
    <dgm:cxn modelId="{18156C86-FD41-4889-91E8-D981C4512156}" srcId="{4A431BCF-BE67-4DDA-ADD2-C12B8B394A46}" destId="{888B368C-8695-4C07-9D5F-0E3E145F31CF}" srcOrd="3" destOrd="0" parTransId="{B098BEC9-3F74-44E6-8B6E-4E1BC3F70E2F}" sibTransId="{35D72AE7-E498-4314-B40A-4D78FFFA0593}"/>
    <dgm:cxn modelId="{04709C8C-DD05-46A8-8690-EFB4EA95A5C6}" type="presOf" srcId="{6D6A1C0D-EB0F-4AF2-91DC-09BA3ED41F6F}" destId="{455A9756-A33C-4038-B01C-A77504F15FEF}" srcOrd="0" destOrd="0" presId="urn:microsoft.com/office/officeart/2005/8/layout/hList6"/>
    <dgm:cxn modelId="{9034D094-7726-4F08-9EE5-F76C43AD2B57}" type="presOf" srcId="{C91C739E-796B-42A6-BE95-7D62F980F9D5}" destId="{7A3F6201-01A8-4BE1-BEDE-93F0976B3DBB}" srcOrd="0" destOrd="1" presId="urn:microsoft.com/office/officeart/2005/8/layout/hList6"/>
    <dgm:cxn modelId="{75D6599E-94AB-4492-ADF2-E425B8A52EB3}" type="presOf" srcId="{7C4E6619-6B6C-45F5-A15C-73277A274DBE}" destId="{5E8AE04C-0047-41E2-A2D8-35E75A56A96B}" srcOrd="0" destOrd="0" presId="urn:microsoft.com/office/officeart/2005/8/layout/hList6"/>
    <dgm:cxn modelId="{4ACD81A0-B72F-445B-AEE2-A2AEC8EA3A01}" type="presOf" srcId="{C76B7A14-FCAE-4B86-8595-1A65E83304D4}" destId="{5031CDD9-E6FA-44B5-A695-707A4C22D3B5}" srcOrd="0" destOrd="0" presId="urn:microsoft.com/office/officeart/2005/8/layout/hList6"/>
    <dgm:cxn modelId="{514943A1-0D8F-490A-AE16-1BD5947C30B4}" type="presOf" srcId="{3072559A-7E7A-47A4-86B1-44A34A532FC3}" destId="{455A9756-A33C-4038-B01C-A77504F15FEF}" srcOrd="0" destOrd="1" presId="urn:microsoft.com/office/officeart/2005/8/layout/hList6"/>
    <dgm:cxn modelId="{EC2FCCA5-36F0-4790-AFA9-DD370324A0C2}" type="presOf" srcId="{5BB04903-6761-4863-9A30-E405D2624960}" destId="{5E8AE04C-0047-41E2-A2D8-35E75A56A96B}" srcOrd="0" destOrd="1" presId="urn:microsoft.com/office/officeart/2005/8/layout/hList6"/>
    <dgm:cxn modelId="{E965C5A8-6733-4E3C-ADB0-5370D232A18A}" srcId="{4A431BCF-BE67-4DDA-ADD2-C12B8B394A46}" destId="{425E40E8-4498-4B1E-9FD0-DE56C37C04B7}" srcOrd="4" destOrd="0" parTransId="{EE90A101-675F-4EDE-9CC8-49F37A5BCBFB}" sibTransId="{664CB4F3-2692-43C9-B45F-81CEBB7641AB}"/>
    <dgm:cxn modelId="{D2E90DB2-F91A-4FD9-A74C-5D74A5CA9794}" type="presOf" srcId="{361AC6F5-B8A4-4667-8349-92EF4CABD4C5}" destId="{65C58835-1B62-40B1-B74A-6E0FA6E0A68A}" srcOrd="0" destOrd="1" presId="urn:microsoft.com/office/officeart/2005/8/layout/hList6"/>
    <dgm:cxn modelId="{B41C10B2-0496-420C-B14F-0F37DE106CF8}" srcId="{CF2FE1E2-3EE5-406E-A682-D67EAFF3332F}" destId="{DE3469FC-FBC3-47A7-B95B-F8E031F05587}" srcOrd="0" destOrd="0" parTransId="{6C7ECFDA-2697-4515-8882-49F448BEC2A5}" sibTransId="{C2847D4A-5D4B-4A5B-84F0-4FF02937487D}"/>
    <dgm:cxn modelId="{684A76C5-CA3D-4999-826D-0DB922F01733}" type="presOf" srcId="{A41845E6-B270-47D8-A368-5AE377BBCB46}" destId="{5031CDD9-E6FA-44B5-A695-707A4C22D3B5}" srcOrd="0" destOrd="1" presId="urn:microsoft.com/office/officeart/2005/8/layout/hList6"/>
    <dgm:cxn modelId="{B10466CA-7DBA-499A-B611-8963F0BE45F7}" srcId="{4A431BCF-BE67-4DDA-ADD2-C12B8B394A46}" destId="{7C4E6619-6B6C-45F5-A15C-73277A274DBE}" srcOrd="9" destOrd="0" parTransId="{6B6E61B5-B2AB-4602-B607-AB0F72E6A939}" sibTransId="{8618D485-3903-48AD-ABC8-619DED7DA368}"/>
    <dgm:cxn modelId="{CD48B1D3-0081-415E-8FB3-FFC30187AEE1}" type="presOf" srcId="{03DBC011-5764-4481-906C-B077A0E10D1F}" destId="{E7AF98FB-F7D5-4063-A3A3-D3D7FA9B5304}" srcOrd="0" destOrd="1" presId="urn:microsoft.com/office/officeart/2005/8/layout/hList6"/>
    <dgm:cxn modelId="{A62821DB-3B6C-4807-88E7-EAE0311B3678}" type="presOf" srcId="{E72AE429-1F33-4E51-919B-F382EC2F3442}" destId="{6D590EF2-4E99-4A28-912E-C2A0A7849DF1}" srcOrd="0" destOrd="1" presId="urn:microsoft.com/office/officeart/2005/8/layout/hList6"/>
    <dgm:cxn modelId="{949FE1DF-004A-4EFA-8FBB-AC0E4FC848E8}" srcId="{6D6A1C0D-EB0F-4AF2-91DC-09BA3ED41F6F}" destId="{3072559A-7E7A-47A4-86B1-44A34A532FC3}" srcOrd="0" destOrd="0" parTransId="{F3C2BD0E-92D6-4BE8-9D9D-9FC3EE7283D1}" sibTransId="{519F1D92-9920-4D21-BE53-3F69EA5A709F}"/>
    <dgm:cxn modelId="{1B562EE4-602E-4F3A-B2DF-9B3EA40450AC}" type="presOf" srcId="{425E40E8-4498-4B1E-9FD0-DE56C37C04B7}" destId="{7CF282B0-00BF-4E21-BB50-D3BE1E1FEF3A}" srcOrd="0" destOrd="0" presId="urn:microsoft.com/office/officeart/2005/8/layout/hList6"/>
    <dgm:cxn modelId="{CE581EF4-B17E-4AEA-9F7C-25E7BAF0CAC2}" type="presOf" srcId="{6B49D52C-4BB5-4EF8-8F01-AA8413C1ECB1}" destId="{499D8A07-CB7A-4148-A4B9-C4D0C0B330C0}" srcOrd="0" destOrd="0" presId="urn:microsoft.com/office/officeart/2005/8/layout/hList6"/>
    <dgm:cxn modelId="{EB210CF7-976C-435F-82A3-F8A321378E6A}" srcId="{4A431BCF-BE67-4DDA-ADD2-C12B8B394A46}" destId="{EF832367-C9AC-46F1-AA84-8E7187F4262E}" srcOrd="7" destOrd="0" parTransId="{586F0FF8-3568-4807-B95C-A3968777368E}" sibTransId="{A07986A2-BD59-46C2-8FA3-B3441DDB0979}"/>
    <dgm:cxn modelId="{C8313DF7-97CB-45FB-BA51-F18C660F17AD}" type="presOf" srcId="{CF2FE1E2-3EE5-406E-A682-D67EAFF3332F}" destId="{D116491E-F532-4C2D-A987-009F734CA5DC}" srcOrd="0" destOrd="0" presId="urn:microsoft.com/office/officeart/2005/8/layout/hList6"/>
    <dgm:cxn modelId="{6B4C1DFD-5A16-4CDB-B429-396AC25EC5D2}" srcId="{C76B7A14-FCAE-4B86-8595-1A65E83304D4}" destId="{A41845E6-B270-47D8-A368-5AE377BBCB46}" srcOrd="0" destOrd="0" parTransId="{33871E3A-B2CD-4C12-A291-1A7D3D346A2F}" sibTransId="{1B213C68-4A44-4118-8FC7-3307440545B3}"/>
    <dgm:cxn modelId="{302259FE-68B4-4B90-AD69-9BBF4AC05DB9}" srcId="{4A431BCF-BE67-4DDA-ADD2-C12B8B394A46}" destId="{C76B7A14-FCAE-4B86-8595-1A65E83304D4}" srcOrd="8" destOrd="0" parTransId="{5532FB91-5E94-4F14-8B24-DC93BB8C156A}" sibTransId="{F45C0AEC-7649-4732-810F-89C19020F3E9}"/>
    <dgm:cxn modelId="{E7F3E6D6-6932-4E89-B939-8619D0451231}" type="presParOf" srcId="{EABF69C5-8CEC-4928-96DE-EA4791C4BD0A}" destId="{499D8A07-CB7A-4148-A4B9-C4D0C0B330C0}" srcOrd="0" destOrd="0" presId="urn:microsoft.com/office/officeart/2005/8/layout/hList6"/>
    <dgm:cxn modelId="{98FC7331-3400-4280-99F4-62EA7C0866B2}" type="presParOf" srcId="{EABF69C5-8CEC-4928-96DE-EA4791C4BD0A}" destId="{15604E0B-70BB-441F-B74F-C36455BAD36B}" srcOrd="1" destOrd="0" presId="urn:microsoft.com/office/officeart/2005/8/layout/hList6"/>
    <dgm:cxn modelId="{02A8F61E-2AF8-4DEF-BC7B-ABADDBDE4F22}" type="presParOf" srcId="{EABF69C5-8CEC-4928-96DE-EA4791C4BD0A}" destId="{E7AF98FB-F7D5-4063-A3A3-D3D7FA9B5304}" srcOrd="2" destOrd="0" presId="urn:microsoft.com/office/officeart/2005/8/layout/hList6"/>
    <dgm:cxn modelId="{4C635C8F-8D31-4873-A345-DDC0130E4AFB}" type="presParOf" srcId="{EABF69C5-8CEC-4928-96DE-EA4791C4BD0A}" destId="{45756045-113E-4B9B-A065-93A30743B918}" srcOrd="3" destOrd="0" presId="urn:microsoft.com/office/officeart/2005/8/layout/hList6"/>
    <dgm:cxn modelId="{B9CC1734-FB89-43C6-8E4C-D2B3BDDEDCBE}" type="presParOf" srcId="{EABF69C5-8CEC-4928-96DE-EA4791C4BD0A}" destId="{D116491E-F532-4C2D-A987-009F734CA5DC}" srcOrd="4" destOrd="0" presId="urn:microsoft.com/office/officeart/2005/8/layout/hList6"/>
    <dgm:cxn modelId="{E60817BB-82F4-4656-9302-DE14FE712D8E}" type="presParOf" srcId="{EABF69C5-8CEC-4928-96DE-EA4791C4BD0A}" destId="{CBB8EC46-2E19-461B-9B07-02876C9FF1C4}" srcOrd="5" destOrd="0" presId="urn:microsoft.com/office/officeart/2005/8/layout/hList6"/>
    <dgm:cxn modelId="{0236EC15-E290-4BB4-A852-CF4F04819616}" type="presParOf" srcId="{EABF69C5-8CEC-4928-96DE-EA4791C4BD0A}" destId="{7A3F6201-01A8-4BE1-BEDE-93F0976B3DBB}" srcOrd="6" destOrd="0" presId="urn:microsoft.com/office/officeart/2005/8/layout/hList6"/>
    <dgm:cxn modelId="{4BE0CA3A-A90C-4675-B0DD-B49C1FC9FF5C}" type="presParOf" srcId="{EABF69C5-8CEC-4928-96DE-EA4791C4BD0A}" destId="{0CB3FF96-6284-44E4-858F-F13095FD520C}" srcOrd="7" destOrd="0" presId="urn:microsoft.com/office/officeart/2005/8/layout/hList6"/>
    <dgm:cxn modelId="{C56B60CE-6846-4F61-8F5A-A8FA0BC99EC7}" type="presParOf" srcId="{EABF69C5-8CEC-4928-96DE-EA4791C4BD0A}" destId="{7CF282B0-00BF-4E21-BB50-D3BE1E1FEF3A}" srcOrd="8" destOrd="0" presId="urn:microsoft.com/office/officeart/2005/8/layout/hList6"/>
    <dgm:cxn modelId="{CE00B79C-5AD0-404E-BA4F-78A929CA26E1}" type="presParOf" srcId="{EABF69C5-8CEC-4928-96DE-EA4791C4BD0A}" destId="{E191E04B-25EC-46C3-87F2-A37C863FB446}" srcOrd="9" destOrd="0" presId="urn:microsoft.com/office/officeart/2005/8/layout/hList6"/>
    <dgm:cxn modelId="{A80ADF4E-9F1F-4225-A290-594DC4A1B021}" type="presParOf" srcId="{EABF69C5-8CEC-4928-96DE-EA4791C4BD0A}" destId="{6D590EF2-4E99-4A28-912E-C2A0A7849DF1}" srcOrd="10" destOrd="0" presId="urn:microsoft.com/office/officeart/2005/8/layout/hList6"/>
    <dgm:cxn modelId="{10C770E1-D79F-47C4-8059-57BB1ACD60D2}" type="presParOf" srcId="{EABF69C5-8CEC-4928-96DE-EA4791C4BD0A}" destId="{8D58CB8B-99A2-443E-A3D2-983EE7091443}" srcOrd="11" destOrd="0" presId="urn:microsoft.com/office/officeart/2005/8/layout/hList6"/>
    <dgm:cxn modelId="{69A53189-EE71-424B-9EF2-6E87D7E930F4}" type="presParOf" srcId="{EABF69C5-8CEC-4928-96DE-EA4791C4BD0A}" destId="{455A9756-A33C-4038-B01C-A77504F15FEF}" srcOrd="12" destOrd="0" presId="urn:microsoft.com/office/officeart/2005/8/layout/hList6"/>
    <dgm:cxn modelId="{307DE740-921A-4115-A431-F18939C7DBAD}" type="presParOf" srcId="{EABF69C5-8CEC-4928-96DE-EA4791C4BD0A}" destId="{6E7588A9-7969-43CF-A084-868719B96E77}" srcOrd="13" destOrd="0" presId="urn:microsoft.com/office/officeart/2005/8/layout/hList6"/>
    <dgm:cxn modelId="{19F8B6D7-7848-4642-BB43-CA020E0679DF}" type="presParOf" srcId="{EABF69C5-8CEC-4928-96DE-EA4791C4BD0A}" destId="{65C58835-1B62-40B1-B74A-6E0FA6E0A68A}" srcOrd="14" destOrd="0" presId="urn:microsoft.com/office/officeart/2005/8/layout/hList6"/>
    <dgm:cxn modelId="{C6ADCED2-67A7-4750-9AD4-63D11966646F}" type="presParOf" srcId="{EABF69C5-8CEC-4928-96DE-EA4791C4BD0A}" destId="{CDAA4F24-0AE1-4642-8CCC-4FDF42F80192}" srcOrd="15" destOrd="0" presId="urn:microsoft.com/office/officeart/2005/8/layout/hList6"/>
    <dgm:cxn modelId="{1DBD7E5C-4493-4EFD-A042-304BF6871A3C}" type="presParOf" srcId="{EABF69C5-8CEC-4928-96DE-EA4791C4BD0A}" destId="{5031CDD9-E6FA-44B5-A695-707A4C22D3B5}" srcOrd="16" destOrd="0" presId="urn:microsoft.com/office/officeart/2005/8/layout/hList6"/>
    <dgm:cxn modelId="{9A25D58C-9B4C-43CE-911D-7EF938BD5CFD}" type="presParOf" srcId="{EABF69C5-8CEC-4928-96DE-EA4791C4BD0A}" destId="{579C79F9-1E4E-4A16-BA52-7132823BC6B0}" srcOrd="17" destOrd="0" presId="urn:microsoft.com/office/officeart/2005/8/layout/hList6"/>
    <dgm:cxn modelId="{6B5806B2-428B-44BB-95B2-2C4E29C931B3}" type="presParOf" srcId="{EABF69C5-8CEC-4928-96DE-EA4791C4BD0A}" destId="{5E8AE04C-0047-41E2-A2D8-35E75A56A96B}" srcOrd="18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9D8A07-CB7A-4148-A4B9-C4D0C0B330C0}">
      <dsp:nvSpPr>
        <dsp:cNvPr id="0" name=""/>
        <dsp:cNvSpPr/>
      </dsp:nvSpPr>
      <dsp:spPr>
        <a:xfrm rot="16200000">
          <a:off x="-1819806" y="1822915"/>
          <a:ext cx="4761484" cy="1115652"/>
        </a:xfrm>
        <a:prstGeom prst="flowChartManualOperati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8890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Right product</a:t>
          </a:r>
        </a:p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50" kern="1200" dirty="0"/>
            <a:t>Ensuring the correct item is selected and delivered based on customer demand or production needs. This involves accurate forecasting, planning, and inventory management.</a:t>
          </a:r>
        </a:p>
      </dsp:txBody>
      <dsp:txXfrm rot="5400000">
        <a:off x="3110" y="952296"/>
        <a:ext cx="1115652" cy="2856890"/>
      </dsp:txXfrm>
    </dsp:sp>
    <dsp:sp modelId="{E7AF98FB-F7D5-4063-A3A3-D3D7FA9B5304}">
      <dsp:nvSpPr>
        <dsp:cNvPr id="0" name=""/>
        <dsp:cNvSpPr/>
      </dsp:nvSpPr>
      <dsp:spPr>
        <a:xfrm rot="16200000">
          <a:off x="-620479" y="1822915"/>
          <a:ext cx="4761484" cy="1115652"/>
        </a:xfrm>
        <a:prstGeom prst="flowChartManualOperati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8890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Right quantity</a:t>
          </a:r>
        </a:p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50" kern="1200" dirty="0"/>
            <a:t>Delivering the exact amount needed – no more, no less – to avoid stockouts or overstock, both of which can lead to increased costs and inefficiencies.</a:t>
          </a:r>
        </a:p>
      </dsp:txBody>
      <dsp:txXfrm rot="5400000">
        <a:off x="1202437" y="952296"/>
        <a:ext cx="1115652" cy="2856890"/>
      </dsp:txXfrm>
    </dsp:sp>
    <dsp:sp modelId="{D116491E-F532-4C2D-A987-009F734CA5DC}">
      <dsp:nvSpPr>
        <dsp:cNvPr id="0" name=""/>
        <dsp:cNvSpPr/>
      </dsp:nvSpPr>
      <dsp:spPr>
        <a:xfrm rot="16200000">
          <a:off x="578847" y="1822915"/>
          <a:ext cx="4761484" cy="1115652"/>
        </a:xfrm>
        <a:prstGeom prst="flowChartManualOperati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8890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Right place</a:t>
          </a:r>
        </a:p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50" kern="1200" dirty="0"/>
            <a:t>Getting goods to the correct location, whether it’s a warehouse, retail store, or end-user, to support seamless operations and customer satisfaction.</a:t>
          </a:r>
        </a:p>
      </dsp:txBody>
      <dsp:txXfrm rot="5400000">
        <a:off x="2401763" y="952296"/>
        <a:ext cx="1115652" cy="2856890"/>
      </dsp:txXfrm>
    </dsp:sp>
    <dsp:sp modelId="{7A3F6201-01A8-4BE1-BEDE-93F0976B3DBB}">
      <dsp:nvSpPr>
        <dsp:cNvPr id="0" name=""/>
        <dsp:cNvSpPr/>
      </dsp:nvSpPr>
      <dsp:spPr>
        <a:xfrm rot="16200000">
          <a:off x="1778173" y="1822915"/>
          <a:ext cx="4761484" cy="1115652"/>
        </a:xfrm>
        <a:prstGeom prst="flowChartManualOperati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8890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Right time</a:t>
          </a:r>
        </a:p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50" kern="1200" dirty="0"/>
            <a:t>Making sure deliveries occur exactly when needed, which requires precise scheduling and coordination across the supply chain to avoid delays or early arrivals that disrupt planning.</a:t>
          </a:r>
        </a:p>
      </dsp:txBody>
      <dsp:txXfrm rot="5400000">
        <a:off x="3601089" y="952296"/>
        <a:ext cx="1115652" cy="2856890"/>
      </dsp:txXfrm>
    </dsp:sp>
    <dsp:sp modelId="{7CF282B0-00BF-4E21-BB50-D3BE1E1FEF3A}">
      <dsp:nvSpPr>
        <dsp:cNvPr id="0" name=""/>
        <dsp:cNvSpPr/>
      </dsp:nvSpPr>
      <dsp:spPr>
        <a:xfrm rot="16200000">
          <a:off x="2977500" y="1822915"/>
          <a:ext cx="4761484" cy="1115652"/>
        </a:xfrm>
        <a:prstGeom prst="flowChartManualOperati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8890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Right cost</a:t>
          </a:r>
        </a:p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50" kern="1200" dirty="0"/>
            <a:t>Achieving cost-effectiveness in logistics activities without compromising on service levels, often through route optimization, mode selection, and efficient resource use.</a:t>
          </a:r>
        </a:p>
      </dsp:txBody>
      <dsp:txXfrm rot="5400000">
        <a:off x="4800416" y="952296"/>
        <a:ext cx="1115652" cy="2856890"/>
      </dsp:txXfrm>
    </dsp:sp>
    <dsp:sp modelId="{6D590EF2-4E99-4A28-912E-C2A0A7849DF1}">
      <dsp:nvSpPr>
        <dsp:cNvPr id="0" name=""/>
        <dsp:cNvSpPr/>
      </dsp:nvSpPr>
      <dsp:spPr>
        <a:xfrm rot="16200000">
          <a:off x="4176827" y="1822915"/>
          <a:ext cx="4761484" cy="1115652"/>
        </a:xfrm>
        <a:prstGeom prst="flowChartManualOperati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8890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Right quality</a:t>
          </a:r>
        </a:p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50" kern="1200" dirty="0"/>
            <a:t>Guaranteeing that products meet the expected standards, specifications, and performance requirements, which involves quality control throughout the supply chain.</a:t>
          </a:r>
        </a:p>
      </dsp:txBody>
      <dsp:txXfrm rot="5400000">
        <a:off x="5999743" y="952296"/>
        <a:ext cx="1115652" cy="2856890"/>
      </dsp:txXfrm>
    </dsp:sp>
    <dsp:sp modelId="{455A9756-A33C-4038-B01C-A77504F15FEF}">
      <dsp:nvSpPr>
        <dsp:cNvPr id="0" name=""/>
        <dsp:cNvSpPr/>
      </dsp:nvSpPr>
      <dsp:spPr>
        <a:xfrm rot="16200000">
          <a:off x="5376154" y="1822915"/>
          <a:ext cx="4761484" cy="1115652"/>
        </a:xfrm>
        <a:prstGeom prst="flowChartManualOperati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8890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Right source</a:t>
          </a:r>
        </a:p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50" kern="1200" dirty="0"/>
            <a:t>Choosing suppliers and partners that provide ethically produced, sustainable, and reliable inputs, supporting corporate responsibility and risk mitigation.</a:t>
          </a:r>
        </a:p>
      </dsp:txBody>
      <dsp:txXfrm rot="5400000">
        <a:off x="7199070" y="952296"/>
        <a:ext cx="1115652" cy="2856890"/>
      </dsp:txXfrm>
    </dsp:sp>
    <dsp:sp modelId="{65C58835-1B62-40B1-B74A-6E0FA6E0A68A}">
      <dsp:nvSpPr>
        <dsp:cNvPr id="0" name=""/>
        <dsp:cNvSpPr/>
      </dsp:nvSpPr>
      <dsp:spPr>
        <a:xfrm rot="16200000">
          <a:off x="6575480" y="1822915"/>
          <a:ext cx="4761484" cy="1115652"/>
        </a:xfrm>
        <a:prstGeom prst="flowChartManualOperati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8890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Right customer</a:t>
          </a:r>
        </a:p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50" kern="1200" dirty="0"/>
            <a:t>Targeting and serving the appropriate customer segments to ensure alignment between product features and user needs, enhancing satisfaction and loyalty.</a:t>
          </a:r>
        </a:p>
      </dsp:txBody>
      <dsp:txXfrm rot="5400000">
        <a:off x="8398396" y="952296"/>
        <a:ext cx="1115652" cy="2856890"/>
      </dsp:txXfrm>
    </dsp:sp>
    <dsp:sp modelId="{5031CDD9-E6FA-44B5-A695-707A4C22D3B5}">
      <dsp:nvSpPr>
        <dsp:cNvPr id="0" name=""/>
        <dsp:cNvSpPr/>
      </dsp:nvSpPr>
      <dsp:spPr>
        <a:xfrm rot="16200000">
          <a:off x="7774807" y="1822915"/>
          <a:ext cx="4761484" cy="1115652"/>
        </a:xfrm>
        <a:prstGeom prst="flowChartManualOperati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8890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Right condition</a:t>
          </a:r>
        </a:p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50" kern="1200" dirty="0"/>
            <a:t>Delivering items in a usable, undamaged state by using suitable packaging, handling, and transportation methods, particularly important for perishables or fragile goods.</a:t>
          </a:r>
        </a:p>
      </dsp:txBody>
      <dsp:txXfrm rot="5400000">
        <a:off x="9597723" y="952296"/>
        <a:ext cx="1115652" cy="2856890"/>
      </dsp:txXfrm>
    </dsp:sp>
    <dsp:sp modelId="{5E8AE04C-0047-41E2-A2D8-35E75A56A96B}">
      <dsp:nvSpPr>
        <dsp:cNvPr id="0" name=""/>
        <dsp:cNvSpPr/>
      </dsp:nvSpPr>
      <dsp:spPr>
        <a:xfrm rot="16200000">
          <a:off x="8974134" y="1822915"/>
          <a:ext cx="4761484" cy="1115652"/>
        </a:xfrm>
        <a:prstGeom prst="flowChartManualOperati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8890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Right compliance</a:t>
          </a:r>
        </a:p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50" kern="1200" dirty="0"/>
            <a:t>Adhering to all relevant legal, safety, environmental, and trade regulations to avoid penalties and support sustainable operations.</a:t>
          </a:r>
        </a:p>
      </dsp:txBody>
      <dsp:txXfrm rot="5400000">
        <a:off x="10797050" y="952296"/>
        <a:ext cx="1115652" cy="28568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839E13-4E61-4B47-A1CB-C810ED1B5CD1}" type="datetimeFigureOut">
              <a:rPr lang="en-GB" smtClean="0"/>
              <a:pPr/>
              <a:t>05/03/2026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A2E16E-B8DF-4FF5-8EF7-7FB20C952B0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492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A2E16E-B8DF-4FF5-8EF7-7FB20C952B03}" type="slidenum">
              <a:rPr lang="en-GB" smtClean="0"/>
              <a:pPr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09075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A2E16E-B8DF-4FF5-8EF7-7FB20C952B03}" type="slidenum">
              <a:rPr lang="en-GB" smtClean="0"/>
              <a:pPr/>
              <a:t>160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82183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Front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itl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4763" y="0"/>
            <a:ext cx="12188825" cy="698427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05/03/2026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0673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Back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Final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05/03/2026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0053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Management &amp; Leadership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05/03/2026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601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05/03/2026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25774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Market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05/03/2026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0003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istics &amp; Operation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05/03/2026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2217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05/03/2026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38062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05/03/2026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 userDrawn="1"/>
        </p:nvSpPr>
        <p:spPr>
          <a:xfrm>
            <a:off x="3182112" y="6051550"/>
            <a:ext cx="648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285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05/03/2026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 userDrawn="1"/>
        </p:nvSpPr>
        <p:spPr>
          <a:xfrm>
            <a:off x="3182112" y="6051550"/>
            <a:ext cx="648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6892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05/03/2026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720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05/03/2026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3546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05/03/2026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6222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05/03/2026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8687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nt 2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05/03/2026</a:t>
            </a:fld>
            <a:endParaRPr lang="en-GB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4143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05/03/2026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8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05/03/2026</a:t>
            </a:fld>
            <a:endParaRPr lang="en-GB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2634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05/03/2026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6641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05/03/2026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8460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05/03/2026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8492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0047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64" r:id="rId2"/>
    <p:sldLayoutId id="2147483649" r:id="rId3"/>
    <p:sldLayoutId id="2147483660" r:id="rId4"/>
    <p:sldLayoutId id="2147483661" r:id="rId5"/>
    <p:sldLayoutId id="2147483662" r:id="rId6"/>
    <p:sldLayoutId id="2147483663" r:id="rId7"/>
    <p:sldLayoutId id="2147483650" r:id="rId8"/>
    <p:sldLayoutId id="2147483665" r:id="rId9"/>
    <p:sldLayoutId id="2147483666" r:id="rId10"/>
    <p:sldLayoutId id="2147483667" r:id="rId11"/>
    <p:sldLayoutId id="2147483668" r:id="rId12"/>
    <p:sldLayoutId id="2147483669" r:id="rId13"/>
    <p:sldLayoutId id="2147483652" r:id="rId14"/>
    <p:sldLayoutId id="2147483670" r:id="rId15"/>
    <p:sldLayoutId id="2147483671" r:id="rId16"/>
    <p:sldLayoutId id="2147483672" r:id="rId17"/>
    <p:sldLayoutId id="2147483673" r:id="rId18"/>
    <p:sldLayoutId id="2147483674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emf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9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9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9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9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9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9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9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9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9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9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9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9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9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9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9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9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9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9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9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9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9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9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9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9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9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9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9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9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9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9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9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9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9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9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9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9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9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9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9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9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9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9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9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9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9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9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9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9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9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9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9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9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9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9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9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9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9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9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9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9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9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9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9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9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jpeg"/><Relationship Id="rId1" Type="http://schemas.openxmlformats.org/officeDocument/2006/relationships/slideLayout" Target="../slideLayouts/slideLayout9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9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9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9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jpeg"/><Relationship Id="rId1" Type="http://schemas.openxmlformats.org/officeDocument/2006/relationships/slideLayout" Target="../slideLayouts/slideLayout9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9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9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jpeg"/><Relationship Id="rId1" Type="http://schemas.openxmlformats.org/officeDocument/2006/relationships/slideLayout" Target="../slideLayouts/slideLayout9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jpeg"/><Relationship Id="rId1" Type="http://schemas.openxmlformats.org/officeDocument/2006/relationships/slideLayout" Target="../slideLayouts/slideLayout9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9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emf"/><Relationship Id="rId1" Type="http://schemas.openxmlformats.org/officeDocument/2006/relationships/slideLayout" Target="../slideLayouts/slideLayout9.xml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2" Type="http://schemas.openxmlformats.org/officeDocument/2006/relationships/image" Target="../media/image116.png"/><Relationship Id="rId1" Type="http://schemas.openxmlformats.org/officeDocument/2006/relationships/slideLayout" Target="../slideLayouts/slideLayout9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emf"/><Relationship Id="rId1" Type="http://schemas.openxmlformats.org/officeDocument/2006/relationships/slideLayout" Target="../slideLayouts/slideLayout9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9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9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jpeg"/><Relationship Id="rId1" Type="http://schemas.openxmlformats.org/officeDocument/2006/relationships/slideLayout" Target="../slideLayouts/slideLayout9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9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jpeg"/><Relationship Id="rId1" Type="http://schemas.openxmlformats.org/officeDocument/2006/relationships/slideLayout" Target="../slideLayouts/slideLayout9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jpeg"/><Relationship Id="rId1" Type="http://schemas.openxmlformats.org/officeDocument/2006/relationships/slideLayout" Target="../slideLayouts/slideLayout9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9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emf"/><Relationship Id="rId1" Type="http://schemas.openxmlformats.org/officeDocument/2006/relationships/slideLayout" Target="../slideLayouts/slideLayout9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9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9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9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jpeg"/><Relationship Id="rId1" Type="http://schemas.openxmlformats.org/officeDocument/2006/relationships/slideLayout" Target="../slideLayouts/slideLayout9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jpeg"/><Relationship Id="rId1" Type="http://schemas.openxmlformats.org/officeDocument/2006/relationships/slideLayout" Target="../slideLayouts/slideLayout9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png"/><Relationship Id="rId1" Type="http://schemas.openxmlformats.org/officeDocument/2006/relationships/slideLayout" Target="../slideLayouts/slideLayout9.xml"/></Relationships>
</file>

<file path=ppt/slides/_rels/slide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9.xml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jpeg"/><Relationship Id="rId1" Type="http://schemas.openxmlformats.org/officeDocument/2006/relationships/slideLayout" Target="../slideLayouts/slideLayout9.xml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jpeg"/><Relationship Id="rId1" Type="http://schemas.openxmlformats.org/officeDocument/2006/relationships/slideLayout" Target="../slideLayouts/slideLayout9.xml"/></Relationships>
</file>

<file path=ppt/slides/_rels/slide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6.jpeg"/><Relationship Id="rId1" Type="http://schemas.openxmlformats.org/officeDocument/2006/relationships/slideLayout" Target="../slideLayouts/slideLayout9.xml"/></Relationships>
</file>

<file path=ppt/slides/_rels/slide1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emf"/><Relationship Id="rId1" Type="http://schemas.openxmlformats.org/officeDocument/2006/relationships/slideLayout" Target="../slideLayouts/slideLayout9.xml"/></Relationships>
</file>

<file path=ppt/slides/_rels/slide1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jpeg"/><Relationship Id="rId1" Type="http://schemas.openxmlformats.org/officeDocument/2006/relationships/slideLayout" Target="../slideLayouts/slideLayout9.xml"/></Relationships>
</file>

<file path=ppt/slides/_rels/slide1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9.emf"/><Relationship Id="rId1" Type="http://schemas.openxmlformats.org/officeDocument/2006/relationships/slideLayout" Target="../slideLayouts/slideLayout9.xml"/></Relationships>
</file>

<file path=ppt/slides/_rels/slide1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jpeg"/><Relationship Id="rId1" Type="http://schemas.openxmlformats.org/officeDocument/2006/relationships/slideLayout" Target="../slideLayouts/slideLayout9.xml"/></Relationships>
</file>

<file path=ppt/slides/_rels/slide1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jpeg"/><Relationship Id="rId1" Type="http://schemas.openxmlformats.org/officeDocument/2006/relationships/slideLayout" Target="../slideLayouts/slideLayout9.xml"/></Relationships>
</file>

<file path=ppt/slides/_rels/slide1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2.jpeg"/><Relationship Id="rId1" Type="http://schemas.openxmlformats.org/officeDocument/2006/relationships/slideLayout" Target="../slideLayouts/slideLayout9.xml"/></Relationships>
</file>

<file path=ppt/slides/_rels/slide1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3.jpeg"/><Relationship Id="rId1" Type="http://schemas.openxmlformats.org/officeDocument/2006/relationships/slideLayout" Target="../slideLayouts/slideLayout9.xml"/></Relationships>
</file>

<file path=ppt/slides/_rels/slide1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4.jpeg"/><Relationship Id="rId1" Type="http://schemas.openxmlformats.org/officeDocument/2006/relationships/slideLayout" Target="../slideLayouts/slideLayout9.xml"/></Relationships>
</file>

<file path=ppt/slides/_rels/slide1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.png"/><Relationship Id="rId1" Type="http://schemas.openxmlformats.org/officeDocument/2006/relationships/slideLayout" Target="../slideLayouts/slideLayout9.xml"/></Relationships>
</file>

<file path=ppt/slides/_rels/slide1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6.tiff"/><Relationship Id="rId1" Type="http://schemas.openxmlformats.org/officeDocument/2006/relationships/slideLayout" Target="../slideLayouts/slideLayout9.xml"/></Relationships>
</file>

<file path=ppt/slides/_rels/slide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7.png"/><Relationship Id="rId1" Type="http://schemas.openxmlformats.org/officeDocument/2006/relationships/slideLayout" Target="../slideLayouts/slideLayout9.xml"/></Relationships>
</file>

<file path=ppt/slides/_rels/slide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8.jpeg"/><Relationship Id="rId1" Type="http://schemas.openxmlformats.org/officeDocument/2006/relationships/slideLayout" Target="../slideLayouts/slideLayout9.xml"/></Relationships>
</file>

<file path=ppt/slides/_rels/slide1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png"/><Relationship Id="rId1" Type="http://schemas.openxmlformats.org/officeDocument/2006/relationships/slideLayout" Target="../slideLayouts/slideLayout9.xml"/></Relationships>
</file>

<file path=ppt/slides/_rels/slide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png"/><Relationship Id="rId1" Type="http://schemas.openxmlformats.org/officeDocument/2006/relationships/slideLayout" Target="../slideLayouts/slideLayout9.xml"/></Relationships>
</file>

<file path=ppt/slides/_rels/slide1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1.jpeg"/><Relationship Id="rId1" Type="http://schemas.openxmlformats.org/officeDocument/2006/relationships/slideLayout" Target="../slideLayouts/slideLayout9.xml"/></Relationships>
</file>

<file path=ppt/slides/_rels/slide1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2.jpeg"/><Relationship Id="rId1" Type="http://schemas.openxmlformats.org/officeDocument/2006/relationships/slideLayout" Target="../slideLayouts/slideLayout9.xml"/></Relationships>
</file>

<file path=ppt/slides/_rels/slide1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3.png"/><Relationship Id="rId1" Type="http://schemas.openxmlformats.org/officeDocument/2006/relationships/slideLayout" Target="../slideLayouts/slideLayout9.xml"/></Relationships>
</file>

<file path=ppt/slides/_rels/slide1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4.jpeg"/><Relationship Id="rId1" Type="http://schemas.openxmlformats.org/officeDocument/2006/relationships/slideLayout" Target="../slideLayouts/slideLayout9.xml"/></Relationships>
</file>

<file path=ppt/slides/_rels/slide1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5.jpeg"/><Relationship Id="rId1" Type="http://schemas.openxmlformats.org/officeDocument/2006/relationships/slideLayout" Target="../slideLayouts/slideLayout9.xml"/></Relationships>
</file>

<file path=ppt/slides/_rels/slide1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6.jpeg"/><Relationship Id="rId1" Type="http://schemas.openxmlformats.org/officeDocument/2006/relationships/slideLayout" Target="../slideLayouts/slideLayout9.xml"/></Relationships>
</file>

<file path=ppt/slides/_rels/slide1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7.jpeg"/><Relationship Id="rId1" Type="http://schemas.openxmlformats.org/officeDocument/2006/relationships/slideLayout" Target="../slideLayouts/slideLayout9.xml"/></Relationships>
</file>

<file path=ppt/slides/_rels/slide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8.jpeg"/><Relationship Id="rId1" Type="http://schemas.openxmlformats.org/officeDocument/2006/relationships/slideLayout" Target="../slideLayouts/slideLayout9.xml"/></Relationships>
</file>

<file path=ppt/slides/_rels/slide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9.png"/><Relationship Id="rId1" Type="http://schemas.openxmlformats.org/officeDocument/2006/relationships/slideLayout" Target="../slideLayouts/slideLayout9.xml"/></Relationships>
</file>

<file path=ppt/slides/_rels/slide1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0.jpeg"/><Relationship Id="rId1" Type="http://schemas.openxmlformats.org/officeDocument/2006/relationships/slideLayout" Target="../slideLayouts/slideLayout9.xml"/></Relationships>
</file>

<file path=ppt/slides/_rels/slide1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1.jpeg"/><Relationship Id="rId1" Type="http://schemas.openxmlformats.org/officeDocument/2006/relationships/slideLayout" Target="../slideLayouts/slideLayout9.xml"/></Relationships>
</file>

<file path=ppt/slides/_rels/slide1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2.jpeg"/><Relationship Id="rId1" Type="http://schemas.openxmlformats.org/officeDocument/2006/relationships/slideLayout" Target="../slideLayouts/slideLayout9.xml"/></Relationships>
</file>

<file path=ppt/slides/_rels/slide1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3.png"/><Relationship Id="rId1" Type="http://schemas.openxmlformats.org/officeDocument/2006/relationships/slideLayout" Target="../slideLayouts/slideLayout9.xml"/></Relationships>
</file>

<file path=ppt/slides/_rels/slide1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4.jpeg"/><Relationship Id="rId1" Type="http://schemas.openxmlformats.org/officeDocument/2006/relationships/slideLayout" Target="../slideLayouts/slideLayout9.xml"/></Relationships>
</file>

<file path=ppt/slides/_rels/slide1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5.png"/><Relationship Id="rId1" Type="http://schemas.openxmlformats.org/officeDocument/2006/relationships/slideLayout" Target="../slideLayouts/slideLayout9.xml"/></Relationships>
</file>

<file path=ppt/slides/_rels/slide1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6.jpeg"/><Relationship Id="rId1" Type="http://schemas.openxmlformats.org/officeDocument/2006/relationships/slideLayout" Target="../slideLayouts/slideLayout9.xml"/></Relationships>
</file>

<file path=ppt/slides/_rels/slide1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7.png"/><Relationship Id="rId1" Type="http://schemas.openxmlformats.org/officeDocument/2006/relationships/slideLayout" Target="../slideLayouts/slideLayout9.xml"/></Relationships>
</file>

<file path=ppt/slides/_rels/slide1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8.jpeg"/><Relationship Id="rId1" Type="http://schemas.openxmlformats.org/officeDocument/2006/relationships/slideLayout" Target="../slideLayouts/slideLayout9.xml"/></Relationships>
</file>

<file path=ppt/slides/_rels/slide1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1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0.jpeg"/><Relationship Id="rId1" Type="http://schemas.openxmlformats.org/officeDocument/2006/relationships/slideLayout" Target="../slideLayouts/slideLayout9.xml"/></Relationships>
</file>

<file path=ppt/slides/_rels/slide1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1.jpeg"/><Relationship Id="rId1" Type="http://schemas.openxmlformats.org/officeDocument/2006/relationships/slideLayout" Target="../slideLayouts/slideLayout9.xml"/></Relationships>
</file>

<file path=ppt/slides/_rels/slide1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2.jpeg"/><Relationship Id="rId1" Type="http://schemas.openxmlformats.org/officeDocument/2006/relationships/slideLayout" Target="../slideLayouts/slideLayout9.xml"/></Relationships>
</file>

<file path=ppt/slides/_rels/slide1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3.png"/><Relationship Id="rId1" Type="http://schemas.openxmlformats.org/officeDocument/2006/relationships/slideLayout" Target="../slideLayouts/slideLayout9.xml"/></Relationships>
</file>

<file path=ppt/slides/_rels/slide1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4.jpeg"/><Relationship Id="rId1" Type="http://schemas.openxmlformats.org/officeDocument/2006/relationships/slideLayout" Target="../slideLayouts/slideLayout9.xml"/></Relationships>
</file>

<file path=ppt/slides/_rels/slide1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5.jpeg"/><Relationship Id="rId1" Type="http://schemas.openxmlformats.org/officeDocument/2006/relationships/slideLayout" Target="../slideLayouts/slideLayout9.xml"/></Relationships>
</file>

<file path=ppt/slides/_rels/slide1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6.png"/><Relationship Id="rId1" Type="http://schemas.openxmlformats.org/officeDocument/2006/relationships/slideLayout" Target="../slideLayouts/slideLayout9.xml"/></Relationships>
</file>

<file path=ppt/slides/_rels/slide1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7.png"/><Relationship Id="rId1" Type="http://schemas.openxmlformats.org/officeDocument/2006/relationships/slideLayout" Target="../slideLayouts/slideLayout9.xml"/></Relationships>
</file>

<file path=ppt/slides/_rels/slide1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8.png"/><Relationship Id="rId1" Type="http://schemas.openxmlformats.org/officeDocument/2006/relationships/slideLayout" Target="../slideLayouts/slideLayout9.xml"/></Relationships>
</file>

<file path=ppt/slides/_rels/slide1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9.png"/><Relationship Id="rId1" Type="http://schemas.openxmlformats.org/officeDocument/2006/relationships/slideLayout" Target="../slideLayouts/slideLayout9.xml"/></Relationships>
</file>

<file path=ppt/slides/_rels/slide1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0.png"/><Relationship Id="rId1" Type="http://schemas.openxmlformats.org/officeDocument/2006/relationships/slideLayout" Target="../slideLayouts/slideLayout9.xml"/></Relationships>
</file>

<file path=ppt/slides/_rels/slide1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1.png"/><Relationship Id="rId1" Type="http://schemas.openxmlformats.org/officeDocument/2006/relationships/slideLayout" Target="../slideLayouts/slideLayout9.xml"/></Relationships>
</file>

<file path=ppt/slides/_rels/slide1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2.png"/><Relationship Id="rId1" Type="http://schemas.openxmlformats.org/officeDocument/2006/relationships/slideLayout" Target="../slideLayouts/slideLayout9.xml"/></Relationships>
</file>

<file path=ppt/slides/_rels/slide1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3.png"/><Relationship Id="rId1" Type="http://schemas.openxmlformats.org/officeDocument/2006/relationships/slideLayout" Target="../slideLayouts/slideLayout9.xml"/></Relationships>
</file>

<file path=ppt/slides/_rels/slide1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4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11832590" cy="2852737"/>
          </a:xfrm>
        </p:spPr>
        <p:txBody>
          <a:bodyPr>
            <a:normAutofit/>
          </a:bodyPr>
          <a:lstStyle/>
          <a:p>
            <a:r>
              <a:rPr lang="en-GB" sz="5400" dirty="0"/>
              <a:t>The Handbook of Logistics and Distribution Management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9144254" cy="1500187"/>
          </a:xfrm>
        </p:spPr>
        <p:txBody>
          <a:bodyPr>
            <a:normAutofit/>
          </a:bodyPr>
          <a:lstStyle/>
          <a:p>
            <a:r>
              <a:rPr lang="en-GB" dirty="0"/>
              <a:t>By Alan Rushton, Phil Croucher, Peter Baker &amp; Ioannis Koliousis</a:t>
            </a:r>
          </a:p>
          <a:p>
            <a:endParaRPr lang="en-GB" dirty="0"/>
          </a:p>
          <a:p>
            <a:r>
              <a:rPr lang="en-GB" dirty="0"/>
              <a:t>Figures and Tables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1027" y="1012176"/>
            <a:ext cx="6267173" cy="357201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910472" y="296524"/>
            <a:ext cx="68178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1.1 </a:t>
            </a:r>
            <a:r>
              <a:rPr lang="en-GB" sz="1400" dirty="0"/>
              <a:t>A flow representation of logistics for a fast-moving consumer goods (FMCG) manufacturer. This shows the key components, the major flows and some of the different logistics terminology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40792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3002" y="862444"/>
            <a:ext cx="5861957" cy="3842143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2168538" y="4881231"/>
            <a:ext cx="6630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2543352" y="339224"/>
            <a:ext cx="58812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1.2 </a:t>
            </a:r>
            <a:r>
              <a:rPr lang="en-GB" sz="1400" dirty="0"/>
              <a:t>The key components of distribution and logistics, showing some of the associated detailed elements</a:t>
            </a:r>
          </a:p>
        </p:txBody>
      </p:sp>
    </p:spTree>
    <p:extLst>
      <p:ext uri="{BB962C8B-B14F-4D97-AF65-F5344CB8AC3E}">
        <p14:creationId xmlns:p14="http://schemas.microsoft.com/office/powerpoint/2010/main" val="30046432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3AF6612-FC9C-4371-8CA7-9CD068D1F134}"/>
              </a:ext>
            </a:extLst>
          </p:cNvPr>
          <p:cNvSpPr txBox="1"/>
          <p:nvPr/>
        </p:nvSpPr>
        <p:spPr>
          <a:xfrm>
            <a:off x="3474720" y="365760"/>
            <a:ext cx="4526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Figure 1.3: Logistics costs as a percentage of GDP for selected countries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B785B0-7F82-471C-AE23-B0A4BC91EA77}"/>
              </a:ext>
            </a:extLst>
          </p:cNvPr>
          <p:cNvSpPr txBox="1"/>
          <p:nvPr/>
        </p:nvSpPr>
        <p:spPr>
          <a:xfrm>
            <a:off x="8823960" y="4366260"/>
            <a:ext cx="3017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Source: Armstrong and Associates, 2023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0D8654-3581-5C21-8D57-FE7E2DD8B9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4466" y="1077174"/>
            <a:ext cx="6277927" cy="3935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45377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7212872"/>
              </p:ext>
            </p:extLst>
          </p:nvPr>
        </p:nvGraphicFramePr>
        <p:xfrm>
          <a:off x="1648968" y="316915"/>
          <a:ext cx="6880861" cy="4863004"/>
        </p:xfrm>
        <a:graphic>
          <a:graphicData uri="http://schemas.openxmlformats.org/drawingml/2006/table">
            <a:tbl>
              <a:tblPr/>
              <a:tblGrid>
                <a:gridCol w="163870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845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914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9958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0809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5848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77329">
                <a:tc gridSpan="6"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600" b="1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Cost as Percentage of Turnover</a:t>
                      </a:r>
                    </a:p>
                  </a:txBody>
                  <a:tcPr marL="48363" marR="48363" marT="16121" marB="6448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4229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b="1" dirty="0">
                          <a:solidFill>
                            <a:schemeClr val="bg1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Main Company Business</a:t>
                      </a:r>
                    </a:p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b="1" dirty="0">
                          <a:solidFill>
                            <a:schemeClr val="bg1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 </a:t>
                      </a:r>
                    </a:p>
                  </a:txBody>
                  <a:tcPr marL="48363" marR="36272" marT="16121" marB="6448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b="1" dirty="0">
                          <a:solidFill>
                            <a:schemeClr val="bg1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Transport Cost</a:t>
                      </a:r>
                    </a:p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b="1" dirty="0">
                          <a:solidFill>
                            <a:schemeClr val="bg1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 </a:t>
                      </a:r>
                    </a:p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b="1" dirty="0">
                          <a:solidFill>
                            <a:schemeClr val="bg1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 </a:t>
                      </a:r>
                    </a:p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  <a:tab pos="311150" algn="dec"/>
                        </a:tabLst>
                      </a:pPr>
                      <a:r>
                        <a:rPr lang="en-GB" sz="1000" b="1" dirty="0">
                          <a:solidFill>
                            <a:schemeClr val="bg1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%</a:t>
                      </a:r>
                    </a:p>
                  </a:txBody>
                  <a:tcPr marL="40302" marR="36272" marT="16121" marB="6448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b="1" dirty="0">
                          <a:solidFill>
                            <a:schemeClr val="bg1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Warehouse/Depot Cost</a:t>
                      </a:r>
                    </a:p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b="1" dirty="0">
                          <a:solidFill>
                            <a:schemeClr val="bg1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 </a:t>
                      </a:r>
                    </a:p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b="1" dirty="0">
                          <a:solidFill>
                            <a:schemeClr val="bg1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 </a:t>
                      </a:r>
                    </a:p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  <a:tab pos="393700" algn="dec"/>
                        </a:tabLst>
                      </a:pPr>
                      <a:r>
                        <a:rPr lang="en-GB" sz="1000" b="1" dirty="0">
                          <a:solidFill>
                            <a:schemeClr val="bg1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%</a:t>
                      </a:r>
                    </a:p>
                  </a:txBody>
                  <a:tcPr marL="40302" marR="36272" marT="16121" marB="6448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b="1" dirty="0">
                          <a:solidFill>
                            <a:schemeClr val="bg1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Inventory Investment/Holding Cost</a:t>
                      </a:r>
                    </a:p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  <a:tab pos="368300" algn="dec"/>
                        </a:tabLst>
                      </a:pPr>
                      <a:r>
                        <a:rPr lang="en-GB" sz="1000" b="1" dirty="0">
                          <a:solidFill>
                            <a:schemeClr val="bg1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%</a:t>
                      </a:r>
                    </a:p>
                  </a:txBody>
                  <a:tcPr marL="40302" marR="36272" marT="16121" marB="6448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b="1" dirty="0">
                          <a:solidFill>
                            <a:schemeClr val="bg1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Administration Cost</a:t>
                      </a:r>
                    </a:p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b="1" dirty="0">
                          <a:solidFill>
                            <a:schemeClr val="bg1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 </a:t>
                      </a:r>
                    </a:p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b="1" dirty="0">
                          <a:solidFill>
                            <a:schemeClr val="bg1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 </a:t>
                      </a:r>
                    </a:p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  <a:tab pos="444500" algn="dec"/>
                        </a:tabLst>
                      </a:pPr>
                      <a:r>
                        <a:rPr lang="en-GB" sz="1000" b="1" dirty="0">
                          <a:solidFill>
                            <a:schemeClr val="bg1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%</a:t>
                      </a:r>
                    </a:p>
                  </a:txBody>
                  <a:tcPr marL="36272" marR="36272" marT="16121" marB="6448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b="1" dirty="0">
                          <a:solidFill>
                            <a:schemeClr val="bg1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Overall Logistics Cost</a:t>
                      </a:r>
                    </a:p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b="1" dirty="0">
                          <a:solidFill>
                            <a:schemeClr val="bg1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 </a:t>
                      </a:r>
                    </a:p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  <a:tab pos="304800" algn="dec"/>
                        </a:tabLst>
                      </a:pPr>
                      <a:r>
                        <a:rPr lang="en-GB" sz="1000" b="1" dirty="0">
                          <a:solidFill>
                            <a:schemeClr val="bg1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%</a:t>
                      </a:r>
                    </a:p>
                  </a:txBody>
                  <a:tcPr marL="36272" marR="48363" marT="16121" marB="6448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5994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Office equipment</a:t>
                      </a:r>
                    </a:p>
                  </a:txBody>
                  <a:tcPr marL="48363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3.20</a:t>
                      </a:r>
                    </a:p>
                  </a:txBody>
                  <a:tcPr marL="80604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10.70</a:t>
                      </a:r>
                    </a:p>
                  </a:txBody>
                  <a:tcPr marL="40302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0.87</a:t>
                      </a:r>
                    </a:p>
                  </a:txBody>
                  <a:tcPr marL="40302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auto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MiloO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0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6801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14.77</a:t>
                      </a:r>
                    </a:p>
                  </a:txBody>
                  <a:tcPr marL="39899" marR="49975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5994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Health supplies</a:t>
                      </a:r>
                    </a:p>
                  </a:txBody>
                  <a:tcPr marL="48363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1.36</a:t>
                      </a:r>
                    </a:p>
                  </a:txBody>
                  <a:tcPr marL="90680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9.77</a:t>
                      </a:r>
                    </a:p>
                  </a:txBody>
                  <a:tcPr marL="75365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0.66</a:t>
                      </a:r>
                    </a:p>
                  </a:txBody>
                  <a:tcPr marL="40302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0.19</a:t>
                      </a:r>
                    </a:p>
                  </a:txBody>
                  <a:tcPr marL="36272" marR="39899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11.98</a:t>
                      </a:r>
                    </a:p>
                  </a:txBody>
                  <a:tcPr marL="54811" marR="49975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11828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Soft drinks</a:t>
                      </a:r>
                    </a:p>
                  </a:txBody>
                  <a:tcPr marL="48363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2.53</a:t>
                      </a:r>
                    </a:p>
                  </a:txBody>
                  <a:tcPr marL="80604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2.71</a:t>
                      </a:r>
                    </a:p>
                  </a:txBody>
                  <a:tcPr marL="75365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0.44</a:t>
                      </a:r>
                    </a:p>
                  </a:txBody>
                  <a:tcPr marL="40302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auto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MiloO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0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6801" marR="106801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5.68</a:t>
                      </a:r>
                    </a:p>
                  </a:txBody>
                  <a:tcPr marL="76574" marR="49975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65994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Beer (food and drink)</a:t>
                      </a:r>
                    </a:p>
                  </a:txBody>
                  <a:tcPr marL="48363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8.16</a:t>
                      </a:r>
                    </a:p>
                  </a:txBody>
                  <a:tcPr marL="80604" marR="39899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2.82</a:t>
                      </a:r>
                    </a:p>
                  </a:txBody>
                  <a:tcPr marL="75365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0.56</a:t>
                      </a:r>
                    </a:p>
                  </a:txBody>
                  <a:tcPr marL="40302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2.19</a:t>
                      </a:r>
                    </a:p>
                  </a:txBody>
                  <a:tcPr marL="36272" marR="39899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13.74</a:t>
                      </a:r>
                    </a:p>
                  </a:txBody>
                  <a:tcPr marL="39899" marR="59647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5994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Spirits distribution</a:t>
                      </a:r>
                    </a:p>
                  </a:txBody>
                  <a:tcPr marL="48363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0.37</a:t>
                      </a:r>
                    </a:p>
                  </a:txBody>
                  <a:tcPr marL="80604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0.27</a:t>
                      </a:r>
                    </a:p>
                  </a:txBody>
                  <a:tcPr marL="75365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0.07</a:t>
                      </a:r>
                    </a:p>
                  </a:txBody>
                  <a:tcPr marL="40302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0.10</a:t>
                      </a:r>
                    </a:p>
                  </a:txBody>
                  <a:tcPr marL="36272" marR="41511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0.81</a:t>
                      </a:r>
                    </a:p>
                  </a:txBody>
                  <a:tcPr marL="76574" marR="49975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69269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Cement</a:t>
                      </a:r>
                    </a:p>
                  </a:txBody>
                  <a:tcPr marL="48363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25.20</a:t>
                      </a:r>
                    </a:p>
                  </a:txBody>
                  <a:tcPr marL="40302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9.10</a:t>
                      </a:r>
                    </a:p>
                  </a:txBody>
                  <a:tcPr marL="75365" marR="41511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7.10</a:t>
                      </a:r>
                    </a:p>
                  </a:txBody>
                  <a:tcPr marL="55617" marR="41511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4.60</a:t>
                      </a:r>
                    </a:p>
                  </a:txBody>
                  <a:tcPr marL="36272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46.00</a:t>
                      </a:r>
                    </a:p>
                  </a:txBody>
                  <a:tcPr marL="36272" marR="48363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65994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Automotive parts</a:t>
                      </a:r>
                    </a:p>
                  </a:txBody>
                  <a:tcPr marL="48363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2.07</a:t>
                      </a:r>
                    </a:p>
                  </a:txBody>
                  <a:tcPr marL="80604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6.35</a:t>
                      </a:r>
                    </a:p>
                  </a:txBody>
                  <a:tcPr marL="75365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1.53</a:t>
                      </a:r>
                    </a:p>
                  </a:txBody>
                  <a:tcPr marL="50378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auto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MiloO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0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6801" marR="106801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9.96</a:t>
                      </a:r>
                    </a:p>
                  </a:txBody>
                  <a:tcPr marL="76574" marR="49975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65994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Gas supply (non-bulk)</a:t>
                      </a:r>
                    </a:p>
                  </a:txBody>
                  <a:tcPr marL="48363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9.41</a:t>
                      </a:r>
                    </a:p>
                  </a:txBody>
                  <a:tcPr marL="80604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2.45</a:t>
                      </a:r>
                    </a:p>
                  </a:txBody>
                  <a:tcPr marL="75365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0.02</a:t>
                      </a:r>
                    </a:p>
                  </a:txBody>
                  <a:tcPr marL="40302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auto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MiloO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0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6801" marR="106801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11.98</a:t>
                      </a:r>
                    </a:p>
                  </a:txBody>
                  <a:tcPr marL="54811" marR="49975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65994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Computer maintenance</a:t>
                      </a:r>
                    </a:p>
                  </a:txBody>
                  <a:tcPr marL="48363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0.45</a:t>
                      </a:r>
                    </a:p>
                  </a:txBody>
                  <a:tcPr marL="80604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0.10</a:t>
                      </a:r>
                    </a:p>
                  </a:txBody>
                  <a:tcPr marL="75365" marR="41511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0.29</a:t>
                      </a:r>
                    </a:p>
                  </a:txBody>
                  <a:tcPr marL="40302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0.05</a:t>
                      </a:r>
                    </a:p>
                  </a:txBody>
                  <a:tcPr marL="36272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0.88</a:t>
                      </a:r>
                    </a:p>
                  </a:txBody>
                  <a:tcPr marL="76574" marR="49975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65994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Computer supply</a:t>
                      </a:r>
                    </a:p>
                  </a:txBody>
                  <a:tcPr marL="48363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0.65</a:t>
                      </a:r>
                    </a:p>
                  </a:txBody>
                  <a:tcPr marL="80604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0.78</a:t>
                      </a:r>
                    </a:p>
                  </a:txBody>
                  <a:tcPr marL="75365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0.09</a:t>
                      </a:r>
                    </a:p>
                  </a:txBody>
                  <a:tcPr marL="40302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auto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MiloO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0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6801" marR="106801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1.52</a:t>
                      </a:r>
                    </a:p>
                  </a:txBody>
                  <a:tcPr marL="86650" marR="49975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11828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Healthcare</a:t>
                      </a:r>
                    </a:p>
                  </a:txBody>
                  <a:tcPr marL="48363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0.96</a:t>
                      </a:r>
                    </a:p>
                  </a:txBody>
                  <a:tcPr marL="80604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1.08</a:t>
                      </a:r>
                    </a:p>
                  </a:txBody>
                  <a:tcPr marL="85440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1.21</a:t>
                      </a:r>
                    </a:p>
                  </a:txBody>
                  <a:tcPr marL="50378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auto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MiloO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0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6801" marR="106801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3.25</a:t>
                      </a:r>
                    </a:p>
                  </a:txBody>
                  <a:tcPr marL="76574" marR="49975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65994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Specialist chemicals</a:t>
                      </a:r>
                    </a:p>
                  </a:txBody>
                  <a:tcPr marL="48363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7.23</a:t>
                      </a:r>
                    </a:p>
                  </a:txBody>
                  <a:tcPr marL="95919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1.95</a:t>
                      </a:r>
                    </a:p>
                  </a:txBody>
                  <a:tcPr marL="85440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0.20</a:t>
                      </a:r>
                    </a:p>
                  </a:txBody>
                  <a:tcPr marL="40302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0.49</a:t>
                      </a:r>
                    </a:p>
                  </a:txBody>
                  <a:tcPr marL="36272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9.87</a:t>
                      </a:r>
                    </a:p>
                  </a:txBody>
                  <a:tcPr marL="76574" marR="49975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11828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Fashion</a:t>
                      </a:r>
                    </a:p>
                  </a:txBody>
                  <a:tcPr marL="48363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0.38</a:t>
                      </a:r>
                    </a:p>
                  </a:txBody>
                  <a:tcPr marL="80604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1.31</a:t>
                      </a:r>
                    </a:p>
                  </a:txBody>
                  <a:tcPr marL="85440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0.33</a:t>
                      </a:r>
                    </a:p>
                  </a:txBody>
                  <a:tcPr marL="40302" marR="36272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auto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MiloO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0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6801" marR="106801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2.02</a:t>
                      </a:r>
                    </a:p>
                  </a:txBody>
                  <a:tcPr marL="76574" marR="49975" marT="24181" marB="4836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90175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Food packaging</a:t>
                      </a:r>
                    </a:p>
                  </a:txBody>
                  <a:tcPr marL="48363" marR="36272" marT="24181" marB="7254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3.14</a:t>
                      </a:r>
                    </a:p>
                  </a:txBody>
                  <a:tcPr marL="80604" marR="39899" marT="24181" marB="7254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3.73</a:t>
                      </a:r>
                    </a:p>
                  </a:txBody>
                  <a:tcPr marL="75365" marR="36272" marT="24181" marB="7254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0.85</a:t>
                      </a:r>
                    </a:p>
                  </a:txBody>
                  <a:tcPr marL="40302" marR="36272" marT="24181" marB="7254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auto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MiloO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0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6801" marR="106801" marT="24181" marB="7254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Univers LT Std 45 Light"/>
                          <a:ea typeface="Times New Roman" panose="02020603050405020304" pitchFamily="18" charset="0"/>
                          <a:cs typeface="Univers LT Std 45 Light"/>
                        </a:rPr>
                        <a:t>7.72</a:t>
                      </a:r>
                    </a:p>
                  </a:txBody>
                  <a:tcPr marL="91889" marR="49975" marT="24181" marB="7254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20906">
                <a:tc gridSpan="6">
                  <a:txBody>
                    <a:bodyPr/>
                    <a:lstStyle/>
                    <a:p>
                      <a:pPr algn="just">
                        <a:lnSpc>
                          <a:spcPts val="1000"/>
                        </a:lnSpc>
                        <a:spcAft>
                          <a:spcPts val="0"/>
                        </a:spcAft>
                        <a:tabLst>
                          <a:tab pos="152400" algn="l"/>
                        </a:tabLst>
                      </a:pPr>
                      <a:r>
                        <a:rPr lang="en-GB" sz="1000" b="1" cap="all" dirty="0">
                          <a:solidFill>
                            <a:srgbClr val="000000"/>
                          </a:solidFill>
                          <a:effectLst/>
                          <a:latin typeface="MiloOT-Bold"/>
                          <a:ea typeface="Times New Roman" panose="02020603050405020304" pitchFamily="18" charset="0"/>
                          <a:cs typeface="MiloOT-Bold"/>
                        </a:rPr>
                        <a:t>Source:</a:t>
                      </a: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MiloOT"/>
                          <a:ea typeface="Times New Roman" panose="02020603050405020304" pitchFamily="18" charset="0"/>
                          <a:cs typeface="MiloOT"/>
                        </a:rPr>
                        <a:t> Benchmark survey of UK companies by Dialog Consultants Ltd</a:t>
                      </a:r>
                    </a:p>
                  </a:txBody>
                  <a:tcPr marL="0" marR="0" marT="4030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</a:tbl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8529829" y="4281055"/>
            <a:ext cx="34999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8645236" y="316915"/>
            <a:ext cx="31900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Table 1.1 </a:t>
            </a:r>
            <a:r>
              <a:rPr lang="en-GB" sz="1400" dirty="0"/>
              <a:t>Logistics costs as a percentage of sales turnover</a:t>
            </a:r>
          </a:p>
        </p:txBody>
      </p:sp>
    </p:spTree>
    <p:extLst>
      <p:ext uri="{BB962C8B-B14F-4D97-AF65-F5344CB8AC3E}">
        <p14:creationId xmlns:p14="http://schemas.microsoft.com/office/powerpoint/2010/main" val="32365251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4CFE9-093B-8674-7EE9-41718531D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45085"/>
            <a:ext cx="10629900" cy="1325563"/>
          </a:xfrm>
        </p:spPr>
        <p:txBody>
          <a:bodyPr/>
          <a:lstStyle/>
          <a:p>
            <a:r>
              <a:rPr lang="en-GB" dirty="0"/>
              <a:t>The 10 R’s of Logistics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E97CAF6-5553-65E5-E6D4-1C62099552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9039507"/>
              </p:ext>
            </p:extLst>
          </p:nvPr>
        </p:nvGraphicFramePr>
        <p:xfrm>
          <a:off x="118872" y="1042417"/>
          <a:ext cx="11915812" cy="47614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10789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2078" y="831835"/>
            <a:ext cx="5278304" cy="4360913"/>
          </a:xfrm>
        </p:spPr>
      </p:pic>
      <p:sp>
        <p:nvSpPr>
          <p:cNvPr id="2" name="TextBox 1"/>
          <p:cNvSpPr txBox="1"/>
          <p:nvPr/>
        </p:nvSpPr>
        <p:spPr>
          <a:xfrm>
            <a:off x="2424408" y="5192748"/>
            <a:ext cx="7793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849581" y="228600"/>
            <a:ext cx="753341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1.4 </a:t>
            </a:r>
            <a:r>
              <a:rPr lang="en-GB" sz="1400" dirty="0"/>
              <a:t>A typical physical flow of material from suppliers through to customers, showing stationary functions and movement functions, linked to a diagram that reflects the ‘value added’ nature of logistics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44120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8816" y="758536"/>
            <a:ext cx="5838252" cy="4239205"/>
          </a:xfrm>
        </p:spPr>
      </p:pic>
      <p:sp>
        <p:nvSpPr>
          <p:cNvPr id="2" name="TextBox 1"/>
          <p:cNvSpPr txBox="1"/>
          <p:nvPr/>
        </p:nvSpPr>
        <p:spPr>
          <a:xfrm>
            <a:off x="2676144" y="5082451"/>
            <a:ext cx="5923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2718816" y="150606"/>
            <a:ext cx="598876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2.1 </a:t>
            </a:r>
            <a:r>
              <a:rPr lang="en-GB" sz="1400" dirty="0"/>
              <a:t>Some potential trade-offs in logistics, showing how different company functions might be affected</a:t>
            </a:r>
            <a:endParaRPr lang="en-GB" sz="14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66588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6315" y="1278082"/>
            <a:ext cx="5064702" cy="3084092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2633187" y="4463380"/>
            <a:ext cx="66073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2518887" y="869099"/>
            <a:ext cx="54717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2.2 </a:t>
            </a:r>
            <a:r>
              <a:rPr lang="en-GB" sz="1400" dirty="0"/>
              <a:t>Logistics planning hierarchy</a:t>
            </a:r>
          </a:p>
        </p:txBody>
      </p:sp>
    </p:spTree>
    <p:extLst>
      <p:ext uri="{BB962C8B-B14F-4D97-AF65-F5344CB8AC3E}">
        <p14:creationId xmlns:p14="http://schemas.microsoft.com/office/powerpoint/2010/main" val="37913315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2622" y="727364"/>
            <a:ext cx="5494230" cy="410143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2729495" y="5015831"/>
            <a:ext cx="70507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2182091" y="386438"/>
            <a:ext cx="69930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2.3 </a:t>
            </a:r>
            <a:r>
              <a:rPr lang="en-GB" sz="1400" dirty="0"/>
              <a:t>The major functions of the different planning time horizons</a:t>
            </a:r>
          </a:p>
        </p:txBody>
      </p:sp>
    </p:spTree>
    <p:extLst>
      <p:ext uri="{BB962C8B-B14F-4D97-AF65-F5344CB8AC3E}">
        <p14:creationId xmlns:p14="http://schemas.microsoft.com/office/powerpoint/2010/main" val="39534308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411195" y="2947915"/>
            <a:ext cx="182091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Source: Rushton, A, Croucher, P., Baker, P. &amp; Koliousis I. (2026) The Handbook of Logistics and Distribution Management, 8th Edition, Kogan Page, London</a:t>
            </a:r>
            <a:endParaRPr kumimoji="0" lang="en-GB" sz="1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780805" y="322118"/>
            <a:ext cx="54344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Figure 2.4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Some of the main logistics elements for the different planning time horizons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D6782CF-8345-4088-A19C-7F91802CC2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4577" y="845338"/>
            <a:ext cx="5811333" cy="4975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13043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4493" y="947946"/>
            <a:ext cx="5777680" cy="349008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228683" y="534284"/>
            <a:ext cx="58293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2.5 </a:t>
            </a:r>
            <a:r>
              <a:rPr lang="en-GB" sz="1400" dirty="0"/>
              <a:t>The planning and control cycle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71F53E-3E3D-49CB-93E4-70083B55F5B4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41795259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9228" y="997526"/>
            <a:ext cx="5888920" cy="3501321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2355546" y="4498847"/>
            <a:ext cx="68819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2593174" y="474306"/>
            <a:ext cx="6141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2.6 </a:t>
            </a:r>
            <a:r>
              <a:rPr lang="en-GB" sz="1400" dirty="0"/>
              <a:t>The many ways in which logistics can provide an impact on an organization’s return on investment</a:t>
            </a:r>
          </a:p>
        </p:txBody>
      </p:sp>
    </p:spTree>
    <p:extLst>
      <p:ext uri="{BB962C8B-B14F-4D97-AF65-F5344CB8AC3E}">
        <p14:creationId xmlns:p14="http://schemas.microsoft.com/office/powerpoint/2010/main" val="40035331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449097" y="5047446"/>
            <a:ext cx="69997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2449097" y="314050"/>
            <a:ext cx="56662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2.7 </a:t>
            </a:r>
            <a:r>
              <a:rPr lang="en-GB" sz="1400" dirty="0"/>
              <a:t>The logistics implications of different competitive positions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E888793-222C-40E3-82A6-4E8F5B46D5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7659" y="894313"/>
            <a:ext cx="5534560" cy="3942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9587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C4AAC58-4C1D-D968-37D1-166391D18C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3768" y="374373"/>
            <a:ext cx="6574704" cy="500249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FB2BE22-D510-DE67-2DC4-7D7A9C9AA133}"/>
              </a:ext>
            </a:extLst>
          </p:cNvPr>
          <p:cNvSpPr txBox="1"/>
          <p:nvPr/>
        </p:nvSpPr>
        <p:spPr>
          <a:xfrm>
            <a:off x="1374837" y="5376866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1963376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934116" y="451944"/>
            <a:ext cx="582932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3.1 </a:t>
            </a:r>
            <a:r>
              <a:rPr lang="en-GB" sz="1400" dirty="0"/>
              <a:t>Core product versus product ‘surround’, illustrating the importance of the logistics-related elements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B273333-D4EA-48CF-8365-4E54F3A4E8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7708" y="852053"/>
            <a:ext cx="5321162" cy="368933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79196EC-DEAC-4300-97C1-2A23426FE676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4465133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24422EC-06E4-BAE3-D29D-3D90F6FA5F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5884" y="355327"/>
            <a:ext cx="6621202" cy="46450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10EE069-CB5C-4CFA-2242-F837FF942DDE}"/>
              </a:ext>
            </a:extLst>
          </p:cNvPr>
          <p:cNvSpPr txBox="1"/>
          <p:nvPr/>
        </p:nvSpPr>
        <p:spPr>
          <a:xfrm>
            <a:off x="1650140" y="5000403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3772995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3348" y="836877"/>
            <a:ext cx="6158761" cy="3649779"/>
          </a:xfrm>
        </p:spPr>
      </p:pic>
      <p:sp>
        <p:nvSpPr>
          <p:cNvPr id="3" name="TextBox 2"/>
          <p:cNvSpPr txBox="1"/>
          <p:nvPr/>
        </p:nvSpPr>
        <p:spPr>
          <a:xfrm>
            <a:off x="2521319" y="336369"/>
            <a:ext cx="592281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3.3 </a:t>
            </a:r>
            <a:r>
              <a:rPr lang="en-GB" sz="1400" dirty="0"/>
              <a:t>The constituent parts of total order fulfilment cycle time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C76D56-1591-4D3E-A1B7-5717C68E6630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1664412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3A87825-3E04-72A8-4723-8268613F3B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9792" y="218735"/>
            <a:ext cx="6360982" cy="491049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53E2C4E-B80A-3FDB-A88A-E8C89712CFA1}"/>
              </a:ext>
            </a:extLst>
          </p:cNvPr>
          <p:cNvSpPr txBox="1"/>
          <p:nvPr/>
        </p:nvSpPr>
        <p:spPr>
          <a:xfrm>
            <a:off x="1620644" y="5299887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6887264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EBA354-1B7C-81A9-8C56-2B28E9FF47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EC3FE47-B9FE-F060-C9A7-A0A31FDA51BE}"/>
              </a:ext>
            </a:extLst>
          </p:cNvPr>
          <p:cNvSpPr txBox="1"/>
          <p:nvPr/>
        </p:nvSpPr>
        <p:spPr>
          <a:xfrm>
            <a:off x="1620644" y="5299887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33DEB7-27AD-269A-93FE-C76978C90F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9792" y="218735"/>
            <a:ext cx="6784034" cy="5031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6344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6477" y="801828"/>
            <a:ext cx="4881788" cy="3550716"/>
          </a:xfrm>
        </p:spPr>
      </p:pic>
      <p:sp>
        <p:nvSpPr>
          <p:cNvPr id="3" name="TextBox 2"/>
          <p:cNvSpPr txBox="1"/>
          <p:nvPr/>
        </p:nvSpPr>
        <p:spPr>
          <a:xfrm>
            <a:off x="3046477" y="249672"/>
            <a:ext cx="5413663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3.6 </a:t>
            </a:r>
            <a:r>
              <a:rPr lang="en-GB" sz="1400" dirty="0"/>
              <a:t>An overall approach for establishing a customer service strategy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0411A9-6365-4634-B47D-82EC54CF2A12}"/>
              </a:ext>
            </a:extLst>
          </p:cNvPr>
          <p:cNvSpPr txBox="1"/>
          <p:nvPr/>
        </p:nvSpPr>
        <p:spPr>
          <a:xfrm>
            <a:off x="1621225" y="4805263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4767472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0240" y="988555"/>
            <a:ext cx="7795260" cy="3066948"/>
          </a:xfrm>
        </p:spPr>
      </p:pic>
      <p:sp>
        <p:nvSpPr>
          <p:cNvPr id="3" name="TextBox 2"/>
          <p:cNvSpPr txBox="1"/>
          <p:nvPr/>
        </p:nvSpPr>
        <p:spPr>
          <a:xfrm>
            <a:off x="1920240" y="403780"/>
            <a:ext cx="71905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Table 3.1 </a:t>
            </a:r>
            <a:r>
              <a:rPr lang="en-GB" sz="1400" dirty="0"/>
              <a:t>Different types of customer service study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265B7E-E230-471B-9A8E-751257D126F1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4270701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238756" y="218209"/>
            <a:ext cx="6320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Table 3.2 </a:t>
            </a:r>
            <a:r>
              <a:rPr lang="en-GB" sz="1400" dirty="0"/>
              <a:t>The advantages and disadvantages of different survey approaches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9C7141-3C77-4A1D-8E59-ABF457F9560A}"/>
              </a:ext>
            </a:extLst>
          </p:cNvPr>
          <p:cNvSpPr txBox="1"/>
          <p:nvPr/>
        </p:nvSpPr>
        <p:spPr>
          <a:xfrm>
            <a:off x="1965830" y="5116803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C6E527-90D6-A216-EE7B-C69E2FECC0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23"/>
          <a:stretch>
            <a:fillRect/>
          </a:stretch>
        </p:blipFill>
        <p:spPr>
          <a:xfrm>
            <a:off x="1820418" y="950976"/>
            <a:ext cx="8551164" cy="3752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48676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5456" y="1202378"/>
            <a:ext cx="7001116" cy="2939489"/>
          </a:xfrm>
        </p:spPr>
      </p:pic>
      <p:sp>
        <p:nvSpPr>
          <p:cNvPr id="2" name="TextBox 1"/>
          <p:cNvSpPr txBox="1"/>
          <p:nvPr/>
        </p:nvSpPr>
        <p:spPr>
          <a:xfrm>
            <a:off x="1945456" y="617603"/>
            <a:ext cx="53928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3.7 </a:t>
            </a:r>
            <a:r>
              <a:rPr lang="en-GB" sz="1400" dirty="0"/>
              <a:t>Rating table for selected customer service factors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089B07-C178-4C26-B691-9D69C63D6123}"/>
              </a:ext>
            </a:extLst>
          </p:cNvPr>
          <p:cNvSpPr txBox="1"/>
          <p:nvPr/>
        </p:nvSpPr>
        <p:spPr>
          <a:xfrm>
            <a:off x="1945456" y="4845020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94688968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4505" y="1028700"/>
            <a:ext cx="5447304" cy="3771376"/>
          </a:xfrm>
        </p:spPr>
      </p:pic>
      <p:sp>
        <p:nvSpPr>
          <p:cNvPr id="2" name="TextBox 1"/>
          <p:cNvSpPr txBox="1"/>
          <p:nvPr/>
        </p:nvSpPr>
        <p:spPr>
          <a:xfrm>
            <a:off x="2524505" y="405245"/>
            <a:ext cx="5382491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3.8 </a:t>
            </a:r>
            <a:r>
              <a:rPr lang="en-GB" sz="1400" dirty="0"/>
              <a:t>Company competitiveness at current service levels – Target Chart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2E7371-4E61-4F1D-A0C1-F46B7AB8FC94}"/>
              </a:ext>
            </a:extLst>
          </p:cNvPr>
          <p:cNvSpPr txBox="1"/>
          <p:nvPr/>
        </p:nvSpPr>
        <p:spPr>
          <a:xfrm>
            <a:off x="1935204" y="49003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2272234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7026" y="1254654"/>
            <a:ext cx="5126320" cy="3538052"/>
          </a:xfrm>
        </p:spPr>
      </p:pic>
      <p:sp>
        <p:nvSpPr>
          <p:cNvPr id="3" name="TextBox 2"/>
          <p:cNvSpPr txBox="1"/>
          <p:nvPr/>
        </p:nvSpPr>
        <p:spPr>
          <a:xfrm>
            <a:off x="2489109" y="446809"/>
            <a:ext cx="602215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3.9 </a:t>
            </a:r>
            <a:r>
              <a:rPr lang="en-GB" sz="1400" dirty="0"/>
              <a:t>Competitive benchmarking showing opportunities for improving service when comparisons are made with customer requirements and the performance of key competitors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BA5EEB-299A-4B00-951C-83CE8FB0C23A}"/>
              </a:ext>
            </a:extLst>
          </p:cNvPr>
          <p:cNvSpPr txBox="1"/>
          <p:nvPr/>
        </p:nvSpPr>
        <p:spPr>
          <a:xfrm>
            <a:off x="2077630" y="4977542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7289389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567895" y="935181"/>
            <a:ext cx="6099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Table 3.3: </a:t>
            </a:r>
            <a:r>
              <a:rPr lang="en-GB" sz="1400" dirty="0"/>
              <a:t>Assessment of possible solutions to performance gaps</a:t>
            </a:r>
          </a:p>
        </p:txBody>
      </p:sp>
      <p:graphicFrame>
        <p:nvGraphicFramePr>
          <p:cNvPr id="7" name="Table 4">
            <a:extLst>
              <a:ext uri="{FF2B5EF4-FFF2-40B4-BE49-F238E27FC236}">
                <a16:creationId xmlns:a16="http://schemas.microsoft.com/office/drawing/2014/main" id="{60EDB116-0A95-430D-B372-596337AD48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1579496"/>
              </p:ext>
            </p:extLst>
          </p:nvPr>
        </p:nvGraphicFramePr>
        <p:xfrm>
          <a:off x="1159567" y="1457190"/>
          <a:ext cx="8938589" cy="285741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67313">
                  <a:extLst>
                    <a:ext uri="{9D8B030D-6E8A-4147-A177-3AD203B41FA5}">
                      <a16:colId xmlns:a16="http://schemas.microsoft.com/office/drawing/2014/main" val="1377639222"/>
                    </a:ext>
                  </a:extLst>
                </a:gridCol>
                <a:gridCol w="1467819">
                  <a:extLst>
                    <a:ext uri="{9D8B030D-6E8A-4147-A177-3AD203B41FA5}">
                      <a16:colId xmlns:a16="http://schemas.microsoft.com/office/drawing/2014/main" val="299677761"/>
                    </a:ext>
                  </a:extLst>
                </a:gridCol>
                <a:gridCol w="1467819">
                  <a:extLst>
                    <a:ext uri="{9D8B030D-6E8A-4147-A177-3AD203B41FA5}">
                      <a16:colId xmlns:a16="http://schemas.microsoft.com/office/drawing/2014/main" val="3894272177"/>
                    </a:ext>
                  </a:extLst>
                </a:gridCol>
                <a:gridCol w="1467819">
                  <a:extLst>
                    <a:ext uri="{9D8B030D-6E8A-4147-A177-3AD203B41FA5}">
                      <a16:colId xmlns:a16="http://schemas.microsoft.com/office/drawing/2014/main" val="3233455108"/>
                    </a:ext>
                  </a:extLst>
                </a:gridCol>
                <a:gridCol w="1467819">
                  <a:extLst>
                    <a:ext uri="{9D8B030D-6E8A-4147-A177-3AD203B41FA5}">
                      <a16:colId xmlns:a16="http://schemas.microsoft.com/office/drawing/2014/main" val="1606385871"/>
                    </a:ext>
                  </a:extLst>
                </a:gridCol>
              </a:tblGrid>
              <a:tr h="277333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Order picking accuracy</a:t>
                      </a:r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236711"/>
                  </a:ext>
                </a:extLst>
              </a:tr>
              <a:tr h="277333">
                <a:tc>
                  <a:txBody>
                    <a:bodyPr/>
                    <a:lstStyle/>
                    <a:p>
                      <a:r>
                        <a:rPr lang="en-GB" sz="1400" b="1" dirty="0"/>
                        <a:t>Possible solutions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/>
                        <a:t>Importance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/>
                        <a:t>Timescale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/>
                        <a:t>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/>
                        <a:t>Difficulty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7620541"/>
                  </a:ext>
                </a:extLst>
              </a:tr>
              <a:tr h="485332">
                <a:tc>
                  <a:txBody>
                    <a:bodyPr/>
                    <a:lstStyle/>
                    <a:p>
                      <a:r>
                        <a:rPr lang="en-GB" sz="1400" dirty="0"/>
                        <a:t>Re-train operatives regarding the importance of picking accuracy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short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low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0170926"/>
                  </a:ext>
                </a:extLst>
              </a:tr>
              <a:tr h="693331">
                <a:tc>
                  <a:txBody>
                    <a:bodyPr/>
                    <a:lstStyle/>
                    <a:p>
                      <a:r>
                        <a:rPr lang="en-GB" sz="1400" dirty="0"/>
                        <a:t>Install voice picking and bar code system to verify pick  locations and items picked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medium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5125589"/>
                  </a:ext>
                </a:extLst>
              </a:tr>
              <a:tr h="27733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Install pick-by-light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medium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3724835"/>
                  </a:ext>
                </a:extLst>
              </a:tr>
              <a:tr h="69333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Use collaborative robots (‘</a:t>
                      </a:r>
                      <a:r>
                        <a:rPr lang="en-GB" sz="1400" dirty="0" err="1"/>
                        <a:t>cobots</a:t>
                      </a:r>
                      <a:r>
                        <a:rPr lang="en-GB" sz="1400" dirty="0"/>
                        <a:t>’) to guide pickers through process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long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high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1189087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C66E4D23-8D0F-4C09-B678-BF84D4BA2A94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3085922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9809" y="695080"/>
            <a:ext cx="3378491" cy="4494694"/>
          </a:xfrm>
        </p:spPr>
      </p:pic>
      <p:sp>
        <p:nvSpPr>
          <p:cNvPr id="3" name="TextBox 2"/>
          <p:cNvSpPr txBox="1"/>
          <p:nvPr/>
        </p:nvSpPr>
        <p:spPr>
          <a:xfrm>
            <a:off x="3160206" y="153068"/>
            <a:ext cx="52162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3.10 </a:t>
            </a:r>
            <a:r>
              <a:rPr lang="en-GB" sz="1400" dirty="0"/>
              <a:t>The relationship between the level of service and the cost of providing that service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8E6E818-3343-4533-8B9D-B0FA92FC5353}"/>
              </a:ext>
            </a:extLst>
          </p:cNvPr>
          <p:cNvSpPr txBox="1"/>
          <p:nvPr/>
        </p:nvSpPr>
        <p:spPr>
          <a:xfrm>
            <a:off x="1902178" y="5208566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02402981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5491" y="872251"/>
            <a:ext cx="5301788" cy="4076754"/>
          </a:xfrm>
        </p:spPr>
      </p:pic>
      <p:sp>
        <p:nvSpPr>
          <p:cNvPr id="3" name="TextBox 2"/>
          <p:cNvSpPr txBox="1"/>
          <p:nvPr/>
        </p:nvSpPr>
        <p:spPr>
          <a:xfrm>
            <a:off x="2888673" y="374073"/>
            <a:ext cx="51850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3.11 </a:t>
            </a:r>
            <a:r>
              <a:rPr lang="en-GB" sz="1400" dirty="0"/>
              <a:t>Radar gram showing the perfect order targets and achievements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0B49EF-C0FF-4B6B-BCE8-7B5E605F8050}"/>
              </a:ext>
            </a:extLst>
          </p:cNvPr>
          <p:cNvSpPr txBox="1"/>
          <p:nvPr/>
        </p:nvSpPr>
        <p:spPr>
          <a:xfrm>
            <a:off x="2064308" y="5043802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28270956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2438" y="1014926"/>
            <a:ext cx="4848952" cy="3924621"/>
          </a:xfrm>
        </p:spPr>
      </p:pic>
      <p:sp>
        <p:nvSpPr>
          <p:cNvPr id="3" name="TextBox 2"/>
          <p:cNvSpPr txBox="1"/>
          <p:nvPr/>
        </p:nvSpPr>
        <p:spPr>
          <a:xfrm>
            <a:off x="2952819" y="491706"/>
            <a:ext cx="5268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4.1 </a:t>
            </a:r>
            <a:r>
              <a:rPr lang="en-US" sz="1400" dirty="0"/>
              <a:t>Alternative distribution channels for consumer products to retail stores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39D08E-9360-48FF-9FF3-41C3C3EEA62D}"/>
              </a:ext>
            </a:extLst>
          </p:cNvPr>
          <p:cNvSpPr txBox="1"/>
          <p:nvPr/>
        </p:nvSpPr>
        <p:spPr>
          <a:xfrm>
            <a:off x="2117387" y="4939547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86183041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8451" y="1037358"/>
            <a:ext cx="4197858" cy="3854821"/>
          </a:xfrm>
        </p:spPr>
      </p:pic>
      <p:sp>
        <p:nvSpPr>
          <p:cNvPr id="3" name="TextBox 2"/>
          <p:cNvSpPr txBox="1"/>
          <p:nvPr/>
        </p:nvSpPr>
        <p:spPr>
          <a:xfrm>
            <a:off x="2935466" y="389447"/>
            <a:ext cx="56838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4.2 </a:t>
            </a:r>
            <a:r>
              <a:rPr lang="en-US" sz="1400" dirty="0"/>
              <a:t>A typical channel of distribution, also showing the difference between the physical and the trading channel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103EAB-4F51-4B36-8A56-484ABF873394}"/>
              </a:ext>
            </a:extLst>
          </p:cNvPr>
          <p:cNvSpPr txBox="1"/>
          <p:nvPr/>
        </p:nvSpPr>
        <p:spPr>
          <a:xfrm>
            <a:off x="2229854" y="5016870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58039800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7337" y="1370785"/>
            <a:ext cx="5597929" cy="2758286"/>
          </a:xfrm>
        </p:spPr>
      </p:pic>
      <p:sp>
        <p:nvSpPr>
          <p:cNvPr id="3" name="TextBox 2"/>
          <p:cNvSpPr txBox="1"/>
          <p:nvPr/>
        </p:nvSpPr>
        <p:spPr>
          <a:xfrm>
            <a:off x="3389583" y="872023"/>
            <a:ext cx="56734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4.3</a:t>
            </a:r>
            <a:r>
              <a:rPr lang="en-US" sz="1400" dirty="0"/>
              <a:t> ‘Long’ and ‘short’ distribution channels</a:t>
            </a:r>
            <a:endParaRPr lang="en-GB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4369DE-8BD7-451A-B191-5926D008223E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11007397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E92D11C-A5D2-9B67-16BF-A28E70FDCD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1921" y="197841"/>
            <a:ext cx="5979603" cy="526397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DF14D73-2D94-90C6-04E5-445B45BCCCC7}"/>
              </a:ext>
            </a:extLst>
          </p:cNvPr>
          <p:cNvSpPr txBox="1"/>
          <p:nvPr/>
        </p:nvSpPr>
        <p:spPr>
          <a:xfrm>
            <a:off x="2131921" y="5318196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403431022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679" y="859303"/>
            <a:ext cx="5756939" cy="4025255"/>
          </a:xfrm>
        </p:spPr>
      </p:pic>
      <p:sp>
        <p:nvSpPr>
          <p:cNvPr id="3" name="TextBox 2"/>
          <p:cNvSpPr txBox="1"/>
          <p:nvPr/>
        </p:nvSpPr>
        <p:spPr>
          <a:xfrm>
            <a:off x="3210791" y="290945"/>
            <a:ext cx="56007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5.1 </a:t>
            </a:r>
            <a:r>
              <a:rPr lang="en-GB" sz="1400" dirty="0"/>
              <a:t>Fourth-party logistics, showing the main areas of service that could be provided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375D65-56EF-4202-8BE5-E78942C85074}"/>
              </a:ext>
            </a:extLst>
          </p:cNvPr>
          <p:cNvSpPr txBox="1"/>
          <p:nvPr/>
        </p:nvSpPr>
        <p:spPr>
          <a:xfrm>
            <a:off x="2144995" y="503055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92339273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96F29F-8305-6B1A-19C6-8F741DD441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F4A31A12-F98D-1218-FF81-F5AD28C3D0C2}"/>
              </a:ext>
            </a:extLst>
          </p:cNvPr>
          <p:cNvSpPr txBox="1"/>
          <p:nvPr/>
        </p:nvSpPr>
        <p:spPr>
          <a:xfrm>
            <a:off x="2131921" y="5318196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B7BFA13-BD77-CBF6-08A5-1189A5916C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7102" y="1016584"/>
            <a:ext cx="7906853" cy="3934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553849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148238" y="249342"/>
            <a:ext cx="48787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5.2 </a:t>
            </a:r>
            <a:r>
              <a:rPr lang="en-GB" sz="1400" dirty="0"/>
              <a:t> The different characteristics that distinguish digital freight exchanges from each other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7638AE3-7839-4D34-8F22-7399C0BF6A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6452" y="890595"/>
            <a:ext cx="5442310" cy="380721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E78B1BE-3611-4400-88B4-4E7FB4CE4816}"/>
              </a:ext>
            </a:extLst>
          </p:cNvPr>
          <p:cNvSpPr txBox="1"/>
          <p:nvPr/>
        </p:nvSpPr>
        <p:spPr>
          <a:xfrm>
            <a:off x="2077630" y="497754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97468107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743200" y="529761"/>
            <a:ext cx="58500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6.1 </a:t>
            </a:r>
            <a:r>
              <a:rPr lang="en-GB" sz="1400" dirty="0"/>
              <a:t>Pressures influencing logistics systems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81112A-3FC1-4571-9A22-706261CA32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2662" y="876300"/>
            <a:ext cx="6056451" cy="402262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A46CD81-4DE8-4939-AD6F-6F73F10E2A7C}"/>
              </a:ext>
            </a:extLst>
          </p:cNvPr>
          <p:cNvSpPr txBox="1"/>
          <p:nvPr/>
        </p:nvSpPr>
        <p:spPr>
          <a:xfrm>
            <a:off x="1802095" y="4937686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22201394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8090" y="943036"/>
            <a:ext cx="3739065" cy="3863957"/>
          </a:xfrm>
        </p:spPr>
      </p:pic>
      <p:sp>
        <p:nvSpPr>
          <p:cNvPr id="3" name="TextBox 2"/>
          <p:cNvSpPr txBox="1"/>
          <p:nvPr/>
        </p:nvSpPr>
        <p:spPr>
          <a:xfrm>
            <a:off x="3060953" y="424221"/>
            <a:ext cx="48733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6.2 </a:t>
            </a:r>
            <a:r>
              <a:rPr lang="en-GB" sz="1400" dirty="0"/>
              <a:t>Corporate strategic planning overview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F3AD9A-A2D9-4B78-AF7D-2293ADC2F2AF}"/>
              </a:ext>
            </a:extLst>
          </p:cNvPr>
          <p:cNvSpPr txBox="1"/>
          <p:nvPr/>
        </p:nvSpPr>
        <p:spPr>
          <a:xfrm>
            <a:off x="2130639" y="501803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33331800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CE629C5-59C0-43A1-B5D9-FED916FB5388}"/>
              </a:ext>
            </a:extLst>
          </p:cNvPr>
          <p:cNvSpPr txBox="1"/>
          <p:nvPr/>
        </p:nvSpPr>
        <p:spPr>
          <a:xfrm>
            <a:off x="1729227" y="5232752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D64B055-C8D9-03DF-CA87-82F9226AFC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5110" y="35021"/>
            <a:ext cx="5830529" cy="5216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49381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9078" y="735303"/>
            <a:ext cx="5859018" cy="3966415"/>
          </a:xfrm>
        </p:spPr>
      </p:pic>
      <p:sp>
        <p:nvSpPr>
          <p:cNvPr id="3" name="TextBox 2"/>
          <p:cNvSpPr txBox="1"/>
          <p:nvPr/>
        </p:nvSpPr>
        <p:spPr>
          <a:xfrm>
            <a:off x="2488830" y="285295"/>
            <a:ext cx="593951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6.3 </a:t>
            </a:r>
            <a:r>
              <a:rPr lang="en-GB" sz="1400" dirty="0"/>
              <a:t>A framework for logistics network design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E5F257-D15A-415C-A627-1F0650B80758}"/>
              </a:ext>
            </a:extLst>
          </p:cNvPr>
          <p:cNvSpPr txBox="1"/>
          <p:nvPr/>
        </p:nvSpPr>
        <p:spPr>
          <a:xfrm>
            <a:off x="1799334" y="4937785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59393102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3229" y="1338302"/>
            <a:ext cx="5269438" cy="3343010"/>
          </a:xfrm>
        </p:spPr>
      </p:pic>
      <p:sp>
        <p:nvSpPr>
          <p:cNvPr id="3" name="TextBox 2"/>
          <p:cNvSpPr txBox="1"/>
          <p:nvPr/>
        </p:nvSpPr>
        <p:spPr>
          <a:xfrm>
            <a:off x="1947672" y="716973"/>
            <a:ext cx="5940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6.4 </a:t>
            </a:r>
            <a:r>
              <a:rPr lang="en-GB" sz="1400" dirty="0"/>
              <a:t>Standard product life cycle curve showing growth, maturity and decline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48971E-4792-43CC-9E1F-F5B7CC77974E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86753622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933" y="1268639"/>
            <a:ext cx="4142440" cy="3311617"/>
          </a:xfrm>
        </p:spPr>
      </p:pic>
      <p:sp>
        <p:nvSpPr>
          <p:cNvPr id="3" name="TextBox 2"/>
          <p:cNvSpPr txBox="1"/>
          <p:nvPr/>
        </p:nvSpPr>
        <p:spPr>
          <a:xfrm>
            <a:off x="2504209" y="406335"/>
            <a:ext cx="570460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7.1 </a:t>
            </a:r>
            <a:r>
              <a:rPr lang="en-GB" sz="1400" dirty="0"/>
              <a:t>The process triangle – used to help differentiate the type and importance of the various processes within a company, and to identify which processes need to be redeveloped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B865B4B-C60F-4459-94EA-F11F36BDF25D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45275845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6294" y="726416"/>
            <a:ext cx="3605161" cy="4152456"/>
          </a:xfrm>
        </p:spPr>
      </p:pic>
      <p:sp>
        <p:nvSpPr>
          <p:cNvPr id="3" name="TextBox 2"/>
          <p:cNvSpPr txBox="1"/>
          <p:nvPr/>
        </p:nvSpPr>
        <p:spPr>
          <a:xfrm>
            <a:off x="2972042" y="377075"/>
            <a:ext cx="541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7.2 </a:t>
            </a:r>
            <a:r>
              <a:rPr lang="en-GB" sz="1400" dirty="0"/>
              <a:t>Approach to process design or redesign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8F8C17-6EFB-42CB-BDEF-2B59B53FE3FF}"/>
              </a:ext>
            </a:extLst>
          </p:cNvPr>
          <p:cNvSpPr txBox="1"/>
          <p:nvPr/>
        </p:nvSpPr>
        <p:spPr>
          <a:xfrm>
            <a:off x="1812728" y="5030550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80547601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3818" y="1012213"/>
            <a:ext cx="7013670" cy="3577018"/>
          </a:xfrm>
        </p:spPr>
      </p:pic>
      <p:sp>
        <p:nvSpPr>
          <p:cNvPr id="3" name="TextBox 2"/>
          <p:cNvSpPr txBox="1"/>
          <p:nvPr/>
        </p:nvSpPr>
        <p:spPr>
          <a:xfrm>
            <a:off x="3075889" y="428310"/>
            <a:ext cx="5569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7.3 </a:t>
            </a:r>
            <a:r>
              <a:rPr lang="en-GB" sz="1400" dirty="0"/>
              <a:t>A typical Pareto curve showing that </a:t>
            </a:r>
            <a:r>
              <a:rPr lang="en-GB" sz="1400" cap="all" dirty="0"/>
              <a:t>20</a:t>
            </a:r>
            <a:r>
              <a:rPr lang="en-GB" sz="1400" dirty="0"/>
              <a:t> per cent of products represent </a:t>
            </a:r>
            <a:r>
              <a:rPr lang="en-GB" sz="1400" cap="all" dirty="0"/>
              <a:t>80</a:t>
            </a:r>
            <a:r>
              <a:rPr lang="en-GB" sz="1400" dirty="0"/>
              <a:t> per cent of sales value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337751-0661-4783-B943-C6E0D42155DB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21086616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5130" y="878864"/>
            <a:ext cx="5235702" cy="355666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752240" y="389314"/>
            <a:ext cx="56214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7.4 </a:t>
            </a:r>
            <a:r>
              <a:rPr lang="en-GB" sz="1400" dirty="0"/>
              <a:t>An example of a criticality matrix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05179E-B904-4C85-8806-6306B69949AC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91734005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3768" y="776219"/>
            <a:ext cx="7336536" cy="3801077"/>
          </a:xfrm>
        </p:spPr>
      </p:pic>
      <p:sp>
        <p:nvSpPr>
          <p:cNvPr id="3" name="TextBox 2"/>
          <p:cNvSpPr txBox="1"/>
          <p:nvPr/>
        </p:nvSpPr>
        <p:spPr>
          <a:xfrm>
            <a:off x="1980715" y="370479"/>
            <a:ext cx="72826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7.5 </a:t>
            </a:r>
            <a:r>
              <a:rPr lang="en-GB" sz="1400" dirty="0"/>
              <a:t>Relationship mapping: used to identify key departments and their interrelationships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4D97E8-AC07-446A-AD48-B5ABC3E6A28E}"/>
              </a:ext>
            </a:extLst>
          </p:cNvPr>
          <p:cNvSpPr txBox="1"/>
          <p:nvPr/>
        </p:nvSpPr>
        <p:spPr>
          <a:xfrm>
            <a:off x="1653560" y="4818516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406128494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075332" y="-1201728"/>
            <a:ext cx="2883235" cy="8397104"/>
          </a:xfrm>
        </p:spPr>
      </p:pic>
      <p:sp>
        <p:nvSpPr>
          <p:cNvPr id="3" name="TextBox 2"/>
          <p:cNvSpPr txBox="1"/>
          <p:nvPr/>
        </p:nvSpPr>
        <p:spPr>
          <a:xfrm>
            <a:off x="2378894" y="1031986"/>
            <a:ext cx="627610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7.6 </a:t>
            </a:r>
            <a:r>
              <a:rPr lang="en-GB" sz="1400" dirty="0"/>
              <a:t>A matrix process chart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832B8D-DEC8-407B-83AD-EE3D9D713BBD}"/>
              </a:ext>
            </a:extLst>
          </p:cNvPr>
          <p:cNvSpPr txBox="1"/>
          <p:nvPr/>
        </p:nvSpPr>
        <p:spPr>
          <a:xfrm>
            <a:off x="2090882" y="4655809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64385209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8014" y="832500"/>
            <a:ext cx="5843778" cy="4054829"/>
          </a:xfrm>
        </p:spPr>
      </p:pic>
      <p:sp>
        <p:nvSpPr>
          <p:cNvPr id="3" name="TextBox 2"/>
          <p:cNvSpPr txBox="1"/>
          <p:nvPr/>
        </p:nvSpPr>
        <p:spPr>
          <a:xfrm>
            <a:off x="2114307" y="247725"/>
            <a:ext cx="64111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7.7 </a:t>
            </a:r>
            <a:r>
              <a:rPr lang="en-GB" sz="1400" dirty="0"/>
              <a:t>Value/time analysis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AD3EB-F85D-4280-B0F6-3903A87C687E}"/>
              </a:ext>
            </a:extLst>
          </p:cNvPr>
          <p:cNvSpPr txBox="1"/>
          <p:nvPr/>
        </p:nvSpPr>
        <p:spPr>
          <a:xfrm>
            <a:off x="1653560" y="4887329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90942574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1636" y="920689"/>
            <a:ext cx="6070508" cy="390734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141635" y="397469"/>
            <a:ext cx="7190509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7.8 </a:t>
            </a:r>
            <a:r>
              <a:rPr lang="en-GB" sz="1400" dirty="0"/>
              <a:t>A time-based map illustrating the order to dispatch process broken down into value and non-value added time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0EA10C-133E-448B-A8F0-07F5CC73D251}"/>
              </a:ext>
            </a:extLst>
          </p:cNvPr>
          <p:cNvSpPr txBox="1"/>
          <p:nvPr/>
        </p:nvSpPr>
        <p:spPr>
          <a:xfrm>
            <a:off x="1758073" y="4851912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63807218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267780" y="322118"/>
            <a:ext cx="653588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7.9 </a:t>
            </a:r>
            <a:r>
              <a:rPr lang="en-GB" sz="1400" dirty="0"/>
              <a:t>Root cause analysis: finding the cause of non-value added time using an Ishikawa diagram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3226C06-8AB3-4BBF-B617-DE52F7678A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6096" y="940697"/>
            <a:ext cx="6907566" cy="365792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BC12418-33C6-4B75-B232-C5B08999EBFB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51861933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568494" y="360039"/>
            <a:ext cx="604349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8.1 </a:t>
            </a:r>
            <a:r>
              <a:rPr lang="en-GB" sz="1400" dirty="0"/>
              <a:t>Segmentation by throughput and value-density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1786548-5A5B-46A5-B6E8-D2A24A94CA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5281" y="870976"/>
            <a:ext cx="5772150" cy="38957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A5E22C9-CEF8-4E4C-8E79-16690BE41B4A}"/>
              </a:ext>
            </a:extLst>
          </p:cNvPr>
          <p:cNvSpPr txBox="1"/>
          <p:nvPr/>
        </p:nvSpPr>
        <p:spPr>
          <a:xfrm>
            <a:off x="1724093" y="496986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95845925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568494" y="360039"/>
            <a:ext cx="604349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8.2 </a:t>
            </a:r>
            <a:r>
              <a:rPr lang="en-GB" sz="1400" dirty="0"/>
              <a:t>Segmentation by demand and supply characteristics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D110598-F0C6-402F-859D-83F9FF1921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2917" y="1014064"/>
            <a:ext cx="5772150" cy="38957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3955C1B-61AC-40BB-B66C-1EAC3BFB8EDE}"/>
              </a:ext>
            </a:extLst>
          </p:cNvPr>
          <p:cNvSpPr txBox="1"/>
          <p:nvPr/>
        </p:nvSpPr>
        <p:spPr>
          <a:xfrm>
            <a:off x="1826792" y="4994427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49944711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7781" y="1014064"/>
            <a:ext cx="5804916" cy="3609548"/>
          </a:xfrm>
        </p:spPr>
      </p:pic>
      <p:sp>
        <p:nvSpPr>
          <p:cNvPr id="3" name="TextBox 2"/>
          <p:cNvSpPr txBox="1"/>
          <p:nvPr/>
        </p:nvSpPr>
        <p:spPr>
          <a:xfrm>
            <a:off x="2568494" y="360039"/>
            <a:ext cx="60434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9.1 </a:t>
            </a:r>
            <a:r>
              <a:rPr lang="en-GB" sz="1400" dirty="0"/>
              <a:t>Relationship between number of depots (</a:t>
            </a:r>
            <a:r>
              <a:rPr lang="en-GB" sz="1400" dirty="0" err="1"/>
              <a:t>ie</a:t>
            </a:r>
            <a:r>
              <a:rPr lang="en-GB" sz="1400" dirty="0"/>
              <a:t> storage capacity) and total storage cost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C6AEC5-D052-4D8E-B596-1975306F6599}"/>
              </a:ext>
            </a:extLst>
          </p:cNvPr>
          <p:cNvSpPr txBox="1"/>
          <p:nvPr/>
        </p:nvSpPr>
        <p:spPr>
          <a:xfrm>
            <a:off x="1865595" y="4754417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01499920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7336" y="1221216"/>
            <a:ext cx="5373749" cy="3269011"/>
          </a:xfrm>
        </p:spPr>
      </p:pic>
      <p:sp>
        <p:nvSpPr>
          <p:cNvPr id="3" name="TextBox 2"/>
          <p:cNvSpPr txBox="1"/>
          <p:nvPr/>
        </p:nvSpPr>
        <p:spPr>
          <a:xfrm>
            <a:off x="2656989" y="581891"/>
            <a:ext cx="633845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9.2 </a:t>
            </a:r>
            <a:r>
              <a:rPr lang="en-GB" sz="1400" dirty="0"/>
              <a:t>Primary transport costs in relation to the number of depots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86693D-15C5-4EBD-AC19-556DB949D149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86113293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5708" y="1037108"/>
            <a:ext cx="5423783" cy="3461740"/>
          </a:xfrm>
        </p:spPr>
      </p:pic>
      <p:sp>
        <p:nvSpPr>
          <p:cNvPr id="3" name="TextBox 2"/>
          <p:cNvSpPr txBox="1"/>
          <p:nvPr/>
        </p:nvSpPr>
        <p:spPr>
          <a:xfrm>
            <a:off x="3075708" y="415636"/>
            <a:ext cx="48525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9.3 </a:t>
            </a:r>
            <a:r>
              <a:rPr lang="en-GB" sz="1400" dirty="0"/>
              <a:t>Delivery transport costs in relation to the number of depots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4CB866-6D88-47F5-BA28-E90120B4B429}"/>
              </a:ext>
            </a:extLst>
          </p:cNvPr>
          <p:cNvSpPr txBox="1"/>
          <p:nvPr/>
        </p:nvSpPr>
        <p:spPr>
          <a:xfrm>
            <a:off x="1921453" y="4778759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21282651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8401" y="1197508"/>
            <a:ext cx="5119324" cy="3246723"/>
          </a:xfrm>
        </p:spPr>
      </p:pic>
      <p:sp>
        <p:nvSpPr>
          <p:cNvPr id="3" name="TextBox 2"/>
          <p:cNvSpPr txBox="1"/>
          <p:nvPr/>
        </p:nvSpPr>
        <p:spPr>
          <a:xfrm>
            <a:off x="3522518" y="522135"/>
            <a:ext cx="50084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9.4 </a:t>
            </a:r>
            <a:r>
              <a:rPr lang="en-GB" sz="1400" dirty="0"/>
              <a:t>Combined/total transport costs (primary and delivery) in relation to the number of depots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9BCCBF-DFCA-4E24-A98C-73F647B0E834}"/>
              </a:ext>
            </a:extLst>
          </p:cNvPr>
          <p:cNvSpPr txBox="1"/>
          <p:nvPr/>
        </p:nvSpPr>
        <p:spPr>
          <a:xfrm>
            <a:off x="2329421" y="4725750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64100955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7470" y="1109410"/>
            <a:ext cx="5234178" cy="3299661"/>
          </a:xfrm>
        </p:spPr>
      </p:pic>
      <p:sp>
        <p:nvSpPr>
          <p:cNvPr id="3" name="TextBox 2"/>
          <p:cNvSpPr txBox="1"/>
          <p:nvPr/>
        </p:nvSpPr>
        <p:spPr>
          <a:xfrm>
            <a:off x="2864254" y="513454"/>
            <a:ext cx="49356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9.5 </a:t>
            </a:r>
            <a:r>
              <a:rPr lang="en-GB" sz="1400" dirty="0"/>
              <a:t>Inventory holding costs in relation to the number of depots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7862F1-04E0-4828-8A67-459E05901C4B}"/>
              </a:ext>
            </a:extLst>
          </p:cNvPr>
          <p:cNvSpPr txBox="1"/>
          <p:nvPr/>
        </p:nvSpPr>
        <p:spPr>
          <a:xfrm>
            <a:off x="1892100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756739974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5758" y="1323559"/>
            <a:ext cx="4866478" cy="3113623"/>
          </a:xfrm>
        </p:spPr>
      </p:pic>
      <p:sp>
        <p:nvSpPr>
          <p:cNvPr id="3" name="TextBox 2"/>
          <p:cNvSpPr txBox="1"/>
          <p:nvPr/>
        </p:nvSpPr>
        <p:spPr>
          <a:xfrm>
            <a:off x="2635758" y="633845"/>
            <a:ext cx="55328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9.6 </a:t>
            </a:r>
            <a:r>
              <a:rPr lang="en-GB" sz="1400" dirty="0"/>
              <a:t>Information system costs in relation to the number of depots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A0C97B-B782-4292-9A3F-2027D60B3831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955140109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3209" y="1130041"/>
            <a:ext cx="6244209" cy="3818541"/>
          </a:xfrm>
        </p:spPr>
      </p:pic>
      <p:sp>
        <p:nvSpPr>
          <p:cNvPr id="3" name="TextBox 2"/>
          <p:cNvSpPr txBox="1"/>
          <p:nvPr/>
        </p:nvSpPr>
        <p:spPr>
          <a:xfrm>
            <a:off x="2492813" y="345211"/>
            <a:ext cx="5818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9.7 </a:t>
            </a:r>
            <a:r>
              <a:rPr lang="en-GB" sz="1400" dirty="0"/>
              <a:t>The relationship between total and functional logistics costs as the number of depots in a network changes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C38D22-6EB5-4B29-8D3B-0F42BB1EE6FA}"/>
              </a:ext>
            </a:extLst>
          </p:cNvPr>
          <p:cNvSpPr txBox="1"/>
          <p:nvPr/>
        </p:nvSpPr>
        <p:spPr>
          <a:xfrm>
            <a:off x="1865595" y="4948582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88498970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2392" y="1505297"/>
            <a:ext cx="7288549" cy="3202876"/>
          </a:xfrm>
        </p:spPr>
      </p:pic>
      <p:sp>
        <p:nvSpPr>
          <p:cNvPr id="3" name="TextBox 2"/>
          <p:cNvSpPr txBox="1"/>
          <p:nvPr/>
        </p:nvSpPr>
        <p:spPr>
          <a:xfrm>
            <a:off x="2992582" y="727364"/>
            <a:ext cx="51538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9.8 </a:t>
            </a:r>
            <a:r>
              <a:rPr lang="en-GB" sz="1400" dirty="0"/>
              <a:t>Trade-off analysis showing that a change in configuration can lead to a reduction in total logistics cost while some cost elements increase and others reduce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EDFAC5-A221-484D-B7C2-008B6BCE5F23}"/>
              </a:ext>
            </a:extLst>
          </p:cNvPr>
          <p:cNvSpPr txBox="1"/>
          <p:nvPr/>
        </p:nvSpPr>
        <p:spPr>
          <a:xfrm>
            <a:off x="1680520" y="4868064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72239418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980" y="124259"/>
            <a:ext cx="6142998" cy="5633159"/>
          </a:xfrm>
        </p:spPr>
      </p:pic>
      <p:sp>
        <p:nvSpPr>
          <p:cNvPr id="3" name="TextBox 2"/>
          <p:cNvSpPr txBox="1"/>
          <p:nvPr/>
        </p:nvSpPr>
        <p:spPr>
          <a:xfrm>
            <a:off x="7419109" y="322118"/>
            <a:ext cx="37095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10.1 </a:t>
            </a:r>
            <a:r>
              <a:rPr lang="en-GB" sz="1400" dirty="0"/>
              <a:t>An approach to logistics and distribution strategy planning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B2410B-84C8-4469-B089-A26B46FA90F8}"/>
              </a:ext>
            </a:extLst>
          </p:cNvPr>
          <p:cNvSpPr txBox="1"/>
          <p:nvPr/>
        </p:nvSpPr>
        <p:spPr>
          <a:xfrm>
            <a:off x="6808657" y="4638122"/>
            <a:ext cx="474723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999089514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196" y="420434"/>
            <a:ext cx="6036042" cy="4712398"/>
          </a:xfrm>
        </p:spPr>
      </p:pic>
      <p:sp>
        <p:nvSpPr>
          <p:cNvPr id="3" name="TextBox 2"/>
          <p:cNvSpPr txBox="1"/>
          <p:nvPr/>
        </p:nvSpPr>
        <p:spPr>
          <a:xfrm>
            <a:off x="7221682" y="420434"/>
            <a:ext cx="40005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10.2 </a:t>
            </a:r>
            <a:r>
              <a:rPr lang="en-GB" sz="1400" dirty="0"/>
              <a:t>Logistics network flow diagram, showing some examples of major flows and costs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9B49D7-2331-440D-B590-F97D72B6AC7E}"/>
              </a:ext>
            </a:extLst>
          </p:cNvPr>
          <p:cNvSpPr txBox="1"/>
          <p:nvPr/>
        </p:nvSpPr>
        <p:spPr>
          <a:xfrm>
            <a:off x="6907947" y="4089646"/>
            <a:ext cx="46279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57312578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706" y="556010"/>
            <a:ext cx="9032404" cy="501114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20819" y="248234"/>
            <a:ext cx="111503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10.3 </a:t>
            </a:r>
            <a:r>
              <a:rPr lang="en-GB" sz="1400" dirty="0"/>
              <a:t>Map showing a representation of the demand for different product groups in different geographic areas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C1428E-40F6-421D-B78F-902D039AFD18}"/>
              </a:ext>
            </a:extLst>
          </p:cNvPr>
          <p:cNvSpPr txBox="1"/>
          <p:nvPr/>
        </p:nvSpPr>
        <p:spPr>
          <a:xfrm>
            <a:off x="563880" y="5543473"/>
            <a:ext cx="113969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35837283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0858" y="539223"/>
            <a:ext cx="3663696" cy="458598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621482" y="539223"/>
            <a:ext cx="38550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10.4 </a:t>
            </a:r>
            <a:r>
              <a:rPr lang="en-GB" sz="1400" dirty="0"/>
              <a:t>Logistics modelling: the main steps for a DC location study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2671B0-3CA8-49A7-A299-D31DCAC369FF}"/>
              </a:ext>
            </a:extLst>
          </p:cNvPr>
          <p:cNvSpPr txBox="1"/>
          <p:nvPr/>
        </p:nvSpPr>
        <p:spPr>
          <a:xfrm>
            <a:off x="5194555" y="4863602"/>
            <a:ext cx="67475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758653471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1562" y="228803"/>
            <a:ext cx="4638636" cy="5340264"/>
          </a:xfrm>
        </p:spPr>
      </p:pic>
      <p:sp>
        <p:nvSpPr>
          <p:cNvPr id="3" name="TextBox 2"/>
          <p:cNvSpPr txBox="1"/>
          <p:nvPr/>
        </p:nvSpPr>
        <p:spPr>
          <a:xfrm>
            <a:off x="8011391" y="228803"/>
            <a:ext cx="3491345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Table 10.1 </a:t>
            </a:r>
            <a:r>
              <a:rPr lang="en-GB" sz="1400" dirty="0"/>
              <a:t>Example of part of a qualitative assessment used for a European study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69D804-1EDB-430A-9641-33074E190B8B}"/>
              </a:ext>
            </a:extLst>
          </p:cNvPr>
          <p:cNvSpPr txBox="1"/>
          <p:nvPr/>
        </p:nvSpPr>
        <p:spPr>
          <a:xfrm>
            <a:off x="8011391" y="4314933"/>
            <a:ext cx="405812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679742735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0429" y="561801"/>
            <a:ext cx="5950458" cy="4454842"/>
          </a:xfrm>
        </p:spPr>
      </p:pic>
      <p:sp>
        <p:nvSpPr>
          <p:cNvPr id="3" name="TextBox 2"/>
          <p:cNvSpPr txBox="1"/>
          <p:nvPr/>
        </p:nvSpPr>
        <p:spPr>
          <a:xfrm>
            <a:off x="2676317" y="145473"/>
            <a:ext cx="60786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11.1 </a:t>
            </a:r>
            <a:r>
              <a:rPr lang="en-GB" sz="1400" dirty="0"/>
              <a:t>A traditional organizational structure showing key logistics functions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7AFC79-D1B0-400E-889C-01727667EA7C}"/>
              </a:ext>
            </a:extLst>
          </p:cNvPr>
          <p:cNvSpPr txBox="1"/>
          <p:nvPr/>
        </p:nvSpPr>
        <p:spPr>
          <a:xfrm>
            <a:off x="1849511" y="517136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378282227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4896" y="729614"/>
            <a:ext cx="7321296" cy="4097777"/>
          </a:xfrm>
        </p:spPr>
      </p:pic>
      <p:sp>
        <p:nvSpPr>
          <p:cNvPr id="3" name="TextBox 2"/>
          <p:cNvSpPr txBox="1"/>
          <p:nvPr/>
        </p:nvSpPr>
        <p:spPr>
          <a:xfrm>
            <a:off x="2202873" y="218209"/>
            <a:ext cx="66813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11.2 </a:t>
            </a:r>
            <a:r>
              <a:rPr lang="en-GB" sz="1400" dirty="0"/>
              <a:t>A functional organizational structure showing logistics activities linked together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BEC73E-F4DE-40ED-9B7A-94F53059D41F}"/>
              </a:ext>
            </a:extLst>
          </p:cNvPr>
          <p:cNvSpPr txBox="1"/>
          <p:nvPr/>
        </p:nvSpPr>
        <p:spPr>
          <a:xfrm>
            <a:off x="1677404" y="482739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211573813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017321" y="-744963"/>
            <a:ext cx="2862586" cy="6829670"/>
          </a:xfrm>
        </p:spPr>
      </p:pic>
      <p:sp>
        <p:nvSpPr>
          <p:cNvPr id="3" name="TextBox 2"/>
          <p:cNvSpPr txBox="1"/>
          <p:nvPr/>
        </p:nvSpPr>
        <p:spPr>
          <a:xfrm>
            <a:off x="2337955" y="644236"/>
            <a:ext cx="566304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11.3 </a:t>
            </a:r>
            <a:r>
              <a:rPr lang="en-GB" sz="1400" dirty="0"/>
              <a:t>A traditional silo-based functional organizational structure</a:t>
            </a:r>
            <a:endParaRPr lang="en-GB" sz="1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9CE3CB-A8A3-4C64-B779-142A146A6100}"/>
              </a:ext>
            </a:extLst>
          </p:cNvPr>
          <p:cNvSpPr txBox="1"/>
          <p:nvPr/>
        </p:nvSpPr>
        <p:spPr>
          <a:xfrm>
            <a:off x="1772830" y="4579976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229592198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0186" y="1003181"/>
            <a:ext cx="6447458" cy="3531550"/>
          </a:xfrm>
        </p:spPr>
      </p:pic>
      <p:sp>
        <p:nvSpPr>
          <p:cNvPr id="3" name="TextBox 2"/>
          <p:cNvSpPr txBox="1"/>
          <p:nvPr/>
        </p:nvSpPr>
        <p:spPr>
          <a:xfrm>
            <a:off x="2387588" y="418406"/>
            <a:ext cx="57046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11.4 </a:t>
            </a:r>
            <a:r>
              <a:rPr lang="en-GB" sz="1400" dirty="0"/>
              <a:t>A customer-facing, process-driven organizational structure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F7EF0A-55F9-44C2-A7C7-033CF0CF0870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957548521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2537" y="693038"/>
            <a:ext cx="5184925" cy="4317582"/>
          </a:xfrm>
        </p:spPr>
      </p:pic>
      <p:sp>
        <p:nvSpPr>
          <p:cNvPr id="3" name="TextBox 2"/>
          <p:cNvSpPr txBox="1"/>
          <p:nvPr/>
        </p:nvSpPr>
        <p:spPr>
          <a:xfrm>
            <a:off x="2919845" y="145947"/>
            <a:ext cx="559031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11.5 </a:t>
            </a:r>
            <a:r>
              <a:rPr lang="en-GB" sz="1400" dirty="0"/>
              <a:t>Mission management, which acts directly across traditional functional boundaries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7ECC3F-4E4C-4422-A6B1-592CAD1C5687}"/>
              </a:ext>
            </a:extLst>
          </p:cNvPr>
          <p:cNvSpPr txBox="1"/>
          <p:nvPr/>
        </p:nvSpPr>
        <p:spPr>
          <a:xfrm>
            <a:off x="1848853" y="503449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164032189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5007" y="813929"/>
            <a:ext cx="6015990" cy="4218926"/>
          </a:xfrm>
        </p:spPr>
      </p:pic>
      <p:sp>
        <p:nvSpPr>
          <p:cNvPr id="3" name="TextBox 2"/>
          <p:cNvSpPr txBox="1"/>
          <p:nvPr/>
        </p:nvSpPr>
        <p:spPr>
          <a:xfrm>
            <a:off x="2995007" y="290709"/>
            <a:ext cx="511232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11.6 </a:t>
            </a:r>
            <a:r>
              <a:rPr lang="en-GB" sz="1400" dirty="0"/>
              <a:t>Matrix management, which emphasizes both planning and operational elements</a:t>
            </a:r>
            <a:endParaRPr lang="en-GB" sz="1400" b="1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9C510C-C739-45EE-96B7-529B07F2C759}"/>
              </a:ext>
            </a:extLst>
          </p:cNvPr>
          <p:cNvSpPr txBox="1"/>
          <p:nvPr/>
        </p:nvSpPr>
        <p:spPr>
          <a:xfrm>
            <a:off x="2422186" y="5032855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501253075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DC02626-94BD-AEB1-E7DE-D60F7F47BB6E}"/>
              </a:ext>
            </a:extLst>
          </p:cNvPr>
          <p:cNvSpPr txBox="1"/>
          <p:nvPr/>
        </p:nvSpPr>
        <p:spPr>
          <a:xfrm>
            <a:off x="296693" y="5426146"/>
            <a:ext cx="115986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DE5820-D6E8-24A3-882A-6D650BE265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8295" y="640012"/>
            <a:ext cx="8659433" cy="4496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580485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6463" y="207818"/>
            <a:ext cx="4401312" cy="5223987"/>
          </a:xfrm>
        </p:spPr>
      </p:pic>
      <p:sp>
        <p:nvSpPr>
          <p:cNvPr id="2" name="TextBox 1"/>
          <p:cNvSpPr txBox="1"/>
          <p:nvPr/>
        </p:nvSpPr>
        <p:spPr>
          <a:xfrm>
            <a:off x="7766304" y="207818"/>
            <a:ext cx="36679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11.8 </a:t>
            </a:r>
            <a:r>
              <a:rPr lang="en-GB" sz="1400" dirty="0"/>
              <a:t>The main types of payment mechanism, showing the relationship between performance and pay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EA72BF-D550-4035-BFAE-9558BD99A780}"/>
              </a:ext>
            </a:extLst>
          </p:cNvPr>
          <p:cNvSpPr txBox="1"/>
          <p:nvPr/>
        </p:nvSpPr>
        <p:spPr>
          <a:xfrm>
            <a:off x="511278" y="5517546"/>
            <a:ext cx="1183248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162642495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6214" y="633984"/>
            <a:ext cx="3762876" cy="4626292"/>
          </a:xfrm>
        </p:spPr>
      </p:pic>
      <p:sp>
        <p:nvSpPr>
          <p:cNvPr id="2" name="TextBox 1"/>
          <p:cNvSpPr txBox="1"/>
          <p:nvPr/>
        </p:nvSpPr>
        <p:spPr>
          <a:xfrm>
            <a:off x="6999090" y="633984"/>
            <a:ext cx="418753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11.9 </a:t>
            </a:r>
            <a:r>
              <a:rPr lang="en-GB" sz="1400" dirty="0"/>
              <a:t>Hierarchy of payment schemes in relation to financial incentives</a:t>
            </a:r>
            <a:endParaRPr lang="en-GB" sz="1400" b="1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35AE35-4E01-4CD6-9660-3D9F4CADCE4E}"/>
              </a:ext>
            </a:extLst>
          </p:cNvPr>
          <p:cNvSpPr txBox="1"/>
          <p:nvPr/>
        </p:nvSpPr>
        <p:spPr>
          <a:xfrm>
            <a:off x="7179717" y="3334271"/>
            <a:ext cx="445569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185161212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1498" y="474427"/>
            <a:ext cx="3948133" cy="4989004"/>
          </a:xfrm>
        </p:spPr>
      </p:pic>
      <p:sp>
        <p:nvSpPr>
          <p:cNvPr id="2" name="TextBox 1"/>
          <p:cNvSpPr txBox="1"/>
          <p:nvPr/>
        </p:nvSpPr>
        <p:spPr>
          <a:xfrm>
            <a:off x="6789631" y="706582"/>
            <a:ext cx="359525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11.10 </a:t>
            </a:r>
            <a:r>
              <a:rPr lang="en-GB" sz="1400" dirty="0"/>
              <a:t>The extent of supervision required for different payment schemes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2489AD-F071-4250-9DF1-BAD3BEB01F4B}"/>
              </a:ext>
            </a:extLst>
          </p:cNvPr>
          <p:cNvSpPr txBox="1"/>
          <p:nvPr/>
        </p:nvSpPr>
        <p:spPr>
          <a:xfrm>
            <a:off x="6789631" y="3798097"/>
            <a:ext cx="525082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942297964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966710" y="270164"/>
            <a:ext cx="348095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12.1 </a:t>
            </a:r>
            <a:r>
              <a:rPr lang="en-GB" sz="1400" dirty="0"/>
              <a:t>Potential </a:t>
            </a:r>
            <a:r>
              <a:rPr lang="en-GB" sz="1400" dirty="0" err="1"/>
              <a:t>omnichannel</a:t>
            </a:r>
            <a:r>
              <a:rPr lang="en-GB" sz="1400" dirty="0"/>
              <a:t> fulfilment options for food retailing</a:t>
            </a:r>
            <a:endParaRPr lang="en-GB" sz="1400" b="1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10745A1-5BD9-4327-AD90-EC2371F3F1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368" y="172278"/>
            <a:ext cx="4537523" cy="54996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25A2B2B-07A0-4B59-BA26-8D2BD0743223}"/>
              </a:ext>
            </a:extLst>
          </p:cNvPr>
          <p:cNvSpPr txBox="1"/>
          <p:nvPr/>
        </p:nvSpPr>
        <p:spPr>
          <a:xfrm>
            <a:off x="7724891" y="4208914"/>
            <a:ext cx="453752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399165787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2576" y="1828800"/>
            <a:ext cx="7874354" cy="2197036"/>
          </a:xfrm>
        </p:spPr>
      </p:pic>
      <p:sp>
        <p:nvSpPr>
          <p:cNvPr id="2" name="TextBox 1"/>
          <p:cNvSpPr txBox="1"/>
          <p:nvPr/>
        </p:nvSpPr>
        <p:spPr>
          <a:xfrm>
            <a:off x="2939857" y="844164"/>
            <a:ext cx="66397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13.1 </a:t>
            </a:r>
            <a:r>
              <a:rPr lang="en-GB" sz="1400" dirty="0"/>
              <a:t>A basic input–output transformation diagram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ED024A-C718-4C45-9FD4-BD8ED2F247F9}"/>
              </a:ext>
            </a:extLst>
          </p:cNvPr>
          <p:cNvSpPr txBox="1"/>
          <p:nvPr/>
        </p:nvSpPr>
        <p:spPr>
          <a:xfrm>
            <a:off x="2051126" y="4328185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332538360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2453" y="1008681"/>
            <a:ext cx="9307487" cy="3084004"/>
          </a:xfrm>
        </p:spPr>
      </p:pic>
      <p:sp>
        <p:nvSpPr>
          <p:cNvPr id="2" name="TextBox 1"/>
          <p:cNvSpPr txBox="1"/>
          <p:nvPr/>
        </p:nvSpPr>
        <p:spPr>
          <a:xfrm>
            <a:off x="3486009" y="423906"/>
            <a:ext cx="50603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13.2 </a:t>
            </a:r>
            <a:r>
              <a:rPr lang="en-GB" sz="1400" dirty="0"/>
              <a:t>A bill of requirements for one product</a:t>
            </a:r>
            <a:endParaRPr lang="en-GB" sz="1400" b="1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DAB61F-C094-4FBF-8800-8C5903037E0A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486917457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69308CE-14EE-337E-84DC-01D3B9A2D2FD}"/>
              </a:ext>
            </a:extLst>
          </p:cNvPr>
          <p:cNvSpPr txBox="1"/>
          <p:nvPr/>
        </p:nvSpPr>
        <p:spPr>
          <a:xfrm>
            <a:off x="378542" y="5490101"/>
            <a:ext cx="114349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BFCD27E-A544-9DAD-F262-F3C6DCC3DC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4178"/>
          <a:stretch>
            <a:fillRect/>
          </a:stretch>
        </p:blipFill>
        <p:spPr>
          <a:xfrm>
            <a:off x="1789355" y="150018"/>
            <a:ext cx="8259328" cy="5340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9380711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4986" y="974637"/>
            <a:ext cx="6516624" cy="3123451"/>
          </a:xfrm>
        </p:spPr>
      </p:pic>
      <p:sp>
        <p:nvSpPr>
          <p:cNvPr id="2" name="TextBox 1"/>
          <p:cNvSpPr txBox="1"/>
          <p:nvPr/>
        </p:nvSpPr>
        <p:spPr>
          <a:xfrm>
            <a:off x="3034146" y="442026"/>
            <a:ext cx="626571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14.1 </a:t>
            </a:r>
            <a:r>
              <a:rPr lang="en-GB" sz="1400" dirty="0"/>
              <a:t>Categories of purchase with the appropriate buying process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800D058-7A7A-42D9-95D3-415A7ABD2C4E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 (as adapted from Kraljic (1983))</a:t>
            </a:r>
          </a:p>
        </p:txBody>
      </p:sp>
    </p:spTree>
    <p:extLst>
      <p:ext uri="{BB962C8B-B14F-4D97-AF65-F5344CB8AC3E}">
        <p14:creationId xmlns:p14="http://schemas.microsoft.com/office/powerpoint/2010/main" val="2682163916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4409FA1-5956-8D5B-1E7F-A65A2DC4BB53}"/>
              </a:ext>
            </a:extLst>
          </p:cNvPr>
          <p:cNvSpPr txBox="1"/>
          <p:nvPr/>
        </p:nvSpPr>
        <p:spPr>
          <a:xfrm>
            <a:off x="493353" y="5328679"/>
            <a:ext cx="103122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 (as adapted from Cooper and Gardner (1993))</a:t>
            </a:r>
            <a:endParaRPr lang="en-GB" sz="14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CE3FFB6-F6B7-D980-DCAD-DDD4E08822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594" y="1006101"/>
            <a:ext cx="8783276" cy="3629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3231989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0141" y="1184683"/>
            <a:ext cx="7663279" cy="3414712"/>
          </a:xfrm>
        </p:spPr>
      </p:pic>
      <p:sp>
        <p:nvSpPr>
          <p:cNvPr id="2" name="TextBox 1"/>
          <p:cNvSpPr txBox="1"/>
          <p:nvPr/>
        </p:nvSpPr>
        <p:spPr>
          <a:xfrm>
            <a:off x="3075709" y="384464"/>
            <a:ext cx="598516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15.1 </a:t>
            </a:r>
            <a:r>
              <a:rPr lang="en-GB" sz="1400" dirty="0"/>
              <a:t>Inventory level showing input (order quantity) and output (continuous demand)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167298-78C4-42C3-9039-B60180B0799F}"/>
              </a:ext>
            </a:extLst>
          </p:cNvPr>
          <p:cNvSpPr txBox="1"/>
          <p:nvPr/>
        </p:nvSpPr>
        <p:spPr>
          <a:xfrm>
            <a:off x="2872760" y="4876394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420979660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1798" y="1098388"/>
            <a:ext cx="6713300" cy="3541204"/>
          </a:xfrm>
        </p:spPr>
      </p:pic>
      <p:sp>
        <p:nvSpPr>
          <p:cNvPr id="2" name="TextBox 1"/>
          <p:cNvSpPr txBox="1"/>
          <p:nvPr/>
        </p:nvSpPr>
        <p:spPr>
          <a:xfrm>
            <a:off x="2867890" y="513613"/>
            <a:ext cx="58085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15.2 </a:t>
            </a:r>
            <a:r>
              <a:rPr lang="en-GB" sz="1400" dirty="0"/>
              <a:t>Inventory level with safety stock in place</a:t>
            </a:r>
            <a:endParaRPr lang="en-GB" sz="1400" b="1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F1C8E9-B26A-4B77-AD4C-B36D0E47AEFB}"/>
              </a:ext>
            </a:extLst>
          </p:cNvPr>
          <p:cNvSpPr txBox="1"/>
          <p:nvPr/>
        </p:nvSpPr>
        <p:spPr>
          <a:xfrm>
            <a:off x="2229854" y="4962757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574894926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970" y="863000"/>
            <a:ext cx="6975916" cy="3527488"/>
          </a:xfrm>
        </p:spPr>
      </p:pic>
      <p:sp>
        <p:nvSpPr>
          <p:cNvPr id="2" name="TextBox 1"/>
          <p:cNvSpPr txBox="1"/>
          <p:nvPr/>
        </p:nvSpPr>
        <p:spPr>
          <a:xfrm>
            <a:off x="2512182" y="398530"/>
            <a:ext cx="65254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15.3 </a:t>
            </a:r>
            <a:r>
              <a:rPr lang="en-GB" sz="1400" dirty="0"/>
              <a:t>Periodic review system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0D74DA-0200-4F62-92EA-43B004B6A1A3}"/>
              </a:ext>
            </a:extLst>
          </p:cNvPr>
          <p:cNvSpPr txBox="1"/>
          <p:nvPr/>
        </p:nvSpPr>
        <p:spPr>
          <a:xfrm>
            <a:off x="1908781" y="4854958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271105667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3912" y="927198"/>
            <a:ext cx="6458712" cy="3823162"/>
          </a:xfrm>
        </p:spPr>
      </p:pic>
      <p:sp>
        <p:nvSpPr>
          <p:cNvPr id="2" name="TextBox 1"/>
          <p:cNvSpPr txBox="1"/>
          <p:nvPr/>
        </p:nvSpPr>
        <p:spPr>
          <a:xfrm>
            <a:off x="2600083" y="342423"/>
            <a:ext cx="65195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15.4 </a:t>
            </a:r>
            <a:r>
              <a:rPr lang="en-GB" sz="1400" dirty="0"/>
              <a:t>Fixed point reorder system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A7CC1D-A761-4726-8CBE-AB91246C06DD}"/>
              </a:ext>
            </a:extLst>
          </p:cNvPr>
          <p:cNvSpPr txBox="1"/>
          <p:nvPr/>
        </p:nvSpPr>
        <p:spPr>
          <a:xfrm>
            <a:off x="1993703" y="5073525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523633285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3993" y="1361209"/>
            <a:ext cx="6663639" cy="3260788"/>
          </a:xfrm>
        </p:spPr>
      </p:pic>
      <p:sp>
        <p:nvSpPr>
          <p:cNvPr id="2" name="TextBox 1"/>
          <p:cNvSpPr txBox="1"/>
          <p:nvPr/>
        </p:nvSpPr>
        <p:spPr>
          <a:xfrm>
            <a:off x="2583993" y="622869"/>
            <a:ext cx="5780689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15.5 </a:t>
            </a:r>
            <a:r>
              <a:rPr lang="en-GB" sz="1400" dirty="0"/>
              <a:t>A normal distribution curve showing </a:t>
            </a:r>
            <a:r>
              <a:rPr lang="en-GB" sz="1400" cap="all" dirty="0"/>
              <a:t>95</a:t>
            </a:r>
            <a:r>
              <a:rPr lang="en-GB" sz="1400" dirty="0"/>
              <a:t> per cent and </a:t>
            </a:r>
            <a:r>
              <a:rPr lang="en-GB" sz="1400" cap="all" dirty="0"/>
              <a:t>99</a:t>
            </a:r>
            <a:r>
              <a:rPr lang="en-GB" sz="1400" dirty="0"/>
              <a:t> per cent service levels</a:t>
            </a:r>
            <a:endParaRPr lang="en-GB" sz="1400" b="1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05878A-BB44-4F65-A503-945FCEFC184C}"/>
              </a:ext>
            </a:extLst>
          </p:cNvPr>
          <p:cNvSpPr txBox="1"/>
          <p:nvPr/>
        </p:nvSpPr>
        <p:spPr>
          <a:xfrm>
            <a:off x="1931856" y="4837117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601402590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7384" y="228699"/>
            <a:ext cx="5956133" cy="5530243"/>
          </a:xfrm>
        </p:spPr>
      </p:pic>
      <p:sp>
        <p:nvSpPr>
          <p:cNvPr id="2" name="TextBox 1"/>
          <p:cNvSpPr txBox="1"/>
          <p:nvPr/>
        </p:nvSpPr>
        <p:spPr>
          <a:xfrm>
            <a:off x="7698899" y="457300"/>
            <a:ext cx="348171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15.6 </a:t>
            </a:r>
            <a:r>
              <a:rPr lang="en-GB" sz="1400" dirty="0"/>
              <a:t>The ‘bullwhip’ or Forrester effect</a:t>
            </a:r>
            <a:endParaRPr lang="en-GB" sz="1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76EB4E-3B3A-4C6B-B463-7F3D74847C25}"/>
              </a:ext>
            </a:extLst>
          </p:cNvPr>
          <p:cNvSpPr txBox="1"/>
          <p:nvPr/>
        </p:nvSpPr>
        <p:spPr>
          <a:xfrm>
            <a:off x="7698899" y="4434201"/>
            <a:ext cx="402258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509910034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5578" y="780569"/>
            <a:ext cx="6236208" cy="4066513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7431786" y="936433"/>
            <a:ext cx="24938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15.7 </a:t>
            </a:r>
            <a:r>
              <a:rPr lang="en-GB" sz="1400" dirty="0"/>
              <a:t>The EOQ balance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5908BC-CFA6-4F68-BE61-7BEA24FEC0F1}"/>
              </a:ext>
            </a:extLst>
          </p:cNvPr>
          <p:cNvSpPr txBox="1"/>
          <p:nvPr/>
        </p:nvSpPr>
        <p:spPr>
          <a:xfrm>
            <a:off x="7431786" y="3644347"/>
            <a:ext cx="445569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820304218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865073" y="987137"/>
            <a:ext cx="25977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15.8 </a:t>
            </a:r>
            <a:r>
              <a:rPr lang="en-GB" sz="1400" dirty="0"/>
              <a:t>Reorder quantities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9A341F3-BABF-43D3-8FCC-B8C68AE01B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5424" y="1764663"/>
            <a:ext cx="7124700" cy="29813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30024BC-7EE7-4CCF-B29A-7BBC516AFE5A}"/>
              </a:ext>
            </a:extLst>
          </p:cNvPr>
          <p:cNvSpPr txBox="1"/>
          <p:nvPr/>
        </p:nvSpPr>
        <p:spPr>
          <a:xfrm>
            <a:off x="8027856" y="4579975"/>
            <a:ext cx="392560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829091597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7225" y="549588"/>
            <a:ext cx="73958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15.9 </a:t>
            </a:r>
            <a:r>
              <a:rPr lang="en-GB" sz="1400" dirty="0"/>
              <a:t>The economic order quantity (EOQ) principle</a:t>
            </a:r>
            <a:endParaRPr lang="en-GB" sz="1400" b="1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4436474-6788-40F1-8FF0-6C80771518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225" y="1112872"/>
            <a:ext cx="5438775" cy="37052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3BA9576-6BD7-4BEC-B262-1459FF24BB1C}"/>
              </a:ext>
            </a:extLst>
          </p:cNvPr>
          <p:cNvSpPr txBox="1"/>
          <p:nvPr/>
        </p:nvSpPr>
        <p:spPr>
          <a:xfrm>
            <a:off x="4595543" y="4944910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674037916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9669" y="691060"/>
            <a:ext cx="4838700" cy="4399847"/>
          </a:xfrm>
        </p:spPr>
      </p:pic>
      <p:sp>
        <p:nvSpPr>
          <p:cNvPr id="2" name="TextBox 1"/>
          <p:cNvSpPr txBox="1"/>
          <p:nvPr/>
        </p:nvSpPr>
        <p:spPr>
          <a:xfrm>
            <a:off x="2674205" y="311112"/>
            <a:ext cx="63696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15.10 </a:t>
            </a:r>
            <a:r>
              <a:rPr lang="en-GB" sz="1400" dirty="0"/>
              <a:t>The EOQ formula with worked example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5483D0-3E92-4A59-9BC4-646781251096}"/>
              </a:ext>
            </a:extLst>
          </p:cNvPr>
          <p:cNvSpPr txBox="1"/>
          <p:nvPr/>
        </p:nvSpPr>
        <p:spPr>
          <a:xfrm>
            <a:off x="2229854" y="5209245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755753449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3972" y="966077"/>
            <a:ext cx="6048310" cy="3850576"/>
          </a:xfrm>
        </p:spPr>
      </p:pic>
      <p:sp>
        <p:nvSpPr>
          <p:cNvPr id="2" name="TextBox 1"/>
          <p:cNvSpPr txBox="1"/>
          <p:nvPr/>
        </p:nvSpPr>
        <p:spPr>
          <a:xfrm>
            <a:off x="2823972" y="436811"/>
            <a:ext cx="559266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16.1 </a:t>
            </a:r>
            <a:r>
              <a:rPr lang="en-GB" sz="1400" dirty="0"/>
              <a:t>The decoupling point at different positions in the supply chain showing where inventory is held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F52C56-D9EA-467F-8E84-6D7C1626B143}"/>
              </a:ext>
            </a:extLst>
          </p:cNvPr>
          <p:cNvSpPr txBox="1"/>
          <p:nvPr/>
        </p:nvSpPr>
        <p:spPr>
          <a:xfrm>
            <a:off x="2229854" y="5084309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906101053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6604" y="1457499"/>
            <a:ext cx="6420641" cy="2758630"/>
          </a:xfrm>
        </p:spPr>
      </p:pic>
      <p:sp>
        <p:nvSpPr>
          <p:cNvPr id="2" name="TextBox 1"/>
          <p:cNvSpPr txBox="1"/>
          <p:nvPr/>
        </p:nvSpPr>
        <p:spPr>
          <a:xfrm>
            <a:off x="2676019" y="872724"/>
            <a:ext cx="61618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16.2 </a:t>
            </a:r>
            <a:r>
              <a:rPr lang="en-GB" sz="1400" dirty="0"/>
              <a:t>The lead-time gap</a:t>
            </a:r>
            <a:r>
              <a:rPr lang="en-GB" sz="1400" b="1" dirty="0"/>
              <a:t> </a:t>
            </a:r>
            <a:endParaRPr lang="en-GB" sz="14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B52532-2FFE-484F-84AC-DBD2663064AE}"/>
              </a:ext>
            </a:extLst>
          </p:cNvPr>
          <p:cNvSpPr txBox="1"/>
          <p:nvPr/>
        </p:nvSpPr>
        <p:spPr>
          <a:xfrm>
            <a:off x="2130639" y="4539294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736657654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976091" y="523173"/>
            <a:ext cx="59539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16.3 </a:t>
            </a:r>
            <a:r>
              <a:rPr lang="en-GB" sz="1400" dirty="0"/>
              <a:t>High inventory levels can hide other supply chain problems</a:t>
            </a:r>
          </a:p>
          <a:p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DB1CC9B-D183-4E31-B290-9BA72792E1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76932" y="1028387"/>
            <a:ext cx="6153150" cy="37623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40366C-9763-4E9D-BD0A-57103845659E}"/>
              </a:ext>
            </a:extLst>
          </p:cNvPr>
          <p:cNvSpPr txBox="1"/>
          <p:nvPr/>
        </p:nvSpPr>
        <p:spPr>
          <a:xfrm>
            <a:off x="2355925" y="4911280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4265739527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976091" y="523173"/>
            <a:ext cx="5953991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Figure 16.4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An example of a supply chain map showing inventory mapped against time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186DAE7-DD38-4B1E-BAE9-1FBEDD929C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7281" y="1137753"/>
            <a:ext cx="6486939" cy="35434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D865855-7CD2-4EE1-A80D-DB0655FDE3EF}"/>
              </a:ext>
            </a:extLst>
          </p:cNvPr>
          <p:cNvSpPr txBox="1"/>
          <p:nvPr/>
        </p:nvSpPr>
        <p:spPr>
          <a:xfrm>
            <a:off x="2086940" y="5034213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365469334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6083" y="1063526"/>
            <a:ext cx="8009973" cy="4004120"/>
          </a:xfrm>
        </p:spPr>
      </p:pic>
      <p:sp>
        <p:nvSpPr>
          <p:cNvPr id="2" name="TextBox 1"/>
          <p:cNvSpPr txBox="1"/>
          <p:nvPr/>
        </p:nvSpPr>
        <p:spPr>
          <a:xfrm>
            <a:off x="2196083" y="447973"/>
            <a:ext cx="761293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Figure 17.1 </a:t>
            </a:r>
            <a:r>
              <a:rPr lang="en-US" sz="1600" dirty="0"/>
              <a:t>Different demand forecasting methods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ABBEAD-60C8-4397-B17C-D5961DCB4A20}"/>
              </a:ext>
            </a:extLst>
          </p:cNvPr>
          <p:cNvSpPr txBox="1"/>
          <p:nvPr/>
        </p:nvSpPr>
        <p:spPr>
          <a:xfrm>
            <a:off x="2076728" y="5159979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748862770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9454" y="1220148"/>
            <a:ext cx="6475476" cy="3495505"/>
          </a:xfrm>
        </p:spPr>
      </p:pic>
      <p:sp>
        <p:nvSpPr>
          <p:cNvPr id="2" name="TextBox 1"/>
          <p:cNvSpPr txBox="1"/>
          <p:nvPr/>
        </p:nvSpPr>
        <p:spPr>
          <a:xfrm>
            <a:off x="2489454" y="509154"/>
            <a:ext cx="6575021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17.2 </a:t>
            </a:r>
            <a:r>
              <a:rPr lang="en-GB" sz="1400" dirty="0"/>
              <a:t>The moving average (MA) method (B) and the exponential smoothing (ES) method (A) of forecasting shown working in response to a step change in demand (C)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AACFDC-C459-4356-B3FB-52495B0C581C}"/>
              </a:ext>
            </a:extLst>
          </p:cNvPr>
          <p:cNvSpPr txBox="1"/>
          <p:nvPr/>
        </p:nvSpPr>
        <p:spPr>
          <a:xfrm>
            <a:off x="1910818" y="4903427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742887400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1203" y="612761"/>
            <a:ext cx="4218713" cy="5029503"/>
          </a:xfrm>
        </p:spPr>
      </p:pic>
      <p:sp>
        <p:nvSpPr>
          <p:cNvPr id="2" name="TextBox 1"/>
          <p:cNvSpPr txBox="1"/>
          <p:nvPr/>
        </p:nvSpPr>
        <p:spPr>
          <a:xfrm>
            <a:off x="7689274" y="612762"/>
            <a:ext cx="3408218" cy="582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17.3 </a:t>
            </a:r>
            <a:r>
              <a:rPr lang="en-US" sz="1400" dirty="0"/>
              <a:t>Elements of a demand pattern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441F09-D8B5-4D66-B32F-D0771A67EB06}"/>
              </a:ext>
            </a:extLst>
          </p:cNvPr>
          <p:cNvSpPr txBox="1"/>
          <p:nvPr/>
        </p:nvSpPr>
        <p:spPr>
          <a:xfrm>
            <a:off x="7325490" y="4235419"/>
            <a:ext cx="497252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166508150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592" y="872836"/>
            <a:ext cx="6087541" cy="3998157"/>
          </a:xfrm>
        </p:spPr>
      </p:pic>
      <p:sp>
        <p:nvSpPr>
          <p:cNvPr id="2" name="TextBox 1"/>
          <p:cNvSpPr txBox="1"/>
          <p:nvPr/>
        </p:nvSpPr>
        <p:spPr>
          <a:xfrm>
            <a:off x="2711818" y="288061"/>
            <a:ext cx="72528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17.4 </a:t>
            </a:r>
            <a:r>
              <a:rPr lang="en-US" sz="1400" dirty="0"/>
              <a:t>Time-based process mapping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D0D3673-7C21-47E8-B7C0-2D3A082CE36B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4266612817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9475" y="812153"/>
            <a:ext cx="3968051" cy="3876918"/>
          </a:xfrm>
        </p:spPr>
      </p:pic>
      <p:sp>
        <p:nvSpPr>
          <p:cNvPr id="2" name="TextBox 1"/>
          <p:cNvSpPr txBox="1"/>
          <p:nvPr/>
        </p:nvSpPr>
        <p:spPr>
          <a:xfrm>
            <a:off x="2771032" y="415636"/>
            <a:ext cx="624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17.5 </a:t>
            </a:r>
            <a:r>
              <a:rPr lang="en-US" sz="1400" dirty="0"/>
              <a:t>The virtuous circle of time compression</a:t>
            </a:r>
            <a:endParaRPr lang="en-GB" sz="14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52AF84-CF27-4791-BF0C-BB6A2902D4D4}"/>
              </a:ext>
            </a:extLst>
          </p:cNvPr>
          <p:cNvSpPr txBox="1"/>
          <p:nvPr/>
        </p:nvSpPr>
        <p:spPr>
          <a:xfrm>
            <a:off x="1852343" y="4823978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850748841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3047" y="681321"/>
            <a:ext cx="6154535" cy="4263348"/>
          </a:xfrm>
        </p:spPr>
      </p:pic>
      <p:sp>
        <p:nvSpPr>
          <p:cNvPr id="2" name="TextBox 1"/>
          <p:cNvSpPr txBox="1"/>
          <p:nvPr/>
        </p:nvSpPr>
        <p:spPr>
          <a:xfrm>
            <a:off x="2524991" y="176645"/>
            <a:ext cx="62865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17.6 </a:t>
            </a:r>
            <a:r>
              <a:rPr lang="en-US" sz="1400" dirty="0"/>
              <a:t>The Benetton Group: initial quick response system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A5D3FC-CAD0-49DE-BCB0-0A3A972E45E8}"/>
              </a:ext>
            </a:extLst>
          </p:cNvPr>
          <p:cNvSpPr txBox="1"/>
          <p:nvPr/>
        </p:nvSpPr>
        <p:spPr>
          <a:xfrm>
            <a:off x="2229854" y="5187735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260520103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2346" y="735605"/>
            <a:ext cx="4112173" cy="4243720"/>
          </a:xfrm>
        </p:spPr>
      </p:pic>
      <p:sp>
        <p:nvSpPr>
          <p:cNvPr id="2" name="TextBox 1"/>
          <p:cNvSpPr txBox="1"/>
          <p:nvPr/>
        </p:nvSpPr>
        <p:spPr>
          <a:xfrm>
            <a:off x="2891550" y="190244"/>
            <a:ext cx="62137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17.7 </a:t>
            </a:r>
            <a:r>
              <a:rPr lang="en-US" sz="1400" dirty="0"/>
              <a:t>CPFR model</a:t>
            </a:r>
            <a:endParaRPr lang="en-GB" sz="1400" b="1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BC8E1E-DB39-4E3C-8606-11F6EEE74D56}"/>
              </a:ext>
            </a:extLst>
          </p:cNvPr>
          <p:cNvSpPr txBox="1"/>
          <p:nvPr/>
        </p:nvSpPr>
        <p:spPr>
          <a:xfrm>
            <a:off x="2229854" y="5001466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726158588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4398" y="744572"/>
            <a:ext cx="4432138" cy="4086144"/>
          </a:xfrm>
        </p:spPr>
      </p:pic>
      <p:sp>
        <p:nvSpPr>
          <p:cNvPr id="2" name="TextBox 1"/>
          <p:cNvSpPr txBox="1"/>
          <p:nvPr/>
        </p:nvSpPr>
        <p:spPr>
          <a:xfrm>
            <a:off x="3038925" y="297704"/>
            <a:ext cx="491012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18.1 </a:t>
            </a:r>
            <a:r>
              <a:rPr lang="en-GB" sz="1400" dirty="0"/>
              <a:t>Typical warehouse functions in a stockholding warehouse</a:t>
            </a:r>
            <a:endParaRPr lang="en-US" sz="14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FC85C7-D954-4F49-8E82-D4D172F024B2}"/>
              </a:ext>
            </a:extLst>
          </p:cNvPr>
          <p:cNvSpPr txBox="1"/>
          <p:nvPr/>
        </p:nvSpPr>
        <p:spPr>
          <a:xfrm>
            <a:off x="2229854" y="5015974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4167764616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4908" y="1101258"/>
            <a:ext cx="4047328" cy="3666369"/>
          </a:xfrm>
        </p:spPr>
      </p:pic>
      <p:sp>
        <p:nvSpPr>
          <p:cNvPr id="3" name="TextBox 2"/>
          <p:cNvSpPr txBox="1"/>
          <p:nvPr/>
        </p:nvSpPr>
        <p:spPr>
          <a:xfrm>
            <a:off x="3454908" y="4859346"/>
            <a:ext cx="588416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Original source: </a:t>
            </a:r>
            <a:r>
              <a:rPr lang="en-GB" sz="1400" dirty="0"/>
              <a:t>Baker and </a:t>
            </a:r>
            <a:r>
              <a:rPr lang="en-GB" sz="1400" dirty="0" err="1"/>
              <a:t>Perotti</a:t>
            </a:r>
            <a:r>
              <a:rPr lang="en-GB" sz="1400" dirty="0"/>
              <a:t> (2008)</a:t>
            </a:r>
            <a:endParaRPr lang="en-GB" sz="1400" i="1" dirty="0"/>
          </a:p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r>
              <a:rPr lang="en-GB" sz="1400" dirty="0"/>
              <a:t>, p297</a:t>
            </a:r>
          </a:p>
          <a:p>
            <a:endParaRPr lang="en-GB" sz="1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3138054" y="516483"/>
            <a:ext cx="5330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18.2 </a:t>
            </a:r>
            <a:r>
              <a:rPr lang="en-GB" sz="1400" dirty="0"/>
              <a:t>Floor area usage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8232226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2748" y="976745"/>
            <a:ext cx="3902921" cy="3915019"/>
          </a:xfrm>
        </p:spPr>
      </p:pic>
      <p:sp>
        <p:nvSpPr>
          <p:cNvPr id="2" name="TextBox 1"/>
          <p:cNvSpPr txBox="1"/>
          <p:nvPr/>
        </p:nvSpPr>
        <p:spPr>
          <a:xfrm>
            <a:off x="3324639" y="391970"/>
            <a:ext cx="55591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19.1 </a:t>
            </a:r>
            <a:r>
              <a:rPr lang="en-GB" sz="1400" dirty="0"/>
              <a:t>Fork-lift truck load centre</a:t>
            </a:r>
            <a:endParaRPr lang="en-GB" sz="1400" b="1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D50871-B23E-4EAE-AFF5-24C69EB789E9}"/>
              </a:ext>
            </a:extLst>
          </p:cNvPr>
          <p:cNvSpPr txBox="1"/>
          <p:nvPr/>
        </p:nvSpPr>
        <p:spPr>
          <a:xfrm>
            <a:off x="2238061" y="4953319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55050393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977891" y="935182"/>
            <a:ext cx="62428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Table 19.2 </a:t>
            </a:r>
            <a:r>
              <a:rPr lang="en-GB" sz="1400" dirty="0"/>
              <a:t>Space utilization examples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0D1572-F281-4A5A-A23D-AEA6859DCDA7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A0CAC23-43A1-40BC-8046-63E3FF6275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6230" y="1542769"/>
            <a:ext cx="7153272" cy="3152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520121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B8DF3F9-1A12-4DDB-B4BA-473DD5B2EED3}"/>
              </a:ext>
            </a:extLst>
          </p:cNvPr>
          <p:cNvSpPr txBox="1"/>
          <p:nvPr/>
        </p:nvSpPr>
        <p:spPr>
          <a:xfrm>
            <a:off x="108155" y="5487537"/>
            <a:ext cx="119864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F508C9-EE72-22AE-EEAF-A63F71D90F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366" y="88490"/>
            <a:ext cx="8059265" cy="529213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274784C-E044-D8DC-B015-12B536D063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9800" y="4740895"/>
            <a:ext cx="4252200" cy="639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051392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B0F8347-0F61-9D69-4A20-01665D1AC608}"/>
              </a:ext>
            </a:extLst>
          </p:cNvPr>
          <p:cNvSpPr txBox="1"/>
          <p:nvPr/>
        </p:nvSpPr>
        <p:spPr>
          <a:xfrm>
            <a:off x="507231" y="5476163"/>
            <a:ext cx="111775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8A9D5807-D9F7-2420-3830-2A060936D4DF}"/>
              </a:ext>
            </a:extLst>
          </p:cNvPr>
          <p:cNvGrpSpPr/>
          <p:nvPr/>
        </p:nvGrpSpPr>
        <p:grpSpPr>
          <a:xfrm>
            <a:off x="429058" y="393881"/>
            <a:ext cx="11177536" cy="4863919"/>
            <a:chOff x="584506" y="256721"/>
            <a:chExt cx="10509504" cy="4287847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E2BECB08-B3F8-3C1B-A9D7-58A2AC8B0AA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b="37657"/>
            <a:stretch>
              <a:fillRect/>
            </a:stretch>
          </p:blipFill>
          <p:spPr>
            <a:xfrm>
              <a:off x="584506" y="256721"/>
              <a:ext cx="5254752" cy="4287847"/>
            </a:xfrm>
            <a:prstGeom prst="rect">
              <a:avLst/>
            </a:prstGeom>
          </p:spPr>
        </p:pic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64EEDC65-2268-CD64-2D48-DE7F659EEF3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b="90172"/>
            <a:stretch>
              <a:fillRect/>
            </a:stretch>
          </p:blipFill>
          <p:spPr>
            <a:xfrm>
              <a:off x="5839258" y="256721"/>
              <a:ext cx="5254752" cy="675967"/>
            </a:xfrm>
            <a:prstGeom prst="rect">
              <a:avLst/>
            </a:prstGeom>
          </p:spPr>
        </p:pic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2DD4FE49-AA83-5D62-9D1D-AA81322665E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t="62918"/>
            <a:stretch>
              <a:fillRect/>
            </a:stretch>
          </p:blipFill>
          <p:spPr>
            <a:xfrm>
              <a:off x="5839258" y="878572"/>
              <a:ext cx="5254752" cy="255042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27019491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47924" y="238991"/>
            <a:ext cx="7854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21.4 </a:t>
            </a:r>
            <a:r>
              <a:rPr lang="en-GB" sz="1400" dirty="0"/>
              <a:t>Decision tree for order picking equipment</a:t>
            </a:r>
            <a:endParaRPr lang="en-GB" sz="1400" b="1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47DF611-424D-4703-9765-4BA2F882B3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630" y="590658"/>
            <a:ext cx="9358668" cy="44931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7B56A58-58DD-4C28-BEEF-1A5CE96A8E65}"/>
              </a:ext>
            </a:extLst>
          </p:cNvPr>
          <p:cNvSpPr txBox="1"/>
          <p:nvPr/>
        </p:nvSpPr>
        <p:spPr>
          <a:xfrm>
            <a:off x="1819702" y="508379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718105980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8FFBA8-648B-BA47-5795-3154A2F3FB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6E0DF8B-9974-C467-C793-B71B62AEE7E1}"/>
              </a:ext>
            </a:extLst>
          </p:cNvPr>
          <p:cNvSpPr txBox="1"/>
          <p:nvPr/>
        </p:nvSpPr>
        <p:spPr>
          <a:xfrm>
            <a:off x="507231" y="5476163"/>
            <a:ext cx="111775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A4FA81-4AF9-0268-4740-F330014914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3561" y="578284"/>
            <a:ext cx="5593578" cy="47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9538862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9113" y="685800"/>
            <a:ext cx="5502524" cy="4387677"/>
          </a:xfrm>
        </p:spPr>
      </p:pic>
      <p:sp>
        <p:nvSpPr>
          <p:cNvPr id="2" name="TextBox 1"/>
          <p:cNvSpPr txBox="1"/>
          <p:nvPr/>
        </p:nvSpPr>
        <p:spPr>
          <a:xfrm>
            <a:off x="3023755" y="378022"/>
            <a:ext cx="62865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23.1 </a:t>
            </a:r>
            <a:r>
              <a:rPr lang="en-GB" sz="1400" dirty="0"/>
              <a:t>Warehouse flow diagram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E07045-2A7D-45EB-A9C8-3FF1742045C2}"/>
              </a:ext>
            </a:extLst>
          </p:cNvPr>
          <p:cNvSpPr txBox="1"/>
          <p:nvPr/>
        </p:nvSpPr>
        <p:spPr>
          <a:xfrm>
            <a:off x="2300859" y="5073477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576415362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5802" y="913358"/>
            <a:ext cx="6454902" cy="3822591"/>
          </a:xfrm>
        </p:spPr>
      </p:pic>
      <p:sp>
        <p:nvSpPr>
          <p:cNvPr id="2" name="TextBox 1"/>
          <p:cNvSpPr txBox="1"/>
          <p:nvPr/>
        </p:nvSpPr>
        <p:spPr>
          <a:xfrm>
            <a:off x="2225802" y="328583"/>
            <a:ext cx="64215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23.2 </a:t>
            </a:r>
            <a:r>
              <a:rPr lang="en-GB" sz="1400" dirty="0"/>
              <a:t>Pareto diagram, for throughput (sales) and inventory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79432E-6543-4E50-A3F2-89DCFAFF314C}"/>
              </a:ext>
            </a:extLst>
          </p:cNvPr>
          <p:cNvSpPr txBox="1"/>
          <p:nvPr/>
        </p:nvSpPr>
        <p:spPr>
          <a:xfrm>
            <a:off x="2225802" y="4951037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638673805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3836" y="1328771"/>
            <a:ext cx="6459475" cy="3447774"/>
          </a:xfrm>
        </p:spPr>
      </p:pic>
      <p:sp>
        <p:nvSpPr>
          <p:cNvPr id="2" name="TextBox 1"/>
          <p:cNvSpPr txBox="1"/>
          <p:nvPr/>
        </p:nvSpPr>
        <p:spPr>
          <a:xfrm>
            <a:off x="2513836" y="705298"/>
            <a:ext cx="62353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23.3 </a:t>
            </a:r>
            <a:r>
              <a:rPr lang="en-GB" sz="1400" dirty="0"/>
              <a:t> Time profile of warehouse operations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F3204E-A729-4E7F-9E1A-A95E31DE98EC}"/>
              </a:ext>
            </a:extLst>
          </p:cNvPr>
          <p:cNvSpPr txBox="1"/>
          <p:nvPr/>
        </p:nvSpPr>
        <p:spPr>
          <a:xfrm>
            <a:off x="2051125" y="5006009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335067307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7544" y="612901"/>
            <a:ext cx="5865183" cy="4337047"/>
          </a:xfrm>
        </p:spPr>
      </p:pic>
      <p:sp>
        <p:nvSpPr>
          <p:cNvPr id="2" name="TextBox 1"/>
          <p:cNvSpPr txBox="1"/>
          <p:nvPr/>
        </p:nvSpPr>
        <p:spPr>
          <a:xfrm>
            <a:off x="2447544" y="209811"/>
            <a:ext cx="59067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23.4 </a:t>
            </a:r>
            <a:r>
              <a:rPr lang="en-GB" sz="1400" dirty="0"/>
              <a:t>Decision tree to identify possible pallet storage systems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9390AC-04F1-48AC-95A2-2D577851684A}"/>
              </a:ext>
            </a:extLst>
          </p:cNvPr>
          <p:cNvSpPr txBox="1"/>
          <p:nvPr/>
        </p:nvSpPr>
        <p:spPr>
          <a:xfrm>
            <a:off x="1918603" y="5091428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268962894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447544" y="4732613"/>
            <a:ext cx="714326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Original Source: TGW</a:t>
            </a:r>
          </a:p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dirty="0"/>
          </a:p>
          <a:p>
            <a:endParaRPr lang="en-GB" sz="1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2447544" y="209811"/>
            <a:ext cx="5906747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23.5 </a:t>
            </a:r>
            <a:r>
              <a:rPr lang="en-GB" sz="1400" dirty="0"/>
              <a:t>3D computer-aided design, showing miniload storage with goods-to-picker conveyor systems on mezzanine and ground levels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D5F798-2D97-4CAC-A6F8-A276219EAE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6578" y="1062098"/>
            <a:ext cx="7143750" cy="3476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116651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136" y="200059"/>
            <a:ext cx="7036971" cy="5691586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7013295" y="200059"/>
            <a:ext cx="42083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Table 23.1 </a:t>
            </a:r>
            <a:r>
              <a:rPr lang="en-GB" sz="1400" dirty="0"/>
              <a:t>Examples of flexible design options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65A90C-B0DF-4037-946A-B75574FDA7F8}"/>
              </a:ext>
            </a:extLst>
          </p:cNvPr>
          <p:cNvSpPr txBox="1"/>
          <p:nvPr/>
        </p:nvSpPr>
        <p:spPr>
          <a:xfrm>
            <a:off x="7110897" y="4566724"/>
            <a:ext cx="436292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172369310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433498" y="1140852"/>
            <a:ext cx="3521941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24.1 </a:t>
            </a:r>
            <a:r>
              <a:rPr lang="en-GB" sz="1400" dirty="0"/>
              <a:t>Typical warehouse systems architecture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1782F03-15A8-466C-B729-CBDE8B385C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2856" y="286604"/>
            <a:ext cx="6529448" cy="491954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64795C3-44B3-463B-A9B1-705407A64A4E}"/>
              </a:ext>
            </a:extLst>
          </p:cNvPr>
          <p:cNvSpPr txBox="1"/>
          <p:nvPr/>
        </p:nvSpPr>
        <p:spPr>
          <a:xfrm>
            <a:off x="1562856" y="5193928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4262880852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A15A31-4F43-3A2E-B274-FA35F83A76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CA2A79D-E7FD-4590-ADFD-1863B855FB03}"/>
              </a:ext>
            </a:extLst>
          </p:cNvPr>
          <p:cNvSpPr txBox="1"/>
          <p:nvPr/>
        </p:nvSpPr>
        <p:spPr>
          <a:xfrm>
            <a:off x="507231" y="5476163"/>
            <a:ext cx="111775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0320C6-0775-758E-E739-F39F6F3AEF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9417" y="360252"/>
            <a:ext cx="8402223" cy="4525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807237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60438" y="5350340"/>
            <a:ext cx="1171022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Original Source:, ITF/OECD, 2022</a:t>
            </a:r>
          </a:p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dirty="0"/>
          </a:p>
          <a:p>
            <a:endParaRPr lang="en-GB" sz="1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86EDC07-EE50-A977-D71C-AFE941F572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4039" y="331429"/>
            <a:ext cx="5152723" cy="4581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855890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0168" y="785774"/>
            <a:ext cx="4219887" cy="4219887"/>
          </a:xfrm>
        </p:spPr>
      </p:pic>
      <p:sp>
        <p:nvSpPr>
          <p:cNvPr id="2" name="TextBox 1"/>
          <p:cNvSpPr txBox="1"/>
          <p:nvPr/>
        </p:nvSpPr>
        <p:spPr>
          <a:xfrm>
            <a:off x="3309781" y="353291"/>
            <a:ext cx="50395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25.3 </a:t>
            </a:r>
            <a:r>
              <a:rPr lang="en-GB" sz="1400" dirty="0"/>
              <a:t>Modal choice: selection process</a:t>
            </a:r>
            <a:endParaRPr lang="en-GB" sz="1400" b="1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32185F-C3D9-4ECC-900B-99705811D70A}"/>
              </a:ext>
            </a:extLst>
          </p:cNvPr>
          <p:cNvSpPr txBox="1"/>
          <p:nvPr/>
        </p:nvSpPr>
        <p:spPr>
          <a:xfrm>
            <a:off x="2395682" y="500566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4196430674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8692" y="1831017"/>
            <a:ext cx="6500804" cy="2471356"/>
          </a:xfrm>
        </p:spPr>
      </p:pic>
      <p:sp>
        <p:nvSpPr>
          <p:cNvPr id="2" name="TextBox 1"/>
          <p:cNvSpPr txBox="1"/>
          <p:nvPr/>
        </p:nvSpPr>
        <p:spPr>
          <a:xfrm>
            <a:off x="2488692" y="1111047"/>
            <a:ext cx="59955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25.4 </a:t>
            </a:r>
            <a:r>
              <a:rPr lang="en-GB" sz="1400" dirty="0"/>
              <a:t>Modal choice selection matrix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FBFCF4-214E-4CFA-BC9F-F4F30D5380C2}"/>
              </a:ext>
            </a:extLst>
          </p:cNvPr>
          <p:cNvSpPr txBox="1"/>
          <p:nvPr/>
        </p:nvSpPr>
        <p:spPr>
          <a:xfrm>
            <a:off x="2011368" y="4712498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707166521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EDDE9FB-4ECA-41A9-860E-F82E7147C372}"/>
              </a:ext>
            </a:extLst>
          </p:cNvPr>
          <p:cNvSpPr txBox="1"/>
          <p:nvPr/>
        </p:nvSpPr>
        <p:spPr>
          <a:xfrm>
            <a:off x="2439162" y="686208"/>
            <a:ext cx="52005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Table 27.1 </a:t>
            </a:r>
            <a:r>
              <a:rPr lang="en-GB" sz="1400" dirty="0"/>
              <a:t>Common cargo-carrying aircraft types and their carrying capacities </a:t>
            </a:r>
            <a:endParaRPr lang="en-GB" sz="1400" b="1" dirty="0"/>
          </a:p>
        </p:txBody>
      </p:sp>
      <p:pic>
        <p:nvPicPr>
          <p:cNvPr id="5" name="Picture 4" descr="Graphical user interface, text, application, Word&#10;&#10;Description automatically generated">
            <a:extLst>
              <a:ext uri="{FF2B5EF4-FFF2-40B4-BE49-F238E27FC236}">
                <a16:creationId xmlns:a16="http://schemas.microsoft.com/office/drawing/2014/main" id="{45B84C48-821C-434F-825B-9046C19ACD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19" t="53793" r="52803" b="9261"/>
          <a:stretch/>
        </p:blipFill>
        <p:spPr bwMode="auto">
          <a:xfrm>
            <a:off x="2115402" y="1510282"/>
            <a:ext cx="6189739" cy="303442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ADD2303-B248-4935-B7B3-67D2A4CF954A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039484152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3328" y="1604800"/>
            <a:ext cx="6812280" cy="2731724"/>
          </a:xfrm>
        </p:spPr>
      </p:pic>
      <p:sp>
        <p:nvSpPr>
          <p:cNvPr id="2" name="TextBox 1"/>
          <p:cNvSpPr txBox="1"/>
          <p:nvPr/>
        </p:nvSpPr>
        <p:spPr>
          <a:xfrm>
            <a:off x="2824318" y="1020025"/>
            <a:ext cx="6369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30.1 </a:t>
            </a:r>
            <a:r>
              <a:rPr lang="en-HK" sz="1400" dirty="0"/>
              <a:t>Depreciation – straight-line method</a:t>
            </a:r>
            <a:r>
              <a:rPr lang="en-GB" sz="1400" b="1" dirty="0"/>
              <a:t> </a:t>
            </a:r>
            <a:endParaRPr lang="en-GB" sz="14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84B31E-E51E-4129-A52F-0F65DA32803B}"/>
              </a:ext>
            </a:extLst>
          </p:cNvPr>
          <p:cNvSpPr txBox="1"/>
          <p:nvPr/>
        </p:nvSpPr>
        <p:spPr>
          <a:xfrm>
            <a:off x="2243328" y="4729980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19706927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4372" y="1157068"/>
            <a:ext cx="5820156" cy="3380451"/>
          </a:xfrm>
        </p:spPr>
      </p:pic>
      <p:sp>
        <p:nvSpPr>
          <p:cNvPr id="2" name="TextBox 1"/>
          <p:cNvSpPr txBox="1"/>
          <p:nvPr/>
        </p:nvSpPr>
        <p:spPr>
          <a:xfrm>
            <a:off x="2755392" y="450236"/>
            <a:ext cx="52889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30.2 </a:t>
            </a:r>
            <a:r>
              <a:rPr lang="en-HK" sz="1400" dirty="0"/>
              <a:t>The reducing balance method of depreciation</a:t>
            </a:r>
            <a:endParaRPr lang="en-GB" sz="14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345FD1-33ED-4FFE-96B1-FE6D4E979A6C}"/>
              </a:ext>
            </a:extLst>
          </p:cNvPr>
          <p:cNvSpPr txBox="1"/>
          <p:nvPr/>
        </p:nvSpPr>
        <p:spPr>
          <a:xfrm>
            <a:off x="2214372" y="4911280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212762104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5072" y="1116537"/>
            <a:ext cx="6736320" cy="3511486"/>
          </a:xfrm>
        </p:spPr>
      </p:pic>
      <p:sp>
        <p:nvSpPr>
          <p:cNvPr id="2" name="TextBox 1"/>
          <p:cNvSpPr txBox="1"/>
          <p:nvPr/>
        </p:nvSpPr>
        <p:spPr>
          <a:xfrm>
            <a:off x="2115072" y="488373"/>
            <a:ext cx="65717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30.3 </a:t>
            </a:r>
            <a:r>
              <a:rPr lang="en-HK" sz="1400" dirty="0"/>
              <a:t>Vehicle standing (fixed) costs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79B95F-8BCF-444E-BA35-B8C3CEF5B3F0}"/>
              </a:ext>
            </a:extLst>
          </p:cNvPr>
          <p:cNvSpPr txBox="1"/>
          <p:nvPr/>
        </p:nvSpPr>
        <p:spPr>
          <a:xfrm>
            <a:off x="2115072" y="4898028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785975685"/>
      </p:ext>
    </p:extLst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5382" y="949344"/>
            <a:ext cx="6345936" cy="3821798"/>
          </a:xfrm>
        </p:spPr>
      </p:pic>
      <p:sp>
        <p:nvSpPr>
          <p:cNvPr id="2" name="TextBox 1"/>
          <p:cNvSpPr txBox="1"/>
          <p:nvPr/>
        </p:nvSpPr>
        <p:spPr>
          <a:xfrm>
            <a:off x="2675382" y="364569"/>
            <a:ext cx="62504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30.4 </a:t>
            </a:r>
            <a:r>
              <a:rPr lang="en-HK" sz="1400" dirty="0"/>
              <a:t>Vehicle running (variable) costs</a:t>
            </a:r>
            <a:endParaRPr lang="en-GB" sz="14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AE2E44-31A9-4927-BF4D-AD46D3CBC2A2}"/>
              </a:ext>
            </a:extLst>
          </p:cNvPr>
          <p:cNvSpPr txBox="1"/>
          <p:nvPr/>
        </p:nvSpPr>
        <p:spPr>
          <a:xfrm>
            <a:off x="2675382" y="4832697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862577248"/>
      </p:ext>
    </p:extLst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1722" y="607489"/>
            <a:ext cx="5724067" cy="4906277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2501722" y="136617"/>
            <a:ext cx="64656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Table 30.1 </a:t>
            </a:r>
            <a:r>
              <a:rPr lang="en-GB" sz="1400" dirty="0"/>
              <a:t>A practical example of whole life costing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505F52-16CE-4E6E-933A-56B81B8C146C}"/>
              </a:ext>
            </a:extLst>
          </p:cNvPr>
          <p:cNvSpPr txBox="1"/>
          <p:nvPr/>
        </p:nvSpPr>
        <p:spPr>
          <a:xfrm>
            <a:off x="2229854" y="5252156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501036837"/>
      </p:ext>
    </p:extLst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1769" y="1396888"/>
            <a:ext cx="7102602" cy="3345051"/>
          </a:xfrm>
        </p:spPr>
      </p:pic>
      <p:sp>
        <p:nvSpPr>
          <p:cNvPr id="2" name="TextBox 1"/>
          <p:cNvSpPr txBox="1"/>
          <p:nvPr/>
        </p:nvSpPr>
        <p:spPr>
          <a:xfrm>
            <a:off x="1961769" y="777737"/>
            <a:ext cx="6950271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30.5 </a:t>
            </a:r>
            <a:r>
              <a:rPr lang="en-HK" sz="1400" dirty="0"/>
              <a:t>A comparison of vehicle costs, emphasizing the difference in importance of some of the main road-freight vehicle costs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338951-5981-46A4-8C54-A0736A486B3D}"/>
              </a:ext>
            </a:extLst>
          </p:cNvPr>
          <p:cNvSpPr txBox="1"/>
          <p:nvPr/>
        </p:nvSpPr>
        <p:spPr>
          <a:xfrm>
            <a:off x="1852342" y="4937892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965968558"/>
      </p:ext>
    </p:extLst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8604" y="443412"/>
            <a:ext cx="7786272" cy="5091756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8728364" y="443412"/>
            <a:ext cx="2725189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Table 30.2 </a:t>
            </a:r>
            <a:r>
              <a:rPr lang="en-GB" sz="1400" dirty="0"/>
              <a:t>Typical operating cost breakdown showing the relative cost difference for two different vehicle types</a:t>
            </a:r>
            <a:r>
              <a:rPr lang="en-GB" sz="1400" b="1" dirty="0"/>
              <a:t> 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BC1F28-29C0-4061-84C0-34AA5B478A96}"/>
              </a:ext>
            </a:extLst>
          </p:cNvPr>
          <p:cNvSpPr txBox="1"/>
          <p:nvPr/>
        </p:nvSpPr>
        <p:spPr>
          <a:xfrm>
            <a:off x="1402585" y="5011948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206833543"/>
      </p:ext>
    </p:extLst>
  </p:cSld>
  <p:clrMapOvr>
    <a:masterClrMapping/>
  </p:clrMapOvr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7742" y="554714"/>
            <a:ext cx="6253734" cy="4714737"/>
          </a:xfrm>
        </p:spPr>
      </p:pic>
      <p:sp>
        <p:nvSpPr>
          <p:cNvPr id="2" name="TextBox 1"/>
          <p:cNvSpPr txBox="1"/>
          <p:nvPr/>
        </p:nvSpPr>
        <p:spPr>
          <a:xfrm>
            <a:off x="2507742" y="135082"/>
            <a:ext cx="5919285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30.6 </a:t>
            </a:r>
            <a:r>
              <a:rPr lang="en-HK" sz="1400" dirty="0"/>
              <a:t>Comparison of budget-based and activity-based delivery transport costs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A48AD0-535D-4E60-A084-EDC31515622A}"/>
              </a:ext>
            </a:extLst>
          </p:cNvPr>
          <p:cNvSpPr txBox="1"/>
          <p:nvPr/>
        </p:nvSpPr>
        <p:spPr>
          <a:xfrm>
            <a:off x="1951967" y="5224780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31196089"/>
      </p:ext>
    </p:extLst>
  </p:cSld>
  <p:clrMapOvr>
    <a:masterClrMapping/>
  </p:clrMapOvr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3076" y="719986"/>
            <a:ext cx="6315456" cy="4020260"/>
          </a:xfrm>
        </p:spPr>
      </p:pic>
      <p:sp>
        <p:nvSpPr>
          <p:cNvPr id="2" name="TextBox 1"/>
          <p:cNvSpPr txBox="1"/>
          <p:nvPr/>
        </p:nvSpPr>
        <p:spPr>
          <a:xfrm>
            <a:off x="2513076" y="243330"/>
            <a:ext cx="6298415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31.1 </a:t>
            </a:r>
            <a:r>
              <a:rPr lang="en-GB" sz="1400" dirty="0"/>
              <a:t>Typical road-freight transport operations consist of ‘primary’ and ‘secondary’ transport or distribution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FA760C-8A44-4EE9-926C-2B294997337B}"/>
              </a:ext>
            </a:extLst>
          </p:cNvPr>
          <p:cNvSpPr txBox="1"/>
          <p:nvPr/>
        </p:nvSpPr>
        <p:spPr>
          <a:xfrm>
            <a:off x="1946633" y="4955292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4029393368"/>
      </p:ext>
    </p:extLst>
  </p:cSld>
  <p:clrMapOvr>
    <a:masterClrMapping/>
  </p:clrMapOvr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0994" y="1097554"/>
            <a:ext cx="5151882" cy="3366848"/>
          </a:xfrm>
        </p:spPr>
      </p:pic>
      <p:sp>
        <p:nvSpPr>
          <p:cNvPr id="2" name="TextBox 1"/>
          <p:cNvSpPr txBox="1"/>
          <p:nvPr/>
        </p:nvSpPr>
        <p:spPr>
          <a:xfrm>
            <a:off x="3267386" y="512779"/>
            <a:ext cx="5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32.1 </a:t>
            </a:r>
            <a:r>
              <a:rPr lang="en-GB" sz="1400" dirty="0"/>
              <a:t>The savings method – a heuristic scheduling algorithm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E4B128-0CC1-4146-AFB2-5D540DFCE6A3}"/>
              </a:ext>
            </a:extLst>
          </p:cNvPr>
          <p:cNvSpPr txBox="1"/>
          <p:nvPr/>
        </p:nvSpPr>
        <p:spPr>
          <a:xfrm>
            <a:off x="2229854" y="4787567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778596452"/>
      </p:ext>
    </p:extLst>
  </p:cSld>
  <p:clrMapOvr>
    <a:masterClrMapping/>
  </p:clrMapOvr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9591" y="1326296"/>
            <a:ext cx="7472031" cy="2763964"/>
          </a:xfrm>
        </p:spPr>
      </p:pic>
      <p:sp>
        <p:nvSpPr>
          <p:cNvPr id="2" name="TextBox 1"/>
          <p:cNvSpPr txBox="1"/>
          <p:nvPr/>
        </p:nvSpPr>
        <p:spPr>
          <a:xfrm>
            <a:off x="2069590" y="716973"/>
            <a:ext cx="70224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32.2 </a:t>
            </a:r>
            <a:r>
              <a:rPr lang="en-GB" sz="1400" dirty="0"/>
              <a:t>Pigeonhole racking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E876FD-53BA-4EAF-ADDB-FC9D34F26983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99381471"/>
      </p:ext>
    </p:extLst>
  </p:cSld>
  <p:clrMapOvr>
    <a:masterClrMapping/>
  </p:clrMapOvr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7193" y="918722"/>
            <a:ext cx="5830824" cy="4071829"/>
          </a:xfrm>
        </p:spPr>
      </p:pic>
      <p:sp>
        <p:nvSpPr>
          <p:cNvPr id="2" name="TextBox 1"/>
          <p:cNvSpPr txBox="1"/>
          <p:nvPr/>
        </p:nvSpPr>
        <p:spPr>
          <a:xfrm>
            <a:off x="2617193" y="331719"/>
            <a:ext cx="5725391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32.3 </a:t>
            </a:r>
            <a:r>
              <a:rPr lang="en-GB" sz="1400" dirty="0"/>
              <a:t>Steps taken to undertake a manual routeing and scheduling exercise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F7679F-4A52-4D1C-8A9D-9B8642803C8E}"/>
              </a:ext>
            </a:extLst>
          </p:cNvPr>
          <p:cNvSpPr txBox="1"/>
          <p:nvPr/>
        </p:nvSpPr>
        <p:spPr>
          <a:xfrm>
            <a:off x="1842516" y="499055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4015600782"/>
      </p:ext>
    </p:extLst>
  </p:cSld>
  <p:clrMapOvr>
    <a:masterClrMapping/>
  </p:clrMapOvr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94254" y="598497"/>
            <a:ext cx="58717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32.4 </a:t>
            </a:r>
            <a:r>
              <a:rPr lang="en-GB" sz="1400" dirty="0"/>
              <a:t>Digitized map of drop points and depot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E49A7F-3D33-406E-B8DD-AB59F20E74DE}"/>
              </a:ext>
            </a:extLst>
          </p:cNvPr>
          <p:cNvSpPr txBox="1"/>
          <p:nvPr/>
        </p:nvSpPr>
        <p:spPr>
          <a:xfrm>
            <a:off x="283457" y="5578592"/>
            <a:ext cx="119085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717A2A6-93E5-6034-53D3-06C859F005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4862" y="890884"/>
            <a:ext cx="8602275" cy="4791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472452"/>
      </p:ext>
    </p:extLst>
  </p:cSld>
  <p:clrMapOvr>
    <a:masterClrMapping/>
  </p:clrMapOvr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7556" y="779067"/>
            <a:ext cx="8491597" cy="4778809"/>
          </a:xfrm>
        </p:spPr>
      </p:pic>
      <p:sp>
        <p:nvSpPr>
          <p:cNvPr id="2" name="TextBox 1"/>
          <p:cNvSpPr txBox="1"/>
          <p:nvPr/>
        </p:nvSpPr>
        <p:spPr>
          <a:xfrm>
            <a:off x="2212847" y="334296"/>
            <a:ext cx="6837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32.5 </a:t>
            </a:r>
            <a:r>
              <a:rPr lang="en-GB" sz="1400" dirty="0"/>
              <a:t>Map showing final routes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E71621-E417-4DDD-AF61-6F3A336C612D}"/>
              </a:ext>
            </a:extLst>
          </p:cNvPr>
          <p:cNvSpPr txBox="1"/>
          <p:nvPr/>
        </p:nvSpPr>
        <p:spPr>
          <a:xfrm>
            <a:off x="125750" y="5557876"/>
            <a:ext cx="1159248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26667000"/>
      </p:ext>
    </p:extLst>
  </p:cSld>
  <p:clrMapOvr>
    <a:masterClrMapping/>
  </p:clrMapOvr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E7F8F4-3402-1559-E376-E391F7FB20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3D07EB9-8856-F701-936D-3F5EE5185D3E}"/>
              </a:ext>
            </a:extLst>
          </p:cNvPr>
          <p:cNvSpPr txBox="1"/>
          <p:nvPr/>
        </p:nvSpPr>
        <p:spPr>
          <a:xfrm>
            <a:off x="507231" y="5476163"/>
            <a:ext cx="111775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0192CF-D186-96FB-7F32-1088E546D6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6142" y="353961"/>
            <a:ext cx="5990297" cy="4816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260043"/>
      </p:ext>
    </p:extLst>
  </p:cSld>
  <p:clrMapOvr>
    <a:masterClrMapping/>
  </p:clrMapOvr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1240" y="664910"/>
            <a:ext cx="6409952" cy="4190428"/>
          </a:xfrm>
        </p:spPr>
      </p:pic>
      <p:sp>
        <p:nvSpPr>
          <p:cNvPr id="2" name="TextBox 1"/>
          <p:cNvSpPr txBox="1"/>
          <p:nvPr/>
        </p:nvSpPr>
        <p:spPr>
          <a:xfrm>
            <a:off x="2301240" y="135083"/>
            <a:ext cx="640995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34.1 </a:t>
            </a:r>
            <a:r>
              <a:rPr lang="en-GB" sz="1400" dirty="0"/>
              <a:t>Continuum of logistics outsourcing showing some of the range of physical functions and services that might be outsourced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443F45-A3DE-4494-9668-9B6917592362}"/>
              </a:ext>
            </a:extLst>
          </p:cNvPr>
          <p:cNvSpPr txBox="1"/>
          <p:nvPr/>
        </p:nvSpPr>
        <p:spPr>
          <a:xfrm>
            <a:off x="1812586" y="4879980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320846447"/>
      </p:ext>
    </p:extLst>
  </p:cSld>
  <p:clrMapOvr>
    <a:masterClrMapping/>
  </p:clrMapOvr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1A54EE-0CAE-B9A4-FE1F-47253DDB2F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DCD3DA9-3743-41FF-DE6F-A406D76BC2EC}"/>
              </a:ext>
            </a:extLst>
          </p:cNvPr>
          <p:cNvSpPr txBox="1"/>
          <p:nvPr/>
        </p:nvSpPr>
        <p:spPr>
          <a:xfrm>
            <a:off x="6853084" y="4965291"/>
            <a:ext cx="483168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A58C5D9-B95B-F8C9-D0CC-1F56FC4490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593" y="-21454"/>
            <a:ext cx="5668635" cy="5805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686136"/>
      </p:ext>
    </p:extLst>
  </p:cSld>
  <p:clrMapOvr>
    <a:masterClrMapping/>
  </p:clrMapOvr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74FACA-1930-07D0-3BCA-7A6AF964CF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A058EAD-3CD7-302E-95FE-8A8079E68793}"/>
              </a:ext>
            </a:extLst>
          </p:cNvPr>
          <p:cNvSpPr txBox="1"/>
          <p:nvPr/>
        </p:nvSpPr>
        <p:spPr>
          <a:xfrm>
            <a:off x="507231" y="5476163"/>
            <a:ext cx="111775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FC31F3-DD30-CC74-45EF-8B7955DB2C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0207" y="409204"/>
            <a:ext cx="6887896" cy="4870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2108685"/>
      </p:ext>
    </p:extLst>
  </p:cSld>
  <p:clrMapOvr>
    <a:masterClrMapping/>
  </p:clrMapOvr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4442" y="1338631"/>
            <a:ext cx="6230874" cy="317656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2774442" y="592282"/>
            <a:ext cx="623087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34.2 </a:t>
            </a:r>
            <a:r>
              <a:rPr lang="en-GB" sz="1400" dirty="0"/>
              <a:t>Annual demand, showing that the fleet should be resourced between average or average plus </a:t>
            </a:r>
            <a:r>
              <a:rPr lang="en-GB" sz="1400" cap="all" dirty="0"/>
              <a:t>10</a:t>
            </a:r>
            <a:r>
              <a:rPr lang="en-GB" sz="1400" dirty="0"/>
              <a:t> to </a:t>
            </a:r>
            <a:r>
              <a:rPr lang="en-GB" sz="1400" cap="all" dirty="0"/>
              <a:t>20</a:t>
            </a:r>
            <a:r>
              <a:rPr lang="en-GB" sz="1400" dirty="0"/>
              <a:t> per cent, and so some transport should be outsourced at the two peaks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03B6CE-9A80-46CD-9EE9-B0CC97904403}"/>
              </a:ext>
            </a:extLst>
          </p:cNvPr>
          <p:cNvSpPr txBox="1"/>
          <p:nvPr/>
        </p:nvSpPr>
        <p:spPr>
          <a:xfrm>
            <a:off x="2023733" y="4858272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542552635"/>
      </p:ext>
    </p:extLst>
  </p:cSld>
  <p:clrMapOvr>
    <a:masterClrMapping/>
  </p:clrMapOvr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9182" y="1097128"/>
            <a:ext cx="6636258" cy="3536092"/>
          </a:xfrm>
        </p:spPr>
      </p:pic>
      <p:sp>
        <p:nvSpPr>
          <p:cNvPr id="2" name="TextBox 1"/>
          <p:cNvSpPr txBox="1"/>
          <p:nvPr/>
        </p:nvSpPr>
        <p:spPr>
          <a:xfrm>
            <a:off x="2524991" y="457201"/>
            <a:ext cx="6806045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35.1 </a:t>
            </a:r>
            <a:r>
              <a:rPr lang="en-GB" sz="1400" dirty="0"/>
              <a:t>The key trade-offs between dedicated and multi-user distribution emphasizing the different cost and service advantages and disadvantages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F7DC20-9C4D-464D-8502-6E3D7113C7DC}"/>
              </a:ext>
            </a:extLst>
          </p:cNvPr>
          <p:cNvSpPr txBox="1"/>
          <p:nvPr/>
        </p:nvSpPr>
        <p:spPr>
          <a:xfrm>
            <a:off x="2524991" y="4858272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857799103"/>
      </p:ext>
    </p:extLst>
  </p:cSld>
  <p:clrMapOvr>
    <a:masterClrMapping/>
  </p:clrMapOvr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680535" y="446549"/>
            <a:ext cx="59309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36.1 </a:t>
            </a:r>
            <a:r>
              <a:rPr lang="en-GB" sz="1400" dirty="0"/>
              <a:t>Key steps of the contractor selection process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1CC04B-2FE8-4FDA-95D0-E029BC86A789}"/>
              </a:ext>
            </a:extLst>
          </p:cNvPr>
          <p:cNvSpPr txBox="1"/>
          <p:nvPr/>
        </p:nvSpPr>
        <p:spPr>
          <a:xfrm>
            <a:off x="1779871" y="4951037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7194180B-D63D-43A7-8DB9-0AAAE739F0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79871" y="972762"/>
            <a:ext cx="7330827" cy="397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5618786"/>
      </p:ext>
    </p:extLst>
  </p:cSld>
  <p:clrMapOvr>
    <a:masterClrMapping/>
  </p:clrMapOvr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1844" y="1816216"/>
            <a:ext cx="6448806" cy="2729166"/>
          </a:xfrm>
        </p:spPr>
      </p:pic>
      <p:sp>
        <p:nvSpPr>
          <p:cNvPr id="2" name="TextBox 1"/>
          <p:cNvSpPr txBox="1"/>
          <p:nvPr/>
        </p:nvSpPr>
        <p:spPr>
          <a:xfrm>
            <a:off x="2561844" y="1123845"/>
            <a:ext cx="60730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36.2 </a:t>
            </a:r>
            <a:r>
              <a:rPr lang="en-GB" sz="1400" dirty="0"/>
              <a:t>Outsourcing is not for everyone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829715-34BA-4F2C-B6D8-94904CE5435A}"/>
              </a:ext>
            </a:extLst>
          </p:cNvPr>
          <p:cNvSpPr txBox="1"/>
          <p:nvPr/>
        </p:nvSpPr>
        <p:spPr>
          <a:xfrm>
            <a:off x="2024621" y="4805263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551321903"/>
      </p:ext>
    </p:extLst>
  </p:cSld>
  <p:clrMapOvr>
    <a:masterClrMapping/>
  </p:clrMapOvr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3838" y="523057"/>
            <a:ext cx="6251663" cy="4627677"/>
          </a:xfrm>
        </p:spPr>
      </p:pic>
      <p:sp>
        <p:nvSpPr>
          <p:cNvPr id="2" name="TextBox 1"/>
          <p:cNvSpPr txBox="1"/>
          <p:nvPr/>
        </p:nvSpPr>
        <p:spPr>
          <a:xfrm>
            <a:off x="2513838" y="135082"/>
            <a:ext cx="66397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36.3 </a:t>
            </a:r>
            <a:r>
              <a:rPr lang="en-GB" sz="1400" dirty="0"/>
              <a:t>Typical distribution data requirements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9E9E8F-9118-477A-A5A0-ABE9B8B44511}"/>
              </a:ext>
            </a:extLst>
          </p:cNvPr>
          <p:cNvSpPr txBox="1"/>
          <p:nvPr/>
        </p:nvSpPr>
        <p:spPr>
          <a:xfrm>
            <a:off x="2229854" y="5150734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405611708"/>
      </p:ext>
    </p:extLst>
  </p:cSld>
  <p:clrMapOvr>
    <a:masterClrMapping/>
  </p:clrMapOvr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217930" y="71225"/>
            <a:ext cx="397348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Table 36.1 </a:t>
            </a:r>
            <a:r>
              <a:rPr lang="en-GB" sz="1400" dirty="0"/>
              <a:t>Example of a structured qualitative assessment matrix (for contractor-related elements)</a:t>
            </a:r>
          </a:p>
          <a:p>
            <a:endParaRPr lang="en-GB" dirty="0"/>
          </a:p>
        </p:txBody>
      </p:sp>
      <p:grpSp>
        <p:nvGrpSpPr>
          <p:cNvPr id="4" name="Group 4"/>
          <p:cNvGrpSpPr>
            <a:grpSpLocks noChangeAspect="1"/>
          </p:cNvGrpSpPr>
          <p:nvPr/>
        </p:nvGrpSpPr>
        <p:grpSpPr bwMode="auto">
          <a:xfrm>
            <a:off x="1144443" y="0"/>
            <a:ext cx="6908511" cy="6157913"/>
            <a:chOff x="806" y="0"/>
            <a:chExt cx="4391" cy="3879"/>
          </a:xfrm>
        </p:grpSpPr>
        <p:sp>
          <p:nvSpPr>
            <p:cNvPr id="5" name="AutoShape 3"/>
            <p:cNvSpPr>
              <a:spLocks noChangeAspect="1" noChangeArrowheads="1" noTextEdit="1"/>
            </p:cNvSpPr>
            <p:nvPr/>
          </p:nvSpPr>
          <p:spPr bwMode="auto">
            <a:xfrm>
              <a:off x="806" y="0"/>
              <a:ext cx="4391" cy="38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grpSp>
          <p:nvGrpSpPr>
            <p:cNvPr id="6" name="Group 205"/>
            <p:cNvGrpSpPr>
              <a:grpSpLocks/>
            </p:cNvGrpSpPr>
            <p:nvPr/>
          </p:nvGrpSpPr>
          <p:grpSpPr bwMode="auto">
            <a:xfrm>
              <a:off x="874" y="0"/>
              <a:ext cx="4330" cy="2003"/>
              <a:chOff x="874" y="0"/>
              <a:chExt cx="4330" cy="2003"/>
            </a:xfrm>
          </p:grpSpPr>
          <p:sp>
            <p:nvSpPr>
              <p:cNvPr id="189" name="Rectangle 5"/>
              <p:cNvSpPr>
                <a:spLocks noChangeArrowheads="1"/>
              </p:cNvSpPr>
              <p:nvPr/>
            </p:nvSpPr>
            <p:spPr bwMode="auto">
              <a:xfrm>
                <a:off x="882" y="3"/>
                <a:ext cx="1877" cy="637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190" name="Rectangle 6"/>
              <p:cNvSpPr>
                <a:spLocks noChangeArrowheads="1"/>
              </p:cNvSpPr>
              <p:nvPr/>
            </p:nvSpPr>
            <p:spPr bwMode="auto">
              <a:xfrm>
                <a:off x="945" y="25"/>
                <a:ext cx="1740" cy="13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191" name="Rectangle 7"/>
              <p:cNvSpPr>
                <a:spLocks noChangeArrowheads="1"/>
              </p:cNvSpPr>
              <p:nvPr/>
            </p:nvSpPr>
            <p:spPr bwMode="auto">
              <a:xfrm>
                <a:off x="945" y="31"/>
                <a:ext cx="643" cy="1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400" b="1" i="0" u="none" strike="noStrike" cap="none" normalizeH="0" baseline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latin typeface="Arial" panose="020B0604020202020204" pitchFamily="34" charset="0"/>
                  </a:rPr>
                  <a:t>Contractor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192" name="Rectangle 8"/>
              <p:cNvSpPr>
                <a:spLocks noChangeArrowheads="1"/>
              </p:cNvSpPr>
              <p:nvPr/>
            </p:nvSpPr>
            <p:spPr bwMode="auto">
              <a:xfrm>
                <a:off x="1519" y="31"/>
                <a:ext cx="93" cy="1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400" b="1" i="0" u="none" strike="noStrike" cap="none" normalizeH="0" baseline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latin typeface="Arial" panose="020B0604020202020204" pitchFamily="34" charset="0"/>
                  </a:rPr>
                  <a:t>-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193" name="Rectangle 9"/>
              <p:cNvSpPr>
                <a:spLocks noChangeArrowheads="1"/>
              </p:cNvSpPr>
              <p:nvPr/>
            </p:nvSpPr>
            <p:spPr bwMode="auto">
              <a:xfrm>
                <a:off x="1557" y="31"/>
                <a:ext cx="912" cy="1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400" b="1" i="0" u="none" strike="noStrike" cap="none" normalizeH="0" baseline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latin typeface="Arial" panose="020B0604020202020204" pitchFamily="34" charset="0"/>
                  </a:rPr>
                  <a:t>related Factors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194" name="Rectangle 10"/>
              <p:cNvSpPr>
                <a:spLocks noChangeArrowheads="1"/>
              </p:cNvSpPr>
              <p:nvPr/>
            </p:nvSpPr>
            <p:spPr bwMode="auto">
              <a:xfrm>
                <a:off x="945" y="157"/>
                <a:ext cx="1740" cy="13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195" name="Rectangle 11"/>
              <p:cNvSpPr>
                <a:spLocks noChangeArrowheads="1"/>
              </p:cNvSpPr>
              <p:nvPr/>
            </p:nvSpPr>
            <p:spPr bwMode="auto">
              <a:xfrm>
                <a:off x="945" y="162"/>
                <a:ext cx="687" cy="1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400" b="1" i="0" u="none" strike="noStrike" cap="none" normalizeH="0" baseline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latin typeface="Arial" panose="020B0604020202020204" pitchFamily="34" charset="0"/>
                  </a:rPr>
                  <a:t>Description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196" name="Rectangle 12"/>
              <p:cNvSpPr>
                <a:spLocks noChangeArrowheads="1"/>
              </p:cNvSpPr>
              <p:nvPr/>
            </p:nvSpPr>
            <p:spPr bwMode="auto">
              <a:xfrm>
                <a:off x="1564" y="162"/>
                <a:ext cx="88" cy="1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400" b="1" i="0" u="none" strike="noStrike" cap="none" normalizeH="0" baseline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197" name="Rectangle 13"/>
              <p:cNvSpPr>
                <a:spLocks noChangeArrowheads="1"/>
              </p:cNvSpPr>
              <p:nvPr/>
            </p:nvSpPr>
            <p:spPr bwMode="auto">
              <a:xfrm>
                <a:off x="2767" y="3"/>
                <a:ext cx="812" cy="637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198" name="Rectangle 14"/>
              <p:cNvSpPr>
                <a:spLocks noChangeArrowheads="1"/>
              </p:cNvSpPr>
              <p:nvPr/>
            </p:nvSpPr>
            <p:spPr bwMode="auto">
              <a:xfrm>
                <a:off x="2836" y="25"/>
                <a:ext cx="674" cy="13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199" name="Rectangle 15"/>
              <p:cNvSpPr>
                <a:spLocks noChangeArrowheads="1"/>
              </p:cNvSpPr>
              <p:nvPr/>
            </p:nvSpPr>
            <p:spPr bwMode="auto">
              <a:xfrm>
                <a:off x="2836" y="31"/>
                <a:ext cx="642" cy="1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400" b="1" i="0" u="none" strike="noStrike" cap="none" normalizeH="0" baseline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latin typeface="Arial" panose="020B0604020202020204" pitchFamily="34" charset="0"/>
                  </a:rPr>
                  <a:t>Weighting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00" name="Rectangle 16"/>
              <p:cNvSpPr>
                <a:spLocks noChangeArrowheads="1"/>
              </p:cNvSpPr>
              <p:nvPr/>
            </p:nvSpPr>
            <p:spPr bwMode="auto">
              <a:xfrm>
                <a:off x="2836" y="157"/>
                <a:ext cx="674" cy="13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01" name="Rectangle 17"/>
              <p:cNvSpPr>
                <a:spLocks noChangeArrowheads="1"/>
              </p:cNvSpPr>
              <p:nvPr/>
            </p:nvSpPr>
            <p:spPr bwMode="auto">
              <a:xfrm>
                <a:off x="2836" y="162"/>
                <a:ext cx="419" cy="1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400" b="1" i="0" u="none" strike="noStrike" cap="none" normalizeH="0" baseline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latin typeface="Arial" panose="020B0604020202020204" pitchFamily="34" charset="0"/>
                  </a:rPr>
                  <a:t>within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02" name="Rectangle 18"/>
              <p:cNvSpPr>
                <a:spLocks noChangeArrowheads="1"/>
              </p:cNvSpPr>
              <p:nvPr/>
            </p:nvSpPr>
            <p:spPr bwMode="auto">
              <a:xfrm>
                <a:off x="2836" y="288"/>
                <a:ext cx="674" cy="13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03" name="Rectangle 19"/>
              <p:cNvSpPr>
                <a:spLocks noChangeArrowheads="1"/>
              </p:cNvSpPr>
              <p:nvPr/>
            </p:nvSpPr>
            <p:spPr bwMode="auto">
              <a:xfrm>
                <a:off x="2836" y="294"/>
                <a:ext cx="407" cy="1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400" b="1" i="0" u="none" strike="noStrike" cap="none" normalizeH="0" baseline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latin typeface="Arial" panose="020B0604020202020204" pitchFamily="34" charset="0"/>
                  </a:rPr>
                  <a:t>Factor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04" name="Rectangle 20"/>
              <p:cNvSpPr>
                <a:spLocks noChangeArrowheads="1"/>
              </p:cNvSpPr>
              <p:nvPr/>
            </p:nvSpPr>
            <p:spPr bwMode="auto">
              <a:xfrm>
                <a:off x="3179" y="294"/>
                <a:ext cx="93" cy="1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400" b="1" i="0" u="none" strike="noStrike" cap="none" normalizeH="0" baseline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latin typeface="Arial" panose="020B0604020202020204" pitchFamily="34" charset="0"/>
                  </a:rPr>
                  <a:t>-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05" name="Rectangle 21"/>
              <p:cNvSpPr>
                <a:spLocks noChangeArrowheads="1"/>
              </p:cNvSpPr>
              <p:nvPr/>
            </p:nvSpPr>
            <p:spPr bwMode="auto">
              <a:xfrm>
                <a:off x="2836" y="420"/>
                <a:ext cx="674" cy="13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06" name="Rectangle 22"/>
              <p:cNvSpPr>
                <a:spLocks noChangeArrowheads="1"/>
              </p:cNvSpPr>
              <p:nvPr/>
            </p:nvSpPr>
            <p:spPr bwMode="auto">
              <a:xfrm>
                <a:off x="2836" y="426"/>
                <a:ext cx="381" cy="1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400" b="1" i="0" u="none" strike="noStrike" cap="none" normalizeH="0" baseline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latin typeface="Arial" panose="020B0604020202020204" pitchFamily="34" charset="0"/>
                  </a:rPr>
                  <a:t>group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07" name="Rectangle 23"/>
              <p:cNvSpPr>
                <a:spLocks noChangeArrowheads="1"/>
              </p:cNvSpPr>
              <p:nvPr/>
            </p:nvSpPr>
            <p:spPr bwMode="auto">
              <a:xfrm>
                <a:off x="3155" y="426"/>
                <a:ext cx="88" cy="1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400" b="1" i="0" u="none" strike="noStrike" cap="none" normalizeH="0" baseline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08" name="Rectangle 24"/>
              <p:cNvSpPr>
                <a:spLocks noChangeArrowheads="1"/>
              </p:cNvSpPr>
              <p:nvPr/>
            </p:nvSpPr>
            <p:spPr bwMode="auto">
              <a:xfrm>
                <a:off x="3587" y="3"/>
                <a:ext cx="690" cy="637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09" name="Rectangle 25"/>
              <p:cNvSpPr>
                <a:spLocks noChangeArrowheads="1"/>
              </p:cNvSpPr>
              <p:nvPr/>
            </p:nvSpPr>
            <p:spPr bwMode="auto">
              <a:xfrm>
                <a:off x="3656" y="25"/>
                <a:ext cx="552" cy="13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10" name="Rectangle 26"/>
              <p:cNvSpPr>
                <a:spLocks noChangeArrowheads="1"/>
              </p:cNvSpPr>
              <p:nvPr/>
            </p:nvSpPr>
            <p:spPr bwMode="auto">
              <a:xfrm>
                <a:off x="3656" y="31"/>
                <a:ext cx="355" cy="1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400" b="1" i="0" u="none" strike="noStrike" cap="none" normalizeH="0" baseline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latin typeface="Arial" panose="020B0604020202020204" pitchFamily="34" charset="0"/>
                  </a:rPr>
                  <a:t>Final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11" name="Rectangle 27"/>
              <p:cNvSpPr>
                <a:spLocks noChangeArrowheads="1"/>
              </p:cNvSpPr>
              <p:nvPr/>
            </p:nvSpPr>
            <p:spPr bwMode="auto">
              <a:xfrm>
                <a:off x="3656" y="157"/>
                <a:ext cx="552" cy="13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12" name="Rectangle 28"/>
              <p:cNvSpPr>
                <a:spLocks noChangeArrowheads="1"/>
              </p:cNvSpPr>
              <p:nvPr/>
            </p:nvSpPr>
            <p:spPr bwMode="auto">
              <a:xfrm>
                <a:off x="3656" y="162"/>
                <a:ext cx="642" cy="1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400" b="1" i="0" u="none" strike="noStrike" cap="none" normalizeH="0" baseline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latin typeface="Arial" panose="020B0604020202020204" pitchFamily="34" charset="0"/>
                  </a:rPr>
                  <a:t>Weighting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13" name="Rectangle 29"/>
              <p:cNvSpPr>
                <a:spLocks noChangeArrowheads="1"/>
              </p:cNvSpPr>
              <p:nvPr/>
            </p:nvSpPr>
            <p:spPr bwMode="auto">
              <a:xfrm>
                <a:off x="3656" y="288"/>
                <a:ext cx="552" cy="13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14" name="Rectangle 30"/>
              <p:cNvSpPr>
                <a:spLocks noChangeArrowheads="1"/>
              </p:cNvSpPr>
              <p:nvPr/>
            </p:nvSpPr>
            <p:spPr bwMode="auto">
              <a:xfrm>
                <a:off x="3656" y="294"/>
                <a:ext cx="234" cy="1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400" b="1" i="0" u="none" strike="noStrike" cap="none" normalizeH="0" baseline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latin typeface="Arial" panose="020B0604020202020204" pitchFamily="34" charset="0"/>
                  </a:rPr>
                  <a:t>(%)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15" name="Rectangle 31"/>
              <p:cNvSpPr>
                <a:spLocks noChangeArrowheads="1"/>
              </p:cNvSpPr>
              <p:nvPr/>
            </p:nvSpPr>
            <p:spPr bwMode="auto">
              <a:xfrm>
                <a:off x="3831" y="294"/>
                <a:ext cx="88" cy="1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400" b="1" i="0" u="none" strike="noStrike" cap="none" normalizeH="0" baseline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16" name="Rectangle 32"/>
              <p:cNvSpPr>
                <a:spLocks noChangeArrowheads="1"/>
              </p:cNvSpPr>
              <p:nvPr/>
            </p:nvSpPr>
            <p:spPr bwMode="auto">
              <a:xfrm>
                <a:off x="4285" y="3"/>
                <a:ext cx="512" cy="637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17" name="Rectangle 33"/>
              <p:cNvSpPr>
                <a:spLocks noChangeArrowheads="1"/>
              </p:cNvSpPr>
              <p:nvPr/>
            </p:nvSpPr>
            <p:spPr bwMode="auto">
              <a:xfrm>
                <a:off x="4354" y="25"/>
                <a:ext cx="373" cy="13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18" name="Rectangle 34"/>
              <p:cNvSpPr>
                <a:spLocks noChangeArrowheads="1"/>
              </p:cNvSpPr>
              <p:nvPr/>
            </p:nvSpPr>
            <p:spPr bwMode="auto">
              <a:xfrm>
                <a:off x="4354" y="31"/>
                <a:ext cx="408" cy="1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400" b="1" i="0" u="none" strike="noStrike" cap="none" normalizeH="0" baseline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latin typeface="Arial" panose="020B0604020202020204" pitchFamily="34" charset="0"/>
                  </a:rPr>
                  <a:t>Score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19" name="Rectangle 35"/>
              <p:cNvSpPr>
                <a:spLocks noChangeArrowheads="1"/>
              </p:cNvSpPr>
              <p:nvPr/>
            </p:nvSpPr>
            <p:spPr bwMode="auto">
              <a:xfrm>
                <a:off x="4354" y="157"/>
                <a:ext cx="373" cy="13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20" name="Rectangle 36"/>
              <p:cNvSpPr>
                <a:spLocks noChangeArrowheads="1"/>
              </p:cNvSpPr>
              <p:nvPr/>
            </p:nvSpPr>
            <p:spPr bwMode="auto">
              <a:xfrm>
                <a:off x="4354" y="162"/>
                <a:ext cx="431" cy="1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400" b="1" i="0" u="none" strike="noStrike" cap="none" normalizeH="0" baseline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latin typeface="Arial" panose="020B0604020202020204" pitchFamily="34" charset="0"/>
                  </a:rPr>
                  <a:t>(1 to 5)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21" name="Rectangle 37"/>
              <p:cNvSpPr>
                <a:spLocks noChangeArrowheads="1"/>
              </p:cNvSpPr>
              <p:nvPr/>
            </p:nvSpPr>
            <p:spPr bwMode="auto">
              <a:xfrm>
                <a:off x="4723" y="162"/>
                <a:ext cx="88" cy="1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400" b="1" i="0" u="none" strike="noStrike" cap="none" normalizeH="0" baseline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22" name="Rectangle 38"/>
              <p:cNvSpPr>
                <a:spLocks noChangeArrowheads="1"/>
              </p:cNvSpPr>
              <p:nvPr/>
            </p:nvSpPr>
            <p:spPr bwMode="auto">
              <a:xfrm>
                <a:off x="4804" y="3"/>
                <a:ext cx="392" cy="637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23" name="Rectangle 39"/>
              <p:cNvSpPr>
                <a:spLocks noChangeArrowheads="1"/>
              </p:cNvSpPr>
              <p:nvPr/>
            </p:nvSpPr>
            <p:spPr bwMode="auto">
              <a:xfrm>
                <a:off x="4874" y="25"/>
                <a:ext cx="258" cy="13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24" name="Rectangle 40"/>
              <p:cNvSpPr>
                <a:spLocks noChangeArrowheads="1"/>
              </p:cNvSpPr>
              <p:nvPr/>
            </p:nvSpPr>
            <p:spPr bwMode="auto">
              <a:xfrm>
                <a:off x="4874" y="31"/>
                <a:ext cx="263" cy="13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400" b="1" i="0" u="none" strike="noStrike" cap="none" normalizeH="0" baseline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latin typeface="Arial" panose="020B0604020202020204" pitchFamily="34" charset="0"/>
                  </a:rPr>
                  <a:t>Total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25" name="Rectangle 41"/>
              <p:cNvSpPr>
                <a:spLocks noChangeArrowheads="1"/>
              </p:cNvSpPr>
              <p:nvPr/>
            </p:nvSpPr>
            <p:spPr bwMode="auto">
              <a:xfrm>
                <a:off x="4874" y="157"/>
                <a:ext cx="258" cy="13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26" name="Rectangle 42"/>
              <p:cNvSpPr>
                <a:spLocks noChangeArrowheads="1"/>
              </p:cNvSpPr>
              <p:nvPr/>
            </p:nvSpPr>
            <p:spPr bwMode="auto">
              <a:xfrm>
                <a:off x="4920" y="182"/>
                <a:ext cx="177" cy="13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400" b="1" i="0" u="none" strike="noStrike" cap="none" normalizeH="0" baseline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latin typeface="Arial" panose="020B0604020202020204" pitchFamily="34" charset="0"/>
                  </a:rPr>
                  <a:t>(%)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27" name="Rectangle 43"/>
              <p:cNvSpPr>
                <a:spLocks noChangeArrowheads="1"/>
              </p:cNvSpPr>
              <p:nvPr/>
            </p:nvSpPr>
            <p:spPr bwMode="auto">
              <a:xfrm>
                <a:off x="5112" y="162"/>
                <a:ext cx="88" cy="1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400" b="1" i="0" u="none" strike="noStrike" cap="none" normalizeH="0" baseline="0" dirty="0">
                    <a:ln>
                      <a:noFill/>
                    </a:ln>
                    <a:solidFill>
                      <a:srgbClr val="FFFFFF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28" name="Rectangle 44"/>
              <p:cNvSpPr>
                <a:spLocks noChangeArrowheads="1"/>
              </p:cNvSpPr>
              <p:nvPr/>
            </p:nvSpPr>
            <p:spPr bwMode="auto">
              <a:xfrm>
                <a:off x="874" y="3"/>
                <a:ext cx="8" cy="2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29" name="Rectangle 45"/>
              <p:cNvSpPr>
                <a:spLocks noChangeArrowheads="1"/>
              </p:cNvSpPr>
              <p:nvPr/>
            </p:nvSpPr>
            <p:spPr bwMode="auto">
              <a:xfrm>
                <a:off x="874" y="0"/>
                <a:ext cx="8" cy="3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30" name="Rectangle 46"/>
              <p:cNvSpPr>
                <a:spLocks noChangeArrowheads="1"/>
              </p:cNvSpPr>
              <p:nvPr/>
            </p:nvSpPr>
            <p:spPr bwMode="auto">
              <a:xfrm>
                <a:off x="882" y="0"/>
                <a:ext cx="1877" cy="3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31" name="Rectangle 47"/>
              <p:cNvSpPr>
                <a:spLocks noChangeArrowheads="1"/>
              </p:cNvSpPr>
              <p:nvPr/>
            </p:nvSpPr>
            <p:spPr bwMode="auto">
              <a:xfrm>
                <a:off x="882" y="3"/>
                <a:ext cx="1877" cy="2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32" name="Rectangle 48"/>
              <p:cNvSpPr>
                <a:spLocks noChangeArrowheads="1"/>
              </p:cNvSpPr>
              <p:nvPr/>
            </p:nvSpPr>
            <p:spPr bwMode="auto">
              <a:xfrm>
                <a:off x="2759" y="3"/>
                <a:ext cx="8" cy="2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33" name="Rectangle 49"/>
              <p:cNvSpPr>
                <a:spLocks noChangeArrowheads="1"/>
              </p:cNvSpPr>
              <p:nvPr/>
            </p:nvSpPr>
            <p:spPr bwMode="auto">
              <a:xfrm>
                <a:off x="2759" y="0"/>
                <a:ext cx="3" cy="3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34" name="Rectangle 50"/>
              <p:cNvSpPr>
                <a:spLocks noChangeArrowheads="1"/>
              </p:cNvSpPr>
              <p:nvPr/>
            </p:nvSpPr>
            <p:spPr bwMode="auto">
              <a:xfrm>
                <a:off x="2762" y="0"/>
                <a:ext cx="817" cy="3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35" name="Rectangle 51"/>
              <p:cNvSpPr>
                <a:spLocks noChangeArrowheads="1"/>
              </p:cNvSpPr>
              <p:nvPr/>
            </p:nvSpPr>
            <p:spPr bwMode="auto">
              <a:xfrm>
                <a:off x="2762" y="3"/>
                <a:ext cx="817" cy="2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36" name="Rectangle 52"/>
              <p:cNvSpPr>
                <a:spLocks noChangeArrowheads="1"/>
              </p:cNvSpPr>
              <p:nvPr/>
            </p:nvSpPr>
            <p:spPr bwMode="auto">
              <a:xfrm>
                <a:off x="3579" y="3"/>
                <a:ext cx="8" cy="2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37" name="Rectangle 53"/>
              <p:cNvSpPr>
                <a:spLocks noChangeArrowheads="1"/>
              </p:cNvSpPr>
              <p:nvPr/>
            </p:nvSpPr>
            <p:spPr bwMode="auto">
              <a:xfrm>
                <a:off x="3579" y="0"/>
                <a:ext cx="3" cy="3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38" name="Rectangle 54"/>
              <p:cNvSpPr>
                <a:spLocks noChangeArrowheads="1"/>
              </p:cNvSpPr>
              <p:nvPr/>
            </p:nvSpPr>
            <p:spPr bwMode="auto">
              <a:xfrm>
                <a:off x="3582" y="0"/>
                <a:ext cx="695" cy="3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39" name="Rectangle 55"/>
              <p:cNvSpPr>
                <a:spLocks noChangeArrowheads="1"/>
              </p:cNvSpPr>
              <p:nvPr/>
            </p:nvSpPr>
            <p:spPr bwMode="auto">
              <a:xfrm>
                <a:off x="3582" y="3"/>
                <a:ext cx="695" cy="2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40" name="Rectangle 56"/>
              <p:cNvSpPr>
                <a:spLocks noChangeArrowheads="1"/>
              </p:cNvSpPr>
              <p:nvPr/>
            </p:nvSpPr>
            <p:spPr bwMode="auto">
              <a:xfrm>
                <a:off x="4277" y="3"/>
                <a:ext cx="8" cy="2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41" name="Rectangle 57"/>
              <p:cNvSpPr>
                <a:spLocks noChangeArrowheads="1"/>
              </p:cNvSpPr>
              <p:nvPr/>
            </p:nvSpPr>
            <p:spPr bwMode="auto">
              <a:xfrm>
                <a:off x="4277" y="0"/>
                <a:ext cx="3" cy="3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42" name="Rectangle 58"/>
              <p:cNvSpPr>
                <a:spLocks noChangeArrowheads="1"/>
              </p:cNvSpPr>
              <p:nvPr/>
            </p:nvSpPr>
            <p:spPr bwMode="auto">
              <a:xfrm>
                <a:off x="4280" y="0"/>
                <a:ext cx="517" cy="3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43" name="Rectangle 59"/>
              <p:cNvSpPr>
                <a:spLocks noChangeArrowheads="1"/>
              </p:cNvSpPr>
              <p:nvPr/>
            </p:nvSpPr>
            <p:spPr bwMode="auto">
              <a:xfrm>
                <a:off x="4280" y="3"/>
                <a:ext cx="517" cy="2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44" name="Rectangle 60"/>
              <p:cNvSpPr>
                <a:spLocks noChangeArrowheads="1"/>
              </p:cNvSpPr>
              <p:nvPr/>
            </p:nvSpPr>
            <p:spPr bwMode="auto">
              <a:xfrm>
                <a:off x="4797" y="3"/>
                <a:ext cx="8" cy="2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45" name="Rectangle 61"/>
              <p:cNvSpPr>
                <a:spLocks noChangeArrowheads="1"/>
              </p:cNvSpPr>
              <p:nvPr/>
            </p:nvSpPr>
            <p:spPr bwMode="auto">
              <a:xfrm>
                <a:off x="4797" y="0"/>
                <a:ext cx="3" cy="3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46" name="Rectangle 62"/>
              <p:cNvSpPr>
                <a:spLocks noChangeArrowheads="1"/>
              </p:cNvSpPr>
              <p:nvPr/>
            </p:nvSpPr>
            <p:spPr bwMode="auto">
              <a:xfrm>
                <a:off x="4800" y="0"/>
                <a:ext cx="396" cy="3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47" name="Rectangle 63"/>
              <p:cNvSpPr>
                <a:spLocks noChangeArrowheads="1"/>
              </p:cNvSpPr>
              <p:nvPr/>
            </p:nvSpPr>
            <p:spPr bwMode="auto">
              <a:xfrm>
                <a:off x="4800" y="3"/>
                <a:ext cx="396" cy="2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48" name="Rectangle 64"/>
              <p:cNvSpPr>
                <a:spLocks noChangeArrowheads="1"/>
              </p:cNvSpPr>
              <p:nvPr/>
            </p:nvSpPr>
            <p:spPr bwMode="auto">
              <a:xfrm>
                <a:off x="5196" y="3"/>
                <a:ext cx="8" cy="2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49" name="Rectangle 65"/>
              <p:cNvSpPr>
                <a:spLocks noChangeArrowheads="1"/>
              </p:cNvSpPr>
              <p:nvPr/>
            </p:nvSpPr>
            <p:spPr bwMode="auto">
              <a:xfrm>
                <a:off x="5196" y="0"/>
                <a:ext cx="8" cy="3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50" name="Rectangle 66"/>
              <p:cNvSpPr>
                <a:spLocks noChangeArrowheads="1"/>
              </p:cNvSpPr>
              <p:nvPr/>
            </p:nvSpPr>
            <p:spPr bwMode="auto">
              <a:xfrm>
                <a:off x="878" y="552"/>
                <a:ext cx="1885" cy="8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51" name="Rectangle 67"/>
              <p:cNvSpPr>
                <a:spLocks noChangeArrowheads="1"/>
              </p:cNvSpPr>
              <p:nvPr/>
            </p:nvSpPr>
            <p:spPr bwMode="auto">
              <a:xfrm>
                <a:off x="874" y="25"/>
                <a:ext cx="8" cy="615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52" name="Rectangle 68"/>
              <p:cNvSpPr>
                <a:spLocks noChangeArrowheads="1"/>
              </p:cNvSpPr>
              <p:nvPr/>
            </p:nvSpPr>
            <p:spPr bwMode="auto">
              <a:xfrm>
                <a:off x="2763" y="552"/>
                <a:ext cx="820" cy="8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53" name="Rectangle 69"/>
              <p:cNvSpPr>
                <a:spLocks noChangeArrowheads="1"/>
              </p:cNvSpPr>
              <p:nvPr/>
            </p:nvSpPr>
            <p:spPr bwMode="auto">
              <a:xfrm>
                <a:off x="2759" y="25"/>
                <a:ext cx="8" cy="615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54" name="Rectangle 70"/>
              <p:cNvSpPr>
                <a:spLocks noChangeArrowheads="1"/>
              </p:cNvSpPr>
              <p:nvPr/>
            </p:nvSpPr>
            <p:spPr bwMode="auto">
              <a:xfrm>
                <a:off x="3583" y="552"/>
                <a:ext cx="698" cy="8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55" name="Rectangle 71"/>
              <p:cNvSpPr>
                <a:spLocks noChangeArrowheads="1"/>
              </p:cNvSpPr>
              <p:nvPr/>
            </p:nvSpPr>
            <p:spPr bwMode="auto">
              <a:xfrm>
                <a:off x="3579" y="25"/>
                <a:ext cx="8" cy="615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56" name="Rectangle 72"/>
              <p:cNvSpPr>
                <a:spLocks noChangeArrowheads="1"/>
              </p:cNvSpPr>
              <p:nvPr/>
            </p:nvSpPr>
            <p:spPr bwMode="auto">
              <a:xfrm>
                <a:off x="4281" y="552"/>
                <a:ext cx="519" cy="8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57" name="Rectangle 73"/>
              <p:cNvSpPr>
                <a:spLocks noChangeArrowheads="1"/>
              </p:cNvSpPr>
              <p:nvPr/>
            </p:nvSpPr>
            <p:spPr bwMode="auto">
              <a:xfrm>
                <a:off x="4277" y="25"/>
                <a:ext cx="8" cy="615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58" name="Rectangle 74"/>
              <p:cNvSpPr>
                <a:spLocks noChangeArrowheads="1"/>
              </p:cNvSpPr>
              <p:nvPr/>
            </p:nvSpPr>
            <p:spPr bwMode="auto">
              <a:xfrm>
                <a:off x="4801" y="552"/>
                <a:ext cx="399" cy="8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59" name="Rectangle 75"/>
              <p:cNvSpPr>
                <a:spLocks noChangeArrowheads="1"/>
              </p:cNvSpPr>
              <p:nvPr/>
            </p:nvSpPr>
            <p:spPr bwMode="auto">
              <a:xfrm>
                <a:off x="4797" y="25"/>
                <a:ext cx="8" cy="615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60" name="Rectangle 76"/>
              <p:cNvSpPr>
                <a:spLocks noChangeArrowheads="1"/>
              </p:cNvSpPr>
              <p:nvPr/>
            </p:nvSpPr>
            <p:spPr bwMode="auto">
              <a:xfrm>
                <a:off x="5196" y="25"/>
                <a:ext cx="8" cy="615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61" name="Rectangle 77"/>
              <p:cNvSpPr>
                <a:spLocks noChangeArrowheads="1"/>
              </p:cNvSpPr>
              <p:nvPr/>
            </p:nvSpPr>
            <p:spPr bwMode="auto">
              <a:xfrm>
                <a:off x="996" y="696"/>
                <a:ext cx="136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1.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62" name="Rectangle 78"/>
              <p:cNvSpPr>
                <a:spLocks noChangeArrowheads="1"/>
              </p:cNvSpPr>
              <p:nvPr/>
            </p:nvSpPr>
            <p:spPr bwMode="auto">
              <a:xfrm>
                <a:off x="1082" y="696"/>
                <a:ext cx="77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63" name="Rectangle 79"/>
              <p:cNvSpPr>
                <a:spLocks noChangeArrowheads="1"/>
              </p:cNvSpPr>
              <p:nvPr/>
            </p:nvSpPr>
            <p:spPr bwMode="auto">
              <a:xfrm>
                <a:off x="1125" y="696"/>
                <a:ext cx="905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Financial standing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64" name="Rectangle 80"/>
              <p:cNvSpPr>
                <a:spLocks noChangeArrowheads="1"/>
              </p:cNvSpPr>
              <p:nvPr/>
            </p:nvSpPr>
            <p:spPr bwMode="auto">
              <a:xfrm>
                <a:off x="1942" y="696"/>
                <a:ext cx="77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65" name="Rectangle 81"/>
              <p:cNvSpPr>
                <a:spLocks noChangeArrowheads="1"/>
              </p:cNvSpPr>
              <p:nvPr/>
            </p:nvSpPr>
            <p:spPr bwMode="auto">
              <a:xfrm>
                <a:off x="3118" y="696"/>
                <a:ext cx="165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20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66" name="Rectangle 82"/>
              <p:cNvSpPr>
                <a:spLocks noChangeArrowheads="1"/>
              </p:cNvSpPr>
              <p:nvPr/>
            </p:nvSpPr>
            <p:spPr bwMode="auto">
              <a:xfrm>
                <a:off x="3230" y="696"/>
                <a:ext cx="77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67" name="Rectangle 83"/>
              <p:cNvSpPr>
                <a:spLocks noChangeArrowheads="1"/>
              </p:cNvSpPr>
              <p:nvPr/>
            </p:nvSpPr>
            <p:spPr bwMode="auto">
              <a:xfrm>
                <a:off x="3825" y="696"/>
                <a:ext cx="290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2.0%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68" name="Rectangle 84"/>
              <p:cNvSpPr>
                <a:spLocks noChangeArrowheads="1"/>
              </p:cNvSpPr>
              <p:nvPr/>
            </p:nvSpPr>
            <p:spPr bwMode="auto">
              <a:xfrm>
                <a:off x="4056" y="696"/>
                <a:ext cx="77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69" name="Rectangle 85"/>
              <p:cNvSpPr>
                <a:spLocks noChangeArrowheads="1"/>
              </p:cNvSpPr>
              <p:nvPr/>
            </p:nvSpPr>
            <p:spPr bwMode="auto">
              <a:xfrm>
                <a:off x="4354" y="678"/>
                <a:ext cx="101" cy="1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7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70" name="Rectangle 86"/>
              <p:cNvSpPr>
                <a:spLocks noChangeArrowheads="1"/>
              </p:cNvSpPr>
              <p:nvPr/>
            </p:nvSpPr>
            <p:spPr bwMode="auto">
              <a:xfrm>
                <a:off x="4874" y="678"/>
                <a:ext cx="101" cy="1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7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71" name="Rectangle 87"/>
              <p:cNvSpPr>
                <a:spLocks noChangeArrowheads="1"/>
              </p:cNvSpPr>
              <p:nvPr/>
            </p:nvSpPr>
            <p:spPr bwMode="auto">
              <a:xfrm>
                <a:off x="874" y="640"/>
                <a:ext cx="8" cy="35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72" name="Rectangle 88"/>
              <p:cNvSpPr>
                <a:spLocks noChangeArrowheads="1"/>
              </p:cNvSpPr>
              <p:nvPr/>
            </p:nvSpPr>
            <p:spPr bwMode="auto">
              <a:xfrm>
                <a:off x="882" y="640"/>
                <a:ext cx="1877" cy="3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73" name="Rectangle 89"/>
              <p:cNvSpPr>
                <a:spLocks noChangeArrowheads="1"/>
              </p:cNvSpPr>
              <p:nvPr/>
            </p:nvSpPr>
            <p:spPr bwMode="auto">
              <a:xfrm>
                <a:off x="2759" y="640"/>
                <a:ext cx="8" cy="35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74" name="Rectangle 90"/>
              <p:cNvSpPr>
                <a:spLocks noChangeArrowheads="1"/>
              </p:cNvSpPr>
              <p:nvPr/>
            </p:nvSpPr>
            <p:spPr bwMode="auto">
              <a:xfrm>
                <a:off x="2767" y="640"/>
                <a:ext cx="812" cy="3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75" name="Rectangle 91"/>
              <p:cNvSpPr>
                <a:spLocks noChangeArrowheads="1"/>
              </p:cNvSpPr>
              <p:nvPr/>
            </p:nvSpPr>
            <p:spPr bwMode="auto">
              <a:xfrm>
                <a:off x="3579" y="640"/>
                <a:ext cx="8" cy="35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76" name="Rectangle 92"/>
              <p:cNvSpPr>
                <a:spLocks noChangeArrowheads="1"/>
              </p:cNvSpPr>
              <p:nvPr/>
            </p:nvSpPr>
            <p:spPr bwMode="auto">
              <a:xfrm>
                <a:off x="3587" y="640"/>
                <a:ext cx="690" cy="3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77" name="Rectangle 93"/>
              <p:cNvSpPr>
                <a:spLocks noChangeArrowheads="1"/>
              </p:cNvSpPr>
              <p:nvPr/>
            </p:nvSpPr>
            <p:spPr bwMode="auto">
              <a:xfrm>
                <a:off x="4277" y="640"/>
                <a:ext cx="8" cy="35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78" name="Rectangle 94"/>
              <p:cNvSpPr>
                <a:spLocks noChangeArrowheads="1"/>
              </p:cNvSpPr>
              <p:nvPr/>
            </p:nvSpPr>
            <p:spPr bwMode="auto">
              <a:xfrm>
                <a:off x="4285" y="640"/>
                <a:ext cx="512" cy="3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79" name="Rectangle 95"/>
              <p:cNvSpPr>
                <a:spLocks noChangeArrowheads="1"/>
              </p:cNvSpPr>
              <p:nvPr/>
            </p:nvSpPr>
            <p:spPr bwMode="auto">
              <a:xfrm>
                <a:off x="4797" y="640"/>
                <a:ext cx="8" cy="35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80" name="Rectangle 96"/>
              <p:cNvSpPr>
                <a:spLocks noChangeArrowheads="1"/>
              </p:cNvSpPr>
              <p:nvPr/>
            </p:nvSpPr>
            <p:spPr bwMode="auto">
              <a:xfrm>
                <a:off x="4805" y="640"/>
                <a:ext cx="391" cy="3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81" name="Rectangle 97"/>
              <p:cNvSpPr>
                <a:spLocks noChangeArrowheads="1"/>
              </p:cNvSpPr>
              <p:nvPr/>
            </p:nvSpPr>
            <p:spPr bwMode="auto">
              <a:xfrm>
                <a:off x="5196" y="640"/>
                <a:ext cx="8" cy="35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82" name="Rectangle 98"/>
              <p:cNvSpPr>
                <a:spLocks noChangeArrowheads="1"/>
              </p:cNvSpPr>
              <p:nvPr/>
            </p:nvSpPr>
            <p:spPr bwMode="auto">
              <a:xfrm>
                <a:off x="874" y="675"/>
                <a:ext cx="8" cy="21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83" name="Rectangle 99"/>
              <p:cNvSpPr>
                <a:spLocks noChangeArrowheads="1"/>
              </p:cNvSpPr>
              <p:nvPr/>
            </p:nvSpPr>
            <p:spPr bwMode="auto">
              <a:xfrm>
                <a:off x="2759" y="675"/>
                <a:ext cx="8" cy="21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84" name="Rectangle 100"/>
              <p:cNvSpPr>
                <a:spLocks noChangeArrowheads="1"/>
              </p:cNvSpPr>
              <p:nvPr/>
            </p:nvSpPr>
            <p:spPr bwMode="auto">
              <a:xfrm>
                <a:off x="3579" y="675"/>
                <a:ext cx="8" cy="21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85" name="Rectangle 101"/>
              <p:cNvSpPr>
                <a:spLocks noChangeArrowheads="1"/>
              </p:cNvSpPr>
              <p:nvPr/>
            </p:nvSpPr>
            <p:spPr bwMode="auto">
              <a:xfrm>
                <a:off x="4277" y="675"/>
                <a:ext cx="8" cy="21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86" name="Rectangle 102"/>
              <p:cNvSpPr>
                <a:spLocks noChangeArrowheads="1"/>
              </p:cNvSpPr>
              <p:nvPr/>
            </p:nvSpPr>
            <p:spPr bwMode="auto">
              <a:xfrm>
                <a:off x="4797" y="675"/>
                <a:ext cx="8" cy="21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87" name="Rectangle 103"/>
              <p:cNvSpPr>
                <a:spLocks noChangeArrowheads="1"/>
              </p:cNvSpPr>
              <p:nvPr/>
            </p:nvSpPr>
            <p:spPr bwMode="auto">
              <a:xfrm>
                <a:off x="5196" y="675"/>
                <a:ext cx="8" cy="21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88" name="Rectangle 104"/>
              <p:cNvSpPr>
                <a:spLocks noChangeArrowheads="1"/>
              </p:cNvSpPr>
              <p:nvPr/>
            </p:nvSpPr>
            <p:spPr bwMode="auto">
              <a:xfrm>
                <a:off x="996" y="954"/>
                <a:ext cx="136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2.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89" name="Rectangle 105"/>
              <p:cNvSpPr>
                <a:spLocks noChangeArrowheads="1"/>
              </p:cNvSpPr>
              <p:nvPr/>
            </p:nvSpPr>
            <p:spPr bwMode="auto">
              <a:xfrm>
                <a:off x="1082" y="954"/>
                <a:ext cx="77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90" name="Rectangle 106"/>
              <p:cNvSpPr>
                <a:spLocks noChangeArrowheads="1"/>
              </p:cNvSpPr>
              <p:nvPr/>
            </p:nvSpPr>
            <p:spPr bwMode="auto">
              <a:xfrm>
                <a:off x="1125" y="954"/>
                <a:ext cx="943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Current client base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91" name="Rectangle 107"/>
              <p:cNvSpPr>
                <a:spLocks noChangeArrowheads="1"/>
              </p:cNvSpPr>
              <p:nvPr/>
            </p:nvSpPr>
            <p:spPr bwMode="auto">
              <a:xfrm>
                <a:off x="1976" y="954"/>
                <a:ext cx="77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92" name="Rectangle 108"/>
              <p:cNvSpPr>
                <a:spLocks noChangeArrowheads="1"/>
              </p:cNvSpPr>
              <p:nvPr/>
            </p:nvSpPr>
            <p:spPr bwMode="auto">
              <a:xfrm>
                <a:off x="3174" y="954"/>
                <a:ext cx="107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5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93" name="Rectangle 109"/>
              <p:cNvSpPr>
                <a:spLocks noChangeArrowheads="1"/>
              </p:cNvSpPr>
              <p:nvPr/>
            </p:nvSpPr>
            <p:spPr bwMode="auto">
              <a:xfrm>
                <a:off x="3230" y="954"/>
                <a:ext cx="77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94" name="Rectangle 110"/>
              <p:cNvSpPr>
                <a:spLocks noChangeArrowheads="1"/>
              </p:cNvSpPr>
              <p:nvPr/>
            </p:nvSpPr>
            <p:spPr bwMode="auto">
              <a:xfrm>
                <a:off x="3825" y="954"/>
                <a:ext cx="290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0.5%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95" name="Rectangle 111"/>
              <p:cNvSpPr>
                <a:spLocks noChangeArrowheads="1"/>
              </p:cNvSpPr>
              <p:nvPr/>
            </p:nvSpPr>
            <p:spPr bwMode="auto">
              <a:xfrm>
                <a:off x="4056" y="954"/>
                <a:ext cx="77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96" name="Rectangle 112"/>
              <p:cNvSpPr>
                <a:spLocks noChangeArrowheads="1"/>
              </p:cNvSpPr>
              <p:nvPr/>
            </p:nvSpPr>
            <p:spPr bwMode="auto">
              <a:xfrm>
                <a:off x="4354" y="936"/>
                <a:ext cx="101" cy="1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7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97" name="Rectangle 113"/>
              <p:cNvSpPr>
                <a:spLocks noChangeArrowheads="1"/>
              </p:cNvSpPr>
              <p:nvPr/>
            </p:nvSpPr>
            <p:spPr bwMode="auto">
              <a:xfrm>
                <a:off x="4874" y="936"/>
                <a:ext cx="101" cy="1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7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298" name="Rectangle 114"/>
              <p:cNvSpPr>
                <a:spLocks noChangeArrowheads="1"/>
              </p:cNvSpPr>
              <p:nvPr/>
            </p:nvSpPr>
            <p:spPr bwMode="auto">
              <a:xfrm>
                <a:off x="874" y="893"/>
                <a:ext cx="8" cy="4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299" name="Rectangle 115"/>
              <p:cNvSpPr>
                <a:spLocks noChangeArrowheads="1"/>
              </p:cNvSpPr>
              <p:nvPr/>
            </p:nvSpPr>
            <p:spPr bwMode="auto">
              <a:xfrm>
                <a:off x="882" y="893"/>
                <a:ext cx="1877" cy="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00" name="Rectangle 116"/>
              <p:cNvSpPr>
                <a:spLocks noChangeArrowheads="1"/>
              </p:cNvSpPr>
              <p:nvPr/>
            </p:nvSpPr>
            <p:spPr bwMode="auto">
              <a:xfrm>
                <a:off x="2759" y="893"/>
                <a:ext cx="8" cy="4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01" name="Rectangle 117"/>
              <p:cNvSpPr>
                <a:spLocks noChangeArrowheads="1"/>
              </p:cNvSpPr>
              <p:nvPr/>
            </p:nvSpPr>
            <p:spPr bwMode="auto">
              <a:xfrm>
                <a:off x="2767" y="893"/>
                <a:ext cx="812" cy="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02" name="Rectangle 118"/>
              <p:cNvSpPr>
                <a:spLocks noChangeArrowheads="1"/>
              </p:cNvSpPr>
              <p:nvPr/>
            </p:nvSpPr>
            <p:spPr bwMode="auto">
              <a:xfrm>
                <a:off x="3579" y="893"/>
                <a:ext cx="8" cy="4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03" name="Rectangle 119"/>
              <p:cNvSpPr>
                <a:spLocks noChangeArrowheads="1"/>
              </p:cNvSpPr>
              <p:nvPr/>
            </p:nvSpPr>
            <p:spPr bwMode="auto">
              <a:xfrm>
                <a:off x="3587" y="893"/>
                <a:ext cx="690" cy="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04" name="Rectangle 120"/>
              <p:cNvSpPr>
                <a:spLocks noChangeArrowheads="1"/>
              </p:cNvSpPr>
              <p:nvPr/>
            </p:nvSpPr>
            <p:spPr bwMode="auto">
              <a:xfrm>
                <a:off x="4277" y="893"/>
                <a:ext cx="8" cy="4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05" name="Rectangle 121"/>
              <p:cNvSpPr>
                <a:spLocks noChangeArrowheads="1"/>
              </p:cNvSpPr>
              <p:nvPr/>
            </p:nvSpPr>
            <p:spPr bwMode="auto">
              <a:xfrm>
                <a:off x="4285" y="893"/>
                <a:ext cx="512" cy="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06" name="Rectangle 122"/>
              <p:cNvSpPr>
                <a:spLocks noChangeArrowheads="1"/>
              </p:cNvSpPr>
              <p:nvPr/>
            </p:nvSpPr>
            <p:spPr bwMode="auto">
              <a:xfrm>
                <a:off x="4797" y="893"/>
                <a:ext cx="8" cy="4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07" name="Rectangle 123"/>
              <p:cNvSpPr>
                <a:spLocks noChangeArrowheads="1"/>
              </p:cNvSpPr>
              <p:nvPr/>
            </p:nvSpPr>
            <p:spPr bwMode="auto">
              <a:xfrm>
                <a:off x="4805" y="893"/>
                <a:ext cx="391" cy="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08" name="Rectangle 124"/>
              <p:cNvSpPr>
                <a:spLocks noChangeArrowheads="1"/>
              </p:cNvSpPr>
              <p:nvPr/>
            </p:nvSpPr>
            <p:spPr bwMode="auto">
              <a:xfrm>
                <a:off x="5196" y="893"/>
                <a:ext cx="8" cy="4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09" name="Rectangle 125"/>
              <p:cNvSpPr>
                <a:spLocks noChangeArrowheads="1"/>
              </p:cNvSpPr>
              <p:nvPr/>
            </p:nvSpPr>
            <p:spPr bwMode="auto">
              <a:xfrm>
                <a:off x="874" y="934"/>
                <a:ext cx="8" cy="217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10" name="Rectangle 126"/>
              <p:cNvSpPr>
                <a:spLocks noChangeArrowheads="1"/>
              </p:cNvSpPr>
              <p:nvPr/>
            </p:nvSpPr>
            <p:spPr bwMode="auto">
              <a:xfrm>
                <a:off x="2759" y="934"/>
                <a:ext cx="8" cy="217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11" name="Rectangle 127"/>
              <p:cNvSpPr>
                <a:spLocks noChangeArrowheads="1"/>
              </p:cNvSpPr>
              <p:nvPr/>
            </p:nvSpPr>
            <p:spPr bwMode="auto">
              <a:xfrm>
                <a:off x="3579" y="934"/>
                <a:ext cx="8" cy="217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12" name="Rectangle 128"/>
              <p:cNvSpPr>
                <a:spLocks noChangeArrowheads="1"/>
              </p:cNvSpPr>
              <p:nvPr/>
            </p:nvSpPr>
            <p:spPr bwMode="auto">
              <a:xfrm>
                <a:off x="4277" y="934"/>
                <a:ext cx="8" cy="217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13" name="Rectangle 129"/>
              <p:cNvSpPr>
                <a:spLocks noChangeArrowheads="1"/>
              </p:cNvSpPr>
              <p:nvPr/>
            </p:nvSpPr>
            <p:spPr bwMode="auto">
              <a:xfrm>
                <a:off x="4797" y="934"/>
                <a:ext cx="8" cy="217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14" name="Rectangle 130"/>
              <p:cNvSpPr>
                <a:spLocks noChangeArrowheads="1"/>
              </p:cNvSpPr>
              <p:nvPr/>
            </p:nvSpPr>
            <p:spPr bwMode="auto">
              <a:xfrm>
                <a:off x="5196" y="934"/>
                <a:ext cx="8" cy="217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15" name="Rectangle 131"/>
              <p:cNvSpPr>
                <a:spLocks noChangeArrowheads="1"/>
              </p:cNvSpPr>
              <p:nvPr/>
            </p:nvSpPr>
            <p:spPr bwMode="auto">
              <a:xfrm>
                <a:off x="996" y="1212"/>
                <a:ext cx="136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3.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16" name="Rectangle 132"/>
              <p:cNvSpPr>
                <a:spLocks noChangeArrowheads="1"/>
              </p:cNvSpPr>
              <p:nvPr/>
            </p:nvSpPr>
            <p:spPr bwMode="auto">
              <a:xfrm>
                <a:off x="1082" y="1212"/>
                <a:ext cx="77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17" name="Rectangle 133"/>
              <p:cNvSpPr>
                <a:spLocks noChangeArrowheads="1"/>
              </p:cNvSpPr>
              <p:nvPr/>
            </p:nvSpPr>
            <p:spPr bwMode="auto">
              <a:xfrm>
                <a:off x="1125" y="1212"/>
                <a:ext cx="1351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Management structure and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18" name="Rectangle 134"/>
              <p:cNvSpPr>
                <a:spLocks noChangeArrowheads="1"/>
              </p:cNvSpPr>
              <p:nvPr/>
            </p:nvSpPr>
            <p:spPr bwMode="auto">
              <a:xfrm>
                <a:off x="1125" y="1344"/>
                <a:ext cx="515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resources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19" name="Rectangle 135"/>
              <p:cNvSpPr>
                <a:spLocks noChangeArrowheads="1"/>
              </p:cNvSpPr>
              <p:nvPr/>
            </p:nvSpPr>
            <p:spPr bwMode="auto">
              <a:xfrm>
                <a:off x="1569" y="1344"/>
                <a:ext cx="77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20" name="Rectangle 136"/>
              <p:cNvSpPr>
                <a:spLocks noChangeArrowheads="1"/>
              </p:cNvSpPr>
              <p:nvPr/>
            </p:nvSpPr>
            <p:spPr bwMode="auto">
              <a:xfrm>
                <a:off x="3118" y="1212"/>
                <a:ext cx="165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10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21" name="Rectangle 137"/>
              <p:cNvSpPr>
                <a:spLocks noChangeArrowheads="1"/>
              </p:cNvSpPr>
              <p:nvPr/>
            </p:nvSpPr>
            <p:spPr bwMode="auto">
              <a:xfrm>
                <a:off x="3230" y="1212"/>
                <a:ext cx="77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22" name="Rectangle 138"/>
              <p:cNvSpPr>
                <a:spLocks noChangeArrowheads="1"/>
              </p:cNvSpPr>
              <p:nvPr/>
            </p:nvSpPr>
            <p:spPr bwMode="auto">
              <a:xfrm>
                <a:off x="3825" y="1212"/>
                <a:ext cx="290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1.0%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23" name="Rectangle 139"/>
              <p:cNvSpPr>
                <a:spLocks noChangeArrowheads="1"/>
              </p:cNvSpPr>
              <p:nvPr/>
            </p:nvSpPr>
            <p:spPr bwMode="auto">
              <a:xfrm>
                <a:off x="4056" y="1212"/>
                <a:ext cx="77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24" name="Rectangle 140"/>
              <p:cNvSpPr>
                <a:spLocks noChangeArrowheads="1"/>
              </p:cNvSpPr>
              <p:nvPr/>
            </p:nvSpPr>
            <p:spPr bwMode="auto">
              <a:xfrm>
                <a:off x="4354" y="1194"/>
                <a:ext cx="101" cy="1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7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25" name="Rectangle 141"/>
              <p:cNvSpPr>
                <a:spLocks noChangeArrowheads="1"/>
              </p:cNvSpPr>
              <p:nvPr/>
            </p:nvSpPr>
            <p:spPr bwMode="auto">
              <a:xfrm>
                <a:off x="4874" y="1194"/>
                <a:ext cx="101" cy="1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7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26" name="Rectangle 142"/>
              <p:cNvSpPr>
                <a:spLocks noChangeArrowheads="1"/>
              </p:cNvSpPr>
              <p:nvPr/>
            </p:nvSpPr>
            <p:spPr bwMode="auto">
              <a:xfrm>
                <a:off x="874" y="1151"/>
                <a:ext cx="8" cy="4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27" name="Rectangle 143"/>
              <p:cNvSpPr>
                <a:spLocks noChangeArrowheads="1"/>
              </p:cNvSpPr>
              <p:nvPr/>
            </p:nvSpPr>
            <p:spPr bwMode="auto">
              <a:xfrm>
                <a:off x="882" y="1151"/>
                <a:ext cx="1877" cy="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28" name="Rectangle 144"/>
              <p:cNvSpPr>
                <a:spLocks noChangeArrowheads="1"/>
              </p:cNvSpPr>
              <p:nvPr/>
            </p:nvSpPr>
            <p:spPr bwMode="auto">
              <a:xfrm>
                <a:off x="2759" y="1151"/>
                <a:ext cx="8" cy="4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29" name="Rectangle 145"/>
              <p:cNvSpPr>
                <a:spLocks noChangeArrowheads="1"/>
              </p:cNvSpPr>
              <p:nvPr/>
            </p:nvSpPr>
            <p:spPr bwMode="auto">
              <a:xfrm>
                <a:off x="2767" y="1151"/>
                <a:ext cx="812" cy="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30" name="Rectangle 146"/>
              <p:cNvSpPr>
                <a:spLocks noChangeArrowheads="1"/>
              </p:cNvSpPr>
              <p:nvPr/>
            </p:nvSpPr>
            <p:spPr bwMode="auto">
              <a:xfrm>
                <a:off x="3579" y="1151"/>
                <a:ext cx="8" cy="4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31" name="Rectangle 147"/>
              <p:cNvSpPr>
                <a:spLocks noChangeArrowheads="1"/>
              </p:cNvSpPr>
              <p:nvPr/>
            </p:nvSpPr>
            <p:spPr bwMode="auto">
              <a:xfrm>
                <a:off x="3587" y="1151"/>
                <a:ext cx="690" cy="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32" name="Rectangle 148"/>
              <p:cNvSpPr>
                <a:spLocks noChangeArrowheads="1"/>
              </p:cNvSpPr>
              <p:nvPr/>
            </p:nvSpPr>
            <p:spPr bwMode="auto">
              <a:xfrm>
                <a:off x="4277" y="1151"/>
                <a:ext cx="8" cy="4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33" name="Rectangle 149"/>
              <p:cNvSpPr>
                <a:spLocks noChangeArrowheads="1"/>
              </p:cNvSpPr>
              <p:nvPr/>
            </p:nvSpPr>
            <p:spPr bwMode="auto">
              <a:xfrm>
                <a:off x="4285" y="1151"/>
                <a:ext cx="512" cy="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34" name="Rectangle 150"/>
              <p:cNvSpPr>
                <a:spLocks noChangeArrowheads="1"/>
              </p:cNvSpPr>
              <p:nvPr/>
            </p:nvSpPr>
            <p:spPr bwMode="auto">
              <a:xfrm>
                <a:off x="4797" y="1151"/>
                <a:ext cx="8" cy="4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35" name="Rectangle 151"/>
              <p:cNvSpPr>
                <a:spLocks noChangeArrowheads="1"/>
              </p:cNvSpPr>
              <p:nvPr/>
            </p:nvSpPr>
            <p:spPr bwMode="auto">
              <a:xfrm>
                <a:off x="4805" y="1151"/>
                <a:ext cx="391" cy="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36" name="Rectangle 152"/>
              <p:cNvSpPr>
                <a:spLocks noChangeArrowheads="1"/>
              </p:cNvSpPr>
              <p:nvPr/>
            </p:nvSpPr>
            <p:spPr bwMode="auto">
              <a:xfrm>
                <a:off x="5196" y="1151"/>
                <a:ext cx="8" cy="4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37" name="Rectangle 153"/>
              <p:cNvSpPr>
                <a:spLocks noChangeArrowheads="1"/>
              </p:cNvSpPr>
              <p:nvPr/>
            </p:nvSpPr>
            <p:spPr bwMode="auto">
              <a:xfrm>
                <a:off x="874" y="1192"/>
                <a:ext cx="8" cy="329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38" name="Rectangle 154"/>
              <p:cNvSpPr>
                <a:spLocks noChangeArrowheads="1"/>
              </p:cNvSpPr>
              <p:nvPr/>
            </p:nvSpPr>
            <p:spPr bwMode="auto">
              <a:xfrm>
                <a:off x="2759" y="1192"/>
                <a:ext cx="8" cy="329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39" name="Rectangle 155"/>
              <p:cNvSpPr>
                <a:spLocks noChangeArrowheads="1"/>
              </p:cNvSpPr>
              <p:nvPr/>
            </p:nvSpPr>
            <p:spPr bwMode="auto">
              <a:xfrm>
                <a:off x="3579" y="1192"/>
                <a:ext cx="8" cy="329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40" name="Rectangle 156"/>
              <p:cNvSpPr>
                <a:spLocks noChangeArrowheads="1"/>
              </p:cNvSpPr>
              <p:nvPr/>
            </p:nvSpPr>
            <p:spPr bwMode="auto">
              <a:xfrm>
                <a:off x="4277" y="1192"/>
                <a:ext cx="8" cy="329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41" name="Rectangle 157"/>
              <p:cNvSpPr>
                <a:spLocks noChangeArrowheads="1"/>
              </p:cNvSpPr>
              <p:nvPr/>
            </p:nvSpPr>
            <p:spPr bwMode="auto">
              <a:xfrm>
                <a:off x="4797" y="1192"/>
                <a:ext cx="8" cy="329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42" name="Rectangle 158"/>
              <p:cNvSpPr>
                <a:spLocks noChangeArrowheads="1"/>
              </p:cNvSpPr>
              <p:nvPr/>
            </p:nvSpPr>
            <p:spPr bwMode="auto">
              <a:xfrm>
                <a:off x="5196" y="1192"/>
                <a:ext cx="8" cy="329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43" name="Rectangle 159"/>
              <p:cNvSpPr>
                <a:spLocks noChangeArrowheads="1"/>
              </p:cNvSpPr>
              <p:nvPr/>
            </p:nvSpPr>
            <p:spPr bwMode="auto">
              <a:xfrm>
                <a:off x="996" y="1582"/>
                <a:ext cx="136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4.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44" name="Rectangle 160"/>
              <p:cNvSpPr>
                <a:spLocks noChangeArrowheads="1"/>
              </p:cNvSpPr>
              <p:nvPr/>
            </p:nvSpPr>
            <p:spPr bwMode="auto">
              <a:xfrm>
                <a:off x="1082" y="1582"/>
                <a:ext cx="77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45" name="Rectangle 161"/>
              <p:cNvSpPr>
                <a:spLocks noChangeArrowheads="1"/>
              </p:cNvSpPr>
              <p:nvPr/>
            </p:nvSpPr>
            <p:spPr bwMode="auto">
              <a:xfrm>
                <a:off x="1125" y="1582"/>
                <a:ext cx="1510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Understanding of requirements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46" name="Rectangle 162"/>
              <p:cNvSpPr>
                <a:spLocks noChangeArrowheads="1"/>
              </p:cNvSpPr>
              <p:nvPr/>
            </p:nvSpPr>
            <p:spPr bwMode="auto">
              <a:xfrm>
                <a:off x="2516" y="1582"/>
                <a:ext cx="77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47" name="Rectangle 163"/>
              <p:cNvSpPr>
                <a:spLocks noChangeArrowheads="1"/>
              </p:cNvSpPr>
              <p:nvPr/>
            </p:nvSpPr>
            <p:spPr bwMode="auto">
              <a:xfrm>
                <a:off x="3118" y="1582"/>
                <a:ext cx="165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20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48" name="Rectangle 164"/>
              <p:cNvSpPr>
                <a:spLocks noChangeArrowheads="1"/>
              </p:cNvSpPr>
              <p:nvPr/>
            </p:nvSpPr>
            <p:spPr bwMode="auto">
              <a:xfrm>
                <a:off x="3230" y="1582"/>
                <a:ext cx="77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49" name="Rectangle 165"/>
              <p:cNvSpPr>
                <a:spLocks noChangeArrowheads="1"/>
              </p:cNvSpPr>
              <p:nvPr/>
            </p:nvSpPr>
            <p:spPr bwMode="auto">
              <a:xfrm>
                <a:off x="3825" y="1582"/>
                <a:ext cx="290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2.0%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50" name="Rectangle 166"/>
              <p:cNvSpPr>
                <a:spLocks noChangeArrowheads="1"/>
              </p:cNvSpPr>
              <p:nvPr/>
            </p:nvSpPr>
            <p:spPr bwMode="auto">
              <a:xfrm>
                <a:off x="4056" y="1582"/>
                <a:ext cx="77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51" name="Rectangle 167"/>
              <p:cNvSpPr>
                <a:spLocks noChangeArrowheads="1"/>
              </p:cNvSpPr>
              <p:nvPr/>
            </p:nvSpPr>
            <p:spPr bwMode="auto">
              <a:xfrm>
                <a:off x="4354" y="1564"/>
                <a:ext cx="101" cy="1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7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52" name="Rectangle 168"/>
              <p:cNvSpPr>
                <a:spLocks noChangeArrowheads="1"/>
              </p:cNvSpPr>
              <p:nvPr/>
            </p:nvSpPr>
            <p:spPr bwMode="auto">
              <a:xfrm>
                <a:off x="4874" y="1564"/>
                <a:ext cx="101" cy="1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7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53" name="Rectangle 169"/>
              <p:cNvSpPr>
                <a:spLocks noChangeArrowheads="1"/>
              </p:cNvSpPr>
              <p:nvPr/>
            </p:nvSpPr>
            <p:spPr bwMode="auto">
              <a:xfrm>
                <a:off x="874" y="1521"/>
                <a:ext cx="8" cy="4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54" name="Rectangle 170"/>
              <p:cNvSpPr>
                <a:spLocks noChangeArrowheads="1"/>
              </p:cNvSpPr>
              <p:nvPr/>
            </p:nvSpPr>
            <p:spPr bwMode="auto">
              <a:xfrm>
                <a:off x="882" y="1521"/>
                <a:ext cx="1877" cy="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55" name="Rectangle 171"/>
              <p:cNvSpPr>
                <a:spLocks noChangeArrowheads="1"/>
              </p:cNvSpPr>
              <p:nvPr/>
            </p:nvSpPr>
            <p:spPr bwMode="auto">
              <a:xfrm>
                <a:off x="2759" y="1521"/>
                <a:ext cx="8" cy="4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56" name="Rectangle 172"/>
              <p:cNvSpPr>
                <a:spLocks noChangeArrowheads="1"/>
              </p:cNvSpPr>
              <p:nvPr/>
            </p:nvSpPr>
            <p:spPr bwMode="auto">
              <a:xfrm>
                <a:off x="2767" y="1521"/>
                <a:ext cx="812" cy="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57" name="Rectangle 173"/>
              <p:cNvSpPr>
                <a:spLocks noChangeArrowheads="1"/>
              </p:cNvSpPr>
              <p:nvPr/>
            </p:nvSpPr>
            <p:spPr bwMode="auto">
              <a:xfrm>
                <a:off x="3579" y="1521"/>
                <a:ext cx="8" cy="4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58" name="Rectangle 174"/>
              <p:cNvSpPr>
                <a:spLocks noChangeArrowheads="1"/>
              </p:cNvSpPr>
              <p:nvPr/>
            </p:nvSpPr>
            <p:spPr bwMode="auto">
              <a:xfrm>
                <a:off x="3587" y="1521"/>
                <a:ext cx="690" cy="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59" name="Rectangle 175"/>
              <p:cNvSpPr>
                <a:spLocks noChangeArrowheads="1"/>
              </p:cNvSpPr>
              <p:nvPr/>
            </p:nvSpPr>
            <p:spPr bwMode="auto">
              <a:xfrm>
                <a:off x="4277" y="1521"/>
                <a:ext cx="8" cy="4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60" name="Rectangle 176"/>
              <p:cNvSpPr>
                <a:spLocks noChangeArrowheads="1"/>
              </p:cNvSpPr>
              <p:nvPr/>
            </p:nvSpPr>
            <p:spPr bwMode="auto">
              <a:xfrm>
                <a:off x="4285" y="1521"/>
                <a:ext cx="512" cy="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61" name="Rectangle 177"/>
              <p:cNvSpPr>
                <a:spLocks noChangeArrowheads="1"/>
              </p:cNvSpPr>
              <p:nvPr/>
            </p:nvSpPr>
            <p:spPr bwMode="auto">
              <a:xfrm>
                <a:off x="4797" y="1521"/>
                <a:ext cx="8" cy="4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62" name="Rectangle 178"/>
              <p:cNvSpPr>
                <a:spLocks noChangeArrowheads="1"/>
              </p:cNvSpPr>
              <p:nvPr/>
            </p:nvSpPr>
            <p:spPr bwMode="auto">
              <a:xfrm>
                <a:off x="4805" y="1521"/>
                <a:ext cx="391" cy="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63" name="Rectangle 179"/>
              <p:cNvSpPr>
                <a:spLocks noChangeArrowheads="1"/>
              </p:cNvSpPr>
              <p:nvPr/>
            </p:nvSpPr>
            <p:spPr bwMode="auto">
              <a:xfrm>
                <a:off x="5196" y="1521"/>
                <a:ext cx="8" cy="4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64" name="Rectangle 180"/>
              <p:cNvSpPr>
                <a:spLocks noChangeArrowheads="1"/>
              </p:cNvSpPr>
              <p:nvPr/>
            </p:nvSpPr>
            <p:spPr bwMode="auto">
              <a:xfrm>
                <a:off x="874" y="1562"/>
                <a:ext cx="8" cy="217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65" name="Rectangle 181"/>
              <p:cNvSpPr>
                <a:spLocks noChangeArrowheads="1"/>
              </p:cNvSpPr>
              <p:nvPr/>
            </p:nvSpPr>
            <p:spPr bwMode="auto">
              <a:xfrm>
                <a:off x="2759" y="1562"/>
                <a:ext cx="8" cy="217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66" name="Rectangle 182"/>
              <p:cNvSpPr>
                <a:spLocks noChangeArrowheads="1"/>
              </p:cNvSpPr>
              <p:nvPr/>
            </p:nvSpPr>
            <p:spPr bwMode="auto">
              <a:xfrm>
                <a:off x="3579" y="1562"/>
                <a:ext cx="8" cy="217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67" name="Rectangle 183"/>
              <p:cNvSpPr>
                <a:spLocks noChangeArrowheads="1"/>
              </p:cNvSpPr>
              <p:nvPr/>
            </p:nvSpPr>
            <p:spPr bwMode="auto">
              <a:xfrm>
                <a:off x="4277" y="1562"/>
                <a:ext cx="8" cy="217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68" name="Rectangle 184"/>
              <p:cNvSpPr>
                <a:spLocks noChangeArrowheads="1"/>
              </p:cNvSpPr>
              <p:nvPr/>
            </p:nvSpPr>
            <p:spPr bwMode="auto">
              <a:xfrm>
                <a:off x="4797" y="1562"/>
                <a:ext cx="8" cy="217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69" name="Rectangle 185"/>
              <p:cNvSpPr>
                <a:spLocks noChangeArrowheads="1"/>
              </p:cNvSpPr>
              <p:nvPr/>
            </p:nvSpPr>
            <p:spPr bwMode="auto">
              <a:xfrm>
                <a:off x="5196" y="1562"/>
                <a:ext cx="8" cy="217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70" name="Rectangle 186"/>
              <p:cNvSpPr>
                <a:spLocks noChangeArrowheads="1"/>
              </p:cNvSpPr>
              <p:nvPr/>
            </p:nvSpPr>
            <p:spPr bwMode="auto">
              <a:xfrm>
                <a:off x="996" y="1842"/>
                <a:ext cx="136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5.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71" name="Rectangle 187"/>
              <p:cNvSpPr>
                <a:spLocks noChangeArrowheads="1"/>
              </p:cNvSpPr>
              <p:nvPr/>
            </p:nvSpPr>
            <p:spPr bwMode="auto">
              <a:xfrm>
                <a:off x="1082" y="1842"/>
                <a:ext cx="77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72" name="Rectangle 188"/>
              <p:cNvSpPr>
                <a:spLocks noChangeArrowheads="1"/>
              </p:cNvSpPr>
              <p:nvPr/>
            </p:nvSpPr>
            <p:spPr bwMode="auto">
              <a:xfrm>
                <a:off x="1125" y="1842"/>
                <a:ext cx="1671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Information systems and expertise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73" name="Rectangle 189"/>
              <p:cNvSpPr>
                <a:spLocks noChangeArrowheads="1"/>
              </p:cNvSpPr>
              <p:nvPr/>
            </p:nvSpPr>
            <p:spPr bwMode="auto">
              <a:xfrm>
                <a:off x="2669" y="1842"/>
                <a:ext cx="77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74" name="Rectangle 190"/>
              <p:cNvSpPr>
                <a:spLocks noChangeArrowheads="1"/>
              </p:cNvSpPr>
              <p:nvPr/>
            </p:nvSpPr>
            <p:spPr bwMode="auto">
              <a:xfrm>
                <a:off x="3118" y="1842"/>
                <a:ext cx="165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15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75" name="Rectangle 191"/>
              <p:cNvSpPr>
                <a:spLocks noChangeArrowheads="1"/>
              </p:cNvSpPr>
              <p:nvPr/>
            </p:nvSpPr>
            <p:spPr bwMode="auto">
              <a:xfrm>
                <a:off x="3230" y="1842"/>
                <a:ext cx="77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76" name="Rectangle 192"/>
              <p:cNvSpPr>
                <a:spLocks noChangeArrowheads="1"/>
              </p:cNvSpPr>
              <p:nvPr/>
            </p:nvSpPr>
            <p:spPr bwMode="auto">
              <a:xfrm>
                <a:off x="3825" y="1842"/>
                <a:ext cx="290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1.5%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77" name="Rectangle 193"/>
              <p:cNvSpPr>
                <a:spLocks noChangeArrowheads="1"/>
              </p:cNvSpPr>
              <p:nvPr/>
            </p:nvSpPr>
            <p:spPr bwMode="auto">
              <a:xfrm>
                <a:off x="4056" y="1842"/>
                <a:ext cx="77" cy="1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2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78" name="Rectangle 194"/>
              <p:cNvSpPr>
                <a:spLocks noChangeArrowheads="1"/>
              </p:cNvSpPr>
              <p:nvPr/>
            </p:nvSpPr>
            <p:spPr bwMode="auto">
              <a:xfrm>
                <a:off x="4354" y="1823"/>
                <a:ext cx="101" cy="1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7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79" name="Rectangle 195"/>
              <p:cNvSpPr>
                <a:spLocks noChangeArrowheads="1"/>
              </p:cNvSpPr>
              <p:nvPr/>
            </p:nvSpPr>
            <p:spPr bwMode="auto">
              <a:xfrm>
                <a:off x="4874" y="1823"/>
                <a:ext cx="101" cy="1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17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Arial" panose="020B0604020202020204" pitchFamily="34" charset="0"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380" name="Rectangle 196"/>
              <p:cNvSpPr>
                <a:spLocks noChangeArrowheads="1"/>
              </p:cNvSpPr>
              <p:nvPr/>
            </p:nvSpPr>
            <p:spPr bwMode="auto">
              <a:xfrm>
                <a:off x="874" y="1779"/>
                <a:ext cx="8" cy="4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81" name="Rectangle 197"/>
              <p:cNvSpPr>
                <a:spLocks noChangeArrowheads="1"/>
              </p:cNvSpPr>
              <p:nvPr/>
            </p:nvSpPr>
            <p:spPr bwMode="auto">
              <a:xfrm>
                <a:off x="882" y="1779"/>
                <a:ext cx="1877" cy="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82" name="Rectangle 198"/>
              <p:cNvSpPr>
                <a:spLocks noChangeArrowheads="1"/>
              </p:cNvSpPr>
              <p:nvPr/>
            </p:nvSpPr>
            <p:spPr bwMode="auto">
              <a:xfrm>
                <a:off x="2759" y="1779"/>
                <a:ext cx="8" cy="4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83" name="Rectangle 199"/>
              <p:cNvSpPr>
                <a:spLocks noChangeArrowheads="1"/>
              </p:cNvSpPr>
              <p:nvPr/>
            </p:nvSpPr>
            <p:spPr bwMode="auto">
              <a:xfrm>
                <a:off x="2767" y="1779"/>
                <a:ext cx="812" cy="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84" name="Rectangle 200"/>
              <p:cNvSpPr>
                <a:spLocks noChangeArrowheads="1"/>
              </p:cNvSpPr>
              <p:nvPr/>
            </p:nvSpPr>
            <p:spPr bwMode="auto">
              <a:xfrm>
                <a:off x="3579" y="1779"/>
                <a:ext cx="8" cy="4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85" name="Rectangle 201"/>
              <p:cNvSpPr>
                <a:spLocks noChangeArrowheads="1"/>
              </p:cNvSpPr>
              <p:nvPr/>
            </p:nvSpPr>
            <p:spPr bwMode="auto">
              <a:xfrm>
                <a:off x="3587" y="1779"/>
                <a:ext cx="690" cy="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86" name="Rectangle 202"/>
              <p:cNvSpPr>
                <a:spLocks noChangeArrowheads="1"/>
              </p:cNvSpPr>
              <p:nvPr/>
            </p:nvSpPr>
            <p:spPr bwMode="auto">
              <a:xfrm>
                <a:off x="4277" y="1779"/>
                <a:ext cx="8" cy="4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87" name="Rectangle 203"/>
              <p:cNvSpPr>
                <a:spLocks noChangeArrowheads="1"/>
              </p:cNvSpPr>
              <p:nvPr/>
            </p:nvSpPr>
            <p:spPr bwMode="auto">
              <a:xfrm>
                <a:off x="4285" y="1779"/>
                <a:ext cx="512" cy="8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388" name="Rectangle 204"/>
              <p:cNvSpPr>
                <a:spLocks noChangeArrowheads="1"/>
              </p:cNvSpPr>
              <p:nvPr/>
            </p:nvSpPr>
            <p:spPr bwMode="auto">
              <a:xfrm>
                <a:off x="4797" y="1779"/>
                <a:ext cx="8" cy="4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</p:grpSp>
        <p:sp>
          <p:nvSpPr>
            <p:cNvPr id="8" name="Rectangle 206"/>
            <p:cNvSpPr>
              <a:spLocks noChangeArrowheads="1"/>
            </p:cNvSpPr>
            <p:nvPr/>
          </p:nvSpPr>
          <p:spPr bwMode="auto">
            <a:xfrm>
              <a:off x="4805" y="1779"/>
              <a:ext cx="391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9" name="Rectangle 207"/>
            <p:cNvSpPr>
              <a:spLocks noChangeArrowheads="1"/>
            </p:cNvSpPr>
            <p:nvPr/>
          </p:nvSpPr>
          <p:spPr bwMode="auto">
            <a:xfrm>
              <a:off x="5196" y="1779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0" name="Rectangle 208"/>
            <p:cNvSpPr>
              <a:spLocks noChangeArrowheads="1"/>
            </p:cNvSpPr>
            <p:nvPr/>
          </p:nvSpPr>
          <p:spPr bwMode="auto">
            <a:xfrm>
              <a:off x="874" y="1820"/>
              <a:ext cx="8" cy="21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1" name="Rectangle 209"/>
            <p:cNvSpPr>
              <a:spLocks noChangeArrowheads="1"/>
            </p:cNvSpPr>
            <p:nvPr/>
          </p:nvSpPr>
          <p:spPr bwMode="auto">
            <a:xfrm>
              <a:off x="2759" y="1820"/>
              <a:ext cx="8" cy="21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2" name="Rectangle 210"/>
            <p:cNvSpPr>
              <a:spLocks noChangeArrowheads="1"/>
            </p:cNvSpPr>
            <p:nvPr/>
          </p:nvSpPr>
          <p:spPr bwMode="auto">
            <a:xfrm>
              <a:off x="3579" y="1820"/>
              <a:ext cx="8" cy="21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3" name="Rectangle 211"/>
            <p:cNvSpPr>
              <a:spLocks noChangeArrowheads="1"/>
            </p:cNvSpPr>
            <p:nvPr/>
          </p:nvSpPr>
          <p:spPr bwMode="auto">
            <a:xfrm>
              <a:off x="4277" y="1820"/>
              <a:ext cx="8" cy="21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4" name="Rectangle 212"/>
            <p:cNvSpPr>
              <a:spLocks noChangeArrowheads="1"/>
            </p:cNvSpPr>
            <p:nvPr/>
          </p:nvSpPr>
          <p:spPr bwMode="auto">
            <a:xfrm>
              <a:off x="4797" y="1820"/>
              <a:ext cx="8" cy="21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5" name="Rectangle 213"/>
            <p:cNvSpPr>
              <a:spLocks noChangeArrowheads="1"/>
            </p:cNvSpPr>
            <p:nvPr/>
          </p:nvSpPr>
          <p:spPr bwMode="auto">
            <a:xfrm>
              <a:off x="5196" y="1820"/>
              <a:ext cx="8" cy="21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6" name="Rectangle 214"/>
            <p:cNvSpPr>
              <a:spLocks noChangeArrowheads="1"/>
            </p:cNvSpPr>
            <p:nvPr/>
          </p:nvSpPr>
          <p:spPr bwMode="auto">
            <a:xfrm>
              <a:off x="996" y="2100"/>
              <a:ext cx="136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6.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7" name="Rectangle 215"/>
            <p:cNvSpPr>
              <a:spLocks noChangeArrowheads="1"/>
            </p:cNvSpPr>
            <p:nvPr/>
          </p:nvSpPr>
          <p:spPr bwMode="auto">
            <a:xfrm>
              <a:off x="1082" y="2100"/>
              <a:ext cx="7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8" name="Rectangle 216"/>
            <p:cNvSpPr>
              <a:spLocks noChangeArrowheads="1"/>
            </p:cNvSpPr>
            <p:nvPr/>
          </p:nvSpPr>
          <p:spPr bwMode="auto">
            <a:xfrm>
              <a:off x="1125" y="2100"/>
              <a:ext cx="913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Initial presentation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9" name="Rectangle 217"/>
            <p:cNvSpPr>
              <a:spLocks noChangeArrowheads="1"/>
            </p:cNvSpPr>
            <p:nvPr/>
          </p:nvSpPr>
          <p:spPr bwMode="auto">
            <a:xfrm>
              <a:off x="1947" y="2100"/>
              <a:ext cx="7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0" name="Rectangle 218"/>
            <p:cNvSpPr>
              <a:spLocks noChangeArrowheads="1"/>
            </p:cNvSpPr>
            <p:nvPr/>
          </p:nvSpPr>
          <p:spPr bwMode="auto">
            <a:xfrm>
              <a:off x="3174" y="2100"/>
              <a:ext cx="10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5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1" name="Rectangle 219"/>
            <p:cNvSpPr>
              <a:spLocks noChangeArrowheads="1"/>
            </p:cNvSpPr>
            <p:nvPr/>
          </p:nvSpPr>
          <p:spPr bwMode="auto">
            <a:xfrm>
              <a:off x="3230" y="2100"/>
              <a:ext cx="7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2" name="Rectangle 220"/>
            <p:cNvSpPr>
              <a:spLocks noChangeArrowheads="1"/>
            </p:cNvSpPr>
            <p:nvPr/>
          </p:nvSpPr>
          <p:spPr bwMode="auto">
            <a:xfrm>
              <a:off x="3825" y="2100"/>
              <a:ext cx="290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0.5%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3" name="Rectangle 221"/>
            <p:cNvSpPr>
              <a:spLocks noChangeArrowheads="1"/>
            </p:cNvSpPr>
            <p:nvPr/>
          </p:nvSpPr>
          <p:spPr bwMode="auto">
            <a:xfrm>
              <a:off x="4056" y="2100"/>
              <a:ext cx="7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4" name="Rectangle 222"/>
            <p:cNvSpPr>
              <a:spLocks noChangeArrowheads="1"/>
            </p:cNvSpPr>
            <p:nvPr/>
          </p:nvSpPr>
          <p:spPr bwMode="auto">
            <a:xfrm>
              <a:off x="4354" y="2081"/>
              <a:ext cx="101" cy="1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7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5" name="Rectangle 223"/>
            <p:cNvSpPr>
              <a:spLocks noChangeArrowheads="1"/>
            </p:cNvSpPr>
            <p:nvPr/>
          </p:nvSpPr>
          <p:spPr bwMode="auto">
            <a:xfrm>
              <a:off x="4874" y="2081"/>
              <a:ext cx="101" cy="1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7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6" name="Rectangle 224"/>
            <p:cNvSpPr>
              <a:spLocks noChangeArrowheads="1"/>
            </p:cNvSpPr>
            <p:nvPr/>
          </p:nvSpPr>
          <p:spPr bwMode="auto">
            <a:xfrm>
              <a:off x="874" y="2038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27" name="Rectangle 225"/>
            <p:cNvSpPr>
              <a:spLocks noChangeArrowheads="1"/>
            </p:cNvSpPr>
            <p:nvPr/>
          </p:nvSpPr>
          <p:spPr bwMode="auto">
            <a:xfrm>
              <a:off x="882" y="2038"/>
              <a:ext cx="1877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28" name="Rectangle 226"/>
            <p:cNvSpPr>
              <a:spLocks noChangeArrowheads="1"/>
            </p:cNvSpPr>
            <p:nvPr/>
          </p:nvSpPr>
          <p:spPr bwMode="auto">
            <a:xfrm>
              <a:off x="2759" y="2038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29" name="Rectangle 227"/>
            <p:cNvSpPr>
              <a:spLocks noChangeArrowheads="1"/>
            </p:cNvSpPr>
            <p:nvPr/>
          </p:nvSpPr>
          <p:spPr bwMode="auto">
            <a:xfrm>
              <a:off x="2767" y="2038"/>
              <a:ext cx="812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30" name="Rectangle 228"/>
            <p:cNvSpPr>
              <a:spLocks noChangeArrowheads="1"/>
            </p:cNvSpPr>
            <p:nvPr/>
          </p:nvSpPr>
          <p:spPr bwMode="auto">
            <a:xfrm>
              <a:off x="3579" y="2038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31" name="Rectangle 229"/>
            <p:cNvSpPr>
              <a:spLocks noChangeArrowheads="1"/>
            </p:cNvSpPr>
            <p:nvPr/>
          </p:nvSpPr>
          <p:spPr bwMode="auto">
            <a:xfrm>
              <a:off x="3587" y="2038"/>
              <a:ext cx="690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32" name="Rectangle 230"/>
            <p:cNvSpPr>
              <a:spLocks noChangeArrowheads="1"/>
            </p:cNvSpPr>
            <p:nvPr/>
          </p:nvSpPr>
          <p:spPr bwMode="auto">
            <a:xfrm>
              <a:off x="4277" y="2038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33" name="Rectangle 231"/>
            <p:cNvSpPr>
              <a:spLocks noChangeArrowheads="1"/>
            </p:cNvSpPr>
            <p:nvPr/>
          </p:nvSpPr>
          <p:spPr bwMode="auto">
            <a:xfrm>
              <a:off x="4285" y="2038"/>
              <a:ext cx="512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34" name="Rectangle 232"/>
            <p:cNvSpPr>
              <a:spLocks noChangeArrowheads="1"/>
            </p:cNvSpPr>
            <p:nvPr/>
          </p:nvSpPr>
          <p:spPr bwMode="auto">
            <a:xfrm>
              <a:off x="4797" y="2038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35" name="Rectangle 233"/>
            <p:cNvSpPr>
              <a:spLocks noChangeArrowheads="1"/>
            </p:cNvSpPr>
            <p:nvPr/>
          </p:nvSpPr>
          <p:spPr bwMode="auto">
            <a:xfrm>
              <a:off x="4805" y="2038"/>
              <a:ext cx="391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36" name="Rectangle 234"/>
            <p:cNvSpPr>
              <a:spLocks noChangeArrowheads="1"/>
            </p:cNvSpPr>
            <p:nvPr/>
          </p:nvSpPr>
          <p:spPr bwMode="auto">
            <a:xfrm>
              <a:off x="5196" y="2038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37" name="Rectangle 235"/>
            <p:cNvSpPr>
              <a:spLocks noChangeArrowheads="1"/>
            </p:cNvSpPr>
            <p:nvPr/>
          </p:nvSpPr>
          <p:spPr bwMode="auto">
            <a:xfrm>
              <a:off x="874" y="2079"/>
              <a:ext cx="8" cy="21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38" name="Rectangle 236"/>
            <p:cNvSpPr>
              <a:spLocks noChangeArrowheads="1"/>
            </p:cNvSpPr>
            <p:nvPr/>
          </p:nvSpPr>
          <p:spPr bwMode="auto">
            <a:xfrm>
              <a:off x="2759" y="2079"/>
              <a:ext cx="8" cy="21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39" name="Rectangle 237"/>
            <p:cNvSpPr>
              <a:spLocks noChangeArrowheads="1"/>
            </p:cNvSpPr>
            <p:nvPr/>
          </p:nvSpPr>
          <p:spPr bwMode="auto">
            <a:xfrm>
              <a:off x="3579" y="2079"/>
              <a:ext cx="8" cy="21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40" name="Rectangle 238"/>
            <p:cNvSpPr>
              <a:spLocks noChangeArrowheads="1"/>
            </p:cNvSpPr>
            <p:nvPr/>
          </p:nvSpPr>
          <p:spPr bwMode="auto">
            <a:xfrm>
              <a:off x="4277" y="2079"/>
              <a:ext cx="8" cy="21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41" name="Rectangle 239"/>
            <p:cNvSpPr>
              <a:spLocks noChangeArrowheads="1"/>
            </p:cNvSpPr>
            <p:nvPr/>
          </p:nvSpPr>
          <p:spPr bwMode="auto">
            <a:xfrm>
              <a:off x="4797" y="2079"/>
              <a:ext cx="8" cy="21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42" name="Rectangle 240"/>
            <p:cNvSpPr>
              <a:spLocks noChangeArrowheads="1"/>
            </p:cNvSpPr>
            <p:nvPr/>
          </p:nvSpPr>
          <p:spPr bwMode="auto">
            <a:xfrm>
              <a:off x="5196" y="2079"/>
              <a:ext cx="8" cy="21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43" name="Rectangle 241"/>
            <p:cNvSpPr>
              <a:spLocks noChangeArrowheads="1"/>
            </p:cNvSpPr>
            <p:nvPr/>
          </p:nvSpPr>
          <p:spPr bwMode="auto">
            <a:xfrm>
              <a:off x="996" y="2358"/>
              <a:ext cx="136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7.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4" name="Rectangle 242"/>
            <p:cNvSpPr>
              <a:spLocks noChangeArrowheads="1"/>
            </p:cNvSpPr>
            <p:nvPr/>
          </p:nvSpPr>
          <p:spPr bwMode="auto">
            <a:xfrm>
              <a:off x="1082" y="2358"/>
              <a:ext cx="7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5" name="Rectangle 243"/>
            <p:cNvSpPr>
              <a:spLocks noChangeArrowheads="1"/>
            </p:cNvSpPr>
            <p:nvPr/>
          </p:nvSpPr>
          <p:spPr bwMode="auto">
            <a:xfrm>
              <a:off x="1125" y="2358"/>
              <a:ext cx="1565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Management (structure, culture)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6" name="Rectangle 244"/>
            <p:cNvSpPr>
              <a:spLocks noChangeArrowheads="1"/>
            </p:cNvSpPr>
            <p:nvPr/>
          </p:nvSpPr>
          <p:spPr bwMode="auto">
            <a:xfrm>
              <a:off x="2566" y="2358"/>
              <a:ext cx="7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7" name="Rectangle 245"/>
            <p:cNvSpPr>
              <a:spLocks noChangeArrowheads="1"/>
            </p:cNvSpPr>
            <p:nvPr/>
          </p:nvSpPr>
          <p:spPr bwMode="auto">
            <a:xfrm>
              <a:off x="3174" y="2358"/>
              <a:ext cx="10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5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8" name="Rectangle 246"/>
            <p:cNvSpPr>
              <a:spLocks noChangeArrowheads="1"/>
            </p:cNvSpPr>
            <p:nvPr/>
          </p:nvSpPr>
          <p:spPr bwMode="auto">
            <a:xfrm>
              <a:off x="3230" y="2358"/>
              <a:ext cx="7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9" name="Rectangle 247"/>
            <p:cNvSpPr>
              <a:spLocks noChangeArrowheads="1"/>
            </p:cNvSpPr>
            <p:nvPr/>
          </p:nvSpPr>
          <p:spPr bwMode="auto">
            <a:xfrm>
              <a:off x="3825" y="2358"/>
              <a:ext cx="290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0.5%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0" name="Rectangle 248"/>
            <p:cNvSpPr>
              <a:spLocks noChangeArrowheads="1"/>
            </p:cNvSpPr>
            <p:nvPr/>
          </p:nvSpPr>
          <p:spPr bwMode="auto">
            <a:xfrm>
              <a:off x="4056" y="2358"/>
              <a:ext cx="7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1" name="Rectangle 249"/>
            <p:cNvSpPr>
              <a:spLocks noChangeArrowheads="1"/>
            </p:cNvSpPr>
            <p:nvPr/>
          </p:nvSpPr>
          <p:spPr bwMode="auto">
            <a:xfrm>
              <a:off x="4354" y="2339"/>
              <a:ext cx="101" cy="1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7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2" name="Rectangle 250"/>
            <p:cNvSpPr>
              <a:spLocks noChangeArrowheads="1"/>
            </p:cNvSpPr>
            <p:nvPr/>
          </p:nvSpPr>
          <p:spPr bwMode="auto">
            <a:xfrm>
              <a:off x="4874" y="2339"/>
              <a:ext cx="101" cy="1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7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3" name="Rectangle 251"/>
            <p:cNvSpPr>
              <a:spLocks noChangeArrowheads="1"/>
            </p:cNvSpPr>
            <p:nvPr/>
          </p:nvSpPr>
          <p:spPr bwMode="auto">
            <a:xfrm>
              <a:off x="874" y="2296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54" name="Rectangle 252"/>
            <p:cNvSpPr>
              <a:spLocks noChangeArrowheads="1"/>
            </p:cNvSpPr>
            <p:nvPr/>
          </p:nvSpPr>
          <p:spPr bwMode="auto">
            <a:xfrm>
              <a:off x="882" y="2296"/>
              <a:ext cx="1877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55" name="Rectangle 253"/>
            <p:cNvSpPr>
              <a:spLocks noChangeArrowheads="1"/>
            </p:cNvSpPr>
            <p:nvPr/>
          </p:nvSpPr>
          <p:spPr bwMode="auto">
            <a:xfrm>
              <a:off x="2759" y="2296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56" name="Rectangle 254"/>
            <p:cNvSpPr>
              <a:spLocks noChangeArrowheads="1"/>
            </p:cNvSpPr>
            <p:nvPr/>
          </p:nvSpPr>
          <p:spPr bwMode="auto">
            <a:xfrm>
              <a:off x="2767" y="2296"/>
              <a:ext cx="812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57" name="Rectangle 255"/>
            <p:cNvSpPr>
              <a:spLocks noChangeArrowheads="1"/>
            </p:cNvSpPr>
            <p:nvPr/>
          </p:nvSpPr>
          <p:spPr bwMode="auto">
            <a:xfrm>
              <a:off x="3579" y="2296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58" name="Rectangle 256"/>
            <p:cNvSpPr>
              <a:spLocks noChangeArrowheads="1"/>
            </p:cNvSpPr>
            <p:nvPr/>
          </p:nvSpPr>
          <p:spPr bwMode="auto">
            <a:xfrm>
              <a:off x="3587" y="2296"/>
              <a:ext cx="690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59" name="Rectangle 257"/>
            <p:cNvSpPr>
              <a:spLocks noChangeArrowheads="1"/>
            </p:cNvSpPr>
            <p:nvPr/>
          </p:nvSpPr>
          <p:spPr bwMode="auto">
            <a:xfrm>
              <a:off x="4277" y="2296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60" name="Rectangle 258"/>
            <p:cNvSpPr>
              <a:spLocks noChangeArrowheads="1"/>
            </p:cNvSpPr>
            <p:nvPr/>
          </p:nvSpPr>
          <p:spPr bwMode="auto">
            <a:xfrm>
              <a:off x="4285" y="2296"/>
              <a:ext cx="512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61" name="Rectangle 259"/>
            <p:cNvSpPr>
              <a:spLocks noChangeArrowheads="1"/>
            </p:cNvSpPr>
            <p:nvPr/>
          </p:nvSpPr>
          <p:spPr bwMode="auto">
            <a:xfrm>
              <a:off x="4797" y="2296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62" name="Rectangle 260"/>
            <p:cNvSpPr>
              <a:spLocks noChangeArrowheads="1"/>
            </p:cNvSpPr>
            <p:nvPr/>
          </p:nvSpPr>
          <p:spPr bwMode="auto">
            <a:xfrm>
              <a:off x="4805" y="2296"/>
              <a:ext cx="391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63" name="Rectangle 261"/>
            <p:cNvSpPr>
              <a:spLocks noChangeArrowheads="1"/>
            </p:cNvSpPr>
            <p:nvPr/>
          </p:nvSpPr>
          <p:spPr bwMode="auto">
            <a:xfrm>
              <a:off x="5196" y="2296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64" name="Rectangle 262"/>
            <p:cNvSpPr>
              <a:spLocks noChangeArrowheads="1"/>
            </p:cNvSpPr>
            <p:nvPr/>
          </p:nvSpPr>
          <p:spPr bwMode="auto">
            <a:xfrm>
              <a:off x="874" y="2337"/>
              <a:ext cx="8" cy="21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65" name="Rectangle 263"/>
            <p:cNvSpPr>
              <a:spLocks noChangeArrowheads="1"/>
            </p:cNvSpPr>
            <p:nvPr/>
          </p:nvSpPr>
          <p:spPr bwMode="auto">
            <a:xfrm>
              <a:off x="2759" y="2337"/>
              <a:ext cx="8" cy="21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66" name="Rectangle 264"/>
            <p:cNvSpPr>
              <a:spLocks noChangeArrowheads="1"/>
            </p:cNvSpPr>
            <p:nvPr/>
          </p:nvSpPr>
          <p:spPr bwMode="auto">
            <a:xfrm>
              <a:off x="3579" y="2337"/>
              <a:ext cx="8" cy="21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67" name="Rectangle 265"/>
            <p:cNvSpPr>
              <a:spLocks noChangeArrowheads="1"/>
            </p:cNvSpPr>
            <p:nvPr/>
          </p:nvSpPr>
          <p:spPr bwMode="auto">
            <a:xfrm>
              <a:off x="4277" y="2337"/>
              <a:ext cx="8" cy="21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68" name="Rectangle 266"/>
            <p:cNvSpPr>
              <a:spLocks noChangeArrowheads="1"/>
            </p:cNvSpPr>
            <p:nvPr/>
          </p:nvSpPr>
          <p:spPr bwMode="auto">
            <a:xfrm>
              <a:off x="4797" y="2337"/>
              <a:ext cx="8" cy="21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69" name="Rectangle 267"/>
            <p:cNvSpPr>
              <a:spLocks noChangeArrowheads="1"/>
            </p:cNvSpPr>
            <p:nvPr/>
          </p:nvSpPr>
          <p:spPr bwMode="auto">
            <a:xfrm>
              <a:off x="5196" y="2337"/>
              <a:ext cx="8" cy="21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70" name="Rectangle 268"/>
            <p:cNvSpPr>
              <a:spLocks noChangeArrowheads="1"/>
            </p:cNvSpPr>
            <p:nvPr/>
          </p:nvSpPr>
          <p:spPr bwMode="auto">
            <a:xfrm>
              <a:off x="996" y="2616"/>
              <a:ext cx="136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8.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71" name="Rectangle 269"/>
            <p:cNvSpPr>
              <a:spLocks noChangeArrowheads="1"/>
            </p:cNvSpPr>
            <p:nvPr/>
          </p:nvSpPr>
          <p:spPr bwMode="auto">
            <a:xfrm>
              <a:off x="1082" y="2616"/>
              <a:ext cx="7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72" name="Rectangle 270"/>
            <p:cNvSpPr>
              <a:spLocks noChangeArrowheads="1"/>
            </p:cNvSpPr>
            <p:nvPr/>
          </p:nvSpPr>
          <p:spPr bwMode="auto">
            <a:xfrm>
              <a:off x="1125" y="2616"/>
              <a:ext cx="1074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Innovation &amp; flexibility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73" name="Rectangle 271"/>
            <p:cNvSpPr>
              <a:spLocks noChangeArrowheads="1"/>
            </p:cNvSpPr>
            <p:nvPr/>
          </p:nvSpPr>
          <p:spPr bwMode="auto">
            <a:xfrm>
              <a:off x="2099" y="2616"/>
              <a:ext cx="7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74" name="Rectangle 272"/>
            <p:cNvSpPr>
              <a:spLocks noChangeArrowheads="1"/>
            </p:cNvSpPr>
            <p:nvPr/>
          </p:nvSpPr>
          <p:spPr bwMode="auto">
            <a:xfrm>
              <a:off x="3174" y="2616"/>
              <a:ext cx="10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5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75" name="Rectangle 273"/>
            <p:cNvSpPr>
              <a:spLocks noChangeArrowheads="1"/>
            </p:cNvSpPr>
            <p:nvPr/>
          </p:nvSpPr>
          <p:spPr bwMode="auto">
            <a:xfrm>
              <a:off x="3230" y="2616"/>
              <a:ext cx="7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76" name="Rectangle 274"/>
            <p:cNvSpPr>
              <a:spLocks noChangeArrowheads="1"/>
            </p:cNvSpPr>
            <p:nvPr/>
          </p:nvSpPr>
          <p:spPr bwMode="auto">
            <a:xfrm>
              <a:off x="3825" y="2616"/>
              <a:ext cx="290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0.5%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77" name="Rectangle 275"/>
            <p:cNvSpPr>
              <a:spLocks noChangeArrowheads="1"/>
            </p:cNvSpPr>
            <p:nvPr/>
          </p:nvSpPr>
          <p:spPr bwMode="auto">
            <a:xfrm>
              <a:off x="4056" y="2616"/>
              <a:ext cx="7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78" name="Rectangle 276"/>
            <p:cNvSpPr>
              <a:spLocks noChangeArrowheads="1"/>
            </p:cNvSpPr>
            <p:nvPr/>
          </p:nvSpPr>
          <p:spPr bwMode="auto">
            <a:xfrm>
              <a:off x="4354" y="2597"/>
              <a:ext cx="101" cy="1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7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79" name="Rectangle 277"/>
            <p:cNvSpPr>
              <a:spLocks noChangeArrowheads="1"/>
            </p:cNvSpPr>
            <p:nvPr/>
          </p:nvSpPr>
          <p:spPr bwMode="auto">
            <a:xfrm>
              <a:off x="4874" y="2597"/>
              <a:ext cx="101" cy="1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7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80" name="Rectangle 278"/>
            <p:cNvSpPr>
              <a:spLocks noChangeArrowheads="1"/>
            </p:cNvSpPr>
            <p:nvPr/>
          </p:nvSpPr>
          <p:spPr bwMode="auto">
            <a:xfrm>
              <a:off x="874" y="2554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81" name="Rectangle 279"/>
            <p:cNvSpPr>
              <a:spLocks noChangeArrowheads="1"/>
            </p:cNvSpPr>
            <p:nvPr/>
          </p:nvSpPr>
          <p:spPr bwMode="auto">
            <a:xfrm>
              <a:off x="882" y="2554"/>
              <a:ext cx="1877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82" name="Rectangle 280"/>
            <p:cNvSpPr>
              <a:spLocks noChangeArrowheads="1"/>
            </p:cNvSpPr>
            <p:nvPr/>
          </p:nvSpPr>
          <p:spPr bwMode="auto">
            <a:xfrm>
              <a:off x="2759" y="2554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83" name="Rectangle 281"/>
            <p:cNvSpPr>
              <a:spLocks noChangeArrowheads="1"/>
            </p:cNvSpPr>
            <p:nvPr/>
          </p:nvSpPr>
          <p:spPr bwMode="auto">
            <a:xfrm>
              <a:off x="2767" y="2554"/>
              <a:ext cx="812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84" name="Rectangle 282"/>
            <p:cNvSpPr>
              <a:spLocks noChangeArrowheads="1"/>
            </p:cNvSpPr>
            <p:nvPr/>
          </p:nvSpPr>
          <p:spPr bwMode="auto">
            <a:xfrm>
              <a:off x="3579" y="2554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85" name="Rectangle 283"/>
            <p:cNvSpPr>
              <a:spLocks noChangeArrowheads="1"/>
            </p:cNvSpPr>
            <p:nvPr/>
          </p:nvSpPr>
          <p:spPr bwMode="auto">
            <a:xfrm>
              <a:off x="3587" y="2554"/>
              <a:ext cx="690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86" name="Rectangle 284"/>
            <p:cNvSpPr>
              <a:spLocks noChangeArrowheads="1"/>
            </p:cNvSpPr>
            <p:nvPr/>
          </p:nvSpPr>
          <p:spPr bwMode="auto">
            <a:xfrm>
              <a:off x="4277" y="2554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87" name="Rectangle 285"/>
            <p:cNvSpPr>
              <a:spLocks noChangeArrowheads="1"/>
            </p:cNvSpPr>
            <p:nvPr/>
          </p:nvSpPr>
          <p:spPr bwMode="auto">
            <a:xfrm>
              <a:off x="4285" y="2554"/>
              <a:ext cx="512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88" name="Rectangle 286"/>
            <p:cNvSpPr>
              <a:spLocks noChangeArrowheads="1"/>
            </p:cNvSpPr>
            <p:nvPr/>
          </p:nvSpPr>
          <p:spPr bwMode="auto">
            <a:xfrm>
              <a:off x="4797" y="2554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89" name="Rectangle 287"/>
            <p:cNvSpPr>
              <a:spLocks noChangeArrowheads="1"/>
            </p:cNvSpPr>
            <p:nvPr/>
          </p:nvSpPr>
          <p:spPr bwMode="auto">
            <a:xfrm>
              <a:off x="4805" y="2554"/>
              <a:ext cx="391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90" name="Rectangle 288"/>
            <p:cNvSpPr>
              <a:spLocks noChangeArrowheads="1"/>
            </p:cNvSpPr>
            <p:nvPr/>
          </p:nvSpPr>
          <p:spPr bwMode="auto">
            <a:xfrm>
              <a:off x="5196" y="2554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91" name="Rectangle 289"/>
            <p:cNvSpPr>
              <a:spLocks noChangeArrowheads="1"/>
            </p:cNvSpPr>
            <p:nvPr/>
          </p:nvSpPr>
          <p:spPr bwMode="auto">
            <a:xfrm>
              <a:off x="874" y="2595"/>
              <a:ext cx="8" cy="21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92" name="Rectangle 290"/>
            <p:cNvSpPr>
              <a:spLocks noChangeArrowheads="1"/>
            </p:cNvSpPr>
            <p:nvPr/>
          </p:nvSpPr>
          <p:spPr bwMode="auto">
            <a:xfrm>
              <a:off x="2759" y="2595"/>
              <a:ext cx="8" cy="21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93" name="Rectangle 291"/>
            <p:cNvSpPr>
              <a:spLocks noChangeArrowheads="1"/>
            </p:cNvSpPr>
            <p:nvPr/>
          </p:nvSpPr>
          <p:spPr bwMode="auto">
            <a:xfrm>
              <a:off x="3579" y="2595"/>
              <a:ext cx="8" cy="21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94" name="Rectangle 292"/>
            <p:cNvSpPr>
              <a:spLocks noChangeArrowheads="1"/>
            </p:cNvSpPr>
            <p:nvPr/>
          </p:nvSpPr>
          <p:spPr bwMode="auto">
            <a:xfrm>
              <a:off x="4277" y="2595"/>
              <a:ext cx="8" cy="21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95" name="Rectangle 293"/>
            <p:cNvSpPr>
              <a:spLocks noChangeArrowheads="1"/>
            </p:cNvSpPr>
            <p:nvPr/>
          </p:nvSpPr>
          <p:spPr bwMode="auto">
            <a:xfrm>
              <a:off x="4797" y="2595"/>
              <a:ext cx="8" cy="21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96" name="Rectangle 294"/>
            <p:cNvSpPr>
              <a:spLocks noChangeArrowheads="1"/>
            </p:cNvSpPr>
            <p:nvPr/>
          </p:nvSpPr>
          <p:spPr bwMode="auto">
            <a:xfrm>
              <a:off x="5196" y="2595"/>
              <a:ext cx="8" cy="21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97" name="Rectangle 295"/>
            <p:cNvSpPr>
              <a:spLocks noChangeArrowheads="1"/>
            </p:cNvSpPr>
            <p:nvPr/>
          </p:nvSpPr>
          <p:spPr bwMode="auto">
            <a:xfrm>
              <a:off x="996" y="2875"/>
              <a:ext cx="136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9.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98" name="Rectangle 296"/>
            <p:cNvSpPr>
              <a:spLocks noChangeArrowheads="1"/>
            </p:cNvSpPr>
            <p:nvPr/>
          </p:nvSpPr>
          <p:spPr bwMode="auto">
            <a:xfrm>
              <a:off x="1082" y="2875"/>
              <a:ext cx="7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99" name="Rectangle 297"/>
            <p:cNvSpPr>
              <a:spLocks noChangeArrowheads="1"/>
            </p:cNvSpPr>
            <p:nvPr/>
          </p:nvSpPr>
          <p:spPr bwMode="auto">
            <a:xfrm>
              <a:off x="1125" y="2875"/>
              <a:ext cx="1386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References (existing clients)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0" name="Rectangle 298"/>
            <p:cNvSpPr>
              <a:spLocks noChangeArrowheads="1"/>
            </p:cNvSpPr>
            <p:nvPr/>
          </p:nvSpPr>
          <p:spPr bwMode="auto">
            <a:xfrm>
              <a:off x="2397" y="2875"/>
              <a:ext cx="7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1" name="Rectangle 299"/>
            <p:cNvSpPr>
              <a:spLocks noChangeArrowheads="1"/>
            </p:cNvSpPr>
            <p:nvPr/>
          </p:nvSpPr>
          <p:spPr bwMode="auto">
            <a:xfrm>
              <a:off x="3118" y="2875"/>
              <a:ext cx="165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10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2" name="Rectangle 300"/>
            <p:cNvSpPr>
              <a:spLocks noChangeArrowheads="1"/>
            </p:cNvSpPr>
            <p:nvPr/>
          </p:nvSpPr>
          <p:spPr bwMode="auto">
            <a:xfrm>
              <a:off x="3230" y="2875"/>
              <a:ext cx="7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3" name="Rectangle 301"/>
            <p:cNvSpPr>
              <a:spLocks noChangeArrowheads="1"/>
            </p:cNvSpPr>
            <p:nvPr/>
          </p:nvSpPr>
          <p:spPr bwMode="auto">
            <a:xfrm>
              <a:off x="3825" y="2875"/>
              <a:ext cx="290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1.0%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4" name="Rectangle 302"/>
            <p:cNvSpPr>
              <a:spLocks noChangeArrowheads="1"/>
            </p:cNvSpPr>
            <p:nvPr/>
          </p:nvSpPr>
          <p:spPr bwMode="auto">
            <a:xfrm>
              <a:off x="4056" y="2875"/>
              <a:ext cx="7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5" name="Rectangle 303"/>
            <p:cNvSpPr>
              <a:spLocks noChangeArrowheads="1"/>
            </p:cNvSpPr>
            <p:nvPr/>
          </p:nvSpPr>
          <p:spPr bwMode="auto">
            <a:xfrm>
              <a:off x="4354" y="2857"/>
              <a:ext cx="101" cy="1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7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6" name="Rectangle 304"/>
            <p:cNvSpPr>
              <a:spLocks noChangeArrowheads="1"/>
            </p:cNvSpPr>
            <p:nvPr/>
          </p:nvSpPr>
          <p:spPr bwMode="auto">
            <a:xfrm>
              <a:off x="4874" y="2857"/>
              <a:ext cx="101" cy="1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7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7" name="Rectangle 305"/>
            <p:cNvSpPr>
              <a:spLocks noChangeArrowheads="1"/>
            </p:cNvSpPr>
            <p:nvPr/>
          </p:nvSpPr>
          <p:spPr bwMode="auto">
            <a:xfrm>
              <a:off x="874" y="2813"/>
              <a:ext cx="8" cy="4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08" name="Rectangle 306"/>
            <p:cNvSpPr>
              <a:spLocks noChangeArrowheads="1"/>
            </p:cNvSpPr>
            <p:nvPr/>
          </p:nvSpPr>
          <p:spPr bwMode="auto">
            <a:xfrm>
              <a:off x="882" y="2813"/>
              <a:ext cx="1877" cy="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09" name="Rectangle 307"/>
            <p:cNvSpPr>
              <a:spLocks noChangeArrowheads="1"/>
            </p:cNvSpPr>
            <p:nvPr/>
          </p:nvSpPr>
          <p:spPr bwMode="auto">
            <a:xfrm>
              <a:off x="2759" y="2813"/>
              <a:ext cx="8" cy="4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10" name="Rectangle 308"/>
            <p:cNvSpPr>
              <a:spLocks noChangeArrowheads="1"/>
            </p:cNvSpPr>
            <p:nvPr/>
          </p:nvSpPr>
          <p:spPr bwMode="auto">
            <a:xfrm>
              <a:off x="2767" y="2813"/>
              <a:ext cx="812" cy="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11" name="Rectangle 309"/>
            <p:cNvSpPr>
              <a:spLocks noChangeArrowheads="1"/>
            </p:cNvSpPr>
            <p:nvPr/>
          </p:nvSpPr>
          <p:spPr bwMode="auto">
            <a:xfrm>
              <a:off x="3579" y="2813"/>
              <a:ext cx="8" cy="4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12" name="Rectangle 310"/>
            <p:cNvSpPr>
              <a:spLocks noChangeArrowheads="1"/>
            </p:cNvSpPr>
            <p:nvPr/>
          </p:nvSpPr>
          <p:spPr bwMode="auto">
            <a:xfrm>
              <a:off x="3587" y="2813"/>
              <a:ext cx="690" cy="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13" name="Rectangle 311"/>
            <p:cNvSpPr>
              <a:spLocks noChangeArrowheads="1"/>
            </p:cNvSpPr>
            <p:nvPr/>
          </p:nvSpPr>
          <p:spPr bwMode="auto">
            <a:xfrm>
              <a:off x="4277" y="2813"/>
              <a:ext cx="8" cy="4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14" name="Rectangle 312"/>
            <p:cNvSpPr>
              <a:spLocks noChangeArrowheads="1"/>
            </p:cNvSpPr>
            <p:nvPr/>
          </p:nvSpPr>
          <p:spPr bwMode="auto">
            <a:xfrm>
              <a:off x="4285" y="2813"/>
              <a:ext cx="512" cy="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15" name="Rectangle 313"/>
            <p:cNvSpPr>
              <a:spLocks noChangeArrowheads="1"/>
            </p:cNvSpPr>
            <p:nvPr/>
          </p:nvSpPr>
          <p:spPr bwMode="auto">
            <a:xfrm>
              <a:off x="4797" y="2813"/>
              <a:ext cx="8" cy="4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16" name="Rectangle 314"/>
            <p:cNvSpPr>
              <a:spLocks noChangeArrowheads="1"/>
            </p:cNvSpPr>
            <p:nvPr/>
          </p:nvSpPr>
          <p:spPr bwMode="auto">
            <a:xfrm>
              <a:off x="4805" y="2813"/>
              <a:ext cx="391" cy="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17" name="Rectangle 315"/>
            <p:cNvSpPr>
              <a:spLocks noChangeArrowheads="1"/>
            </p:cNvSpPr>
            <p:nvPr/>
          </p:nvSpPr>
          <p:spPr bwMode="auto">
            <a:xfrm>
              <a:off x="5196" y="2813"/>
              <a:ext cx="8" cy="4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18" name="Rectangle 316"/>
            <p:cNvSpPr>
              <a:spLocks noChangeArrowheads="1"/>
            </p:cNvSpPr>
            <p:nvPr/>
          </p:nvSpPr>
          <p:spPr bwMode="auto">
            <a:xfrm>
              <a:off x="874" y="2853"/>
              <a:ext cx="8" cy="219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19" name="Rectangle 317"/>
            <p:cNvSpPr>
              <a:spLocks noChangeArrowheads="1"/>
            </p:cNvSpPr>
            <p:nvPr/>
          </p:nvSpPr>
          <p:spPr bwMode="auto">
            <a:xfrm>
              <a:off x="2759" y="2853"/>
              <a:ext cx="8" cy="219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20" name="Rectangle 318"/>
            <p:cNvSpPr>
              <a:spLocks noChangeArrowheads="1"/>
            </p:cNvSpPr>
            <p:nvPr/>
          </p:nvSpPr>
          <p:spPr bwMode="auto">
            <a:xfrm>
              <a:off x="3579" y="2853"/>
              <a:ext cx="8" cy="219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21" name="Rectangle 319"/>
            <p:cNvSpPr>
              <a:spLocks noChangeArrowheads="1"/>
            </p:cNvSpPr>
            <p:nvPr/>
          </p:nvSpPr>
          <p:spPr bwMode="auto">
            <a:xfrm>
              <a:off x="4277" y="2853"/>
              <a:ext cx="8" cy="219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22" name="Rectangle 320"/>
            <p:cNvSpPr>
              <a:spLocks noChangeArrowheads="1"/>
            </p:cNvSpPr>
            <p:nvPr/>
          </p:nvSpPr>
          <p:spPr bwMode="auto">
            <a:xfrm>
              <a:off x="4797" y="2853"/>
              <a:ext cx="8" cy="219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23" name="Rectangle 321"/>
            <p:cNvSpPr>
              <a:spLocks noChangeArrowheads="1"/>
            </p:cNvSpPr>
            <p:nvPr/>
          </p:nvSpPr>
          <p:spPr bwMode="auto">
            <a:xfrm>
              <a:off x="5196" y="2853"/>
              <a:ext cx="8" cy="219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24" name="Rectangle 322"/>
            <p:cNvSpPr>
              <a:spLocks noChangeArrowheads="1"/>
            </p:cNvSpPr>
            <p:nvPr/>
          </p:nvSpPr>
          <p:spPr bwMode="auto">
            <a:xfrm>
              <a:off x="945" y="3133"/>
              <a:ext cx="196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10.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25" name="Rectangle 323"/>
            <p:cNvSpPr>
              <a:spLocks noChangeArrowheads="1"/>
            </p:cNvSpPr>
            <p:nvPr/>
          </p:nvSpPr>
          <p:spPr bwMode="auto">
            <a:xfrm>
              <a:off x="1086" y="3133"/>
              <a:ext cx="7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26" name="Rectangle 324"/>
            <p:cNvSpPr>
              <a:spLocks noChangeArrowheads="1"/>
            </p:cNvSpPr>
            <p:nvPr/>
          </p:nvSpPr>
          <p:spPr bwMode="auto">
            <a:xfrm>
              <a:off x="1125" y="3133"/>
              <a:ext cx="562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Reputation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27" name="Rectangle 325"/>
            <p:cNvSpPr>
              <a:spLocks noChangeArrowheads="1"/>
            </p:cNvSpPr>
            <p:nvPr/>
          </p:nvSpPr>
          <p:spPr bwMode="auto">
            <a:xfrm>
              <a:off x="1615" y="3133"/>
              <a:ext cx="7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28" name="Rectangle 326"/>
            <p:cNvSpPr>
              <a:spLocks noChangeArrowheads="1"/>
            </p:cNvSpPr>
            <p:nvPr/>
          </p:nvSpPr>
          <p:spPr bwMode="auto">
            <a:xfrm>
              <a:off x="3174" y="3133"/>
              <a:ext cx="10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5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29" name="Rectangle 327"/>
            <p:cNvSpPr>
              <a:spLocks noChangeArrowheads="1"/>
            </p:cNvSpPr>
            <p:nvPr/>
          </p:nvSpPr>
          <p:spPr bwMode="auto">
            <a:xfrm>
              <a:off x="3230" y="3133"/>
              <a:ext cx="7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30" name="Rectangle 328"/>
            <p:cNvSpPr>
              <a:spLocks noChangeArrowheads="1"/>
            </p:cNvSpPr>
            <p:nvPr/>
          </p:nvSpPr>
          <p:spPr bwMode="auto">
            <a:xfrm>
              <a:off x="3825" y="3133"/>
              <a:ext cx="290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0.5%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31" name="Rectangle 329"/>
            <p:cNvSpPr>
              <a:spLocks noChangeArrowheads="1"/>
            </p:cNvSpPr>
            <p:nvPr/>
          </p:nvSpPr>
          <p:spPr bwMode="auto">
            <a:xfrm>
              <a:off x="4056" y="3133"/>
              <a:ext cx="7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32" name="Rectangle 330"/>
            <p:cNvSpPr>
              <a:spLocks noChangeArrowheads="1"/>
            </p:cNvSpPr>
            <p:nvPr/>
          </p:nvSpPr>
          <p:spPr bwMode="auto">
            <a:xfrm>
              <a:off x="4354" y="3115"/>
              <a:ext cx="101" cy="1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7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33" name="Rectangle 331"/>
            <p:cNvSpPr>
              <a:spLocks noChangeArrowheads="1"/>
            </p:cNvSpPr>
            <p:nvPr/>
          </p:nvSpPr>
          <p:spPr bwMode="auto">
            <a:xfrm>
              <a:off x="4874" y="3115"/>
              <a:ext cx="101" cy="1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7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34" name="Rectangle 332"/>
            <p:cNvSpPr>
              <a:spLocks noChangeArrowheads="1"/>
            </p:cNvSpPr>
            <p:nvPr/>
          </p:nvSpPr>
          <p:spPr bwMode="auto">
            <a:xfrm>
              <a:off x="874" y="3072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35" name="Rectangle 333"/>
            <p:cNvSpPr>
              <a:spLocks noChangeArrowheads="1"/>
            </p:cNvSpPr>
            <p:nvPr/>
          </p:nvSpPr>
          <p:spPr bwMode="auto">
            <a:xfrm>
              <a:off x="882" y="3072"/>
              <a:ext cx="1877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36" name="Rectangle 334"/>
            <p:cNvSpPr>
              <a:spLocks noChangeArrowheads="1"/>
            </p:cNvSpPr>
            <p:nvPr/>
          </p:nvSpPr>
          <p:spPr bwMode="auto">
            <a:xfrm>
              <a:off x="2759" y="3072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37" name="Rectangle 335"/>
            <p:cNvSpPr>
              <a:spLocks noChangeArrowheads="1"/>
            </p:cNvSpPr>
            <p:nvPr/>
          </p:nvSpPr>
          <p:spPr bwMode="auto">
            <a:xfrm>
              <a:off x="2767" y="3072"/>
              <a:ext cx="812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38" name="Rectangle 336"/>
            <p:cNvSpPr>
              <a:spLocks noChangeArrowheads="1"/>
            </p:cNvSpPr>
            <p:nvPr/>
          </p:nvSpPr>
          <p:spPr bwMode="auto">
            <a:xfrm>
              <a:off x="3579" y="3072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39" name="Rectangle 337"/>
            <p:cNvSpPr>
              <a:spLocks noChangeArrowheads="1"/>
            </p:cNvSpPr>
            <p:nvPr/>
          </p:nvSpPr>
          <p:spPr bwMode="auto">
            <a:xfrm>
              <a:off x="3587" y="3072"/>
              <a:ext cx="690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40" name="Rectangle 338"/>
            <p:cNvSpPr>
              <a:spLocks noChangeArrowheads="1"/>
            </p:cNvSpPr>
            <p:nvPr/>
          </p:nvSpPr>
          <p:spPr bwMode="auto">
            <a:xfrm>
              <a:off x="4277" y="3072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41" name="Rectangle 339"/>
            <p:cNvSpPr>
              <a:spLocks noChangeArrowheads="1"/>
            </p:cNvSpPr>
            <p:nvPr/>
          </p:nvSpPr>
          <p:spPr bwMode="auto">
            <a:xfrm>
              <a:off x="4285" y="3072"/>
              <a:ext cx="512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42" name="Rectangle 340"/>
            <p:cNvSpPr>
              <a:spLocks noChangeArrowheads="1"/>
            </p:cNvSpPr>
            <p:nvPr/>
          </p:nvSpPr>
          <p:spPr bwMode="auto">
            <a:xfrm>
              <a:off x="4797" y="3072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43" name="Rectangle 341"/>
            <p:cNvSpPr>
              <a:spLocks noChangeArrowheads="1"/>
            </p:cNvSpPr>
            <p:nvPr/>
          </p:nvSpPr>
          <p:spPr bwMode="auto">
            <a:xfrm>
              <a:off x="4805" y="3072"/>
              <a:ext cx="391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44" name="Rectangle 342"/>
            <p:cNvSpPr>
              <a:spLocks noChangeArrowheads="1"/>
            </p:cNvSpPr>
            <p:nvPr/>
          </p:nvSpPr>
          <p:spPr bwMode="auto">
            <a:xfrm>
              <a:off x="5196" y="3072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45" name="Rectangle 343"/>
            <p:cNvSpPr>
              <a:spLocks noChangeArrowheads="1"/>
            </p:cNvSpPr>
            <p:nvPr/>
          </p:nvSpPr>
          <p:spPr bwMode="auto">
            <a:xfrm>
              <a:off x="874" y="3113"/>
              <a:ext cx="8" cy="21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46" name="Rectangle 344"/>
            <p:cNvSpPr>
              <a:spLocks noChangeArrowheads="1"/>
            </p:cNvSpPr>
            <p:nvPr/>
          </p:nvSpPr>
          <p:spPr bwMode="auto">
            <a:xfrm>
              <a:off x="2759" y="3113"/>
              <a:ext cx="8" cy="21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47" name="Rectangle 345"/>
            <p:cNvSpPr>
              <a:spLocks noChangeArrowheads="1"/>
            </p:cNvSpPr>
            <p:nvPr/>
          </p:nvSpPr>
          <p:spPr bwMode="auto">
            <a:xfrm>
              <a:off x="3579" y="3113"/>
              <a:ext cx="8" cy="21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48" name="Rectangle 346"/>
            <p:cNvSpPr>
              <a:spLocks noChangeArrowheads="1"/>
            </p:cNvSpPr>
            <p:nvPr/>
          </p:nvSpPr>
          <p:spPr bwMode="auto">
            <a:xfrm>
              <a:off x="4277" y="3113"/>
              <a:ext cx="8" cy="21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49" name="Rectangle 347"/>
            <p:cNvSpPr>
              <a:spLocks noChangeArrowheads="1"/>
            </p:cNvSpPr>
            <p:nvPr/>
          </p:nvSpPr>
          <p:spPr bwMode="auto">
            <a:xfrm>
              <a:off x="4797" y="3113"/>
              <a:ext cx="8" cy="21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50" name="Rectangle 348"/>
            <p:cNvSpPr>
              <a:spLocks noChangeArrowheads="1"/>
            </p:cNvSpPr>
            <p:nvPr/>
          </p:nvSpPr>
          <p:spPr bwMode="auto">
            <a:xfrm>
              <a:off x="5196" y="3113"/>
              <a:ext cx="8" cy="21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51" name="Rectangle 349"/>
            <p:cNvSpPr>
              <a:spLocks noChangeArrowheads="1"/>
            </p:cNvSpPr>
            <p:nvPr/>
          </p:nvSpPr>
          <p:spPr bwMode="auto">
            <a:xfrm>
              <a:off x="945" y="3391"/>
              <a:ext cx="546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Contractor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52" name="Rectangle 350"/>
            <p:cNvSpPr>
              <a:spLocks noChangeArrowheads="1"/>
            </p:cNvSpPr>
            <p:nvPr/>
          </p:nvSpPr>
          <p:spPr bwMode="auto">
            <a:xfrm>
              <a:off x="1419" y="3391"/>
              <a:ext cx="84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-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53" name="Rectangle 351"/>
            <p:cNvSpPr>
              <a:spLocks noChangeArrowheads="1"/>
            </p:cNvSpPr>
            <p:nvPr/>
          </p:nvSpPr>
          <p:spPr bwMode="auto">
            <a:xfrm>
              <a:off x="1453" y="3391"/>
              <a:ext cx="74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related TOTAL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54" name="Rectangle 352"/>
            <p:cNvSpPr>
              <a:spLocks noChangeArrowheads="1"/>
            </p:cNvSpPr>
            <p:nvPr/>
          </p:nvSpPr>
          <p:spPr bwMode="auto">
            <a:xfrm>
              <a:off x="2116" y="3391"/>
              <a:ext cx="7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55" name="Rectangle 353"/>
            <p:cNvSpPr>
              <a:spLocks noChangeArrowheads="1"/>
            </p:cNvSpPr>
            <p:nvPr/>
          </p:nvSpPr>
          <p:spPr bwMode="auto">
            <a:xfrm>
              <a:off x="3060" y="3391"/>
              <a:ext cx="319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100%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56" name="Rectangle 354"/>
            <p:cNvSpPr>
              <a:spLocks noChangeArrowheads="1"/>
            </p:cNvSpPr>
            <p:nvPr/>
          </p:nvSpPr>
          <p:spPr bwMode="auto">
            <a:xfrm>
              <a:off x="3320" y="3391"/>
              <a:ext cx="7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57" name="Rectangle 355"/>
            <p:cNvSpPr>
              <a:spLocks noChangeArrowheads="1"/>
            </p:cNvSpPr>
            <p:nvPr/>
          </p:nvSpPr>
          <p:spPr bwMode="auto">
            <a:xfrm>
              <a:off x="3852" y="3391"/>
              <a:ext cx="261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10%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58" name="Rectangle 356"/>
            <p:cNvSpPr>
              <a:spLocks noChangeArrowheads="1"/>
            </p:cNvSpPr>
            <p:nvPr/>
          </p:nvSpPr>
          <p:spPr bwMode="auto">
            <a:xfrm>
              <a:off x="4054" y="3391"/>
              <a:ext cx="7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59" name="Rectangle 357"/>
            <p:cNvSpPr>
              <a:spLocks noChangeArrowheads="1"/>
            </p:cNvSpPr>
            <p:nvPr/>
          </p:nvSpPr>
          <p:spPr bwMode="auto">
            <a:xfrm>
              <a:off x="4354" y="3373"/>
              <a:ext cx="101" cy="1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7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60" name="Rectangle 358"/>
            <p:cNvSpPr>
              <a:spLocks noChangeArrowheads="1"/>
            </p:cNvSpPr>
            <p:nvPr/>
          </p:nvSpPr>
          <p:spPr bwMode="auto">
            <a:xfrm>
              <a:off x="4874" y="3373"/>
              <a:ext cx="101" cy="1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7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61" name="Rectangle 359"/>
            <p:cNvSpPr>
              <a:spLocks noChangeArrowheads="1"/>
            </p:cNvSpPr>
            <p:nvPr/>
          </p:nvSpPr>
          <p:spPr bwMode="auto">
            <a:xfrm>
              <a:off x="874" y="3330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62" name="Rectangle 360"/>
            <p:cNvSpPr>
              <a:spLocks noChangeArrowheads="1"/>
            </p:cNvSpPr>
            <p:nvPr/>
          </p:nvSpPr>
          <p:spPr bwMode="auto">
            <a:xfrm>
              <a:off x="882" y="3330"/>
              <a:ext cx="1877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63" name="Rectangle 361"/>
            <p:cNvSpPr>
              <a:spLocks noChangeArrowheads="1"/>
            </p:cNvSpPr>
            <p:nvPr/>
          </p:nvSpPr>
          <p:spPr bwMode="auto">
            <a:xfrm>
              <a:off x="2759" y="3330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64" name="Rectangle 362"/>
            <p:cNvSpPr>
              <a:spLocks noChangeArrowheads="1"/>
            </p:cNvSpPr>
            <p:nvPr/>
          </p:nvSpPr>
          <p:spPr bwMode="auto">
            <a:xfrm>
              <a:off x="2767" y="3330"/>
              <a:ext cx="812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65" name="Rectangle 363"/>
            <p:cNvSpPr>
              <a:spLocks noChangeArrowheads="1"/>
            </p:cNvSpPr>
            <p:nvPr/>
          </p:nvSpPr>
          <p:spPr bwMode="auto">
            <a:xfrm>
              <a:off x="3579" y="3330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66" name="Rectangle 364"/>
            <p:cNvSpPr>
              <a:spLocks noChangeArrowheads="1"/>
            </p:cNvSpPr>
            <p:nvPr/>
          </p:nvSpPr>
          <p:spPr bwMode="auto">
            <a:xfrm>
              <a:off x="3587" y="3330"/>
              <a:ext cx="690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67" name="Rectangle 365"/>
            <p:cNvSpPr>
              <a:spLocks noChangeArrowheads="1"/>
            </p:cNvSpPr>
            <p:nvPr/>
          </p:nvSpPr>
          <p:spPr bwMode="auto">
            <a:xfrm>
              <a:off x="4277" y="3330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68" name="Rectangle 366"/>
            <p:cNvSpPr>
              <a:spLocks noChangeArrowheads="1"/>
            </p:cNvSpPr>
            <p:nvPr/>
          </p:nvSpPr>
          <p:spPr bwMode="auto">
            <a:xfrm>
              <a:off x="4285" y="3330"/>
              <a:ext cx="512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69" name="Rectangle 367"/>
            <p:cNvSpPr>
              <a:spLocks noChangeArrowheads="1"/>
            </p:cNvSpPr>
            <p:nvPr/>
          </p:nvSpPr>
          <p:spPr bwMode="auto">
            <a:xfrm>
              <a:off x="4797" y="3330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70" name="Rectangle 368"/>
            <p:cNvSpPr>
              <a:spLocks noChangeArrowheads="1"/>
            </p:cNvSpPr>
            <p:nvPr/>
          </p:nvSpPr>
          <p:spPr bwMode="auto">
            <a:xfrm>
              <a:off x="4805" y="3330"/>
              <a:ext cx="391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71" name="Rectangle 369"/>
            <p:cNvSpPr>
              <a:spLocks noChangeArrowheads="1"/>
            </p:cNvSpPr>
            <p:nvPr/>
          </p:nvSpPr>
          <p:spPr bwMode="auto">
            <a:xfrm>
              <a:off x="5196" y="3330"/>
              <a:ext cx="8" cy="4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72" name="Rectangle 370"/>
            <p:cNvSpPr>
              <a:spLocks noChangeArrowheads="1"/>
            </p:cNvSpPr>
            <p:nvPr/>
          </p:nvSpPr>
          <p:spPr bwMode="auto">
            <a:xfrm>
              <a:off x="874" y="3371"/>
              <a:ext cx="8" cy="25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73" name="Rectangle 371"/>
            <p:cNvSpPr>
              <a:spLocks noChangeArrowheads="1"/>
            </p:cNvSpPr>
            <p:nvPr/>
          </p:nvSpPr>
          <p:spPr bwMode="auto">
            <a:xfrm>
              <a:off x="874" y="3621"/>
              <a:ext cx="1885" cy="3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74" name="Rectangle 372"/>
            <p:cNvSpPr>
              <a:spLocks noChangeArrowheads="1"/>
            </p:cNvSpPr>
            <p:nvPr/>
          </p:nvSpPr>
          <p:spPr bwMode="auto">
            <a:xfrm>
              <a:off x="2759" y="3371"/>
              <a:ext cx="8" cy="25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75" name="Rectangle 373"/>
            <p:cNvSpPr>
              <a:spLocks noChangeArrowheads="1"/>
            </p:cNvSpPr>
            <p:nvPr/>
          </p:nvSpPr>
          <p:spPr bwMode="auto">
            <a:xfrm>
              <a:off x="2759" y="3621"/>
              <a:ext cx="3" cy="3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76" name="Rectangle 374"/>
            <p:cNvSpPr>
              <a:spLocks noChangeArrowheads="1"/>
            </p:cNvSpPr>
            <p:nvPr/>
          </p:nvSpPr>
          <p:spPr bwMode="auto">
            <a:xfrm>
              <a:off x="2762" y="3621"/>
              <a:ext cx="817" cy="3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77" name="Rectangle 375"/>
            <p:cNvSpPr>
              <a:spLocks noChangeArrowheads="1"/>
            </p:cNvSpPr>
            <p:nvPr/>
          </p:nvSpPr>
          <p:spPr bwMode="auto">
            <a:xfrm>
              <a:off x="3579" y="3371"/>
              <a:ext cx="8" cy="25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78" name="Rectangle 376"/>
            <p:cNvSpPr>
              <a:spLocks noChangeArrowheads="1"/>
            </p:cNvSpPr>
            <p:nvPr/>
          </p:nvSpPr>
          <p:spPr bwMode="auto">
            <a:xfrm>
              <a:off x="3579" y="3621"/>
              <a:ext cx="3" cy="3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79" name="Rectangle 377"/>
            <p:cNvSpPr>
              <a:spLocks noChangeArrowheads="1"/>
            </p:cNvSpPr>
            <p:nvPr/>
          </p:nvSpPr>
          <p:spPr bwMode="auto">
            <a:xfrm>
              <a:off x="3582" y="3621"/>
              <a:ext cx="695" cy="3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80" name="Rectangle 378"/>
            <p:cNvSpPr>
              <a:spLocks noChangeArrowheads="1"/>
            </p:cNvSpPr>
            <p:nvPr/>
          </p:nvSpPr>
          <p:spPr bwMode="auto">
            <a:xfrm>
              <a:off x="4277" y="3371"/>
              <a:ext cx="8" cy="25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81" name="Rectangle 379"/>
            <p:cNvSpPr>
              <a:spLocks noChangeArrowheads="1"/>
            </p:cNvSpPr>
            <p:nvPr/>
          </p:nvSpPr>
          <p:spPr bwMode="auto">
            <a:xfrm>
              <a:off x="4277" y="3621"/>
              <a:ext cx="3" cy="3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82" name="Rectangle 380"/>
            <p:cNvSpPr>
              <a:spLocks noChangeArrowheads="1"/>
            </p:cNvSpPr>
            <p:nvPr/>
          </p:nvSpPr>
          <p:spPr bwMode="auto">
            <a:xfrm>
              <a:off x="4280" y="3621"/>
              <a:ext cx="517" cy="3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83" name="Rectangle 381"/>
            <p:cNvSpPr>
              <a:spLocks noChangeArrowheads="1"/>
            </p:cNvSpPr>
            <p:nvPr/>
          </p:nvSpPr>
          <p:spPr bwMode="auto">
            <a:xfrm>
              <a:off x="4797" y="3371"/>
              <a:ext cx="8" cy="25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84" name="Rectangle 382"/>
            <p:cNvSpPr>
              <a:spLocks noChangeArrowheads="1"/>
            </p:cNvSpPr>
            <p:nvPr/>
          </p:nvSpPr>
          <p:spPr bwMode="auto">
            <a:xfrm>
              <a:off x="4797" y="3621"/>
              <a:ext cx="3" cy="3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85" name="Rectangle 383"/>
            <p:cNvSpPr>
              <a:spLocks noChangeArrowheads="1"/>
            </p:cNvSpPr>
            <p:nvPr/>
          </p:nvSpPr>
          <p:spPr bwMode="auto">
            <a:xfrm>
              <a:off x="4800" y="3621"/>
              <a:ext cx="396" cy="3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86" name="Rectangle 384"/>
            <p:cNvSpPr>
              <a:spLocks noChangeArrowheads="1"/>
            </p:cNvSpPr>
            <p:nvPr/>
          </p:nvSpPr>
          <p:spPr bwMode="auto">
            <a:xfrm>
              <a:off x="5196" y="3371"/>
              <a:ext cx="8" cy="25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87" name="Rectangle 385"/>
            <p:cNvSpPr>
              <a:spLocks noChangeArrowheads="1"/>
            </p:cNvSpPr>
            <p:nvPr/>
          </p:nvSpPr>
          <p:spPr bwMode="auto">
            <a:xfrm>
              <a:off x="5196" y="3621"/>
              <a:ext cx="8" cy="3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dirty="0"/>
            </a:p>
          </p:txBody>
        </p:sp>
        <p:sp>
          <p:nvSpPr>
            <p:cNvPr id="188" name="Rectangle 386"/>
            <p:cNvSpPr>
              <a:spLocks noChangeArrowheads="1"/>
            </p:cNvSpPr>
            <p:nvPr/>
          </p:nvSpPr>
          <p:spPr bwMode="auto">
            <a:xfrm>
              <a:off x="806" y="3622"/>
              <a:ext cx="99" cy="1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</p:grpSp>
      <p:sp>
        <p:nvSpPr>
          <p:cNvPr id="389" name="TextBox 388">
            <a:extLst>
              <a:ext uri="{FF2B5EF4-FFF2-40B4-BE49-F238E27FC236}">
                <a16:creationId xmlns:a16="http://schemas.microsoft.com/office/drawing/2014/main" id="{A63FD18A-D183-4746-8B06-0F7B984564B1}"/>
              </a:ext>
            </a:extLst>
          </p:cNvPr>
          <p:cNvSpPr txBox="1"/>
          <p:nvPr/>
        </p:nvSpPr>
        <p:spPr>
          <a:xfrm>
            <a:off x="8246858" y="4036912"/>
            <a:ext cx="325602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321049511"/>
      </p:ext>
    </p:extLst>
  </p:cSld>
  <p:clrMapOvr>
    <a:masterClrMapping/>
  </p:clrMapOvr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0568" y="562414"/>
            <a:ext cx="6011418" cy="4532577"/>
          </a:xfrm>
        </p:spPr>
      </p:pic>
      <p:sp>
        <p:nvSpPr>
          <p:cNvPr id="2" name="TextBox 1"/>
          <p:cNvSpPr txBox="1"/>
          <p:nvPr/>
        </p:nvSpPr>
        <p:spPr>
          <a:xfrm>
            <a:off x="2982191" y="155864"/>
            <a:ext cx="638001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36.4 </a:t>
            </a:r>
            <a:r>
              <a:rPr lang="en-GB" sz="1400" dirty="0"/>
              <a:t>Summary of the tender evaluation process together with an example of an overall evaluation matrix</a:t>
            </a:r>
            <a:endParaRPr lang="en-GB" sz="1400" b="1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B288C3-666D-4997-9FD7-E1792217AC86}"/>
              </a:ext>
            </a:extLst>
          </p:cNvPr>
          <p:cNvSpPr txBox="1"/>
          <p:nvPr/>
        </p:nvSpPr>
        <p:spPr>
          <a:xfrm>
            <a:off x="2306054" y="509499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102550308"/>
      </p:ext>
    </p:extLst>
  </p:cSld>
  <p:clrMapOvr>
    <a:masterClrMapping/>
  </p:clrMapOvr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8078" y="831272"/>
            <a:ext cx="6311728" cy="4303897"/>
          </a:xfrm>
        </p:spPr>
      </p:pic>
      <p:sp>
        <p:nvSpPr>
          <p:cNvPr id="2" name="TextBox 1"/>
          <p:cNvSpPr txBox="1"/>
          <p:nvPr/>
        </p:nvSpPr>
        <p:spPr>
          <a:xfrm>
            <a:off x="2148078" y="301336"/>
            <a:ext cx="54788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36.5 </a:t>
            </a:r>
            <a:r>
              <a:rPr lang="en-GB" sz="1400" dirty="0"/>
              <a:t>The final stages of contractor selection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A47C9A-6DAC-4932-9A15-41F4E2FAE7CF}"/>
              </a:ext>
            </a:extLst>
          </p:cNvPr>
          <p:cNvSpPr txBox="1"/>
          <p:nvPr/>
        </p:nvSpPr>
        <p:spPr>
          <a:xfrm>
            <a:off x="1746325" y="5135169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227320443"/>
      </p:ext>
    </p:extLst>
  </p:cSld>
  <p:clrMapOvr>
    <a:masterClrMapping/>
  </p:clrMapOvr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0796" y="1287504"/>
            <a:ext cx="4847844" cy="337358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217164" y="675410"/>
            <a:ext cx="52306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36.6 </a:t>
            </a:r>
            <a:r>
              <a:rPr lang="en-GB" sz="1400" dirty="0"/>
              <a:t>Operational risk assessment: measurement of risk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728B8A-D661-449D-892F-B62730E57909}"/>
              </a:ext>
            </a:extLst>
          </p:cNvPr>
          <p:cNvSpPr txBox="1"/>
          <p:nvPr/>
        </p:nvSpPr>
        <p:spPr>
          <a:xfrm>
            <a:off x="1966340" y="4898028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797582250"/>
      </p:ext>
    </p:extLst>
  </p:cSld>
  <p:clrMapOvr>
    <a:masterClrMapping/>
  </p:clrMapOvr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770933" y="185166"/>
            <a:ext cx="66501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Table 37.1 </a:t>
            </a:r>
            <a:r>
              <a:rPr lang="en-GB" sz="1400" dirty="0"/>
              <a:t>Why </a:t>
            </a:r>
            <a:r>
              <a:rPr lang="en-GB" sz="1400" cap="all" dirty="0"/>
              <a:t>3</a:t>
            </a:r>
            <a:r>
              <a:rPr lang="en-GB" sz="1400" dirty="0"/>
              <a:t>PL relationships fail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F33733-CC8A-4872-9B0C-A3DEC4F37727}"/>
              </a:ext>
            </a:extLst>
          </p:cNvPr>
          <p:cNvSpPr txBox="1"/>
          <p:nvPr/>
        </p:nvSpPr>
        <p:spPr>
          <a:xfrm>
            <a:off x="8537713" y="4999383"/>
            <a:ext cx="331015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7F83975-EC02-D90D-A5E7-A5E232F0E8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3054" y="0"/>
            <a:ext cx="4869023" cy="6562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5848319"/>
      </p:ext>
    </p:extLst>
  </p:cSld>
  <p:clrMapOvr>
    <a:masterClrMapping/>
  </p:clrMapOvr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7643" y="1128526"/>
            <a:ext cx="4730357" cy="3352445"/>
          </a:xfrm>
        </p:spPr>
      </p:pic>
      <p:sp>
        <p:nvSpPr>
          <p:cNvPr id="2" name="TextBox 1"/>
          <p:cNvSpPr txBox="1"/>
          <p:nvPr/>
        </p:nvSpPr>
        <p:spPr>
          <a:xfrm>
            <a:off x="2127643" y="543751"/>
            <a:ext cx="531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37.1 </a:t>
            </a:r>
            <a:r>
              <a:rPr lang="en-GB" sz="1400" dirty="0"/>
              <a:t>An overall approach to outsourcing management</a:t>
            </a:r>
            <a:r>
              <a:rPr lang="en-GB" sz="1400" b="1" dirty="0"/>
              <a:t> 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800589-E981-4D46-B4B1-01C32044FE5D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118275778"/>
      </p:ext>
    </p:extLst>
  </p:cSld>
  <p:clrMapOvr>
    <a:masterClrMapping/>
  </p:clrMapOvr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2580" y="654637"/>
            <a:ext cx="5500829" cy="4630466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2032580" y="131417"/>
            <a:ext cx="617623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Table 37.2 </a:t>
            </a:r>
            <a:r>
              <a:rPr lang="en-GB" sz="1400" dirty="0"/>
              <a:t>An example of the development of metrics for a </a:t>
            </a:r>
            <a:r>
              <a:rPr lang="en-GB" sz="1400" cap="all" dirty="0"/>
              <a:t>3</a:t>
            </a:r>
            <a:r>
              <a:rPr lang="en-GB" sz="1400" dirty="0"/>
              <a:t>PL provider planning to operate a warehouse and storage operation for an online retailer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505881-1F6E-48BF-96C5-94C4FCCA9A2E}"/>
              </a:ext>
            </a:extLst>
          </p:cNvPr>
          <p:cNvSpPr txBox="1"/>
          <p:nvPr/>
        </p:nvSpPr>
        <p:spPr>
          <a:xfrm>
            <a:off x="1852343" y="5285103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953618119"/>
      </p:ext>
    </p:extLst>
  </p:cSld>
  <p:clrMapOvr>
    <a:masterClrMapping/>
  </p:clrMapOvr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6911" y="706581"/>
            <a:ext cx="5326326" cy="4168607"/>
          </a:xfrm>
        </p:spPr>
      </p:pic>
      <p:sp>
        <p:nvSpPr>
          <p:cNvPr id="2" name="TextBox 1"/>
          <p:cNvSpPr txBox="1"/>
          <p:nvPr/>
        </p:nvSpPr>
        <p:spPr>
          <a:xfrm>
            <a:off x="2786912" y="414194"/>
            <a:ext cx="55465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38.1 </a:t>
            </a:r>
            <a:r>
              <a:rPr lang="en-GB" sz="1400" dirty="0"/>
              <a:t>The planning and control cycle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3A2ED4-4FFD-4FEA-AD56-6C374A444520}"/>
              </a:ext>
            </a:extLst>
          </p:cNvPr>
          <p:cNvSpPr txBox="1"/>
          <p:nvPr/>
        </p:nvSpPr>
        <p:spPr>
          <a:xfrm>
            <a:off x="2229854" y="5017298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193715849"/>
      </p:ext>
    </p:extLst>
  </p:cSld>
  <p:clrMapOvr>
    <a:masterClrMapping/>
  </p:clrMapOvr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86912" y="414194"/>
            <a:ext cx="55465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38.2 </a:t>
            </a:r>
            <a:r>
              <a:rPr lang="en-GB" sz="1400" dirty="0"/>
              <a:t>The balanced scorecard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27FD624-C3C0-4AFF-9F31-6779D85A11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4595" y="786417"/>
            <a:ext cx="5505450" cy="38671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94B6878-FFA7-4436-9133-9AF1DA8CCA34}"/>
              </a:ext>
            </a:extLst>
          </p:cNvPr>
          <p:cNvSpPr txBox="1"/>
          <p:nvPr/>
        </p:nvSpPr>
        <p:spPr>
          <a:xfrm>
            <a:off x="1905351" y="5025790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931841271"/>
      </p:ext>
    </p:extLst>
  </p:cSld>
  <p:clrMapOvr>
    <a:masterClrMapping/>
  </p:clrMapOvr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1525" y="1069046"/>
            <a:ext cx="6221413" cy="3791140"/>
          </a:xfrm>
        </p:spPr>
      </p:pic>
      <p:sp>
        <p:nvSpPr>
          <p:cNvPr id="2" name="TextBox 1"/>
          <p:cNvSpPr txBox="1"/>
          <p:nvPr/>
        </p:nvSpPr>
        <p:spPr>
          <a:xfrm>
            <a:off x="2026227" y="477982"/>
            <a:ext cx="60371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38.3 </a:t>
            </a:r>
            <a:r>
              <a:rPr lang="en-GB" sz="1400" dirty="0"/>
              <a:t>Balanced scorecard: typical measurements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44840D-3DAD-4F85-8834-E036A9C7DAF7}"/>
              </a:ext>
            </a:extLst>
          </p:cNvPr>
          <p:cNvSpPr txBox="1"/>
          <p:nvPr/>
        </p:nvSpPr>
        <p:spPr>
          <a:xfrm>
            <a:off x="1812586" y="5004046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4032555690"/>
      </p:ext>
    </p:extLst>
  </p:cSld>
  <p:clrMapOvr>
    <a:masterClrMapping/>
  </p:clrMapOvr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3B5282-4468-E75C-5C66-40A81892B9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B5D9FF6-BCA7-BAB8-7039-5D3251BC9B72}"/>
              </a:ext>
            </a:extLst>
          </p:cNvPr>
          <p:cNvSpPr txBox="1"/>
          <p:nvPr/>
        </p:nvSpPr>
        <p:spPr>
          <a:xfrm>
            <a:off x="507231" y="5476163"/>
            <a:ext cx="111775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69542F-97C9-9890-02A3-D68D2D4CB0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8096" y="256422"/>
            <a:ext cx="6461401" cy="499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17501"/>
      </p:ext>
    </p:extLst>
  </p:cSld>
  <p:clrMapOvr>
    <a:masterClrMapping/>
  </p:clrMapOvr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9207" y="1496292"/>
            <a:ext cx="6493178" cy="3397948"/>
          </a:xfrm>
        </p:spPr>
      </p:pic>
      <p:sp>
        <p:nvSpPr>
          <p:cNvPr id="2" name="TextBox 1"/>
          <p:cNvSpPr txBox="1"/>
          <p:nvPr/>
        </p:nvSpPr>
        <p:spPr>
          <a:xfrm>
            <a:off x="2469207" y="831270"/>
            <a:ext cx="54448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38.4 </a:t>
            </a:r>
            <a:r>
              <a:rPr lang="en-GB" sz="1400" dirty="0"/>
              <a:t>Integrated supply chain metrics framework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15945C-00DC-43D5-964B-0F2FCF735E9D}"/>
              </a:ext>
            </a:extLst>
          </p:cNvPr>
          <p:cNvSpPr txBox="1"/>
          <p:nvPr/>
        </p:nvSpPr>
        <p:spPr>
          <a:xfrm>
            <a:off x="2229854" y="5100098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770568220"/>
      </p:ext>
    </p:extLst>
  </p:cSld>
  <p:clrMapOvr>
    <a:masterClrMapping/>
  </p:clrMapOvr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610898-181C-7559-957D-952908F421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EE95613-B0B6-9444-CA14-FFA6622BF574}"/>
              </a:ext>
            </a:extLst>
          </p:cNvPr>
          <p:cNvSpPr txBox="1"/>
          <p:nvPr/>
        </p:nvSpPr>
        <p:spPr>
          <a:xfrm>
            <a:off x="507231" y="5476163"/>
            <a:ext cx="111775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8FEB490-0F3D-F4E0-B651-6F03FCEED3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533" y="323629"/>
            <a:ext cx="8731428" cy="5032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7493139"/>
      </p:ext>
    </p:extLst>
  </p:cSld>
  <p:clrMapOvr>
    <a:masterClrMapping/>
  </p:clrMapOvr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4070" y="1025559"/>
            <a:ext cx="4007773" cy="4317356"/>
          </a:xfrm>
        </p:spPr>
      </p:pic>
      <p:sp>
        <p:nvSpPr>
          <p:cNvPr id="2" name="TextBox 1"/>
          <p:cNvSpPr txBox="1"/>
          <p:nvPr/>
        </p:nvSpPr>
        <p:spPr>
          <a:xfrm>
            <a:off x="2753591" y="363682"/>
            <a:ext cx="5590309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38.5 </a:t>
            </a:r>
            <a:r>
              <a:rPr lang="en-GB" sz="1400" dirty="0"/>
              <a:t> The steps required to prepare and use an operating control system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96EB79-9087-47A6-8ED5-7CBE69669EA5}"/>
              </a:ext>
            </a:extLst>
          </p:cNvPr>
          <p:cNvSpPr txBox="1"/>
          <p:nvPr/>
        </p:nvSpPr>
        <p:spPr>
          <a:xfrm>
            <a:off x="1865595" y="530922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655069958"/>
      </p:ext>
    </p:extLst>
  </p:cSld>
  <p:clrMapOvr>
    <a:masterClrMapping/>
  </p:clrMapOvr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4634" y="1290379"/>
            <a:ext cx="5888875" cy="3863771"/>
          </a:xfrm>
        </p:spPr>
      </p:pic>
      <p:sp>
        <p:nvSpPr>
          <p:cNvPr id="2" name="TextBox 1"/>
          <p:cNvSpPr txBox="1"/>
          <p:nvPr/>
        </p:nvSpPr>
        <p:spPr>
          <a:xfrm>
            <a:off x="2444634" y="644236"/>
            <a:ext cx="5930439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38.6 </a:t>
            </a:r>
            <a:r>
              <a:rPr lang="en-GB" sz="1400" dirty="0"/>
              <a:t>Hierarchy of needs showing the different information requirements at the different levels of an organization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DDD579-7B31-4618-BD61-59F8DEC63FDF}"/>
              </a:ext>
            </a:extLst>
          </p:cNvPr>
          <p:cNvSpPr txBox="1"/>
          <p:nvPr/>
        </p:nvSpPr>
        <p:spPr>
          <a:xfrm>
            <a:off x="1786082" y="5154150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292899723"/>
      </p:ext>
    </p:extLst>
  </p:cSld>
  <p:clrMapOvr>
    <a:masterClrMapping/>
  </p:clrMapOvr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9825" y="1293727"/>
            <a:ext cx="6484308" cy="3597592"/>
          </a:xfrm>
        </p:spPr>
      </p:pic>
      <p:sp>
        <p:nvSpPr>
          <p:cNvPr id="2" name="TextBox 1"/>
          <p:cNvSpPr txBox="1"/>
          <p:nvPr/>
        </p:nvSpPr>
        <p:spPr>
          <a:xfrm>
            <a:off x="2572720" y="893618"/>
            <a:ext cx="5552971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38.7</a:t>
            </a:r>
            <a:r>
              <a:rPr lang="en-GB" sz="1400" dirty="0"/>
              <a:t> Hierarchical structure of a measurement system used by a household goods manufacturer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A38579-B20C-4672-B3E5-3064F8C2AC9F}"/>
              </a:ext>
            </a:extLst>
          </p:cNvPr>
          <p:cNvSpPr txBox="1"/>
          <p:nvPr/>
        </p:nvSpPr>
        <p:spPr>
          <a:xfrm>
            <a:off x="1786082" y="5029818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373780194"/>
      </p:ext>
    </p:extLst>
  </p:cSld>
  <p:clrMapOvr>
    <a:masterClrMapping/>
  </p:clrMapOvr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1438" y="644236"/>
            <a:ext cx="6453311" cy="4608644"/>
          </a:xfrm>
        </p:spPr>
      </p:pic>
      <p:sp>
        <p:nvSpPr>
          <p:cNvPr id="2" name="TextBox 1"/>
          <p:cNvSpPr txBox="1"/>
          <p:nvPr/>
        </p:nvSpPr>
        <p:spPr>
          <a:xfrm>
            <a:off x="2234045" y="249382"/>
            <a:ext cx="61929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38.8 </a:t>
            </a:r>
            <a:r>
              <a:rPr lang="en-GB" sz="1400" dirty="0"/>
              <a:t>A measurement dashboard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14B468-CF7A-4A53-9C24-9BE6E7DFE2F9}"/>
              </a:ext>
            </a:extLst>
          </p:cNvPr>
          <p:cNvSpPr txBox="1"/>
          <p:nvPr/>
        </p:nvSpPr>
        <p:spPr>
          <a:xfrm>
            <a:off x="1621947" y="5252880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654733741"/>
      </p:ext>
    </p:extLst>
  </p:cSld>
  <p:clrMapOvr>
    <a:masterClrMapping/>
  </p:clrMapOvr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9098" y="509154"/>
            <a:ext cx="5939800" cy="4525916"/>
          </a:xfrm>
        </p:spPr>
      </p:pic>
      <p:sp>
        <p:nvSpPr>
          <p:cNvPr id="2" name="TextBox 1"/>
          <p:cNvSpPr txBox="1"/>
          <p:nvPr/>
        </p:nvSpPr>
        <p:spPr>
          <a:xfrm>
            <a:off x="2549098" y="176645"/>
            <a:ext cx="59402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38.9 </a:t>
            </a:r>
            <a:r>
              <a:rPr lang="en-GB" sz="1400" dirty="0"/>
              <a:t>Example of actual measurements for the dashboard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3DFDA6-DC94-4DBE-A4B2-AF206123E099}"/>
              </a:ext>
            </a:extLst>
          </p:cNvPr>
          <p:cNvSpPr txBox="1"/>
          <p:nvPr/>
        </p:nvSpPr>
        <p:spPr>
          <a:xfrm>
            <a:off x="2051126" y="5105969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15319670"/>
      </p:ext>
    </p:extLst>
  </p:cSld>
  <p:clrMapOvr>
    <a:masterClrMapping/>
  </p:clrMapOvr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471D29A-83CB-4AA7-9DFD-5D624E018DBD}"/>
              </a:ext>
            </a:extLst>
          </p:cNvPr>
          <p:cNvSpPr txBox="1"/>
          <p:nvPr/>
        </p:nvSpPr>
        <p:spPr>
          <a:xfrm>
            <a:off x="1695199" y="5023968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FC85CC0-01BA-9F92-2205-BB40C97CA1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0082" y="517172"/>
            <a:ext cx="6820124" cy="4506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579100"/>
      </p:ext>
    </p:extLst>
  </p:cSld>
  <p:clrMapOvr>
    <a:masterClrMapping/>
  </p:clrMapOvr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8391" y="633844"/>
            <a:ext cx="4419046" cy="3790447"/>
          </a:xfrm>
        </p:spPr>
      </p:pic>
      <p:sp>
        <p:nvSpPr>
          <p:cNvPr id="2" name="TextBox 1"/>
          <p:cNvSpPr txBox="1"/>
          <p:nvPr/>
        </p:nvSpPr>
        <p:spPr>
          <a:xfrm>
            <a:off x="3198391" y="232804"/>
            <a:ext cx="41687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39.1 </a:t>
            </a:r>
            <a:r>
              <a:rPr lang="en-GB" sz="1400" dirty="0"/>
              <a:t> Distribution Audit: General approach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83FCAF-1C60-43E7-9FC4-F8C16F056CD9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813520229"/>
      </p:ext>
    </p:extLst>
  </p:cSld>
  <p:clrMapOvr>
    <a:masterClrMapping/>
  </p:clrMapOvr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5848" y="867186"/>
            <a:ext cx="5196880" cy="3243401"/>
          </a:xfrm>
        </p:spPr>
      </p:pic>
      <p:sp>
        <p:nvSpPr>
          <p:cNvPr id="2" name="TextBox 1"/>
          <p:cNvSpPr txBox="1"/>
          <p:nvPr/>
        </p:nvSpPr>
        <p:spPr>
          <a:xfrm>
            <a:off x="2704289" y="472331"/>
            <a:ext cx="48499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39.2 </a:t>
            </a:r>
            <a:r>
              <a:rPr lang="en-GB" sz="1400" dirty="0"/>
              <a:t>Typical activity centres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54088C-8A5A-4863-8870-B92BF7278430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252670833"/>
      </p:ext>
    </p:extLst>
  </p:cSld>
  <p:clrMapOvr>
    <a:masterClrMapping/>
  </p:clrMapOvr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E6D6BB-0391-EB90-6E2C-CBE08C59FE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B0AD4A9-4256-2A4E-E291-FFE696D24244}"/>
              </a:ext>
            </a:extLst>
          </p:cNvPr>
          <p:cNvSpPr txBox="1"/>
          <p:nvPr/>
        </p:nvSpPr>
        <p:spPr>
          <a:xfrm>
            <a:off x="507231" y="5476163"/>
            <a:ext cx="111775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E8AFB4-4886-A4FF-4FC9-29E01BDC9B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2282555" y="-1038836"/>
            <a:ext cx="5171283" cy="7824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8336411"/>
      </p:ext>
    </p:extLst>
  </p:cSld>
  <p:clrMapOvr>
    <a:masterClrMapping/>
  </p:clrMapOvr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F5E2544-800E-209F-1F26-97C3EC591AA2}"/>
              </a:ext>
            </a:extLst>
          </p:cNvPr>
          <p:cNvSpPr txBox="1"/>
          <p:nvPr/>
        </p:nvSpPr>
        <p:spPr>
          <a:xfrm>
            <a:off x="0" y="5523531"/>
            <a:ext cx="120593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4446D1-23FC-03EC-D614-A4E3B17773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392" y="250606"/>
            <a:ext cx="7792537" cy="5001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6363602"/>
      </p:ext>
    </p:extLst>
  </p:cSld>
  <p:clrMapOvr>
    <a:masterClrMapping/>
  </p:clrMapOvr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39AD5C-24D5-CA1F-3683-86BED33C4E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7140938-D494-78B1-5CE1-3891CB5AA2E6}"/>
              </a:ext>
            </a:extLst>
          </p:cNvPr>
          <p:cNvSpPr txBox="1"/>
          <p:nvPr/>
        </p:nvSpPr>
        <p:spPr>
          <a:xfrm>
            <a:off x="0" y="5523531"/>
            <a:ext cx="120593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6014A9-42F8-F214-817F-EABE98C556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1799198" y="-879918"/>
            <a:ext cx="5302253" cy="7656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789559"/>
      </p:ext>
    </p:extLst>
  </p:cSld>
  <p:clrMapOvr>
    <a:masterClrMapping/>
  </p:clrMapOvr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B3B4D0-C23B-45F6-2179-62683511D3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B1F703F-6E43-4856-1B18-33DDB2575DC5}"/>
              </a:ext>
            </a:extLst>
          </p:cNvPr>
          <p:cNvSpPr txBox="1"/>
          <p:nvPr/>
        </p:nvSpPr>
        <p:spPr>
          <a:xfrm>
            <a:off x="0" y="5523531"/>
            <a:ext cx="120593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105AAC-D528-634D-C7A8-D63B465DD1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806" y="1224130"/>
            <a:ext cx="8352984" cy="3111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647681"/>
      </p:ext>
    </p:extLst>
  </p:cSld>
  <p:clrMapOvr>
    <a:masterClrMapping/>
  </p:clrMapOvr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06C8AE-D12D-4877-60A8-8D1EE98552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A0D769A-3335-45A0-45C2-08C658AEF896}"/>
              </a:ext>
            </a:extLst>
          </p:cNvPr>
          <p:cNvSpPr txBox="1"/>
          <p:nvPr/>
        </p:nvSpPr>
        <p:spPr>
          <a:xfrm>
            <a:off x="0" y="5523531"/>
            <a:ext cx="120593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73419AE-075E-FB91-C139-8CFC9170F4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262" y="226402"/>
            <a:ext cx="5646853" cy="5383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837485"/>
      </p:ext>
    </p:extLst>
  </p:cSld>
  <p:clrMapOvr>
    <a:masterClrMapping/>
  </p:clrMapOvr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88340A-0EA1-732D-25F8-D96A10B8AB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E088308-914A-5BE5-1743-DB13AC470663}"/>
              </a:ext>
            </a:extLst>
          </p:cNvPr>
          <p:cNvSpPr txBox="1"/>
          <p:nvPr/>
        </p:nvSpPr>
        <p:spPr>
          <a:xfrm>
            <a:off x="0" y="5523531"/>
            <a:ext cx="120593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1A0ADD-BE20-0C2F-E044-D9B65DC5EC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4541"/>
          <a:stretch>
            <a:fillRect/>
          </a:stretch>
        </p:blipFill>
        <p:spPr>
          <a:xfrm>
            <a:off x="1891255" y="171201"/>
            <a:ext cx="5420481" cy="5256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393114"/>
      </p:ext>
    </p:extLst>
  </p:cSld>
  <p:clrMapOvr>
    <a:masterClrMapping/>
  </p:clrMapOvr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8F3DEB-EAD9-21EB-A613-12D631D1BA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F298344-2AD0-B095-A6CE-4A8E6BA14610}"/>
              </a:ext>
            </a:extLst>
          </p:cNvPr>
          <p:cNvSpPr txBox="1"/>
          <p:nvPr/>
        </p:nvSpPr>
        <p:spPr>
          <a:xfrm>
            <a:off x="0" y="5523531"/>
            <a:ext cx="120593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A6C04A6-8602-8DF3-8732-ABA5DD2AC2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0237" y="621176"/>
            <a:ext cx="6894937" cy="4674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69673"/>
      </p:ext>
    </p:extLst>
  </p:cSld>
  <p:clrMapOvr>
    <a:masterClrMapping/>
  </p:clrMapOvr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E937BA-6E18-13A7-3DC8-949049538C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125D8CC-BDBE-8AF2-9F40-980CD90B743A}"/>
              </a:ext>
            </a:extLst>
          </p:cNvPr>
          <p:cNvSpPr txBox="1"/>
          <p:nvPr/>
        </p:nvSpPr>
        <p:spPr>
          <a:xfrm>
            <a:off x="0" y="5523531"/>
            <a:ext cx="120593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25E934-AA61-5A98-A424-FD532BAC6D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792" y="1026692"/>
            <a:ext cx="7571699" cy="2958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7490248"/>
      </p:ext>
    </p:extLst>
  </p:cSld>
  <p:clrMapOvr>
    <a:masterClrMapping/>
  </p:clrMapOvr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4047" y="2197894"/>
            <a:ext cx="163047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43.1 South Asia earthquake final scorecard</a:t>
            </a:r>
            <a:endParaRPr lang="en-GB" sz="1400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E3CFE1-3240-4D96-8669-D91AD9D0EF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763" y="252251"/>
            <a:ext cx="5913898" cy="455940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AA1C5FD-19B0-49EE-B262-E429044E43C7}"/>
              </a:ext>
            </a:extLst>
          </p:cNvPr>
          <p:cNvSpPr txBox="1"/>
          <p:nvPr/>
        </p:nvSpPr>
        <p:spPr>
          <a:xfrm>
            <a:off x="1733073" y="4811652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377867134"/>
      </p:ext>
    </p:extLst>
  </p:cSld>
  <p:clrMapOvr>
    <a:masterClrMapping/>
  </p:clrMapOvr>
</p:sld>
</file>

<file path=ppt/theme/theme1.xml><?xml version="1.0" encoding="utf-8"?>
<a:theme xmlns:a="http://schemas.openxmlformats.org/drawingml/2006/main" name="Kogan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8598</Words>
  <Application>Microsoft Office PowerPoint</Application>
  <PresentationFormat>Widescreen</PresentationFormat>
  <Paragraphs>611</Paragraphs>
  <Slides>175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175</vt:i4>
      </vt:variant>
    </vt:vector>
  </HeadingPairs>
  <TitlesOfParts>
    <vt:vector size="183" baseType="lpstr">
      <vt:lpstr>MiloOT</vt:lpstr>
      <vt:lpstr>MiloOT-Bold</vt:lpstr>
      <vt:lpstr>Univers LT Std 45 Light</vt:lpstr>
      <vt:lpstr>Arial</vt:lpstr>
      <vt:lpstr>Calibri</vt:lpstr>
      <vt:lpstr>Calibri Light</vt:lpstr>
      <vt:lpstr>Times New Roman</vt:lpstr>
      <vt:lpstr>Kogan Page</vt:lpstr>
      <vt:lpstr>The Handbook of Logistics and Distribution Management</vt:lpstr>
      <vt:lpstr>PowerPoint Presentation</vt:lpstr>
      <vt:lpstr>PowerPoint Presentation</vt:lpstr>
      <vt:lpstr>PowerPoint Presentation</vt:lpstr>
      <vt:lpstr>PowerPoint Presentation</vt:lpstr>
      <vt:lpstr>The 10 R’s of Logistics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Katleen Richardson</dc:creator>
  <cp:lastModifiedBy>Irina Neaga</cp:lastModifiedBy>
  <cp:revision>291</cp:revision>
  <dcterms:created xsi:type="dcterms:W3CDTF">2014-09-03T10:23:02Z</dcterms:created>
  <dcterms:modified xsi:type="dcterms:W3CDTF">2026-03-05T08:48:25Z</dcterms:modified>
</cp:coreProperties>
</file>