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85" r:id="rId18"/>
    <p:sldId id="284" r:id="rId19"/>
    <p:sldId id="286"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5EEA72-3F31-4D01-9CFB-0E0CDF24AF28}" v="3" dt="2022-10-27T09:12:09.2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0" d="100"/>
          <a:sy n="120" d="100"/>
        </p:scale>
        <p:origin x="134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795EEA72-3F31-4D01-9CFB-0E0CDF24AF28}"/>
    <pc:docChg chg="custSel addSld modSld">
      <pc:chgData name="Rhodri Thomas" userId="97013524-85ec-4bc1-99cf-ee75f81eb8cc" providerId="ADAL" clId="{795EEA72-3F31-4D01-9CFB-0E0CDF24AF28}" dt="2022-10-27T09:16:29.359" v="53" actId="20577"/>
      <pc:docMkLst>
        <pc:docMk/>
      </pc:docMkLst>
      <pc:sldChg chg="modSp mod">
        <pc:chgData name="Rhodri Thomas" userId="97013524-85ec-4bc1-99cf-ee75f81eb8cc" providerId="ADAL" clId="{795EEA72-3F31-4D01-9CFB-0E0CDF24AF28}" dt="2022-10-27T09:16:29.359" v="53" actId="20577"/>
        <pc:sldMkLst>
          <pc:docMk/>
          <pc:sldMk cId="2901511962" sldId="256"/>
        </pc:sldMkLst>
        <pc:spChg chg="mod">
          <ac:chgData name="Rhodri Thomas" userId="97013524-85ec-4bc1-99cf-ee75f81eb8cc" providerId="ADAL" clId="{795EEA72-3F31-4D01-9CFB-0E0CDF24AF28}" dt="2022-10-27T09:16:23.416" v="51" actId="207"/>
          <ac:spMkLst>
            <pc:docMk/>
            <pc:sldMk cId="2901511962" sldId="256"/>
            <ac:spMk id="2" creationId="{00000000-0000-0000-0000-000000000000}"/>
          </ac:spMkLst>
        </pc:spChg>
        <pc:spChg chg="mod">
          <ac:chgData name="Rhodri Thomas" userId="97013524-85ec-4bc1-99cf-ee75f81eb8cc" providerId="ADAL" clId="{795EEA72-3F31-4D01-9CFB-0E0CDF24AF28}" dt="2022-10-27T09:16:29.359" v="53" actId="20577"/>
          <ac:spMkLst>
            <pc:docMk/>
            <pc:sldMk cId="2901511962" sldId="256"/>
            <ac:spMk id="3" creationId="{00000000-0000-0000-0000-000000000000}"/>
          </ac:spMkLst>
        </pc:spChg>
      </pc:sldChg>
      <pc:sldChg chg="addSp modSp add mod">
        <pc:chgData name="Rhodri Thomas" userId="97013524-85ec-4bc1-99cf-ee75f81eb8cc" providerId="ADAL" clId="{795EEA72-3F31-4D01-9CFB-0E0CDF24AF28}" dt="2022-10-27T09:08:46.232" v="6" actId="1076"/>
        <pc:sldMkLst>
          <pc:docMk/>
          <pc:sldMk cId="30123206" sldId="284"/>
        </pc:sldMkLst>
        <pc:spChg chg="mod">
          <ac:chgData name="Rhodri Thomas" userId="97013524-85ec-4bc1-99cf-ee75f81eb8cc" providerId="ADAL" clId="{795EEA72-3F31-4D01-9CFB-0E0CDF24AF28}" dt="2022-10-27T09:06:48.343" v="4" actId="5793"/>
          <ac:spMkLst>
            <pc:docMk/>
            <pc:sldMk cId="30123206" sldId="284"/>
            <ac:spMk id="3" creationId="{00000000-0000-0000-0000-000000000000}"/>
          </ac:spMkLst>
        </pc:spChg>
        <pc:picChg chg="add mod">
          <ac:chgData name="Rhodri Thomas" userId="97013524-85ec-4bc1-99cf-ee75f81eb8cc" providerId="ADAL" clId="{795EEA72-3F31-4D01-9CFB-0E0CDF24AF28}" dt="2022-10-27T09:08:46.232" v="6" actId="1076"/>
          <ac:picMkLst>
            <pc:docMk/>
            <pc:sldMk cId="30123206" sldId="284"/>
            <ac:picMk id="2" creationId="{337096C6-FDA9-AEA1-04AE-2EC022FBBFF5}"/>
          </ac:picMkLst>
        </pc:picChg>
      </pc:sldChg>
      <pc:sldChg chg="addSp modSp new mod">
        <pc:chgData name="Rhodri Thomas" userId="97013524-85ec-4bc1-99cf-ee75f81eb8cc" providerId="ADAL" clId="{795EEA72-3F31-4D01-9CFB-0E0CDF24AF28}" dt="2022-10-27T09:10:53.213" v="18" actId="1076"/>
        <pc:sldMkLst>
          <pc:docMk/>
          <pc:sldMk cId="4168375126" sldId="285"/>
        </pc:sldMkLst>
        <pc:spChg chg="mod">
          <ac:chgData name="Rhodri Thomas" userId="97013524-85ec-4bc1-99cf-ee75f81eb8cc" providerId="ADAL" clId="{795EEA72-3F31-4D01-9CFB-0E0CDF24AF28}" dt="2022-10-27T09:09:26.578" v="10" actId="207"/>
          <ac:spMkLst>
            <pc:docMk/>
            <pc:sldMk cId="4168375126" sldId="285"/>
            <ac:spMk id="2" creationId="{52C46F2F-7F77-20BD-61CA-39240A9A735E}"/>
          </ac:spMkLst>
        </pc:spChg>
        <pc:spChg chg="mod">
          <ac:chgData name="Rhodri Thomas" userId="97013524-85ec-4bc1-99cf-ee75f81eb8cc" providerId="ADAL" clId="{795EEA72-3F31-4D01-9CFB-0E0CDF24AF28}" dt="2022-10-27T09:10:43.341" v="16" actId="255"/>
          <ac:spMkLst>
            <pc:docMk/>
            <pc:sldMk cId="4168375126" sldId="285"/>
            <ac:spMk id="3" creationId="{BD0CAADC-6581-AF5A-EE1B-1988EC0F905A}"/>
          </ac:spMkLst>
        </pc:spChg>
        <pc:spChg chg="add mod">
          <ac:chgData name="Rhodri Thomas" userId="97013524-85ec-4bc1-99cf-ee75f81eb8cc" providerId="ADAL" clId="{795EEA72-3F31-4D01-9CFB-0E0CDF24AF28}" dt="2022-10-27T09:10:53.213" v="18" actId="1076"/>
          <ac:spMkLst>
            <pc:docMk/>
            <pc:sldMk cId="4168375126" sldId="285"/>
            <ac:spMk id="5" creationId="{85739DA9-0426-001C-C0F7-9675EB775B4C}"/>
          </ac:spMkLst>
        </pc:spChg>
      </pc:sldChg>
      <pc:sldChg chg="addSp modSp new mod">
        <pc:chgData name="Rhodri Thomas" userId="97013524-85ec-4bc1-99cf-ee75f81eb8cc" providerId="ADAL" clId="{795EEA72-3F31-4D01-9CFB-0E0CDF24AF28}" dt="2022-10-27T09:15:23.555" v="50" actId="207"/>
        <pc:sldMkLst>
          <pc:docMk/>
          <pc:sldMk cId="3055241089" sldId="286"/>
        </pc:sldMkLst>
        <pc:graphicFrameChg chg="add mod modGraphic">
          <ac:chgData name="Rhodri Thomas" userId="97013524-85ec-4bc1-99cf-ee75f81eb8cc" providerId="ADAL" clId="{795EEA72-3F31-4D01-9CFB-0E0CDF24AF28}" dt="2022-10-27T09:15:23.555" v="50" actId="207"/>
          <ac:graphicFrameMkLst>
            <pc:docMk/>
            <pc:sldMk cId="3055241089" sldId="286"/>
            <ac:graphicFrameMk id="5" creationId="{B47AFD5E-C375-D39E-00BE-5726A11169B3}"/>
          </ac:graphicFrameMkLst>
        </pc:graphicFrameChg>
        <pc:picChg chg="add mod">
          <ac:chgData name="Rhodri Thomas" userId="97013524-85ec-4bc1-99cf-ee75f81eb8cc" providerId="ADAL" clId="{795EEA72-3F31-4D01-9CFB-0E0CDF24AF28}" dt="2022-10-27T09:11:51.896" v="21" actId="1076"/>
          <ac:picMkLst>
            <pc:docMk/>
            <pc:sldMk cId="3055241089" sldId="286"/>
            <ac:picMk id="4" creationId="{A241D6B3-098F-C302-16B1-CF4175A927C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83A4361A-A149-4FC1-8DFD-6855AE475485}" type="datetimeFigureOut">
              <a:rPr lang="en-GB" smtClean="0"/>
              <a:t>27/10/2022</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42D27E0C-9F0B-4359-ADF9-E8D81E5B3193}"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A4361A-A149-4FC1-8DFD-6855AE475485}"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3A4361A-A149-4FC1-8DFD-6855AE475485}"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42D27E0C-9F0B-4359-ADF9-E8D81E5B319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3A4361A-A149-4FC1-8DFD-6855AE475485}"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3A4361A-A149-4FC1-8DFD-6855AE475485}" type="datetimeFigureOut">
              <a:rPr lang="en-GB" smtClean="0"/>
              <a:t>27/10/2022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3A4361A-A149-4FC1-8DFD-6855AE475485}" type="datetimeFigureOut">
              <a:rPr lang="en-GB" smtClean="0"/>
              <a:t>27/10/2022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A4361A-A149-4FC1-8DFD-6855AE475485}" type="datetimeFigureOut">
              <a:rPr lang="en-GB" smtClean="0"/>
              <a:t>27/10/2022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3A4361A-A149-4FC1-8DFD-6855AE475485}"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3A4361A-A149-4FC1-8DFD-6855AE475485}" type="datetimeFigureOut">
              <a:rPr lang="en-GB" smtClean="0"/>
              <a:t>27/10/2022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A4361A-A149-4FC1-8DFD-6855AE475485}"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3A4361A-A149-4FC1-8DFD-6855AE475485}" type="datetimeFigureOut">
              <a:rPr lang="en-GB" smtClean="0"/>
              <a:t>27/10/2022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D27E0C-9F0B-4359-ADF9-E8D81E5B319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83A4361A-A149-4FC1-8DFD-6855AE475485}" type="datetimeFigureOut">
              <a:rPr lang="en-GB" smtClean="0"/>
              <a:t>27/10/2022</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2D27E0C-9F0B-4359-ADF9-E8D81E5B3193}"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solidFill>
                  <a:schemeClr val="tx1"/>
                </a:solidFill>
              </a:rPr>
              <a:t>Scheduling / Modern Planning</a:t>
            </a:r>
          </a:p>
        </p:txBody>
      </p:sp>
      <p:sp>
        <p:nvSpPr>
          <p:cNvPr id="3" name="Subtitle 2"/>
          <p:cNvSpPr>
            <a:spLocks noGrp="1"/>
          </p:cNvSpPr>
          <p:nvPr>
            <p:ph type="subTitle" idx="1"/>
          </p:nvPr>
        </p:nvSpPr>
        <p:spPr/>
        <p:txBody>
          <a:bodyPr/>
          <a:lstStyle/>
          <a:p>
            <a:endParaRPr lang="en-GB" dirty="0"/>
          </a:p>
          <a:p>
            <a:endParaRPr lang="en-GB" dirty="0"/>
          </a:p>
          <a:p>
            <a:r>
              <a:rPr lang="en-GB" dirty="0"/>
              <a:t>Rhodri Thomas</a:t>
            </a:r>
          </a:p>
        </p:txBody>
      </p:sp>
    </p:spTree>
    <p:extLst>
      <p:ext uri="{BB962C8B-B14F-4D97-AF65-F5344CB8AC3E}">
        <p14:creationId xmlns:p14="http://schemas.microsoft.com/office/powerpoint/2010/main" val="2901511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Modern planning can be attributed to the movement toward what was called the “scientific” process of factory production management that came about during the industrial revolution. The pioneer of this approach was Fredrick Taylor.</a:t>
            </a:r>
          </a:p>
        </p:txBody>
      </p:sp>
    </p:spTree>
    <p:extLst>
      <p:ext uri="{BB962C8B-B14F-4D97-AF65-F5344CB8AC3E}">
        <p14:creationId xmlns:p14="http://schemas.microsoft.com/office/powerpoint/2010/main" val="2421535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800" dirty="0"/>
              <a:t>There are several methods used today to evaluate the success of projects. </a:t>
            </a:r>
          </a:p>
          <a:p>
            <a:endParaRPr lang="en-GB" sz="2800" dirty="0"/>
          </a:p>
          <a:p>
            <a:r>
              <a:rPr lang="en-GB" sz="2800" dirty="0"/>
              <a:t>Gantt or Bar Chart, </a:t>
            </a:r>
          </a:p>
          <a:p>
            <a:r>
              <a:rPr lang="en-GB" sz="2800" dirty="0"/>
              <a:t>Critical Path Method (CPM), </a:t>
            </a:r>
          </a:p>
          <a:p>
            <a:r>
              <a:rPr lang="en-GB" sz="2800" dirty="0"/>
              <a:t>Arrow and Precedence Diagramming, </a:t>
            </a:r>
          </a:p>
          <a:p>
            <a:r>
              <a:rPr lang="en-GB" sz="2800" dirty="0"/>
              <a:t>Fenced-Bar Charts, </a:t>
            </a:r>
          </a:p>
          <a:p>
            <a:r>
              <a:rPr lang="en-GB" sz="2800" dirty="0"/>
              <a:t>Line-of-Balance scheduling,</a:t>
            </a:r>
          </a:p>
          <a:p>
            <a:r>
              <a:rPr lang="en-GB" sz="2800" dirty="0"/>
              <a:t>Earned Value Management.</a:t>
            </a:r>
          </a:p>
        </p:txBody>
      </p:sp>
    </p:spTree>
    <p:extLst>
      <p:ext uri="{BB962C8B-B14F-4D97-AF65-F5344CB8AC3E}">
        <p14:creationId xmlns:p14="http://schemas.microsoft.com/office/powerpoint/2010/main" val="135622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dirty="0"/>
              <a:t>While there are significant differences between these methods, they all include the answers to three critical questions.</a:t>
            </a:r>
          </a:p>
          <a:p>
            <a:pPr marL="137160" indent="0">
              <a:buNone/>
            </a:pPr>
            <a:r>
              <a:rPr lang="en-GB" dirty="0"/>
              <a:t>#What is to be done? </a:t>
            </a:r>
          </a:p>
          <a:p>
            <a:pPr marL="137160" indent="0">
              <a:buNone/>
            </a:pPr>
            <a:r>
              <a:rPr lang="en-GB" dirty="0"/>
              <a:t>#How long will it take?</a:t>
            </a:r>
          </a:p>
          <a:p>
            <a:pPr marL="137160" indent="0">
              <a:buNone/>
            </a:pPr>
            <a:r>
              <a:rPr lang="en-GB" dirty="0"/>
              <a:t>#What is to be done next?</a:t>
            </a:r>
          </a:p>
          <a:p>
            <a:endParaRPr lang="en-GB" dirty="0"/>
          </a:p>
          <a:p>
            <a:pPr marL="137160" indent="0">
              <a:buNone/>
            </a:pPr>
            <a:r>
              <a:rPr lang="en-GB" dirty="0"/>
              <a:t>The answers to these questions are often described in a listing of activities, their durations, and prior activities. The following table shows one such listing.</a:t>
            </a:r>
          </a:p>
          <a:p>
            <a:endParaRPr lang="en-GB" dirty="0"/>
          </a:p>
        </p:txBody>
      </p:sp>
    </p:spTree>
    <p:extLst>
      <p:ext uri="{BB962C8B-B14F-4D97-AF65-F5344CB8AC3E}">
        <p14:creationId xmlns:p14="http://schemas.microsoft.com/office/powerpoint/2010/main" val="2153386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146584822"/>
              </p:ext>
            </p:extLst>
          </p:nvPr>
        </p:nvGraphicFramePr>
        <p:xfrm>
          <a:off x="611560" y="1916832"/>
          <a:ext cx="8229600" cy="2468880"/>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Duration</a:t>
                      </a:r>
                      <a:br>
                        <a:rPr lang="en-GB"/>
                      </a:br>
                      <a:r>
                        <a:rPr lang="en-GB"/>
                        <a:t>(work-weeks)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dirty="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r>
                        <a:rPr lang="en-GB"/>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41857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832688"/>
          </a:xfrm>
        </p:spPr>
        <p:txBody>
          <a:bodyPr>
            <a:normAutofit fontScale="77500" lnSpcReduction="20000"/>
          </a:bodyPr>
          <a:lstStyle/>
          <a:p>
            <a:r>
              <a:rPr lang="en-GB" dirty="0"/>
              <a:t>The first column lists the activities that we think we will need to complete the project. With any project planning model the idea of flexibility is important since activities may need to be changed, added, or deleted as the project progresses.</a:t>
            </a:r>
          </a:p>
          <a:p>
            <a:endParaRPr lang="en-GB" dirty="0"/>
          </a:p>
          <a:p>
            <a:r>
              <a:rPr lang="en-GB" dirty="0"/>
              <a:t>The second column lists the durations of each activity. When reviewing the durations, it is important to clearly communicate the units associated with the durations. In this example we have used working weeks. A standard working week is five, eight-hour days. Often, translating between working days or weeks and calendar days is needed so it is crucial to always indicate the units used.</a:t>
            </a:r>
          </a:p>
          <a:p>
            <a:endParaRPr lang="en-GB" dirty="0"/>
          </a:p>
          <a:p>
            <a:r>
              <a:rPr lang="en-GB" dirty="0"/>
              <a:t>The third column lists the activities that must be completed prior to starting the given activity. For example, prior to starting activity 4, activity 1 must be completed.</a:t>
            </a:r>
          </a:p>
          <a:p>
            <a:endParaRPr lang="en-GB" dirty="0"/>
          </a:p>
        </p:txBody>
      </p:sp>
    </p:spTree>
    <p:extLst>
      <p:ext uri="{BB962C8B-B14F-4D97-AF65-F5344CB8AC3E}">
        <p14:creationId xmlns:p14="http://schemas.microsoft.com/office/powerpoint/2010/main" val="519064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Bar Charts</a:t>
            </a:r>
          </a:p>
        </p:txBody>
      </p:sp>
      <p:sp>
        <p:nvSpPr>
          <p:cNvPr id="3" name="Content Placeholder 2"/>
          <p:cNvSpPr>
            <a:spLocks noGrp="1"/>
          </p:cNvSpPr>
          <p:nvPr>
            <p:ph idx="1"/>
          </p:nvPr>
        </p:nvSpPr>
        <p:spPr/>
        <p:txBody>
          <a:bodyPr/>
          <a:lstStyle/>
          <a:p>
            <a:r>
              <a:rPr lang="en-GB" dirty="0"/>
              <a:t>Henry Gantt, was responsible for the creation of the chart that still bears his name. The Gantt chart or bar chart used today was developed in the early 1900’s from a several different charts used by </a:t>
            </a:r>
            <a:r>
              <a:rPr lang="en-GB" dirty="0" err="1"/>
              <a:t>Mr.</a:t>
            </a:r>
            <a:r>
              <a:rPr lang="en-GB" dirty="0"/>
              <a:t> Gantt to communicate between management and employees about what work was to be accomplished on a given day. </a:t>
            </a:r>
          </a:p>
        </p:txBody>
      </p:sp>
    </p:spTree>
    <p:extLst>
      <p:ext uri="{BB962C8B-B14F-4D97-AF65-F5344CB8AC3E}">
        <p14:creationId xmlns:p14="http://schemas.microsoft.com/office/powerpoint/2010/main" val="1720228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38138"/>
          </a:xfrm>
        </p:spPr>
        <p:txBody>
          <a:bodyPr>
            <a:normAutofit fontScale="90000"/>
          </a:bodyPr>
          <a:lstStyle/>
          <a:p>
            <a:r>
              <a:rPr lang="en-GB" dirty="0"/>
              <a:t>Chart filled with our information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276872"/>
            <a:ext cx="7055623"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1946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This time line must always have specific units of time designated. Clearly designating the units on a bar chart is very important since the use of "weeks" for project duration does not typically refer to calendar weeks but 5-day working weeks. Notes accompanying the Visio Bar Chart must clearly indicate to all team members that crews will not be expected to work 7-day weeks. To help visually separate the time line, larger breaks are shown on the x-axis to show the working weeks and months. </a:t>
            </a:r>
          </a:p>
        </p:txBody>
      </p:sp>
    </p:spTree>
    <p:extLst>
      <p:ext uri="{BB962C8B-B14F-4D97-AF65-F5344CB8AC3E}">
        <p14:creationId xmlns:p14="http://schemas.microsoft.com/office/powerpoint/2010/main" val="1080710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688672"/>
          </a:xfrm>
        </p:spPr>
        <p:txBody>
          <a:bodyPr>
            <a:normAutofit fontScale="92500" lnSpcReduction="20000"/>
          </a:bodyPr>
          <a:lstStyle/>
          <a:p>
            <a:r>
              <a:rPr lang="en-GB" dirty="0"/>
              <a:t>The difficultly with the bar chart lies in the sequence that is implied in the chart layout. Without explicit designation of the sequence there could be confusion. In the example Bar Chart above, for example, there is nothing keeping someone from moving activities 2 and 4 to the start of the project. Since the last activity in the project is not last activity in the Bar Chart, there may be additional confusion.</a:t>
            </a:r>
          </a:p>
          <a:p>
            <a:endParaRPr lang="en-GB" dirty="0"/>
          </a:p>
          <a:p>
            <a:r>
              <a:rPr lang="en-GB" dirty="0"/>
              <a:t>While there are difficulties with the Bar Chart, it remains a commonly used project planning tool today. In recognition of his achievements, the American Society of Mechanical Engineers awards a "Henry Laurence Gantt Medal" for achievements in management sciences.</a:t>
            </a:r>
          </a:p>
          <a:p>
            <a:endParaRPr lang="en-GB" dirty="0"/>
          </a:p>
        </p:txBody>
      </p:sp>
    </p:spTree>
    <p:extLst>
      <p:ext uri="{BB962C8B-B14F-4D97-AF65-F5344CB8AC3E}">
        <p14:creationId xmlns:p14="http://schemas.microsoft.com/office/powerpoint/2010/main" val="2776545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Fenced bar charts</a:t>
            </a:r>
          </a:p>
        </p:txBody>
      </p:sp>
      <p:sp>
        <p:nvSpPr>
          <p:cNvPr id="3" name="Content Placeholder 2"/>
          <p:cNvSpPr>
            <a:spLocks noGrp="1"/>
          </p:cNvSpPr>
          <p:nvPr>
            <p:ph idx="1"/>
          </p:nvPr>
        </p:nvSpPr>
        <p:spPr/>
        <p:txBody>
          <a:bodyPr/>
          <a:lstStyle/>
          <a:p>
            <a:r>
              <a:rPr lang="en-GB" dirty="0"/>
              <a:t>To create the Fenced Bar Chart, draw a vertical line between the activities to show the sequence. In the chart below, the line from the end of Activity 1 to the start of Activity 2 illustrates the sequence constraint that Activity 1 must be completed before Activity 2 can start.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4299773"/>
            <a:ext cx="5159584" cy="2369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1694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4709160"/>
          </a:xfrm>
        </p:spPr>
        <p:txBody>
          <a:bodyPr/>
          <a:lstStyle/>
          <a:p>
            <a:r>
              <a:rPr lang="en-GB" dirty="0"/>
              <a:t>In the previous table you can see also that Activity 1 also precedes Activity 4. To show this, extend the line connecting Activity 1 and Activity 2 down to the start of Activity 4. The resulting Fence shows that Activity 1 precedes both Activity 2 and Activity 4.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578883"/>
            <a:ext cx="5788514" cy="2658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872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4709160"/>
          </a:xfrm>
        </p:spPr>
        <p:txBody>
          <a:bodyPr/>
          <a:lstStyle/>
          <a:p>
            <a:r>
              <a:rPr lang="en-GB" dirty="0"/>
              <a:t>The final two sequences in our example projects are between Activity 2 and Activity 3 and Activity 4 and Activity 5. The figure below shows the fences that show the relationships between these Activities.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929068"/>
            <a:ext cx="7102936" cy="3262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1897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13061330"/>
              </p:ext>
            </p:extLst>
          </p:nvPr>
        </p:nvGraphicFramePr>
        <p:xfrm>
          <a:off x="539552" y="620688"/>
          <a:ext cx="8229600" cy="2103120"/>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Duration</a:t>
                      </a:r>
                      <a:br>
                        <a:rPr lang="en-GB"/>
                      </a:br>
                      <a:r>
                        <a:rPr lang="en-GB"/>
                        <a:t>(work-weeks)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614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717032"/>
            <a:ext cx="648072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286000" y="2854677"/>
            <a:ext cx="4572000" cy="646331"/>
          </a:xfrm>
          <a:prstGeom prst="rect">
            <a:avLst/>
          </a:prstGeom>
        </p:spPr>
        <p:txBody>
          <a:bodyPr>
            <a:spAutoFit/>
          </a:bodyPr>
          <a:lstStyle/>
          <a:p>
            <a:r>
              <a:rPr lang="en-GB" dirty="0"/>
              <a:t>In this example several activities share multiple prior activities</a:t>
            </a:r>
          </a:p>
        </p:txBody>
      </p:sp>
    </p:spTree>
    <p:extLst>
      <p:ext uri="{BB962C8B-B14F-4D97-AF65-F5344CB8AC3E}">
        <p14:creationId xmlns:p14="http://schemas.microsoft.com/office/powerpoint/2010/main" val="3236212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425488721"/>
              </p:ext>
            </p:extLst>
          </p:nvPr>
        </p:nvGraphicFramePr>
        <p:xfrm>
          <a:off x="467544" y="260648"/>
          <a:ext cx="8229600" cy="2468880"/>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0">
                <a:tc>
                  <a:txBody>
                    <a:bodyPr/>
                    <a:lstStyle/>
                    <a:p>
                      <a:r>
                        <a:rPr lang="en-GB"/>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Duration</a:t>
                      </a:r>
                      <a:br>
                        <a:rPr lang="en-GB"/>
                      </a:br>
                      <a:r>
                        <a:rPr lang="en-GB"/>
                        <a:t>(work-weeks)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r>
                        <a:rPr lang="en-GB"/>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716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4005064"/>
            <a:ext cx="5760640" cy="26456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547664" y="2967335"/>
            <a:ext cx="5976664" cy="923330"/>
          </a:xfrm>
          <a:prstGeom prst="rect">
            <a:avLst/>
          </a:prstGeom>
        </p:spPr>
        <p:txBody>
          <a:bodyPr wrap="square">
            <a:spAutoFit/>
          </a:bodyPr>
          <a:lstStyle/>
          <a:p>
            <a:r>
              <a:rPr lang="en-GB" dirty="0"/>
              <a:t>Here is an even more complex type of project plan that can be simply and clearly communicated with a fenced bar chart.</a:t>
            </a:r>
          </a:p>
        </p:txBody>
      </p:sp>
    </p:spTree>
    <p:extLst>
      <p:ext uri="{BB962C8B-B14F-4D97-AF65-F5344CB8AC3E}">
        <p14:creationId xmlns:p14="http://schemas.microsoft.com/office/powerpoint/2010/main" val="3532606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52736"/>
            <a:ext cx="8229600" cy="4709160"/>
          </a:xfrm>
        </p:spPr>
        <p:txBody>
          <a:bodyPr>
            <a:normAutofit fontScale="92500" lnSpcReduction="20000"/>
          </a:bodyPr>
          <a:lstStyle/>
          <a:p>
            <a:r>
              <a:rPr lang="en-GB" dirty="0"/>
              <a:t>As work begins and the Fenced Bar Chart is updated, you can immediately see the impact of the job status on the project, and see how that impacts other activities in on the Fenced Bar Chart.</a:t>
            </a:r>
          </a:p>
          <a:p>
            <a:r>
              <a:rPr lang="en-GB" dirty="0"/>
              <a:t> See if you can answer the following questions using the Fenced Bar Chart above:</a:t>
            </a:r>
          </a:p>
          <a:p>
            <a:endParaRPr lang="en-GB" dirty="0"/>
          </a:p>
          <a:p>
            <a:pPr marL="137160" indent="0">
              <a:buNone/>
            </a:pPr>
            <a:r>
              <a:rPr lang="en-GB" dirty="0"/>
              <a:t>#What if Activity 1 takes an additional week to complete?</a:t>
            </a:r>
          </a:p>
          <a:p>
            <a:pPr marL="137160" indent="0">
              <a:buNone/>
            </a:pPr>
            <a:r>
              <a:rPr lang="en-GB" dirty="0"/>
              <a:t>#What if Activity 3 took an additional 2 weeks to finish? </a:t>
            </a:r>
          </a:p>
          <a:p>
            <a:pPr marL="137160" indent="0">
              <a:buNone/>
            </a:pPr>
            <a:r>
              <a:rPr lang="en-GB" dirty="0"/>
              <a:t>#What if Activity 2 took one week less to complete?</a:t>
            </a:r>
          </a:p>
          <a:p>
            <a:endParaRPr lang="en-GB" dirty="0"/>
          </a:p>
        </p:txBody>
      </p:sp>
    </p:spTree>
    <p:extLst>
      <p:ext uri="{BB962C8B-B14F-4D97-AF65-F5344CB8AC3E}">
        <p14:creationId xmlns:p14="http://schemas.microsoft.com/office/powerpoint/2010/main" val="3356477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46F2F-7F77-20BD-61CA-39240A9A735E}"/>
              </a:ext>
            </a:extLst>
          </p:cNvPr>
          <p:cNvSpPr>
            <a:spLocks noGrp="1"/>
          </p:cNvSpPr>
          <p:nvPr>
            <p:ph type="title"/>
          </p:nvPr>
        </p:nvSpPr>
        <p:spPr/>
        <p:txBody>
          <a:bodyPr>
            <a:normAutofit fontScale="90000"/>
          </a:bodyPr>
          <a:lstStyle/>
          <a:p>
            <a:r>
              <a:rPr lang="en-GB" sz="4400" b="1" dirty="0">
                <a:solidFill>
                  <a:schemeClr val="tx1"/>
                </a:solidFill>
              </a:rPr>
              <a:t>Computer applications</a:t>
            </a:r>
            <a:br>
              <a:rPr lang="en-GB" sz="4400" b="1" dirty="0">
                <a:solidFill>
                  <a:schemeClr val="accent1"/>
                </a:solidFill>
              </a:rPr>
            </a:br>
            <a:endParaRPr lang="en-GB" dirty="0"/>
          </a:p>
        </p:txBody>
      </p:sp>
      <p:sp>
        <p:nvSpPr>
          <p:cNvPr id="3" name="Content Placeholder 2">
            <a:extLst>
              <a:ext uri="{FF2B5EF4-FFF2-40B4-BE49-F238E27FC236}">
                <a16:creationId xmlns:a16="http://schemas.microsoft.com/office/drawing/2014/main" id="{BD0CAADC-6581-AF5A-EE1B-1988EC0F905A}"/>
              </a:ext>
            </a:extLst>
          </p:cNvPr>
          <p:cNvSpPr>
            <a:spLocks noGrp="1"/>
          </p:cNvSpPr>
          <p:nvPr>
            <p:ph idx="1"/>
          </p:nvPr>
        </p:nvSpPr>
        <p:spPr>
          <a:xfrm>
            <a:off x="457200" y="1600200"/>
            <a:ext cx="8229600" cy="3196952"/>
          </a:xfrm>
        </p:spPr>
        <p:txBody>
          <a:bodyPr/>
          <a:lstStyle/>
          <a:p>
            <a:pPr>
              <a:spcAft>
                <a:spcPts val="600"/>
              </a:spcAft>
            </a:pPr>
            <a:r>
              <a:rPr lang="en-GB" sz="2000" dirty="0"/>
              <a:t>Microsoft Project</a:t>
            </a:r>
          </a:p>
          <a:p>
            <a:pPr>
              <a:spcAft>
                <a:spcPts val="600"/>
              </a:spcAft>
            </a:pPr>
            <a:r>
              <a:rPr lang="en-GB" sz="2000" dirty="0"/>
              <a:t>Oracle Primavera Project Plan</a:t>
            </a:r>
          </a:p>
          <a:p>
            <a:pPr>
              <a:spcAft>
                <a:spcPts val="600"/>
              </a:spcAft>
            </a:pPr>
            <a:r>
              <a:rPr lang="en-GB" sz="2000" dirty="0" err="1"/>
              <a:t>Mindview</a:t>
            </a:r>
            <a:r>
              <a:rPr lang="en-GB" sz="2000" dirty="0"/>
              <a:t> Business Edition</a:t>
            </a:r>
          </a:p>
          <a:p>
            <a:pPr>
              <a:spcAft>
                <a:spcPts val="600"/>
              </a:spcAft>
            </a:pPr>
            <a:r>
              <a:rPr lang="en-GB" sz="2000" dirty="0" err="1"/>
              <a:t>Asta</a:t>
            </a:r>
            <a:r>
              <a:rPr lang="en-GB" sz="2000" dirty="0"/>
              <a:t> Powerproject</a:t>
            </a:r>
          </a:p>
          <a:p>
            <a:pPr>
              <a:spcAft>
                <a:spcPts val="600"/>
              </a:spcAft>
            </a:pPr>
            <a:r>
              <a:rPr lang="en-GB" sz="2000" dirty="0"/>
              <a:t>CS Project</a:t>
            </a:r>
          </a:p>
          <a:p>
            <a:endParaRPr lang="en-GB" dirty="0"/>
          </a:p>
        </p:txBody>
      </p:sp>
      <p:sp>
        <p:nvSpPr>
          <p:cNvPr id="5" name="TextBox 4">
            <a:extLst>
              <a:ext uri="{FF2B5EF4-FFF2-40B4-BE49-F238E27FC236}">
                <a16:creationId xmlns:a16="http://schemas.microsoft.com/office/drawing/2014/main" id="{85739DA9-0426-001C-C0F7-9675EB775B4C}"/>
              </a:ext>
            </a:extLst>
          </p:cNvPr>
          <p:cNvSpPr txBox="1"/>
          <p:nvPr/>
        </p:nvSpPr>
        <p:spPr>
          <a:xfrm>
            <a:off x="4355976" y="3625497"/>
            <a:ext cx="4572000" cy="2708434"/>
          </a:xfrm>
          <a:prstGeom prst="rect">
            <a:avLst/>
          </a:prstGeom>
          <a:noFill/>
        </p:spPr>
        <p:txBody>
          <a:bodyPr wrap="square">
            <a:spAutoFit/>
          </a:bodyPr>
          <a:lstStyle/>
          <a:p>
            <a:pPr>
              <a:spcAft>
                <a:spcPts val="600"/>
              </a:spcAft>
            </a:pPr>
            <a:r>
              <a:rPr lang="en-GB" sz="2000" dirty="0"/>
              <a:t>Improvement </a:t>
            </a:r>
          </a:p>
          <a:p>
            <a:pPr>
              <a:spcAft>
                <a:spcPts val="600"/>
              </a:spcAft>
            </a:pPr>
            <a:r>
              <a:rPr lang="en-GB" sz="2000" dirty="0"/>
              <a:t>Larger capacity for programming</a:t>
            </a:r>
          </a:p>
          <a:p>
            <a:pPr>
              <a:spcAft>
                <a:spcPts val="600"/>
              </a:spcAft>
            </a:pPr>
            <a:r>
              <a:rPr lang="en-GB" sz="2000" dirty="0"/>
              <a:t>Cost analysis</a:t>
            </a:r>
          </a:p>
          <a:p>
            <a:pPr>
              <a:spcAft>
                <a:spcPts val="600"/>
              </a:spcAft>
            </a:pPr>
            <a:r>
              <a:rPr lang="en-GB" sz="2000" dirty="0"/>
              <a:t>Reports</a:t>
            </a:r>
          </a:p>
          <a:p>
            <a:pPr>
              <a:spcAft>
                <a:spcPts val="600"/>
              </a:spcAft>
            </a:pPr>
            <a:r>
              <a:rPr lang="en-GB" sz="2000" dirty="0"/>
              <a:t>Subcontractors management</a:t>
            </a:r>
          </a:p>
          <a:p>
            <a:pPr>
              <a:spcAft>
                <a:spcPts val="600"/>
              </a:spcAft>
            </a:pPr>
            <a:r>
              <a:rPr lang="en-GB" sz="2000" dirty="0"/>
              <a:t>Resources management</a:t>
            </a:r>
          </a:p>
          <a:p>
            <a:pPr>
              <a:spcAft>
                <a:spcPts val="600"/>
              </a:spcAft>
            </a:pPr>
            <a:r>
              <a:rPr lang="en-GB" sz="2000" dirty="0"/>
              <a:t>Monitoring and control</a:t>
            </a:r>
          </a:p>
        </p:txBody>
      </p:sp>
    </p:spTree>
    <p:extLst>
      <p:ext uri="{BB962C8B-B14F-4D97-AF65-F5344CB8AC3E}">
        <p14:creationId xmlns:p14="http://schemas.microsoft.com/office/powerpoint/2010/main" val="4168375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52736"/>
            <a:ext cx="8229600" cy="4709160"/>
          </a:xfrm>
        </p:spPr>
        <p:txBody>
          <a:bodyPr>
            <a:normAutofit/>
          </a:bodyPr>
          <a:lstStyle/>
          <a:p>
            <a:pPr marL="137160" indent="0">
              <a:buNone/>
            </a:pPr>
            <a:endParaRPr lang="en-GB" dirty="0"/>
          </a:p>
        </p:txBody>
      </p:sp>
      <p:pic>
        <p:nvPicPr>
          <p:cNvPr id="2" name="Picture 1" descr="Gantt Chart">
            <a:extLst>
              <a:ext uri="{FF2B5EF4-FFF2-40B4-BE49-F238E27FC236}">
                <a16:creationId xmlns:a16="http://schemas.microsoft.com/office/drawing/2014/main" id="{337096C6-FDA9-AEA1-04AE-2EC022FBBFF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6856" y="692696"/>
            <a:ext cx="8206664" cy="5717131"/>
          </a:xfrm>
          <a:prstGeom prst="rect">
            <a:avLst/>
          </a:prstGeom>
          <a:noFill/>
          <a:ln>
            <a:noFill/>
          </a:ln>
        </p:spPr>
      </p:pic>
    </p:spTree>
    <p:extLst>
      <p:ext uri="{BB962C8B-B14F-4D97-AF65-F5344CB8AC3E}">
        <p14:creationId xmlns:p14="http://schemas.microsoft.com/office/powerpoint/2010/main" val="30123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61D4C-E35E-300A-521D-9EB85C0432D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52CDC3F-D986-48AB-0F21-659884DA9108}"/>
              </a:ext>
            </a:extLst>
          </p:cNvPr>
          <p:cNvSpPr>
            <a:spLocks noGrp="1"/>
          </p:cNvSpPr>
          <p:nvPr>
            <p:ph idx="1"/>
          </p:nvPr>
        </p:nvSpPr>
        <p:spPr/>
        <p:txBody>
          <a:bodyPr/>
          <a:lstStyle/>
          <a:p>
            <a:endParaRPr lang="en-GB"/>
          </a:p>
        </p:txBody>
      </p:sp>
      <p:pic>
        <p:nvPicPr>
          <p:cNvPr id="4" name="Picture 3" descr="Gantt Chart">
            <a:extLst>
              <a:ext uri="{FF2B5EF4-FFF2-40B4-BE49-F238E27FC236}">
                <a16:creationId xmlns:a16="http://schemas.microsoft.com/office/drawing/2014/main" id="{A241D6B3-098F-C302-16B1-CF4175A927C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18356" y="219764"/>
            <a:ext cx="8507288" cy="2635349"/>
          </a:xfrm>
          <a:prstGeom prst="rect">
            <a:avLst/>
          </a:prstGeom>
          <a:noFill/>
          <a:ln>
            <a:noFill/>
          </a:ln>
        </p:spPr>
      </p:pic>
      <p:graphicFrame>
        <p:nvGraphicFramePr>
          <p:cNvPr id="5" name="Table 4">
            <a:extLst>
              <a:ext uri="{FF2B5EF4-FFF2-40B4-BE49-F238E27FC236}">
                <a16:creationId xmlns:a16="http://schemas.microsoft.com/office/drawing/2014/main" id="{B47AFD5E-C375-D39E-00BE-5726A11169B3}"/>
              </a:ext>
            </a:extLst>
          </p:cNvPr>
          <p:cNvGraphicFramePr>
            <a:graphicFrameLocks noGrp="1"/>
          </p:cNvGraphicFramePr>
          <p:nvPr>
            <p:extLst>
              <p:ext uri="{D42A27DB-BD31-4B8C-83A1-F6EECF244321}">
                <p14:modId xmlns:p14="http://schemas.microsoft.com/office/powerpoint/2010/main" val="1037039234"/>
              </p:ext>
            </p:extLst>
          </p:nvPr>
        </p:nvGraphicFramePr>
        <p:xfrm>
          <a:off x="426368" y="3110477"/>
          <a:ext cx="8291264" cy="2757301"/>
        </p:xfrm>
        <a:graphic>
          <a:graphicData uri="http://schemas.openxmlformats.org/drawingml/2006/table">
            <a:tbl>
              <a:tblPr firstRow="1" firstCol="1" bandRow="1">
                <a:tableStyleId>{5C22544A-7EE6-4342-B048-85BDC9FD1C3A}</a:tableStyleId>
              </a:tblPr>
              <a:tblGrid>
                <a:gridCol w="531026">
                  <a:extLst>
                    <a:ext uri="{9D8B030D-6E8A-4147-A177-3AD203B41FA5}">
                      <a16:colId xmlns:a16="http://schemas.microsoft.com/office/drawing/2014/main" val="20000"/>
                    </a:ext>
                  </a:extLst>
                </a:gridCol>
                <a:gridCol w="1584093">
                  <a:extLst>
                    <a:ext uri="{9D8B030D-6E8A-4147-A177-3AD203B41FA5}">
                      <a16:colId xmlns:a16="http://schemas.microsoft.com/office/drawing/2014/main" val="20001"/>
                    </a:ext>
                  </a:extLst>
                </a:gridCol>
                <a:gridCol w="846048">
                  <a:extLst>
                    <a:ext uri="{9D8B030D-6E8A-4147-A177-3AD203B41FA5}">
                      <a16:colId xmlns:a16="http://schemas.microsoft.com/office/drawing/2014/main" val="20002"/>
                    </a:ext>
                  </a:extLst>
                </a:gridCol>
                <a:gridCol w="197411">
                  <a:extLst>
                    <a:ext uri="{9D8B030D-6E8A-4147-A177-3AD203B41FA5}">
                      <a16:colId xmlns:a16="http://schemas.microsoft.com/office/drawing/2014/main" val="20003"/>
                    </a:ext>
                  </a:extLst>
                </a:gridCol>
                <a:gridCol w="197411">
                  <a:extLst>
                    <a:ext uri="{9D8B030D-6E8A-4147-A177-3AD203B41FA5}">
                      <a16:colId xmlns:a16="http://schemas.microsoft.com/office/drawing/2014/main" val="20004"/>
                    </a:ext>
                  </a:extLst>
                </a:gridCol>
                <a:gridCol w="197411">
                  <a:extLst>
                    <a:ext uri="{9D8B030D-6E8A-4147-A177-3AD203B41FA5}">
                      <a16:colId xmlns:a16="http://schemas.microsoft.com/office/drawing/2014/main" val="20005"/>
                    </a:ext>
                  </a:extLst>
                </a:gridCol>
                <a:gridCol w="197411">
                  <a:extLst>
                    <a:ext uri="{9D8B030D-6E8A-4147-A177-3AD203B41FA5}">
                      <a16:colId xmlns:a16="http://schemas.microsoft.com/office/drawing/2014/main" val="20006"/>
                    </a:ext>
                  </a:extLst>
                </a:gridCol>
                <a:gridCol w="197411">
                  <a:extLst>
                    <a:ext uri="{9D8B030D-6E8A-4147-A177-3AD203B41FA5}">
                      <a16:colId xmlns:a16="http://schemas.microsoft.com/office/drawing/2014/main" val="20007"/>
                    </a:ext>
                  </a:extLst>
                </a:gridCol>
                <a:gridCol w="197411">
                  <a:extLst>
                    <a:ext uri="{9D8B030D-6E8A-4147-A177-3AD203B41FA5}">
                      <a16:colId xmlns:a16="http://schemas.microsoft.com/office/drawing/2014/main" val="20008"/>
                    </a:ext>
                  </a:extLst>
                </a:gridCol>
                <a:gridCol w="197411">
                  <a:extLst>
                    <a:ext uri="{9D8B030D-6E8A-4147-A177-3AD203B41FA5}">
                      <a16:colId xmlns:a16="http://schemas.microsoft.com/office/drawing/2014/main" val="20009"/>
                    </a:ext>
                  </a:extLst>
                </a:gridCol>
                <a:gridCol w="197411">
                  <a:extLst>
                    <a:ext uri="{9D8B030D-6E8A-4147-A177-3AD203B41FA5}">
                      <a16:colId xmlns:a16="http://schemas.microsoft.com/office/drawing/2014/main" val="20010"/>
                    </a:ext>
                  </a:extLst>
                </a:gridCol>
                <a:gridCol w="197411">
                  <a:extLst>
                    <a:ext uri="{9D8B030D-6E8A-4147-A177-3AD203B41FA5}">
                      <a16:colId xmlns:a16="http://schemas.microsoft.com/office/drawing/2014/main" val="20011"/>
                    </a:ext>
                  </a:extLst>
                </a:gridCol>
                <a:gridCol w="197411">
                  <a:extLst>
                    <a:ext uri="{9D8B030D-6E8A-4147-A177-3AD203B41FA5}">
                      <a16:colId xmlns:a16="http://schemas.microsoft.com/office/drawing/2014/main" val="20012"/>
                    </a:ext>
                  </a:extLst>
                </a:gridCol>
                <a:gridCol w="197411">
                  <a:extLst>
                    <a:ext uri="{9D8B030D-6E8A-4147-A177-3AD203B41FA5}">
                      <a16:colId xmlns:a16="http://schemas.microsoft.com/office/drawing/2014/main" val="20013"/>
                    </a:ext>
                  </a:extLst>
                </a:gridCol>
                <a:gridCol w="197411">
                  <a:extLst>
                    <a:ext uri="{9D8B030D-6E8A-4147-A177-3AD203B41FA5}">
                      <a16:colId xmlns:a16="http://schemas.microsoft.com/office/drawing/2014/main" val="20014"/>
                    </a:ext>
                  </a:extLst>
                </a:gridCol>
                <a:gridCol w="197411">
                  <a:extLst>
                    <a:ext uri="{9D8B030D-6E8A-4147-A177-3AD203B41FA5}">
                      <a16:colId xmlns:a16="http://schemas.microsoft.com/office/drawing/2014/main" val="20015"/>
                    </a:ext>
                  </a:extLst>
                </a:gridCol>
                <a:gridCol w="197411">
                  <a:extLst>
                    <a:ext uri="{9D8B030D-6E8A-4147-A177-3AD203B41FA5}">
                      <a16:colId xmlns:a16="http://schemas.microsoft.com/office/drawing/2014/main" val="20016"/>
                    </a:ext>
                  </a:extLst>
                </a:gridCol>
                <a:gridCol w="197411">
                  <a:extLst>
                    <a:ext uri="{9D8B030D-6E8A-4147-A177-3AD203B41FA5}">
                      <a16:colId xmlns:a16="http://schemas.microsoft.com/office/drawing/2014/main" val="20017"/>
                    </a:ext>
                  </a:extLst>
                </a:gridCol>
                <a:gridCol w="197411">
                  <a:extLst>
                    <a:ext uri="{9D8B030D-6E8A-4147-A177-3AD203B41FA5}">
                      <a16:colId xmlns:a16="http://schemas.microsoft.com/office/drawing/2014/main" val="20018"/>
                    </a:ext>
                  </a:extLst>
                </a:gridCol>
                <a:gridCol w="197411">
                  <a:extLst>
                    <a:ext uri="{9D8B030D-6E8A-4147-A177-3AD203B41FA5}">
                      <a16:colId xmlns:a16="http://schemas.microsoft.com/office/drawing/2014/main" val="20019"/>
                    </a:ext>
                  </a:extLst>
                </a:gridCol>
                <a:gridCol w="197411">
                  <a:extLst>
                    <a:ext uri="{9D8B030D-6E8A-4147-A177-3AD203B41FA5}">
                      <a16:colId xmlns:a16="http://schemas.microsoft.com/office/drawing/2014/main" val="20020"/>
                    </a:ext>
                  </a:extLst>
                </a:gridCol>
                <a:gridCol w="197411">
                  <a:extLst>
                    <a:ext uri="{9D8B030D-6E8A-4147-A177-3AD203B41FA5}">
                      <a16:colId xmlns:a16="http://schemas.microsoft.com/office/drawing/2014/main" val="20021"/>
                    </a:ext>
                  </a:extLst>
                </a:gridCol>
                <a:gridCol w="197411">
                  <a:extLst>
                    <a:ext uri="{9D8B030D-6E8A-4147-A177-3AD203B41FA5}">
                      <a16:colId xmlns:a16="http://schemas.microsoft.com/office/drawing/2014/main" val="20022"/>
                    </a:ext>
                  </a:extLst>
                </a:gridCol>
                <a:gridCol w="197411">
                  <a:extLst>
                    <a:ext uri="{9D8B030D-6E8A-4147-A177-3AD203B41FA5}">
                      <a16:colId xmlns:a16="http://schemas.microsoft.com/office/drawing/2014/main" val="20023"/>
                    </a:ext>
                  </a:extLst>
                </a:gridCol>
                <a:gridCol w="197411">
                  <a:extLst>
                    <a:ext uri="{9D8B030D-6E8A-4147-A177-3AD203B41FA5}">
                      <a16:colId xmlns:a16="http://schemas.microsoft.com/office/drawing/2014/main" val="20024"/>
                    </a:ext>
                  </a:extLst>
                </a:gridCol>
                <a:gridCol w="197411">
                  <a:extLst>
                    <a:ext uri="{9D8B030D-6E8A-4147-A177-3AD203B41FA5}">
                      <a16:colId xmlns:a16="http://schemas.microsoft.com/office/drawing/2014/main" val="20025"/>
                    </a:ext>
                  </a:extLst>
                </a:gridCol>
                <a:gridCol w="197411">
                  <a:extLst>
                    <a:ext uri="{9D8B030D-6E8A-4147-A177-3AD203B41FA5}">
                      <a16:colId xmlns:a16="http://schemas.microsoft.com/office/drawing/2014/main" val="20026"/>
                    </a:ext>
                  </a:extLst>
                </a:gridCol>
                <a:gridCol w="197411">
                  <a:extLst>
                    <a:ext uri="{9D8B030D-6E8A-4147-A177-3AD203B41FA5}">
                      <a16:colId xmlns:a16="http://schemas.microsoft.com/office/drawing/2014/main" val="20027"/>
                    </a:ext>
                  </a:extLst>
                </a:gridCol>
                <a:gridCol w="197411">
                  <a:extLst>
                    <a:ext uri="{9D8B030D-6E8A-4147-A177-3AD203B41FA5}">
                      <a16:colId xmlns:a16="http://schemas.microsoft.com/office/drawing/2014/main" val="20028"/>
                    </a:ext>
                  </a:extLst>
                </a:gridCol>
                <a:gridCol w="197411">
                  <a:extLst>
                    <a:ext uri="{9D8B030D-6E8A-4147-A177-3AD203B41FA5}">
                      <a16:colId xmlns:a16="http://schemas.microsoft.com/office/drawing/2014/main" val="20029"/>
                    </a:ext>
                  </a:extLst>
                </a:gridCol>
              </a:tblGrid>
              <a:tr h="435741">
                <a:tc>
                  <a:txBody>
                    <a:bodyPr/>
                    <a:lstStyle/>
                    <a:p>
                      <a:pPr>
                        <a:lnSpc>
                          <a:spcPct val="115000"/>
                        </a:lnSpc>
                        <a:spcAft>
                          <a:spcPts val="0"/>
                        </a:spcAft>
                      </a:pPr>
                      <a:r>
                        <a:rPr lang="es-ES" sz="1400" err="1">
                          <a:effectLst/>
                        </a:rPr>
                        <a:t>Num</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Activity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Duration</a:t>
                      </a:r>
                      <a:endParaRPr lang="en-GB" sz="1400" err="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r">
                        <a:lnSpc>
                          <a:spcPct val="115000"/>
                        </a:lnSpc>
                        <a:spcAft>
                          <a:spcPts val="0"/>
                        </a:spcAft>
                      </a:pPr>
                      <a:r>
                        <a:rPr lang="es-ES" sz="11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0"/>
                  </a:ext>
                </a:extLst>
              </a:tr>
              <a:tr h="221789">
                <a:tc>
                  <a:txBody>
                    <a:bodyPr/>
                    <a:lstStyle/>
                    <a:p>
                      <a:pPr algn="r">
                        <a:lnSpc>
                          <a:spcPct val="115000"/>
                        </a:lnSpc>
                        <a:spcAft>
                          <a:spcPts val="0"/>
                        </a:spcAft>
                      </a:pPr>
                      <a:r>
                        <a:rPr lang="es-ES" sz="1400">
                          <a:effectLst/>
                        </a:rPr>
                        <a:t>1</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General </a:t>
                      </a:r>
                      <a:r>
                        <a:rPr lang="es-ES" sz="1400" err="1">
                          <a:effectLst/>
                        </a:rPr>
                        <a:t>conditions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4w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solidFill>
                            <a:schemeClr val="accent2"/>
                          </a:solidFill>
                          <a:effectLst/>
                        </a:rPr>
                        <a:t> </a:t>
                      </a:r>
                      <a:endParaRPr lang="en-GB" sz="1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solidFill>
                            <a:schemeClr val="accent2"/>
                          </a:solidFill>
                          <a:effectLst/>
                        </a:rPr>
                        <a:t> </a:t>
                      </a:r>
                      <a:endParaRPr lang="en-GB" sz="1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solidFill>
                            <a:schemeClr val="accent2"/>
                          </a:solidFill>
                          <a:effectLst/>
                        </a:rPr>
                        <a:t> </a:t>
                      </a:r>
                      <a:endParaRPr lang="en-GB" sz="1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solidFill>
                            <a:schemeClr val="accent2"/>
                          </a:solidFill>
                          <a:effectLst/>
                        </a:rPr>
                        <a:t> </a:t>
                      </a:r>
                      <a:endParaRPr lang="en-GB" sz="1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1"/>
                  </a:ext>
                </a:extLst>
              </a:tr>
              <a:tr h="221789">
                <a:tc>
                  <a:txBody>
                    <a:bodyPr/>
                    <a:lstStyle/>
                    <a:p>
                      <a:pPr algn="r">
                        <a:lnSpc>
                          <a:spcPct val="115000"/>
                        </a:lnSpc>
                        <a:spcAft>
                          <a:spcPts val="0"/>
                        </a:spcAft>
                      </a:pPr>
                      <a:r>
                        <a:rPr lang="es-ES" sz="1400">
                          <a:effectLst/>
                        </a:rPr>
                        <a:t>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Site </a:t>
                      </a:r>
                      <a:r>
                        <a:rPr lang="es-ES" sz="1400" err="1">
                          <a:effectLst/>
                        </a:rPr>
                        <a:t>layout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1w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s-ES" sz="1100" dirty="0">
                        <a:effectLst/>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2"/>
                  </a:ext>
                </a:extLst>
              </a:tr>
              <a:tr h="221789">
                <a:tc>
                  <a:txBody>
                    <a:bodyPr/>
                    <a:lstStyle/>
                    <a:p>
                      <a:pPr algn="r">
                        <a:lnSpc>
                          <a:spcPct val="115000"/>
                        </a:lnSpc>
                        <a:spcAft>
                          <a:spcPts val="0"/>
                        </a:spcAft>
                      </a:pPr>
                      <a:r>
                        <a:rPr lang="es-ES" sz="1400">
                          <a:effectLst/>
                        </a:rPr>
                        <a:t>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Foundations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6w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3"/>
                  </a:ext>
                </a:extLst>
              </a:tr>
              <a:tr h="221789">
                <a:tc>
                  <a:txBody>
                    <a:bodyPr/>
                    <a:lstStyle/>
                    <a:p>
                      <a:pPr algn="r">
                        <a:lnSpc>
                          <a:spcPct val="115000"/>
                        </a:lnSpc>
                        <a:spcAft>
                          <a:spcPts val="0"/>
                        </a:spcAft>
                      </a:pPr>
                      <a:r>
                        <a:rPr lang="es-ES" sz="1400">
                          <a:effectLst/>
                        </a:rPr>
                        <a:t>4</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Framing</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4w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4"/>
                  </a:ext>
                </a:extLst>
              </a:tr>
              <a:tr h="221789">
                <a:tc>
                  <a:txBody>
                    <a:bodyPr/>
                    <a:lstStyle/>
                    <a:p>
                      <a:pPr algn="r">
                        <a:lnSpc>
                          <a:spcPct val="115000"/>
                        </a:lnSpc>
                        <a:spcAft>
                          <a:spcPts val="0"/>
                        </a:spcAft>
                      </a:pPr>
                      <a:r>
                        <a:rPr lang="es-ES" sz="1400">
                          <a:effectLst/>
                        </a:rPr>
                        <a:t>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Building</a:t>
                      </a:r>
                      <a:r>
                        <a:rPr lang="es-ES" sz="1400">
                          <a:effectLst/>
                        </a:rPr>
                        <a:t> </a:t>
                      </a:r>
                      <a:r>
                        <a:rPr lang="es-ES" sz="1400" err="1">
                          <a:effectLst/>
                        </a:rPr>
                        <a:t>envelope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dirty="0">
                          <a:effectLst/>
                        </a:rPr>
                        <a:t>4w</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5"/>
                  </a:ext>
                </a:extLst>
              </a:tr>
              <a:tr h="221789">
                <a:tc>
                  <a:txBody>
                    <a:bodyPr/>
                    <a:lstStyle/>
                    <a:p>
                      <a:pPr algn="r">
                        <a:lnSpc>
                          <a:spcPct val="115000"/>
                        </a:lnSpc>
                        <a:spcAft>
                          <a:spcPts val="0"/>
                        </a:spcAft>
                      </a:pPr>
                      <a:r>
                        <a:rPr lang="es-ES" sz="1400">
                          <a:effectLst/>
                        </a:rPr>
                        <a:t>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Exterior </a:t>
                      </a:r>
                      <a:r>
                        <a:rPr lang="es-ES" sz="1400" err="1">
                          <a:effectLst/>
                        </a:rPr>
                        <a:t>finishes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2w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6"/>
                  </a:ext>
                </a:extLst>
              </a:tr>
              <a:tr h="221789">
                <a:tc>
                  <a:txBody>
                    <a:bodyPr/>
                    <a:lstStyle/>
                    <a:p>
                      <a:pPr algn="r">
                        <a:lnSpc>
                          <a:spcPct val="115000"/>
                        </a:lnSpc>
                        <a:spcAft>
                          <a:spcPts val="0"/>
                        </a:spcAft>
                      </a:pPr>
                      <a:r>
                        <a:rPr lang="es-ES" sz="1400">
                          <a:effectLst/>
                        </a:rPr>
                        <a:t>7</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Services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4w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n-GB" sz="1100" dirty="0">
                        <a:effectLst/>
                        <a:latin typeface="Calibri"/>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dirty="0">
                        <a:effectLst/>
                        <a:latin typeface="Calibri"/>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7"/>
                  </a:ext>
                </a:extLst>
              </a:tr>
              <a:tr h="221789">
                <a:tc>
                  <a:txBody>
                    <a:bodyPr/>
                    <a:lstStyle/>
                    <a:p>
                      <a:pPr algn="r">
                        <a:lnSpc>
                          <a:spcPct val="115000"/>
                        </a:lnSpc>
                        <a:spcAft>
                          <a:spcPts val="0"/>
                        </a:spcAft>
                      </a:pPr>
                      <a:r>
                        <a:rPr lang="es-ES" sz="1400">
                          <a:effectLst/>
                        </a:rPr>
                        <a:t>8</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Interior </a:t>
                      </a:r>
                      <a:r>
                        <a:rPr lang="es-ES" sz="1400" err="1">
                          <a:effectLst/>
                        </a:rPr>
                        <a:t>finishes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5w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n-GB" sz="1100" dirty="0">
                        <a:effectLst/>
                        <a:latin typeface="Calibri"/>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dirty="0">
                        <a:effectLst/>
                        <a:latin typeface="Calibri"/>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8"/>
                  </a:ext>
                </a:extLst>
              </a:tr>
              <a:tr h="221789">
                <a:tc>
                  <a:txBody>
                    <a:bodyPr/>
                    <a:lstStyle/>
                    <a:p>
                      <a:pPr algn="r">
                        <a:lnSpc>
                          <a:spcPct val="115000"/>
                        </a:lnSpc>
                        <a:spcAft>
                          <a:spcPts val="0"/>
                        </a:spcAft>
                      </a:pPr>
                      <a:r>
                        <a:rPr lang="es-ES" sz="1400">
                          <a:effectLst/>
                        </a:rPr>
                        <a:t>9</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err="1">
                          <a:effectLst/>
                        </a:rPr>
                        <a:t>Landscaping</a:t>
                      </a:r>
                      <a:endParaRPr lang="en-GB" sz="1400" err="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2w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0009"/>
                  </a:ext>
                </a:extLst>
              </a:tr>
              <a:tr h="221789">
                <a:tc>
                  <a:txBody>
                    <a:bodyPr/>
                    <a:lstStyle/>
                    <a:p>
                      <a:pPr algn="r">
                        <a:lnSpc>
                          <a:spcPct val="115000"/>
                        </a:lnSpc>
                        <a:spcAft>
                          <a:spcPts val="0"/>
                        </a:spcAft>
                      </a:pPr>
                      <a:r>
                        <a:rPr lang="es-ES" sz="1400">
                          <a:effectLst/>
                        </a:rPr>
                        <a:t>10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Final </a:t>
                      </a:r>
                      <a:r>
                        <a:rPr lang="es-ES" sz="1400" err="1">
                          <a:effectLst/>
                        </a:rPr>
                        <a:t>acceptance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400">
                          <a:effectLst/>
                        </a:rPr>
                        <a:t>1w</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nSpc>
                          <a:spcPct val="115000"/>
                        </a:lnSpc>
                        <a:spcAft>
                          <a:spcPts val="0"/>
                        </a:spcAft>
                      </a:pPr>
                      <a:r>
                        <a:rPr lang="es-ES"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solidFill>
                      <a:schemeClr val="bg2"/>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055241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Arrow diagramming</a:t>
            </a:r>
          </a:p>
        </p:txBody>
      </p:sp>
      <p:sp>
        <p:nvSpPr>
          <p:cNvPr id="3" name="Content Placeholder 2"/>
          <p:cNvSpPr>
            <a:spLocks noGrp="1"/>
          </p:cNvSpPr>
          <p:nvPr>
            <p:ph idx="1"/>
          </p:nvPr>
        </p:nvSpPr>
        <p:spPr/>
        <p:txBody>
          <a:bodyPr>
            <a:normAutofit lnSpcReduction="10000"/>
          </a:bodyPr>
          <a:lstStyle/>
          <a:p>
            <a:r>
              <a:rPr lang="en-GB" dirty="0"/>
              <a:t>Arrow Diagramming, AKA Arrow Diagram Method is one of the two versions of the Critical Path Method. </a:t>
            </a:r>
          </a:p>
          <a:p>
            <a:r>
              <a:rPr lang="en-GB" dirty="0"/>
              <a:t>Arrow Diagramming provides model of project that combines the representation of </a:t>
            </a:r>
            <a:r>
              <a:rPr lang="en-GB" dirty="0">
                <a:solidFill>
                  <a:srgbClr val="FF0000"/>
                </a:solidFill>
              </a:rPr>
              <a:t>sequence</a:t>
            </a:r>
            <a:r>
              <a:rPr lang="en-GB" dirty="0"/>
              <a:t> and </a:t>
            </a:r>
            <a:r>
              <a:rPr lang="en-GB" dirty="0">
                <a:solidFill>
                  <a:srgbClr val="FF0000"/>
                </a:solidFill>
              </a:rPr>
              <a:t>duration</a:t>
            </a:r>
            <a:r>
              <a:rPr lang="en-GB" dirty="0"/>
              <a:t>. The Arrow Diagramming is useful because there is a clear link between the work to be accomplished and the diagram that represents that work. In addition, arrows are a common metaphor for time lines. Thus, Arrow Diagramming is, initially, very intuitive. </a:t>
            </a:r>
          </a:p>
        </p:txBody>
      </p:sp>
    </p:spTree>
    <p:extLst>
      <p:ext uri="{BB962C8B-B14F-4D97-AF65-F5344CB8AC3E}">
        <p14:creationId xmlns:p14="http://schemas.microsoft.com/office/powerpoint/2010/main" val="369102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two elements of Arrow Diagramming are </a:t>
            </a:r>
            <a:r>
              <a:rPr lang="en-GB" dirty="0">
                <a:solidFill>
                  <a:srgbClr val="FF0000"/>
                </a:solidFill>
              </a:rPr>
              <a:t>arrows</a:t>
            </a:r>
            <a:r>
              <a:rPr lang="en-GB" dirty="0"/>
              <a:t> and </a:t>
            </a:r>
            <a:r>
              <a:rPr lang="en-GB" dirty="0">
                <a:solidFill>
                  <a:srgbClr val="FF0000"/>
                </a:solidFill>
              </a:rPr>
              <a:t>nodes</a:t>
            </a:r>
            <a:r>
              <a:rPr lang="en-GB" dirty="0"/>
              <a:t>. One arrow is created for each activity to be accomplished. The tail of the arrow is the start of the activity. The head of the arrow is the end of the activity. </a:t>
            </a:r>
          </a:p>
          <a:p>
            <a:endParaRPr lang="en-GB" dirty="0"/>
          </a:p>
          <a:p>
            <a:r>
              <a:rPr lang="en-GB" dirty="0"/>
              <a:t>While there is no requirement to do so, the length of the arrow is often scaled to be proportional to the duration of the activity.</a:t>
            </a:r>
          </a:p>
        </p:txBody>
      </p:sp>
    </p:spTree>
    <p:extLst>
      <p:ext uri="{BB962C8B-B14F-4D97-AF65-F5344CB8AC3E}">
        <p14:creationId xmlns:p14="http://schemas.microsoft.com/office/powerpoint/2010/main" val="3483619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38138"/>
          </a:xfrm>
        </p:spPr>
        <p:txBody>
          <a:bodyPr/>
          <a:lstStyle/>
          <a:p>
            <a:r>
              <a:rPr lang="en-GB" dirty="0"/>
              <a:t>Nodes</a:t>
            </a:r>
          </a:p>
        </p:txBody>
      </p:sp>
      <p:sp>
        <p:nvSpPr>
          <p:cNvPr id="3" name="Content Placeholder 2"/>
          <p:cNvSpPr>
            <a:spLocks noGrp="1"/>
          </p:cNvSpPr>
          <p:nvPr>
            <p:ph idx="1"/>
          </p:nvPr>
        </p:nvSpPr>
        <p:spPr/>
        <p:txBody>
          <a:bodyPr>
            <a:normAutofit/>
          </a:bodyPr>
          <a:lstStyle/>
          <a:p>
            <a:r>
              <a:rPr lang="en-GB" dirty="0"/>
              <a:t>At the tail, or start, and head, or end, of the activity arrows are nodes. Nodes are used to graphically show where activities end and begin in sequence. </a:t>
            </a:r>
          </a:p>
          <a:p>
            <a:endParaRPr lang="en-GB" dirty="0"/>
          </a:p>
          <a:p>
            <a:r>
              <a:rPr lang="en-GB" dirty="0"/>
              <a:t>The starting node for a given activity is referred to as the activity’s “</a:t>
            </a:r>
            <a:r>
              <a:rPr lang="en-GB" dirty="0" err="1"/>
              <a:t>i</a:t>
            </a:r>
            <a:r>
              <a:rPr lang="en-GB" dirty="0"/>
              <a:t>-node.” The ending node for a given activity is called the activity’s “j-node.”</a:t>
            </a:r>
          </a:p>
        </p:txBody>
      </p:sp>
    </p:spTree>
    <p:extLst>
      <p:ext uri="{BB962C8B-B14F-4D97-AF65-F5344CB8AC3E}">
        <p14:creationId xmlns:p14="http://schemas.microsoft.com/office/powerpoint/2010/main" val="1975687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11897699"/>
              </p:ext>
            </p:extLst>
          </p:nvPr>
        </p:nvGraphicFramePr>
        <p:xfrm>
          <a:off x="395536" y="404664"/>
          <a:ext cx="8229600" cy="1175306"/>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43786">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819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5055" y="1700808"/>
            <a:ext cx="6613967" cy="1030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Table 4"/>
          <p:cNvGraphicFramePr>
            <a:graphicFrameLocks noGrp="1"/>
          </p:cNvGraphicFramePr>
          <p:nvPr>
            <p:extLst>
              <p:ext uri="{D42A27DB-BD31-4B8C-83A1-F6EECF244321}">
                <p14:modId xmlns:p14="http://schemas.microsoft.com/office/powerpoint/2010/main" val="2404060743"/>
              </p:ext>
            </p:extLst>
          </p:nvPr>
        </p:nvGraphicFramePr>
        <p:xfrm>
          <a:off x="377238" y="3429000"/>
          <a:ext cx="8229600" cy="146304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4948538"/>
            <a:ext cx="5496272" cy="1772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71498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27647322"/>
              </p:ext>
            </p:extLst>
          </p:nvPr>
        </p:nvGraphicFramePr>
        <p:xfrm>
          <a:off x="539552" y="548680"/>
          <a:ext cx="8229600" cy="182880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921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652712"/>
            <a:ext cx="5411938" cy="2216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712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70332472"/>
              </p:ext>
            </p:extLst>
          </p:nvPr>
        </p:nvGraphicFramePr>
        <p:xfrm>
          <a:off x="467544" y="1916832"/>
          <a:ext cx="8229600" cy="182880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dirty="0"/>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B, 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92865500"/>
              </p:ext>
            </p:extLst>
          </p:nvPr>
        </p:nvGraphicFramePr>
        <p:xfrm>
          <a:off x="539552" y="4581128"/>
          <a:ext cx="8229600" cy="182880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6" name="Rectangle 5"/>
          <p:cNvSpPr/>
          <p:nvPr/>
        </p:nvSpPr>
        <p:spPr>
          <a:xfrm>
            <a:off x="2555776" y="836712"/>
            <a:ext cx="4032448" cy="523220"/>
          </a:xfrm>
          <a:prstGeom prst="rect">
            <a:avLst/>
          </a:prstGeom>
        </p:spPr>
        <p:txBody>
          <a:bodyPr wrap="square">
            <a:spAutoFit/>
          </a:bodyPr>
          <a:lstStyle/>
          <a:p>
            <a:r>
              <a:rPr lang="en-GB" sz="2800" dirty="0"/>
              <a:t>Examples for you to try</a:t>
            </a:r>
          </a:p>
        </p:txBody>
      </p:sp>
    </p:spTree>
    <p:extLst>
      <p:ext uri="{BB962C8B-B14F-4D97-AF65-F5344CB8AC3E}">
        <p14:creationId xmlns:p14="http://schemas.microsoft.com/office/powerpoint/2010/main" val="25064298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Precedence Diagramming</a:t>
            </a:r>
          </a:p>
        </p:txBody>
      </p:sp>
      <p:sp>
        <p:nvSpPr>
          <p:cNvPr id="3" name="Content Placeholder 2"/>
          <p:cNvSpPr>
            <a:spLocks noGrp="1"/>
          </p:cNvSpPr>
          <p:nvPr>
            <p:ph idx="1"/>
          </p:nvPr>
        </p:nvSpPr>
        <p:spPr/>
        <p:txBody>
          <a:bodyPr>
            <a:normAutofit lnSpcReduction="10000"/>
          </a:bodyPr>
          <a:lstStyle/>
          <a:p>
            <a:r>
              <a:rPr lang="en-GB" dirty="0"/>
              <a:t>Precedence Diagramming, or the Precedence Diagram Method, alleviates the difficulties of combining the representation of sequence and duration. Precedence Diagramming was originally referred to as “activity on node.”</a:t>
            </a:r>
          </a:p>
          <a:p>
            <a:endParaRPr lang="en-GB" dirty="0"/>
          </a:p>
          <a:p>
            <a:r>
              <a:rPr lang="en-GB" dirty="0"/>
              <a:t>In Precedence Diagramming the activities are identified by “nodes” or blocks. The sequence between activities is shown by arrows. The example below shows the schedule fragments previously shown for Arrow Diagrams. </a:t>
            </a:r>
          </a:p>
          <a:p>
            <a:endParaRPr lang="en-GB" dirty="0"/>
          </a:p>
        </p:txBody>
      </p:sp>
    </p:spTree>
    <p:extLst>
      <p:ext uri="{BB962C8B-B14F-4D97-AF65-F5344CB8AC3E}">
        <p14:creationId xmlns:p14="http://schemas.microsoft.com/office/powerpoint/2010/main" val="1262106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02309339"/>
              </p:ext>
            </p:extLst>
          </p:nvPr>
        </p:nvGraphicFramePr>
        <p:xfrm>
          <a:off x="395536" y="548680"/>
          <a:ext cx="8229600" cy="109728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1126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3233" y="1667239"/>
            <a:ext cx="3960440" cy="1485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Table 4"/>
          <p:cNvGraphicFramePr>
            <a:graphicFrameLocks noGrp="1"/>
          </p:cNvGraphicFramePr>
          <p:nvPr>
            <p:extLst>
              <p:ext uri="{D42A27DB-BD31-4B8C-83A1-F6EECF244321}">
                <p14:modId xmlns:p14="http://schemas.microsoft.com/office/powerpoint/2010/main" val="1560375501"/>
              </p:ext>
            </p:extLst>
          </p:nvPr>
        </p:nvGraphicFramePr>
        <p:xfrm>
          <a:off x="458653" y="3429000"/>
          <a:ext cx="8229600" cy="146304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3" y="4941168"/>
            <a:ext cx="3424455" cy="1947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8177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332459"/>
              </p:ext>
            </p:extLst>
          </p:nvPr>
        </p:nvGraphicFramePr>
        <p:xfrm>
          <a:off x="395536" y="332656"/>
          <a:ext cx="8229600" cy="182880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122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348880"/>
            <a:ext cx="3659212" cy="3219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5578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dirty="0"/>
              <a:t>A precedence diagram without any network calculations, such as that shown in the figures above, may be called "layout" diagrams. The layout diagram is a simple drawing that allows you to quickly sketch the sequence of activities in a network. Once the network has been sketched, then you can identify and correct lines that cross over and aesthetically organize the position of each.</a:t>
            </a:r>
          </a:p>
          <a:p>
            <a:endParaRPr lang="en-GB" dirty="0"/>
          </a:p>
          <a:p>
            <a:r>
              <a:rPr lang="en-GB" dirty="0"/>
              <a:t>While scheduling software is able to produce diagrams showing the activities and sequence, projects with complex sequence will require significant “tinkering” with the ordering of activities to generate a computer-generated printout that clearly communicates the sequence of the project.</a:t>
            </a:r>
          </a:p>
          <a:p>
            <a:endParaRPr lang="en-GB" dirty="0"/>
          </a:p>
        </p:txBody>
      </p:sp>
    </p:spTree>
    <p:extLst>
      <p:ext uri="{BB962C8B-B14F-4D97-AF65-F5344CB8AC3E}">
        <p14:creationId xmlns:p14="http://schemas.microsoft.com/office/powerpoint/2010/main" val="1403633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00427083"/>
              </p:ext>
            </p:extLst>
          </p:nvPr>
        </p:nvGraphicFramePr>
        <p:xfrm>
          <a:off x="467544" y="1772816"/>
          <a:ext cx="8229600" cy="1828800"/>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B, 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18974820"/>
              </p:ext>
            </p:extLst>
          </p:nvPr>
        </p:nvGraphicFramePr>
        <p:xfrm>
          <a:off x="467544" y="4581128"/>
          <a:ext cx="8229600" cy="1829098"/>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0">
                <a:tc>
                  <a:txBody>
                    <a:bodyPr/>
                    <a:lstStyle/>
                    <a:p>
                      <a:r>
                        <a:rPr lang="en-GB" dirty="0"/>
                        <a:t>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Prior Activity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r>
                        <a:rPr lang="en-GB"/>
                        <a:t>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None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r>
                        <a:rPr lang="en-GB"/>
                        <a: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66058">
                <a:tc>
                  <a:txBody>
                    <a:bodyPr/>
                    <a:lstStyle/>
                    <a:p>
                      <a:r>
                        <a:rPr lang="en-GB"/>
                        <a:t>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6" name="Rectangle 5"/>
          <p:cNvSpPr/>
          <p:nvPr/>
        </p:nvSpPr>
        <p:spPr>
          <a:xfrm>
            <a:off x="2627784" y="908720"/>
            <a:ext cx="4392488" cy="523220"/>
          </a:xfrm>
          <a:prstGeom prst="rect">
            <a:avLst/>
          </a:prstGeom>
        </p:spPr>
        <p:txBody>
          <a:bodyPr wrap="square">
            <a:spAutoFit/>
          </a:bodyPr>
          <a:lstStyle/>
          <a:p>
            <a:r>
              <a:rPr lang="en-GB" sz="2800" dirty="0"/>
              <a:t>Examples for you to try</a:t>
            </a:r>
          </a:p>
        </p:txBody>
      </p:sp>
    </p:spTree>
    <p:extLst>
      <p:ext uri="{BB962C8B-B14F-4D97-AF65-F5344CB8AC3E}">
        <p14:creationId xmlns:p14="http://schemas.microsoft.com/office/powerpoint/2010/main" val="3319296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9069862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0</TotalTime>
  <Words>1591</Words>
  <Application>Microsoft Office PowerPoint</Application>
  <PresentationFormat>On-screen Show (4:3)</PresentationFormat>
  <Paragraphs>317</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Book Antiqua</vt:lpstr>
      <vt:lpstr>Calibri</vt:lpstr>
      <vt:lpstr>Lucida Sans</vt:lpstr>
      <vt:lpstr>Wingdings</vt:lpstr>
      <vt:lpstr>Wingdings 2</vt:lpstr>
      <vt:lpstr>Wingdings 3</vt:lpstr>
      <vt:lpstr>Apex</vt:lpstr>
      <vt:lpstr>Scheduling / Modern Planning</vt:lpstr>
      <vt:lpstr>PowerPoint Presentation</vt:lpstr>
      <vt:lpstr>PowerPoint Presentation</vt:lpstr>
      <vt:lpstr>PowerPoint Presentation</vt:lpstr>
      <vt:lpstr>PowerPoint Presentation</vt:lpstr>
      <vt:lpstr>PowerPoint Presentation</vt:lpstr>
      <vt:lpstr>Bar Charts</vt:lpstr>
      <vt:lpstr>Chart filled with our information </vt:lpstr>
      <vt:lpstr>PowerPoint Presentation</vt:lpstr>
      <vt:lpstr>PowerPoint Presentation</vt:lpstr>
      <vt:lpstr>Fenced bar charts</vt:lpstr>
      <vt:lpstr>PowerPoint Presentation</vt:lpstr>
      <vt:lpstr>PowerPoint Presentation</vt:lpstr>
      <vt:lpstr>PowerPoint Presentation</vt:lpstr>
      <vt:lpstr>PowerPoint Presentation</vt:lpstr>
      <vt:lpstr>PowerPoint Presentation</vt:lpstr>
      <vt:lpstr>Computer applications </vt:lpstr>
      <vt:lpstr>PowerPoint Presentation</vt:lpstr>
      <vt:lpstr>PowerPoint Presentation</vt:lpstr>
      <vt:lpstr>Arrow diagramming</vt:lpstr>
      <vt:lpstr>PowerPoint Presentation</vt:lpstr>
      <vt:lpstr>Nodes</vt:lpstr>
      <vt:lpstr>PowerPoint Presentation</vt:lpstr>
      <vt:lpstr>PowerPoint Presentation</vt:lpstr>
      <vt:lpstr>PowerPoint Presentation</vt:lpstr>
      <vt:lpstr>Precedence Diagramming</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Scheduling / Modern Planning</dc:title>
  <dc:creator>Windows User</dc:creator>
  <cp:lastModifiedBy>Rhodri Thomas</cp:lastModifiedBy>
  <cp:revision>10</cp:revision>
  <dcterms:created xsi:type="dcterms:W3CDTF">2016-09-20T09:59:15Z</dcterms:created>
  <dcterms:modified xsi:type="dcterms:W3CDTF">2022-10-27T09:16:32Z</dcterms:modified>
</cp:coreProperties>
</file>