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0"/>
  </p:notesMasterIdLst>
  <p:sldIdLst>
    <p:sldId id="256" r:id="rId16"/>
    <p:sldId id="258" r:id="rId17"/>
    <p:sldId id="257" r:id="rId18"/>
    <p:sldId id="259" r:id="rId19"/>
    <p:sldId id="260" r:id="rId20"/>
    <p:sldId id="261" r:id="rId21"/>
    <p:sldId id="262" r:id="rId22"/>
    <p:sldId id="263" r:id="rId23"/>
    <p:sldId id="283" r:id="rId24"/>
    <p:sldId id="264" r:id="rId25"/>
    <p:sldId id="266" r:id="rId26"/>
    <p:sldId id="267" r:id="rId27"/>
    <p:sldId id="271" r:id="rId28"/>
    <p:sldId id="279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32"/>
    <p:restoredTop sz="94825"/>
  </p:normalViewPr>
  <p:slideViewPr>
    <p:cSldViewPr snapToGrid="0" snapToObjects="1">
      <p:cViewPr varScale="1">
        <p:scale>
          <a:sx n="105" d="100"/>
          <a:sy n="105" d="100"/>
        </p:scale>
        <p:origin x="1410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Users\m.gordon\Downloads\Nationality%20by%20Academic%20Year%20(Headcount)%20(4).xlsx" TargetMode="External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Export_Birmingham!$A$3:$A$73</cx:f>
        <cx:lvl ptCount="71">
          <cx:pt idx="0">United Kingdom</cx:pt>
          <cx:pt idx="1">Romania</cx:pt>
          <cx:pt idx="2">Slovakia</cx:pt>
          <cx:pt idx="3">Italy {Includes Sardinia, Sicily}</cx:pt>
          <cx:pt idx="4">India</cx:pt>
          <cx:pt idx="5">Bulgaria</cx:pt>
          <cx:pt idx="6">Portugal {includes Madeira, Azores}</cx:pt>
          <cx:pt idx="7">Spain {includes Ceuta, Melilla}</cx:pt>
          <cx:pt idx="8">Pakistan</cx:pt>
          <cx:pt idx="9">Poland</cx:pt>
          <cx:pt idx="10">Netherlands</cx:pt>
          <cx:pt idx="11">Ghana</cx:pt>
          <cx:pt idx="12">Ireland</cx:pt>
          <cx:pt idx="13">France {includes Corsica}</cx:pt>
          <cx:pt idx="14">Hungary</cx:pt>
          <cx:pt idx="15">Nigeria</cx:pt>
          <cx:pt idx="16">Congo (Democratic Republic) [Congo (The Democratic Republic of the)] {formerly Zaire}</cx:pt>
          <cx:pt idx="17">Jamaica</cx:pt>
          <cx:pt idx="18">Latvia</cx:pt>
          <cx:pt idx="19">Czech Republic</cx:pt>
          <cx:pt idx="20">Greece</cx:pt>
          <cx:pt idx="21">Moldova [Moldova, Republic of]</cx:pt>
          <cx:pt idx="22">Somalia</cx:pt>
          <cx:pt idx="23">Afghanistan</cx:pt>
          <cx:pt idx="24">Albania</cx:pt>
          <cx:pt idx="25">Austria</cx:pt>
          <cx:pt idx="26">Bangladesh</cx:pt>
          <cx:pt idx="27">Croatia</cx:pt>
          <cx:pt idx="28">Iran [Iran, Islamic Republic of]</cx:pt>
          <cx:pt idx="29">Lithuania</cx:pt>
          <cx:pt idx="30">Sri Lanka</cx:pt>
          <cx:pt idx="31">Sweden</cx:pt>
          <cx:pt idx="32">Trinidad and Tobago</cx:pt>
          <cx:pt idx="33">Belgium</cx:pt>
          <cx:pt idx="34">Bosnia and Herzegovina</cx:pt>
          <cx:pt idx="35">Eritrea</cx:pt>
          <cx:pt idx="36">Ethiopia</cx:pt>
          <cx:pt idx="37">Germany</cx:pt>
          <cx:pt idx="38">Guyana</cx:pt>
          <cx:pt idx="39">Iraq</cx:pt>
          <cx:pt idx="40">Kosovo</cx:pt>
          <cx:pt idx="41">Mauritius</cx:pt>
          <cx:pt idx="42">Namibia</cx:pt>
          <cx:pt idx="43">Occupied Palestinian Territories [Palestine, State of] {formerly West Bank (including East Jerusalem) and Gaza Strip}</cx:pt>
          <cx:pt idx="44">Philippines</cx:pt>
          <cx:pt idx="45">Sierra Leone</cx:pt>
          <cx:pt idx="46">Slovenia</cx:pt>
          <cx:pt idx="47">South Africa</cx:pt>
          <cx:pt idx="48">Vietnam [Viet Nam]</cx:pt>
          <cx:pt idx="49">Zimbabwe</cx:pt>
          <cx:pt idx="51">Applied filters:
Academic Year is 2022/23
Intake is 2022/23 January or 2022/23 September
Campus is Birmingham Campus</cx:pt>
        </cx:lvl>
      </cx:strDim>
      <cx:numDim type="size">
        <cx:f>Export_Birmingham!$B$3:$B$73</cx:f>
        <cx:lvl ptCount="71" formatCode="#,##0">
          <cx:pt idx="0">627</cx:pt>
          <cx:pt idx="1">369</cx:pt>
          <cx:pt idx="2">66</cx:pt>
          <cx:pt idx="3">35</cx:pt>
          <cx:pt idx="4">33</cx:pt>
          <cx:pt idx="5">30</cx:pt>
          <cx:pt idx="6">16</cx:pt>
          <cx:pt idx="7">12</cx:pt>
          <cx:pt idx="8">12</cx:pt>
          <cx:pt idx="9">10</cx:pt>
          <cx:pt idx="10">9</cx:pt>
          <cx:pt idx="11">9</cx:pt>
          <cx:pt idx="12">9</cx:pt>
          <cx:pt idx="13">8</cx:pt>
          <cx:pt idx="14">7</cx:pt>
          <cx:pt idx="15">5</cx:pt>
          <cx:pt idx="16">5</cx:pt>
          <cx:pt idx="17">4</cx:pt>
          <cx:pt idx="18">4</cx:pt>
          <cx:pt idx="19">3</cx:pt>
          <cx:pt idx="20">3</cx:pt>
          <cx:pt idx="21">3</cx:pt>
          <cx:pt idx="22">3</cx:pt>
          <cx:pt idx="23">2</cx:pt>
          <cx:pt idx="24">2</cx:pt>
          <cx:pt idx="25">2</cx:pt>
          <cx:pt idx="26">2</cx:pt>
          <cx:pt idx="27">2</cx:pt>
          <cx:pt idx="28">2</cx:pt>
          <cx:pt idx="29">2</cx:pt>
          <cx:pt idx="30">2</cx:pt>
          <cx:pt idx="31">2</cx:pt>
          <cx:pt idx="32">2</cx:pt>
          <cx:pt idx="33">1</cx:pt>
          <cx:pt idx="34">1</cx:pt>
          <cx:pt idx="35">1</cx:pt>
          <cx:pt idx="36">1</cx:pt>
          <cx:pt idx="37">1</cx:pt>
          <cx:pt idx="38">1</cx:pt>
          <cx:pt idx="39">1</cx:pt>
          <cx:pt idx="40">1</cx:pt>
          <cx:pt idx="41">1</cx:pt>
          <cx:pt idx="42">1</cx:pt>
          <cx:pt idx="43">1</cx:pt>
          <cx:pt idx="44">1</cx:pt>
          <cx:pt idx="45">1</cx:pt>
          <cx:pt idx="46">1</cx:pt>
          <cx:pt idx="47">1</cx:pt>
          <cx:pt idx="48">1</cx:pt>
          <cx:pt idx="49">1</cx:pt>
        </cx:lvl>
      </cx:numDim>
    </cx:data>
  </cx:chartData>
  <cx:chart>
    <cx:plotArea>
      <cx:plotAreaRegion>
        <cx:series layoutId="treemap" uniqueId="{0EA0ED4B-A130-49F6-98C6-6A9826831507}">
          <cx:tx>
            <cx:txData>
              <cx:f>Export_Birmingham!$B$1:$B$2</cx:f>
              <cx:v>2022/23 Headcount</cx:v>
            </cx:txData>
          </cx:tx>
          <cx:dataLabels pos="inEnd">
            <cx:visibility seriesName="0" categoryName="1" value="1"/>
            <cx:separator>, </cx:separator>
          </cx:dataLabels>
          <cx:dataId val="0"/>
          <cx:layoutPr>
            <cx:parentLabelLayout val="overlapping"/>
          </cx:layoutPr>
        </cx:series>
      </cx:plotAreaRegion>
    </cx:plotArea>
    <cx:legend pos="r" align="min" overlay="0">
      <cx:spPr>
        <a:ln>
          <a:noFill/>
        </a:ln>
      </cx:spPr>
      <cx:txPr>
        <a:bodyPr spcFirstLastPara="1" vertOverflow="ellipsis" horzOverflow="overflow" wrap="square" lIns="0" tIns="0" rIns="0" bIns="0" anchor="ctr" anchorCtr="1"/>
        <a:lstStyle/>
        <a:p>
          <a:pPr algn="ctr" rtl="0">
            <a:defRPr sz="1000" baseline="0">
              <a:solidFill>
                <a:schemeClr val="tx1"/>
              </a:solidFill>
            </a:defRPr>
          </a:pPr>
          <a:endParaRPr lang="en-US" sz="1000" b="0" i="0" u="none" strike="noStrike" baseline="0">
            <a:solidFill>
              <a:schemeClr val="tx1"/>
            </a:solidFill>
            <a:latin typeface="Calibri" panose="020F0502020204030204"/>
          </a:endParaRPr>
        </a:p>
      </cx:txPr>
    </cx:legend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410">
  <cs:axisTitle>
    <cs:lnRef idx="0"/>
    <cs:fillRef idx="0"/>
    <cs:effectRef idx="0"/>
    <cs:fontRef idx="minor">
      <a:schemeClr val="tx1">
        <a:lumMod val="65000"/>
        <a:lumOff val="35000"/>
      </a:schemeClr>
    </cs:fontRef>
    <cs:spPr>
      <a:solidFill>
        <a:schemeClr val="bg1">
          <a:lumMod val="65000"/>
        </a:schemeClr>
      </a:solidFill>
      <a:ln w="19050">
        <a:solidFill>
          <a:schemeClr val="bg1"/>
        </a:solidFill>
      </a:ln>
    </cs:spPr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lt1"/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D2CAF7D9-F8BA-20F9-6DDB-0DAC6F71073F}"/>
              </a:ext>
            </a:extLst>
          </p:cNvPr>
          <p:cNvSpPr txBox="1">
            <a:spLocks/>
          </p:cNvSpPr>
          <p:nvPr/>
        </p:nvSpPr>
        <p:spPr>
          <a:xfrm>
            <a:off x="0" y="2527235"/>
            <a:ext cx="9144000" cy="9642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b="1">
                <a:solidFill>
                  <a:schemeClr val="bg1"/>
                </a:solidFill>
              </a:rPr>
              <a:t>Dean (Birmingham Campus)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E9EDF-DD90-9918-D4A1-0192E3EA9EF0}"/>
              </a:ext>
            </a:extLst>
          </p:cNvPr>
          <p:cNvSpPr txBox="1">
            <a:spLocks/>
          </p:cNvSpPr>
          <p:nvPr/>
        </p:nvSpPr>
        <p:spPr>
          <a:xfrm>
            <a:off x="1127897" y="3429000"/>
            <a:ext cx="6888205" cy="9642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5400" b="1" dirty="0">
                <a:solidFill>
                  <a:schemeClr val="bg1"/>
                </a:solidFill>
              </a:rPr>
              <a:t>Dr John Deane</a:t>
            </a:r>
          </a:p>
        </p:txBody>
      </p:sp>
    </p:spTree>
    <p:extLst>
      <p:ext uri="{BB962C8B-B14F-4D97-AF65-F5344CB8AC3E}">
        <p14:creationId xmlns:p14="http://schemas.microsoft.com/office/powerpoint/2010/main" val="1782119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6C11C39-0459-0815-75EA-469A11F0A49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2207891"/>
            <a:ext cx="3578171" cy="2442217"/>
          </a:xfrm>
        </p:spPr>
        <p:txBody>
          <a:bodyPr/>
          <a:lstStyle/>
          <a:p>
            <a:r>
              <a:rPr lang="en-GB" sz="2400" b="1" i="1" dirty="0"/>
              <a:t>Transforming Education; </a:t>
            </a:r>
            <a:br>
              <a:rPr lang="en-GB" sz="2400" b="1" i="1" dirty="0"/>
            </a:br>
            <a:r>
              <a:rPr lang="en-GB" sz="2400" b="1" i="1" dirty="0"/>
              <a:t>Transforming Lives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The story of UWTSD’s</a:t>
            </a:r>
            <a:br>
              <a:rPr lang="en-GB" sz="2400" b="1" dirty="0"/>
            </a:br>
            <a:r>
              <a:rPr lang="en-GB" sz="2400" b="1" dirty="0"/>
              <a:t>Institute of Inner City Learning</a:t>
            </a:r>
            <a:endParaRPr lang="en-US" dirty="0"/>
          </a:p>
        </p:txBody>
      </p:sp>
      <p:pic>
        <p:nvPicPr>
          <p:cNvPr id="4" name="Content Placeholder 3" descr="A picture containing person, text, newspaper, holding">
            <a:extLst>
              <a:ext uri="{FF2B5EF4-FFF2-40B4-BE49-F238E27FC236}">
                <a16:creationId xmlns:a16="http://schemas.microsoft.com/office/drawing/2014/main" id="{42526350-8561-88E9-687B-A9907DD96D1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405" y="1538081"/>
            <a:ext cx="4043101" cy="2691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48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A picture containing person, sitting, indoor, people&#10;&#10;Description automatically generated">
            <a:extLst>
              <a:ext uri="{FF2B5EF4-FFF2-40B4-BE49-F238E27FC236}">
                <a16:creationId xmlns:a16="http://schemas.microsoft.com/office/drawing/2014/main" id="{295430EC-0D7D-6249-2D11-FB43BB9AB4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-1" r="1120" b="8662"/>
          <a:stretch/>
        </p:blipFill>
        <p:spPr>
          <a:xfrm>
            <a:off x="-1" y="-112734"/>
            <a:ext cx="5734151" cy="6112701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49E59FA-D43D-68EF-B6ED-5EDCCFF2EDB2}"/>
              </a:ext>
            </a:extLst>
          </p:cNvPr>
          <p:cNvSpPr txBox="1">
            <a:spLocks/>
          </p:cNvSpPr>
          <p:nvPr/>
        </p:nvSpPr>
        <p:spPr>
          <a:xfrm>
            <a:off x="5543415" y="586370"/>
            <a:ext cx="3620022" cy="1770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/>
              <a:t>The Institute of Inner City Learning (IICL)</a:t>
            </a:r>
            <a:endParaRPr lang="en-US" sz="3200" dirty="0"/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7D963E5-ADFC-3CF5-5878-8E72A8D91890}"/>
              </a:ext>
            </a:extLst>
          </p:cNvPr>
          <p:cNvSpPr txBox="1">
            <a:spLocks/>
          </p:cNvSpPr>
          <p:nvPr/>
        </p:nvSpPr>
        <p:spPr>
          <a:xfrm>
            <a:off x="5443207" y="2469984"/>
            <a:ext cx="3600585" cy="28410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Our students are at the </a:t>
            </a:r>
            <a:r>
              <a:rPr lang="en-US" sz="2400" dirty="0" err="1"/>
              <a:t>centre</a:t>
            </a:r>
            <a:r>
              <a:rPr lang="en-US" sz="2400" dirty="0"/>
              <a:t> of everything we do.</a:t>
            </a:r>
          </a:p>
          <a:p>
            <a:pPr marL="0" indent="0">
              <a:buNone/>
            </a:pPr>
            <a:r>
              <a:rPr lang="en-US" sz="2400" dirty="0"/>
              <a:t>We have a diverse and varied student body, with people from all walks of life, including many who did not previously have access to HE.</a:t>
            </a:r>
          </a:p>
        </p:txBody>
      </p:sp>
    </p:spTree>
    <p:extLst>
      <p:ext uri="{BB962C8B-B14F-4D97-AF65-F5344CB8AC3E}">
        <p14:creationId xmlns:p14="http://schemas.microsoft.com/office/powerpoint/2010/main" val="2899238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069E-C675-B4CD-BD52-018DCE173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ea typeface="+mj-lt"/>
                <a:cs typeface="+mj-lt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F043-712F-2220-21FE-400361048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74845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ea typeface="+mn-lt"/>
                <a:cs typeface="+mn-lt"/>
              </a:rPr>
              <a:t>This presentation will provide:</a:t>
            </a:r>
            <a:endParaRPr lang="en-US" sz="2800" dirty="0"/>
          </a:p>
          <a:p>
            <a:r>
              <a:rPr lang="en-GB" sz="2800" dirty="0">
                <a:ea typeface="+mn-lt"/>
                <a:cs typeface="+mn-lt"/>
              </a:rPr>
              <a:t>A brief history of the IICL development</a:t>
            </a:r>
          </a:p>
          <a:p>
            <a:r>
              <a:rPr lang="en-GB" sz="2800" dirty="0">
                <a:ea typeface="+mn-lt"/>
                <a:cs typeface="+mn-lt"/>
              </a:rPr>
              <a:t>Birmingham Campus Timelines and Growth Plans</a:t>
            </a:r>
          </a:p>
          <a:p>
            <a:r>
              <a:rPr lang="en-GB" dirty="0">
                <a:ea typeface="+mn-lt"/>
                <a:cs typeface="+mn-lt"/>
              </a:rPr>
              <a:t>Nationalities</a:t>
            </a:r>
            <a:endParaRPr lang="en-GB" sz="2800" dirty="0">
              <a:ea typeface="+mn-lt"/>
              <a:cs typeface="+mn-lt"/>
            </a:endParaRPr>
          </a:p>
          <a:p>
            <a:r>
              <a:rPr lang="en-GB" sz="2800" dirty="0">
                <a:ea typeface="+mn-lt"/>
                <a:cs typeface="+mn-lt"/>
              </a:rPr>
              <a:t>Key differences and USPs</a:t>
            </a:r>
          </a:p>
          <a:p>
            <a:r>
              <a:rPr lang="en-GB" sz="2800" dirty="0">
                <a:ea typeface="+mn-lt"/>
                <a:cs typeface="+mn-lt"/>
              </a:rPr>
              <a:t>Opportunity for questions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5018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069E-C675-B4CD-BD52-018DCE173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18793"/>
          </a:xfrm>
        </p:spPr>
        <p:txBody>
          <a:bodyPr/>
          <a:lstStyle/>
          <a:p>
            <a:pPr algn="ctr"/>
            <a:r>
              <a:rPr lang="en-GB" sz="4400" b="1" dirty="0">
                <a:ea typeface="+mj-lt"/>
                <a:cs typeface="+mj-lt"/>
              </a:rPr>
              <a:t>Birmingham Campus: Timeline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F043-712F-2220-21FE-400361048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3918"/>
            <a:ext cx="8302408" cy="4099186"/>
          </a:xfrm>
        </p:spPr>
        <p:txBody>
          <a:bodyPr/>
          <a:lstStyle/>
          <a:p>
            <a:r>
              <a:rPr lang="en-GB" sz="2400" b="1" dirty="0">
                <a:ea typeface="+mn-lt"/>
                <a:cs typeface="+mn-lt"/>
              </a:rPr>
              <a:t>March 2018</a:t>
            </a:r>
            <a:r>
              <a:rPr lang="en-GB" sz="2400" dirty="0">
                <a:ea typeface="+mn-lt"/>
                <a:cs typeface="+mn-lt"/>
              </a:rPr>
              <a:t>:</a:t>
            </a:r>
            <a:r>
              <a:rPr lang="en-GB" sz="2400" b="1" dirty="0">
                <a:ea typeface="+mn-lt"/>
                <a:cs typeface="+mn-lt"/>
              </a:rPr>
              <a:t> Birmingham Learning Centre opens in Sparkhill</a:t>
            </a:r>
          </a:p>
          <a:p>
            <a:r>
              <a:rPr lang="en-GB" sz="2400" b="1" dirty="0">
                <a:ea typeface="+mn-lt"/>
                <a:cs typeface="+mn-lt"/>
              </a:rPr>
              <a:t>January 2020</a:t>
            </a:r>
            <a:r>
              <a:rPr lang="en-GB" sz="2400" dirty="0">
                <a:ea typeface="+mn-lt"/>
                <a:cs typeface="+mn-lt"/>
              </a:rPr>
              <a:t>:</a:t>
            </a:r>
            <a:r>
              <a:rPr lang="en-GB" sz="2400" b="1" dirty="0">
                <a:ea typeface="+mn-lt"/>
                <a:cs typeface="+mn-lt"/>
              </a:rPr>
              <a:t> Quay Place opens in City Centre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b="1" dirty="0">
                <a:ea typeface="+mn-lt"/>
                <a:cs typeface="+mn-lt"/>
              </a:rPr>
              <a:t>March 2021</a:t>
            </a:r>
            <a:r>
              <a:rPr lang="en-GB" sz="2400" dirty="0">
                <a:ea typeface="+mn-lt"/>
                <a:cs typeface="+mn-lt"/>
              </a:rPr>
              <a:t>:</a:t>
            </a:r>
            <a:r>
              <a:rPr lang="en-GB" sz="2400" b="1" dirty="0">
                <a:ea typeface="+mn-lt"/>
                <a:cs typeface="+mn-lt"/>
              </a:rPr>
              <a:t> </a:t>
            </a:r>
            <a:r>
              <a:rPr lang="en-GB" sz="2400" dirty="0">
                <a:ea typeface="+mn-lt"/>
                <a:cs typeface="+mn-lt"/>
              </a:rPr>
              <a:t>The Institute of Inner City Learning was formally established – making us a campus</a:t>
            </a:r>
            <a:endParaRPr lang="en-GB" sz="2400" dirty="0"/>
          </a:p>
          <a:p>
            <a:r>
              <a:rPr lang="en-GB" sz="2400" b="1" dirty="0">
                <a:ea typeface="+mn-lt"/>
                <a:cs typeface="+mn-lt"/>
              </a:rPr>
              <a:t>September 2021</a:t>
            </a:r>
            <a:r>
              <a:rPr lang="en-GB" sz="2400" dirty="0">
                <a:ea typeface="+mn-lt"/>
                <a:cs typeface="+mn-lt"/>
              </a:rPr>
              <a:t>: BC - first intake of weekend students and launch of MBA</a:t>
            </a:r>
          </a:p>
          <a:p>
            <a:r>
              <a:rPr lang="en-GB" sz="2400" b="1" dirty="0">
                <a:ea typeface="+mn-lt"/>
                <a:cs typeface="+mn-lt"/>
              </a:rPr>
              <a:t>May 2022</a:t>
            </a:r>
            <a:r>
              <a:rPr lang="en-GB" sz="2400" dirty="0">
                <a:ea typeface="+mn-lt"/>
                <a:cs typeface="+mn-lt"/>
              </a:rPr>
              <a:t>: BC – additional capacity in Vincent House (4 additional classrooms and a social space for students)</a:t>
            </a:r>
          </a:p>
          <a:p>
            <a:r>
              <a:rPr lang="en-GB" sz="2400" b="1" dirty="0">
                <a:ea typeface="+mn-lt"/>
                <a:cs typeface="+mn-lt"/>
              </a:rPr>
              <a:t>September 2023</a:t>
            </a:r>
            <a:r>
              <a:rPr lang="en-GB" sz="2400" dirty="0">
                <a:ea typeface="+mn-lt"/>
                <a:cs typeface="+mn-lt"/>
              </a:rPr>
              <a:t>: BC –  additional capacity in Louisa House – doubling size of 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3055387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069E-C675-B4CD-BD52-018DCE173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9144000" cy="918793"/>
          </a:xfrm>
        </p:spPr>
        <p:txBody>
          <a:bodyPr/>
          <a:lstStyle/>
          <a:p>
            <a:pPr algn="ctr"/>
            <a:r>
              <a:rPr lang="en-GB" sz="4400" b="1" dirty="0"/>
              <a:t>Profile of Sparkhill location, Birmingham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F043-712F-2220-21FE-400361048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3917"/>
            <a:ext cx="8302408" cy="4490581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City of Birmingham population: 1.2 mil and 187 recognised nationalities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Sparkhill population: 20,400 with 9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 lowest average income in Birmingham city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Unemployment rate and economically inactive: 52.1%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Only 20.7% have qualifications of NVQ4 or above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77.4% of residents are Asian, compared with 26.4% for the city as a whole. 5% of residents are black and 2.6% are white.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728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ECA49-D9F0-A8C4-9287-3BA5D97CB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IICL  </a:t>
            </a:r>
            <a:br>
              <a:rPr lang="en-GB" sz="2800" b="1" dirty="0"/>
            </a:br>
            <a:r>
              <a:rPr lang="en-GB" sz="2800" b="1" dirty="0"/>
              <a:t>Students and Programmes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94FC8-5241-910D-BDB0-4C41C2E76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2454184" cy="4351338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Current Enrolment Figures – AY 22-23</a:t>
            </a:r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r>
              <a:rPr lang="en-US" sz="1800" dirty="0"/>
              <a:t>(excluding progression for BC May 2023 term and LC June 2023 term)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9924C7-C027-4246-C9DB-93F0945630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225" y="1318045"/>
            <a:ext cx="3690790" cy="4534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652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ECA49-D9F0-A8C4-9287-3BA5D97CB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IICL  </a:t>
            </a:r>
            <a:br>
              <a:rPr lang="en-GB" sz="2800" b="1" dirty="0"/>
            </a:br>
            <a:r>
              <a:rPr lang="en-GB" sz="2800" b="1" dirty="0"/>
              <a:t>Students and Programmes</a:t>
            </a:r>
            <a:endParaRPr lang="en-GB" sz="28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ABDE14C-226A-2A52-A25E-622B9B4782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8712107"/>
              </p:ext>
            </p:extLst>
          </p:nvPr>
        </p:nvGraphicFramePr>
        <p:xfrm>
          <a:off x="3082834" y="1238411"/>
          <a:ext cx="3988667" cy="473455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917613">
                  <a:extLst>
                    <a:ext uri="{9D8B030D-6E8A-4147-A177-3AD203B41FA5}">
                      <a16:colId xmlns:a16="http://schemas.microsoft.com/office/drawing/2014/main" val="2401594576"/>
                    </a:ext>
                  </a:extLst>
                </a:gridCol>
                <a:gridCol w="713531">
                  <a:extLst>
                    <a:ext uri="{9D8B030D-6E8A-4147-A177-3AD203B41FA5}">
                      <a16:colId xmlns:a16="http://schemas.microsoft.com/office/drawing/2014/main" val="343887274"/>
                    </a:ext>
                  </a:extLst>
                </a:gridCol>
                <a:gridCol w="643992">
                  <a:extLst>
                    <a:ext uri="{9D8B030D-6E8A-4147-A177-3AD203B41FA5}">
                      <a16:colId xmlns:a16="http://schemas.microsoft.com/office/drawing/2014/main" val="3225212964"/>
                    </a:ext>
                  </a:extLst>
                </a:gridCol>
                <a:gridCol w="713531">
                  <a:extLst>
                    <a:ext uri="{9D8B030D-6E8A-4147-A177-3AD203B41FA5}">
                      <a16:colId xmlns:a16="http://schemas.microsoft.com/office/drawing/2014/main" val="1346320625"/>
                    </a:ext>
                  </a:extLst>
                </a:gridCol>
              </a:tblGrid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Programme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>
                          <a:solidFill>
                            <a:srgbClr val="FFFFFF"/>
                          </a:solidFill>
                          <a:effectLst/>
                        </a:rPr>
                        <a:t>BC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>
                          <a:solidFill>
                            <a:srgbClr val="FFFFFF"/>
                          </a:solidFill>
                          <a:effectLst/>
                        </a:rPr>
                        <a:t>LC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Total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2743390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 err="1">
                          <a:solidFill>
                            <a:srgbClr val="000000"/>
                          </a:solidFill>
                          <a:effectLst/>
                        </a:rPr>
                        <a:t>CertHE</a:t>
                      </a: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 Business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223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140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363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8998986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 err="1">
                          <a:solidFill>
                            <a:srgbClr val="000000"/>
                          </a:solidFill>
                          <a:effectLst/>
                        </a:rPr>
                        <a:t>CertHE</a:t>
                      </a: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 H&amp;SC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257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121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378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6162827"/>
                  </a:ext>
                </a:extLst>
              </a:tr>
              <a:tr h="24402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CertHE Computing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77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64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141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9411824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CertHE H&amp;SC Weekend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87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n/a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87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4074704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 err="1">
                          <a:solidFill>
                            <a:srgbClr val="000000"/>
                          </a:solidFill>
                          <a:effectLst/>
                        </a:rPr>
                        <a:t>CertHE</a:t>
                      </a: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 Business Weekend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147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149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296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4844993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BABM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22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26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48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726007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BABM Weekend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17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28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45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3688261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MBA (All pathways)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7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11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3262603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MSc PH&amp;SC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7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6161652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DBA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n/a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6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6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9700114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BALM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26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15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41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1758333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BALM Weekend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68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28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96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5001108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BSc H&amp;SC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53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54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107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2916544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BSc H&amp;SC Weekend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18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n/a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18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091346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BSc Applied Computing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25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n/a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25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9227010"/>
                  </a:ext>
                </a:extLst>
              </a:tr>
              <a:tr h="285796">
                <a:tc gridSpan="4"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Overseas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7030" marR="107030" marT="53515" marB="535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445633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BABM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4759676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MBA (All pathways)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10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46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56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8142329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MSc PH&amp;SC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11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9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20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9532823"/>
                  </a:ext>
                </a:extLst>
              </a:tr>
              <a:tr h="19945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DBA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n/a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6129133"/>
                  </a:ext>
                </a:extLst>
              </a:tr>
              <a:tr h="184687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>
                          <a:solidFill>
                            <a:srgbClr val="FFFFFF"/>
                          </a:solidFill>
                          <a:effectLst/>
                        </a:rPr>
                        <a:t>Total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>
                          <a:solidFill>
                            <a:srgbClr val="FFFFFF"/>
                          </a:solidFill>
                          <a:effectLst/>
                        </a:rPr>
                        <a:t>1049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>
                          <a:solidFill>
                            <a:srgbClr val="FFFFFF"/>
                          </a:solidFill>
                          <a:effectLst/>
                        </a:rPr>
                        <a:t>700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 u="none" strike="noStrike" dirty="0">
                          <a:solidFill>
                            <a:srgbClr val="FFFFFF"/>
                          </a:solidFill>
                          <a:effectLst/>
                        </a:rPr>
                        <a:t>1749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49" marR="11149" marT="11149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9767226"/>
                  </a:ext>
                </a:extLst>
              </a:tr>
            </a:tbl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94FC8-5241-910D-BDB0-4C41C2E76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2454184" cy="4351338"/>
          </a:xfrm>
        </p:spPr>
        <p:txBody>
          <a:bodyPr/>
          <a:lstStyle/>
          <a:p>
            <a:pPr marL="0" indent="0">
              <a:buNone/>
            </a:pPr>
            <a:br>
              <a:rPr lang="en-US" sz="1800" dirty="0"/>
            </a:br>
            <a:endParaRPr lang="en-US" sz="1800" dirty="0"/>
          </a:p>
          <a:p>
            <a:pPr marL="0"/>
            <a:r>
              <a:rPr lang="en-US" sz="1800" dirty="0"/>
              <a:t>Recruitment figures for </a:t>
            </a:r>
            <a:r>
              <a:rPr lang="en-US" sz="1800" b="1" dirty="0"/>
              <a:t>Sept/Oct 2023 </a:t>
            </a:r>
            <a:r>
              <a:rPr lang="en-US" sz="1800" dirty="0"/>
              <a:t>only. Recruitment ongoing for the Jan/Feb 2024 terms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109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D8B1E-0896-2A1A-92AA-F1187CBD9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3664"/>
            <a:ext cx="7886700" cy="699587"/>
          </a:xfrm>
        </p:spPr>
        <p:txBody>
          <a:bodyPr/>
          <a:lstStyle/>
          <a:p>
            <a:pPr algn="ctr"/>
            <a:r>
              <a:rPr lang="en-GB" sz="4400" b="1" dirty="0"/>
              <a:t>Birmingham Campus </a:t>
            </a:r>
            <a:br>
              <a:rPr lang="en-GB" sz="4400" b="1" dirty="0"/>
            </a:br>
            <a:endParaRPr lang="en-GB" dirty="0"/>
          </a:p>
        </p:txBody>
      </p:sp>
      <p:pic>
        <p:nvPicPr>
          <p:cNvPr id="5" name="Picture 7" descr="A picture containing sky, outdoor, building, house&#10;&#10;Description automatically generated">
            <a:extLst>
              <a:ext uri="{FF2B5EF4-FFF2-40B4-BE49-F238E27FC236}">
                <a16:creationId xmlns:a16="http://schemas.microsoft.com/office/drawing/2014/main" id="{065AA905-2D2E-9FB7-F814-2C402617CC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664" y="1409161"/>
            <a:ext cx="3082859" cy="2073331"/>
          </a:xfrm>
        </p:spPr>
      </p:pic>
      <p:pic>
        <p:nvPicPr>
          <p:cNvPr id="6" name="Picture 8" descr="A picture containing text, building, ground, outdoor&#10;&#10;Description automatically generated">
            <a:extLst>
              <a:ext uri="{FF2B5EF4-FFF2-40B4-BE49-F238E27FC236}">
                <a16:creationId xmlns:a16="http://schemas.microsoft.com/office/drawing/2014/main" id="{DAA4E873-7338-EED4-F69F-48080D0E7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722" y="3580417"/>
            <a:ext cx="3021400" cy="22447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365D70E-9A06-D51B-2031-267DE0541836}"/>
              </a:ext>
            </a:extLst>
          </p:cNvPr>
          <p:cNvSpPr txBox="1">
            <a:spLocks/>
          </p:cNvSpPr>
          <p:nvPr/>
        </p:nvSpPr>
        <p:spPr>
          <a:xfrm>
            <a:off x="886026" y="971176"/>
            <a:ext cx="2809086" cy="3732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Sparkhill – March 2018</a:t>
            </a:r>
            <a:endParaRPr lang="en-GB" sz="2000" dirty="0"/>
          </a:p>
          <a:p>
            <a:pPr>
              <a:buNone/>
            </a:pPr>
            <a:endParaRPr lang="en-GB" sz="2000" dirty="0">
              <a:ea typeface="+mn-lt"/>
              <a:cs typeface="+mn-lt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F5F7A5F-2F4F-C089-E92A-1C84324291DA}"/>
              </a:ext>
            </a:extLst>
          </p:cNvPr>
          <p:cNvSpPr txBox="1">
            <a:spLocks/>
          </p:cNvSpPr>
          <p:nvPr/>
        </p:nvSpPr>
        <p:spPr>
          <a:xfrm>
            <a:off x="5554890" y="971176"/>
            <a:ext cx="3196541" cy="3732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Quay Place – January 2020</a:t>
            </a:r>
            <a:endParaRPr lang="en-GB" sz="2000"/>
          </a:p>
          <a:p>
            <a:pPr>
              <a:buNone/>
            </a:pPr>
            <a:endParaRPr lang="en-GB" sz="2000">
              <a:ea typeface="+mn-lt"/>
              <a:cs typeface="+mn-lt"/>
            </a:endParaRPr>
          </a:p>
        </p:txBody>
      </p:sp>
      <p:pic>
        <p:nvPicPr>
          <p:cNvPr id="9" name="Picture 4" descr="A picture containing outdoor, tree, building, plant&#10;&#10;Description automatically generated">
            <a:extLst>
              <a:ext uri="{FF2B5EF4-FFF2-40B4-BE49-F238E27FC236}">
                <a16:creationId xmlns:a16="http://schemas.microsoft.com/office/drawing/2014/main" id="{93CE9039-AF7A-301C-7F1B-A16C18E9E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0789" y="3582393"/>
            <a:ext cx="3305015" cy="2240744"/>
          </a:xfrm>
          <a:prstGeom prst="rect">
            <a:avLst/>
          </a:prstGeom>
        </p:spPr>
      </p:pic>
      <p:pic>
        <p:nvPicPr>
          <p:cNvPr id="10" name="Picture 8" descr="A car parked in front of a brick building&#10;&#10;Description automatically generated">
            <a:extLst>
              <a:ext uri="{FF2B5EF4-FFF2-40B4-BE49-F238E27FC236}">
                <a16:creationId xmlns:a16="http://schemas.microsoft.com/office/drawing/2014/main" id="{86399A8A-0B35-95AB-5B60-0212599A1B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07" y="1344826"/>
            <a:ext cx="3188777" cy="215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449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3" name="Chart 2">
                <a:extLst>
                  <a:ext uri="{FF2B5EF4-FFF2-40B4-BE49-F238E27FC236}">
                    <a16:creationId xmlns:a16="http://schemas.microsoft.com/office/drawing/2014/main" id="{CF9C05DA-8F97-2614-58F2-1FAFEC2B3302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373307568"/>
                  </p:ext>
                </p:extLst>
              </p:nvPr>
            </p:nvGraphicFramePr>
            <p:xfrm>
              <a:off x="0" y="832982"/>
              <a:ext cx="10020822" cy="6025018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3" name="Chart 2">
                <a:extLst>
                  <a:ext uri="{FF2B5EF4-FFF2-40B4-BE49-F238E27FC236}">
                    <a16:creationId xmlns:a16="http://schemas.microsoft.com/office/drawing/2014/main" id="{CF9C05DA-8F97-2614-58F2-1FAFEC2B330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832982"/>
                <a:ext cx="10020822" cy="6025018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B2615A2A-56DD-76AF-19AB-69C601549D8A}"/>
              </a:ext>
            </a:extLst>
          </p:cNvPr>
          <p:cNvSpPr txBox="1"/>
          <p:nvPr/>
        </p:nvSpPr>
        <p:spPr>
          <a:xfrm>
            <a:off x="3093928" y="14655"/>
            <a:ext cx="605007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defRPr/>
            </a:pPr>
            <a:r>
              <a:rPr lang="en-US" sz="2800" b="1" i="0" u="none" strike="noStrike" baseline="0" dirty="0">
                <a:latin typeface="Myriad Pro (Headings)"/>
              </a:rPr>
              <a:t>Nationalities of </a:t>
            </a:r>
            <a:r>
              <a:rPr lang="en-US" sz="2800" b="1" dirty="0">
                <a:latin typeface="Myriad Pro (Headings)"/>
              </a:rPr>
              <a:t>Birmingham</a:t>
            </a:r>
            <a:r>
              <a:rPr lang="en-US" sz="2800" b="1" i="0" u="none" strike="noStrike" baseline="0" dirty="0">
                <a:latin typeface="Myriad Pro (Headings)"/>
              </a:rPr>
              <a:t> Campus Students – </a:t>
            </a:r>
            <a:r>
              <a:rPr lang="en-US" sz="2800" b="1" dirty="0">
                <a:latin typeface="Myriad Pro (Headings)"/>
              </a:rPr>
              <a:t>AY</a:t>
            </a:r>
            <a:r>
              <a:rPr lang="en-US" sz="2800" b="1" i="0" u="none" strike="noStrike" baseline="0" dirty="0">
                <a:latin typeface="Myriad Pro (Headings)"/>
              </a:rPr>
              <a:t> 2022-23</a:t>
            </a:r>
          </a:p>
        </p:txBody>
      </p:sp>
    </p:spTree>
    <p:extLst>
      <p:ext uri="{BB962C8B-B14F-4D97-AF65-F5344CB8AC3E}">
        <p14:creationId xmlns:p14="http://schemas.microsoft.com/office/powerpoint/2010/main" val="1826707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D3F94-4ED6-DD27-4AD3-510598A6E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92453"/>
            <a:ext cx="7886700" cy="749691"/>
          </a:xfrm>
        </p:spPr>
        <p:txBody>
          <a:bodyPr/>
          <a:lstStyle/>
          <a:p>
            <a:pPr algn="ctr"/>
            <a:r>
              <a:rPr lang="en-GB" sz="4400" b="1" dirty="0"/>
              <a:t>IICL: Key Differences</a:t>
            </a:r>
            <a:endParaRPr lang="en-GB" dirty="0"/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7804563A-30E3-52D9-5826-54C890A685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4357744"/>
              </p:ext>
            </p:extLst>
          </p:nvPr>
        </p:nvGraphicFramePr>
        <p:xfrm>
          <a:off x="43132" y="1052422"/>
          <a:ext cx="9025292" cy="48258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3558">
                  <a:extLst>
                    <a:ext uri="{9D8B030D-6E8A-4147-A177-3AD203B41FA5}">
                      <a16:colId xmlns:a16="http://schemas.microsoft.com/office/drawing/2014/main" val="3224671653"/>
                    </a:ext>
                  </a:extLst>
                </a:gridCol>
                <a:gridCol w="3206663">
                  <a:extLst>
                    <a:ext uri="{9D8B030D-6E8A-4147-A177-3AD203B41FA5}">
                      <a16:colId xmlns:a16="http://schemas.microsoft.com/office/drawing/2014/main" val="2996213026"/>
                    </a:ext>
                  </a:extLst>
                </a:gridCol>
                <a:gridCol w="3845071">
                  <a:extLst>
                    <a:ext uri="{9D8B030D-6E8A-4147-A177-3AD203B41FA5}">
                      <a16:colId xmlns:a16="http://schemas.microsoft.com/office/drawing/2014/main" val="2011728041"/>
                    </a:ext>
                  </a:extLst>
                </a:gridCol>
              </a:tblGrid>
              <a:tr h="441687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Welsh campuses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IICL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901889"/>
                  </a:ext>
                </a:extLst>
              </a:tr>
              <a:tr h="441687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b="1" dirty="0"/>
                        <a:t>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Mainly UCAS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Mainly agent driven recruitment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9216159"/>
                  </a:ext>
                </a:extLst>
              </a:tr>
              <a:tr h="1166722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Estates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- Large, green and open spaces</a:t>
                      </a:r>
                    </a:p>
                    <a:p>
                      <a:pPr marL="285750" lvl="0" indent="-285750" algn="ctr">
                        <a:buFontTx/>
                        <a:buChar char="-"/>
                      </a:pPr>
                      <a:r>
                        <a:rPr lang="en-GB" sz="1600" dirty="0"/>
                        <a:t>Room for expansion</a:t>
                      </a:r>
                    </a:p>
                    <a:p>
                      <a:pPr marL="285750" lvl="0" indent="-285750" algn="ctr">
                        <a:buFontTx/>
                        <a:buChar char="-"/>
                      </a:pPr>
                      <a:r>
                        <a:rPr lang="en-GB" sz="1600" dirty="0"/>
                        <a:t>Largely traditional campus set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Functional, utilitarian, fit for purpose</a:t>
                      </a:r>
                      <a:br>
                        <a:rPr lang="en-GB" sz="1600" dirty="0"/>
                      </a:br>
                      <a:r>
                        <a:rPr lang="en-GB" sz="1600" dirty="0"/>
                        <a:t>- Tenants of commercial inner-city spaces and Landlord T &amp; Cs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600" dirty="0"/>
                        <a:t>- Maximum optimisation of space - no spare class room or office capacity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2066593"/>
                  </a:ext>
                </a:extLst>
              </a:tr>
              <a:tr h="625030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On-campus Accommodation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Available to residential students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Not available to students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849642"/>
                  </a:ext>
                </a:extLst>
              </a:tr>
              <a:tr h="891712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Academic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Mainly full time/part time teaching staff and some HPLs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A mixture of full time (Programme Managers) and fixed term hourly-paid lecturers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4667227"/>
                  </a:ext>
                </a:extLst>
              </a:tr>
              <a:tr h="1100049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Student Engagement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Personal tutors and central support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Localised, dedicated support teams and academic tutors, plus some central support services, e.g. student health &amp; well being, with a holistic 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527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116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AF2E1-E5C5-8F8D-E8CF-BE505E91120B}"/>
              </a:ext>
            </a:extLst>
          </p:cNvPr>
          <p:cNvSpPr txBox="1">
            <a:spLocks/>
          </p:cNvSpPr>
          <p:nvPr/>
        </p:nvSpPr>
        <p:spPr>
          <a:xfrm>
            <a:off x="126419" y="1144945"/>
            <a:ext cx="4764436" cy="29594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ea typeface="+mn-lt"/>
                <a:cs typeface="+mn-lt"/>
              </a:rPr>
              <a:t>Small class sizes (around 30)</a:t>
            </a:r>
          </a:p>
          <a:p>
            <a:r>
              <a:rPr lang="en-GB">
                <a:ea typeface="+mn-lt"/>
                <a:cs typeface="+mn-lt"/>
              </a:rPr>
              <a:t>Teaching Provision: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ea typeface="+mn-lt"/>
                <a:cs typeface="+mn-lt"/>
              </a:rPr>
              <a:t>           BC: Monday to Sunday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ea typeface="+mn-lt"/>
                <a:cs typeface="+mn-lt"/>
              </a:rPr>
              <a:t>           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Optimal use of physical/human resources</a:t>
            </a:r>
          </a:p>
          <a:p>
            <a:r>
              <a:rPr lang="en-GB">
                <a:ea typeface="+mn-lt"/>
                <a:cs typeface="+mn-lt"/>
              </a:rPr>
              <a:t>Strong student-centred approach, evidenced by Agents' feedback, Pulse surveys, etc.</a:t>
            </a:r>
            <a:endParaRPr lang="en-GB" dirty="0">
              <a:ea typeface="+mn-lt"/>
              <a:cs typeface="+mn-lt"/>
            </a:endParaRPr>
          </a:p>
        </p:txBody>
      </p:sp>
      <p:pic>
        <p:nvPicPr>
          <p:cNvPr id="5" name="Picture 8" descr="Diagram&#10;&#10;Description automatically generated">
            <a:extLst>
              <a:ext uri="{FF2B5EF4-FFF2-40B4-BE49-F238E27FC236}">
                <a16:creationId xmlns:a16="http://schemas.microsoft.com/office/drawing/2014/main" id="{195B3100-33D8-7089-4531-3FD65D86D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19" y="4779640"/>
            <a:ext cx="8900094" cy="96579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238929F-7F25-6C07-7231-D65E53E51A14}"/>
              </a:ext>
            </a:extLst>
          </p:cNvPr>
          <p:cNvSpPr txBox="1">
            <a:spLocks/>
          </p:cNvSpPr>
          <p:nvPr/>
        </p:nvSpPr>
        <p:spPr>
          <a:xfrm>
            <a:off x="251520" y="116632"/>
            <a:ext cx="8640960" cy="7936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IICL: Model</a:t>
            </a:r>
          </a:p>
        </p:txBody>
      </p:sp>
      <p:graphicFrame>
        <p:nvGraphicFramePr>
          <p:cNvPr id="7" name="Table 2">
            <a:extLst>
              <a:ext uri="{FF2B5EF4-FFF2-40B4-BE49-F238E27FC236}">
                <a16:creationId xmlns:a16="http://schemas.microsoft.com/office/drawing/2014/main" id="{1C51B4FC-1A39-2FA8-7CAF-270C988BE83C}"/>
              </a:ext>
            </a:extLst>
          </p:cNvPr>
          <p:cNvGraphicFramePr>
            <a:graphicFrameLocks noGrp="1"/>
          </p:cNvGraphicFramePr>
          <p:nvPr/>
        </p:nvGraphicFramePr>
        <p:xfrm>
          <a:off x="4967462" y="1144945"/>
          <a:ext cx="3925018" cy="2595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3411">
                  <a:extLst>
                    <a:ext uri="{9D8B030D-6E8A-4147-A177-3AD203B41FA5}">
                      <a16:colId xmlns:a16="http://schemas.microsoft.com/office/drawing/2014/main" val="2070738720"/>
                    </a:ext>
                  </a:extLst>
                </a:gridCol>
                <a:gridCol w="1354347">
                  <a:extLst>
                    <a:ext uri="{9D8B030D-6E8A-4147-A177-3AD203B41FA5}">
                      <a16:colId xmlns:a16="http://schemas.microsoft.com/office/drawing/2014/main" val="3120687047"/>
                    </a:ext>
                  </a:extLst>
                </a:gridCol>
                <a:gridCol w="1587260">
                  <a:extLst>
                    <a:ext uri="{9D8B030D-6E8A-4147-A177-3AD203B41FA5}">
                      <a16:colId xmlns:a16="http://schemas.microsoft.com/office/drawing/2014/main" val="2140589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Birmingham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3881259"/>
                  </a:ext>
                </a:extLst>
              </a:tr>
              <a:tr h="370839">
                <a:tc rowSpan="6">
                  <a:txBody>
                    <a:bodyPr/>
                    <a:lstStyle/>
                    <a:p>
                      <a:pPr lvl="0" algn="ctr">
                        <a:buNone/>
                      </a:pPr>
                      <a:br>
                        <a:rPr lang="en-GB" b="1" dirty="0"/>
                      </a:br>
                      <a:br>
                        <a:rPr lang="en-GB" b="1" dirty="0"/>
                      </a:br>
                      <a:r>
                        <a:rPr lang="en-GB" b="1" dirty="0"/>
                        <a:t>Intake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September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64482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335744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January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6353060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999752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0856876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99874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5B4A8C4-3F92-C610-96B7-8902EAB073DE}"/>
              </a:ext>
            </a:extLst>
          </p:cNvPr>
          <p:cNvSpPr txBox="1"/>
          <p:nvPr/>
        </p:nvSpPr>
        <p:spPr>
          <a:xfrm>
            <a:off x="3234906" y="4339087"/>
            <a:ext cx="26741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OPERATIONAL CYCLE</a:t>
            </a:r>
          </a:p>
        </p:txBody>
      </p:sp>
    </p:spTree>
    <p:extLst>
      <p:ext uri="{BB962C8B-B14F-4D97-AF65-F5344CB8AC3E}">
        <p14:creationId xmlns:p14="http://schemas.microsoft.com/office/powerpoint/2010/main" val="19847797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26F9DE61-6BE1-5318-7E97-B8BA98DC905C}"/>
              </a:ext>
            </a:extLst>
          </p:cNvPr>
          <p:cNvSpPr txBox="1">
            <a:spLocks/>
          </p:cNvSpPr>
          <p:nvPr/>
        </p:nvSpPr>
        <p:spPr>
          <a:xfrm>
            <a:off x="1127898" y="3000037"/>
            <a:ext cx="6888205" cy="8579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b="1" dirty="0">
                <a:solidFill>
                  <a:schemeClr val="bg1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09104329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C936993-8157-4694-AABE-D8E8AADE81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documentManagement/types"/>
    <ds:schemaRef ds:uri="303dbf9b-b85b-46a0-94f1-894078c07ecd"/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openxmlformats.org/package/2006/metadata/core-properties"/>
    <ds:schemaRef ds:uri="211f9404-bca0-4bcf-9c1d-965ccb6f8d2d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659</Words>
  <Application>Microsoft Office PowerPoint</Application>
  <PresentationFormat>On-screen Show (4:3)</PresentationFormat>
  <Paragraphs>156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14</vt:i4>
      </vt:variant>
    </vt:vector>
  </HeadingPairs>
  <TitlesOfParts>
    <vt:vector size="30" baseType="lpstr">
      <vt:lpstr>Myriad Pro (Headings)</vt:lpstr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PowerPoint Presentation</vt:lpstr>
      <vt:lpstr>PowerPoint Presentation</vt:lpstr>
      <vt:lpstr>Introduction</vt:lpstr>
      <vt:lpstr>Birmingham Campus: Timeline</vt:lpstr>
      <vt:lpstr>Profile of Sparkhill location, Birmingham</vt:lpstr>
      <vt:lpstr>IICL   Students and Programmes</vt:lpstr>
      <vt:lpstr>IICL   Students and Programmes</vt:lpstr>
      <vt:lpstr>Birmingham Campus  </vt:lpstr>
      <vt:lpstr>PowerPoint Presentation</vt:lpstr>
      <vt:lpstr>IICL: Key Differences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Margaret Gordon</cp:lastModifiedBy>
  <cp:revision>25</cp:revision>
  <dcterms:created xsi:type="dcterms:W3CDTF">2021-03-10T12:10:47Z</dcterms:created>
  <dcterms:modified xsi:type="dcterms:W3CDTF">2024-01-04T16:18:56Z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