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8" d="100"/>
          <a:sy n="68" d="100"/>
        </p:scale>
        <p:origin x="58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7DB5F-0FDE-48F0-87EA-AF889DF23269}" type="datetimeFigureOut">
              <a:rPr lang="en-US" smtClean="0"/>
              <a:t>3/19/2026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FA8BAB-9C23-4562-8EAC-46C24C418059}" type="slidenum">
              <a:rPr lang="en-US" smtClean="0"/>
              <a:t>‹#›</a:t>
            </a:fld>
            <a:endParaRPr lang="en-US"/>
          </a:p>
        </p:txBody>
      </p:sp>
    </p:spTree>
    <p:extLst>
      <p:ext uri="{BB962C8B-B14F-4D97-AF65-F5344CB8AC3E}">
        <p14:creationId xmlns:p14="http://schemas.microsoft.com/office/powerpoint/2010/main" val="1474453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5FA8BAB-9C23-4562-8EAC-46C24C418059}" type="slidenum">
              <a:rPr lang="en-US" smtClean="0"/>
              <a:t>3</a:t>
            </a:fld>
            <a:endParaRPr lang="en-US"/>
          </a:p>
        </p:txBody>
      </p:sp>
    </p:spTree>
    <p:extLst>
      <p:ext uri="{BB962C8B-B14F-4D97-AF65-F5344CB8AC3E}">
        <p14:creationId xmlns:p14="http://schemas.microsoft.com/office/powerpoint/2010/main" val="2988400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9932A-F08A-5A8A-1447-22CBF7B22C4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A288979-8ADE-6EF3-EBC0-E9A35E1F40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9159E7E-4DA0-DBB0-FF7A-58B7C89C686B}"/>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5" name="Footer Placeholder 4">
            <a:extLst>
              <a:ext uri="{FF2B5EF4-FFF2-40B4-BE49-F238E27FC236}">
                <a16:creationId xmlns:a16="http://schemas.microsoft.com/office/drawing/2014/main" id="{585E1E4D-35DB-63A9-5376-C95F358438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5812C4-DFAC-0381-B35B-A4458AC1F6A1}"/>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3140767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7BA1-71AD-56CA-2C11-5EA6F6063C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F8D0C41-E0E0-23F7-6FF6-32540AF87B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C8B9AB-3617-7576-15F6-434F6F1B339F}"/>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5" name="Footer Placeholder 4">
            <a:extLst>
              <a:ext uri="{FF2B5EF4-FFF2-40B4-BE49-F238E27FC236}">
                <a16:creationId xmlns:a16="http://schemas.microsoft.com/office/drawing/2014/main" id="{5879508E-C12F-B91F-B780-91618448B7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95677-A6D1-77E4-9630-320BE36FCB69}"/>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1007738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D7185-3515-6440-4E54-9BB9D3D80B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7859BD2-4D27-2399-DE2E-148A3B0228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279C98-BD3F-17F8-8A80-B4EFFEEAD8CB}"/>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5" name="Footer Placeholder 4">
            <a:extLst>
              <a:ext uri="{FF2B5EF4-FFF2-40B4-BE49-F238E27FC236}">
                <a16:creationId xmlns:a16="http://schemas.microsoft.com/office/drawing/2014/main" id="{607BC04C-F8D2-F8E8-A7F0-DAE6E402E4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012769-E0AB-F272-BE7D-FB3498CFAEBB}"/>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287500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348-3597-67EB-A848-3722B016F6C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325BE11-9EF0-A7B6-64F7-BD924BC7075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DC956DE-EF43-05A3-D01B-1DB8CD9834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723F7AF-FEA7-A68B-0D89-2D0B46C594FE}"/>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6" name="Footer Placeholder 5">
            <a:extLst>
              <a:ext uri="{FF2B5EF4-FFF2-40B4-BE49-F238E27FC236}">
                <a16:creationId xmlns:a16="http://schemas.microsoft.com/office/drawing/2014/main" id="{99F402C5-6F88-B3B8-10A2-3D299D07F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695135-19B1-E082-88DF-A1D0CF323B70}"/>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119050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14869-97BF-2233-D8A6-E6F1FD6D27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87A48B0-A0BB-012C-C501-0D08DC3725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86CA68D-F9D9-BBA4-836D-1552B9070D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D3EA175-F7BE-52C2-2B50-925E1F2585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1A82054-1CD5-ABE8-2FA3-6B152EE6E87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6F90992-0F6F-2601-8094-203518C6E13D}"/>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8" name="Footer Placeholder 7">
            <a:extLst>
              <a:ext uri="{FF2B5EF4-FFF2-40B4-BE49-F238E27FC236}">
                <a16:creationId xmlns:a16="http://schemas.microsoft.com/office/drawing/2014/main" id="{B9B5E0A5-DAF7-6D47-B463-3858957F56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946872-B1FF-7E53-D735-F86F49CA4E38}"/>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2196577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8CE78-B798-9D59-424D-42DEF46036C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EAE9700-F897-C0E4-D4D5-75FA56CA8A98}"/>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4" name="Footer Placeholder 3">
            <a:extLst>
              <a:ext uri="{FF2B5EF4-FFF2-40B4-BE49-F238E27FC236}">
                <a16:creationId xmlns:a16="http://schemas.microsoft.com/office/drawing/2014/main" id="{5A68CF7E-295F-2223-4B0F-01366F7C0F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DB8E2E-784C-2326-8F8C-623AF3578FE6}"/>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2215582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13E06F-F435-FBEE-B8C4-E308469DF6AB}"/>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3" name="Footer Placeholder 2">
            <a:extLst>
              <a:ext uri="{FF2B5EF4-FFF2-40B4-BE49-F238E27FC236}">
                <a16:creationId xmlns:a16="http://schemas.microsoft.com/office/drawing/2014/main" id="{C9301989-A032-BA17-56A4-A1AFD47E6F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61EED1-58D3-C4D5-5C2C-799FE83D1C60}"/>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1791686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0BFA-15CC-6A13-F032-B914E6BB9D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96A2CF2-6B85-52F8-5806-834CA335A1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3F191B1-B8BC-F4B3-C3C3-66312DFAD5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D92607-EDC3-D0FA-01B9-BAFD25BB05A7}"/>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6" name="Footer Placeholder 5">
            <a:extLst>
              <a:ext uri="{FF2B5EF4-FFF2-40B4-BE49-F238E27FC236}">
                <a16:creationId xmlns:a16="http://schemas.microsoft.com/office/drawing/2014/main" id="{291BC863-C12F-7029-3E04-82A50BC385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163297-085F-E973-EFD9-5CFE5075CD6B}"/>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36055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54C73-A741-F3D1-3291-B8335EC6D8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35F8AF5-2489-C9D6-7486-B18DC0140F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ED79BF-53D5-C548-604A-82A90AAE23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D73568-33EC-F0F4-7B2A-A205F27ACA12}"/>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6" name="Footer Placeholder 5">
            <a:extLst>
              <a:ext uri="{FF2B5EF4-FFF2-40B4-BE49-F238E27FC236}">
                <a16:creationId xmlns:a16="http://schemas.microsoft.com/office/drawing/2014/main" id="{3CF02BF3-0646-E2FF-DA66-E5458AD416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03AC0E-BA11-2F3A-3F48-FBA4AA764334}"/>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232590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C6D9C-6473-5D1F-C49F-23D3BE44E2E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F58B38-FCEE-76E0-8B32-36935244AF9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0F448B-0B61-ED66-085B-05E63431AF41}"/>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5" name="Footer Placeholder 4">
            <a:extLst>
              <a:ext uri="{FF2B5EF4-FFF2-40B4-BE49-F238E27FC236}">
                <a16:creationId xmlns:a16="http://schemas.microsoft.com/office/drawing/2014/main" id="{6C90BA82-12C2-DE4E-7B8D-22A43E1EE4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517EDF-5ED2-70E5-BB19-5326353C6FF6}"/>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4143469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708615-8397-33E4-BEF5-25BFA1EB8C7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F186348-192D-0D44-6992-5844F6E33C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1034AF-9B92-6D3A-9C62-37D1D8F53470}"/>
              </a:ext>
            </a:extLst>
          </p:cNvPr>
          <p:cNvSpPr>
            <a:spLocks noGrp="1"/>
          </p:cNvSpPr>
          <p:nvPr>
            <p:ph type="dt" sz="half" idx="10"/>
          </p:nvPr>
        </p:nvSpPr>
        <p:spPr/>
        <p:txBody>
          <a:bodyPr/>
          <a:lstStyle/>
          <a:p>
            <a:fld id="{E285DC71-820C-4A65-ACC9-097CFD0C320D}" type="datetimeFigureOut">
              <a:rPr lang="en-GB" smtClean="0"/>
              <a:t>19/03/2026</a:t>
            </a:fld>
            <a:endParaRPr lang="en-GB"/>
          </a:p>
        </p:txBody>
      </p:sp>
      <p:sp>
        <p:nvSpPr>
          <p:cNvPr id="5" name="Footer Placeholder 4">
            <a:extLst>
              <a:ext uri="{FF2B5EF4-FFF2-40B4-BE49-F238E27FC236}">
                <a16:creationId xmlns:a16="http://schemas.microsoft.com/office/drawing/2014/main" id="{69067AE8-6647-F0B9-ABF5-8B447A2673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BB3C70-7F4D-D9DC-D15D-A8A9C3B079D6}"/>
              </a:ext>
            </a:extLst>
          </p:cNvPr>
          <p:cNvSpPr>
            <a:spLocks noGrp="1"/>
          </p:cNvSpPr>
          <p:nvPr>
            <p:ph type="sldNum" sz="quarter" idx="12"/>
          </p:nvPr>
        </p:nvSpPr>
        <p:spPr/>
        <p:txBody>
          <a:bodyPr/>
          <a:lstStyle/>
          <a:p>
            <a:fld id="{0C8139DB-62B3-4E62-82CD-182F4BA9B3ED}" type="slidenum">
              <a:rPr lang="en-GB" smtClean="0"/>
              <a:t>‹#›</a:t>
            </a:fld>
            <a:endParaRPr lang="en-GB"/>
          </a:p>
        </p:txBody>
      </p:sp>
    </p:spTree>
    <p:extLst>
      <p:ext uri="{BB962C8B-B14F-4D97-AF65-F5344CB8AC3E}">
        <p14:creationId xmlns:p14="http://schemas.microsoft.com/office/powerpoint/2010/main" val="4128216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E43EEC-81B8-1AC8-B296-BF91277C43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353CF13-64E7-5CE8-90BC-35FE428CC6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D52DE9-5D7B-D235-D8E3-159E4EA33B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85DC71-820C-4A65-ACC9-097CFD0C320D}" type="datetimeFigureOut">
              <a:rPr lang="en-GB" smtClean="0"/>
              <a:t>19/03/2026</a:t>
            </a:fld>
            <a:endParaRPr lang="en-GB"/>
          </a:p>
        </p:txBody>
      </p:sp>
      <p:sp>
        <p:nvSpPr>
          <p:cNvPr id="5" name="Footer Placeholder 4">
            <a:extLst>
              <a:ext uri="{FF2B5EF4-FFF2-40B4-BE49-F238E27FC236}">
                <a16:creationId xmlns:a16="http://schemas.microsoft.com/office/drawing/2014/main" id="{DCE130D3-FC3D-9743-3D16-AC10EAE521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DEF475-72FB-D6AA-E896-09DAEAF643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8139DB-62B3-4E62-82CD-182F4BA9B3ED}" type="slidenum">
              <a:rPr lang="en-GB" smtClean="0"/>
              <a:t>‹#›</a:t>
            </a:fld>
            <a:endParaRPr lang="en-GB"/>
          </a:p>
        </p:txBody>
      </p:sp>
    </p:spTree>
    <p:extLst>
      <p:ext uri="{BB962C8B-B14F-4D97-AF65-F5344CB8AC3E}">
        <p14:creationId xmlns:p14="http://schemas.microsoft.com/office/powerpoint/2010/main" val="4242491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www.ageuk.org.uk/siteassets/documents/reports-and-publications/reports-and-briefings/health--wellbeing/state-of-health-and-care/state_of_health_and_social_care_24.pdf" TargetMode="External"/><Relationship Id="rId13" Type="http://schemas.openxmlformats.org/officeDocument/2006/relationships/hyperlink" Target="https://www.kingsfund.org.uk/insight-and-analysis/data-and-charts/key-facts-figures-adult-social-care" TargetMode="External"/><Relationship Id="rId3" Type="http://schemas.openxmlformats.org/officeDocument/2006/relationships/hyperlink" Target="https://www.ons.gov.uk/peoplepopulationandcommunity/healthandsocialcare/healthandlifeexpectancies/bulletins/healthstatelifeexpectanciesuk/between2011to2013and2022to2024" TargetMode="External"/><Relationship Id="rId7" Type="http://schemas.openxmlformats.org/officeDocument/2006/relationships/hyperlink" Target="https://www.gov.uk/government/publications/care-act-2014-part-1-factsheets/care-act-factsheets" TargetMode="External"/><Relationship Id="rId12" Type="http://schemas.openxmlformats.org/officeDocument/2006/relationships/hyperlink" Target="https://www.health.org.uk/reports-and-analysis/briefings/the-challenges-and-potential-of-intermediate-care" TargetMode="External"/><Relationship Id="rId2" Type="http://schemas.openxmlformats.org/officeDocument/2006/relationships/notesSlide" Target="../notesSlides/notesSlide1.xml"/><Relationship Id="rId16"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hyperlink" Target="https://www.legislation.gov.uk/ukpga/2014/23/contents" TargetMode="External"/><Relationship Id="rId11" Type="http://schemas.openxmlformats.org/officeDocument/2006/relationships/hyperlink" Target="https://pmc.ncbi.nlm.nih.gov/articles/PMC7402396/" TargetMode="External"/><Relationship Id="rId5" Type="http://schemas.openxmlformats.org/officeDocument/2006/relationships/hyperlink" Target="https://ageing-better.org.uk/news/healthy-life-expectancy-continues-decline" TargetMode="External"/><Relationship Id="rId15" Type="http://schemas.openxmlformats.org/officeDocument/2006/relationships/hyperlink" Target="https://eprints.lse.ac.uk/130034/3/The_evidence_on_outcomes_of_rehabilitation_and_reablement_support.pdf" TargetMode="External"/><Relationship Id="rId10" Type="http://schemas.openxmlformats.org/officeDocument/2006/relationships/hyperlink" Target="https://www.england.nhs.uk/wp-content/uploads/2023/09/PRN00761-intermediate-care-framework-rehabilitation-reablement-recovery-following-hospital-discharge.pdf" TargetMode="External"/><Relationship Id="rId4" Type="http://schemas.openxmlformats.org/officeDocument/2006/relationships/hyperlink" Target="https://www.ons.gov.uk/peoplepopulationandcommunity/populationandmigration/populationprojections/bulletins/nationalpopulationprojections/2022based" TargetMode="External"/><Relationship Id="rId9" Type="http://schemas.openxmlformats.org/officeDocument/2006/relationships/hyperlink" Target="https://www.scie.org.uk/integrated-care/prevention-in-social-care" TargetMode="External"/><Relationship Id="rId14" Type="http://schemas.openxmlformats.org/officeDocument/2006/relationships/hyperlink" Target="https://www.local.gov.uk/publications/care-act-2014-ten-years-royal-ass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3" name="Rectangle 1032">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Shape 1034">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E45148-012F-E7AF-9F47-34579B1AFD55}"/>
              </a:ext>
            </a:extLst>
          </p:cNvPr>
          <p:cNvSpPr>
            <a:spLocks noGrp="1"/>
          </p:cNvSpPr>
          <p:nvPr>
            <p:ph type="ctrTitle"/>
          </p:nvPr>
        </p:nvSpPr>
        <p:spPr>
          <a:xfrm>
            <a:off x="1522476" y="3990858"/>
            <a:ext cx="9280642" cy="1190805"/>
          </a:xfrm>
        </p:spPr>
        <p:txBody>
          <a:bodyPr anchor="ctr">
            <a:noAutofit/>
          </a:bodyPr>
          <a:lstStyle/>
          <a:p>
            <a:r>
              <a:rPr lang="nl-NL" sz="2000" b="1" dirty="0"/>
              <a:t>Student name:Marcia Marques</a:t>
            </a:r>
            <a:br>
              <a:rPr lang="nl-NL" sz="2000" b="1" dirty="0"/>
            </a:br>
            <a:r>
              <a:rPr lang="nl-NL" sz="2000" b="1" dirty="0"/>
              <a:t>Student ID:  2246784</a:t>
            </a:r>
            <a:br>
              <a:rPr lang="en-GB" sz="2000" b="1" dirty="0"/>
            </a:br>
            <a:endParaRPr lang="en-GB" sz="2000" b="1" dirty="0"/>
          </a:p>
        </p:txBody>
      </p:sp>
      <p:sp>
        <p:nvSpPr>
          <p:cNvPr id="3" name="Subtitle 2">
            <a:extLst>
              <a:ext uri="{FF2B5EF4-FFF2-40B4-BE49-F238E27FC236}">
                <a16:creationId xmlns:a16="http://schemas.microsoft.com/office/drawing/2014/main" id="{899F867E-34FB-9FFA-CBA8-489B07F003F9}"/>
              </a:ext>
            </a:extLst>
          </p:cNvPr>
          <p:cNvSpPr>
            <a:spLocks noGrp="1"/>
          </p:cNvSpPr>
          <p:nvPr>
            <p:ph type="subTitle" idx="1"/>
          </p:nvPr>
        </p:nvSpPr>
        <p:spPr>
          <a:xfrm>
            <a:off x="1527237" y="5181664"/>
            <a:ext cx="9142476" cy="1190806"/>
          </a:xfrm>
        </p:spPr>
        <p:txBody>
          <a:bodyPr>
            <a:noAutofit/>
          </a:bodyPr>
          <a:lstStyle/>
          <a:p>
            <a:r>
              <a:rPr lang="nl-NL" sz="1800" b="1" dirty="0"/>
              <a:t>                                       Module name:Empawering the Older Person</a:t>
            </a:r>
            <a:endParaRPr lang="en-GB" sz="1800" b="1" dirty="0"/>
          </a:p>
          <a:p>
            <a:r>
              <a:rPr lang="en-US" sz="1800" b="1" dirty="0"/>
              <a:t>Module code: BMHP6027</a:t>
            </a:r>
            <a:endParaRPr lang="en-GB" sz="1800" b="1" dirty="0"/>
          </a:p>
          <a:p>
            <a:r>
              <a:rPr lang="en-US" sz="1800" b="1" dirty="0"/>
              <a:t>         Lecturer’s name: Arif Ahmed</a:t>
            </a:r>
            <a:endParaRPr lang="en-GB" sz="1800" b="1" dirty="0"/>
          </a:p>
          <a:p>
            <a:endParaRPr lang="en-GB" sz="1800" dirty="0"/>
          </a:p>
        </p:txBody>
      </p:sp>
      <p:pic>
        <p:nvPicPr>
          <p:cNvPr id="1026" name="Picture 1" descr="Discover University of Wales Trinity Saint David">
            <a:extLst>
              <a:ext uri="{FF2B5EF4-FFF2-40B4-BE49-F238E27FC236}">
                <a16:creationId xmlns:a16="http://schemas.microsoft.com/office/drawing/2014/main" id="{92FAD7C8-6626-469E-724C-0E0433CDB1C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4348596" y="1808859"/>
            <a:ext cx="3217333" cy="12869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3000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A02601E-4920-A66C-5DA5-D5BB85C4A1B8}"/>
              </a:ext>
            </a:extLst>
          </p:cNvPr>
          <p:cNvSpPr txBox="1"/>
          <p:nvPr/>
        </p:nvSpPr>
        <p:spPr>
          <a:xfrm>
            <a:off x="1393455" y="2240537"/>
            <a:ext cx="1112665" cy="253916"/>
          </a:xfrm>
          <a:prstGeom prst="rect">
            <a:avLst/>
          </a:prstGeom>
          <a:noFill/>
        </p:spPr>
        <p:txBody>
          <a:bodyPr wrap="square" rtlCol="0">
            <a:spAutoFit/>
          </a:bodyPr>
          <a:lstStyle/>
          <a:p>
            <a:pPr algn="ctr"/>
            <a:r>
              <a:rPr lang="en-GB" sz="1050" b="1" dirty="0">
                <a:effectLst/>
                <a:latin typeface="Tahoma" panose="020B0604030504040204" pitchFamily="34" charset="0"/>
                <a:ea typeface="Tahoma" panose="020B0604030504040204" pitchFamily="34" charset="0"/>
                <a:cs typeface="Tahoma" panose="020B0604030504040204" pitchFamily="34" charset="0"/>
              </a:rPr>
              <a:t>Introduction</a:t>
            </a:r>
          </a:p>
        </p:txBody>
      </p:sp>
      <p:sp>
        <p:nvSpPr>
          <p:cNvPr id="5" name="TextBox 4">
            <a:extLst>
              <a:ext uri="{FF2B5EF4-FFF2-40B4-BE49-F238E27FC236}">
                <a16:creationId xmlns:a16="http://schemas.microsoft.com/office/drawing/2014/main" id="{4D7932BF-46DE-8D73-725A-4B727B5B6512}"/>
              </a:ext>
            </a:extLst>
          </p:cNvPr>
          <p:cNvSpPr txBox="1"/>
          <p:nvPr/>
        </p:nvSpPr>
        <p:spPr>
          <a:xfrm>
            <a:off x="88900" y="2494453"/>
            <a:ext cx="3721776" cy="4093428"/>
          </a:xfrm>
          <a:prstGeom prst="rect">
            <a:avLst/>
          </a:prstGeom>
          <a:noFill/>
        </p:spPr>
        <p:txBody>
          <a:bodyPr wrap="square" rtlCol="0">
            <a:spAutoFit/>
          </a:bodyPr>
          <a:lstStyle/>
          <a:p>
            <a:pPr algn="just"/>
            <a:r>
              <a:rPr lang="en-US" sz="1000" dirty="0">
                <a:latin typeface="Arial" panose="020B0604020202020204" pitchFamily="34" charset="0"/>
                <a:cs typeface="Arial" panose="020B0604020202020204" pitchFamily="34" charset="0"/>
              </a:rPr>
              <a:t>The United Kingdom has a powerful force of ageing of the population, which enhances the need of systems that facilitate the independence and empowerment of older adults. By the early 2026, the UK had a population of about 70 million, most of whom had been a result of net migration. The population that is over the age of 65, or 19 percent- having 13 million people as the number- is projected to increase significantly in the coming decades. Almost one out of every five individuals (19%) in England is already aged 65 or above, and this proportion is likely to increase to 26 percent by 2065. However, as people live longer, their health is becoming worse.</a:t>
            </a:r>
          </a:p>
          <a:p>
            <a:pPr algn="just"/>
            <a:r>
              <a:rPr lang="en-GB" sz="1000" dirty="0">
                <a:effectLst/>
                <a:latin typeface="Arial" panose="020B0604020202020204" pitchFamily="34" charset="0"/>
                <a:cs typeface="Arial" panose="020B0604020202020204" pitchFamily="34" charset="0"/>
              </a:rPr>
              <a:t>In England, nearly one in five people (19%) are currently aged 65 and over, expected to rise to 26% by 2065. </a:t>
            </a:r>
            <a:r>
              <a:rPr lang="en-US" sz="1000" dirty="0">
                <a:latin typeface="Arial" panose="020B0604020202020204" pitchFamily="34" charset="0"/>
                <a:cs typeface="Arial" panose="020B0604020202020204" pitchFamily="34" charset="0"/>
              </a:rPr>
              <a:t>Older people can be said to be those who are 65 years of age, and in this age, there are usually changes that occur in the health, functional ability and social needs that may influence the independence and wellbeing of the person.</a:t>
            </a:r>
            <a:endParaRPr lang="en-GB" sz="1000" dirty="0">
              <a:effectLst/>
              <a:latin typeface="Arial" panose="020B0604020202020204" pitchFamily="34" charset="0"/>
              <a:cs typeface="Arial" panose="020B0604020202020204" pitchFamily="34" charset="0"/>
            </a:endParaRPr>
          </a:p>
          <a:p>
            <a:pPr algn="just"/>
            <a:r>
              <a:rPr lang="en-GB" sz="1000" dirty="0">
                <a:effectLst/>
                <a:latin typeface="Arial" panose="020B0604020202020204" pitchFamily="34" charset="0"/>
                <a:cs typeface="Arial" panose="020B0604020202020204" pitchFamily="34" charset="0"/>
              </a:rPr>
              <a:t>Longer lifespans, however, are increasingly accompanied by poorer health. In 2022–2024, healthy life expectancy at birth reached its lowest recorded level: 60.7 years for males and 60.9 years for females, a decline of 1.8 years for men and 2.5 years for women compared with 2019–2021.</a:t>
            </a:r>
          </a:p>
          <a:p>
            <a:pPr algn="just"/>
            <a:r>
              <a:rPr lang="en-GB" sz="1000" dirty="0">
                <a:effectLst/>
                <a:latin typeface="Arial" panose="020B0604020202020204" pitchFamily="34" charset="0"/>
                <a:cs typeface="Arial" panose="020B0604020202020204" pitchFamily="34" charset="0"/>
              </a:rPr>
              <a:t>This growing disconnect between chronological age and functional wellbeing underscores the urgent need to critically examine how care provisions and policies enable—or limit—older people's autonomy, choice, and dignity in later life.</a:t>
            </a:r>
          </a:p>
        </p:txBody>
      </p:sp>
      <p:sp>
        <p:nvSpPr>
          <p:cNvPr id="8" name="TextBox 7">
            <a:extLst>
              <a:ext uri="{FF2B5EF4-FFF2-40B4-BE49-F238E27FC236}">
                <a16:creationId xmlns:a16="http://schemas.microsoft.com/office/drawing/2014/main" id="{2661375F-EFC7-A111-83E4-3DAAE5E8E1FD}"/>
              </a:ext>
            </a:extLst>
          </p:cNvPr>
          <p:cNvSpPr txBox="1"/>
          <p:nvPr/>
        </p:nvSpPr>
        <p:spPr>
          <a:xfrm>
            <a:off x="4216373" y="578984"/>
            <a:ext cx="3431219" cy="415498"/>
          </a:xfrm>
          <a:prstGeom prst="rect">
            <a:avLst/>
          </a:prstGeom>
          <a:noFill/>
        </p:spPr>
        <p:txBody>
          <a:bodyPr wrap="square" rtlCol="0">
            <a:spAutoFit/>
          </a:bodyPr>
          <a:lstStyle/>
          <a:p>
            <a:pPr algn="ctr"/>
            <a:r>
              <a:rPr lang="en-GB" sz="1050" b="1" dirty="0">
                <a:effectLst/>
                <a:latin typeface="Tahoma" panose="020B0604030504040204" pitchFamily="34" charset="0"/>
                <a:ea typeface="Tahoma" panose="020B0604030504040204" pitchFamily="34" charset="0"/>
                <a:cs typeface="Tahoma" panose="020B0604030504040204" pitchFamily="34" charset="0"/>
              </a:rPr>
              <a:t>Challenges in Maintaining Independence</a:t>
            </a:r>
          </a:p>
          <a:p>
            <a:pPr algn="ctr"/>
            <a:endParaRPr lang="en-GB" sz="1050" b="1" dirty="0">
              <a:latin typeface="Tahoma" panose="020B0604030504040204" pitchFamily="34" charset="0"/>
              <a:ea typeface="Tahoma" panose="020B0604030504040204" pitchFamily="34" charset="0"/>
              <a:cs typeface="Tahoma" panose="020B0604030504040204" pitchFamily="34" charset="0"/>
            </a:endParaRPr>
          </a:p>
        </p:txBody>
      </p:sp>
      <p:sp>
        <p:nvSpPr>
          <p:cNvPr id="9" name="TextBox 8">
            <a:extLst>
              <a:ext uri="{FF2B5EF4-FFF2-40B4-BE49-F238E27FC236}">
                <a16:creationId xmlns:a16="http://schemas.microsoft.com/office/drawing/2014/main" id="{55621D0B-1DC0-84A1-7A2F-6D2C1DD18590}"/>
              </a:ext>
            </a:extLst>
          </p:cNvPr>
          <p:cNvSpPr txBox="1"/>
          <p:nvPr/>
        </p:nvSpPr>
        <p:spPr>
          <a:xfrm>
            <a:off x="4076396" y="3507677"/>
            <a:ext cx="3994957" cy="2554545"/>
          </a:xfrm>
          <a:prstGeom prst="rect">
            <a:avLst/>
          </a:prstGeom>
          <a:noFill/>
        </p:spPr>
        <p:txBody>
          <a:bodyPr wrap="square" rtlCol="0">
            <a:spAutoFit/>
          </a:bodyPr>
          <a:lstStyle/>
          <a:p>
            <a:pPr algn="just"/>
            <a:r>
              <a:rPr lang="en-US" sz="1000" dirty="0">
                <a:latin typeface="Arial" panose="020B0604020202020204" pitchFamily="34" charset="0"/>
                <a:cs typeface="Arial" panose="020B0604020202020204" pitchFamily="34" charset="0"/>
              </a:rPr>
              <a:t>The Care Act 2014 introduces a preventive, person-based model in England that seeks to establish outcomes that older people value, like autonomy in daily routines and social participation, to delay care needs and promote wellbeing by promoting functional ability, independence, freedom and choice.</a:t>
            </a:r>
          </a:p>
          <a:p>
            <a:pPr algn="just"/>
            <a:r>
              <a:rPr lang="en-GB" sz="1000" dirty="0">
                <a:effectLst/>
                <a:latin typeface="Arial" panose="020B0604020202020204" pitchFamily="34" charset="0"/>
                <a:cs typeface="Arial" panose="020B0604020202020204" pitchFamily="34" charset="0"/>
              </a:rPr>
              <a:t>Interventions like </a:t>
            </a:r>
            <a:r>
              <a:rPr lang="en-GB" sz="1000" b="1" dirty="0">
                <a:effectLst/>
                <a:latin typeface="Arial" panose="020B0604020202020204" pitchFamily="34" charset="0"/>
                <a:cs typeface="Arial" panose="020B0604020202020204" pitchFamily="34" charset="0"/>
              </a:rPr>
              <a:t>reablement</a:t>
            </a:r>
            <a:r>
              <a:rPr lang="en-GB" sz="1000" dirty="0">
                <a:effectLst/>
                <a:latin typeface="Arial" panose="020B0604020202020204" pitchFamily="34" charset="0"/>
                <a:cs typeface="Arial" panose="020B0604020202020204" pitchFamily="34" charset="0"/>
              </a:rPr>
              <a:t> and intermediate care show moderate-to-strong evidence of reducing long-term care use, hospital admissions, and costs while improving mobility, quality of life, and independence.</a:t>
            </a:r>
          </a:p>
          <a:p>
            <a:pPr algn="just"/>
            <a:r>
              <a:rPr lang="en-GB" sz="1000" dirty="0">
                <a:effectLst/>
                <a:latin typeface="Arial" panose="020B0604020202020204" pitchFamily="34" charset="0"/>
                <a:cs typeface="Arial" panose="020B0604020202020204" pitchFamily="34" charset="0"/>
              </a:rPr>
              <a:t>These draw on </a:t>
            </a:r>
            <a:r>
              <a:rPr lang="en-GB" sz="1000" b="1" dirty="0">
                <a:effectLst/>
                <a:latin typeface="Arial" panose="020B0604020202020204" pitchFamily="34" charset="0"/>
                <a:cs typeface="Arial" panose="020B0604020202020204" pitchFamily="34" charset="0"/>
              </a:rPr>
              <a:t>Health Empowerment Theory</a:t>
            </a:r>
            <a:r>
              <a:rPr lang="en-GB" sz="1000" dirty="0">
                <a:effectLst/>
                <a:latin typeface="Arial" panose="020B0604020202020204" pitchFamily="34" charset="0"/>
                <a:cs typeface="Arial" panose="020B0604020202020204" pitchFamily="34" charset="0"/>
              </a:rPr>
              <a:t> (empowerment as a relational process combining personal self-efficacy with social-contextual resources) and </a:t>
            </a:r>
            <a:r>
              <a:rPr lang="en-GB" sz="1000" b="1" dirty="0">
                <a:effectLst/>
                <a:latin typeface="Arial" panose="020B0604020202020204" pitchFamily="34" charset="0"/>
                <a:cs typeface="Arial" panose="020B0604020202020204" pitchFamily="34" charset="0"/>
              </a:rPr>
              <a:t>Active Ageing Theory</a:t>
            </a:r>
            <a:r>
              <a:rPr lang="en-GB" sz="1000" dirty="0">
                <a:effectLst/>
                <a:latin typeface="Arial" panose="020B0604020202020204" pitchFamily="34" charset="0"/>
                <a:cs typeface="Arial" panose="020B0604020202020204" pitchFamily="34" charset="0"/>
              </a:rPr>
              <a:t> (positive ageing through health optimisation, participation, and security to sustain independence and wellbeing).</a:t>
            </a:r>
          </a:p>
          <a:p>
            <a:pPr algn="just"/>
            <a:r>
              <a:rPr lang="en-GB" sz="1000" dirty="0">
                <a:effectLst/>
                <a:latin typeface="Arial" panose="020B0604020202020204" pitchFamily="34" charset="0"/>
                <a:cs typeface="Arial" panose="020B0604020202020204" pitchFamily="34" charset="0"/>
              </a:rPr>
              <a:t>Chronic underfunding, workforce shortages, and inconsistent integration limit their effectiveness and equitable reach in practice.</a:t>
            </a:r>
          </a:p>
        </p:txBody>
      </p:sp>
      <p:sp>
        <p:nvSpPr>
          <p:cNvPr id="10" name="TextBox 9">
            <a:extLst>
              <a:ext uri="{FF2B5EF4-FFF2-40B4-BE49-F238E27FC236}">
                <a16:creationId xmlns:a16="http://schemas.microsoft.com/office/drawing/2014/main" id="{8F299653-B205-3AC3-D9D5-2CE5D9E166BA}"/>
              </a:ext>
            </a:extLst>
          </p:cNvPr>
          <p:cNvSpPr txBox="1"/>
          <p:nvPr/>
        </p:nvSpPr>
        <p:spPr>
          <a:xfrm>
            <a:off x="3815447" y="3280163"/>
            <a:ext cx="4475089" cy="415498"/>
          </a:xfrm>
          <a:prstGeom prst="rect">
            <a:avLst/>
          </a:prstGeom>
          <a:noFill/>
        </p:spPr>
        <p:txBody>
          <a:bodyPr wrap="square" rtlCol="0">
            <a:spAutoFit/>
          </a:bodyPr>
          <a:lstStyle/>
          <a:p>
            <a:pPr algn="ctr"/>
            <a:r>
              <a:rPr lang="en-GB" sz="1050" b="1" dirty="0">
                <a:effectLst/>
                <a:latin typeface="Tahoma" panose="020B0604030504040204" pitchFamily="34" charset="0"/>
                <a:ea typeface="Tahoma" panose="020B0604030504040204" pitchFamily="34" charset="0"/>
                <a:cs typeface="Tahoma" panose="020B0604030504040204" pitchFamily="34" charset="0"/>
              </a:rPr>
              <a:t>Effectiveness of Current Approaches and Interventions</a:t>
            </a:r>
          </a:p>
          <a:p>
            <a:endParaRPr lang="en-GB" sz="1050" b="1" dirty="0">
              <a:latin typeface="Tahoma" panose="020B0604030504040204" pitchFamily="34" charset="0"/>
              <a:ea typeface="Tahoma" panose="020B0604030504040204" pitchFamily="34" charset="0"/>
              <a:cs typeface="Tahoma" panose="020B0604030504040204" pitchFamily="34" charset="0"/>
            </a:endParaRPr>
          </a:p>
        </p:txBody>
      </p:sp>
      <p:sp>
        <p:nvSpPr>
          <p:cNvPr id="11" name="TextBox 10">
            <a:extLst>
              <a:ext uri="{FF2B5EF4-FFF2-40B4-BE49-F238E27FC236}">
                <a16:creationId xmlns:a16="http://schemas.microsoft.com/office/drawing/2014/main" id="{B7DAFBEC-3BDE-E726-4BC6-F1CFC73274EB}"/>
              </a:ext>
            </a:extLst>
          </p:cNvPr>
          <p:cNvSpPr txBox="1"/>
          <p:nvPr/>
        </p:nvSpPr>
        <p:spPr>
          <a:xfrm>
            <a:off x="4076396" y="994482"/>
            <a:ext cx="3994956" cy="1946687"/>
          </a:xfrm>
          <a:prstGeom prst="rect">
            <a:avLst/>
          </a:prstGeom>
          <a:noFill/>
        </p:spPr>
        <p:txBody>
          <a:bodyPr wrap="square" rtlCol="0">
            <a:spAutoFit/>
          </a:bodyPr>
          <a:lstStyle/>
          <a:p>
            <a:pPr algn="just"/>
            <a:r>
              <a:rPr lang="en-US" sz="1000" dirty="0">
                <a:latin typeface="Arial" panose="020B0604020202020204" pitchFamily="34" charset="0"/>
                <a:cs typeface="Arial" panose="020B0604020202020204" pitchFamily="34" charset="0"/>
              </a:rPr>
              <a:t>Care Act 2014 stipulates person-</a:t>
            </a:r>
            <a:r>
              <a:rPr lang="en-US" sz="1000" dirty="0" err="1">
                <a:latin typeface="Arial" panose="020B0604020202020204" pitchFamily="34" charset="0"/>
                <a:cs typeface="Arial" panose="020B0604020202020204" pitchFamily="34" charset="0"/>
              </a:rPr>
              <a:t>centred</a:t>
            </a:r>
            <a:r>
              <a:rPr lang="en-US" sz="1000" dirty="0">
                <a:latin typeface="Arial" panose="020B0604020202020204" pitchFamily="34" charset="0"/>
                <a:cs typeface="Arial" panose="020B0604020202020204" pitchFamily="34" charset="0"/>
              </a:rPr>
              <a:t> support and prevention as a means of enabling older people with functional ability, independence, freedom, and choice so that they can place their value on a similar daily routine and autonomy. In practice, insufficient investment in the long term, the number of staff, and integration often result in the inability to receive the necessary assistance in time. Meanwhile, the number of years spent in suboptimal health has decreased significantly (60.7 years for males and 60.9 years for females in 2022–2024). This contributes to more years lived in poor health. Promises of power come with policies; however, agency is often limited due to limited resources by most older adults.</a:t>
            </a:r>
            <a:endParaRPr lang="en-GB" sz="1000" dirty="0">
              <a:effectLst/>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B610390-909D-D44E-1D2E-A4742C5905F0}"/>
              </a:ext>
            </a:extLst>
          </p:cNvPr>
          <p:cNvSpPr txBox="1"/>
          <p:nvPr/>
        </p:nvSpPr>
        <p:spPr>
          <a:xfrm>
            <a:off x="8539786" y="1254852"/>
            <a:ext cx="3402047" cy="577081"/>
          </a:xfrm>
          <a:prstGeom prst="rect">
            <a:avLst/>
          </a:prstGeom>
          <a:noFill/>
        </p:spPr>
        <p:txBody>
          <a:bodyPr wrap="square" rtlCol="0">
            <a:spAutoFit/>
          </a:bodyPr>
          <a:lstStyle/>
          <a:p>
            <a:pPr algn="ctr"/>
            <a:r>
              <a:rPr lang="en-GB" sz="1050" b="1" dirty="0">
                <a:effectLst/>
                <a:latin typeface="Tahoma" panose="020B0604030504040204" pitchFamily="34" charset="0"/>
                <a:ea typeface="Tahoma" panose="020B0604030504040204" pitchFamily="34" charset="0"/>
                <a:cs typeface="Tahoma" panose="020B0604030504040204" pitchFamily="34" charset="0"/>
              </a:rPr>
              <a:t>Challenges in Maintaining Independence and Functional Ability Among Older People in the UK</a:t>
            </a:r>
          </a:p>
        </p:txBody>
      </p:sp>
      <p:sp>
        <p:nvSpPr>
          <p:cNvPr id="15" name="TextBox 14">
            <a:extLst>
              <a:ext uri="{FF2B5EF4-FFF2-40B4-BE49-F238E27FC236}">
                <a16:creationId xmlns:a16="http://schemas.microsoft.com/office/drawing/2014/main" id="{5FA5D67A-4225-FF60-E737-736366BDBBCA}"/>
              </a:ext>
            </a:extLst>
          </p:cNvPr>
          <p:cNvSpPr txBox="1"/>
          <p:nvPr/>
        </p:nvSpPr>
        <p:spPr>
          <a:xfrm>
            <a:off x="8625073" y="1764793"/>
            <a:ext cx="3231472" cy="2246769"/>
          </a:xfrm>
          <a:prstGeom prst="rect">
            <a:avLst/>
          </a:prstGeom>
          <a:noFill/>
        </p:spPr>
        <p:txBody>
          <a:bodyPr wrap="square" rtlCol="0">
            <a:spAutoFit/>
          </a:bodyPr>
          <a:lstStyle/>
          <a:p>
            <a:pPr algn="just"/>
            <a:r>
              <a:rPr lang="en-US" sz="1000" dirty="0">
                <a:latin typeface="Arial" panose="020B0604020202020204" pitchFamily="34" charset="0"/>
                <a:cs typeface="Arial" panose="020B0604020202020204" pitchFamily="34" charset="0"/>
              </a:rPr>
              <a:t>Older people in the UK struggle to maintain independence and functional ability due to declining health and inadequate support. Healthy life expectancy at birth fell to record lows in 2022–2024 (60.7 years for males and 60.9 years for females), resulting in more years in poor health and rising frailty (over 10% of those over 65). The problem of mobility affects almost 45 per cent of the population aged 60–99. More than two million people are influenced by </a:t>
            </a:r>
            <a:r>
              <a:rPr lang="en-US" sz="1000" dirty="0" err="1">
                <a:latin typeface="Arial" panose="020B0604020202020204" pitchFamily="34" charset="0"/>
                <a:cs typeface="Arial" panose="020B0604020202020204" pitchFamily="34" charset="0"/>
              </a:rPr>
              <a:t>multimorbidity</a:t>
            </a:r>
            <a:r>
              <a:rPr lang="en-US" sz="1000" dirty="0">
                <a:latin typeface="Arial" panose="020B0604020202020204" pitchFamily="34" charset="0"/>
                <a:cs typeface="Arial" panose="020B0604020202020204" pitchFamily="34" charset="0"/>
              </a:rPr>
              <a:t>, social isolation, rationed care and unmet needs which hamper choice and self-determination. These needs are often addressed only by unpaid </a:t>
            </a:r>
            <a:r>
              <a:rPr lang="en-US" sz="1000" dirty="0" err="1">
                <a:latin typeface="Arial" panose="020B0604020202020204" pitchFamily="34" charset="0"/>
                <a:cs typeface="Arial" panose="020B0604020202020204" pitchFamily="34" charset="0"/>
              </a:rPr>
              <a:t>carers</a:t>
            </a:r>
            <a:r>
              <a:rPr lang="en-US" sz="1000" dirty="0">
                <a:latin typeface="Arial" panose="020B0604020202020204" pitchFamily="34" charset="0"/>
                <a:cs typeface="Arial" panose="020B0604020202020204" pitchFamily="34" charset="0"/>
              </a:rPr>
              <a:t>, who operate in the context of underfunding.</a:t>
            </a:r>
            <a:endParaRPr lang="en-GB" sz="1000" dirty="0">
              <a:effectLs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74D67D1D-7A7F-03D3-C8F8-A80525CF5D8E}"/>
              </a:ext>
            </a:extLst>
          </p:cNvPr>
          <p:cNvSpPr txBox="1"/>
          <p:nvPr/>
        </p:nvSpPr>
        <p:spPr>
          <a:xfrm>
            <a:off x="8524442" y="3969822"/>
            <a:ext cx="3568824" cy="415498"/>
          </a:xfrm>
          <a:prstGeom prst="rect">
            <a:avLst/>
          </a:prstGeom>
          <a:noFill/>
        </p:spPr>
        <p:txBody>
          <a:bodyPr wrap="square" rtlCol="0">
            <a:spAutoFit/>
          </a:bodyPr>
          <a:lstStyle/>
          <a:p>
            <a:pPr algn="ctr"/>
            <a:r>
              <a:rPr lang="en-GB" sz="1050" b="1" dirty="0">
                <a:effectLst/>
                <a:latin typeface="Tahoma" panose="020B0604030504040204" pitchFamily="34" charset="0"/>
                <a:ea typeface="Tahoma" panose="020B0604030504040204" pitchFamily="34" charset="0"/>
                <a:cs typeface="Tahoma" panose="020B0604030504040204" pitchFamily="34" charset="0"/>
              </a:rPr>
              <a:t>Recommendations for Improvement of Services and Conclusion</a:t>
            </a:r>
          </a:p>
        </p:txBody>
      </p:sp>
      <p:sp>
        <p:nvSpPr>
          <p:cNvPr id="17" name="TextBox 16">
            <a:extLst>
              <a:ext uri="{FF2B5EF4-FFF2-40B4-BE49-F238E27FC236}">
                <a16:creationId xmlns:a16="http://schemas.microsoft.com/office/drawing/2014/main" id="{283DD8D1-ABA2-528F-0D72-D9D72392BD70}"/>
              </a:ext>
            </a:extLst>
          </p:cNvPr>
          <p:cNvSpPr txBox="1"/>
          <p:nvPr/>
        </p:nvSpPr>
        <p:spPr>
          <a:xfrm>
            <a:off x="8685113" y="4521503"/>
            <a:ext cx="3256720" cy="1938992"/>
          </a:xfrm>
          <a:prstGeom prst="rect">
            <a:avLst/>
          </a:prstGeom>
          <a:noFill/>
        </p:spPr>
        <p:txBody>
          <a:bodyPr wrap="square" rtlCol="0">
            <a:spAutoFit/>
          </a:bodyPr>
          <a:lstStyle/>
          <a:p>
            <a:pPr algn="just"/>
            <a:r>
              <a:rPr lang="en-US" sz="1000" dirty="0">
                <a:latin typeface="Arial" panose="020B0604020202020204" pitchFamily="34" charset="0"/>
                <a:cs typeface="Arial" panose="020B0604020202020204" pitchFamily="34" charset="0"/>
              </a:rPr>
              <a:t>Enhance investment in social care, preventive and rabblement </a:t>
            </a:r>
            <a:r>
              <a:rPr lang="en-US" sz="1000" dirty="0" err="1">
                <a:latin typeface="Arial" panose="020B0604020202020204" pitchFamily="34" charset="0"/>
                <a:cs typeface="Arial" panose="020B0604020202020204" pitchFamily="34" charset="0"/>
              </a:rPr>
              <a:t>programmes</a:t>
            </a:r>
            <a:r>
              <a:rPr lang="en-US" sz="1000" dirty="0">
                <a:latin typeface="Arial" panose="020B0604020202020204" pitchFamily="34" charset="0"/>
                <a:cs typeface="Arial" panose="020B0604020202020204" pitchFamily="34" charset="0"/>
              </a:rPr>
              <a:t>, and enhance integration of health and social care in order to improve on delays and increase support to independence.</a:t>
            </a:r>
          </a:p>
          <a:p>
            <a:pPr algn="just"/>
            <a:r>
              <a:rPr lang="en-US" sz="1000" dirty="0">
                <a:latin typeface="Arial" panose="020B0604020202020204" pitchFamily="34" charset="0"/>
                <a:cs typeface="Arial" panose="020B0604020202020204" pitchFamily="34" charset="0"/>
              </a:rPr>
              <a:t>Engage the older population in the co-designing of services and empower community-based prevention against isolation and to preserve functional ability.</a:t>
            </a:r>
          </a:p>
          <a:p>
            <a:pPr algn="just"/>
            <a:r>
              <a:rPr lang="en-GB" sz="1000" dirty="0">
                <a:effectLst/>
                <a:latin typeface="Arial" panose="020B0604020202020204" pitchFamily="34" charset="0"/>
                <a:cs typeface="Arial" panose="020B0604020202020204" pitchFamily="34" charset="0"/>
              </a:rPr>
              <a:t>In conclusion, despite a solid policy foundation in the Care Act 2014, underfunding and fragmentation limit empowerment; sustained investment and genuine prevention can enable older adults to enjoy greater autonomy, choice, and dignity in later life.</a:t>
            </a:r>
          </a:p>
        </p:txBody>
      </p:sp>
      <p:pic>
        <p:nvPicPr>
          <p:cNvPr id="2133" name="Picture 85" descr="Best 8 tips to improve mobility issues among elderly - Blog">
            <a:extLst>
              <a:ext uri="{FF2B5EF4-FFF2-40B4-BE49-F238E27FC236}">
                <a16:creationId xmlns:a16="http://schemas.microsoft.com/office/drawing/2014/main" id="{A1B9E415-3114-1E26-FE41-32DC3B6692D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51259" y="346991"/>
            <a:ext cx="2862985" cy="87418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Independence in older age requires a lifetime of independence | New Zealand  Doctor">
            <a:extLst>
              <a:ext uri="{FF2B5EF4-FFF2-40B4-BE49-F238E27FC236}">
                <a16:creationId xmlns:a16="http://schemas.microsoft.com/office/drawing/2014/main" id="{2BC80A9C-71AD-2968-8BA2-FE02DAC8FC4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7147" y="193873"/>
            <a:ext cx="3385489" cy="2015928"/>
          </a:xfrm>
          <a:prstGeom prst="rect">
            <a:avLst/>
          </a:prstGeom>
          <a:noFill/>
          <a:ln>
            <a:noFill/>
          </a:ln>
        </p:spPr>
      </p:pic>
    </p:spTree>
    <p:extLst>
      <p:ext uri="{BB962C8B-B14F-4D97-AF65-F5344CB8AC3E}">
        <p14:creationId xmlns:p14="http://schemas.microsoft.com/office/powerpoint/2010/main" val="192423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Rectangle 5">
            <a:extLst>
              <a:ext uri="{FF2B5EF4-FFF2-40B4-BE49-F238E27FC236}">
                <a16:creationId xmlns:a16="http://schemas.microsoft.com/office/drawing/2014/main" id="{8CB285F0-73C9-300C-6B38-EAD058F90FD6}"/>
              </a:ext>
            </a:extLst>
          </p:cNvPr>
          <p:cNvSpPr>
            <a:spLocks noChangeArrowheads="1"/>
          </p:cNvSpPr>
          <p:nvPr/>
        </p:nvSpPr>
        <p:spPr bwMode="auto">
          <a:xfrm>
            <a:off x="5389439" y="1381768"/>
            <a:ext cx="6387734" cy="4278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Office for National Statistics (ONS). (2026). </a:t>
            </a:r>
            <a:r>
              <a:rPr kumimoji="0" lang="en-US" altLang="en-US" sz="800" b="0" i="1" u="none" strike="noStrike" cap="none" normalizeH="0" baseline="0" dirty="0">
                <a:ln>
                  <a:noFill/>
                </a:ln>
                <a:solidFill>
                  <a:schemeClr val="tx1"/>
                </a:solidFill>
                <a:effectLst/>
                <a:latin typeface="Arial" panose="020B0604020202020204" pitchFamily="34" charset="0"/>
              </a:rPr>
              <a:t>Healthy life expectancy, UK: between 2011 to 2013 and 2022 to 2024</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3"/>
              </a:rPr>
              <a:t>https://www.ons.gov.uk/peoplepopulationandcommunity/healthandsocialcare/healthandlifeexpectancies/bulletins/healthstatelifeexpectanciesuk/between2011to2013and2022to2024</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Office for National Statistics (ONS). (2025). </a:t>
            </a:r>
            <a:r>
              <a:rPr kumimoji="0" lang="en-US" altLang="en-US" sz="800" b="0" i="1" u="none" strike="noStrike" cap="none" normalizeH="0" baseline="0" dirty="0">
                <a:ln>
                  <a:noFill/>
                </a:ln>
                <a:solidFill>
                  <a:schemeClr val="tx1"/>
                </a:solidFill>
                <a:effectLst/>
                <a:latin typeface="Arial" panose="020B0604020202020204" pitchFamily="34" charset="0"/>
              </a:rPr>
              <a:t>National population projections: 2022-based</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4"/>
              </a:rPr>
              <a:t>https://www.ons.gov.uk/peoplepopulationandcommunity/populationandmigration/populationprojections/bulletins/nationalpopulationprojections/2022based</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Centre for Ageing Better. (2026). </a:t>
            </a:r>
            <a:r>
              <a:rPr kumimoji="0" lang="en-US" altLang="en-US" sz="800" b="0" i="1" u="none" strike="noStrike" cap="none" normalizeH="0" baseline="0" dirty="0">
                <a:ln>
                  <a:noFill/>
                </a:ln>
                <a:solidFill>
                  <a:schemeClr val="tx1"/>
                </a:solidFill>
                <a:effectLst/>
                <a:latin typeface="Arial" panose="020B0604020202020204" pitchFamily="34" charset="0"/>
              </a:rPr>
              <a:t>The nation's healthy life expectancy continues to decline significantly since the end of the pandemic</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5"/>
              </a:rPr>
              <a:t>https://ageing-better.org.uk/news/healthy-life-expectancy-continues-decline</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UK Government. (2014). </a:t>
            </a:r>
            <a:r>
              <a:rPr kumimoji="0" lang="en-US" altLang="en-US" sz="800" b="0" i="1" u="none" strike="noStrike" cap="none" normalizeH="0" baseline="0" dirty="0">
                <a:ln>
                  <a:noFill/>
                </a:ln>
                <a:solidFill>
                  <a:schemeClr val="tx1"/>
                </a:solidFill>
                <a:effectLst/>
                <a:latin typeface="Arial" panose="020B0604020202020204" pitchFamily="34" charset="0"/>
              </a:rPr>
              <a:t>Care Act 2014</a:t>
            </a:r>
            <a:r>
              <a:rPr kumimoji="0" lang="en-US" altLang="en-US" sz="800" b="0" i="0" u="none" strike="noStrike" cap="none" normalizeH="0" baseline="0" dirty="0">
                <a:ln>
                  <a:noFill/>
                </a:ln>
                <a:solidFill>
                  <a:schemeClr val="tx1"/>
                </a:solidFill>
                <a:effectLst/>
                <a:latin typeface="Arial" panose="020B0604020202020204" pitchFamily="34" charset="0"/>
              </a:rPr>
              <a:t>. </a:t>
            </a:r>
            <a:r>
              <a:rPr lang="en-US" altLang="en-US" sz="800" dirty="0">
                <a:latin typeface="Arial" panose="020B0604020202020204" pitchFamily="34" charset="0"/>
                <a:hlinkClick r:id="rId6"/>
              </a:rPr>
              <a:t>https://www.legislation.gov.uk/ukpga/2014/23/contents</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UK Government. (2016). </a:t>
            </a:r>
            <a:r>
              <a:rPr kumimoji="0" lang="en-US" altLang="en-US" sz="800" b="0" i="1" u="none" strike="noStrike" cap="none" normalizeH="0" baseline="0" dirty="0">
                <a:ln>
                  <a:noFill/>
                </a:ln>
                <a:solidFill>
                  <a:schemeClr val="tx1"/>
                </a:solidFill>
                <a:effectLst/>
                <a:latin typeface="Arial" panose="020B0604020202020204" pitchFamily="34" charset="0"/>
              </a:rPr>
              <a:t>Care Act 2014 factsheets: Prevention</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7"/>
              </a:rPr>
              <a:t>https://www.gov.uk/government/publications/care-act-2014-part-1-factsheets/care-act-factsheets</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Age UK. (2024). </a:t>
            </a:r>
            <a:r>
              <a:rPr kumimoji="0" lang="en-US" altLang="en-US" sz="800" b="0" i="1" u="none" strike="noStrike" cap="none" normalizeH="0" baseline="0" dirty="0">
                <a:ln>
                  <a:noFill/>
                </a:ln>
                <a:solidFill>
                  <a:schemeClr val="tx1"/>
                </a:solidFill>
                <a:effectLst/>
                <a:latin typeface="Arial" panose="020B0604020202020204" pitchFamily="34" charset="0"/>
              </a:rPr>
              <a:t>The State of Health and Care of Older People in England 2024</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8"/>
              </a:rPr>
              <a:t>https://www.ageuk.org.uk/siteassets/documents/reports-and-publications/reports-and-briefings/health--wellbeing/state-of-health-and-care/state_of_health_and_social_care_24.pdf</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Social Care Institute for Excellence (SCIE). (n.d.). </a:t>
            </a:r>
            <a:r>
              <a:rPr kumimoji="0" lang="en-US" altLang="en-US" sz="800" b="0" i="1" u="none" strike="noStrike" cap="none" normalizeH="0" baseline="0" dirty="0">
                <a:ln>
                  <a:noFill/>
                </a:ln>
                <a:solidFill>
                  <a:schemeClr val="tx1"/>
                </a:solidFill>
                <a:effectLst/>
                <a:latin typeface="Arial" panose="020B0604020202020204" pitchFamily="34" charset="0"/>
              </a:rPr>
              <a:t>Prevention in social care</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9"/>
              </a:rPr>
              <a:t>https://www.scie.org.uk/integrated-care/prevention-in-social-care</a:t>
            </a:r>
            <a:r>
              <a:rPr kumimoji="0" lang="en-US" altLang="en-US" sz="800" b="0" i="0" u="none" strike="noStrike" cap="none" normalizeH="0" baseline="0" dirty="0">
                <a:ln>
                  <a:noFill/>
                </a:ln>
                <a:solidFill>
                  <a:schemeClr val="tx1"/>
                </a:solidFill>
                <a:effectLst/>
                <a:latin typeface="Arial" panose="020B0604020202020204" pitchFamily="34" charset="0"/>
              </a:rPr>
              <a:t> (Outlines prevention under the Care Act, promoting independence/wellbeing amid chronic underfunding and workforce shortages.) </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NHS England. (2023). </a:t>
            </a:r>
            <a:r>
              <a:rPr kumimoji="0" lang="en-US" altLang="en-US" sz="800" b="0" i="1" u="none" strike="noStrike" cap="none" normalizeH="0" baseline="0" dirty="0">
                <a:ln>
                  <a:noFill/>
                </a:ln>
                <a:solidFill>
                  <a:schemeClr val="tx1"/>
                </a:solidFill>
                <a:effectLst/>
                <a:latin typeface="Arial" panose="020B0604020202020204" pitchFamily="34" charset="0"/>
              </a:rPr>
              <a:t>Intermediate care framework for rehabilitation, </a:t>
            </a:r>
            <a:r>
              <a:rPr kumimoji="0" lang="en-US" altLang="en-US" sz="800" b="0" i="1" u="none" strike="noStrike" cap="none" normalizeH="0" baseline="0" dirty="0" err="1">
                <a:ln>
                  <a:noFill/>
                </a:ln>
                <a:solidFill>
                  <a:schemeClr val="tx1"/>
                </a:solidFill>
                <a:effectLst/>
                <a:latin typeface="Arial" panose="020B0604020202020204" pitchFamily="34" charset="0"/>
              </a:rPr>
              <a:t>reablement</a:t>
            </a:r>
            <a:r>
              <a:rPr kumimoji="0" lang="en-US" altLang="en-US" sz="800" b="0" i="1" u="none" strike="noStrike" cap="none" normalizeH="0" baseline="0" dirty="0">
                <a:ln>
                  <a:noFill/>
                </a:ln>
                <a:solidFill>
                  <a:schemeClr val="tx1"/>
                </a:solidFill>
                <a:effectLst/>
                <a:latin typeface="Arial" panose="020B0604020202020204" pitchFamily="34" charset="0"/>
              </a:rPr>
              <a:t> and recovery following hospital discharge</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10"/>
              </a:rPr>
              <a:t>https://www.england.nhs.uk/wp-content/uploads/2023/09/PRN00761-intermediate-care-framework-rehabilitation-reablement-recovery-following-hospital-discharge.pdf</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Sezgin, D., et al. (2020). The effectiveness of intermediate care including transitional care interventions on function, healthcare </a:t>
            </a:r>
            <a:r>
              <a:rPr kumimoji="0" lang="en-US" altLang="en-US" sz="800" b="0" i="0" u="none" strike="noStrike" cap="none" normalizeH="0" baseline="0" dirty="0" err="1">
                <a:ln>
                  <a:noFill/>
                </a:ln>
                <a:solidFill>
                  <a:schemeClr val="tx1"/>
                </a:solidFill>
                <a:effectLst/>
                <a:latin typeface="Arial" panose="020B0604020202020204" pitchFamily="34" charset="0"/>
              </a:rPr>
              <a:t>utilisation</a:t>
            </a:r>
            <a:r>
              <a:rPr kumimoji="0" lang="en-US" altLang="en-US" sz="800" b="0" i="0" u="none" strike="noStrike" cap="none" normalizeH="0" baseline="0" dirty="0">
                <a:ln>
                  <a:noFill/>
                </a:ln>
                <a:solidFill>
                  <a:schemeClr val="tx1"/>
                </a:solidFill>
                <a:effectLst/>
                <a:latin typeface="Arial" panose="020B0604020202020204" pitchFamily="34" charset="0"/>
              </a:rPr>
              <a:t> and costs: a scoping review. </a:t>
            </a:r>
            <a:r>
              <a:rPr kumimoji="0" lang="en-US" altLang="en-US" sz="800" b="0" i="1" u="none" strike="noStrike" cap="none" normalizeH="0" baseline="0" dirty="0">
                <a:ln>
                  <a:noFill/>
                </a:ln>
                <a:solidFill>
                  <a:schemeClr val="tx1"/>
                </a:solidFill>
                <a:effectLst/>
                <a:latin typeface="Arial" panose="020B0604020202020204" pitchFamily="34" charset="0"/>
              </a:rPr>
              <a:t>PMC</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11"/>
              </a:rPr>
              <a:t>https://pmc.ncbi.nlm.nih.gov/articles/PMC7402396/</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National Institute for Health and Care Excellence (NICE).</a:t>
            </a:r>
            <a:endParaRPr lang="en-US" altLang="en-US" sz="800" dirty="0">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The Health Foundation. (n.d.). </a:t>
            </a:r>
            <a:r>
              <a:rPr kumimoji="0" lang="en-US" altLang="en-US" sz="800" b="0" i="1" u="none" strike="noStrike" cap="none" normalizeH="0" baseline="0" dirty="0">
                <a:ln>
                  <a:noFill/>
                </a:ln>
                <a:solidFill>
                  <a:schemeClr val="tx1"/>
                </a:solidFill>
                <a:effectLst/>
                <a:latin typeface="Arial" panose="020B0604020202020204" pitchFamily="34" charset="0"/>
              </a:rPr>
              <a:t>The challenges and potential of intermediate care</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12"/>
              </a:rPr>
              <a:t>https://www.health.org.uk/reports-and-analysis/briefings/the-challenges-and-potential-of-intermediate-care</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King's Fund. (Various dates, e.g., updates on adult social care). </a:t>
            </a:r>
            <a:r>
              <a:rPr kumimoji="0" lang="en-US" altLang="en-US" sz="800" b="0" i="1" u="none" strike="noStrike" cap="none" normalizeH="0" baseline="0" dirty="0">
                <a:ln>
                  <a:noFill/>
                </a:ln>
                <a:solidFill>
                  <a:schemeClr val="tx1"/>
                </a:solidFill>
                <a:effectLst/>
                <a:latin typeface="Arial" panose="020B0604020202020204" pitchFamily="34" charset="0"/>
              </a:rPr>
              <a:t>Key facts and figures about adult social care</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13"/>
              </a:rPr>
              <a:t>https://www.kingsfund.org.uk/insight-and-analysis/data-and-charts/key-facts-figures-adult-social-care</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Local Government Association. (2024). </a:t>
            </a:r>
            <a:r>
              <a:rPr kumimoji="0" lang="en-US" altLang="en-US" sz="800" b="0" i="1" u="none" strike="noStrike" cap="none" normalizeH="0" baseline="0" dirty="0">
                <a:ln>
                  <a:noFill/>
                </a:ln>
                <a:solidFill>
                  <a:schemeClr val="tx1"/>
                </a:solidFill>
                <a:effectLst/>
                <a:latin typeface="Arial" panose="020B0604020202020204" pitchFamily="34" charset="0"/>
              </a:rPr>
              <a:t>The Care Act 2014: Ten years on from Royal Assent</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14"/>
              </a:rPr>
              <a:t>https://www.local.gov.uk/publications/care-act-2014-ten-years-royal-assent</a:t>
            </a: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Henderson, C., et al. (2025). </a:t>
            </a:r>
            <a:r>
              <a:rPr kumimoji="0" lang="en-US" altLang="en-US" sz="800" b="0" i="1" u="none" strike="noStrike" cap="none" normalizeH="0" baseline="0" dirty="0">
                <a:ln>
                  <a:noFill/>
                </a:ln>
                <a:solidFill>
                  <a:schemeClr val="tx1"/>
                </a:solidFill>
                <a:effectLst/>
                <a:latin typeface="Arial" panose="020B0604020202020204" pitchFamily="34" charset="0"/>
              </a:rPr>
              <a:t>The evidence on outcomes of rehabilitation and </a:t>
            </a:r>
            <a:r>
              <a:rPr kumimoji="0" lang="en-US" altLang="en-US" sz="800" b="0" i="1" u="none" strike="noStrike" cap="none" normalizeH="0" baseline="0" dirty="0" err="1">
                <a:ln>
                  <a:noFill/>
                </a:ln>
                <a:solidFill>
                  <a:schemeClr val="tx1"/>
                </a:solidFill>
                <a:effectLst/>
                <a:latin typeface="Arial" panose="020B0604020202020204" pitchFamily="34" charset="0"/>
              </a:rPr>
              <a:t>reablement</a:t>
            </a:r>
            <a:r>
              <a:rPr kumimoji="0" lang="en-US" altLang="en-US" sz="800" b="0" i="1" u="none" strike="noStrike" cap="none" normalizeH="0" baseline="0" dirty="0">
                <a:ln>
                  <a:noFill/>
                </a:ln>
                <a:solidFill>
                  <a:schemeClr val="tx1"/>
                </a:solidFill>
                <a:effectLst/>
                <a:latin typeface="Arial" panose="020B0604020202020204" pitchFamily="34" charset="0"/>
              </a:rPr>
              <a:t> support: a rapid literature review</a:t>
            </a:r>
            <a:r>
              <a:rPr kumimoji="0" lang="en-US" altLang="en-US" sz="800" b="0" i="0" u="none" strike="noStrike" cap="none" normalizeH="0" baseline="0" dirty="0">
                <a:ln>
                  <a:noFill/>
                </a:ln>
                <a:solidFill>
                  <a:schemeClr val="tx1"/>
                </a:solidFill>
                <a:effectLst/>
                <a:latin typeface="Arial" panose="020B0604020202020204" pitchFamily="34" charset="0"/>
              </a:rPr>
              <a:t>. </a:t>
            </a:r>
            <a:r>
              <a:rPr kumimoji="0" lang="en-US" altLang="en-US" sz="800" b="0" i="0" u="none" strike="noStrike" cap="none" normalizeH="0" baseline="0" dirty="0">
                <a:ln>
                  <a:noFill/>
                </a:ln>
                <a:solidFill>
                  <a:schemeClr val="tx1"/>
                </a:solidFill>
                <a:effectLst/>
                <a:latin typeface="Arial" panose="020B0604020202020204" pitchFamily="34" charset="0"/>
                <a:hlinkClick r:id="rId15"/>
              </a:rPr>
              <a:t>https://eprints.lse.ac.uk/130034/3/The_evidence_on_outcomes_of_rehabilitation_and_reablement_support.pdf</a:t>
            </a:r>
            <a:r>
              <a:rPr kumimoji="0" lang="en-US" altLang="en-US" sz="800" b="0" i="0" u="none" strike="noStrike" cap="none" normalizeH="0" baseline="0" dirty="0">
                <a:ln>
                  <a:noFill/>
                </a:ln>
                <a:solidFill>
                  <a:schemeClr val="tx1"/>
                </a:solidFill>
                <a:effectLst/>
                <a:latin typeface="Arial" panose="020B0604020202020204" pitchFamily="34" charset="0"/>
              </a:rPr>
              <a:t> </a:t>
            </a:r>
            <a:endParaRPr lang="en-US" altLang="en-US" sz="800" dirty="0">
              <a:latin typeface="Arial" panose="020B0604020202020204" pitchFamily="34" charset="0"/>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800" b="0" i="0" u="none" strike="noStrike" cap="none" normalizeH="0" baseline="0" dirty="0">
                <a:ln>
                  <a:noFill/>
                </a:ln>
                <a:solidFill>
                  <a:schemeClr val="tx1"/>
                </a:solidFill>
                <a:effectLst/>
                <a:latin typeface="Arial" panose="020B0604020202020204" pitchFamily="34" charset="0"/>
              </a:rPr>
              <a:t>Burn, E. (2024). Implementing England's Care Act 2014: was the Act a success and when will we know? </a:t>
            </a:r>
            <a:r>
              <a:rPr kumimoji="0" lang="en-US" altLang="en-US" sz="800" b="0" i="1" u="none" strike="noStrike" cap="none" normalizeH="0" baseline="0" dirty="0">
                <a:ln>
                  <a:noFill/>
                </a:ln>
                <a:solidFill>
                  <a:schemeClr val="tx1"/>
                </a:solidFill>
                <a:effectLst/>
                <a:latin typeface="Arial" panose="020B0604020202020204" pitchFamily="34" charset="0"/>
              </a:rPr>
              <a:t>International Journal of Care and Caring</a:t>
            </a:r>
            <a:r>
              <a:rPr kumimoji="0" lang="en-US" altLang="en-US" sz="800" b="0" i="0" u="none" strike="noStrike" cap="none" normalizeH="0" baseline="0" dirty="0">
                <a:ln>
                  <a:noFill/>
                </a:ln>
                <a:solidFill>
                  <a:schemeClr val="tx1"/>
                </a:solidFill>
                <a:effectLst/>
                <a:latin typeface="Arial" panose="020B0604020202020204" pitchFamily="34" charset="0"/>
              </a:rPr>
              <a:t>.</a:t>
            </a:r>
          </a:p>
        </p:txBody>
      </p:sp>
      <p:pic>
        <p:nvPicPr>
          <p:cNvPr id="1026" name="Picture 2" descr="Four Tips for Preparing Your References">
            <a:extLst>
              <a:ext uri="{FF2B5EF4-FFF2-40B4-BE49-F238E27FC236}">
                <a16:creationId xmlns:a16="http://schemas.microsoft.com/office/drawing/2014/main" id="{83A0AAC1-22C0-2A57-7CD0-9A580CD70CE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34998" y="2601461"/>
            <a:ext cx="3581225" cy="2217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145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160</TotalTime>
  <Words>1400</Words>
  <Application>Microsoft Office PowerPoint</Application>
  <PresentationFormat>Widescreen</PresentationFormat>
  <Paragraphs>39</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Tahoma</vt:lpstr>
      <vt:lpstr>Office Theme</vt:lpstr>
      <vt:lpstr>Student name:Marcia Marques Student ID:  2246784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Marcia Marques</cp:lastModifiedBy>
  <cp:revision>1</cp:revision>
  <dcterms:created xsi:type="dcterms:W3CDTF">2026-02-20T20:05:50Z</dcterms:created>
  <dcterms:modified xsi:type="dcterms:W3CDTF">2026-03-19T18:33:49Z</dcterms:modified>
</cp:coreProperties>
</file>