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2"/>
  </p:notesMasterIdLst>
  <p:sldIdLst>
    <p:sldId id="272" r:id="rId2"/>
    <p:sldId id="273" r:id="rId3"/>
    <p:sldId id="396" r:id="rId4"/>
    <p:sldId id="260" r:id="rId5"/>
    <p:sldId id="388" r:id="rId6"/>
    <p:sldId id="389" r:id="rId7"/>
    <p:sldId id="390" r:id="rId8"/>
    <p:sldId id="391" r:id="rId9"/>
    <p:sldId id="258" r:id="rId10"/>
    <p:sldId id="270" r:id="rId11"/>
    <p:sldId id="267" r:id="rId12"/>
    <p:sldId id="466" r:id="rId13"/>
    <p:sldId id="312" r:id="rId14"/>
    <p:sldId id="304" r:id="rId15"/>
    <p:sldId id="271" r:id="rId16"/>
    <p:sldId id="264" r:id="rId17"/>
    <p:sldId id="392" r:id="rId18"/>
    <p:sldId id="262" r:id="rId19"/>
    <p:sldId id="475" r:id="rId20"/>
    <p:sldId id="306" r:id="rId21"/>
    <p:sldId id="307" r:id="rId22"/>
    <p:sldId id="263" r:id="rId23"/>
    <p:sldId id="309" r:id="rId24"/>
    <p:sldId id="393" r:id="rId25"/>
    <p:sldId id="394" r:id="rId26"/>
    <p:sldId id="314" r:id="rId27"/>
    <p:sldId id="261" r:id="rId28"/>
    <p:sldId id="313" r:id="rId29"/>
    <p:sldId id="315" r:id="rId30"/>
    <p:sldId id="346" r:id="rId31"/>
    <p:sldId id="395" r:id="rId32"/>
    <p:sldId id="468" r:id="rId33"/>
    <p:sldId id="274" r:id="rId34"/>
    <p:sldId id="275" r:id="rId35"/>
    <p:sldId id="276" r:id="rId36"/>
    <p:sldId id="277" r:id="rId37"/>
    <p:sldId id="278" r:id="rId38"/>
    <p:sldId id="422" r:id="rId39"/>
    <p:sldId id="356" r:id="rId40"/>
    <p:sldId id="279" r:id="rId41"/>
    <p:sldId id="280" r:id="rId42"/>
    <p:sldId id="281" r:id="rId43"/>
    <p:sldId id="421" r:id="rId44"/>
    <p:sldId id="399" r:id="rId45"/>
    <p:sldId id="282" r:id="rId46"/>
    <p:sldId id="397" r:id="rId47"/>
    <p:sldId id="464" r:id="rId48"/>
    <p:sldId id="400" r:id="rId49"/>
    <p:sldId id="401" r:id="rId50"/>
    <p:sldId id="402" r:id="rId51"/>
    <p:sldId id="425" r:id="rId52"/>
    <p:sldId id="406" r:id="rId53"/>
    <p:sldId id="405" r:id="rId54"/>
    <p:sldId id="407" r:id="rId55"/>
    <p:sldId id="409" r:id="rId56"/>
    <p:sldId id="410" r:id="rId57"/>
    <p:sldId id="458" r:id="rId58"/>
    <p:sldId id="412" r:id="rId59"/>
    <p:sldId id="413" r:id="rId60"/>
    <p:sldId id="283" r:id="rId61"/>
    <p:sldId id="284" r:id="rId62"/>
    <p:sldId id="285" r:id="rId63"/>
    <p:sldId id="456" r:id="rId64"/>
    <p:sldId id="467" r:id="rId65"/>
    <p:sldId id="341" r:id="rId66"/>
    <p:sldId id="414" r:id="rId67"/>
    <p:sldId id="415" r:id="rId68"/>
    <p:sldId id="418" r:id="rId69"/>
    <p:sldId id="419" r:id="rId70"/>
    <p:sldId id="351" r:id="rId71"/>
    <p:sldId id="420" r:id="rId72"/>
    <p:sldId id="417" r:id="rId73"/>
    <p:sldId id="423" r:id="rId74"/>
    <p:sldId id="424" r:id="rId75"/>
    <p:sldId id="428" r:id="rId76"/>
    <p:sldId id="429" r:id="rId77"/>
    <p:sldId id="426" r:id="rId78"/>
    <p:sldId id="427" r:id="rId79"/>
    <p:sldId id="430" r:id="rId80"/>
    <p:sldId id="431" r:id="rId81"/>
    <p:sldId id="433" r:id="rId82"/>
    <p:sldId id="434" r:id="rId83"/>
    <p:sldId id="435" r:id="rId84"/>
    <p:sldId id="436" r:id="rId85"/>
    <p:sldId id="437" r:id="rId86"/>
    <p:sldId id="438" r:id="rId87"/>
    <p:sldId id="439" r:id="rId88"/>
    <p:sldId id="440" r:id="rId89"/>
    <p:sldId id="441" r:id="rId90"/>
    <p:sldId id="476" r:id="rId91"/>
    <p:sldId id="443" r:id="rId92"/>
    <p:sldId id="286" r:id="rId93"/>
    <p:sldId id="461" r:id="rId94"/>
    <p:sldId id="459" r:id="rId95"/>
    <p:sldId id="460" r:id="rId96"/>
    <p:sldId id="343" r:id="rId97"/>
    <p:sldId id="287" r:id="rId98"/>
    <p:sldId id="288" r:id="rId99"/>
    <p:sldId id="342" r:id="rId100"/>
    <p:sldId id="289" r:id="rId101"/>
    <p:sldId id="452" r:id="rId102"/>
    <p:sldId id="453" r:id="rId103"/>
    <p:sldId id="382" r:id="rId104"/>
    <p:sldId id="472" r:id="rId105"/>
    <p:sldId id="473" r:id="rId106"/>
    <p:sldId id="471" r:id="rId107"/>
    <p:sldId id="369" r:id="rId108"/>
    <p:sldId id="451" r:id="rId109"/>
    <p:sldId id="290" r:id="rId110"/>
    <p:sldId id="384" r:id="rId111"/>
    <p:sldId id="380" r:id="rId112"/>
    <p:sldId id="291" r:id="rId113"/>
    <p:sldId id="469" r:id="rId114"/>
    <p:sldId id="292" r:id="rId115"/>
    <p:sldId id="300" r:id="rId116"/>
    <p:sldId id="365" r:id="rId117"/>
    <p:sldId id="462" r:id="rId118"/>
    <p:sldId id="465" r:id="rId119"/>
    <p:sldId id="444" r:id="rId120"/>
    <p:sldId id="445" r:id="rId121"/>
    <p:sldId id="463" r:id="rId122"/>
    <p:sldId id="455" r:id="rId123"/>
    <p:sldId id="446" r:id="rId124"/>
    <p:sldId id="447" r:id="rId125"/>
    <p:sldId id="448" r:id="rId126"/>
    <p:sldId id="269" r:id="rId127"/>
    <p:sldId id="305" r:id="rId128"/>
    <p:sldId id="357" r:id="rId129"/>
    <p:sldId id="322" r:id="rId130"/>
    <p:sldId id="378" r:id="rId1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15" autoAdjust="0"/>
    <p:restoredTop sz="95455" autoAdjust="0"/>
  </p:normalViewPr>
  <p:slideViewPr>
    <p:cSldViewPr>
      <p:cViewPr varScale="1">
        <p:scale>
          <a:sx n="98" d="100"/>
          <a:sy n="98" d="100"/>
        </p:scale>
        <p:origin x="-426" y="-6"/>
      </p:cViewPr>
      <p:guideLst>
        <p:guide orient="horz" pos="2160"/>
        <p:guide pos="2880"/>
      </p:guideLst>
    </p:cSldViewPr>
  </p:slideViewPr>
  <p:notesTextViewPr>
    <p:cViewPr>
      <p:scale>
        <a:sx n="1" d="1"/>
        <a:sy n="1" d="1"/>
      </p:scale>
      <p:origin x="0" y="0"/>
    </p:cViewPr>
  </p:notesTextViewPr>
  <p:sorterViewPr>
    <p:cViewPr>
      <p:scale>
        <a:sx n="100" d="100"/>
        <a:sy n="100" d="100"/>
      </p:scale>
      <p:origin x="0" y="3124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presProps" Target="presProps.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slide" Target="slides/slide117.xml"/><Relationship Id="rId126" Type="http://schemas.openxmlformats.org/officeDocument/2006/relationships/slide" Target="slides/slide125.xml"/><Relationship Id="rId13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124" Type="http://schemas.openxmlformats.org/officeDocument/2006/relationships/slide" Target="slides/slide123.xml"/><Relationship Id="rId129" Type="http://schemas.openxmlformats.org/officeDocument/2006/relationships/slide" Target="slides/slide12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3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slide" Target="slides/slide118.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6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16.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25.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16.w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175.emf"/><Relationship Id="rId1" Type="http://schemas.openxmlformats.org/officeDocument/2006/relationships/image" Target="../media/image174.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76.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8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93.png"/></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2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D3B2BA-1FE8-4A12-ABDB-74F08B846697}" type="datetimeFigureOut">
              <a:rPr lang="en-GB" smtClean="0"/>
              <a:t>29/09/2014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CAE9D4-A9F4-4808-8186-0C8FBE181DEF}" type="slidenum">
              <a:rPr lang="en-GB" smtClean="0"/>
              <a:t>‹#›</a:t>
            </a:fld>
            <a:endParaRPr lang="en-GB"/>
          </a:p>
        </p:txBody>
      </p:sp>
    </p:spTree>
    <p:extLst>
      <p:ext uri="{BB962C8B-B14F-4D97-AF65-F5344CB8AC3E}">
        <p14:creationId xmlns:p14="http://schemas.microsoft.com/office/powerpoint/2010/main" val="3673124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www.ipcc.ch/publications_and_data/ar4/wg1/en/ch8s8-6-2-3.html#table-8-2" TargetMode="External"/><Relationship Id="rId3" Type="http://schemas.openxmlformats.org/officeDocument/2006/relationships/hyperlink" Target="http://www.ipcc.ch/publications_and_data/ar4/wg1/en/ch8s8-2.html#table-8-1" TargetMode="External"/><Relationship Id="rId7" Type="http://schemas.openxmlformats.org/officeDocument/2006/relationships/hyperlink" Target="http://www.ipcc.ch/publications_and_data/ar4/wg1/en/ch10s10-6-5.html#table-10-7"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www.ipcc.ch/publications_and_data/ar4/wg1/en/ch9s9-5-2.html" TargetMode="External"/><Relationship Id="rId5" Type="http://schemas.openxmlformats.org/officeDocument/2006/relationships/hyperlink" Target="http://www.ipcc.ch/publications_and_data/ar4/wg1/en/ch5s5-5-2-4.html" TargetMode="External"/><Relationship Id="rId4" Type="http://schemas.openxmlformats.org/officeDocument/2006/relationships/hyperlink" Target="http://www.ipcc.ch/publications_and_data/ar4/wg1/en/ch5s5-5-3.html"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Images RTW8H RJB</a:t>
            </a:r>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1</a:t>
            </a:fld>
            <a:endParaRPr lang="en-GB"/>
          </a:p>
        </p:txBody>
      </p:sp>
    </p:spTree>
    <p:extLst>
      <p:ext uri="{BB962C8B-B14F-4D97-AF65-F5344CB8AC3E}">
        <p14:creationId xmlns:p14="http://schemas.microsoft.com/office/powerpoint/2010/main" val="1348554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 coast   . Somerset levels</a:t>
            </a:r>
            <a:endParaRPr lang="en-GB" dirty="0"/>
          </a:p>
        </p:txBody>
      </p:sp>
      <p:sp>
        <p:nvSpPr>
          <p:cNvPr id="4" name="Slide Number Placeholder 3"/>
          <p:cNvSpPr>
            <a:spLocks noGrp="1"/>
          </p:cNvSpPr>
          <p:nvPr>
            <p:ph type="sldNum" sz="quarter" idx="10"/>
          </p:nvPr>
        </p:nvSpPr>
        <p:spPr/>
        <p:txBody>
          <a:bodyPr/>
          <a:lstStyle/>
          <a:p>
            <a:fld id="{C9A30DC1-B6C9-4AD1-A16C-C2C9D207832A}" type="slidenum">
              <a:rPr lang="en-GB" smtClean="0"/>
              <a:pPr/>
              <a:t>2</a:t>
            </a:fld>
            <a:endParaRPr lang="en-GB" dirty="0"/>
          </a:p>
        </p:txBody>
      </p:sp>
    </p:spTree>
    <p:extLst>
      <p:ext uri="{BB962C8B-B14F-4D97-AF65-F5344CB8AC3E}">
        <p14:creationId xmlns:p14="http://schemas.microsoft.com/office/powerpoint/2010/main" val="3312650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of 44 cm. Now that is very remarkable, given that this is a scenario with drastic emissions reductions starting in a few years from now, with the world reaching zero emissions by 2070 and after that succeeding in active carbon dioxide removal from the atmosphere. Even so, the expected sea-level rise will be almost three times as large as that experienced over the 20th Century (17 cm). This reflects the large inertia in the sea-level response.</a:t>
            </a:r>
            <a:endParaRPr lang="en-GB" dirty="0"/>
          </a:p>
        </p:txBody>
      </p:sp>
      <p:sp>
        <p:nvSpPr>
          <p:cNvPr id="4" name="Slide Number Placeholder 3"/>
          <p:cNvSpPr>
            <a:spLocks noGrp="1"/>
          </p:cNvSpPr>
          <p:nvPr>
            <p:ph type="sldNum" sz="quarter" idx="10"/>
          </p:nvPr>
        </p:nvSpPr>
        <p:spPr/>
        <p:txBody>
          <a:bodyPr/>
          <a:lstStyle/>
          <a:p>
            <a:fld id="{F2CAE9D4-A9F4-4808-8186-0C8FBE181DEF}" type="slidenum">
              <a:rPr lang="en-GB" smtClean="0"/>
              <a:t>4</a:t>
            </a:fld>
            <a:endParaRPr lang="en-GB"/>
          </a:p>
        </p:txBody>
      </p:sp>
    </p:spTree>
    <p:extLst>
      <p:ext uri="{BB962C8B-B14F-4D97-AF65-F5344CB8AC3E}">
        <p14:creationId xmlns:p14="http://schemas.microsoft.com/office/powerpoint/2010/main" val="2232449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4"/>
          <p:cNvSpPr>
            <a:spLocks noGrp="1" noChangeArrowheads="1"/>
          </p:cNvSpPr>
          <p:nvPr>
            <p:ph type="sldNum" sz="quarter" idx="5"/>
          </p:nvPr>
        </p:nvSpPr>
        <p:spPr>
          <a:noFill/>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86834926-C17E-4BE2-A514-E24B85473025}" type="slidenum">
              <a:rPr lang="en-US" altLang="en-US">
                <a:latin typeface="Times New Roman" pitchFamily="18" charset="0"/>
              </a:rPr>
              <a:pPr eaLnBrk="1" hangingPunct="1"/>
              <a:t>12</a:t>
            </a:fld>
            <a:endParaRPr lang="en-GB" altLang="en-US">
              <a:latin typeface="Times New Roman" pitchFamily="18" charset="0"/>
            </a:endParaRPr>
          </a:p>
        </p:txBody>
      </p:sp>
      <p:sp>
        <p:nvSpPr>
          <p:cNvPr id="58370" name="Rectangle 57345"/>
          <p:cNvSpPr>
            <a:spLocks noGrp="1" noRot="1" noChangeAspect="1" noChangeArrowheads="1" noTextEdit="1"/>
          </p:cNvSpPr>
          <p:nvPr>
            <p:ph type="sldImg"/>
          </p:nvPr>
        </p:nvSpPr>
        <p:spPr>
          <a:solidFill>
            <a:srgbClr val="FFFFFF"/>
          </a:solidFill>
          <a:ln cap="flat">
            <a:headEnd type="none" w="med" len="med"/>
            <a:tailEnd type="none" w="med" len="med"/>
          </a:ln>
        </p:spPr>
      </p:sp>
      <p:sp>
        <p:nvSpPr>
          <p:cNvPr id="10243" name="Rectangle 10242"/>
          <p:cNvSpPr>
            <a:spLocks noGrp="1" noChangeArrowheads="1"/>
          </p:cNvSpPr>
          <p:nvPr>
            <p:ph type="body" idx="1"/>
          </p:nvPr>
        </p:nvSpPr>
        <p:spPr>
          <a:solidFill>
            <a:srgbClr val="FFFFFF"/>
          </a:solidFill>
          <a:ln cap="flat" algn="ctr">
            <a:solidFill>
              <a:srgbClr val="000000"/>
            </a:solidFill>
            <a:miter lim="800000"/>
            <a:headEnd type="none" w="med" len="med"/>
            <a:tailEnd type="none" w="med" len="med"/>
          </a:ln>
        </p:spPr>
        <p:txBody>
          <a:bodyPr/>
          <a:lstStyle/>
          <a:p>
            <a:pPr eaLnBrk="1" hangingPunct="1"/>
            <a:r>
              <a:rPr lang="en-US" altLang="en-US"/>
              <a:t>Figure 9-1b: Variations of the Earth’s surface temperature: years 1000 to 2100. Over the period 1000 to 1860, observations are shown of variations in average surface temperature of the Northern Hemisphere (corresponding data from the Southern Hemisphere not available) constructed from proxy data (tree rings, corals, ice cores, and historical records). The line shows the 50-year average, and the grey region the 95% confidence limit in the annual data. From the years 1860 to 2000, observations are shown of variations of global and annual averaged surface temperature from the instrumental record. The line shows the decadal average. Over the period 2000 to 2100, projections are shown of globally averaged surface temperature for the six illustrative SRES scenarios and IS92a as estimated by a model with average climate sensitivity. The grey region “several models all SRES envelope” shows the range of results from the full range of 35 SRES scenarios in addition to those from a range of models with different climate sensitivities.</a:t>
            </a:r>
            <a:endParaRPr lang="en-US" altLang="en-US">
              <a:latin typeface="Calibri"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Figure 10.31. Projected global average sea level rise (m) due to thermal expansion during the 21st century relative to 1980 to 1999 under SRES scenarios A1B, A2 and B1. See </a:t>
            </a:r>
            <a:r>
              <a:rPr lang="en-GB" dirty="0" smtClean="0">
                <a:hlinkClick r:id="rId3"/>
              </a:rPr>
              <a:t>Table 8.1</a:t>
            </a:r>
            <a:r>
              <a:rPr lang="en-GB" dirty="0" smtClean="0"/>
              <a:t> for model descriptions.</a:t>
            </a:r>
          </a:p>
          <a:p>
            <a:r>
              <a:rPr lang="en-GB" dirty="0" smtClean="0"/>
              <a:t>During 2000 to 2020 under scenario SRES A1B in the ensemble of AOGCMs, the rate of thermal expansion is 1.3 ± 0.7 mm </a:t>
            </a:r>
            <a:r>
              <a:rPr lang="en-GB" dirty="0" err="1" smtClean="0"/>
              <a:t>yr</a:t>
            </a:r>
            <a:r>
              <a:rPr lang="en-GB" baseline="30000" dirty="0" smtClean="0"/>
              <a:t>–1</a:t>
            </a:r>
            <a:r>
              <a:rPr lang="en-GB" dirty="0" smtClean="0"/>
              <a:t>, and is not significantly different under A2 or B1. This rate is more than twice the observationally derived rate of 0.42 ± 0.12 mm </a:t>
            </a:r>
            <a:r>
              <a:rPr lang="en-GB" dirty="0" err="1" smtClean="0"/>
              <a:t>yr</a:t>
            </a:r>
            <a:r>
              <a:rPr lang="en-GB" baseline="30000" dirty="0" smtClean="0"/>
              <a:t>–1</a:t>
            </a:r>
            <a:r>
              <a:rPr lang="en-GB" dirty="0" smtClean="0"/>
              <a:t> during 1961 to 2003. It is similar to the rate of 1.6 ± 0.5 mm </a:t>
            </a:r>
            <a:r>
              <a:rPr lang="en-GB" dirty="0" err="1" smtClean="0"/>
              <a:t>yr</a:t>
            </a:r>
            <a:r>
              <a:rPr lang="en-GB" baseline="30000" dirty="0" smtClean="0"/>
              <a:t>–1</a:t>
            </a:r>
            <a:r>
              <a:rPr lang="en-GB" dirty="0" smtClean="0"/>
              <a:t> during 1993 to 2003 (see </a:t>
            </a:r>
            <a:r>
              <a:rPr lang="en-GB" dirty="0" smtClean="0">
                <a:hlinkClick r:id="rId4" tooltip="Ocean Density Changes"/>
              </a:rPr>
              <a:t>Section 5.5.3</a:t>
            </a:r>
            <a:r>
              <a:rPr lang="en-GB" dirty="0" smtClean="0"/>
              <a:t>), which may be larger than that of previous decades partly because of natural forcing and internal variability (see Sections </a:t>
            </a:r>
            <a:r>
              <a:rPr lang="en-GB" dirty="0" smtClean="0">
                <a:hlinkClick r:id="rId5" tooltip="Interannual and Decadal Variability and Long-Term Changes in Sea Level"/>
              </a:rPr>
              <a:t>5.5.2.4</a:t>
            </a:r>
            <a:r>
              <a:rPr lang="en-GB" dirty="0" smtClean="0"/>
              <a:t>, </a:t>
            </a:r>
            <a:r>
              <a:rPr lang="en-GB" dirty="0" smtClean="0">
                <a:hlinkClick r:id="rId4" tooltip="Ocean Density Changes"/>
              </a:rPr>
              <a:t>5.5.3</a:t>
            </a:r>
            <a:r>
              <a:rPr lang="en-GB" dirty="0" smtClean="0"/>
              <a:t> and </a:t>
            </a:r>
            <a:r>
              <a:rPr lang="en-GB" dirty="0" smtClean="0">
                <a:hlinkClick r:id="rId6" tooltip="Sea Level"/>
              </a:rPr>
              <a:t>9.5.2</a:t>
            </a:r>
            <a:r>
              <a:rPr lang="en-GB" dirty="0" smtClean="0"/>
              <a:t>). In particular, many of the AOGCM experiments do not include the influence of Mt. Pinatubo, the omission of which may reduce the projected rate of thermal expansion during the early 21st century. </a:t>
            </a:r>
          </a:p>
          <a:p>
            <a:r>
              <a:rPr lang="en-GB" dirty="0" smtClean="0"/>
              <a:t>During 2080 to 2100, the rate of thermal expansion is projected to be 1.9 ± 1.0, 2.9 ± 1.4 and 3.8 ± 1.3 mm </a:t>
            </a:r>
            <a:r>
              <a:rPr lang="en-GB" dirty="0" err="1" smtClean="0"/>
              <a:t>yr</a:t>
            </a:r>
            <a:r>
              <a:rPr lang="en-GB" baseline="30000" dirty="0" smtClean="0"/>
              <a:t>–1</a:t>
            </a:r>
            <a:r>
              <a:rPr lang="en-GB" dirty="0" smtClean="0"/>
              <a:t> under scenarios SRES B1, A1B and A2 respectively in the AOGCM ensemble (the width of the range is affected by the different numbers of models under each scenario). The acceleration is caused by the increased climatic warming. Results are shown for all SRES marker scenarios in </a:t>
            </a:r>
            <a:r>
              <a:rPr lang="en-GB" dirty="0" smtClean="0">
                <a:hlinkClick r:id="rId7"/>
              </a:rPr>
              <a:t>Table 10.7</a:t>
            </a:r>
            <a:r>
              <a:rPr lang="en-GB" dirty="0" smtClean="0"/>
              <a:t> (see Appendix 10.A for methods). In the AOGCM ensemble, under any given SRES scenario, there is some correlation of the global average temperature change across models with thermal expansion and its rate of change, suggesting that the spread in thermal expansion for that scenario is caused both by the spread in surface warming and by model-dependent ocean heat uptake efficiency (</a:t>
            </a:r>
            <a:r>
              <a:rPr lang="en-GB" dirty="0" err="1" smtClean="0"/>
              <a:t>Raper</a:t>
            </a:r>
            <a:r>
              <a:rPr lang="en-GB" dirty="0" smtClean="0"/>
              <a:t> et al., 2002; </a:t>
            </a:r>
            <a:r>
              <a:rPr lang="en-GB" dirty="0" smtClean="0">
                <a:hlinkClick r:id="rId8"/>
              </a:rPr>
              <a:t>Table 8.2</a:t>
            </a:r>
            <a:r>
              <a:rPr lang="en-GB" dirty="0" smtClean="0"/>
              <a:t>) and the distribution of added heat within the ocean (Russell et al., 2000). </a:t>
            </a:r>
          </a:p>
          <a:p>
            <a:endParaRPr lang="en-GB" dirty="0"/>
          </a:p>
        </p:txBody>
      </p:sp>
      <p:sp>
        <p:nvSpPr>
          <p:cNvPr id="4" name="Slide Number Placeholder 3"/>
          <p:cNvSpPr>
            <a:spLocks noGrp="1"/>
          </p:cNvSpPr>
          <p:nvPr>
            <p:ph type="sldNum" sz="quarter" idx="10"/>
          </p:nvPr>
        </p:nvSpPr>
        <p:spPr/>
        <p:txBody>
          <a:bodyPr/>
          <a:lstStyle/>
          <a:p>
            <a:fld id="{AB5D3FCB-581F-4F4B-9A27-F1FE2E337525}" type="slidenum">
              <a:rPr lang="en-GB" smtClean="0"/>
              <a:t>14</a:t>
            </a:fld>
            <a:endParaRPr lang="en-GB"/>
          </a:p>
        </p:txBody>
      </p:sp>
    </p:spTree>
    <p:extLst>
      <p:ext uri="{BB962C8B-B14F-4D97-AF65-F5344CB8AC3E}">
        <p14:creationId xmlns:p14="http://schemas.microsoft.com/office/powerpoint/2010/main" val="722784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i="1" dirty="0" smtClean="0">
                <a:solidFill>
                  <a:schemeClr val="bg1"/>
                </a:solidFill>
              </a:rPr>
              <a:t>Increasing population and development in the coastal zone. This leads to:</a:t>
            </a:r>
          </a:p>
          <a:p>
            <a:endParaRPr lang="en-GB" dirty="0"/>
          </a:p>
        </p:txBody>
      </p:sp>
      <p:sp>
        <p:nvSpPr>
          <p:cNvPr id="4" name="Slide Number Placeholder 3"/>
          <p:cNvSpPr>
            <a:spLocks noGrp="1"/>
          </p:cNvSpPr>
          <p:nvPr>
            <p:ph type="sldNum" sz="quarter" idx="10"/>
          </p:nvPr>
        </p:nvSpPr>
        <p:spPr/>
        <p:txBody>
          <a:bodyPr/>
          <a:lstStyle/>
          <a:p>
            <a:fld id="{C9A30DC1-B6C9-4AD1-A16C-C2C9D207832A}" type="slidenum">
              <a:rPr lang="en-GB" smtClean="0"/>
              <a:pPr/>
              <a:t>30</a:t>
            </a:fld>
            <a:endParaRPr lang="en-GB"/>
          </a:p>
        </p:txBody>
      </p:sp>
    </p:spTree>
    <p:extLst>
      <p:ext uri="{BB962C8B-B14F-4D97-AF65-F5344CB8AC3E}">
        <p14:creationId xmlns:p14="http://schemas.microsoft.com/office/powerpoint/2010/main" val="3562084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3600727B-B317-4931-8C2B-28F02DC05E88}" type="slidenum">
              <a:rPr lang="en-US" altLang="en-US" smtClean="0"/>
              <a:pPr eaLnBrk="1" hangingPunct="1"/>
              <a:t>33</a:t>
            </a:fld>
            <a:endParaRPr lang="en-US" altLang="en-US" smtClean="0"/>
          </a:p>
        </p:txBody>
      </p:sp>
      <p:sp>
        <p:nvSpPr>
          <p:cNvPr id="142339" name="Rectangle 2"/>
          <p:cNvSpPr>
            <a:spLocks noGrp="1" noRot="1" noChangeAspect="1" noChangeArrowheads="1" noTextEdit="1"/>
          </p:cNvSpPr>
          <p:nvPr>
            <p:ph type="sldImg"/>
          </p:nvPr>
        </p:nvSpPr>
        <p:spPr>
          <a:ln/>
        </p:spPr>
      </p:sp>
      <p:sp>
        <p:nvSpPr>
          <p:cNvPr id="142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latin typeface="Arial" pitchFamily="34" charset="0"/>
              </a:rPr>
              <a:t>Museum of Fine Arts, Boston! </a:t>
            </a:r>
            <a:r>
              <a:rPr lang="en-US" altLang="en-US" smtClean="0">
                <a:latin typeface="Arial" pitchFamily="34" charset="0"/>
              </a:rPr>
              <a:t>title in the upper left corner: upper right, signed and dated 1897 Nietzche Kant etc</a:t>
            </a:r>
          </a:p>
          <a:p>
            <a:pPr eaLnBrk="1" hangingPunct="1"/>
            <a:r>
              <a:rPr lang="en-GB" altLang="en-US" smtClean="0">
                <a:latin typeface="Arial" pitchFamily="34" charset="0"/>
              </a:rPr>
              <a:t>Title in upper left, date upper right. The real question is </a:t>
            </a:r>
            <a:r>
              <a:rPr lang="en-GB" altLang="en-US" b="1" smtClean="0">
                <a:latin typeface="Arial" pitchFamily="34" charset="0"/>
              </a:rPr>
              <a:t>‘how to live’?  Learning/knowledge; duty; hope</a:t>
            </a:r>
            <a:endParaRPr lang="en-US" altLang="en-US" b="1" smtClean="0">
              <a:latin typeface="Arial"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ltLang="en-US" i="1" dirty="0" smtClean="0">
                <a:solidFill>
                  <a:schemeClr val="bg1"/>
                </a:solidFill>
              </a:rPr>
              <a:t>Increasing population and development in the coastal zone. This leads to:</a:t>
            </a:r>
          </a:p>
          <a:p>
            <a:endParaRPr lang="en-GB" dirty="0"/>
          </a:p>
        </p:txBody>
      </p:sp>
      <p:sp>
        <p:nvSpPr>
          <p:cNvPr id="4" name="Slide Number Placeholder 3"/>
          <p:cNvSpPr>
            <a:spLocks noGrp="1"/>
          </p:cNvSpPr>
          <p:nvPr>
            <p:ph type="sldNum" sz="quarter" idx="10"/>
          </p:nvPr>
        </p:nvSpPr>
        <p:spPr/>
        <p:txBody>
          <a:bodyPr/>
          <a:lstStyle/>
          <a:p>
            <a:fld id="{C9A30DC1-B6C9-4AD1-A16C-C2C9D207832A}" type="slidenum">
              <a:rPr lang="en-GB" smtClean="0"/>
              <a:pPr/>
              <a:t>39</a:t>
            </a:fld>
            <a:endParaRPr lang="en-GB"/>
          </a:p>
        </p:txBody>
      </p:sp>
    </p:spTree>
    <p:extLst>
      <p:ext uri="{BB962C8B-B14F-4D97-AF65-F5344CB8AC3E}">
        <p14:creationId xmlns:p14="http://schemas.microsoft.com/office/powerpoint/2010/main" val="35620848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play focuses on the ways in which an individual  (De Stockman)</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can be ostracized by the society he is trying to help. It can be concluded that </a:t>
            </a:r>
            <a:r>
              <a:rPr lang="en-GB" sz="1200" i="1" kern="1200" dirty="0" smtClean="0">
                <a:solidFill>
                  <a:schemeClr val="tx1"/>
                </a:solidFill>
                <a:effectLst/>
                <a:latin typeface="+mn-lt"/>
                <a:ea typeface="+mn-ea"/>
                <a:cs typeface="+mn-cs"/>
              </a:rPr>
              <a:t>An Enemy of the People</a:t>
            </a:r>
            <a:r>
              <a:rPr lang="en-GB" sz="1200" kern="1200" dirty="0" smtClean="0">
                <a:solidFill>
                  <a:schemeClr val="tx1"/>
                </a:solidFill>
                <a:effectLst/>
                <a:latin typeface="+mn-lt"/>
                <a:ea typeface="+mn-ea"/>
                <a:cs typeface="+mn-cs"/>
              </a:rPr>
              <a:t> has two key messages. First, </a:t>
            </a:r>
            <a:r>
              <a:rPr lang="en-GB" sz="1200" b="1" kern="1200" dirty="0" smtClean="0">
                <a:solidFill>
                  <a:schemeClr val="tx1"/>
                </a:solidFill>
                <a:effectLst/>
                <a:latin typeface="+mn-lt"/>
                <a:ea typeface="+mn-ea"/>
                <a:cs typeface="+mn-cs"/>
              </a:rPr>
              <a:t>it is a criticism of democracy</a:t>
            </a:r>
            <a:r>
              <a:rPr lang="en-GB" sz="1200" kern="1200" dirty="0" smtClean="0">
                <a:solidFill>
                  <a:schemeClr val="tx1"/>
                </a:solidFill>
                <a:effectLst/>
                <a:latin typeface="+mn-lt"/>
                <a:ea typeface="+mn-ea"/>
                <a:cs typeface="+mn-cs"/>
              </a:rPr>
              <a:t>. Second, it is the story of how </a:t>
            </a:r>
            <a:r>
              <a:rPr lang="en-GB" sz="1200" b="1" kern="1200" dirty="0" smtClean="0">
                <a:solidFill>
                  <a:schemeClr val="tx1"/>
                </a:solidFill>
                <a:effectLst/>
                <a:latin typeface="+mn-lt"/>
                <a:ea typeface="+mn-ea"/>
                <a:cs typeface="+mn-cs"/>
              </a:rPr>
              <a:t>one man's bravery and self-respect can survive overwhelming odds</a:t>
            </a:r>
            <a:r>
              <a:rPr lang="en-GB" sz="1200" kern="1200" dirty="0" smtClean="0">
                <a:solidFill>
                  <a:schemeClr val="tx1"/>
                </a:solidFill>
                <a:effectLst/>
                <a:latin typeface="+mn-lt"/>
                <a:ea typeface="+mn-ea"/>
                <a:cs typeface="+mn-cs"/>
              </a:rPr>
              <a:t>. While Ibsen illustrates the tyranny of the majority, he also shows how leaders can manipulate the majority. A party leader is like a wolf</a:t>
            </a:r>
            <a:endParaRPr lang="en-GB" dirty="0"/>
          </a:p>
        </p:txBody>
      </p:sp>
      <p:sp>
        <p:nvSpPr>
          <p:cNvPr id="4" name="Slide Number Placeholder 3"/>
          <p:cNvSpPr>
            <a:spLocks noGrp="1"/>
          </p:cNvSpPr>
          <p:nvPr>
            <p:ph type="sldNum" sz="quarter" idx="10"/>
          </p:nvPr>
        </p:nvSpPr>
        <p:spPr/>
        <p:txBody>
          <a:bodyPr/>
          <a:lstStyle/>
          <a:p>
            <a:fld id="{C9A30DC1-B6C9-4AD1-A16C-C2C9D207832A}" type="slidenum">
              <a:rPr lang="en-GB" smtClean="0"/>
              <a:pPr/>
              <a:t>40</a:t>
            </a:fld>
            <a:endParaRPr lang="en-GB" dirty="0"/>
          </a:p>
        </p:txBody>
      </p:sp>
    </p:spTree>
    <p:extLst>
      <p:ext uri="{BB962C8B-B14F-4D97-AF65-F5344CB8AC3E}">
        <p14:creationId xmlns:p14="http://schemas.microsoft.com/office/powerpoint/2010/main" val="3347237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5FED7913-2711-400A-BB98-E2851E98E80E}" type="slidenum">
              <a:rPr lang="en-US" altLang="en-US" smtClean="0"/>
              <a:pPr eaLnBrk="1" hangingPunct="1"/>
              <a:t>41</a:t>
            </a:fld>
            <a:endParaRPr lang="en-US" altLang="en-US" dirty="0" smtClean="0"/>
          </a:p>
        </p:txBody>
      </p:sp>
      <p:sp>
        <p:nvSpPr>
          <p:cNvPr id="130051" name="Rectangle 2"/>
          <p:cNvSpPr>
            <a:spLocks noGrp="1" noRot="1" noChangeAspect="1" noChangeArrowheads="1" noTextEdit="1"/>
          </p:cNvSpPr>
          <p:nvPr>
            <p:ph type="sldImg"/>
          </p:nvPr>
        </p:nvSpPr>
        <p:spPr>
          <a:ln/>
        </p:spPr>
      </p:sp>
      <p:sp>
        <p:nvSpPr>
          <p:cNvPr id="1300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latin typeface="Arial" pitchFamily="34" charset="0"/>
              </a:rPr>
              <a:t>The coast has bitten back in many unforeseen ways. </a:t>
            </a:r>
          </a:p>
          <a:p>
            <a:pPr eaLnBrk="1" hangingPunct="1"/>
            <a:r>
              <a:rPr lang="en-GB" altLang="en-US" dirty="0" smtClean="0">
                <a:latin typeface="Arial" pitchFamily="34" charset="0"/>
              </a:rPr>
              <a:t>St Paul: ‘ Miracles happen not in contradiction to nature, but in contradiction to our understanding of nature’</a:t>
            </a:r>
            <a:endParaRPr lang="en-US" altLang="en-US" dirty="0"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609600" indent="-609600">
              <a:lnSpc>
                <a:spcPct val="80000"/>
              </a:lnSpc>
              <a:buClr>
                <a:srgbClr val="FF3300"/>
              </a:buClr>
              <a:buFont typeface="Wingdings" pitchFamily="2" charset="2"/>
              <a:buNone/>
              <a:defRPr/>
            </a:pPr>
            <a:r>
              <a:rPr lang="en-GB" dirty="0" smtClean="0">
                <a:solidFill>
                  <a:schemeClr val="bg1"/>
                </a:solidFill>
              </a:rPr>
              <a:t>Two major issues arise from the overleaf quotes:</a:t>
            </a:r>
          </a:p>
          <a:p>
            <a:pPr marL="609600" indent="-609600">
              <a:lnSpc>
                <a:spcPct val="80000"/>
              </a:lnSpc>
              <a:buClr>
                <a:srgbClr val="FF3300"/>
              </a:buClr>
              <a:buFont typeface="Wingdings" pitchFamily="2" charset="2"/>
              <a:buNone/>
              <a:defRPr/>
            </a:pPr>
            <a:endParaRPr lang="en-GB" dirty="0" smtClean="0">
              <a:solidFill>
                <a:schemeClr val="bg1"/>
              </a:solidFill>
            </a:endParaRPr>
          </a:p>
          <a:p>
            <a:pPr marL="609600" indent="-609600" algn="just">
              <a:lnSpc>
                <a:spcPct val="80000"/>
              </a:lnSpc>
              <a:buClr>
                <a:srgbClr val="FF3300"/>
              </a:buClr>
              <a:buFont typeface="Wingdings" pitchFamily="2" charset="2"/>
              <a:buNone/>
              <a:defRPr/>
            </a:pPr>
            <a:r>
              <a:rPr lang="en-GB" dirty="0" smtClean="0">
                <a:solidFill>
                  <a:schemeClr val="bg1"/>
                </a:solidFill>
              </a:rPr>
              <a:t>1	Erosion/siltation should not be seen as degradation, but a natural response to external change – and encouraged by managers who want SS.</a:t>
            </a:r>
          </a:p>
          <a:p>
            <a:pPr marL="609600" indent="-609600" algn="just">
              <a:lnSpc>
                <a:spcPct val="80000"/>
              </a:lnSpc>
              <a:buClr>
                <a:srgbClr val="FF3300"/>
              </a:buClr>
              <a:buFont typeface="Wingdings" pitchFamily="2" charset="2"/>
              <a:buNone/>
              <a:defRPr/>
            </a:pPr>
            <a:endParaRPr lang="en-GB" dirty="0" smtClean="0">
              <a:solidFill>
                <a:schemeClr val="bg1"/>
              </a:solidFill>
            </a:endParaRPr>
          </a:p>
          <a:p>
            <a:pPr marL="609600" indent="-609600" algn="just">
              <a:lnSpc>
                <a:spcPct val="80000"/>
              </a:lnSpc>
              <a:buClr>
                <a:srgbClr val="FF3300"/>
              </a:buClr>
              <a:buFont typeface="Wingdings" pitchFamily="2" charset="2"/>
              <a:buNone/>
              <a:defRPr/>
            </a:pPr>
            <a:r>
              <a:rPr lang="en-GB" dirty="0" smtClean="0">
                <a:solidFill>
                  <a:schemeClr val="bg1"/>
                </a:solidFill>
              </a:rPr>
              <a:t>2. Anthropogenic and natural causes give the same response. Is it academic to distinguish between the two? Attempts to stifle the natural system’s response to changes we have introduced, compounds the felony! Time is needed. Emphasis is given to the negative impacts of human intervention without allowing time for the system to adjust</a:t>
            </a:r>
            <a:endParaRPr lang="en-US" dirty="0" smtClean="0">
              <a:solidFill>
                <a:schemeClr val="bg1"/>
              </a:solidFill>
            </a:endParaRPr>
          </a:p>
          <a:p>
            <a:pPr marL="609600" indent="-609600">
              <a:lnSpc>
                <a:spcPct val="80000"/>
              </a:lnSpc>
              <a:buClr>
                <a:srgbClr val="FF3300"/>
              </a:buClr>
              <a:buFont typeface="Wingdings" pitchFamily="2" charset="2"/>
              <a:buNone/>
              <a:defRPr/>
            </a:pPr>
            <a:r>
              <a:rPr lang="en-GB" dirty="0" smtClean="0">
                <a:solidFill>
                  <a:schemeClr val="bg1"/>
                </a:solidFill>
              </a:rPr>
              <a:t>Two major issues arise from the overleaf quotes:</a:t>
            </a:r>
          </a:p>
          <a:p>
            <a:pPr marL="609600" indent="-609600">
              <a:lnSpc>
                <a:spcPct val="80000"/>
              </a:lnSpc>
              <a:buClr>
                <a:srgbClr val="FF3300"/>
              </a:buClr>
              <a:buFont typeface="Wingdings" pitchFamily="2" charset="2"/>
              <a:buNone/>
              <a:defRPr/>
            </a:pPr>
            <a:endParaRPr lang="en-GB" dirty="0" smtClean="0">
              <a:solidFill>
                <a:schemeClr val="bg1"/>
              </a:solidFill>
            </a:endParaRPr>
          </a:p>
          <a:p>
            <a:pPr marL="609600" indent="-609600" algn="just">
              <a:lnSpc>
                <a:spcPct val="80000"/>
              </a:lnSpc>
              <a:buClr>
                <a:srgbClr val="FF3300"/>
              </a:buClr>
              <a:buFont typeface="Wingdings" pitchFamily="2" charset="2"/>
              <a:buNone/>
              <a:defRPr/>
            </a:pPr>
            <a:r>
              <a:rPr lang="en-GB" dirty="0" smtClean="0">
                <a:solidFill>
                  <a:schemeClr val="bg1"/>
                </a:solidFill>
              </a:rPr>
              <a:t>1	Erosion/siltation should not be seen as degradation, but a natural response to external change – and encouraged by managers who want SS.</a:t>
            </a:r>
          </a:p>
          <a:p>
            <a:pPr marL="609600" indent="-609600" algn="just">
              <a:lnSpc>
                <a:spcPct val="80000"/>
              </a:lnSpc>
              <a:buClr>
                <a:srgbClr val="FF3300"/>
              </a:buClr>
              <a:buFont typeface="Wingdings" pitchFamily="2" charset="2"/>
              <a:buNone/>
              <a:defRPr/>
            </a:pPr>
            <a:endParaRPr lang="en-GB" dirty="0" smtClean="0">
              <a:solidFill>
                <a:schemeClr val="bg1"/>
              </a:solidFill>
            </a:endParaRPr>
          </a:p>
          <a:p>
            <a:pPr marL="609600" indent="-609600" algn="just">
              <a:lnSpc>
                <a:spcPct val="80000"/>
              </a:lnSpc>
              <a:buClr>
                <a:srgbClr val="FF3300"/>
              </a:buClr>
              <a:buFont typeface="Wingdings" pitchFamily="2" charset="2"/>
              <a:buNone/>
              <a:defRPr/>
            </a:pPr>
            <a:r>
              <a:rPr lang="en-GB" dirty="0" smtClean="0">
                <a:solidFill>
                  <a:schemeClr val="bg1"/>
                </a:solidFill>
              </a:rPr>
              <a:t>2. Anthropogenic and natural causes give the same response. Is it academic to distinguish between the two? Attempts to stifle the natural system’s response to changes we have introduced, compounds the felony! Time is needed. Emphasis is given to the negative impacts of human intervention without allowing time for the system to adjust</a:t>
            </a:r>
            <a:endParaRPr lang="en-US" dirty="0" smtClean="0">
              <a:solidFill>
                <a:schemeClr val="bg1"/>
              </a:solidFill>
            </a:endParaRPr>
          </a:p>
          <a:p>
            <a:pPr>
              <a:defRPr/>
            </a:pPr>
            <a:endParaRPr lang="en-US" dirty="0"/>
          </a:p>
        </p:txBody>
      </p:sp>
      <p:sp>
        <p:nvSpPr>
          <p:cNvPr id="110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C1C2F62F-AE2F-4720-8CC7-C1CD1D99DA8A}" type="slidenum">
              <a:rPr lang="en-US" altLang="en-US" smtClean="0"/>
              <a:pPr eaLnBrk="1" hangingPunct="1"/>
              <a:t>47</a:t>
            </a:fld>
            <a:endParaRPr lang="en-US"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3D1753F-D48D-4F65-96B6-E5D1C4B13D14}" type="slidenum">
              <a:rPr lang="en-US"/>
              <a:pPr>
                <a:defRPr/>
              </a:pPr>
              <a:t>50</a:t>
            </a:fld>
            <a:endParaRPr lang="en-US"/>
          </a:p>
        </p:txBody>
      </p:sp>
      <p:sp>
        <p:nvSpPr>
          <p:cNvPr id="10137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138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UNEP 1997- Mike Krish   Phys-beach soil erosion, Hydro-ground water, dams etc  aesthetic- landscape, water quality, se- fishing/agric competition, infrastructure, congestion, SC-Tradition vs foreign values. Ecol- wetland. habitat loss, endangered species, pollution</a:t>
            </a:r>
            <a:endParaRPr lang="en-US"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6859DC5-2B1E-4F64-9541-0840AA571A5C}" type="slidenum">
              <a:rPr lang="en-US"/>
              <a:pPr>
                <a:defRPr/>
              </a:pPr>
              <a:t>58</a:t>
            </a:fld>
            <a:endParaRPr lang="en-US"/>
          </a:p>
        </p:txBody>
      </p:sp>
      <p:sp>
        <p:nvSpPr>
          <p:cNvPr id="10240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0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smtClean="0"/>
              <a:t>oLSEN</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EFE4200-B3CC-404E-A51F-49C58BDD0C31}" type="slidenum">
              <a:rPr lang="en-US" smtClean="0"/>
              <a:pPr fontAlgn="base">
                <a:spcBef>
                  <a:spcPct val="0"/>
                </a:spcBef>
                <a:spcAft>
                  <a:spcPct val="0"/>
                </a:spcAft>
                <a:defRPr/>
              </a:pPr>
              <a:t>59</a:t>
            </a:fld>
            <a:endParaRPr lang="en-US" smtClean="0"/>
          </a:p>
        </p:txBody>
      </p:sp>
      <p:sp>
        <p:nvSpPr>
          <p:cNvPr id="104451" name="Rectangle 2"/>
          <p:cNvSpPr>
            <a:spLocks noGrp="1" noRot="1" noChangeAspect="1" noChangeArrowheads="1" noTextEdit="1"/>
          </p:cNvSpPr>
          <p:nvPr>
            <p:ph type="sldImg"/>
          </p:nvPr>
        </p:nvSpPr>
        <p:spPr bwMode="auto">
          <a:xfrm>
            <a:off x="1146175" y="685800"/>
            <a:ext cx="4570413" cy="34274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4452" name="Rectangle 3"/>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6481B8B6-B1F6-48F9-86E4-329D9491C0B1}" type="slidenum">
              <a:rPr lang="en-US" altLang="en-US" smtClean="0"/>
              <a:pPr eaLnBrk="1" hangingPunct="1"/>
              <a:t>61</a:t>
            </a:fld>
            <a:endParaRPr lang="en-US" altLang="en-US" dirty="0" smtClean="0"/>
          </a:p>
        </p:txBody>
      </p:sp>
      <p:sp>
        <p:nvSpPr>
          <p:cNvPr id="136195" name="Rectangle 2"/>
          <p:cNvSpPr>
            <a:spLocks noGrp="1" noRot="1" noChangeAspect="1" noChangeArrowheads="1" noTextEdit="1"/>
          </p:cNvSpPr>
          <p:nvPr>
            <p:ph type="sldImg"/>
          </p:nvPr>
        </p:nvSpPr>
        <p:spPr>
          <a:ln/>
        </p:spPr>
      </p:sp>
      <p:sp>
        <p:nvSpPr>
          <p:cNvPr id="13619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Rot="1" noChangeAspect="1" noChangeArrowheads="1" noTextEdit="1"/>
          </p:cNvSpPr>
          <p:nvPr>
            <p:ph type="sldImg"/>
          </p:nvPr>
        </p:nvSpPr>
        <p:spPr>
          <a:ln/>
        </p:spPr>
      </p:sp>
      <p:sp>
        <p:nvSpPr>
          <p:cNvPr id="1372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dirty="0" smtClean="0">
                <a:latin typeface="Arial" pitchFamily="34" charset="0"/>
              </a:rPr>
              <a:t>Composition 8 Kandinsky;  CONSTRUCTIVISM owes much to the dense theorising of Kandinsky who set the bases for European abstraction before being called to join the first Bolshevik artistic bureaucracy. ‘Only paint exists’  POPOVA??? MALEVICH</a:t>
            </a:r>
          </a:p>
          <a:p>
            <a:pPr eaLnBrk="1" hangingPunct="1">
              <a:spcBef>
                <a:spcPct val="0"/>
              </a:spcBef>
            </a:pPr>
            <a:r>
              <a:rPr lang="en-GB" altLang="en-US" dirty="0" smtClean="0">
                <a:latin typeface="Arial" pitchFamily="34" charset="0"/>
              </a:rPr>
              <a:t>Non objective painting (Rodchenko –top right) bottom ‘Air man and space (Popova) Broutte top left</a:t>
            </a:r>
            <a:endParaRPr lang="en-US" altLang="en-US" dirty="0" smtClean="0">
              <a:latin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AA8252F3-A25B-44AF-A1DF-390A845F7F78}" type="slidenum">
              <a:rPr lang="en-US" altLang="en-US" smtClean="0"/>
              <a:pPr eaLnBrk="1" hangingPunct="1"/>
              <a:t>63</a:t>
            </a:fld>
            <a:endParaRPr lang="en-US" altLang="en-US" smtClean="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Symbol" pitchFamily="18" charset="2"/>
              <a:buNone/>
            </a:pPr>
            <a:endParaRPr lang="en-GB" altLang="en-US" smtClean="0">
              <a:latin typeface="Arial"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4B27A03A-3451-485D-99A2-AA2BA6BAF03F}" type="slidenum">
              <a:rPr lang="en-US"/>
              <a:pPr>
                <a:defRPr/>
              </a:pPr>
              <a:t>67</a:t>
            </a:fld>
            <a:endParaRPr lang="en-US"/>
          </a:p>
        </p:txBody>
      </p:sp>
      <p:sp>
        <p:nvSpPr>
          <p:cNvPr id="1064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65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Special features, faulting in middle, banding</a:t>
            </a:r>
            <a:endParaRPr lang="en-US" alt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fld id="{241AF262-2B8F-4CA5-923E-A765EA315660}" type="slidenum">
              <a:rPr lang="en-US" altLang="en-US" smtClean="0"/>
              <a:pPr eaLnBrk="1" fontAlgn="base" hangingPunct="1">
                <a:spcBef>
                  <a:spcPct val="0"/>
                </a:spcBef>
                <a:spcAft>
                  <a:spcPct val="0"/>
                </a:spcAft>
              </a:pPr>
              <a:t>68</a:t>
            </a:fld>
            <a:endParaRPr lang="en-US" altLang="en-US" smtClean="0"/>
          </a:p>
        </p:txBody>
      </p:sp>
      <p:sp>
        <p:nvSpPr>
          <p:cNvPr id="10752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75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latin typeface="Arial" pitchFamily="34" charset="0"/>
              </a:rPr>
              <a:t>Eldey is, Iceland. Northern gannets mainly  40k arrive in Jan/Feb=1 offspring.  Sept they migrate to Africa. Flying 300km per day,</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fld id="{695BBEEA-CB74-4770-9CE7-0CFC4C7C473D}" type="slidenum">
              <a:rPr lang="en-US" altLang="en-US" smtClean="0"/>
              <a:pPr eaLnBrk="1" fontAlgn="base" hangingPunct="1">
                <a:spcBef>
                  <a:spcPct val="0"/>
                </a:spcBef>
                <a:spcAft>
                  <a:spcPct val="0"/>
                </a:spcAft>
              </a:pPr>
              <a:t>69</a:t>
            </a:fld>
            <a:endParaRPr lang="en-US" altLang="en-US" smtClean="0"/>
          </a:p>
        </p:txBody>
      </p:sp>
      <p:sp>
        <p:nvSpPr>
          <p:cNvPr id="1085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85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latin typeface="Arial" pitchFamily="34" charset="0"/>
              </a:rPr>
              <a:t>Eldey is, Iceland. Northern gannets mainly  40k arrive in Jan/Feb=1 offspring.  Sept they migrate to Africa. Flying 300km per day,</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4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solidFill>
                  <a:srgbClr val="FFFF00"/>
                </a:solidFill>
              </a:rPr>
              <a:t>national &amp; local levels, long/short </a:t>
            </a:r>
            <a:r>
              <a:rPr lang="en-GB" altLang="en-US" smtClean="0">
                <a:solidFill>
                  <a:schemeClr val="bg1"/>
                </a:solidFill>
              </a:rPr>
              <a:t>term training. Public education and participation, </a:t>
            </a:r>
            <a:r>
              <a:rPr lang="en-GB" altLang="en-US" smtClean="0">
                <a:solidFill>
                  <a:srgbClr val="FFFF00"/>
                </a:solidFill>
              </a:rPr>
              <a:t>issues &amp;small projects, cycles </a:t>
            </a:r>
            <a:r>
              <a:rPr lang="en-GB" altLang="en-US" smtClean="0">
                <a:solidFill>
                  <a:schemeClr val="bg1"/>
                </a:solidFill>
              </a:rPr>
              <a:t>of development</a:t>
            </a:r>
            <a:r>
              <a:rPr lang="en-GB" altLang="en-US" smtClean="0"/>
              <a:t> , steep learning curve</a:t>
            </a:r>
            <a:endParaRPr lang="en-GB" altLang="en-US" smtClean="0">
              <a:solidFill>
                <a:schemeClr val="bg1"/>
              </a:solidFill>
            </a:endParaRPr>
          </a:p>
          <a:p>
            <a:pPr eaLnBrk="1" hangingPunct="1">
              <a:spcBef>
                <a:spcPct val="0"/>
              </a:spcBef>
            </a:pPr>
            <a:endParaRPr lang="en-GB" altLang="en-US" smtClean="0">
              <a:solidFill>
                <a:schemeClr val="bg1"/>
              </a:solidFill>
            </a:endParaRPr>
          </a:p>
          <a:p>
            <a:pPr eaLnBrk="1" hangingPunct="1">
              <a:spcBef>
                <a:spcPct val="0"/>
              </a:spcBef>
              <a:buClr>
                <a:srgbClr val="FF3300"/>
              </a:buClr>
              <a:buFont typeface="Wingdings" pitchFamily="2" charset="2"/>
              <a:buNone/>
            </a:pPr>
            <a:endParaRPr lang="en-US" altLang="en-US" smtClean="0">
              <a:solidFill>
                <a:srgbClr val="FFFF00"/>
              </a:solidFil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F142C95-0FAB-460C-B0ED-CB8C0F50551E}" type="slidenum">
              <a:rPr lang="en-US" smtClean="0"/>
              <a:pPr fontAlgn="base">
                <a:spcBef>
                  <a:spcPct val="0"/>
                </a:spcBef>
                <a:spcAft>
                  <a:spcPct val="0"/>
                </a:spcAft>
                <a:defRPr/>
              </a:pPr>
              <a:t>78</a:t>
            </a:fld>
            <a:endParaRPr lang="en-US" smtClean="0"/>
          </a:p>
        </p:txBody>
      </p:sp>
      <p:sp>
        <p:nvSpPr>
          <p:cNvPr id="11366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3668" name="Rectangle 3"/>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Puradoura N Portugal   Org –shifting paradigms       M/ment &amp; support systems        Concept - legal, admin &amp; financial</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Ebro delta</a:t>
            </a:r>
            <a:endParaRPr lang="en-US" altLang="en-US"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GOETHE.</a:t>
            </a:r>
            <a:r>
              <a:rPr lang="en-GB" baseline="0" dirty="0" smtClean="0"/>
              <a:t> THINKING IS EASY, ACTING IS DIFFICULT</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‘Where is the wisdom when we have lost the information?</a:t>
            </a:r>
            <a:r>
              <a:rPr lang="en-GB" sz="1200" b="1" kern="1200" dirty="0" smtClean="0">
                <a:solidFill>
                  <a:schemeClr val="tx1"/>
                </a:solidFill>
                <a:effectLst/>
                <a:latin typeface="+mn-lt"/>
                <a:ea typeface="+mn-ea"/>
                <a:cs typeface="+mn-cs"/>
              </a:rPr>
              <a:t>’ TS Eliot.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92</a:t>
            </a:fld>
            <a:endParaRPr lang="en-GB" dirty="0"/>
          </a:p>
        </p:txBody>
      </p:sp>
    </p:spTree>
    <p:extLst>
      <p:ext uri="{BB962C8B-B14F-4D97-AF65-F5344CB8AC3E}">
        <p14:creationId xmlns:p14="http://schemas.microsoft.com/office/powerpoint/2010/main" val="80842826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1350C039-2683-4787-8F83-6B04579B1572}" type="slidenum">
              <a:rPr lang="en-US" altLang="en-US" smtClean="0"/>
              <a:pPr eaLnBrk="1" hangingPunct="1"/>
              <a:t>93</a:t>
            </a:fld>
            <a:endParaRPr lang="en-US" altLang="en-US" smtClean="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Pwllcochan, Pembs</a:t>
            </a:r>
            <a:endParaRPr lang="en-US" altLang="en-US" smtClean="0">
              <a:latin typeface="Arial"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99</a:t>
            </a:fld>
            <a:endParaRPr lang="en-GB"/>
          </a:p>
        </p:txBody>
      </p:sp>
    </p:spTree>
    <p:extLst>
      <p:ext uri="{BB962C8B-B14F-4D97-AF65-F5344CB8AC3E}">
        <p14:creationId xmlns:p14="http://schemas.microsoft.com/office/powerpoint/2010/main" val="19063944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LAST</a:t>
            </a:r>
            <a:r>
              <a:rPr lang="en-GB" baseline="0" dirty="0" smtClean="0"/>
              <a:t> SLIDE =31.1%</a:t>
            </a:r>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100</a:t>
            </a:fld>
            <a:endParaRPr lang="en-GB"/>
          </a:p>
        </p:txBody>
      </p:sp>
    </p:spTree>
    <p:extLst>
      <p:ext uri="{BB962C8B-B14F-4D97-AF65-F5344CB8AC3E}">
        <p14:creationId xmlns:p14="http://schemas.microsoft.com/office/powerpoint/2010/main" val="34576287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a:t>
            </a:r>
            <a:endParaRPr lang="en-GB" dirty="0"/>
          </a:p>
        </p:txBody>
      </p:sp>
      <p:sp>
        <p:nvSpPr>
          <p:cNvPr id="4" name="Slide Number Placeholder 3"/>
          <p:cNvSpPr>
            <a:spLocks noGrp="1"/>
          </p:cNvSpPr>
          <p:nvPr>
            <p:ph type="sldNum" sz="quarter" idx="10"/>
          </p:nvPr>
        </p:nvSpPr>
        <p:spPr/>
        <p:txBody>
          <a:bodyPr/>
          <a:lstStyle/>
          <a:p>
            <a:fld id="{B79D74C8-4D57-495F-8BE9-9B3C585890AC}" type="slidenum">
              <a:rPr lang="en-GB" smtClean="0"/>
              <a:pPr/>
              <a:t>110</a:t>
            </a:fld>
            <a:endParaRPr lang="en-GB"/>
          </a:p>
        </p:txBody>
      </p:sp>
    </p:spTree>
    <p:extLst>
      <p:ext uri="{BB962C8B-B14F-4D97-AF65-F5344CB8AC3E}">
        <p14:creationId xmlns:p14="http://schemas.microsoft.com/office/powerpoint/2010/main" val="21386980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 </a:t>
            </a:r>
            <a:r>
              <a:rPr lang="en-GB" sz="1200" b="1" kern="1200" dirty="0" smtClean="0">
                <a:solidFill>
                  <a:schemeClr val="tx1"/>
                </a:solidFill>
                <a:latin typeface="+mn-lt"/>
                <a:ea typeface="+mn-ea"/>
                <a:cs typeface="+mn-cs"/>
              </a:rPr>
              <a:t>Synthetic Aperture Radar </a:t>
            </a:r>
            <a:r>
              <a:rPr lang="en-GB" sz="1200" kern="1200" dirty="0" err="1" smtClean="0">
                <a:solidFill>
                  <a:schemeClr val="tx1"/>
                </a:solidFill>
                <a:latin typeface="+mn-lt"/>
                <a:ea typeface="+mn-ea"/>
                <a:cs typeface="+mn-cs"/>
              </a:rPr>
              <a:t>Teatini</a:t>
            </a:r>
            <a:r>
              <a:rPr lang="en-GB" sz="1200" kern="1200" dirty="0" smtClean="0">
                <a:solidFill>
                  <a:schemeClr val="tx1"/>
                </a:solidFill>
                <a:latin typeface="+mn-lt"/>
                <a:ea typeface="+mn-ea"/>
                <a:cs typeface="+mn-cs"/>
              </a:rPr>
              <a:t> Italy </a:t>
            </a:r>
            <a:r>
              <a:rPr lang="en-GB" sz="1200" b="1" kern="1200" dirty="0" smtClean="0">
                <a:solidFill>
                  <a:schemeClr val="tx1"/>
                </a:solidFill>
                <a:latin typeface="+mn-lt"/>
                <a:ea typeface="+mn-ea"/>
                <a:cs typeface="+mn-cs"/>
              </a:rPr>
              <a:t>Subsiding land is a bigger immediate problem for the world's coastal cities than sea level rise, say scientists </a:t>
            </a:r>
            <a:r>
              <a:rPr lang="en-GB" sz="1200" kern="1200" dirty="0" smtClean="0">
                <a:solidFill>
                  <a:schemeClr val="tx1"/>
                </a:solidFill>
                <a:latin typeface="+mn-lt"/>
                <a:ea typeface="+mn-ea"/>
                <a:cs typeface="+mn-cs"/>
              </a:rPr>
              <a:t>Archives of this imagery extend back into the 1990s, allowing long time-series of change to be assessed.</a:t>
            </a:r>
          </a:p>
          <a:p>
            <a:pPr>
              <a:defRPr/>
            </a:pPr>
            <a:r>
              <a:rPr lang="en-GB" b="1" dirty="0" smtClean="0"/>
              <a:t>global average storm surge damages could increase from about 10-40 billion USD per year today to up to 100,000 billion USD per year by the end of century, if no adaptation action is taken</a:t>
            </a:r>
          </a:p>
          <a:p>
            <a:endParaRPr lang="en-GB" dirty="0" smtClean="0"/>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European Space Agency has just launched the Sentinel-1a radar satellite, which is expected to be a boon to this type of study</a:t>
            </a:r>
            <a:endParaRPr lang="en-GB" dirty="0" smtClean="0"/>
          </a:p>
          <a:p>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112</a:t>
            </a:fld>
            <a:endParaRPr lang="en-GB"/>
          </a:p>
        </p:txBody>
      </p:sp>
    </p:spTree>
    <p:extLst>
      <p:ext uri="{BB962C8B-B14F-4D97-AF65-F5344CB8AC3E}">
        <p14:creationId xmlns:p14="http://schemas.microsoft.com/office/powerpoint/2010/main" val="11945453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Hinkel</a:t>
            </a:r>
            <a:r>
              <a:rPr lang="en-GB" sz="1200" kern="1200" dirty="0" smtClean="0">
                <a:solidFill>
                  <a:schemeClr val="tx1"/>
                </a:solidFill>
                <a:effectLst/>
                <a:latin typeface="+mn-lt"/>
                <a:ea typeface="+mn-ea"/>
                <a:cs typeface="+mn-cs"/>
              </a:rPr>
              <a:t>, J., D. </a:t>
            </a:r>
            <a:r>
              <a:rPr lang="en-GB" sz="1200" kern="1200" dirty="0" err="1" smtClean="0">
                <a:solidFill>
                  <a:schemeClr val="tx1"/>
                </a:solidFill>
                <a:effectLst/>
                <a:latin typeface="+mn-lt"/>
                <a:ea typeface="+mn-ea"/>
                <a:cs typeface="+mn-cs"/>
              </a:rPr>
              <a:t>Lincke</a:t>
            </a:r>
            <a:r>
              <a:rPr lang="en-GB" sz="1200" kern="1200" dirty="0" smtClean="0">
                <a:solidFill>
                  <a:schemeClr val="tx1"/>
                </a:solidFill>
                <a:effectLst/>
                <a:latin typeface="+mn-lt"/>
                <a:ea typeface="+mn-ea"/>
                <a:cs typeface="+mn-cs"/>
              </a:rPr>
              <a:t>, A. T. </a:t>
            </a:r>
            <a:r>
              <a:rPr lang="en-GB" sz="1200" kern="1200" dirty="0" err="1" smtClean="0">
                <a:solidFill>
                  <a:schemeClr val="tx1"/>
                </a:solidFill>
                <a:effectLst/>
                <a:latin typeface="+mn-lt"/>
                <a:ea typeface="+mn-ea"/>
                <a:cs typeface="+mn-cs"/>
              </a:rPr>
              <a:t>Vafeidis</a:t>
            </a:r>
            <a:r>
              <a:rPr lang="en-GB" sz="1200" kern="1200" dirty="0" smtClean="0">
                <a:solidFill>
                  <a:schemeClr val="tx1"/>
                </a:solidFill>
                <a:effectLst/>
                <a:latin typeface="+mn-lt"/>
                <a:ea typeface="+mn-ea"/>
                <a:cs typeface="+mn-cs"/>
              </a:rPr>
              <a:t>, M. </a:t>
            </a:r>
            <a:r>
              <a:rPr lang="en-GB" sz="1200" kern="1200" dirty="0" err="1" smtClean="0">
                <a:solidFill>
                  <a:schemeClr val="tx1"/>
                </a:solidFill>
                <a:effectLst/>
                <a:latin typeface="+mn-lt"/>
                <a:ea typeface="+mn-ea"/>
                <a:cs typeface="+mn-cs"/>
              </a:rPr>
              <a:t>Perrette</a:t>
            </a:r>
            <a:r>
              <a:rPr lang="en-GB" sz="1200" kern="1200" dirty="0" smtClean="0">
                <a:solidFill>
                  <a:schemeClr val="tx1"/>
                </a:solidFill>
                <a:effectLst/>
                <a:latin typeface="+mn-lt"/>
                <a:ea typeface="+mn-ea"/>
                <a:cs typeface="+mn-cs"/>
              </a:rPr>
              <a:t>, R. J. Nicholls, R. S. J. </a:t>
            </a:r>
            <a:r>
              <a:rPr lang="en-GB" sz="1200" kern="1200" dirty="0" err="1" smtClean="0">
                <a:solidFill>
                  <a:schemeClr val="tx1"/>
                </a:solidFill>
                <a:effectLst/>
                <a:latin typeface="+mn-lt"/>
                <a:ea typeface="+mn-ea"/>
                <a:cs typeface="+mn-cs"/>
              </a:rPr>
              <a:t>Tol</a:t>
            </a:r>
            <a:r>
              <a:rPr lang="en-GB" sz="1200" kern="1200" dirty="0" smtClean="0">
                <a:solidFill>
                  <a:schemeClr val="tx1"/>
                </a:solidFill>
                <a:effectLst/>
                <a:latin typeface="+mn-lt"/>
                <a:ea typeface="+mn-ea"/>
                <a:cs typeface="+mn-cs"/>
              </a:rPr>
              <a:t>, B. </a:t>
            </a:r>
            <a:r>
              <a:rPr lang="en-GB" sz="1200" kern="1200" dirty="0" err="1" smtClean="0">
                <a:solidFill>
                  <a:schemeClr val="tx1"/>
                </a:solidFill>
                <a:effectLst/>
                <a:latin typeface="+mn-lt"/>
                <a:ea typeface="+mn-ea"/>
                <a:cs typeface="+mn-cs"/>
              </a:rPr>
              <a:t>Marzeion</a:t>
            </a:r>
            <a:r>
              <a:rPr lang="en-GB" sz="1200" kern="1200" dirty="0" smtClean="0">
                <a:solidFill>
                  <a:schemeClr val="tx1"/>
                </a:solidFill>
                <a:effectLst/>
                <a:latin typeface="+mn-lt"/>
                <a:ea typeface="+mn-ea"/>
                <a:cs typeface="+mn-cs"/>
              </a:rPr>
              <a:t>, X. </a:t>
            </a:r>
            <a:r>
              <a:rPr lang="en-GB" sz="1200" kern="1200" dirty="0" err="1" smtClean="0">
                <a:solidFill>
                  <a:schemeClr val="tx1"/>
                </a:solidFill>
                <a:effectLst/>
                <a:latin typeface="+mn-lt"/>
                <a:ea typeface="+mn-ea"/>
                <a:cs typeface="+mn-cs"/>
              </a:rPr>
              <a:t>Fettweis</a:t>
            </a:r>
            <a:r>
              <a:rPr lang="en-GB" sz="1200" kern="1200" dirty="0" smtClean="0">
                <a:solidFill>
                  <a:schemeClr val="tx1"/>
                </a:solidFill>
                <a:effectLst/>
                <a:latin typeface="+mn-lt"/>
                <a:ea typeface="+mn-ea"/>
                <a:cs typeface="+mn-cs"/>
              </a:rPr>
              <a:t>, C. </a:t>
            </a:r>
            <a:r>
              <a:rPr lang="en-GB" sz="1200" kern="1200" dirty="0" err="1" smtClean="0">
                <a:solidFill>
                  <a:schemeClr val="tx1"/>
                </a:solidFill>
                <a:effectLst/>
                <a:latin typeface="+mn-lt"/>
                <a:ea typeface="+mn-ea"/>
                <a:cs typeface="+mn-cs"/>
              </a:rPr>
              <a:t>Ionescu</a:t>
            </a:r>
            <a:r>
              <a:rPr lang="en-GB" sz="1200" kern="1200" dirty="0" smtClean="0">
                <a:solidFill>
                  <a:schemeClr val="tx1"/>
                </a:solidFill>
                <a:effectLst/>
                <a:latin typeface="+mn-lt"/>
                <a:ea typeface="+mn-ea"/>
                <a:cs typeface="+mn-cs"/>
              </a:rPr>
              <a:t>, and A. </a:t>
            </a:r>
            <a:r>
              <a:rPr lang="en-GB" sz="1200" kern="1200" dirty="0" err="1" smtClean="0">
                <a:solidFill>
                  <a:schemeClr val="tx1"/>
                </a:solidFill>
                <a:effectLst/>
                <a:latin typeface="+mn-lt"/>
                <a:ea typeface="+mn-ea"/>
                <a:cs typeface="+mn-cs"/>
              </a:rPr>
              <a:t>Levermann</a:t>
            </a:r>
            <a:r>
              <a:rPr lang="en-GB" sz="1200" kern="1200" dirty="0" smtClean="0">
                <a:solidFill>
                  <a:schemeClr val="tx1"/>
                </a:solidFill>
                <a:effectLst/>
                <a:latin typeface="+mn-lt"/>
                <a:ea typeface="+mn-ea"/>
                <a:cs typeface="+mn-cs"/>
              </a:rPr>
              <a:t> (2014). Coastal flood damage and adaptation cost under 21st century sea-level rise. In: Proceedings of the National Academy of Sciences, published ahead of print February 3, 2014, doi:10.1073/pnas.1222469111   global average storm surge damages could increase from about 10-40 billion USD per year today to up to 100,000 billion USD per year by the end of century, if no adaptation action is taken</a:t>
            </a:r>
          </a:p>
          <a:p>
            <a:endParaRPr lang="en-GB" dirty="0"/>
          </a:p>
        </p:txBody>
      </p:sp>
      <p:sp>
        <p:nvSpPr>
          <p:cNvPr id="4" name="Slide Number Placeholder 3"/>
          <p:cNvSpPr>
            <a:spLocks noGrp="1"/>
          </p:cNvSpPr>
          <p:nvPr>
            <p:ph type="sldNum" sz="quarter" idx="10"/>
          </p:nvPr>
        </p:nvSpPr>
        <p:spPr/>
        <p:txBody>
          <a:bodyPr/>
          <a:lstStyle/>
          <a:p>
            <a:fld id="{DDF3ABFB-9FFD-46A3-B808-749D8CC99618}" type="slidenum">
              <a:rPr lang="en-GB" smtClean="0"/>
              <a:pPr/>
              <a:t>114</a:t>
            </a:fld>
            <a:endParaRPr lang="en-GB"/>
          </a:p>
        </p:txBody>
      </p:sp>
    </p:spTree>
    <p:extLst>
      <p:ext uri="{BB962C8B-B14F-4D97-AF65-F5344CB8AC3E}">
        <p14:creationId xmlns:p14="http://schemas.microsoft.com/office/powerpoint/2010/main" val="13043069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Coastal cities worldwide  - major focus for adaptation efforts because of people/assets concentrations. Developing countries will pose adaptation challenges, especially deltaic areas/small islands, which are most vulnerable</a:t>
            </a:r>
            <a:endParaRPr lang="en-GB" dirty="0" smtClean="0"/>
          </a:p>
          <a:p>
            <a:endParaRPr lang="en-GB" dirty="0"/>
          </a:p>
        </p:txBody>
      </p:sp>
      <p:sp>
        <p:nvSpPr>
          <p:cNvPr id="4" name="Slide Number Placeholder 3"/>
          <p:cNvSpPr>
            <a:spLocks noGrp="1"/>
          </p:cNvSpPr>
          <p:nvPr>
            <p:ph type="sldNum" sz="quarter" idx="10"/>
          </p:nvPr>
        </p:nvSpPr>
        <p:spPr/>
        <p:txBody>
          <a:bodyPr/>
          <a:lstStyle/>
          <a:p>
            <a:fld id="{F2CAE9D4-A9F4-4808-8186-0C8FBE181DEF}" type="slidenum">
              <a:rPr lang="en-GB" smtClean="0"/>
              <a:t>126</a:t>
            </a:fld>
            <a:endParaRPr lang="en-GB"/>
          </a:p>
        </p:txBody>
      </p:sp>
    </p:spTree>
    <p:extLst>
      <p:ext uri="{BB962C8B-B14F-4D97-AF65-F5344CB8AC3E}">
        <p14:creationId xmlns:p14="http://schemas.microsoft.com/office/powerpoint/2010/main" val="28862794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00A4FFE-FB0A-4CF5-A198-42D5B6CD5A33}"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735238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0A4FFE-FB0A-4CF5-A198-42D5B6CD5A33}"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70172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00A4FFE-FB0A-4CF5-A198-42D5B6CD5A33}"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1389837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00A4FFE-FB0A-4CF5-A198-42D5B6CD5A33}"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09469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00A4FFE-FB0A-4CF5-A198-42D5B6CD5A33}" type="datetimeFigureOut">
              <a:rPr lang="en-GB" smtClean="0"/>
              <a:t>29/09/2014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897530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00A4FFE-FB0A-4CF5-A198-42D5B6CD5A33}" type="datetimeFigureOut">
              <a:rPr lang="en-GB" smtClean="0"/>
              <a:t>29/09/2014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561570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0A4FFE-FB0A-4CF5-A198-42D5B6CD5A33}" type="datetimeFigureOut">
              <a:rPr lang="en-GB" smtClean="0"/>
              <a:t>29/09/2014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488787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0A4FFE-FB0A-4CF5-A198-42D5B6CD5A33}"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5811887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00A4FFE-FB0A-4CF5-A198-42D5B6CD5A33}" type="datetimeFigureOut">
              <a:rPr lang="en-GB" smtClean="0"/>
              <a:t>29/09/2014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9979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0A4FFE-FB0A-4CF5-A198-42D5B6CD5A33}"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37121576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00A4FFE-FB0A-4CF5-A198-42D5B6CD5A33}" type="datetimeFigureOut">
              <a:rPr lang="en-GB" smtClean="0"/>
              <a:t>29/09/2014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7A82F1-714D-418C-9BE1-F3666B7F4A86}" type="slidenum">
              <a:rPr lang="en-GB" smtClean="0"/>
              <a:t>‹#›</a:t>
            </a:fld>
            <a:endParaRPr lang="en-GB"/>
          </a:p>
        </p:txBody>
      </p:sp>
    </p:spTree>
    <p:extLst>
      <p:ext uri="{BB962C8B-B14F-4D97-AF65-F5344CB8AC3E}">
        <p14:creationId xmlns:p14="http://schemas.microsoft.com/office/powerpoint/2010/main" val="25028197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3" name="Rectangle 4"/>
          <p:cNvSpPr>
            <a:spLocks noGrp="1" noChangeArrowheads="1"/>
          </p:cNvSpPr>
          <p:nvPr>
            <p:ph type="dt" sz="half" idx="10"/>
          </p:nvPr>
        </p:nvSpPr>
        <p:spPr/>
        <p:txBody>
          <a:bodyPr/>
          <a:lstStyle>
            <a:lvl1pPr>
              <a:defRPr/>
            </a:lvl1pPr>
          </a:lstStyle>
          <a:p>
            <a:pPr>
              <a:defRPr/>
            </a:pPr>
            <a:endParaRPr lang="en-US"/>
          </a:p>
        </p:txBody>
      </p:sp>
      <p:sp>
        <p:nvSpPr>
          <p:cNvPr id="4" name="Rectangle 5"/>
          <p:cNvSpPr>
            <a:spLocks noGrp="1" noChangeArrowheads="1"/>
          </p:cNvSpPr>
          <p:nvPr>
            <p:ph type="ftr" sz="quarter" idx="11"/>
          </p:nvPr>
        </p:nvSpPr>
        <p:spPr/>
        <p:txBody>
          <a:bodyPr/>
          <a:lstStyle>
            <a:lvl1pPr>
              <a:defRPr/>
            </a:lvl1pPr>
          </a:lstStyle>
          <a:p>
            <a:pPr>
              <a:defRPr/>
            </a:pPr>
            <a:endParaRPr lang="en-US"/>
          </a:p>
        </p:txBody>
      </p:sp>
      <p:sp>
        <p:nvSpPr>
          <p:cNvPr id="5" name="Rectangle 6"/>
          <p:cNvSpPr>
            <a:spLocks noGrp="1" noChangeArrowheads="1"/>
          </p:cNvSpPr>
          <p:nvPr>
            <p:ph type="sldNum" sz="quarter" idx="12"/>
          </p:nvPr>
        </p:nvSpPr>
        <p:spPr/>
        <p:txBody>
          <a:bodyPr/>
          <a:lstStyle>
            <a:lvl1pPr>
              <a:defRPr/>
            </a:lvl1pPr>
          </a:lstStyle>
          <a:p>
            <a:pPr>
              <a:defRPr/>
            </a:pPr>
            <a:fld id="{7330808D-6FD2-47A2-B5A0-5EF1705751A6}" type="slidenum">
              <a:rPr lang="en-US"/>
              <a:pPr>
                <a:defRPr/>
              </a:pPr>
              <a:t>‹#›</a:t>
            </a:fld>
            <a:endParaRPr lang="en-US"/>
          </a:p>
        </p:txBody>
      </p:sp>
    </p:spTree>
    <p:extLst>
      <p:ext uri="{BB962C8B-B14F-4D97-AF65-F5344CB8AC3E}">
        <p14:creationId xmlns:p14="http://schemas.microsoft.com/office/powerpoint/2010/main" val="454332628"/>
      </p:ext>
    </p:extLst>
  </p:cSld>
  <p:clrMapOvr>
    <a:masterClrMapping/>
  </p:clrMapOvr>
  <p:transition>
    <p:random/>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0A4FFE-FB0A-4CF5-A198-42D5B6CD5A33}" type="datetimeFigureOut">
              <a:rPr lang="en-GB" smtClean="0"/>
              <a:t>29/09/2014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7A82F1-714D-418C-9BE1-F3666B7F4A86}" type="slidenum">
              <a:rPr lang="en-GB" smtClean="0"/>
              <a:t>‹#›</a:t>
            </a:fld>
            <a:endParaRPr lang="en-GB"/>
          </a:p>
        </p:txBody>
      </p:sp>
    </p:spTree>
    <p:extLst>
      <p:ext uri="{BB962C8B-B14F-4D97-AF65-F5344CB8AC3E}">
        <p14:creationId xmlns:p14="http://schemas.microsoft.com/office/powerpoint/2010/main" val="2895653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oleObject" Target="../embeddings/oleObject1.bin"/><Relationship Id="rId3" Type="http://schemas.openxmlformats.org/officeDocument/2006/relationships/notesSlide" Target="../notesSlides/notesSlide2.xml"/><Relationship Id="rId7" Type="http://schemas.openxmlformats.org/officeDocument/2006/relationships/image" Target="../media/image7.jpeg"/><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6.png"/><Relationship Id="rId5" Type="http://schemas.openxmlformats.org/officeDocument/2006/relationships/image" Target="../media/image5.jpeg"/><Relationship Id="rId10" Type="http://schemas.openxmlformats.org/officeDocument/2006/relationships/image" Target="../media/image8.jpeg"/><Relationship Id="rId4" Type="http://schemas.openxmlformats.org/officeDocument/2006/relationships/image" Target="../media/image4.jpeg"/><Relationship Id="rId9" Type="http://schemas.openxmlformats.org/officeDocument/2006/relationships/image" Target="../media/image3.wmf"/></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realclimate.org/images/IPCC_AR5_13.11.p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www.realclimate.org/images/IPCC_AR5_13.27.png"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docid=pzFa2haMwZMr9M&amp;tbnid=Dvh6fKit9wkqIM:&amp;ved=0CAUQjRw&amp;url=http://whyfiles.org/158glowarm_evid/3.html&amp;ei=IQEPVIe6I4TXatWLgagI&amp;bvm=bv.74649129,d.ZGU&amp;psig=AFQjCNH4CwiINlFkrzplkLP-S9STUPZ3OQ&amp;ust=1410355722551409" TargetMode="External"/><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 Id="rId5" Type="http://schemas.openxmlformats.org/officeDocument/2006/relationships/image" Target="../media/image48.jpeg"/><Relationship Id="rId4" Type="http://schemas.openxmlformats.org/officeDocument/2006/relationships/image" Target="../media/image47.jpeg"/></Relationships>
</file>

<file path=ppt/slides/_rels/slide33.xml.rels><?xml version="1.0" encoding="UTF-8" standalone="yes"?>
<Relationships xmlns="http://schemas.openxmlformats.org/package/2006/relationships"><Relationship Id="rId3" Type="http://schemas.openxmlformats.org/officeDocument/2006/relationships/hyperlink" Target="http://upload.wikimedia.org/wikipedia/commons/f/fc/Woher_kommen_wir_Wer_sind_wir_Wohin_gehen_wir.jpg"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3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3.wmf"/></Relationships>
</file>

<file path=ppt/slides/_rels/slide3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9.wmf"/></Relationships>
</file>

<file path=ppt/slides/_rels/slide42.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jpeg"/><Relationship Id="rId1" Type="http://schemas.openxmlformats.org/officeDocument/2006/relationships/slideLayout" Target="../slideLayouts/slideLayout12.xml"/><Relationship Id="rId4" Type="http://schemas.openxmlformats.org/officeDocument/2006/relationships/image" Target="../media/image64.jpeg"/></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5" Type="http://schemas.openxmlformats.org/officeDocument/2006/relationships/image" Target="../media/image66.jpeg"/><Relationship Id="rId4" Type="http://schemas.openxmlformats.org/officeDocument/2006/relationships/image" Target="../media/image65.wmf"/></Relationships>
</file>

<file path=ppt/slides/_rels/slide45.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 Id="rId4" Type="http://schemas.openxmlformats.org/officeDocument/2006/relationships/image" Target="../media/image70.jpeg"/></Relationships>
</file>

<file path=ppt/slides/_rels/slide4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 Id="rId6" Type="http://schemas.openxmlformats.org/officeDocument/2006/relationships/image" Target="../media/image75.jpeg"/><Relationship Id="rId5" Type="http://schemas.openxmlformats.org/officeDocument/2006/relationships/image" Target="../media/image74.jpeg"/><Relationship Id="rId4" Type="http://schemas.openxmlformats.org/officeDocument/2006/relationships/image" Target="../media/image73.jpeg"/></Relationships>
</file>

<file path=ppt/slides/_rels/slide50.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77.jpeg"/></Relationships>
</file>

<file path=ppt/slides/_rels/slide5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7.xml"/><Relationship Id="rId4" Type="http://schemas.openxmlformats.org/officeDocument/2006/relationships/image" Target="../media/image87.emf"/></Relationships>
</file>

<file path=ppt/slides/_rels/slide5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90.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8" Type="http://schemas.openxmlformats.org/officeDocument/2006/relationships/image" Target="../media/image96.jpeg"/><Relationship Id="rId13" Type="http://schemas.openxmlformats.org/officeDocument/2006/relationships/image" Target="../media/image101.jpeg"/><Relationship Id="rId18" Type="http://schemas.openxmlformats.org/officeDocument/2006/relationships/image" Target="../media/image106.png"/><Relationship Id="rId3" Type="http://schemas.openxmlformats.org/officeDocument/2006/relationships/image" Target="../media/image91.jpeg"/><Relationship Id="rId7" Type="http://schemas.openxmlformats.org/officeDocument/2006/relationships/image" Target="../media/image95.jpeg"/><Relationship Id="rId12" Type="http://schemas.openxmlformats.org/officeDocument/2006/relationships/image" Target="../media/image100.jpeg"/><Relationship Id="rId17" Type="http://schemas.openxmlformats.org/officeDocument/2006/relationships/image" Target="../media/image105.jpeg"/><Relationship Id="rId2" Type="http://schemas.openxmlformats.org/officeDocument/2006/relationships/notesSlide" Target="../notesSlides/notesSlide15.xml"/><Relationship Id="rId16" Type="http://schemas.openxmlformats.org/officeDocument/2006/relationships/image" Target="../media/image104.jpeg"/><Relationship Id="rId1" Type="http://schemas.openxmlformats.org/officeDocument/2006/relationships/slideLayout" Target="../slideLayouts/slideLayout7.xml"/><Relationship Id="rId6" Type="http://schemas.openxmlformats.org/officeDocument/2006/relationships/image" Target="../media/image94.jpeg"/><Relationship Id="rId11" Type="http://schemas.openxmlformats.org/officeDocument/2006/relationships/image" Target="../media/image99.jpeg"/><Relationship Id="rId5" Type="http://schemas.openxmlformats.org/officeDocument/2006/relationships/image" Target="../media/image93.jpeg"/><Relationship Id="rId15" Type="http://schemas.openxmlformats.org/officeDocument/2006/relationships/image" Target="../media/image103.jpeg"/><Relationship Id="rId10" Type="http://schemas.openxmlformats.org/officeDocument/2006/relationships/image" Target="../media/image98.jpeg"/><Relationship Id="rId4" Type="http://schemas.openxmlformats.org/officeDocument/2006/relationships/image" Target="../media/image92.jpeg"/><Relationship Id="rId9" Type="http://schemas.openxmlformats.org/officeDocument/2006/relationships/image" Target="../media/image97.jpeg"/><Relationship Id="rId14" Type="http://schemas.openxmlformats.org/officeDocument/2006/relationships/image" Target="../media/image102.jpeg"/></Relationships>
</file>

<file path=ppt/slides/_rels/slide62.xml.rels><?xml version="1.0" encoding="UTF-8" standalone="yes"?>
<Relationships xmlns="http://schemas.openxmlformats.org/package/2006/relationships"><Relationship Id="rId3" Type="http://schemas.openxmlformats.org/officeDocument/2006/relationships/image" Target="../media/image107.jpeg"/><Relationship Id="rId7" Type="http://schemas.openxmlformats.org/officeDocument/2006/relationships/image" Target="../media/image111.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10.jpeg"/><Relationship Id="rId5" Type="http://schemas.openxmlformats.org/officeDocument/2006/relationships/image" Target="../media/image109.jpeg"/><Relationship Id="rId4" Type="http://schemas.openxmlformats.org/officeDocument/2006/relationships/image" Target="../media/image108.jpeg"/></Relationships>
</file>

<file path=ppt/slides/_rels/slide63.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114.emf"/><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4.vml"/><Relationship Id="rId5" Type="http://schemas.openxmlformats.org/officeDocument/2006/relationships/image" Target="../media/image116.wmf"/><Relationship Id="rId4" Type="http://schemas.openxmlformats.org/officeDocument/2006/relationships/oleObject" Target="../embeddings/oleObject4.bin"/></Relationships>
</file>

<file path=ppt/slides/_rels/slide68.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20.jpeg"/></Relationships>
</file>

<file path=ppt/slides/_rels/slide72.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8" Type="http://schemas.openxmlformats.org/officeDocument/2006/relationships/oleObject" Target="../embeddings/oleObject5.bin"/><Relationship Id="rId3" Type="http://schemas.openxmlformats.org/officeDocument/2006/relationships/notesSlide" Target="../notesSlides/notesSlide22.xml"/><Relationship Id="rId7" Type="http://schemas.openxmlformats.org/officeDocument/2006/relationships/image" Target="../media/image129.jpeg"/><Relationship Id="rId2" Type="http://schemas.openxmlformats.org/officeDocument/2006/relationships/slideLayout" Target="../slideLayouts/slideLayout7.xml"/><Relationship Id="rId1" Type="http://schemas.openxmlformats.org/officeDocument/2006/relationships/vmlDrawing" Target="../drawings/vmlDrawing5.vml"/><Relationship Id="rId6" Type="http://schemas.openxmlformats.org/officeDocument/2006/relationships/image" Target="../media/image128.jpeg"/><Relationship Id="rId11" Type="http://schemas.openxmlformats.org/officeDocument/2006/relationships/image" Target="../media/image131.jpeg"/><Relationship Id="rId5" Type="http://schemas.openxmlformats.org/officeDocument/2006/relationships/image" Target="../media/image127.jpeg"/><Relationship Id="rId10" Type="http://schemas.openxmlformats.org/officeDocument/2006/relationships/image" Target="../media/image130.gif"/><Relationship Id="rId4" Type="http://schemas.openxmlformats.org/officeDocument/2006/relationships/image" Target="../media/image126.jpeg"/><Relationship Id="rId9" Type="http://schemas.openxmlformats.org/officeDocument/2006/relationships/image" Target="../media/image125.emf"/></Relationships>
</file>

<file path=ppt/slides/_rels/slide79.xml.rels><?xml version="1.0" encoding="UTF-8" standalone="yes"?>
<Relationships xmlns="http://schemas.openxmlformats.org/package/2006/relationships"><Relationship Id="rId2" Type="http://schemas.openxmlformats.org/officeDocument/2006/relationships/image" Target="../media/image132.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2" Type="http://schemas.openxmlformats.org/officeDocument/2006/relationships/image" Target="../media/image133.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134.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1.xml"/><Relationship Id="rId4" Type="http://schemas.openxmlformats.org/officeDocument/2006/relationships/image" Target="../media/image137.jpeg"/></Relationships>
</file>

<file path=ppt/slides/_rels/slide83.xml.rels><?xml version="1.0" encoding="UTF-8" standalone="yes"?>
<Relationships xmlns="http://schemas.openxmlformats.org/package/2006/relationships"><Relationship Id="rId3" Type="http://schemas.openxmlformats.org/officeDocument/2006/relationships/image" Target="../media/image87.emf"/><Relationship Id="rId2" Type="http://schemas.openxmlformats.org/officeDocument/2006/relationships/image" Target="../media/image138.jpeg"/><Relationship Id="rId1" Type="http://schemas.openxmlformats.org/officeDocument/2006/relationships/slideLayout" Target="../slideLayouts/slideLayout7.xml"/><Relationship Id="rId4" Type="http://schemas.openxmlformats.org/officeDocument/2006/relationships/image" Target="../media/image139.png"/></Relationships>
</file>

<file path=ppt/slides/_rels/slide84.xml.rels><?xml version="1.0" encoding="UTF-8" standalone="yes"?>
<Relationships xmlns="http://schemas.openxmlformats.org/package/2006/relationships"><Relationship Id="rId8" Type="http://schemas.openxmlformats.org/officeDocument/2006/relationships/image" Target="../media/image116.wmf"/><Relationship Id="rId3" Type="http://schemas.openxmlformats.org/officeDocument/2006/relationships/image" Target="../media/image138.jpeg"/><Relationship Id="rId7"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6.vml"/><Relationship Id="rId6" Type="http://schemas.openxmlformats.org/officeDocument/2006/relationships/image" Target="../media/image142.jpeg"/><Relationship Id="rId5" Type="http://schemas.openxmlformats.org/officeDocument/2006/relationships/image" Target="../media/image141.jpeg"/><Relationship Id="rId4" Type="http://schemas.openxmlformats.org/officeDocument/2006/relationships/image" Target="../media/image140.jpeg"/></Relationships>
</file>

<file path=ppt/slides/_rels/slide85.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image" Target="../media/image138.jpeg"/><Relationship Id="rId1" Type="http://schemas.openxmlformats.org/officeDocument/2006/relationships/slideLayout" Target="../slideLayouts/slideLayout7.xml"/><Relationship Id="rId4" Type="http://schemas.openxmlformats.org/officeDocument/2006/relationships/image" Target="../media/image144.jpeg"/></Relationships>
</file>

<file path=ppt/slides/_rels/slide86.xml.rels><?xml version="1.0" encoding="UTF-8" standalone="yes"?>
<Relationships xmlns="http://schemas.openxmlformats.org/package/2006/relationships"><Relationship Id="rId3" Type="http://schemas.openxmlformats.org/officeDocument/2006/relationships/image" Target="../media/image146.png"/><Relationship Id="rId2" Type="http://schemas.openxmlformats.org/officeDocument/2006/relationships/image" Target="../media/image145.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38.jpeg"/><Relationship Id="rId1" Type="http://schemas.openxmlformats.org/officeDocument/2006/relationships/slideLayout" Target="../slideLayouts/slideLayout7.xml"/><Relationship Id="rId5" Type="http://schemas.openxmlformats.org/officeDocument/2006/relationships/image" Target="../media/image149.jpeg"/><Relationship Id="rId4" Type="http://schemas.openxmlformats.org/officeDocument/2006/relationships/image" Target="../media/image148.jpeg"/></Relationships>
</file>

<file path=ppt/slides/_rels/slide88.xml.rels><?xml version="1.0" encoding="UTF-8" standalone="yes"?>
<Relationships xmlns="http://schemas.openxmlformats.org/package/2006/relationships"><Relationship Id="rId3" Type="http://schemas.openxmlformats.org/officeDocument/2006/relationships/image" Target="../media/image150.jpeg"/><Relationship Id="rId2" Type="http://schemas.openxmlformats.org/officeDocument/2006/relationships/image" Target="../media/image138.jpeg"/><Relationship Id="rId1" Type="http://schemas.openxmlformats.org/officeDocument/2006/relationships/slideLayout" Target="../slideLayouts/slideLayout7.xml"/><Relationship Id="rId5" Type="http://schemas.openxmlformats.org/officeDocument/2006/relationships/image" Target="../media/image152.jpeg"/><Relationship Id="rId4" Type="http://schemas.openxmlformats.org/officeDocument/2006/relationships/image" Target="../media/image151.jpeg"/></Relationships>
</file>

<file path=ppt/slides/_rels/slide89.xml.rels><?xml version="1.0" encoding="UTF-8" standalone="yes"?>
<Relationships xmlns="http://schemas.openxmlformats.org/package/2006/relationships"><Relationship Id="rId3" Type="http://schemas.openxmlformats.org/officeDocument/2006/relationships/image" Target="../media/image154.jpeg"/><Relationship Id="rId2" Type="http://schemas.openxmlformats.org/officeDocument/2006/relationships/image" Target="../media/image153.jpeg"/><Relationship Id="rId1" Type="http://schemas.openxmlformats.org/officeDocument/2006/relationships/slideLayout" Target="../slideLayouts/slideLayout1.xml"/><Relationship Id="rId5" Type="http://schemas.openxmlformats.org/officeDocument/2006/relationships/image" Target="../media/image156.jpeg"/><Relationship Id="rId4" Type="http://schemas.openxmlformats.org/officeDocument/2006/relationships/image" Target="../media/image155.jpeg"/></Relationships>
</file>

<file path=ppt/slides/_rels/slide90.xml.rels><?xml version="1.0" encoding="UTF-8" standalone="yes"?>
<Relationships xmlns="http://schemas.openxmlformats.org/package/2006/relationships"><Relationship Id="rId3" Type="http://schemas.openxmlformats.org/officeDocument/2006/relationships/image" Target="../media/image158.jpeg"/><Relationship Id="rId2" Type="http://schemas.openxmlformats.org/officeDocument/2006/relationships/image" Target="../media/image157.jpe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2" Type="http://schemas.openxmlformats.org/officeDocument/2006/relationships/image" Target="../media/image159.jpeg"/><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60.jpe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161.jpeg"/><Relationship Id="rId4" Type="http://schemas.openxmlformats.org/officeDocument/2006/relationships/image" Target="../media/image144.jpeg"/></Relationships>
</file>

<file path=ppt/slides/_rels/slide93.xml.rels><?xml version="1.0" encoding="UTF-8" standalone="yes"?>
<Relationships xmlns="http://schemas.openxmlformats.org/package/2006/relationships"><Relationship Id="rId3" Type="http://schemas.openxmlformats.org/officeDocument/2006/relationships/image" Target="../media/image162.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164.jpeg"/><Relationship Id="rId4" Type="http://schemas.openxmlformats.org/officeDocument/2006/relationships/image" Target="../media/image163.jpeg"/></Relationships>
</file>

<file path=ppt/slides/_rels/slide94.xml.rels><?xml version="1.0" encoding="UTF-8" standalone="yes"?>
<Relationships xmlns="http://schemas.openxmlformats.org/package/2006/relationships"><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65.jpeg"/><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66.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68.jpeg"/><Relationship Id="rId2" Type="http://schemas.openxmlformats.org/officeDocument/2006/relationships/image" Target="../media/image167.jpeg"/><Relationship Id="rId1" Type="http://schemas.openxmlformats.org/officeDocument/2006/relationships/slideLayout" Target="../slideLayouts/slideLayout1.xml"/><Relationship Id="rId5" Type="http://schemas.openxmlformats.org/officeDocument/2006/relationships/image" Target="../media/image170.png"/><Relationship Id="rId4" Type="http://schemas.openxmlformats.org/officeDocument/2006/relationships/image" Target="../media/image169.jpeg"/></Relationships>
</file>

<file path=ppt/slides/_rels/slide98.xml.rels><?xml version="1.0" encoding="UTF-8" standalone="yes"?>
<Relationships xmlns="http://schemas.openxmlformats.org/package/2006/relationships"><Relationship Id="rId2" Type="http://schemas.openxmlformats.org/officeDocument/2006/relationships/image" Target="../media/image171.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172.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70.png"/></Relationships>
</file>

<file path=ppt/slides/_rels/slide100.xml.rels><?xml version="1.0" encoding="UTF-8" standalone="yes"?>
<Relationships xmlns="http://schemas.openxmlformats.org/package/2006/relationships"><Relationship Id="rId3" Type="http://schemas.openxmlformats.org/officeDocument/2006/relationships/image" Target="../media/image17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7.xml"/><Relationship Id="rId1" Type="http://schemas.openxmlformats.org/officeDocument/2006/relationships/vmlDrawing" Target="../drawings/vmlDrawing7.vml"/><Relationship Id="rId6" Type="http://schemas.openxmlformats.org/officeDocument/2006/relationships/image" Target="../media/image175.emf"/><Relationship Id="rId5" Type="http://schemas.openxmlformats.org/officeDocument/2006/relationships/oleObject" Target="../embeddings/oleObject8.bin"/><Relationship Id="rId4" Type="http://schemas.openxmlformats.org/officeDocument/2006/relationships/image" Target="../media/image174.wmf"/></Relationships>
</file>

<file path=ppt/slides/_rels/slide102.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7.xml"/><Relationship Id="rId1" Type="http://schemas.openxmlformats.org/officeDocument/2006/relationships/vmlDrawing" Target="../drawings/vmlDrawing8.vml"/><Relationship Id="rId4" Type="http://schemas.openxmlformats.org/officeDocument/2006/relationships/image" Target="../media/image176.wmf"/></Relationships>
</file>

<file path=ppt/slides/_rels/slide103.xml.rels><?xml version="1.0" encoding="UTF-8" standalone="yes"?>
<Relationships xmlns="http://schemas.openxmlformats.org/package/2006/relationships"><Relationship Id="rId3" Type="http://schemas.openxmlformats.org/officeDocument/2006/relationships/image" Target="../media/image178.jpeg"/><Relationship Id="rId2" Type="http://schemas.openxmlformats.org/officeDocument/2006/relationships/image" Target="../media/image177.png"/><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180.jpeg"/><Relationship Id="rId2" Type="http://schemas.openxmlformats.org/officeDocument/2006/relationships/image" Target="../media/image179.png"/><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9.vml"/><Relationship Id="rId5" Type="http://schemas.openxmlformats.org/officeDocument/2006/relationships/image" Target="../media/image180.jpeg"/><Relationship Id="rId4" Type="http://schemas.openxmlformats.org/officeDocument/2006/relationships/image" Target="../media/image181.emf"/></Relationships>
</file>

<file path=ppt/slides/_rels/slide106.xml.rels><?xml version="1.0" encoding="UTF-8" standalone="yes"?>
<Relationships xmlns="http://schemas.openxmlformats.org/package/2006/relationships"><Relationship Id="rId8" Type="http://schemas.openxmlformats.org/officeDocument/2006/relationships/image" Target="../media/image188.png"/><Relationship Id="rId3" Type="http://schemas.openxmlformats.org/officeDocument/2006/relationships/image" Target="../media/image183.jpeg"/><Relationship Id="rId7" Type="http://schemas.openxmlformats.org/officeDocument/2006/relationships/image" Target="../media/image187.png"/><Relationship Id="rId2" Type="http://schemas.openxmlformats.org/officeDocument/2006/relationships/image" Target="../media/image182.png"/><Relationship Id="rId1" Type="http://schemas.openxmlformats.org/officeDocument/2006/relationships/slideLayout" Target="../slideLayouts/slideLayout7.xml"/><Relationship Id="rId6" Type="http://schemas.openxmlformats.org/officeDocument/2006/relationships/image" Target="../media/image186.jpeg"/><Relationship Id="rId5" Type="http://schemas.openxmlformats.org/officeDocument/2006/relationships/image" Target="../media/image185.jpeg"/><Relationship Id="rId4" Type="http://schemas.openxmlformats.org/officeDocument/2006/relationships/image" Target="../media/image184.jpeg"/><Relationship Id="rId9" Type="http://schemas.openxmlformats.org/officeDocument/2006/relationships/image" Target="../media/image180.jpeg"/></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189.jpe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3" Type="http://schemas.openxmlformats.org/officeDocument/2006/relationships/image" Target="../media/image191.jpeg"/><Relationship Id="rId2" Type="http://schemas.openxmlformats.org/officeDocument/2006/relationships/image" Target="../media/image190.jpeg"/><Relationship Id="rId1" Type="http://schemas.openxmlformats.org/officeDocument/2006/relationships/slideLayout" Target="../slideLayouts/slideLayout2.xml"/><Relationship Id="rId4" Type="http://schemas.openxmlformats.org/officeDocument/2006/relationships/image" Target="../media/image192.jpeg"/></Relationships>
</file>

<file path=ppt/slides/_rels/slide11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2.xml.rels><?xml version="1.0" encoding="UTF-8" standalone="yes"?>
<Relationships xmlns="http://schemas.openxmlformats.org/package/2006/relationships"><Relationship Id="rId8" Type="http://schemas.openxmlformats.org/officeDocument/2006/relationships/oleObject" Target="../embeddings/oleObject11.bin"/><Relationship Id="rId13" Type="http://schemas.openxmlformats.org/officeDocument/2006/relationships/image" Target="../media/image21.jpeg"/><Relationship Id="rId3" Type="http://schemas.openxmlformats.org/officeDocument/2006/relationships/notesSlide" Target="../notesSlides/notesSlide29.xml"/><Relationship Id="rId7" Type="http://schemas.openxmlformats.org/officeDocument/2006/relationships/image" Target="../media/image197.emf"/><Relationship Id="rId12" Type="http://schemas.openxmlformats.org/officeDocument/2006/relationships/image" Target="../media/image22.jpeg"/><Relationship Id="rId17" Type="http://schemas.openxmlformats.org/officeDocument/2006/relationships/image" Target="../media/image201.png"/><Relationship Id="rId2" Type="http://schemas.openxmlformats.org/officeDocument/2006/relationships/slideLayout" Target="../slideLayouts/slideLayout2.xml"/><Relationship Id="rId16" Type="http://schemas.openxmlformats.org/officeDocument/2006/relationships/image" Target="../media/image200.png"/><Relationship Id="rId1" Type="http://schemas.openxmlformats.org/officeDocument/2006/relationships/vmlDrawing" Target="../drawings/vmlDrawing10.vml"/><Relationship Id="rId6" Type="http://schemas.openxmlformats.org/officeDocument/2006/relationships/image" Target="../media/image196.png"/><Relationship Id="rId11" Type="http://schemas.openxmlformats.org/officeDocument/2006/relationships/image" Target="../media/image198.png"/><Relationship Id="rId5" Type="http://schemas.openxmlformats.org/officeDocument/2006/relationships/image" Target="../media/image195.png"/><Relationship Id="rId15" Type="http://schemas.openxmlformats.org/officeDocument/2006/relationships/image" Target="../media/image20.jpeg"/><Relationship Id="rId10" Type="http://schemas.openxmlformats.org/officeDocument/2006/relationships/image" Target="../media/image19.png"/><Relationship Id="rId4" Type="http://schemas.openxmlformats.org/officeDocument/2006/relationships/image" Target="../media/image194.png"/><Relationship Id="rId9" Type="http://schemas.openxmlformats.org/officeDocument/2006/relationships/image" Target="../media/image193.png"/><Relationship Id="rId14" Type="http://schemas.openxmlformats.org/officeDocument/2006/relationships/image" Target="../media/image199.png"/></Relationships>
</file>

<file path=ppt/slides/_rels/slide1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02.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image" Target="../media/image203.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206.png"/><Relationship Id="rId5" Type="http://schemas.openxmlformats.org/officeDocument/2006/relationships/image" Target="../media/image205.png"/><Relationship Id="rId4" Type="http://schemas.openxmlformats.org/officeDocument/2006/relationships/image" Target="../media/image204.png"/></Relationships>
</file>

<file path=ppt/slides/_rels/slide115.xml.rels><?xml version="1.0" encoding="UTF-8" standalone="yes"?>
<Relationships xmlns="http://schemas.openxmlformats.org/package/2006/relationships"><Relationship Id="rId8" Type="http://schemas.openxmlformats.org/officeDocument/2006/relationships/image" Target="../media/image212.png"/><Relationship Id="rId3" Type="http://schemas.openxmlformats.org/officeDocument/2006/relationships/image" Target="../media/image208.jpeg"/><Relationship Id="rId7" Type="http://schemas.openxmlformats.org/officeDocument/2006/relationships/image" Target="../media/image211.png"/><Relationship Id="rId2" Type="http://schemas.openxmlformats.org/officeDocument/2006/relationships/image" Target="../media/image207.jpeg"/><Relationship Id="rId1" Type="http://schemas.openxmlformats.org/officeDocument/2006/relationships/slideLayout" Target="../slideLayouts/slideLayout7.xml"/><Relationship Id="rId6" Type="http://schemas.openxmlformats.org/officeDocument/2006/relationships/image" Target="../media/image210.png"/><Relationship Id="rId5" Type="http://schemas.openxmlformats.org/officeDocument/2006/relationships/image" Target="../media/image42.jpeg"/><Relationship Id="rId10" Type="http://schemas.openxmlformats.org/officeDocument/2006/relationships/image" Target="../media/image214.png"/><Relationship Id="rId4" Type="http://schemas.openxmlformats.org/officeDocument/2006/relationships/image" Target="../media/image209.png"/><Relationship Id="rId9" Type="http://schemas.openxmlformats.org/officeDocument/2006/relationships/image" Target="../media/image213.png"/></Relationships>
</file>

<file path=ppt/slides/_rels/slide116.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2" Type="http://schemas.openxmlformats.org/officeDocument/2006/relationships/image" Target="../media/image216.jpeg"/><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2" Type="http://schemas.openxmlformats.org/officeDocument/2006/relationships/image" Target="../media/image217.jpe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219.jpeg"/><Relationship Id="rId2" Type="http://schemas.openxmlformats.org/officeDocument/2006/relationships/image" Target="../media/image218.jpe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220.jpe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221.jpe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hyperlink" Target="http://en.wikipedia.org/wiki/File:God2-Sistine_Chapel.png" TargetMode="External"/><Relationship Id="rId1" Type="http://schemas.openxmlformats.org/officeDocument/2006/relationships/slideLayout" Target="../slideLayouts/slideLayout7.xml"/><Relationship Id="rId6" Type="http://schemas.openxmlformats.org/officeDocument/2006/relationships/image" Target="../media/image224.wmf"/><Relationship Id="rId5" Type="http://schemas.openxmlformats.org/officeDocument/2006/relationships/image" Target="../media/image223.jpeg"/><Relationship Id="rId4" Type="http://schemas.openxmlformats.org/officeDocument/2006/relationships/hyperlink" Target="http://upload.wikimedia.org/wikipedia/commons/7/73/God2-Sistine_Chapel.png" TargetMode="External"/></Relationships>
</file>

<file path=ppt/slides/_rels/slide124.xml.rels><?xml version="1.0" encoding="UTF-8" standalone="yes"?>
<Relationships xmlns="http://schemas.openxmlformats.org/package/2006/relationships"><Relationship Id="rId2" Type="http://schemas.openxmlformats.org/officeDocument/2006/relationships/image" Target="../media/image225.jpe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3" Type="http://schemas.openxmlformats.org/officeDocument/2006/relationships/oleObject" Target="../embeddings/oleObject12.bin"/><Relationship Id="rId2" Type="http://schemas.openxmlformats.org/officeDocument/2006/relationships/slideLayout" Target="../slideLayouts/slideLayout7.xml"/><Relationship Id="rId1" Type="http://schemas.openxmlformats.org/officeDocument/2006/relationships/vmlDrawing" Target="../drawings/vmlDrawing11.vml"/><Relationship Id="rId6" Type="http://schemas.openxmlformats.org/officeDocument/2006/relationships/image" Target="../media/image228.jpeg"/><Relationship Id="rId5" Type="http://schemas.openxmlformats.org/officeDocument/2006/relationships/image" Target="../media/image227.jpeg"/><Relationship Id="rId4" Type="http://schemas.openxmlformats.org/officeDocument/2006/relationships/image" Target="../media/image226.wmf"/></Relationships>
</file>

<file path=ppt/slides/_rels/slide12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2" Type="http://schemas.openxmlformats.org/officeDocument/2006/relationships/image" Target="../media/image229.png"/><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2" Type="http://schemas.openxmlformats.org/officeDocument/2006/relationships/image" Target="../media/image230.png"/><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3" Type="http://schemas.openxmlformats.org/officeDocument/2006/relationships/image" Target="../media/image232.png"/><Relationship Id="rId2" Type="http://schemas.openxmlformats.org/officeDocument/2006/relationships/image" Target="../media/image231.png"/><Relationship Id="rId1" Type="http://schemas.openxmlformats.org/officeDocument/2006/relationships/slideLayout" Target="../slideLayouts/slideLayout2.xml"/><Relationship Id="rId6" Type="http://schemas.openxmlformats.org/officeDocument/2006/relationships/image" Target="../media/image235.png"/><Relationship Id="rId5" Type="http://schemas.openxmlformats.org/officeDocument/2006/relationships/image" Target="../media/image234.png"/><Relationship Id="rId4" Type="http://schemas.openxmlformats.org/officeDocument/2006/relationships/image" Target="../media/image233.png"/></Relationships>
</file>

<file path=ppt/slides/_rels/slide1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4578" name="Picture 2" descr="dünya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981" y="-25411"/>
            <a:ext cx="9756576" cy="708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3" name="Text Box 3"/>
          <p:cNvSpPr txBox="1">
            <a:spLocks noChangeArrowheads="1"/>
          </p:cNvSpPr>
          <p:nvPr/>
        </p:nvSpPr>
        <p:spPr bwMode="auto">
          <a:xfrm>
            <a:off x="2843213" y="231606"/>
            <a:ext cx="8216900" cy="4247317"/>
          </a:xfrm>
          <a:prstGeom prst="rect">
            <a:avLst/>
          </a:prstGeom>
          <a:noFill/>
          <a:ln w="9525">
            <a:noFill/>
            <a:miter lim="800000"/>
            <a:headEnd/>
            <a:tailEnd/>
          </a:ln>
          <a:effectLst/>
        </p:spPr>
        <p:txBody>
          <a:bodyPr>
            <a:spAutoFit/>
          </a:bodyPr>
          <a:lstStyle/>
          <a:p>
            <a:pPr eaLnBrk="0" hangingPunct="0">
              <a:defRPr/>
            </a:pPr>
            <a:r>
              <a:rPr lang="tr-TR" sz="1600" b="1" i="1" dirty="0">
                <a:solidFill>
                  <a:schemeClr val="bg1"/>
                </a:solidFill>
                <a:effectLst>
                  <a:outerShdw blurRad="38100" dist="38100" dir="2700000" algn="tl">
                    <a:srgbClr val="C0C0C0"/>
                  </a:outerShdw>
                </a:effectLst>
                <a:cs typeface="Arial" pitchFamily="34" charset="0"/>
              </a:rPr>
              <a:t>       </a:t>
            </a: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THE MOST BEAUTIFUL OCEAN </a:t>
            </a:r>
          </a:p>
          <a:p>
            <a:pPr eaLnBrk="0" hangingPunct="0">
              <a:defRPr/>
            </a:pP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endPar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endParaRPr>
          </a:p>
          <a:p>
            <a:pPr eaLnBrk="0" hangingPunct="0">
              <a:defRPr/>
            </a:pP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IS THE ONE WE HAVE YET TO CROSS.</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THE LOVELIEST CHILD HAS YET TO GROW UP</a:t>
            </a: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THE MOST BEAUTIFUL DAYS OF OUR LIVE</a:t>
            </a: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S</a:t>
            </a:r>
          </a:p>
          <a:p>
            <a:pPr eaLnBrk="0" hangingPunct="0">
              <a:defRPr/>
            </a:pP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r>
              <a:rPr lang="en-GB" sz="1400" b="1" i="1" dirty="0" smtClean="0">
                <a:solidFill>
                  <a:schemeClr val="bg1"/>
                </a:solidFill>
                <a:effectLst>
                  <a:outerShdw blurRad="38100" dist="38100" dir="2700000" algn="tl">
                    <a:srgbClr val="C0C0C0"/>
                  </a:outerShdw>
                </a:effectLst>
                <a:latin typeface="Comic Sans MS" panose="030F0702030302020204" pitchFamily="66" charset="0"/>
                <a:cs typeface="Arial" pitchFamily="34" charset="0"/>
              </a:rPr>
              <a:t>A</a:t>
            </a:r>
            <a:r>
              <a:rPr lang="en-US" sz="1400" b="1" i="1" dirty="0" smtClean="0">
                <a:solidFill>
                  <a:schemeClr val="bg1"/>
                </a:solidFill>
                <a:effectLst>
                  <a:outerShdw blurRad="38100" dist="38100" dir="2700000" algn="tl">
                    <a:srgbClr val="C0C0C0"/>
                  </a:outerShdw>
                </a:effectLst>
                <a:latin typeface="Comic Sans MS" panose="030F0702030302020204" pitchFamily="66" charset="0"/>
                <a:cs typeface="Arial" pitchFamily="34" charset="0"/>
              </a:rPr>
              <a:t>RE </a:t>
            </a:r>
            <a:r>
              <a:rPr lang="en-US"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THOSE WE HAVE YET TO LIVE</a:t>
            </a: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a:t>
            </a:r>
          </a:p>
          <a:p>
            <a:pPr eaLnBrk="0" hangingPunct="0">
              <a:defRPr/>
            </a:pPr>
            <a:r>
              <a:rPr lang="tr-TR" sz="1400" b="1" i="1" dirty="0">
                <a:solidFill>
                  <a:schemeClr val="bg1"/>
                </a:solidFill>
                <a:effectLst>
                  <a:outerShdw blurRad="38100" dist="38100" dir="2700000" algn="tl">
                    <a:srgbClr val="C0C0C0"/>
                  </a:outerShdw>
                </a:effectLst>
                <a:latin typeface="Comic Sans MS" panose="030F0702030302020204" pitchFamily="66" charset="0"/>
                <a:cs typeface="Arial" pitchFamily="34" charset="0"/>
              </a:rPr>
              <a:t>                        </a:t>
            </a:r>
          </a:p>
          <a:p>
            <a:pPr eaLnBrk="0" hangingPunct="0">
              <a:defRPr/>
            </a:pPr>
            <a:r>
              <a:rPr lang="tr-TR" sz="1600" b="1" i="1" dirty="0">
                <a:effectLst>
                  <a:outerShdw blurRad="38100" dist="38100" dir="2700000" algn="tl">
                    <a:srgbClr val="C0C0C0"/>
                  </a:outerShdw>
                </a:effectLst>
                <a:cs typeface="Arial" pitchFamily="34" charset="0"/>
              </a:rPr>
              <a:t>                         </a:t>
            </a:r>
          </a:p>
          <a:p>
            <a:pPr eaLnBrk="0" hangingPunct="0">
              <a:defRPr/>
            </a:pPr>
            <a:r>
              <a:rPr lang="tr-TR" sz="1600" b="1" i="1" dirty="0">
                <a:effectLst>
                  <a:outerShdw blurRad="38100" dist="38100" dir="2700000" algn="tl">
                    <a:srgbClr val="C0C0C0"/>
                  </a:outerShdw>
                </a:effectLst>
                <a:latin typeface="Comic Sans MS" panose="030F0702030302020204" pitchFamily="66" charset="0"/>
                <a:cs typeface="Arial" pitchFamily="34" charset="0"/>
              </a:rPr>
              <a:t>                             </a:t>
            </a:r>
            <a:r>
              <a:rPr lang="tr-TR" sz="1600" b="1" i="1" dirty="0" smtClean="0">
                <a:solidFill>
                  <a:srgbClr val="FFFF00"/>
                </a:solidFill>
                <a:effectLst>
                  <a:outerShdw blurRad="38100" dist="38100" dir="2700000" algn="tl">
                    <a:srgbClr val="C0C0C0"/>
                  </a:outerShdw>
                </a:effectLst>
                <a:latin typeface="Comic Sans MS" panose="030F0702030302020204" pitchFamily="66" charset="0"/>
                <a:cs typeface="Arial" pitchFamily="34" charset="0"/>
              </a:rPr>
              <a:t>AND </a:t>
            </a: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THE LOVELIEST THINGS</a:t>
            </a:r>
          </a:p>
          <a:p>
            <a:pPr eaLnBrk="0" hangingPunct="0">
              <a:defRPr/>
            </a:pP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                   </a:t>
            </a:r>
          </a:p>
          <a:p>
            <a:pPr eaLnBrk="0" hangingPunct="0">
              <a:defRPr/>
            </a:pP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                              </a:t>
            </a:r>
            <a:r>
              <a:rPr lang="tr-TR" sz="1600" b="1" i="1" dirty="0" smtClean="0">
                <a:solidFill>
                  <a:srgbClr val="FFFF00"/>
                </a:solidFill>
                <a:effectLst>
                  <a:outerShdw blurRad="38100" dist="38100" dir="2700000" algn="tl">
                    <a:srgbClr val="C0C0C0"/>
                  </a:outerShdw>
                </a:effectLst>
                <a:latin typeface="Comic Sans MS" panose="030F0702030302020204" pitchFamily="66" charset="0"/>
                <a:cs typeface="Arial" pitchFamily="34" charset="0"/>
              </a:rPr>
              <a:t>I'D </a:t>
            </a: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LIKE TO TELL YOU</a:t>
            </a:r>
          </a:p>
          <a:p>
            <a:pPr lvl="1" eaLnBrk="0" hangingPunct="0">
              <a:defRPr/>
            </a:pP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                 </a:t>
            </a:r>
          </a:p>
          <a:p>
            <a:pPr lvl="1" eaLnBrk="0" hangingPunct="0">
              <a:defRPr/>
            </a:pP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                        </a:t>
            </a:r>
            <a:r>
              <a:rPr lang="tr-TR" sz="1600" b="1" i="1" dirty="0" smtClean="0">
                <a:solidFill>
                  <a:srgbClr val="FFFF00"/>
                </a:solidFill>
                <a:effectLst>
                  <a:outerShdw blurRad="38100" dist="38100" dir="2700000" algn="tl">
                    <a:srgbClr val="C0C0C0"/>
                  </a:outerShdw>
                </a:effectLst>
                <a:latin typeface="Comic Sans MS" panose="030F0702030302020204" pitchFamily="66" charset="0"/>
                <a:cs typeface="Arial" pitchFamily="34" charset="0"/>
              </a:rPr>
              <a:t>ARE </a:t>
            </a:r>
            <a:r>
              <a:rPr lang="tr-TR" sz="1600" b="1" i="1" dirty="0">
                <a:solidFill>
                  <a:srgbClr val="FFFF00"/>
                </a:solidFill>
                <a:effectLst>
                  <a:outerShdw blurRad="38100" dist="38100" dir="2700000" algn="tl">
                    <a:srgbClr val="C0C0C0"/>
                  </a:outerShdw>
                </a:effectLst>
                <a:latin typeface="Comic Sans MS" panose="030F0702030302020204" pitchFamily="66" charset="0"/>
                <a:cs typeface="Arial" pitchFamily="34" charset="0"/>
              </a:rPr>
              <a:t>THOSE I HAVE YET TO TELL...  </a:t>
            </a:r>
          </a:p>
          <a:p>
            <a:pPr lvl="4" algn="ctr" eaLnBrk="0" hangingPunct="0">
              <a:defRPr/>
            </a:pPr>
            <a:endParaRPr lang="tr-TR" sz="1600" b="1" i="1" dirty="0">
              <a:effectLst>
                <a:outerShdw blurRad="38100" dist="38100" dir="2700000" algn="tl">
                  <a:srgbClr val="C0C0C0"/>
                </a:outerShdw>
              </a:effectLst>
              <a:latin typeface="Comic Sans MS" panose="030F0702030302020204" pitchFamily="66" charset="0"/>
              <a:cs typeface="Arial" pitchFamily="34" charset="0"/>
            </a:endParaRPr>
          </a:p>
          <a:p>
            <a:pPr lvl="4" algn="ctr" eaLnBrk="0" hangingPunct="0">
              <a:defRPr/>
            </a:pPr>
            <a:r>
              <a:rPr lang="tr-TR" sz="1600" b="1" i="1" dirty="0">
                <a:effectLst>
                  <a:outerShdw blurRad="38100" dist="38100" dir="2700000" algn="tl">
                    <a:srgbClr val="C0C0C0"/>
                  </a:outerShdw>
                </a:effectLst>
                <a:latin typeface="Comic Sans MS" panose="030F0702030302020204" pitchFamily="66" charset="0"/>
                <a:cs typeface="Arial" pitchFamily="34" charset="0"/>
              </a:rPr>
              <a:t> </a:t>
            </a:r>
            <a:r>
              <a:rPr lang="tr-TR" sz="1600" b="1" i="1" dirty="0">
                <a:solidFill>
                  <a:srgbClr val="00B0F0"/>
                </a:solidFill>
                <a:effectLst>
                  <a:outerShdw blurRad="38100" dist="38100" dir="2700000" algn="tl">
                    <a:srgbClr val="C0C0C0"/>
                  </a:outerShdw>
                </a:effectLst>
                <a:latin typeface="Comic Sans MS" panose="030F0702030302020204" pitchFamily="66" charset="0"/>
                <a:cs typeface="Arial" pitchFamily="34" charset="0"/>
              </a:rPr>
              <a:t>Nazım Hikmet                                           </a:t>
            </a:r>
            <a:r>
              <a:rPr lang="tr-TR" sz="1600" b="1" i="1" dirty="0">
                <a:solidFill>
                  <a:srgbClr val="00B0F0"/>
                </a:solidFill>
                <a:effectLst>
                  <a:outerShdw blurRad="38100" dist="38100" dir="2700000" algn="tl">
                    <a:srgbClr val="C0C0C0"/>
                  </a:outerShdw>
                </a:effectLst>
                <a:cs typeface="Arial" pitchFamily="34" charset="0"/>
              </a:rPr>
              <a:t>                                                       </a:t>
            </a:r>
            <a:endParaRPr lang="en-US" sz="1600" b="1" i="1" dirty="0">
              <a:solidFill>
                <a:srgbClr val="00B0F0"/>
              </a:solidFill>
              <a:effectLst>
                <a:outerShdw blurRad="38100" dist="38100" dir="2700000" algn="tl">
                  <a:srgbClr val="C0C0C0"/>
                </a:outerShdw>
              </a:effectLst>
              <a:cs typeface="Arial" pitchFamily="34" charset="0"/>
            </a:endParaRPr>
          </a:p>
        </p:txBody>
      </p:sp>
      <p:pic>
        <p:nvPicPr>
          <p:cNvPr id="4" name="Picture 2" descr="C:\Users\Allan\Pictures\Snowdon\AdamandEve.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58906" y="5644081"/>
            <a:ext cx="1960191" cy="1357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4154578"/>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7283">
                                            <p:txEl>
                                              <p:pRg st="0" end="0"/>
                                            </p:txEl>
                                          </p:spTgt>
                                        </p:tgtEl>
                                        <p:attrNameLst>
                                          <p:attrName>style.visibility</p:attrName>
                                        </p:attrNameLst>
                                      </p:cBhvr>
                                      <p:to>
                                        <p:strVal val="visible"/>
                                      </p:to>
                                    </p:set>
                                    <p:animEffect transition="in" filter="fade">
                                      <p:cBhvr>
                                        <p:cTn id="7" dur="500"/>
                                        <p:tgtEl>
                                          <p:spTgt spid="9728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7283">
                                            <p:txEl>
                                              <p:pRg st="1" end="1"/>
                                            </p:txEl>
                                          </p:spTgt>
                                        </p:tgtEl>
                                        <p:attrNameLst>
                                          <p:attrName>style.visibility</p:attrName>
                                        </p:attrNameLst>
                                      </p:cBhvr>
                                      <p:to>
                                        <p:strVal val="visible"/>
                                      </p:to>
                                    </p:set>
                                    <p:animEffect transition="in" filter="fade">
                                      <p:cBhvr>
                                        <p:cTn id="10" dur="500"/>
                                        <p:tgtEl>
                                          <p:spTgt spid="9728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7283">
                                            <p:txEl>
                                              <p:pRg st="2" end="2"/>
                                            </p:txEl>
                                          </p:spTgt>
                                        </p:tgtEl>
                                        <p:attrNameLst>
                                          <p:attrName>style.visibility</p:attrName>
                                        </p:attrNameLst>
                                      </p:cBhvr>
                                      <p:to>
                                        <p:strVal val="visible"/>
                                      </p:to>
                                    </p:set>
                                    <p:animEffect transition="in" filter="fade">
                                      <p:cBhvr>
                                        <p:cTn id="13" dur="500"/>
                                        <p:tgtEl>
                                          <p:spTgt spid="9728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97283">
                                            <p:txEl>
                                              <p:pRg st="3" end="3"/>
                                            </p:txEl>
                                          </p:spTgt>
                                        </p:tgtEl>
                                        <p:attrNameLst>
                                          <p:attrName>style.visibility</p:attrName>
                                        </p:attrNameLst>
                                      </p:cBhvr>
                                      <p:to>
                                        <p:strVal val="visible"/>
                                      </p:to>
                                    </p:set>
                                    <p:animEffect transition="in" filter="fade">
                                      <p:cBhvr>
                                        <p:cTn id="16" dur="500"/>
                                        <p:tgtEl>
                                          <p:spTgt spid="9728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97283">
                                            <p:txEl>
                                              <p:pRg st="4" end="4"/>
                                            </p:txEl>
                                          </p:spTgt>
                                        </p:tgtEl>
                                        <p:attrNameLst>
                                          <p:attrName>style.visibility</p:attrName>
                                        </p:attrNameLst>
                                      </p:cBhvr>
                                      <p:to>
                                        <p:strVal val="visible"/>
                                      </p:to>
                                    </p:set>
                                    <p:animEffect transition="in" filter="fade">
                                      <p:cBhvr>
                                        <p:cTn id="19" dur="500"/>
                                        <p:tgtEl>
                                          <p:spTgt spid="9728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97283">
                                            <p:txEl>
                                              <p:pRg st="5" end="5"/>
                                            </p:txEl>
                                          </p:spTgt>
                                        </p:tgtEl>
                                        <p:attrNameLst>
                                          <p:attrName>style.visibility</p:attrName>
                                        </p:attrNameLst>
                                      </p:cBhvr>
                                      <p:to>
                                        <p:strVal val="visible"/>
                                      </p:to>
                                    </p:set>
                                    <p:animEffect transition="in" filter="fade">
                                      <p:cBhvr>
                                        <p:cTn id="22" dur="500"/>
                                        <p:tgtEl>
                                          <p:spTgt spid="97283">
                                            <p:txEl>
                                              <p:pRg st="5" end="5"/>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97283">
                                            <p:txEl>
                                              <p:pRg st="6" end="6"/>
                                            </p:txEl>
                                          </p:spTgt>
                                        </p:tgtEl>
                                        <p:attrNameLst>
                                          <p:attrName>style.visibility</p:attrName>
                                        </p:attrNameLst>
                                      </p:cBhvr>
                                      <p:to>
                                        <p:strVal val="visible"/>
                                      </p:to>
                                    </p:set>
                                    <p:animEffect transition="in" filter="fade">
                                      <p:cBhvr>
                                        <p:cTn id="25" dur="500"/>
                                        <p:tgtEl>
                                          <p:spTgt spid="97283">
                                            <p:txEl>
                                              <p:pRg st="6" end="6"/>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7283">
                                            <p:txEl>
                                              <p:pRg st="7" end="7"/>
                                            </p:txEl>
                                          </p:spTgt>
                                        </p:tgtEl>
                                        <p:attrNameLst>
                                          <p:attrName>style.visibility</p:attrName>
                                        </p:attrNameLst>
                                      </p:cBhvr>
                                      <p:to>
                                        <p:strVal val="visible"/>
                                      </p:to>
                                    </p:set>
                                    <p:animEffect transition="in" filter="fade">
                                      <p:cBhvr>
                                        <p:cTn id="28" dur="500"/>
                                        <p:tgtEl>
                                          <p:spTgt spid="97283">
                                            <p:txEl>
                                              <p:pRg st="7" end="7"/>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7283">
                                            <p:txEl>
                                              <p:pRg st="8" end="8"/>
                                            </p:txEl>
                                          </p:spTgt>
                                        </p:tgtEl>
                                        <p:attrNameLst>
                                          <p:attrName>style.visibility</p:attrName>
                                        </p:attrNameLst>
                                      </p:cBhvr>
                                      <p:to>
                                        <p:strVal val="visible"/>
                                      </p:to>
                                    </p:set>
                                    <p:animEffect transition="in" filter="fade">
                                      <p:cBhvr>
                                        <p:cTn id="31" dur="500"/>
                                        <p:tgtEl>
                                          <p:spTgt spid="97283">
                                            <p:txEl>
                                              <p:pRg st="8" end="8"/>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97283">
                                            <p:txEl>
                                              <p:pRg st="9" end="9"/>
                                            </p:txEl>
                                          </p:spTgt>
                                        </p:tgtEl>
                                        <p:attrNameLst>
                                          <p:attrName>style.visibility</p:attrName>
                                        </p:attrNameLst>
                                      </p:cBhvr>
                                      <p:to>
                                        <p:strVal val="visible"/>
                                      </p:to>
                                    </p:set>
                                    <p:animEffect transition="in" filter="fade">
                                      <p:cBhvr>
                                        <p:cTn id="34" dur="500"/>
                                        <p:tgtEl>
                                          <p:spTgt spid="97283">
                                            <p:txEl>
                                              <p:pRg st="9" end="9"/>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7283">
                                            <p:txEl>
                                              <p:pRg st="10" end="10"/>
                                            </p:txEl>
                                          </p:spTgt>
                                        </p:tgtEl>
                                        <p:attrNameLst>
                                          <p:attrName>style.visibility</p:attrName>
                                        </p:attrNameLst>
                                      </p:cBhvr>
                                      <p:to>
                                        <p:strVal val="visible"/>
                                      </p:to>
                                    </p:set>
                                    <p:animEffect transition="in" filter="fade">
                                      <p:cBhvr>
                                        <p:cTn id="37" dur="500"/>
                                        <p:tgtEl>
                                          <p:spTgt spid="97283">
                                            <p:txEl>
                                              <p:pRg st="10" end="1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97283">
                                            <p:txEl>
                                              <p:pRg st="11" end="11"/>
                                            </p:txEl>
                                          </p:spTgt>
                                        </p:tgtEl>
                                        <p:attrNameLst>
                                          <p:attrName>style.visibility</p:attrName>
                                        </p:attrNameLst>
                                      </p:cBhvr>
                                      <p:to>
                                        <p:strVal val="visible"/>
                                      </p:to>
                                    </p:set>
                                    <p:animEffect transition="in" filter="fade">
                                      <p:cBhvr>
                                        <p:cTn id="40" dur="500"/>
                                        <p:tgtEl>
                                          <p:spTgt spid="97283">
                                            <p:txEl>
                                              <p:pRg st="11" end="11"/>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97283">
                                            <p:txEl>
                                              <p:pRg st="12" end="12"/>
                                            </p:txEl>
                                          </p:spTgt>
                                        </p:tgtEl>
                                        <p:attrNameLst>
                                          <p:attrName>style.visibility</p:attrName>
                                        </p:attrNameLst>
                                      </p:cBhvr>
                                      <p:to>
                                        <p:strVal val="visible"/>
                                      </p:to>
                                    </p:set>
                                    <p:animEffect transition="in" filter="fade">
                                      <p:cBhvr>
                                        <p:cTn id="43" dur="500"/>
                                        <p:tgtEl>
                                          <p:spTgt spid="97283">
                                            <p:txEl>
                                              <p:pRg st="12" end="12"/>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97283">
                                            <p:txEl>
                                              <p:pRg st="13" end="13"/>
                                            </p:txEl>
                                          </p:spTgt>
                                        </p:tgtEl>
                                        <p:attrNameLst>
                                          <p:attrName>style.visibility</p:attrName>
                                        </p:attrNameLst>
                                      </p:cBhvr>
                                      <p:to>
                                        <p:strVal val="visible"/>
                                      </p:to>
                                    </p:set>
                                    <p:animEffect transition="in" filter="fade">
                                      <p:cBhvr>
                                        <p:cTn id="46" dur="500"/>
                                        <p:tgtEl>
                                          <p:spTgt spid="97283">
                                            <p:txEl>
                                              <p:pRg st="13" end="13"/>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97283">
                                            <p:txEl>
                                              <p:pRg st="14" end="14"/>
                                            </p:txEl>
                                          </p:spTgt>
                                        </p:tgtEl>
                                        <p:attrNameLst>
                                          <p:attrName>style.visibility</p:attrName>
                                        </p:attrNameLst>
                                      </p:cBhvr>
                                      <p:to>
                                        <p:strVal val="visible"/>
                                      </p:to>
                                    </p:set>
                                    <p:animEffect transition="in" filter="fade">
                                      <p:cBhvr>
                                        <p:cTn id="49" dur="500"/>
                                        <p:tgtEl>
                                          <p:spTgt spid="97283">
                                            <p:txEl>
                                              <p:pRg st="14" end="14"/>
                                            </p:tx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97283">
                                            <p:txEl>
                                              <p:pRg st="15" end="15"/>
                                            </p:txEl>
                                          </p:spTgt>
                                        </p:tgtEl>
                                        <p:attrNameLst>
                                          <p:attrName>style.visibility</p:attrName>
                                        </p:attrNameLst>
                                      </p:cBhvr>
                                      <p:to>
                                        <p:strVal val="visible"/>
                                      </p:to>
                                    </p:set>
                                    <p:animEffect transition="in" filter="fade">
                                      <p:cBhvr>
                                        <p:cTn id="52" dur="500"/>
                                        <p:tgtEl>
                                          <p:spTgt spid="97283">
                                            <p:txEl>
                                              <p:pRg st="15" end="15"/>
                                            </p:tx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97283">
                                            <p:txEl>
                                              <p:pRg st="17" end="17"/>
                                            </p:txEl>
                                          </p:spTgt>
                                        </p:tgtEl>
                                        <p:attrNameLst>
                                          <p:attrName>style.visibility</p:attrName>
                                        </p:attrNameLst>
                                      </p:cBhvr>
                                      <p:to>
                                        <p:strVal val="visible"/>
                                      </p:to>
                                    </p:set>
                                    <p:animEffect transition="in" filter="fade">
                                      <p:cBhvr>
                                        <p:cTn id="55" dur="500"/>
                                        <p:tgtEl>
                                          <p:spTgt spid="97283">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098" name="Picture 2" descr="C:\Users\Allan\Documents\WIP\IPCC 2014\Flooding\PICTURES\IMG_6398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3966" y="4402921"/>
            <a:ext cx="2615572" cy="2237283"/>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Allan\Documents\WIP\IPCC 2014\Flooding\PICTURES\Somerset_floods-2Z7A915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90091" y="116632"/>
            <a:ext cx="3139156" cy="243342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157735" y="3596065"/>
            <a:ext cx="3843643" cy="707886"/>
          </a:xfrm>
          <a:prstGeom prst="rect">
            <a:avLst/>
          </a:prstGeom>
        </p:spPr>
        <p:txBody>
          <a:bodyPr wrap="square">
            <a:spAutoFit/>
          </a:bodyPr>
          <a:lstStyle/>
          <a:p>
            <a:pPr lvl="0" algn="ctr"/>
            <a:r>
              <a:rPr lang="en-US" sz="4000" b="1" dirty="0">
                <a:ln w="1905"/>
                <a:solidFill>
                  <a:srgbClr val="FFFF00"/>
                </a:solidFill>
                <a:effectLst>
                  <a:innerShdw blurRad="69850" dist="43180" dir="5400000">
                    <a:srgbClr val="000000">
                      <a:alpha val="65000"/>
                    </a:srgbClr>
                  </a:innerShdw>
                </a:effectLst>
                <a:latin typeface="Comic Sans MS" panose="030F0702030302020204" pitchFamily="66" charset="0"/>
              </a:rPr>
              <a:t>Allan Williams</a:t>
            </a:r>
          </a:p>
        </p:txBody>
      </p:sp>
      <p:pic>
        <p:nvPicPr>
          <p:cNvPr id="4100"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19872" y="4419944"/>
            <a:ext cx="5276850" cy="2238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descr="C:\Users\Allan\Pictures\ATW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13221" y="2735353"/>
            <a:ext cx="1134943" cy="1634317"/>
          </a:xfrm>
          <a:prstGeom prst="rect">
            <a:avLst/>
          </a:prstGeom>
          <a:noFill/>
          <a:extLst>
            <a:ext uri="{909E8E84-426E-40DD-AFC4-6F175D3DCCD1}">
              <a14:hiddenFill xmlns:a14="http://schemas.microsoft.com/office/drawing/2010/main">
                <a:solidFill>
                  <a:srgbClr val="FFFFFF"/>
                </a:solidFill>
              </a14:hiddenFill>
            </a:ext>
          </a:extLst>
        </p:spPr>
      </p:pic>
      <p:sp>
        <p:nvSpPr>
          <p:cNvPr id="2" name="Right Arrow 1"/>
          <p:cNvSpPr/>
          <p:nvPr/>
        </p:nvSpPr>
        <p:spPr>
          <a:xfrm>
            <a:off x="6879357" y="3889429"/>
            <a:ext cx="716979" cy="12115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6" name="Object 5"/>
          <p:cNvGraphicFramePr>
            <a:graphicFrameLocks noChangeAspect="1"/>
          </p:cNvGraphicFramePr>
          <p:nvPr>
            <p:extLst>
              <p:ext uri="{D42A27DB-BD31-4B8C-83A1-F6EECF244321}">
                <p14:modId xmlns:p14="http://schemas.microsoft.com/office/powerpoint/2010/main" val="1435769921"/>
              </p:ext>
            </p:extLst>
          </p:nvPr>
        </p:nvGraphicFramePr>
        <p:xfrm>
          <a:off x="1331640" y="1839598"/>
          <a:ext cx="2209801" cy="1712913"/>
        </p:xfrm>
        <a:graphic>
          <a:graphicData uri="http://schemas.openxmlformats.org/presentationml/2006/ole">
            <mc:AlternateContent xmlns:mc="http://schemas.openxmlformats.org/markup-compatibility/2006">
              <mc:Choice xmlns:v="urn:schemas-microsoft-com:vml" Requires="v">
                <p:oleObj spid="_x0000_s1109" name="PaperPort Document" r:id="rId8" imgW="4846320" imgH="3358896" progId="">
                  <p:embed/>
                </p:oleObj>
              </mc:Choice>
              <mc:Fallback>
                <p:oleObj name="PaperPort Document" r:id="rId8" imgW="4846320" imgH="3358896" progId="">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31640" y="1839598"/>
                        <a:ext cx="2209801" cy="171291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ight Arrow 7"/>
          <p:cNvSpPr/>
          <p:nvPr/>
        </p:nvSpPr>
        <p:spPr>
          <a:xfrm>
            <a:off x="3419872" y="1351121"/>
            <a:ext cx="2232248" cy="144016"/>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Down Arrow 9"/>
          <p:cNvSpPr/>
          <p:nvPr/>
        </p:nvSpPr>
        <p:spPr>
          <a:xfrm>
            <a:off x="899592" y="1767736"/>
            <a:ext cx="45719" cy="2459127"/>
          </a:xfrm>
          <a:prstGeom prst="down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9" name="Straight Arrow Connector 8"/>
          <p:cNvCxnSpPr/>
          <p:nvPr/>
        </p:nvCxnSpPr>
        <p:spPr>
          <a:xfrm>
            <a:off x="2771800" y="3650172"/>
            <a:ext cx="604938" cy="769772"/>
          </a:xfrm>
          <a:prstGeom prst="straightConnector1">
            <a:avLst/>
          </a:prstGeom>
          <a:ln w="57150">
            <a:solidFill>
              <a:schemeClr val="accent2"/>
            </a:solidFill>
            <a:tailEnd type="arrow"/>
          </a:ln>
        </p:spPr>
        <p:style>
          <a:lnRef idx="1">
            <a:schemeClr val="accent1"/>
          </a:lnRef>
          <a:fillRef idx="0">
            <a:schemeClr val="accent1"/>
          </a:fillRef>
          <a:effectRef idx="0">
            <a:schemeClr val="accent1"/>
          </a:effectRef>
          <a:fontRef idx="minor">
            <a:schemeClr val="tx1"/>
          </a:fontRef>
        </p:style>
      </p:cxnSp>
      <p:pic>
        <p:nvPicPr>
          <p:cNvPr id="3217" name="Picture 145" descr="C:\Users\Allan\Desktop\Swimmer.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851920" y="2051555"/>
            <a:ext cx="1694449" cy="136759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07556" y="21382"/>
            <a:ext cx="4572000" cy="1754326"/>
          </a:xfrm>
          <a:prstGeom prst="rect">
            <a:avLst/>
          </a:prstGeom>
        </p:spPr>
        <p:txBody>
          <a:bodyPr>
            <a:spAutoFit/>
          </a:bodyPr>
          <a:lstStyle/>
          <a:p>
            <a:r>
              <a:rPr lang="en-GB" sz="3600" dirty="0">
                <a:solidFill>
                  <a:srgbClr val="FF0000"/>
                </a:solidFill>
                <a:latin typeface="Comic Sans MS" panose="030F0702030302020204" pitchFamily="66" charset="0"/>
              </a:rPr>
              <a:t>Climate </a:t>
            </a:r>
            <a:r>
              <a:rPr lang="en-GB" sz="3600" dirty="0" smtClean="0">
                <a:solidFill>
                  <a:srgbClr val="FF0000"/>
                </a:solidFill>
                <a:latin typeface="Comic Sans MS" panose="030F0702030302020204" pitchFamily="66" charset="0"/>
              </a:rPr>
              <a:t>Change &amp; Integrated Coastal Management</a:t>
            </a:r>
            <a:endParaRPr lang="en-GB" sz="3600" dirty="0"/>
          </a:p>
        </p:txBody>
      </p:sp>
    </p:spTree>
    <p:extLst>
      <p:ext uri="{BB962C8B-B14F-4D97-AF65-F5344CB8AC3E}">
        <p14:creationId xmlns:p14="http://schemas.microsoft.com/office/powerpoint/2010/main" val="1534675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ay"/>
          <p:cNvPicPr>
            <a:picLocks noChangeAspect="1" noChangeArrowheads="1"/>
          </p:cNvPicPr>
          <p:nvPr/>
        </p:nvPicPr>
        <p:blipFill>
          <a:blip r:embed="rId2">
            <a:lum bright="-20000"/>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Grp="1" noChangeArrowheads="1"/>
          </p:cNvSpPr>
          <p:nvPr>
            <p:ph type="body" idx="1"/>
          </p:nvPr>
        </p:nvSpPr>
        <p:spPr>
          <a:xfrm>
            <a:off x="300038" y="1916832"/>
            <a:ext cx="7391400" cy="4114800"/>
          </a:xfrm>
        </p:spPr>
        <p:txBody>
          <a:bodyPr/>
          <a:lstStyle/>
          <a:p>
            <a:pPr>
              <a:buFontTx/>
              <a:buNone/>
            </a:pPr>
            <a:r>
              <a:rPr lang="en-GB" altLang="en-US" b="1" dirty="0" smtClean="0">
                <a:solidFill>
                  <a:schemeClr val="bg1"/>
                </a:solidFill>
                <a:latin typeface="Monotype Corsiva" pitchFamily="66" charset="0"/>
                <a:cs typeface="Courier New" pitchFamily="49" charset="0"/>
              </a:rPr>
              <a:t>Lecture:</a:t>
            </a:r>
            <a:r>
              <a:rPr lang="en-GB" altLang="en-US" b="1" dirty="0" smtClean="0">
                <a:solidFill>
                  <a:schemeClr val="bg1"/>
                </a:solidFill>
                <a:latin typeface="Trebuchet MS" pitchFamily="34" charset="0"/>
                <a:cs typeface="Courier New" pitchFamily="49" charset="0"/>
              </a:rPr>
              <a:t> </a:t>
            </a:r>
            <a:r>
              <a:rPr lang="tr-TR" altLang="en-US" b="1" dirty="0" smtClean="0">
                <a:solidFill>
                  <a:schemeClr val="bg1"/>
                </a:solidFill>
                <a:latin typeface="Trebuchet MS" pitchFamily="34" charset="0"/>
              </a:rPr>
              <a:t/>
            </a:r>
            <a:br>
              <a:rPr lang="tr-TR" altLang="en-US" b="1" dirty="0" smtClean="0">
                <a:solidFill>
                  <a:schemeClr val="bg1"/>
                </a:solidFill>
                <a:latin typeface="Trebuchet MS" pitchFamily="34" charset="0"/>
              </a:rPr>
            </a:br>
            <a:r>
              <a:rPr lang="en-GB" altLang="en-US" b="1" dirty="0" smtClean="0">
                <a:solidFill>
                  <a:schemeClr val="bg1"/>
                </a:solidFill>
                <a:latin typeface="Monotype Corsiva" pitchFamily="66" charset="0"/>
                <a:cs typeface="Courier New" pitchFamily="49" charset="0"/>
              </a:rPr>
              <a:t>An art of transferring information from the notes of the</a:t>
            </a:r>
            <a:r>
              <a:rPr lang="tr-TR" altLang="en-US" b="1" dirty="0" smtClean="0">
                <a:solidFill>
                  <a:schemeClr val="bg1"/>
                </a:solidFill>
                <a:latin typeface="Monotype Corsiva" pitchFamily="66" charset="0"/>
              </a:rPr>
              <a:t> </a:t>
            </a:r>
            <a:r>
              <a:rPr lang="en-GB" altLang="en-US" b="1" dirty="0" smtClean="0">
                <a:solidFill>
                  <a:schemeClr val="bg1"/>
                </a:solidFill>
                <a:latin typeface="Monotype Corsiva" pitchFamily="66" charset="0"/>
                <a:cs typeface="Courier New" pitchFamily="49" charset="0"/>
              </a:rPr>
              <a:t>lecturer</a:t>
            </a:r>
            <a:r>
              <a:rPr lang="tr-TR" altLang="en-US" b="1" dirty="0" smtClean="0">
                <a:solidFill>
                  <a:schemeClr val="bg1"/>
                </a:solidFill>
                <a:latin typeface="Monotype Corsiva" pitchFamily="66" charset="0"/>
              </a:rPr>
              <a:t> t</a:t>
            </a:r>
            <a:r>
              <a:rPr lang="en-GB" altLang="en-US" b="1" dirty="0" smtClean="0">
                <a:solidFill>
                  <a:schemeClr val="bg1"/>
                </a:solidFill>
                <a:latin typeface="Monotype Corsiva" pitchFamily="66" charset="0"/>
                <a:cs typeface="Courier New" pitchFamily="49" charset="0"/>
              </a:rPr>
              <a:t>o the notes of the students </a:t>
            </a:r>
            <a:r>
              <a:rPr lang="tr-TR" altLang="en-US" b="1" dirty="0" smtClean="0">
                <a:solidFill>
                  <a:schemeClr val="bg1"/>
                </a:solidFill>
                <a:latin typeface="Monotype Corsiva" pitchFamily="66" charset="0"/>
              </a:rPr>
              <a:t/>
            </a:r>
            <a:br>
              <a:rPr lang="tr-TR" altLang="en-US" b="1" dirty="0" smtClean="0">
                <a:solidFill>
                  <a:schemeClr val="bg1"/>
                </a:solidFill>
                <a:latin typeface="Monotype Corsiva" pitchFamily="66" charset="0"/>
              </a:rPr>
            </a:br>
            <a:r>
              <a:rPr lang="en-GB" altLang="en-US" b="1" dirty="0" smtClean="0">
                <a:solidFill>
                  <a:schemeClr val="bg1"/>
                </a:solidFill>
                <a:latin typeface="Monotype Corsiva" pitchFamily="66" charset="0"/>
                <a:cs typeface="Courier New" pitchFamily="49" charset="0"/>
              </a:rPr>
              <a:t>without passing through </a:t>
            </a:r>
            <a:r>
              <a:rPr lang="tr-TR" altLang="en-US" b="1" dirty="0" smtClean="0">
                <a:solidFill>
                  <a:schemeClr val="bg1"/>
                </a:solidFill>
                <a:latin typeface="Monotype Corsiva" pitchFamily="66" charset="0"/>
              </a:rPr>
              <a:t>“</a:t>
            </a:r>
            <a:r>
              <a:rPr lang="en-GB" altLang="en-US" b="1" dirty="0" smtClean="0">
                <a:solidFill>
                  <a:schemeClr val="bg1"/>
                </a:solidFill>
                <a:latin typeface="Monotype Corsiva" pitchFamily="66" charset="0"/>
                <a:cs typeface="Courier New" pitchFamily="49" charset="0"/>
              </a:rPr>
              <a:t>the minds of</a:t>
            </a:r>
            <a:r>
              <a:rPr lang="tr-TR" altLang="en-US" b="1" dirty="0" smtClean="0">
                <a:solidFill>
                  <a:schemeClr val="bg1"/>
                </a:solidFill>
                <a:latin typeface="Monotype Corsiva" pitchFamily="66" charset="0"/>
              </a:rPr>
              <a:t> ei</a:t>
            </a:r>
            <a:r>
              <a:rPr lang="en-GB" altLang="en-US" b="1" dirty="0" err="1" smtClean="0">
                <a:solidFill>
                  <a:schemeClr val="bg1"/>
                </a:solidFill>
                <a:latin typeface="Monotype Corsiva" pitchFamily="66" charset="0"/>
                <a:cs typeface="Courier New" pitchFamily="49" charset="0"/>
              </a:rPr>
              <a:t>ther</a:t>
            </a:r>
            <a:r>
              <a:rPr lang="tr-TR" altLang="en-US" b="1" dirty="0" smtClean="0">
                <a:solidFill>
                  <a:schemeClr val="bg1"/>
                </a:solidFill>
                <a:latin typeface="Monotype Corsiva" pitchFamily="66" charset="0"/>
              </a:rPr>
              <a:t>”...</a:t>
            </a:r>
            <a:r>
              <a:rPr lang="en-GB" altLang="en-US" b="1" dirty="0" smtClean="0">
                <a:solidFill>
                  <a:schemeClr val="bg1"/>
                </a:solidFill>
                <a:latin typeface="Monotype Corsiva" pitchFamily="66" charset="0"/>
                <a:cs typeface="Courier New" pitchFamily="49" charset="0"/>
              </a:rPr>
              <a:t/>
            </a:r>
            <a:br>
              <a:rPr lang="en-GB" altLang="en-US" b="1" dirty="0" smtClean="0">
                <a:solidFill>
                  <a:schemeClr val="bg1"/>
                </a:solidFill>
                <a:latin typeface="Monotype Corsiva" pitchFamily="66" charset="0"/>
                <a:cs typeface="Courier New" pitchFamily="49" charset="0"/>
              </a:rPr>
            </a:br>
            <a:endParaRPr lang="tr-TR" altLang="en-US" b="1" dirty="0" smtClean="0">
              <a:solidFill>
                <a:schemeClr val="bg1"/>
              </a:solidFill>
              <a:latin typeface="Monotype Corsiva" pitchFamily="66" charset="0"/>
              <a:cs typeface="Courier New" pitchFamily="49" charset="0"/>
            </a:endParaRPr>
          </a:p>
          <a:p>
            <a:pPr>
              <a:buFontTx/>
              <a:buNone/>
            </a:pPr>
            <a:endParaRPr lang="tr-TR" altLang="en-US" dirty="0" smtClean="0">
              <a:latin typeface="Trebuchet MS" pitchFamily="34" charset="0"/>
              <a:cs typeface="Courier New" pitchFamily="49" charset="0"/>
            </a:endParaRPr>
          </a:p>
          <a:p>
            <a:pPr algn="r">
              <a:buFontTx/>
              <a:buNone/>
            </a:pPr>
            <a:endParaRPr lang="en-GB" altLang="en-US" sz="3900" dirty="0" smtClean="0">
              <a:latin typeface="Bernard MT Condensed" pitchFamily="18" charset="0"/>
              <a:cs typeface="Courier New" pitchFamily="49" charset="0"/>
            </a:endParaRPr>
          </a:p>
        </p:txBody>
      </p:sp>
      <p:sp>
        <p:nvSpPr>
          <p:cNvPr id="11268" name="Rectangle 4"/>
          <p:cNvSpPr>
            <a:spLocks noChangeArrowheads="1"/>
          </p:cNvSpPr>
          <p:nvPr/>
        </p:nvSpPr>
        <p:spPr bwMode="auto">
          <a:xfrm>
            <a:off x="3995738" y="5805488"/>
            <a:ext cx="4968875"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r" eaLnBrk="1" hangingPunct="1"/>
            <a:endParaRPr lang="en-GB" altLang="en-US" sz="3500" b="1">
              <a:solidFill>
                <a:srgbClr val="FFFFFF"/>
              </a:solidFill>
              <a:latin typeface="Monotype Corsiva" pitchFamily="66" charset="0"/>
            </a:endParaRPr>
          </a:p>
        </p:txBody>
      </p:sp>
      <p:pic>
        <p:nvPicPr>
          <p:cNvPr id="15362" name="Picture 2" descr="C:\Users\Allan\Desktop\Freshwater West.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71159" y="260648"/>
            <a:ext cx="2777641" cy="20677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735391"/>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122" name="Picture 2" descr="C:\Users\Allan\Desktop\1024px-Antarctica_6400px_from_Blue_Marb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813" y="-315416"/>
            <a:ext cx="9448800" cy="70294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001412" y="2420888"/>
            <a:ext cx="7142588" cy="2308324"/>
          </a:xfrm>
          <a:prstGeom prst="rect">
            <a:avLst/>
          </a:prstGeom>
        </p:spPr>
        <p:txBody>
          <a:bodyPr wrap="square">
            <a:spAutoFit/>
          </a:bodyPr>
          <a:lstStyle/>
          <a:p>
            <a:r>
              <a:rPr lang="en-GB" sz="2400" dirty="0" smtClean="0">
                <a:solidFill>
                  <a:srgbClr val="002060"/>
                </a:solidFill>
              </a:rPr>
              <a:t>(</a:t>
            </a:r>
            <a:r>
              <a:rPr lang="en-GB" sz="2400" dirty="0">
                <a:solidFill>
                  <a:srgbClr val="002060"/>
                </a:solidFill>
              </a:rPr>
              <a:t>1) </a:t>
            </a:r>
            <a:r>
              <a:rPr lang="en-GB" sz="2400" dirty="0" smtClean="0">
                <a:solidFill>
                  <a:srgbClr val="002060"/>
                </a:solidFill>
              </a:rPr>
              <a:t>                       Global </a:t>
            </a:r>
            <a:r>
              <a:rPr lang="en-GB" sz="2400" dirty="0">
                <a:solidFill>
                  <a:srgbClr val="002060"/>
                </a:solidFill>
              </a:rPr>
              <a:t>sea level is rising, </a:t>
            </a:r>
            <a:endParaRPr lang="en-GB" sz="2400" dirty="0" smtClean="0">
              <a:solidFill>
                <a:srgbClr val="002060"/>
              </a:solidFill>
            </a:endParaRPr>
          </a:p>
          <a:p>
            <a:r>
              <a:rPr lang="en-GB" sz="2400" dirty="0" smtClean="0">
                <a:solidFill>
                  <a:srgbClr val="002060"/>
                </a:solidFill>
              </a:rPr>
              <a:t>(</a:t>
            </a:r>
            <a:r>
              <a:rPr lang="en-GB" sz="2400" dirty="0">
                <a:solidFill>
                  <a:srgbClr val="002060"/>
                </a:solidFill>
              </a:rPr>
              <a:t>2)  R</a:t>
            </a:r>
            <a:r>
              <a:rPr lang="en-GB" sz="2400" dirty="0" smtClean="0">
                <a:solidFill>
                  <a:srgbClr val="002060"/>
                </a:solidFill>
              </a:rPr>
              <a:t>ise </a:t>
            </a:r>
            <a:r>
              <a:rPr lang="en-GB" sz="2400" dirty="0">
                <a:solidFill>
                  <a:srgbClr val="002060"/>
                </a:solidFill>
              </a:rPr>
              <a:t>has accelerated since pre-industrial </a:t>
            </a:r>
            <a:r>
              <a:rPr lang="en-GB" sz="2400" dirty="0" smtClean="0">
                <a:solidFill>
                  <a:srgbClr val="002060"/>
                </a:solidFill>
              </a:rPr>
              <a:t>times,  </a:t>
            </a:r>
          </a:p>
          <a:p>
            <a:r>
              <a:rPr lang="en-GB" sz="2400" dirty="0" smtClean="0">
                <a:solidFill>
                  <a:srgbClr val="002060"/>
                </a:solidFill>
              </a:rPr>
              <a:t>(</a:t>
            </a:r>
            <a:r>
              <a:rPr lang="en-GB" sz="2400" dirty="0">
                <a:solidFill>
                  <a:srgbClr val="002060"/>
                </a:solidFill>
              </a:rPr>
              <a:t>3) </a:t>
            </a:r>
            <a:r>
              <a:rPr lang="en-GB" sz="2400" dirty="0" smtClean="0">
                <a:solidFill>
                  <a:srgbClr val="002060"/>
                </a:solidFill>
              </a:rPr>
              <a:t>                       It </a:t>
            </a:r>
            <a:r>
              <a:rPr lang="en-GB" sz="2400" dirty="0">
                <a:solidFill>
                  <a:srgbClr val="002060"/>
                </a:solidFill>
              </a:rPr>
              <a:t>will accelerate further in this </a:t>
            </a:r>
            <a:r>
              <a:rPr lang="en-GB" sz="2400" dirty="0" smtClean="0">
                <a:solidFill>
                  <a:srgbClr val="002060"/>
                </a:solidFill>
              </a:rPr>
              <a:t>century</a:t>
            </a:r>
          </a:p>
          <a:p>
            <a:r>
              <a:rPr lang="en-GB" sz="2400" dirty="0" smtClean="0">
                <a:solidFill>
                  <a:srgbClr val="002060"/>
                </a:solidFill>
              </a:rPr>
              <a:t>.</a:t>
            </a:r>
          </a:p>
          <a:p>
            <a:r>
              <a:rPr lang="en-GB" sz="2400" dirty="0" smtClean="0">
                <a:solidFill>
                  <a:srgbClr val="002060"/>
                </a:solidFill>
              </a:rPr>
              <a:t>                            (Best </a:t>
            </a:r>
            <a:r>
              <a:rPr lang="en-GB" sz="2400" dirty="0">
                <a:solidFill>
                  <a:srgbClr val="002060"/>
                </a:solidFill>
              </a:rPr>
              <a:t>estimate </a:t>
            </a:r>
            <a:r>
              <a:rPr lang="en-GB" sz="2400" dirty="0" smtClean="0">
                <a:solidFill>
                  <a:srgbClr val="002060"/>
                </a:solidFill>
              </a:rPr>
              <a:t>to 2200  </a:t>
            </a:r>
            <a:r>
              <a:rPr lang="en-GB" sz="2400" dirty="0">
                <a:solidFill>
                  <a:srgbClr val="002060"/>
                </a:solidFill>
              </a:rPr>
              <a:t>is </a:t>
            </a:r>
            <a:r>
              <a:rPr lang="en-GB" sz="2400" dirty="0" smtClean="0">
                <a:solidFill>
                  <a:srgbClr val="002060"/>
                </a:solidFill>
              </a:rPr>
              <a:t> 44-74 cm)</a:t>
            </a:r>
            <a:endParaRPr lang="en-GB" sz="2400" dirty="0">
              <a:solidFill>
                <a:srgbClr val="002060"/>
              </a:solidFill>
            </a:endParaRPr>
          </a:p>
          <a:p>
            <a:endParaRPr lang="en-GB" sz="2400" dirty="0">
              <a:solidFill>
                <a:srgbClr val="002060"/>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1883525809"/>
              </p:ext>
            </p:extLst>
          </p:nvPr>
        </p:nvGraphicFramePr>
        <p:xfrm>
          <a:off x="251520" y="5201815"/>
          <a:ext cx="4598100" cy="1656185"/>
        </p:xfrm>
        <a:graphic>
          <a:graphicData uri="http://schemas.openxmlformats.org/drawingml/2006/table">
            <a:tbl>
              <a:tblPr firstRow="1" firstCol="1" bandRow="1">
                <a:tableStyleId>{5C22544A-7EE6-4342-B048-85BDC9FD1C3A}</a:tableStyleId>
              </a:tblPr>
              <a:tblGrid>
                <a:gridCol w="1501755"/>
                <a:gridCol w="1563645"/>
                <a:gridCol w="1532700"/>
              </a:tblGrid>
              <a:tr h="331237">
                <a:tc>
                  <a:txBody>
                    <a:bodyPr/>
                    <a:lstStyle/>
                    <a:p>
                      <a:pPr>
                        <a:lnSpc>
                          <a:spcPct val="115000"/>
                        </a:lnSpc>
                        <a:spcAft>
                          <a:spcPts val="0"/>
                        </a:spcAft>
                      </a:pPr>
                      <a:r>
                        <a:rPr lang="en-GB" sz="1200" dirty="0">
                          <a:effectLst/>
                        </a:rPr>
                        <a:t>Scenario</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dirty="0">
                          <a:effectLst/>
                        </a:rPr>
                        <a:t>Mean</a:t>
                      </a:r>
                      <a:endParaRPr lang="en-GB" sz="1100" dirty="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Range</a:t>
                      </a:r>
                      <a:endParaRPr lang="en-GB" sz="1100">
                        <a:effectLst/>
                        <a:latin typeface="Calibri"/>
                        <a:ea typeface="Calibri"/>
                        <a:cs typeface="Times New Roman"/>
                      </a:endParaRPr>
                    </a:p>
                  </a:txBody>
                  <a:tcPr marL="9525" marR="9525" marT="9525" marB="9525" anchor="ctr"/>
                </a:tc>
              </a:tr>
              <a:tr h="331237">
                <a:tc>
                  <a:txBody>
                    <a:bodyPr/>
                    <a:lstStyle/>
                    <a:p>
                      <a:pPr>
                        <a:lnSpc>
                          <a:spcPct val="115000"/>
                        </a:lnSpc>
                        <a:spcAft>
                          <a:spcPts val="0"/>
                        </a:spcAft>
                      </a:pPr>
                      <a:r>
                        <a:rPr lang="en-GB" sz="1200">
                          <a:effectLst/>
                        </a:rPr>
                        <a:t>RCP2.6</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44</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28-61</a:t>
                      </a:r>
                      <a:endParaRPr lang="en-GB" sz="1100">
                        <a:effectLst/>
                        <a:latin typeface="Calibri"/>
                        <a:ea typeface="Calibri"/>
                        <a:cs typeface="Times New Roman"/>
                      </a:endParaRPr>
                    </a:p>
                  </a:txBody>
                  <a:tcPr marL="9525" marR="9525" marT="9525" marB="9525" anchor="ctr"/>
                </a:tc>
              </a:tr>
              <a:tr h="331237">
                <a:tc>
                  <a:txBody>
                    <a:bodyPr/>
                    <a:lstStyle/>
                    <a:p>
                      <a:pPr>
                        <a:lnSpc>
                          <a:spcPct val="115000"/>
                        </a:lnSpc>
                        <a:spcAft>
                          <a:spcPts val="0"/>
                        </a:spcAft>
                      </a:pPr>
                      <a:r>
                        <a:rPr lang="en-GB" sz="1200">
                          <a:effectLst/>
                        </a:rPr>
                        <a:t>RCP4.5</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53</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36-71</a:t>
                      </a:r>
                      <a:endParaRPr lang="en-GB" sz="1100">
                        <a:effectLst/>
                        <a:latin typeface="Calibri"/>
                        <a:ea typeface="Calibri"/>
                        <a:cs typeface="Times New Roman"/>
                      </a:endParaRPr>
                    </a:p>
                  </a:txBody>
                  <a:tcPr marL="9525" marR="9525" marT="9525" marB="9525" anchor="ctr"/>
                </a:tc>
              </a:tr>
              <a:tr h="331237">
                <a:tc>
                  <a:txBody>
                    <a:bodyPr/>
                    <a:lstStyle/>
                    <a:p>
                      <a:pPr>
                        <a:lnSpc>
                          <a:spcPct val="115000"/>
                        </a:lnSpc>
                        <a:spcAft>
                          <a:spcPts val="0"/>
                        </a:spcAft>
                      </a:pPr>
                      <a:r>
                        <a:rPr lang="en-GB" sz="1200">
                          <a:effectLst/>
                        </a:rPr>
                        <a:t>RCP6.0</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55</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38-73</a:t>
                      </a:r>
                      <a:endParaRPr lang="en-GB" sz="1100">
                        <a:effectLst/>
                        <a:latin typeface="Calibri"/>
                        <a:ea typeface="Calibri"/>
                        <a:cs typeface="Times New Roman"/>
                      </a:endParaRPr>
                    </a:p>
                  </a:txBody>
                  <a:tcPr marL="9525" marR="9525" marT="9525" marB="9525" anchor="ctr"/>
                </a:tc>
              </a:tr>
              <a:tr h="331237">
                <a:tc>
                  <a:txBody>
                    <a:bodyPr/>
                    <a:lstStyle/>
                    <a:p>
                      <a:pPr>
                        <a:lnSpc>
                          <a:spcPct val="115000"/>
                        </a:lnSpc>
                        <a:spcAft>
                          <a:spcPts val="0"/>
                        </a:spcAft>
                      </a:pPr>
                      <a:r>
                        <a:rPr lang="en-GB" sz="1200">
                          <a:effectLst/>
                        </a:rPr>
                        <a:t>RCP8.5</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a:effectLst/>
                        </a:rPr>
                        <a:t>74</a:t>
                      </a:r>
                      <a:endParaRPr lang="en-GB" sz="1100">
                        <a:effectLst/>
                        <a:latin typeface="Calibri"/>
                        <a:ea typeface="Calibri"/>
                        <a:cs typeface="Times New Roman"/>
                      </a:endParaRPr>
                    </a:p>
                  </a:txBody>
                  <a:tcPr marL="9525" marR="9525" marT="9525" marB="9525" anchor="ctr"/>
                </a:tc>
                <a:tc>
                  <a:txBody>
                    <a:bodyPr/>
                    <a:lstStyle/>
                    <a:p>
                      <a:pPr algn="ctr">
                        <a:lnSpc>
                          <a:spcPct val="115000"/>
                        </a:lnSpc>
                        <a:spcAft>
                          <a:spcPts val="0"/>
                        </a:spcAft>
                      </a:pPr>
                      <a:r>
                        <a:rPr lang="en-GB" sz="1200" dirty="0">
                          <a:effectLst/>
                        </a:rPr>
                        <a:t>52-98</a:t>
                      </a:r>
                      <a:endParaRPr lang="en-GB" sz="1100" dirty="0">
                        <a:effectLst/>
                        <a:latin typeface="Calibri"/>
                        <a:ea typeface="Calibri"/>
                        <a:cs typeface="Times New Roman"/>
                      </a:endParaRPr>
                    </a:p>
                  </a:txBody>
                  <a:tcPr marL="9525" marR="9525" marT="9525" marB="9525" anchor="ctr"/>
                </a:tc>
              </a:tr>
            </a:tbl>
          </a:graphicData>
        </a:graphic>
      </p:graphicFrame>
    </p:spTree>
    <p:extLst>
      <p:ext uri="{BB962C8B-B14F-4D97-AF65-F5344CB8AC3E}">
        <p14:creationId xmlns:p14="http://schemas.microsoft.com/office/powerpoint/2010/main" val="31099595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Rectangle 2"/>
          <p:cNvSpPr/>
          <p:nvPr/>
        </p:nvSpPr>
        <p:spPr>
          <a:xfrm>
            <a:off x="177535" y="116632"/>
            <a:ext cx="8712968" cy="6740307"/>
          </a:xfrm>
          <a:prstGeom prst="rect">
            <a:avLst/>
          </a:prstGeom>
        </p:spPr>
        <p:txBody>
          <a:bodyPr wrap="square">
            <a:spAutoFit/>
          </a:bodyPr>
          <a:lstStyle/>
          <a:p>
            <a:r>
              <a:rPr lang="en-GB" b="1" dirty="0" smtClean="0">
                <a:solidFill>
                  <a:schemeClr val="accent6">
                    <a:lumMod val="75000"/>
                  </a:schemeClr>
                </a:solidFill>
              </a:rPr>
              <a:t>THE RISE IN SEA LEVELS IS LINKED TO A FEW PRIMARY FACTORS, ALL INDUCED BY THIS ONGOING GLOBAL CLIMATE CHANGE</a:t>
            </a:r>
            <a:r>
              <a:rPr lang="en-GB" dirty="0" smtClean="0">
                <a:solidFill>
                  <a:schemeClr val="bg1"/>
                </a:solidFill>
              </a:rPr>
              <a:t>: </a:t>
            </a:r>
            <a:r>
              <a:rPr lang="en-GB" dirty="0">
                <a:solidFill>
                  <a:schemeClr val="bg1"/>
                </a:solidFill>
              </a:rPr>
              <a:t>In the last 650,000 years there have been seven cycles of glacial advance and </a:t>
            </a:r>
            <a:r>
              <a:rPr lang="en-GB" dirty="0" smtClean="0">
                <a:solidFill>
                  <a:schemeClr val="bg1"/>
                </a:solidFill>
              </a:rPr>
              <a:t>retreat -very </a:t>
            </a:r>
            <a:r>
              <a:rPr lang="en-GB" dirty="0">
                <a:solidFill>
                  <a:schemeClr val="bg1"/>
                </a:solidFill>
              </a:rPr>
              <a:t>small changes in the Earth’s orbit changing the amount of energy the Earth receives from the sun </a:t>
            </a:r>
          </a:p>
          <a:p>
            <a:endParaRPr lang="en-GB" dirty="0">
              <a:solidFill>
                <a:schemeClr val="bg1"/>
              </a:solidFill>
            </a:endParaRPr>
          </a:p>
          <a:p>
            <a:r>
              <a:rPr lang="en-GB" b="1" dirty="0">
                <a:solidFill>
                  <a:srgbClr val="00B0F0"/>
                </a:solidFill>
              </a:rPr>
              <a:t>Thermal expansion</a:t>
            </a:r>
            <a:r>
              <a:rPr lang="en-GB" b="1" dirty="0">
                <a:solidFill>
                  <a:schemeClr val="bg1"/>
                </a:solidFill>
              </a:rPr>
              <a:t>:</a:t>
            </a:r>
            <a:r>
              <a:rPr lang="en-GB" dirty="0">
                <a:solidFill>
                  <a:schemeClr val="bg1"/>
                </a:solidFill>
              </a:rPr>
              <a:t> When water heats up, it expands. About half of the past century's rise in sea level is attributable to warmer oceans simply occupying more </a:t>
            </a:r>
            <a:r>
              <a:rPr lang="en-GB" dirty="0" smtClean="0">
                <a:solidFill>
                  <a:schemeClr val="bg1"/>
                </a:solidFill>
              </a:rPr>
              <a:t>space, </a:t>
            </a:r>
            <a:r>
              <a:rPr lang="en-GB" dirty="0" err="1">
                <a:solidFill>
                  <a:schemeClr val="bg1"/>
                </a:solidFill>
              </a:rPr>
              <a:t>i</a:t>
            </a:r>
            <a:r>
              <a:rPr lang="en-GB" dirty="0" err="1" smtClean="0">
                <a:solidFill>
                  <a:schemeClr val="bg1"/>
                </a:solidFill>
              </a:rPr>
              <a:t>e</a:t>
            </a:r>
            <a:r>
              <a:rPr lang="en-GB" dirty="0" smtClean="0">
                <a:solidFill>
                  <a:schemeClr val="bg1"/>
                </a:solidFill>
              </a:rPr>
              <a:t> tendency </a:t>
            </a:r>
            <a:r>
              <a:rPr lang="en-GB" dirty="0">
                <a:solidFill>
                  <a:schemeClr val="bg1"/>
                </a:solidFill>
              </a:rPr>
              <a:t>of matter to change in </a:t>
            </a:r>
            <a:r>
              <a:rPr lang="en-GB" dirty="0" smtClean="0">
                <a:solidFill>
                  <a:schemeClr val="bg1"/>
                </a:solidFill>
              </a:rPr>
              <a:t>volume in </a:t>
            </a:r>
            <a:r>
              <a:rPr lang="en-GB" dirty="0">
                <a:solidFill>
                  <a:schemeClr val="bg1"/>
                </a:solidFill>
              </a:rPr>
              <a:t>response to a </a:t>
            </a:r>
            <a:r>
              <a:rPr lang="en-GB" dirty="0" smtClean="0">
                <a:solidFill>
                  <a:schemeClr val="bg1"/>
                </a:solidFill>
              </a:rPr>
              <a:t>temperature change through heat transfer</a:t>
            </a:r>
          </a:p>
          <a:p>
            <a:endParaRPr lang="en-GB" dirty="0">
              <a:solidFill>
                <a:schemeClr val="bg1"/>
              </a:solidFill>
            </a:endParaRPr>
          </a:p>
          <a:p>
            <a:r>
              <a:rPr lang="en-GB" b="1" dirty="0">
                <a:solidFill>
                  <a:srgbClr val="00B0F0"/>
                </a:solidFill>
              </a:rPr>
              <a:t>Melting of glaciers and polar ice caps</a:t>
            </a:r>
            <a:r>
              <a:rPr lang="en-GB" b="1" dirty="0">
                <a:solidFill>
                  <a:schemeClr val="bg1"/>
                </a:solidFill>
              </a:rPr>
              <a:t>:</a:t>
            </a:r>
            <a:r>
              <a:rPr lang="en-GB" dirty="0">
                <a:solidFill>
                  <a:schemeClr val="bg1"/>
                </a:solidFill>
              </a:rPr>
              <a:t> Large ice formations, like glaciers and the polar ice caps, naturally melt back a bit each summer. But in the winter, snows, made primarily from evaporated seawater, are generally sufficient to balance out the melting. Recently, though, persistently higher temperatures caused by global warming have led to greater-than-average summer melting as well as diminished snowfall due to later winters and earlier springs. This imbalance results in a significant net gain in runoff versus evaporation for the ocean, causing sea levels to rise. </a:t>
            </a:r>
            <a:endParaRPr lang="en-GB" dirty="0" smtClean="0">
              <a:solidFill>
                <a:schemeClr val="bg1"/>
              </a:solidFill>
            </a:endParaRPr>
          </a:p>
          <a:p>
            <a:endParaRPr lang="en-GB" dirty="0">
              <a:solidFill>
                <a:schemeClr val="bg1"/>
              </a:solidFill>
            </a:endParaRPr>
          </a:p>
          <a:p>
            <a:r>
              <a:rPr lang="en-GB" b="1" dirty="0">
                <a:solidFill>
                  <a:srgbClr val="00B0F0"/>
                </a:solidFill>
              </a:rPr>
              <a:t>Ice loss from Greenland and West Antarctica</a:t>
            </a:r>
            <a:r>
              <a:rPr lang="en-GB" b="1" dirty="0">
                <a:solidFill>
                  <a:schemeClr val="bg1"/>
                </a:solidFill>
              </a:rPr>
              <a:t>:</a:t>
            </a:r>
            <a:r>
              <a:rPr lang="en-GB" dirty="0">
                <a:solidFill>
                  <a:schemeClr val="bg1"/>
                </a:solidFill>
              </a:rPr>
              <a:t> As with glaciers and the ice caps, increased heat is causing the massive ice sheets that cover Greenland and Antarctica to melt at an accelerated pace. Scientists also believe meltwater from above and seawater from below is seeping beneath Greenland's and West Antarctica's ice sheets, effectively lubricating ice streams and causing them to move more quickly into the sea. Moreover, higher sea temperatures are causing the massive ice shelves that extend out from Antarctica to melt from below, weaken, and break off. </a:t>
            </a:r>
          </a:p>
        </p:txBody>
      </p:sp>
    </p:spTree>
    <p:extLst>
      <p:ext uri="{BB962C8B-B14F-4D97-AF65-F5344CB8AC3E}">
        <p14:creationId xmlns:p14="http://schemas.microsoft.com/office/powerpoint/2010/main" val="4176573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179512" y="188640"/>
            <a:ext cx="8712968" cy="6186309"/>
          </a:xfrm>
          <a:prstGeom prst="rect">
            <a:avLst/>
          </a:prstGeom>
        </p:spPr>
        <p:txBody>
          <a:bodyPr wrap="square">
            <a:spAutoFit/>
          </a:bodyPr>
          <a:lstStyle/>
          <a:p>
            <a:r>
              <a:rPr lang="en-GB" b="1" dirty="0">
                <a:solidFill>
                  <a:schemeClr val="accent6">
                    <a:lumMod val="75000"/>
                  </a:schemeClr>
                </a:solidFill>
              </a:rPr>
              <a:t>C</a:t>
            </a:r>
            <a:r>
              <a:rPr lang="en-GB" b="1" dirty="0" smtClean="0">
                <a:solidFill>
                  <a:schemeClr val="accent6">
                    <a:lumMod val="75000"/>
                  </a:schemeClr>
                </a:solidFill>
              </a:rPr>
              <a:t>urrent </a:t>
            </a:r>
            <a:r>
              <a:rPr lang="en-GB" b="1" dirty="0">
                <a:solidFill>
                  <a:schemeClr val="accent6">
                    <a:lumMod val="75000"/>
                  </a:schemeClr>
                </a:solidFill>
              </a:rPr>
              <a:t>and future climate change would be expected to have a number of impacts, particularly </a:t>
            </a:r>
            <a:r>
              <a:rPr lang="en-GB" b="1" dirty="0" smtClean="0">
                <a:solidFill>
                  <a:schemeClr val="accent6">
                    <a:lumMod val="75000"/>
                  </a:schemeClr>
                </a:solidFill>
              </a:rPr>
              <a:t>on coastal systems</a:t>
            </a:r>
            <a:r>
              <a:rPr lang="en-GB" dirty="0" smtClean="0">
                <a:solidFill>
                  <a:schemeClr val="accent6">
                    <a:lumMod val="75000"/>
                  </a:schemeClr>
                </a:solidFill>
              </a:rPr>
              <a:t>: </a:t>
            </a:r>
          </a:p>
          <a:p>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increased </a:t>
            </a:r>
            <a:r>
              <a:rPr lang="en-GB" dirty="0" smtClean="0">
                <a:solidFill>
                  <a:srgbClr val="FFFF00"/>
                </a:solidFill>
              </a:rPr>
              <a:t>erosion,</a:t>
            </a:r>
          </a:p>
          <a:p>
            <a:pPr marL="285750" indent="-285750">
              <a:buFont typeface="Arial" panose="020B0604020202020204" pitchFamily="34" charset="0"/>
              <a:buChar char="•"/>
            </a:pPr>
            <a:r>
              <a:rPr lang="en-GB" dirty="0" smtClean="0">
                <a:solidFill>
                  <a:schemeClr val="bg1"/>
                </a:solidFill>
              </a:rPr>
              <a:t>higher </a:t>
            </a:r>
            <a:r>
              <a:rPr lang="en-GB" dirty="0">
                <a:solidFill>
                  <a:schemeClr val="bg1"/>
                </a:solidFill>
              </a:rPr>
              <a:t>storm-surge </a:t>
            </a:r>
            <a:r>
              <a:rPr lang="en-GB" dirty="0">
                <a:solidFill>
                  <a:srgbClr val="FFFF00"/>
                </a:solidFill>
              </a:rPr>
              <a:t>flooding, </a:t>
            </a:r>
            <a:endParaRPr lang="en-GB" dirty="0" smtClean="0">
              <a:solidFill>
                <a:srgbClr val="FFFF00"/>
              </a:solidFill>
            </a:endParaRPr>
          </a:p>
          <a:p>
            <a:pPr marL="285750" indent="-285750">
              <a:buFont typeface="Arial" panose="020B0604020202020204" pitchFamily="34" charset="0"/>
              <a:buChar char="•"/>
            </a:pPr>
            <a:r>
              <a:rPr lang="en-GB" dirty="0" smtClean="0">
                <a:solidFill>
                  <a:schemeClr val="bg1"/>
                </a:solidFill>
              </a:rPr>
              <a:t>inhibition </a:t>
            </a:r>
            <a:r>
              <a:rPr lang="en-GB" dirty="0">
                <a:solidFill>
                  <a:srgbClr val="FFFF00"/>
                </a:solidFill>
              </a:rPr>
              <a:t>of </a:t>
            </a:r>
            <a:r>
              <a:rPr lang="en-GB" dirty="0" smtClean="0">
                <a:solidFill>
                  <a:srgbClr val="FFFF00"/>
                </a:solidFill>
              </a:rPr>
              <a:t>primary production </a:t>
            </a:r>
            <a:r>
              <a:rPr lang="en-GB" dirty="0" smtClean="0">
                <a:solidFill>
                  <a:schemeClr val="bg1"/>
                </a:solidFill>
              </a:rPr>
              <a:t>processes</a:t>
            </a:r>
            <a:r>
              <a:rPr lang="en-GB" dirty="0">
                <a:solidFill>
                  <a:schemeClr val="bg1"/>
                </a:solidFill>
              </a:rPr>
              <a:t>,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more </a:t>
            </a:r>
            <a:r>
              <a:rPr lang="en-GB" dirty="0">
                <a:solidFill>
                  <a:schemeClr val="bg1"/>
                </a:solidFill>
              </a:rPr>
              <a:t>extensive </a:t>
            </a:r>
            <a:r>
              <a:rPr lang="en-GB" dirty="0">
                <a:solidFill>
                  <a:srgbClr val="FFFF00"/>
                </a:solidFill>
              </a:rPr>
              <a:t>coastal inundation</a:t>
            </a:r>
            <a:r>
              <a:rPr lang="en-GB" dirty="0">
                <a:solidFill>
                  <a:schemeClr val="bg1"/>
                </a:solidFill>
              </a:rPr>
              <a:t>,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changes </a:t>
            </a:r>
            <a:r>
              <a:rPr lang="en-GB" dirty="0">
                <a:solidFill>
                  <a:schemeClr val="bg1"/>
                </a:solidFill>
              </a:rPr>
              <a:t>in surface </a:t>
            </a:r>
            <a:r>
              <a:rPr lang="en-GB" dirty="0" smtClean="0">
                <a:solidFill>
                  <a:srgbClr val="FFFF00"/>
                </a:solidFill>
              </a:rPr>
              <a:t>water quality </a:t>
            </a:r>
            <a:r>
              <a:rPr lang="en-GB" dirty="0" smtClean="0">
                <a:solidFill>
                  <a:schemeClr val="bg1"/>
                </a:solidFill>
              </a:rPr>
              <a:t> and </a:t>
            </a:r>
            <a:r>
              <a:rPr lang="en-GB" dirty="0">
                <a:solidFill>
                  <a:schemeClr val="bg1"/>
                </a:solidFill>
              </a:rPr>
              <a:t>groundwater characteristics,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increased </a:t>
            </a:r>
            <a:r>
              <a:rPr lang="en-GB" dirty="0">
                <a:solidFill>
                  <a:srgbClr val="FFFF00"/>
                </a:solidFill>
              </a:rPr>
              <a:t>loss of property and coastal habitats</a:t>
            </a:r>
            <a:r>
              <a:rPr lang="en-GB" dirty="0">
                <a:solidFill>
                  <a:schemeClr val="bg1"/>
                </a:solidFill>
              </a:rPr>
              <a:t>,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increased </a:t>
            </a:r>
            <a:r>
              <a:rPr lang="en-GB" dirty="0">
                <a:solidFill>
                  <a:srgbClr val="FFFF00"/>
                </a:solidFill>
              </a:rPr>
              <a:t>flood risk and potential loss of life</a:t>
            </a:r>
            <a:r>
              <a:rPr lang="en-GB" dirty="0">
                <a:solidFill>
                  <a:schemeClr val="bg1"/>
                </a:solidFill>
              </a:rPr>
              <a:t>,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loss </a:t>
            </a:r>
            <a:r>
              <a:rPr lang="en-GB" dirty="0">
                <a:solidFill>
                  <a:schemeClr val="bg1"/>
                </a:solidFill>
              </a:rPr>
              <a:t>of </a:t>
            </a:r>
            <a:r>
              <a:rPr lang="en-GB" dirty="0">
                <a:solidFill>
                  <a:srgbClr val="FFFF00"/>
                </a:solidFill>
              </a:rPr>
              <a:t>non-monetary cultural resources </a:t>
            </a:r>
            <a:r>
              <a:rPr lang="en-GB" dirty="0">
                <a:solidFill>
                  <a:schemeClr val="bg1"/>
                </a:solidFill>
              </a:rPr>
              <a:t>and values,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impacts </a:t>
            </a:r>
            <a:r>
              <a:rPr lang="en-GB" dirty="0">
                <a:solidFill>
                  <a:schemeClr val="bg1"/>
                </a:solidFill>
              </a:rPr>
              <a:t>on </a:t>
            </a:r>
            <a:r>
              <a:rPr lang="en-GB" dirty="0">
                <a:solidFill>
                  <a:srgbClr val="FFFF00"/>
                </a:solidFill>
              </a:rPr>
              <a:t>agriculture </a:t>
            </a:r>
            <a:r>
              <a:rPr lang="en-GB" dirty="0" smtClean="0">
                <a:solidFill>
                  <a:srgbClr val="FFFF00"/>
                </a:solidFill>
              </a:rPr>
              <a:t>and aquaculture </a:t>
            </a:r>
            <a:r>
              <a:rPr lang="en-GB" dirty="0" smtClean="0">
                <a:solidFill>
                  <a:schemeClr val="bg1"/>
                </a:solidFill>
              </a:rPr>
              <a:t>through </a:t>
            </a:r>
            <a:r>
              <a:rPr lang="en-GB" dirty="0">
                <a:solidFill>
                  <a:schemeClr val="bg1"/>
                </a:solidFill>
              </a:rPr>
              <a:t>decline in soil and water quality, </a:t>
            </a:r>
            <a:r>
              <a:rPr lang="en-GB" dirty="0" smtClean="0">
                <a:solidFill>
                  <a:schemeClr val="bg1"/>
                </a:solidFill>
              </a:rPr>
              <a:t>and</a:t>
            </a:r>
          </a:p>
          <a:p>
            <a:pPr marL="285750" indent="-285750">
              <a:buFont typeface="Arial" panose="020B0604020202020204" pitchFamily="34" charset="0"/>
              <a:buChar char="•"/>
            </a:pPr>
            <a:r>
              <a:rPr lang="en-GB" dirty="0" smtClean="0">
                <a:solidFill>
                  <a:schemeClr val="bg1"/>
                </a:solidFill>
              </a:rPr>
              <a:t>loss </a:t>
            </a:r>
            <a:r>
              <a:rPr lang="en-GB" dirty="0">
                <a:solidFill>
                  <a:schemeClr val="bg1"/>
                </a:solidFill>
              </a:rPr>
              <a:t>of </a:t>
            </a:r>
            <a:r>
              <a:rPr lang="en-GB" dirty="0">
                <a:solidFill>
                  <a:srgbClr val="FFFF00"/>
                </a:solidFill>
              </a:rPr>
              <a:t>tourism, recreation, and transportation </a:t>
            </a:r>
            <a:r>
              <a:rPr lang="en-GB" dirty="0">
                <a:solidFill>
                  <a:schemeClr val="bg1"/>
                </a:solidFill>
              </a:rPr>
              <a:t>functions</a:t>
            </a:r>
            <a:r>
              <a:rPr lang="en-GB" dirty="0" smtClean="0">
                <a:solidFill>
                  <a:schemeClr val="bg1"/>
                </a:solidFill>
              </a:rPr>
              <a:t>.</a:t>
            </a:r>
          </a:p>
          <a:p>
            <a:endParaRPr lang="en-GB" dirty="0">
              <a:solidFill>
                <a:schemeClr val="bg1"/>
              </a:solidFill>
            </a:endParaRPr>
          </a:p>
          <a:p>
            <a:r>
              <a:rPr lang="en-GB" dirty="0">
                <a:solidFill>
                  <a:schemeClr val="bg1"/>
                </a:solidFill>
              </a:rPr>
              <a:t>There is an implication that many of these impacts will be detrimental—especially for the </a:t>
            </a:r>
            <a:r>
              <a:rPr lang="en-GB" dirty="0" smtClean="0">
                <a:solidFill>
                  <a:schemeClr val="bg1"/>
                </a:solidFill>
              </a:rPr>
              <a:t>75% world's </a:t>
            </a:r>
            <a:r>
              <a:rPr lang="en-GB" dirty="0">
                <a:solidFill>
                  <a:schemeClr val="bg1"/>
                </a:solidFill>
              </a:rPr>
              <a:t>poor who depend on agriculture </a:t>
            </a:r>
            <a:r>
              <a:rPr lang="en-GB" dirty="0" smtClean="0">
                <a:solidFill>
                  <a:schemeClr val="bg1"/>
                </a:solidFill>
              </a:rPr>
              <a:t>. </a:t>
            </a:r>
          </a:p>
          <a:p>
            <a:endParaRPr lang="en-GB" dirty="0" smtClean="0">
              <a:solidFill>
                <a:schemeClr val="bg1"/>
              </a:solidFill>
            </a:endParaRPr>
          </a:p>
          <a:p>
            <a:pPr marL="285750" indent="-285750">
              <a:buFont typeface="Arial" panose="020B0604020202020204" pitchFamily="34" charset="0"/>
              <a:buChar char="•"/>
            </a:pPr>
            <a:r>
              <a:rPr lang="en-GB" dirty="0">
                <a:solidFill>
                  <a:schemeClr val="bg1"/>
                </a:solidFill>
              </a:rPr>
              <a:t>o</a:t>
            </a:r>
            <a:r>
              <a:rPr lang="en-GB" dirty="0" smtClean="0">
                <a:solidFill>
                  <a:schemeClr val="bg1"/>
                </a:solidFill>
              </a:rPr>
              <a:t>wing </a:t>
            </a:r>
            <a:r>
              <a:rPr lang="en-GB" dirty="0">
                <a:solidFill>
                  <a:schemeClr val="bg1"/>
                </a:solidFill>
              </a:rPr>
              <a:t>to the great diversity of coastal environments;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regional </a:t>
            </a:r>
            <a:r>
              <a:rPr lang="en-GB" dirty="0">
                <a:solidFill>
                  <a:schemeClr val="bg1"/>
                </a:solidFill>
              </a:rPr>
              <a:t>and local differences in projected relative sea level and climate changes;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differences </a:t>
            </a:r>
            <a:r>
              <a:rPr lang="en-GB" dirty="0">
                <a:solidFill>
                  <a:schemeClr val="bg1"/>
                </a:solidFill>
              </a:rPr>
              <a:t>in the resilience and adaptive capacity </a:t>
            </a:r>
            <a:r>
              <a:rPr lang="en-GB" dirty="0" smtClean="0">
                <a:solidFill>
                  <a:schemeClr val="bg1"/>
                </a:solidFill>
              </a:rPr>
              <a:t>of ecosystem </a:t>
            </a:r>
            <a:r>
              <a:rPr lang="en-GB" dirty="0">
                <a:solidFill>
                  <a:schemeClr val="bg1"/>
                </a:solidFill>
              </a:rPr>
              <a:t>sectors, and countries, </a:t>
            </a:r>
            <a:r>
              <a:rPr lang="en-GB" dirty="0" smtClean="0">
                <a:solidFill>
                  <a:schemeClr val="bg1"/>
                </a:solidFill>
              </a:rPr>
              <a:t>t</a:t>
            </a:r>
          </a:p>
          <a:p>
            <a:endParaRPr lang="en-GB" dirty="0" smtClean="0">
              <a:solidFill>
                <a:schemeClr val="bg1"/>
              </a:solidFill>
            </a:endParaRPr>
          </a:p>
          <a:p>
            <a:r>
              <a:rPr lang="en-GB" dirty="0" smtClean="0">
                <a:solidFill>
                  <a:schemeClr val="bg1"/>
                </a:solidFill>
              </a:rPr>
              <a:t>        These </a:t>
            </a:r>
            <a:r>
              <a:rPr lang="en-GB" dirty="0">
                <a:solidFill>
                  <a:schemeClr val="bg1"/>
                </a:solidFill>
              </a:rPr>
              <a:t>impacts will be </a:t>
            </a:r>
            <a:r>
              <a:rPr lang="en-GB" dirty="0">
                <a:solidFill>
                  <a:srgbClr val="FFFF00"/>
                </a:solidFill>
              </a:rPr>
              <a:t>highly variable in time and space.</a:t>
            </a:r>
          </a:p>
        </p:txBody>
      </p:sp>
      <p:pic>
        <p:nvPicPr>
          <p:cNvPr id="3" name="Picture 23" descr="Polar bear on Arctic i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548680"/>
            <a:ext cx="2016224" cy="1629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404016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89745" y="-99392"/>
            <a:ext cx="8928992" cy="6740307"/>
          </a:xfrm>
          <a:prstGeom prst="rect">
            <a:avLst/>
          </a:prstGeom>
        </p:spPr>
        <p:txBody>
          <a:bodyPr wrap="square">
            <a:spAutoFit/>
          </a:bodyPr>
          <a:lstStyle/>
          <a:p>
            <a:endParaRPr lang="en-GB" sz="1600" dirty="0">
              <a:solidFill>
                <a:schemeClr val="bg1"/>
              </a:solidFill>
            </a:endParaRPr>
          </a:p>
          <a:p>
            <a:r>
              <a:rPr lang="en-GB" sz="1600" b="1" dirty="0" smtClean="0">
                <a:solidFill>
                  <a:srgbClr val="FFFF00"/>
                </a:solidFill>
              </a:rPr>
              <a:t>                THERE IS A WIDE RANGE OF EVIDENCE WHICH INDICATES OUR CLIMATE IS WARMING</a:t>
            </a:r>
            <a:r>
              <a:rPr lang="en-GB" sz="1600" b="1" dirty="0" smtClean="0">
                <a:solidFill>
                  <a:schemeClr val="bg1"/>
                </a:solidFill>
              </a:rPr>
              <a:t>:</a:t>
            </a:r>
            <a:endParaRPr lang="en-GB" sz="1600" dirty="0" smtClean="0">
              <a:solidFill>
                <a:schemeClr val="bg1"/>
              </a:solidFill>
            </a:endParaRPr>
          </a:p>
          <a:p>
            <a:pPr lvl="0"/>
            <a:r>
              <a:rPr lang="en-GB" sz="1600" b="1" dirty="0" smtClean="0">
                <a:solidFill>
                  <a:srgbClr val="00B0F0"/>
                </a:solidFill>
              </a:rPr>
              <a:t>Global </a:t>
            </a:r>
            <a:r>
              <a:rPr lang="en-GB" sz="1600" b="1" dirty="0">
                <a:solidFill>
                  <a:srgbClr val="00B0F0"/>
                </a:solidFill>
              </a:rPr>
              <a:t>temperature rise</a:t>
            </a:r>
            <a:r>
              <a:rPr lang="en-GB" sz="1600" b="1" dirty="0">
                <a:solidFill>
                  <a:schemeClr val="bg1"/>
                </a:solidFill>
              </a:rPr>
              <a:t>:</a:t>
            </a:r>
            <a:r>
              <a:rPr lang="en-GB" sz="1600" dirty="0">
                <a:solidFill>
                  <a:schemeClr val="bg1"/>
                </a:solidFill>
              </a:rPr>
              <a:t> The Earth has been warming since </a:t>
            </a:r>
            <a:r>
              <a:rPr lang="en-GB" sz="1600" dirty="0" smtClean="0">
                <a:solidFill>
                  <a:schemeClr val="bg1"/>
                </a:solidFill>
              </a:rPr>
              <a:t>1880</a:t>
            </a:r>
            <a:r>
              <a:rPr lang="en-GB" sz="1600" dirty="0">
                <a:solidFill>
                  <a:schemeClr val="bg1"/>
                </a:solidFill>
              </a:rPr>
              <a:t> </a:t>
            </a:r>
            <a:r>
              <a:rPr lang="en-GB" sz="1600" dirty="0" smtClean="0">
                <a:solidFill>
                  <a:schemeClr val="bg1"/>
                </a:solidFill>
              </a:rPr>
              <a:t> </a:t>
            </a:r>
            <a:r>
              <a:rPr lang="en-GB" sz="1600" dirty="0">
                <a:solidFill>
                  <a:schemeClr val="bg1"/>
                </a:solidFill>
              </a:rPr>
              <a:t>by about 0.75°C globally, and by almost 1°C in Europe </a:t>
            </a:r>
            <a:r>
              <a:rPr lang="en-GB" sz="1600" dirty="0" smtClean="0">
                <a:solidFill>
                  <a:schemeClr val="bg1"/>
                </a:solidFill>
              </a:rPr>
              <a:t>alone. </a:t>
            </a:r>
            <a:r>
              <a:rPr lang="en-GB" sz="1600" dirty="0">
                <a:solidFill>
                  <a:schemeClr val="bg1"/>
                </a:solidFill>
              </a:rPr>
              <a:t>The 1990s were the warmest decade in the past 1,000 years </a:t>
            </a:r>
            <a:r>
              <a:rPr lang="en-GB" sz="1600" dirty="0" smtClean="0">
                <a:solidFill>
                  <a:schemeClr val="bg1"/>
                </a:solidFill>
              </a:rPr>
              <a:t>, </a:t>
            </a:r>
            <a:r>
              <a:rPr lang="en-GB" sz="1600" dirty="0">
                <a:solidFill>
                  <a:schemeClr val="bg1"/>
                </a:solidFill>
              </a:rPr>
              <a:t>with the 20 warmest years having occurred since 1981 </a:t>
            </a:r>
            <a:r>
              <a:rPr lang="en-GB" sz="1600" dirty="0" smtClean="0">
                <a:solidFill>
                  <a:schemeClr val="bg1"/>
                </a:solidFill>
              </a:rPr>
              <a:t>. </a:t>
            </a:r>
            <a:r>
              <a:rPr lang="en-GB" sz="1600" dirty="0">
                <a:solidFill>
                  <a:schemeClr val="bg1"/>
                </a:solidFill>
              </a:rPr>
              <a:t>Current climate models predict an increase in average temperature in the region of 3 to 5°C over the next 100 years, with an increase in frequency of extremely hot periods and generally warm years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Warming oceans</a:t>
            </a:r>
            <a:r>
              <a:rPr lang="en-GB" sz="1600" b="1" dirty="0">
                <a:solidFill>
                  <a:schemeClr val="bg1"/>
                </a:solidFill>
              </a:rPr>
              <a:t>:</a:t>
            </a:r>
            <a:r>
              <a:rPr lang="en-GB" sz="1600" dirty="0">
                <a:solidFill>
                  <a:schemeClr val="bg1"/>
                </a:solidFill>
              </a:rPr>
              <a:t> Oceans have been absorbing more than 80 %</a:t>
            </a:r>
            <a:r>
              <a:rPr lang="en-GB" sz="1600" dirty="0" smtClean="0">
                <a:solidFill>
                  <a:schemeClr val="bg1"/>
                </a:solidFill>
              </a:rPr>
              <a:t> </a:t>
            </a:r>
            <a:r>
              <a:rPr lang="en-GB" sz="1600" dirty="0">
                <a:solidFill>
                  <a:schemeClr val="bg1"/>
                </a:solidFill>
              </a:rPr>
              <a:t>of the heat added to the atmosphere, with the top 700 metres of the ocean showing the greatest warming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Sea level rise</a:t>
            </a:r>
            <a:r>
              <a:rPr lang="en-GB" sz="1600" b="1" dirty="0">
                <a:solidFill>
                  <a:schemeClr val="bg1"/>
                </a:solidFill>
              </a:rPr>
              <a:t>:</a:t>
            </a:r>
            <a:r>
              <a:rPr lang="en-GB" sz="1600" dirty="0">
                <a:solidFill>
                  <a:schemeClr val="bg1"/>
                </a:solidFill>
              </a:rPr>
              <a:t> Since 1900, sea-levels have risen by about 17 centimetres globally. Evidence shows the rate of sea-level rise is increasing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Shrinking ice sheets:</a:t>
            </a:r>
            <a:r>
              <a:rPr lang="en-GB" sz="1600" dirty="0">
                <a:solidFill>
                  <a:srgbClr val="00B0F0"/>
                </a:solidFill>
              </a:rPr>
              <a:t> </a:t>
            </a:r>
            <a:r>
              <a:rPr lang="en-GB" sz="1600" dirty="0">
                <a:solidFill>
                  <a:schemeClr val="bg1"/>
                </a:solidFill>
              </a:rPr>
              <a:t>The Greenland and Antarctic ice-sheets, </a:t>
            </a:r>
            <a:r>
              <a:rPr lang="en-GB" sz="1600" dirty="0" smtClean="0">
                <a:solidFill>
                  <a:schemeClr val="bg1"/>
                </a:solidFill>
              </a:rPr>
              <a:t>which stores </a:t>
            </a:r>
            <a:r>
              <a:rPr lang="en-GB" sz="1600" dirty="0">
                <a:solidFill>
                  <a:schemeClr val="bg1"/>
                </a:solidFill>
              </a:rPr>
              <a:t>the majority of the world’s fresh water, have both started to shrink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Declining Arctic sea-ice:</a:t>
            </a:r>
            <a:r>
              <a:rPr lang="en-GB" sz="1600" dirty="0">
                <a:solidFill>
                  <a:srgbClr val="00B0F0"/>
                </a:solidFill>
              </a:rPr>
              <a:t> </a:t>
            </a:r>
            <a:r>
              <a:rPr lang="en-GB" sz="1600" dirty="0">
                <a:solidFill>
                  <a:schemeClr val="bg1"/>
                </a:solidFill>
              </a:rPr>
              <a:t>Arctic sea-ice has been declining since the late 1970s, reducing by about 0.6 million square kilometres per decade - an area around the size of Madagascar. Average Arctic temperatures have also increased at almost twice the global average rate in the past 100 years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Glacial retreat:</a:t>
            </a:r>
            <a:r>
              <a:rPr lang="en-GB" sz="1600" dirty="0">
                <a:solidFill>
                  <a:srgbClr val="00B0F0"/>
                </a:solidFill>
              </a:rPr>
              <a:t> </a:t>
            </a:r>
            <a:r>
              <a:rPr lang="en-GB" sz="1600" dirty="0">
                <a:solidFill>
                  <a:schemeClr val="bg1"/>
                </a:solidFill>
              </a:rPr>
              <a:t>Glaciers are retreating almost everywhere around the world - including in the Alps, Himalayas, Andes, Rockies, Alaska and Africa </a:t>
            </a:r>
            <a:r>
              <a:rPr lang="en-GB" sz="1600" dirty="0" smtClean="0">
                <a:solidFill>
                  <a:schemeClr val="bg1"/>
                </a:solidFill>
              </a:rPr>
              <a:t>. </a:t>
            </a:r>
            <a:r>
              <a:rPr lang="en-GB" sz="1600" dirty="0">
                <a:solidFill>
                  <a:schemeClr val="bg1"/>
                </a:solidFill>
              </a:rPr>
              <a:t>It is likely that 75 </a:t>
            </a:r>
            <a:r>
              <a:rPr lang="en-GB" sz="1600" dirty="0" smtClean="0">
                <a:solidFill>
                  <a:schemeClr val="bg1"/>
                </a:solidFill>
              </a:rPr>
              <a:t>% </a:t>
            </a:r>
            <a:r>
              <a:rPr lang="en-GB" sz="1600" dirty="0">
                <a:solidFill>
                  <a:schemeClr val="bg1"/>
                </a:solidFill>
              </a:rPr>
              <a:t>of the glaciers in the Swiss Alps will disappear by 2050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Extreme events:</a:t>
            </a:r>
            <a:r>
              <a:rPr lang="en-GB" sz="1600" dirty="0">
                <a:solidFill>
                  <a:srgbClr val="00B0F0"/>
                </a:solidFill>
              </a:rPr>
              <a:t> </a:t>
            </a:r>
            <a:r>
              <a:rPr lang="en-GB" sz="1600" dirty="0">
                <a:solidFill>
                  <a:schemeClr val="bg1"/>
                </a:solidFill>
              </a:rPr>
              <a:t>In the last decade, there were three times more weather-related natural catastrophes in the world than in the 1960s, including heat waves, floods, droughts and forest fires </a:t>
            </a:r>
            <a:r>
              <a:rPr lang="en-GB" sz="1600" dirty="0" smtClean="0">
                <a:solidFill>
                  <a:schemeClr val="bg1"/>
                </a:solidFill>
              </a:rPr>
              <a:t>. </a:t>
            </a:r>
            <a:r>
              <a:rPr lang="en-GB" sz="1600" dirty="0">
                <a:solidFill>
                  <a:schemeClr val="bg1"/>
                </a:solidFill>
              </a:rPr>
              <a:t>More intense and longer droughts have also been observed over wider areas since the 1970s, particularly in the tropics and subtropics </a:t>
            </a:r>
            <a:r>
              <a:rPr lang="en-GB" sz="1600" dirty="0" smtClean="0">
                <a:solidFill>
                  <a:schemeClr val="bg1"/>
                </a:solidFill>
              </a:rPr>
              <a:t>.</a:t>
            </a:r>
            <a:endParaRPr lang="en-GB" sz="1600" dirty="0">
              <a:solidFill>
                <a:schemeClr val="bg1"/>
              </a:solidFill>
            </a:endParaRPr>
          </a:p>
          <a:p>
            <a:pPr lvl="0"/>
            <a:r>
              <a:rPr lang="en-GB" sz="1600" b="1" dirty="0">
                <a:solidFill>
                  <a:srgbClr val="00B0F0"/>
                </a:solidFill>
              </a:rPr>
              <a:t>Ocean acidification</a:t>
            </a:r>
            <a:r>
              <a:rPr lang="en-GB" sz="1600" b="1" dirty="0">
                <a:solidFill>
                  <a:schemeClr val="bg1"/>
                </a:solidFill>
              </a:rPr>
              <a:t>:</a:t>
            </a:r>
            <a:r>
              <a:rPr lang="en-GB" sz="1600" dirty="0">
                <a:solidFill>
                  <a:schemeClr val="bg1"/>
                </a:solidFill>
              </a:rPr>
              <a:t> The carbon dioxide content of the Earth’s oceans is increasing by about 2 billion tonnes per year. This has increased ocean acidity by about 30 $</a:t>
            </a:r>
            <a:r>
              <a:rPr lang="en-GB" sz="1600" dirty="0" smtClean="0">
                <a:solidFill>
                  <a:schemeClr val="bg1"/>
                </a:solidFill>
              </a:rPr>
              <a:t> .</a:t>
            </a:r>
            <a:endParaRPr lang="en-GB" sz="1600" dirty="0">
              <a:solidFill>
                <a:schemeClr val="bg1"/>
              </a:solidFill>
            </a:endParaRPr>
          </a:p>
          <a:p>
            <a:r>
              <a:rPr lang="en-GB" sz="1600" b="1" dirty="0">
                <a:solidFill>
                  <a:srgbClr val="00B0F0"/>
                </a:solidFill>
              </a:rPr>
              <a:t>Wildlife behaviour</a:t>
            </a:r>
            <a:r>
              <a:rPr lang="en-GB" sz="1600" b="1" dirty="0">
                <a:solidFill>
                  <a:schemeClr val="bg1"/>
                </a:solidFill>
              </a:rPr>
              <a:t>:</a:t>
            </a:r>
            <a:r>
              <a:rPr lang="en-GB" sz="1600" dirty="0">
                <a:solidFill>
                  <a:schemeClr val="bg1"/>
                </a:solidFill>
              </a:rPr>
              <a:t> Many species are changing their behaviour, from butterflies appearing earlier in the year to birds starting to change their migration patterns </a:t>
            </a:r>
          </a:p>
        </p:txBody>
      </p:sp>
    </p:spTree>
    <p:extLst>
      <p:ext uri="{BB962C8B-B14F-4D97-AF65-F5344CB8AC3E}">
        <p14:creationId xmlns:p14="http://schemas.microsoft.com/office/powerpoint/2010/main" val="40584709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Rectangle 2"/>
          <p:cNvSpPr/>
          <p:nvPr/>
        </p:nvSpPr>
        <p:spPr>
          <a:xfrm>
            <a:off x="179512" y="404664"/>
            <a:ext cx="8568952" cy="3416320"/>
          </a:xfrm>
          <a:prstGeom prst="rect">
            <a:avLst/>
          </a:prstGeom>
        </p:spPr>
        <p:txBody>
          <a:bodyPr wrap="square">
            <a:spAutoFit/>
          </a:bodyPr>
          <a:lstStyle/>
          <a:p>
            <a:r>
              <a:rPr lang="en-GB" dirty="0">
                <a:solidFill>
                  <a:schemeClr val="bg1"/>
                </a:solidFill>
              </a:rPr>
              <a:t>Statistical data on the human impact of sea-level rise is scarce. </a:t>
            </a:r>
            <a:r>
              <a:rPr lang="en-GB" i="1" dirty="0" smtClean="0">
                <a:solidFill>
                  <a:schemeClr val="bg1"/>
                </a:solidFill>
              </a:rPr>
              <a:t>Environment </a:t>
            </a:r>
            <a:r>
              <a:rPr lang="en-GB" i="1" dirty="0">
                <a:solidFill>
                  <a:schemeClr val="bg1"/>
                </a:solidFill>
              </a:rPr>
              <a:t>and Urbanization</a:t>
            </a:r>
            <a:r>
              <a:rPr lang="en-GB" dirty="0">
                <a:solidFill>
                  <a:schemeClr val="bg1"/>
                </a:solidFill>
              </a:rPr>
              <a:t> </a:t>
            </a:r>
            <a:r>
              <a:rPr lang="en-GB" dirty="0" smtClean="0">
                <a:solidFill>
                  <a:schemeClr val="bg1"/>
                </a:solidFill>
              </a:rPr>
              <a:t> (April, 2007)reports </a:t>
            </a:r>
            <a:r>
              <a:rPr lang="en-GB" dirty="0">
                <a:solidFill>
                  <a:schemeClr val="bg1"/>
                </a:solidFill>
              </a:rPr>
              <a:t>that </a:t>
            </a:r>
            <a:r>
              <a:rPr lang="en-GB" dirty="0">
                <a:solidFill>
                  <a:srgbClr val="FFFF00"/>
                </a:solidFill>
              </a:rPr>
              <a:t>634 million people live in coastal areas within 30 feet (9.1 m) of sea level</a:t>
            </a:r>
            <a:r>
              <a:rPr lang="en-GB" dirty="0">
                <a:solidFill>
                  <a:schemeClr val="bg1"/>
                </a:solidFill>
              </a:rPr>
              <a:t>.  </a:t>
            </a:r>
            <a:r>
              <a:rPr lang="en-GB" dirty="0" smtClean="0">
                <a:solidFill>
                  <a:schemeClr val="bg1"/>
                </a:solidFill>
              </a:rPr>
              <a:t>Some </a:t>
            </a:r>
            <a:r>
              <a:rPr lang="en-GB" dirty="0" smtClean="0">
                <a:solidFill>
                  <a:srgbClr val="FFFF00"/>
                </a:solidFill>
              </a:rPr>
              <a:t>two </a:t>
            </a:r>
            <a:r>
              <a:rPr lang="en-GB" dirty="0">
                <a:solidFill>
                  <a:srgbClr val="FFFF00"/>
                </a:solidFill>
              </a:rPr>
              <a:t>thirds of the world's cities with over five million people</a:t>
            </a:r>
            <a:r>
              <a:rPr lang="en-GB" dirty="0">
                <a:solidFill>
                  <a:schemeClr val="bg1"/>
                </a:solidFill>
              </a:rPr>
              <a:t> are located in these low-lying coastal areas. </a:t>
            </a:r>
            <a:endParaRPr lang="en-GB" dirty="0" smtClean="0">
              <a:solidFill>
                <a:schemeClr val="bg1"/>
              </a:solidFill>
            </a:endParaRPr>
          </a:p>
          <a:p>
            <a:endParaRPr lang="en-GB" dirty="0" smtClean="0">
              <a:solidFill>
                <a:schemeClr val="bg1"/>
              </a:solidFill>
            </a:endParaRPr>
          </a:p>
          <a:p>
            <a:r>
              <a:rPr lang="en-GB" dirty="0" smtClean="0">
                <a:solidFill>
                  <a:schemeClr val="bg1"/>
                </a:solidFill>
              </a:rPr>
              <a:t>The </a:t>
            </a:r>
            <a:r>
              <a:rPr lang="en-GB" dirty="0">
                <a:solidFill>
                  <a:schemeClr val="bg1"/>
                </a:solidFill>
              </a:rPr>
              <a:t>IPCC report (</a:t>
            </a:r>
            <a:r>
              <a:rPr lang="en-GB" dirty="0" smtClean="0">
                <a:solidFill>
                  <a:schemeClr val="bg1"/>
                </a:solidFill>
              </a:rPr>
              <a:t>2014) </a:t>
            </a:r>
            <a:r>
              <a:rPr lang="en-GB" dirty="0">
                <a:solidFill>
                  <a:schemeClr val="bg1"/>
                </a:solidFill>
              </a:rPr>
              <a:t>estimated that accelerated melting of the Himalayan ice caps and the resulting rise in sea levels would likely </a:t>
            </a:r>
            <a:r>
              <a:rPr lang="en-GB" dirty="0">
                <a:solidFill>
                  <a:srgbClr val="FFFF00"/>
                </a:solidFill>
              </a:rPr>
              <a:t>increase </a:t>
            </a:r>
            <a:r>
              <a:rPr lang="en-GB" dirty="0" smtClean="0">
                <a:solidFill>
                  <a:srgbClr val="FFFF00"/>
                </a:solidFill>
              </a:rPr>
              <a:t>flooding severity in </a:t>
            </a:r>
            <a:r>
              <a:rPr lang="en-GB" dirty="0">
                <a:solidFill>
                  <a:srgbClr val="FFFF00"/>
                </a:solidFill>
              </a:rPr>
              <a:t>the short term during the rainy season </a:t>
            </a:r>
            <a:r>
              <a:rPr lang="en-GB" dirty="0">
                <a:solidFill>
                  <a:schemeClr val="bg1"/>
                </a:solidFill>
              </a:rPr>
              <a:t>and </a:t>
            </a:r>
            <a:r>
              <a:rPr lang="en-GB" dirty="0">
                <a:solidFill>
                  <a:srgbClr val="FFFF00"/>
                </a:solidFill>
              </a:rPr>
              <a:t>greatly magnify the impact of tidal storm surges during the cyclone season. </a:t>
            </a:r>
            <a:endParaRPr lang="en-GB" dirty="0" smtClean="0">
              <a:solidFill>
                <a:srgbClr val="FFFF00"/>
              </a:solidFill>
            </a:endParaRPr>
          </a:p>
          <a:p>
            <a:endParaRPr lang="en-GB" dirty="0">
              <a:solidFill>
                <a:schemeClr val="bg1"/>
              </a:solidFill>
            </a:endParaRPr>
          </a:p>
          <a:p>
            <a:r>
              <a:rPr lang="en-GB" dirty="0" smtClean="0">
                <a:solidFill>
                  <a:schemeClr val="bg1"/>
                </a:solidFill>
              </a:rPr>
              <a:t>A </a:t>
            </a:r>
            <a:r>
              <a:rPr lang="en-GB" dirty="0">
                <a:solidFill>
                  <a:schemeClr val="bg1"/>
                </a:solidFill>
              </a:rPr>
              <a:t>sea-level rise of just </a:t>
            </a:r>
            <a:r>
              <a:rPr lang="en-GB" dirty="0">
                <a:solidFill>
                  <a:srgbClr val="FFFF00"/>
                </a:solidFill>
              </a:rPr>
              <a:t>400 mm in the Bay of Bengal would put </a:t>
            </a:r>
            <a:r>
              <a:rPr lang="en-GB" dirty="0" smtClean="0">
                <a:solidFill>
                  <a:srgbClr val="FFFF00"/>
                </a:solidFill>
              </a:rPr>
              <a:t>11% </a:t>
            </a:r>
            <a:r>
              <a:rPr lang="en-GB" dirty="0">
                <a:solidFill>
                  <a:srgbClr val="FFFF00"/>
                </a:solidFill>
              </a:rPr>
              <a:t>of the Bangladesh's </a:t>
            </a:r>
            <a:r>
              <a:rPr lang="en-GB" dirty="0">
                <a:solidFill>
                  <a:schemeClr val="bg1"/>
                </a:solidFill>
              </a:rPr>
              <a:t>coastal land underwater, creating </a:t>
            </a:r>
            <a:r>
              <a:rPr lang="en-GB" dirty="0">
                <a:solidFill>
                  <a:srgbClr val="FFFF00"/>
                </a:solidFill>
              </a:rPr>
              <a:t>7–10 million</a:t>
            </a:r>
            <a:r>
              <a:rPr lang="en-GB" dirty="0">
                <a:solidFill>
                  <a:schemeClr val="bg1"/>
                </a:solidFill>
              </a:rPr>
              <a:t> </a:t>
            </a:r>
            <a:r>
              <a:rPr lang="en-GB" dirty="0" smtClean="0">
                <a:solidFill>
                  <a:schemeClr val="bg1"/>
                </a:solidFill>
              </a:rPr>
              <a:t> climate refugees.</a:t>
            </a:r>
            <a:endParaRPr lang="en-GB" dirty="0">
              <a:solidFill>
                <a:schemeClr val="bg1"/>
              </a:solidFill>
            </a:endParaRPr>
          </a:p>
        </p:txBody>
      </p:sp>
      <p:pic>
        <p:nvPicPr>
          <p:cNvPr id="4" name="Picture 1" descr="Who's to blame for Climategat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858551"/>
            <a:ext cx="3635896" cy="2779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3858551"/>
            <a:ext cx="3772154" cy="27798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537070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6146" name="Picture 21" descr="IPCC_AR5_13.11">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4307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0" y="5661248"/>
            <a:ext cx="9144000" cy="830997"/>
          </a:xfrm>
          <a:prstGeom prst="rect">
            <a:avLst/>
          </a:prstGeom>
        </p:spPr>
        <p:txBody>
          <a:bodyPr wrap="square">
            <a:spAutoFit/>
          </a:bodyPr>
          <a:lstStyle/>
          <a:p>
            <a:r>
              <a:rPr lang="en-GB" sz="2400" b="1" i="1" dirty="0">
                <a:solidFill>
                  <a:schemeClr val="bg1"/>
                </a:solidFill>
                <a:latin typeface="Comic Sans MS" panose="030F0702030302020204" pitchFamily="66" charset="0"/>
              </a:rPr>
              <a:t>Global sea-level projection of IPCC for the RCP6.0 scenario, for the total rise </a:t>
            </a:r>
            <a:r>
              <a:rPr lang="en-GB" sz="2400" b="1" i="1" dirty="0" smtClean="0">
                <a:solidFill>
                  <a:schemeClr val="bg1"/>
                </a:solidFill>
                <a:latin typeface="Comic Sans MS" panose="030F0702030302020204" pitchFamily="66" charset="0"/>
              </a:rPr>
              <a:t>and </a:t>
            </a:r>
            <a:r>
              <a:rPr lang="en-GB" sz="2400" b="1" i="1" dirty="0">
                <a:solidFill>
                  <a:schemeClr val="bg1"/>
                </a:solidFill>
                <a:latin typeface="Comic Sans MS" panose="030F0702030302020204" pitchFamily="66" charset="0"/>
              </a:rPr>
              <a:t>individual contributions.</a:t>
            </a:r>
            <a:endParaRPr lang="en-GB" sz="2400"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4953562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560" y="980728"/>
            <a:ext cx="9721080" cy="49618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31895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122" name="Picture 18" descr="IPCC_AR5_13.27">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953" y="0"/>
            <a:ext cx="8244408" cy="529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5536" y="5295900"/>
            <a:ext cx="8748464" cy="1938992"/>
          </a:xfrm>
          <a:prstGeom prst="rect">
            <a:avLst/>
          </a:prstGeom>
        </p:spPr>
        <p:txBody>
          <a:bodyPr wrap="square">
            <a:spAutoFit/>
          </a:bodyPr>
          <a:lstStyle/>
          <a:p>
            <a:r>
              <a:rPr lang="en-GB" sz="2400" b="1" i="1" dirty="0">
                <a:solidFill>
                  <a:schemeClr val="bg1"/>
                </a:solidFill>
              </a:rPr>
              <a:t>For the past, proxy data are shown in </a:t>
            </a:r>
            <a:r>
              <a:rPr lang="en-GB" sz="2400" b="1" i="1" dirty="0">
                <a:solidFill>
                  <a:schemeClr val="accent4"/>
                </a:solidFill>
              </a:rPr>
              <a:t>light purple </a:t>
            </a:r>
            <a:r>
              <a:rPr lang="en-GB" sz="2400" b="1" i="1" dirty="0">
                <a:solidFill>
                  <a:schemeClr val="bg1"/>
                </a:solidFill>
              </a:rPr>
              <a:t>and tide gauge data in </a:t>
            </a:r>
            <a:r>
              <a:rPr lang="en-GB" sz="2400" b="1" i="1" dirty="0">
                <a:solidFill>
                  <a:srgbClr val="0070C0"/>
                </a:solidFill>
              </a:rPr>
              <a:t>blue. </a:t>
            </a:r>
            <a:r>
              <a:rPr lang="en-GB" sz="2400" b="1" i="1" dirty="0">
                <a:solidFill>
                  <a:schemeClr val="bg1"/>
                </a:solidFill>
              </a:rPr>
              <a:t>For</a:t>
            </a:r>
            <a:r>
              <a:rPr lang="en-GB" sz="2400" b="1" i="1" dirty="0">
                <a:solidFill>
                  <a:srgbClr val="0070C0"/>
                </a:solidFill>
              </a:rPr>
              <a:t> </a:t>
            </a:r>
            <a:r>
              <a:rPr lang="en-GB" sz="2400" b="1" i="1" dirty="0">
                <a:solidFill>
                  <a:schemeClr val="bg1"/>
                </a:solidFill>
              </a:rPr>
              <a:t>the future, the IPCC projections for very high emissions (</a:t>
            </a:r>
            <a:r>
              <a:rPr lang="en-GB" sz="2400" b="1" i="1" dirty="0">
                <a:solidFill>
                  <a:srgbClr val="FF0000"/>
                </a:solidFill>
              </a:rPr>
              <a:t>red,</a:t>
            </a:r>
            <a:r>
              <a:rPr lang="en-GB" sz="2400" b="1" i="1" dirty="0">
                <a:solidFill>
                  <a:schemeClr val="bg1"/>
                </a:solidFill>
              </a:rPr>
              <a:t> RCP8.5 scenario) and very low emissions (</a:t>
            </a:r>
            <a:r>
              <a:rPr lang="en-GB" sz="2400" b="1" i="1" dirty="0">
                <a:solidFill>
                  <a:srgbClr val="00B0F0"/>
                </a:solidFill>
              </a:rPr>
              <a:t>blue</a:t>
            </a:r>
            <a:r>
              <a:rPr lang="en-GB" sz="2400" b="1" i="1" dirty="0">
                <a:solidFill>
                  <a:schemeClr val="bg1"/>
                </a:solidFill>
              </a:rPr>
              <a:t>, RCP2.6 scenario) are shown. Source: IPCC AR5 Fig. 13.27.</a:t>
            </a:r>
            <a:r>
              <a:rPr lang="en-GB" sz="2400" dirty="0">
                <a:solidFill>
                  <a:schemeClr val="bg1"/>
                </a:solidFill>
              </a:rPr>
              <a:t/>
            </a:r>
            <a:br>
              <a:rPr lang="en-GB" sz="2400" dirty="0">
                <a:solidFill>
                  <a:schemeClr val="bg1"/>
                </a:solidFill>
              </a:rPr>
            </a:br>
            <a:endParaRPr lang="en-GB" sz="2400" dirty="0">
              <a:solidFill>
                <a:schemeClr val="bg1"/>
              </a:solidFill>
            </a:endParaRPr>
          </a:p>
        </p:txBody>
      </p:sp>
    </p:spTree>
    <p:extLst>
      <p:ext uri="{BB962C8B-B14F-4D97-AF65-F5344CB8AC3E}">
        <p14:creationId xmlns:p14="http://schemas.microsoft.com/office/powerpoint/2010/main" val="4270785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7" name="Rectangle 348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609600"/>
            <a:ext cx="8534400" cy="594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8" name="Rectangle 34817"/>
          <p:cNvSpPr>
            <a:spLocks noChangeArrowheads="1"/>
          </p:cNvSpPr>
          <p:nvPr/>
        </p:nvSpPr>
        <p:spPr bwMode="auto">
          <a:xfrm>
            <a:off x="1219200" y="0"/>
            <a:ext cx="6781800"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3200" b="1">
                <a:solidFill>
                  <a:schemeClr val="bg1"/>
                </a:solidFill>
                <a:latin typeface="Garamond" pitchFamily="18" charset="0"/>
              </a:rPr>
              <a:t>Temperature; Past, Present, &amp; Future</a:t>
            </a:r>
          </a:p>
        </p:txBody>
      </p:sp>
      <p:sp>
        <p:nvSpPr>
          <p:cNvPr id="34819" name="TextBox 34818"/>
          <p:cNvSpPr txBox="1">
            <a:spLocks noChangeArrowheads="1"/>
          </p:cNvSpPr>
          <p:nvPr/>
        </p:nvSpPr>
        <p:spPr bwMode="auto">
          <a:xfrm>
            <a:off x="2743200" y="3429000"/>
            <a:ext cx="36576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pPr>
            <a:r>
              <a:rPr lang="en-US" altLang="en-US" sz="3200" b="1">
                <a:latin typeface="Garamond" pitchFamily="18" charset="0"/>
              </a:rPr>
              <a:t>1.4 to 5.8 ºC by 2100</a:t>
            </a:r>
          </a:p>
        </p:txBody>
      </p:sp>
      <p:sp>
        <p:nvSpPr>
          <p:cNvPr id="34820" name="TextBox 34819"/>
          <p:cNvSpPr txBox="1">
            <a:spLocks noChangeArrowheads="1"/>
          </p:cNvSpPr>
          <p:nvPr/>
        </p:nvSpPr>
        <p:spPr bwMode="auto">
          <a:xfrm>
            <a:off x="5486400" y="6553200"/>
            <a:ext cx="3581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spcBef>
                <a:spcPct val="50000"/>
              </a:spcBef>
            </a:pPr>
            <a:r>
              <a:rPr lang="en-US" altLang="en-US" sz="1800">
                <a:solidFill>
                  <a:schemeClr val="bg1"/>
                </a:solidFill>
                <a:latin typeface="Garamond" pitchFamily="18" charset="0"/>
              </a:rPr>
              <a:t>Source: IPCC Synthesis Report 2001</a:t>
            </a:r>
            <a:endParaRPr lang="en-US" altLang="en-US">
              <a:solidFill>
                <a:schemeClr val="bg1"/>
              </a:solidFill>
              <a:latin typeface="Garamond" pitchFamily="18" charset="0"/>
            </a:endParaRPr>
          </a:p>
        </p:txBody>
      </p:sp>
    </p:spTree>
    <p:extLst>
      <p:ext uri="{BB962C8B-B14F-4D97-AF65-F5344CB8AC3E}">
        <p14:creationId xmlns:p14="http://schemas.microsoft.com/office/powerpoint/2010/main" val="31398408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descr="C:\Users\Allan\Desktop\5.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7" y="183733"/>
            <a:ext cx="4176464" cy="31491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descr="C:\Users\Allan\Desktop\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12095"/>
            <a:ext cx="3825793" cy="300088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Allan\Desktop\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5" y="3719481"/>
            <a:ext cx="3825793" cy="278531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Users\Allan\Desktop\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7" y="3654784"/>
            <a:ext cx="4176463" cy="2914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605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665" y="303278"/>
            <a:ext cx="8966335" cy="6123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11560" y="117854"/>
            <a:ext cx="9036496" cy="646331"/>
          </a:xfrm>
          <a:prstGeom prst="rect">
            <a:avLst/>
          </a:prstGeom>
        </p:spPr>
        <p:txBody>
          <a:bodyPr wrap="square">
            <a:spAutoFit/>
          </a:bodyPr>
          <a:lstStyle/>
          <a:p>
            <a:r>
              <a:rPr lang="en-GB" b="1" dirty="0">
                <a:solidFill>
                  <a:srgbClr val="002060"/>
                </a:solidFill>
              </a:rPr>
              <a:t>20</a:t>
            </a:r>
            <a:r>
              <a:rPr lang="en-GB" b="1" baseline="30000" dirty="0">
                <a:solidFill>
                  <a:srgbClr val="002060"/>
                </a:solidFill>
              </a:rPr>
              <a:t>th</a:t>
            </a:r>
            <a:r>
              <a:rPr lang="en-GB" b="1" dirty="0">
                <a:solidFill>
                  <a:srgbClr val="002060"/>
                </a:solidFill>
              </a:rPr>
              <a:t> CENTURY</a:t>
            </a:r>
            <a:r>
              <a:rPr lang="en-GB" dirty="0">
                <a:solidFill>
                  <a:srgbClr val="002060"/>
                </a:solidFill>
              </a:rPr>
              <a:t>.  Global sea levels rose 17 cm </a:t>
            </a:r>
          </a:p>
          <a:p>
            <a:r>
              <a:rPr lang="en-GB" b="1" dirty="0">
                <a:solidFill>
                  <a:srgbClr val="002060"/>
                </a:solidFill>
              </a:rPr>
              <a:t>21</a:t>
            </a:r>
            <a:r>
              <a:rPr lang="en-GB" b="1" baseline="30000" dirty="0">
                <a:solidFill>
                  <a:srgbClr val="002060"/>
                </a:solidFill>
              </a:rPr>
              <a:t>st</a:t>
            </a:r>
            <a:r>
              <a:rPr lang="en-GB" b="1" dirty="0">
                <a:solidFill>
                  <a:srgbClr val="002060"/>
                </a:solidFill>
              </a:rPr>
              <a:t> CENTURY</a:t>
            </a:r>
            <a:r>
              <a:rPr lang="en-GB" dirty="0">
                <a:solidFill>
                  <a:srgbClr val="002060"/>
                </a:solidFill>
              </a:rPr>
              <a:t>.  A rise of &gt;1 m is possible. These changes may be </a:t>
            </a:r>
            <a:r>
              <a:rPr lang="en-GB" dirty="0" err="1" smtClean="0">
                <a:solidFill>
                  <a:srgbClr val="002060"/>
                </a:solidFill>
              </a:rPr>
              <a:t>exacerbated:</a:t>
            </a:r>
            <a:r>
              <a:rPr lang="en-GB" dirty="0" err="1" smtClean="0">
                <a:solidFill>
                  <a:schemeClr val="bg1"/>
                </a:solidFill>
              </a:rPr>
              <a:t>by</a:t>
            </a:r>
            <a:r>
              <a:rPr lang="en-GB" dirty="0">
                <a:solidFill>
                  <a:schemeClr val="bg1"/>
                </a:solidFill>
              </a:rPr>
              <a:t>:</a:t>
            </a:r>
          </a:p>
        </p:txBody>
      </p:sp>
      <p:sp>
        <p:nvSpPr>
          <p:cNvPr id="3" name="Rectangle 2"/>
          <p:cNvSpPr/>
          <p:nvPr/>
        </p:nvSpPr>
        <p:spPr>
          <a:xfrm>
            <a:off x="177665" y="5934670"/>
            <a:ext cx="8858831" cy="923330"/>
          </a:xfrm>
          <a:prstGeom prst="rect">
            <a:avLst/>
          </a:prstGeom>
        </p:spPr>
        <p:txBody>
          <a:bodyPr wrap="square">
            <a:spAutoFit/>
          </a:bodyPr>
          <a:lstStyle/>
          <a:p>
            <a:pPr marL="342900" indent="-342900">
              <a:buAutoNum type="arabicParenBoth"/>
            </a:pPr>
            <a:r>
              <a:rPr lang="en-GB" dirty="0">
                <a:solidFill>
                  <a:srgbClr val="002060"/>
                </a:solidFill>
              </a:rPr>
              <a:t>increases in storminess due to climate change - scenario is less certain</a:t>
            </a:r>
          </a:p>
          <a:p>
            <a:pPr marL="342900" indent="-342900">
              <a:buAutoNum type="arabicParenBoth"/>
            </a:pPr>
            <a:r>
              <a:rPr lang="en-GB" dirty="0">
                <a:solidFill>
                  <a:srgbClr val="002060"/>
                </a:solidFill>
              </a:rPr>
              <a:t> widespread  human induced subsidence due to ground fluid withdrawal and drainage of susceptible soils, especially in deltas. </a:t>
            </a:r>
          </a:p>
        </p:txBody>
      </p:sp>
    </p:spTree>
    <p:extLst>
      <p:ext uri="{BB962C8B-B14F-4D97-AF65-F5344CB8AC3E}">
        <p14:creationId xmlns:p14="http://schemas.microsoft.com/office/powerpoint/2010/main" val="346189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0" y="44624"/>
            <a:ext cx="9036496" cy="5078313"/>
          </a:xfrm>
          <a:prstGeom prst="rect">
            <a:avLst/>
          </a:prstGeom>
        </p:spPr>
        <p:txBody>
          <a:bodyPr wrap="square">
            <a:spAutoFit/>
          </a:bodyPr>
          <a:lstStyle/>
          <a:p>
            <a:pPr marL="285750" indent="-285750">
              <a:buFont typeface="Arial" panose="020B0604020202020204" pitchFamily="34" charset="0"/>
              <a:buChar char="•"/>
            </a:pPr>
            <a:r>
              <a:rPr lang="en-GB" dirty="0">
                <a:solidFill>
                  <a:schemeClr val="bg1"/>
                </a:solidFill>
              </a:rPr>
              <a:t>Sea level rise has been seen as a major threat to low-lying coastal areas </a:t>
            </a:r>
            <a:r>
              <a:rPr lang="en-GB" dirty="0" smtClean="0">
                <a:solidFill>
                  <a:schemeClr val="bg1"/>
                </a:solidFill>
              </a:rPr>
              <a:t>worldwide since </a:t>
            </a:r>
            <a:r>
              <a:rPr lang="en-GB" dirty="0">
                <a:solidFill>
                  <a:schemeClr val="bg1"/>
                </a:solidFill>
              </a:rPr>
              <a:t>the issue of human-induced global warming emerged in the 1980s (e.g.,   </a:t>
            </a:r>
            <a:r>
              <a:rPr lang="en-GB" dirty="0" smtClean="0">
                <a:solidFill>
                  <a:schemeClr val="bg1"/>
                </a:solidFill>
              </a:rPr>
              <a:t>Barth </a:t>
            </a:r>
            <a:r>
              <a:rPr lang="en-GB" dirty="0">
                <a:solidFill>
                  <a:schemeClr val="bg1"/>
                </a:solidFill>
              </a:rPr>
              <a:t>and Titus, 1984; </a:t>
            </a:r>
            <a:r>
              <a:rPr lang="en-GB" dirty="0" err="1">
                <a:solidFill>
                  <a:schemeClr val="bg1"/>
                </a:solidFill>
              </a:rPr>
              <a:t>Milliman</a:t>
            </a:r>
            <a:r>
              <a:rPr lang="en-GB" dirty="0">
                <a:solidFill>
                  <a:schemeClr val="bg1"/>
                </a:solidFill>
              </a:rPr>
              <a:t> </a:t>
            </a:r>
            <a:r>
              <a:rPr lang="da-DK" dirty="0">
                <a:solidFill>
                  <a:schemeClr val="bg1"/>
                </a:solidFill>
              </a:rPr>
              <a:t>et al., 1989; Warrick et al., 1993). </a:t>
            </a:r>
            <a:endParaRPr lang="da-DK" dirty="0" smtClean="0">
              <a:solidFill>
                <a:schemeClr val="bg1"/>
              </a:solidFill>
            </a:endParaRPr>
          </a:p>
          <a:p>
            <a:pPr marL="285750" indent="-285750">
              <a:buFont typeface="Arial" panose="020B0604020202020204" pitchFamily="34" charset="0"/>
              <a:buChar char="•"/>
            </a:pPr>
            <a:endParaRPr lang="da-DK" dirty="0">
              <a:solidFill>
                <a:schemeClr val="bg1"/>
              </a:solidFill>
            </a:endParaRPr>
          </a:p>
          <a:p>
            <a:pPr marL="285750" indent="-285750">
              <a:buFont typeface="Arial" panose="020B0604020202020204" pitchFamily="34" charset="0"/>
              <a:buChar char="•"/>
            </a:pPr>
            <a:r>
              <a:rPr lang="en-GB" dirty="0">
                <a:solidFill>
                  <a:schemeClr val="bg1"/>
                </a:solidFill>
              </a:rPr>
              <a:t>An extensive and growing literature demonstrates </a:t>
            </a:r>
            <a:r>
              <a:rPr lang="en-GB" dirty="0" smtClean="0">
                <a:solidFill>
                  <a:schemeClr val="bg1"/>
                </a:solidFill>
              </a:rPr>
              <a:t>the</a:t>
            </a:r>
          </a:p>
          <a:p>
            <a:pPr marL="285750" indent="-285750">
              <a:buFont typeface="Arial" panose="020B0604020202020204" pitchFamily="34" charset="0"/>
              <a:buChar char="•"/>
            </a:pPr>
            <a:r>
              <a:rPr lang="en-GB" dirty="0" smtClean="0">
                <a:solidFill>
                  <a:schemeClr val="bg1"/>
                </a:solidFill>
              </a:rPr>
              <a:t> </a:t>
            </a:r>
            <a:r>
              <a:rPr lang="en-GB" dirty="0">
                <a:solidFill>
                  <a:schemeClr val="bg1"/>
                </a:solidFill>
              </a:rPr>
              <a:t>large potential impacts </a:t>
            </a:r>
            <a:r>
              <a:rPr lang="en-GB" dirty="0" smtClean="0">
                <a:solidFill>
                  <a:schemeClr val="bg1"/>
                </a:solidFill>
              </a:rPr>
              <a:t>of </a:t>
            </a:r>
            <a:r>
              <a:rPr lang="en-GB" dirty="0">
                <a:solidFill>
                  <a:schemeClr val="bg1"/>
                </a:solidFill>
              </a:rPr>
              <a:t>sea level rise </a:t>
            </a:r>
            <a:endParaRPr lang="en-GB" dirty="0" smtClean="0">
              <a:solidFill>
                <a:schemeClr val="bg1"/>
              </a:solidFill>
            </a:endParaRPr>
          </a:p>
          <a:p>
            <a:pPr marL="285750" indent="-285750">
              <a:buFont typeface="Arial" panose="020B0604020202020204" pitchFamily="34" charset="0"/>
              <a:buChar char="•"/>
            </a:pPr>
            <a:r>
              <a:rPr lang="en-GB" dirty="0" smtClean="0">
                <a:solidFill>
                  <a:schemeClr val="bg1"/>
                </a:solidFill>
              </a:rPr>
              <a:t>(</a:t>
            </a:r>
            <a:r>
              <a:rPr lang="en-GB" dirty="0">
                <a:solidFill>
                  <a:schemeClr val="bg1"/>
                </a:solidFill>
              </a:rPr>
              <a:t>e.g., Nicholls et al., 2007a; </a:t>
            </a:r>
            <a:r>
              <a:rPr lang="en-GB" dirty="0" err="1">
                <a:solidFill>
                  <a:schemeClr val="bg1"/>
                </a:solidFill>
              </a:rPr>
              <a:t>Dasgupta</a:t>
            </a:r>
            <a:r>
              <a:rPr lang="en-GB" dirty="0">
                <a:solidFill>
                  <a:schemeClr val="bg1"/>
                </a:solidFill>
              </a:rPr>
              <a:t> et al., 2009). </a:t>
            </a:r>
            <a:endParaRPr lang="en-GB" dirty="0" smtClean="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The concentration of population and assets, including many major cities, along the coasts already make them “risky places,” exposed to multiple meteorological and geophysical hazards, such as storms and storm induced flooding (</a:t>
            </a:r>
            <a:r>
              <a:rPr lang="en-GB" dirty="0" err="1">
                <a:solidFill>
                  <a:schemeClr val="bg1"/>
                </a:solidFill>
              </a:rPr>
              <a:t>Kron</a:t>
            </a:r>
            <a:r>
              <a:rPr lang="en-GB" dirty="0">
                <a:solidFill>
                  <a:schemeClr val="bg1"/>
                </a:solidFill>
              </a:rPr>
              <a:t>, 2008</a:t>
            </a:r>
            <a:r>
              <a:rPr lang="en-GB" dirty="0" smtClean="0">
                <a:solidFill>
                  <a:schemeClr val="bg1"/>
                </a:solidFill>
              </a:rPr>
              <a:t>).</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Globally, it is currently estimated that as many as 20 million people live below normal high tide levels, while over 200 million people are vulnerable to flooding during temporary extreme sea level events produced by storms (Nicholls, 2010</a:t>
            </a:r>
            <a:r>
              <a:rPr lang="en-GB" dirty="0" smtClean="0">
                <a:solidFill>
                  <a:schemeClr val="bg1"/>
                </a:solidFill>
              </a:rPr>
              <a:t>).</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This threatened population is growing </a:t>
            </a:r>
            <a:r>
              <a:rPr lang="es-ES" dirty="0" err="1">
                <a:solidFill>
                  <a:schemeClr val="bg1"/>
                </a:solidFill>
              </a:rPr>
              <a:t>significantly</a:t>
            </a:r>
            <a:r>
              <a:rPr lang="es-ES" dirty="0">
                <a:solidFill>
                  <a:schemeClr val="bg1"/>
                </a:solidFill>
              </a:rPr>
              <a:t> </a:t>
            </a:r>
            <a:r>
              <a:rPr lang="es-ES" dirty="0" smtClean="0">
                <a:solidFill>
                  <a:schemeClr val="bg1"/>
                </a:solidFill>
              </a:rPr>
              <a:t> (</a:t>
            </a:r>
            <a:r>
              <a:rPr lang="es-ES" dirty="0" err="1">
                <a:solidFill>
                  <a:schemeClr val="bg1"/>
                </a:solidFill>
              </a:rPr>
              <a:t>McGranahan</a:t>
            </a:r>
            <a:r>
              <a:rPr lang="es-ES" dirty="0">
                <a:solidFill>
                  <a:schemeClr val="bg1"/>
                </a:solidFill>
              </a:rPr>
              <a:t> et al., 2007),</a:t>
            </a:r>
          </a:p>
          <a:p>
            <a:pPr marL="285750" indent="-285750">
              <a:buFont typeface="Arial" panose="020B0604020202020204" pitchFamily="34" charset="0"/>
              <a:buChar char="•"/>
            </a:pPr>
            <a:endParaRPr lang="en-GB" dirty="0"/>
          </a:p>
        </p:txBody>
      </p:sp>
      <p:pic>
        <p:nvPicPr>
          <p:cNvPr id="3" name="Picture 3" descr="C:\Users\Allan\Desktop\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4780268"/>
            <a:ext cx="2699792" cy="207773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C:\Users\Allan\Desktop\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3" y="4764223"/>
            <a:ext cx="2667250" cy="209214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Allan\Pictures\Porthcawl Harbour Storm  Flickr - Photo Sharing!_files\porthcawl 7.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98368" y="4764223"/>
            <a:ext cx="2639759" cy="206406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C:\Users\Allan\Desktop\Australia talk\R Ton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764704"/>
            <a:ext cx="2517684" cy="1489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7788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775"/>
            <a:ext cx="4061002" cy="57990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5" y="0"/>
            <a:ext cx="401303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44853" y="5877272"/>
            <a:ext cx="9036496" cy="1200329"/>
          </a:xfrm>
          <a:prstGeom prst="rect">
            <a:avLst/>
          </a:prstGeom>
        </p:spPr>
        <p:txBody>
          <a:bodyPr wrap="square">
            <a:spAutoFit/>
          </a:bodyPr>
          <a:lstStyle/>
          <a:p>
            <a:r>
              <a:rPr lang="en-GB" dirty="0">
                <a:solidFill>
                  <a:schemeClr val="bg1"/>
                </a:solidFill>
              </a:rPr>
              <a:t>While these adaptation responses could reduce impacts significantly, they will need to be</a:t>
            </a:r>
          </a:p>
          <a:p>
            <a:r>
              <a:rPr lang="en-GB" dirty="0">
                <a:solidFill>
                  <a:schemeClr val="bg1"/>
                </a:solidFill>
              </a:rPr>
              <a:t>consistent with responses to all coastal hazards, as well as with wider societal &amp;</a:t>
            </a:r>
          </a:p>
          <a:p>
            <a:r>
              <a:rPr lang="en-GB" dirty="0">
                <a:solidFill>
                  <a:schemeClr val="bg1"/>
                </a:solidFill>
              </a:rPr>
              <a:t>development objectives; hence, an ICM philosophy is required.</a:t>
            </a:r>
          </a:p>
          <a:p>
            <a:endParaRPr lang="en-GB" dirty="0">
              <a:solidFill>
                <a:schemeClr val="bg1"/>
              </a:solidFill>
            </a:endParaRPr>
          </a:p>
        </p:txBody>
      </p:sp>
      <p:sp>
        <p:nvSpPr>
          <p:cNvPr id="5" name="Rectangle 4"/>
          <p:cNvSpPr/>
          <p:nvPr/>
        </p:nvSpPr>
        <p:spPr>
          <a:xfrm>
            <a:off x="4067943" y="1215389"/>
            <a:ext cx="1008111" cy="2031325"/>
          </a:xfrm>
          <a:prstGeom prst="rect">
            <a:avLst/>
          </a:prstGeom>
        </p:spPr>
        <p:txBody>
          <a:bodyPr wrap="square">
            <a:spAutoFit/>
          </a:bodyPr>
          <a:lstStyle/>
          <a:p>
            <a:r>
              <a:rPr lang="en-GB" dirty="0">
                <a:solidFill>
                  <a:schemeClr val="bg1"/>
                </a:solidFill>
              </a:rPr>
              <a:t>Coastal cities </a:t>
            </a:r>
            <a:r>
              <a:rPr lang="en-GB" dirty="0" smtClean="0">
                <a:solidFill>
                  <a:schemeClr val="bg1"/>
                </a:solidFill>
              </a:rPr>
              <a:t>-major </a:t>
            </a:r>
            <a:r>
              <a:rPr lang="en-GB" dirty="0">
                <a:solidFill>
                  <a:schemeClr val="bg1"/>
                </a:solidFill>
              </a:rPr>
              <a:t>focus </a:t>
            </a:r>
            <a:r>
              <a:rPr lang="en-GB" dirty="0" smtClean="0">
                <a:solidFill>
                  <a:schemeClr val="bg1"/>
                </a:solidFill>
              </a:rPr>
              <a:t>-people numbers/assets</a:t>
            </a:r>
            <a:endParaRPr lang="en-GB" dirty="0"/>
          </a:p>
        </p:txBody>
      </p:sp>
    </p:spTree>
    <p:extLst>
      <p:ext uri="{BB962C8B-B14F-4D97-AF65-F5344CB8AC3E}">
        <p14:creationId xmlns:p14="http://schemas.microsoft.com/office/powerpoint/2010/main" val="28389445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s://s3.yimg.com/bt/api/res/1.2/VaF9QXz8oWQkS1FhmUjusg--/YXBwaWQ9eW5ld3M7cT04NTt3PTYzMA--/http:/l.yimg.com/os/251/2013/01/03/flooding-risk-map3-03012013-jpg_125433.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404664"/>
            <a:ext cx="8738008" cy="5131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87831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9468"/>
            <a:ext cx="9108504" cy="6011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79512" y="5980837"/>
            <a:ext cx="8856984" cy="923330"/>
          </a:xfrm>
          <a:prstGeom prst="rect">
            <a:avLst/>
          </a:prstGeom>
        </p:spPr>
        <p:txBody>
          <a:bodyPr wrap="square">
            <a:spAutoFit/>
          </a:bodyPr>
          <a:lstStyle/>
          <a:p>
            <a:r>
              <a:rPr lang="en-GB" dirty="0">
                <a:solidFill>
                  <a:srgbClr val="FFFF00"/>
                </a:solidFill>
              </a:rPr>
              <a:t>Without adaptation, </a:t>
            </a:r>
            <a:r>
              <a:rPr lang="en-GB" dirty="0">
                <a:solidFill>
                  <a:schemeClr val="bg1"/>
                </a:solidFill>
              </a:rPr>
              <a:t>large land areas and millions of people could be displaced by sea level </a:t>
            </a:r>
            <a:r>
              <a:rPr lang="en-GB" dirty="0" smtClean="0">
                <a:solidFill>
                  <a:schemeClr val="bg1"/>
                </a:solidFill>
              </a:rPr>
              <a:t>rise. Appropriate </a:t>
            </a:r>
            <a:r>
              <a:rPr lang="en-GB" dirty="0">
                <a:solidFill>
                  <a:schemeClr val="bg1"/>
                </a:solidFill>
              </a:rPr>
              <a:t>responses include </a:t>
            </a:r>
            <a:r>
              <a:rPr lang="en-GB" dirty="0">
                <a:solidFill>
                  <a:srgbClr val="FFFF00"/>
                </a:solidFill>
              </a:rPr>
              <a:t>climate mitigation </a:t>
            </a:r>
            <a:r>
              <a:rPr lang="en-GB" dirty="0">
                <a:solidFill>
                  <a:schemeClr val="bg1"/>
                </a:solidFill>
              </a:rPr>
              <a:t>(global response) &amp;/or </a:t>
            </a:r>
            <a:r>
              <a:rPr lang="en-GB" dirty="0">
                <a:solidFill>
                  <a:srgbClr val="FFFF00"/>
                </a:solidFill>
              </a:rPr>
              <a:t>adaptation</a:t>
            </a:r>
            <a:r>
              <a:rPr lang="en-GB" dirty="0">
                <a:solidFill>
                  <a:schemeClr val="bg1"/>
                </a:solidFill>
              </a:rPr>
              <a:t> (</a:t>
            </a:r>
            <a:r>
              <a:rPr lang="en-GB" dirty="0" smtClean="0">
                <a:solidFill>
                  <a:schemeClr val="bg1"/>
                </a:solidFill>
              </a:rPr>
              <a:t>local)</a:t>
            </a:r>
            <a:endParaRPr lang="en-GB" dirty="0"/>
          </a:p>
        </p:txBody>
      </p:sp>
    </p:spTree>
    <p:extLst>
      <p:ext uri="{BB962C8B-B14F-4D97-AF65-F5344CB8AC3E}">
        <p14:creationId xmlns:p14="http://schemas.microsoft.com/office/powerpoint/2010/main" val="34321296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D:\MY PICTUREs\Great photos\Great jpegs\WoodpeckerOn Ark.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28365" cy="6957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Oval Callout 4"/>
          <p:cNvSpPr/>
          <p:nvPr/>
        </p:nvSpPr>
        <p:spPr>
          <a:xfrm>
            <a:off x="5859936" y="908720"/>
            <a:ext cx="2925763" cy="607566"/>
          </a:xfrm>
          <a:prstGeom prst="wedgeEllipseCallout">
            <a:avLst>
              <a:gd name="adj1" fmla="val 37681"/>
              <a:gd name="adj2" fmla="val 18328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1200" b="1" dirty="0" smtClean="0">
                <a:solidFill>
                  <a:schemeClr val="bg1"/>
                </a:solidFill>
              </a:rPr>
              <a:t>THE </a:t>
            </a:r>
            <a:r>
              <a:rPr lang="en-GB" sz="1200" b="1" dirty="0">
                <a:solidFill>
                  <a:schemeClr val="bg1"/>
                </a:solidFill>
              </a:rPr>
              <a:t>WOODPECKER MUST GO</a:t>
            </a:r>
          </a:p>
        </p:txBody>
      </p:sp>
    </p:spTree>
    <p:extLst>
      <p:ext uri="{BB962C8B-B14F-4D97-AF65-F5344CB8AC3E}">
        <p14:creationId xmlns:p14="http://schemas.microsoft.com/office/powerpoint/2010/main" val="360580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8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11471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91" y="0"/>
            <a:ext cx="9505056" cy="58772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79512" y="5733256"/>
            <a:ext cx="9377361" cy="1477328"/>
          </a:xfrm>
          <a:prstGeom prst="rect">
            <a:avLst/>
          </a:prstGeom>
        </p:spPr>
        <p:txBody>
          <a:bodyPr wrap="square">
            <a:spAutoFit/>
          </a:bodyPr>
          <a:lstStyle/>
          <a:p>
            <a:r>
              <a:rPr lang="en-GB" dirty="0">
                <a:solidFill>
                  <a:srgbClr val="002060"/>
                </a:solidFill>
              </a:rPr>
              <a:t>Relative sea level rise has a range of potential impacts, including higher extreme sea levels </a:t>
            </a:r>
            <a:r>
              <a:rPr lang="en-GB" dirty="0" smtClean="0">
                <a:solidFill>
                  <a:srgbClr val="002060"/>
                </a:solidFill>
              </a:rPr>
              <a:t>(</a:t>
            </a:r>
            <a:r>
              <a:rPr lang="en-GB" dirty="0">
                <a:solidFill>
                  <a:srgbClr val="002060"/>
                </a:solidFill>
              </a:rPr>
              <a:t>&amp;</a:t>
            </a:r>
            <a:r>
              <a:rPr lang="en-GB" dirty="0" smtClean="0">
                <a:solidFill>
                  <a:srgbClr val="002060"/>
                </a:solidFill>
              </a:rPr>
              <a:t> </a:t>
            </a:r>
            <a:r>
              <a:rPr lang="en-GB" dirty="0">
                <a:solidFill>
                  <a:srgbClr val="002060"/>
                </a:solidFill>
              </a:rPr>
              <a:t>flooding), coastal erosion, salinization of surface and ground waters,&amp; degradation of coastal habitats , e.g. wetlands</a:t>
            </a:r>
            <a:r>
              <a:rPr lang="en-GB" dirty="0" smtClean="0">
                <a:solidFill>
                  <a:srgbClr val="002060"/>
                </a:solidFill>
              </a:rPr>
              <a:t>.  80% </a:t>
            </a:r>
            <a:r>
              <a:rPr lang="en-GB" dirty="0" err="1" smtClean="0">
                <a:solidFill>
                  <a:srgbClr val="002060"/>
                </a:solidFill>
              </a:rPr>
              <a:t>prob</a:t>
            </a:r>
            <a:r>
              <a:rPr lang="en-GB" dirty="0" smtClean="0">
                <a:solidFill>
                  <a:srgbClr val="002060"/>
                </a:solidFill>
              </a:rPr>
              <a:t> </a:t>
            </a:r>
            <a:r>
              <a:rPr lang="en-GB" dirty="0" err="1" smtClean="0">
                <a:solidFill>
                  <a:srgbClr val="002060"/>
                </a:solidFill>
              </a:rPr>
              <a:t>thatb</a:t>
            </a:r>
            <a:r>
              <a:rPr lang="en-GB" dirty="0" smtClean="0">
                <a:solidFill>
                  <a:srgbClr val="002060"/>
                </a:solidFill>
              </a:rPr>
              <a:t> pop is 9.6 to </a:t>
            </a:r>
            <a:r>
              <a:rPr lang="en-GB" smtClean="0">
                <a:solidFill>
                  <a:srgbClr val="002060"/>
                </a:solidFill>
              </a:rPr>
              <a:t>12.4 by </a:t>
            </a:r>
            <a:r>
              <a:rPr lang="en-GB" dirty="0" smtClean="0">
                <a:solidFill>
                  <a:srgbClr val="002060"/>
                </a:solidFill>
              </a:rPr>
              <a:t>by 2100, Brazil has 8.6 working:1</a:t>
            </a:r>
          </a:p>
          <a:p>
            <a:r>
              <a:rPr lang="en-GB" dirty="0" smtClean="0">
                <a:solidFill>
                  <a:srgbClr val="002060"/>
                </a:solidFill>
              </a:rPr>
              <a:t>;1.5 in 2100</a:t>
            </a:r>
            <a:endParaRPr lang="en-GB" dirty="0">
              <a:solidFill>
                <a:srgbClr val="002060"/>
              </a:solidFill>
            </a:endParaRPr>
          </a:p>
          <a:p>
            <a:endParaRPr lang="en-GB" dirty="0">
              <a:solidFill>
                <a:srgbClr val="002060"/>
              </a:solidFill>
            </a:endParaRP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496816"/>
            <a:ext cx="2637606" cy="1619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33910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494" y="-83374"/>
            <a:ext cx="9329183" cy="69413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874591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8640"/>
            <a:ext cx="9144000"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980593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493" y="1268760"/>
            <a:ext cx="8231965"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035977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395536" y="474345"/>
            <a:ext cx="8424936" cy="3139321"/>
          </a:xfrm>
          <a:prstGeom prst="rect">
            <a:avLst/>
          </a:prstGeom>
        </p:spPr>
        <p:txBody>
          <a:bodyPr wrap="square">
            <a:spAutoFit/>
          </a:bodyPr>
          <a:lstStyle/>
          <a:p>
            <a:r>
              <a:rPr lang="en-GB" dirty="0">
                <a:solidFill>
                  <a:schemeClr val="bg1"/>
                </a:solidFill>
              </a:rPr>
              <a:t>Current rates of sea level rise </a:t>
            </a:r>
            <a:r>
              <a:rPr lang="en-GB" dirty="0" smtClean="0">
                <a:solidFill>
                  <a:schemeClr val="bg1"/>
                </a:solidFill>
              </a:rPr>
              <a:t>from satellite altimetry have </a:t>
            </a:r>
            <a:r>
              <a:rPr lang="en-GB" dirty="0">
                <a:solidFill>
                  <a:schemeClr val="bg1"/>
                </a:solidFill>
              </a:rPr>
              <a:t>been estimated in the range of 2.9–3.4 ± 0.4–0.6 mm per year for </a:t>
            </a:r>
            <a:r>
              <a:rPr lang="en-GB" dirty="0" smtClean="0">
                <a:solidFill>
                  <a:schemeClr val="bg1"/>
                </a:solidFill>
              </a:rPr>
              <a:t>1993–2010.</a:t>
            </a:r>
            <a:r>
              <a:rPr lang="en-GB" u="sng" baseline="30000" dirty="0">
                <a:solidFill>
                  <a:schemeClr val="bg1"/>
                </a:solidFill>
              </a:rPr>
              <a:t> </a:t>
            </a:r>
            <a:r>
              <a:rPr lang="en-GB" dirty="0" smtClean="0">
                <a:solidFill>
                  <a:schemeClr val="bg1"/>
                </a:solidFill>
              </a:rPr>
              <a:t>This </a:t>
            </a:r>
            <a:r>
              <a:rPr lang="en-GB" dirty="0">
                <a:solidFill>
                  <a:schemeClr val="bg1"/>
                </a:solidFill>
              </a:rPr>
              <a:t>exceeds those from tide gauges. It is unclear whether this represents an increase over the last decades; variability; true differences between satellites and tide gauges; or problems with satellite </a:t>
            </a:r>
            <a:r>
              <a:rPr lang="en-GB" dirty="0" smtClean="0">
                <a:solidFill>
                  <a:schemeClr val="bg1"/>
                </a:solidFill>
              </a:rPr>
              <a:t>calibration </a:t>
            </a:r>
            <a:r>
              <a:rPr lang="en-GB" dirty="0">
                <a:solidFill>
                  <a:schemeClr val="bg1"/>
                </a:solidFill>
              </a:rPr>
              <a:t>Knowing the current altitude of a satellite which can measure sea level to a precision of about 20 millimetres (e.g. the </a:t>
            </a:r>
            <a:r>
              <a:rPr lang="en-GB" dirty="0" err="1" smtClean="0">
                <a:solidFill>
                  <a:schemeClr val="bg1"/>
                </a:solidFill>
              </a:rPr>
              <a:t>Topex</a:t>
            </a:r>
            <a:r>
              <a:rPr lang="en-GB" dirty="0" smtClean="0">
                <a:solidFill>
                  <a:schemeClr val="bg1"/>
                </a:solidFill>
              </a:rPr>
              <a:t>/Poseidon system</a:t>
            </a:r>
            <a:r>
              <a:rPr lang="en-GB" dirty="0">
                <a:solidFill>
                  <a:schemeClr val="bg1"/>
                </a:solidFill>
              </a:rPr>
              <a:t>) is primarily complicated by orbital </a:t>
            </a:r>
            <a:r>
              <a:rPr lang="en-GB" dirty="0" smtClean="0">
                <a:solidFill>
                  <a:schemeClr val="bg1"/>
                </a:solidFill>
              </a:rPr>
              <a:t>decay</a:t>
            </a:r>
            <a:r>
              <a:rPr lang="en-GB" dirty="0">
                <a:solidFill>
                  <a:schemeClr val="bg1"/>
                </a:solidFill>
              </a:rPr>
              <a:t> </a:t>
            </a:r>
            <a:r>
              <a:rPr lang="en-GB" dirty="0" smtClean="0">
                <a:solidFill>
                  <a:schemeClr val="bg1"/>
                </a:solidFill>
              </a:rPr>
              <a:t>and </a:t>
            </a:r>
            <a:r>
              <a:rPr lang="en-GB" dirty="0">
                <a:solidFill>
                  <a:schemeClr val="bg1"/>
                </a:solidFill>
              </a:rPr>
              <a:t>the difference between the assumed orbit and the earth </a:t>
            </a:r>
            <a:r>
              <a:rPr lang="en-GB" dirty="0" smtClean="0">
                <a:solidFill>
                  <a:schemeClr val="bg1"/>
                </a:solidFill>
              </a:rPr>
              <a:t>geoid. This </a:t>
            </a:r>
            <a:r>
              <a:rPr lang="en-GB" dirty="0">
                <a:solidFill>
                  <a:schemeClr val="bg1"/>
                </a:solidFill>
              </a:rPr>
              <a:t>problem is partially corrected by regular re-calibration of satellite altimeters from land stations whose height from MSL is known by surveying. Over water, the height is calibrated from tide gauge data which is needed to correct for tides and atmospheric effects on sea level.</a:t>
            </a:r>
            <a:r>
              <a:rPr lang="en-GB" baseline="30000" dirty="0">
                <a:solidFill>
                  <a:schemeClr val="bg1"/>
                </a:solidFill>
              </a:rPr>
              <a:t>[</a:t>
            </a:r>
            <a:endParaRPr lang="en-GB" dirty="0">
              <a:solidFill>
                <a:schemeClr val="bg1"/>
              </a:solidFill>
            </a:endParaRPr>
          </a:p>
        </p:txBody>
      </p:sp>
      <p:pic>
        <p:nvPicPr>
          <p:cNvPr id="3" name="Picture 9" descr="http://upload.wikimedia.org/wikipedia/commons/thumb/6/69/NOAA_sea_level_trend_1993_2010.png/250px-NOAA_sea_level_trend_1993_201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403" y="3861048"/>
            <a:ext cx="4723679" cy="2613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36894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 name="Picture 3" descr="WMO disast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995"/>
            <a:ext cx="3943350" cy="4000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14095" y="4365103"/>
            <a:ext cx="8748464" cy="2554545"/>
          </a:xfrm>
          <a:prstGeom prst="rect">
            <a:avLst/>
          </a:prstGeom>
        </p:spPr>
        <p:txBody>
          <a:bodyPr wrap="square">
            <a:spAutoFit/>
          </a:bodyPr>
          <a:lstStyle/>
          <a:p>
            <a:r>
              <a:rPr lang="en-GB" sz="2000" b="1" dirty="0" smtClean="0">
                <a:solidFill>
                  <a:srgbClr val="FF9966"/>
                </a:solidFill>
                <a:latin typeface="Comic Sans MS" panose="030F0702030302020204" pitchFamily="66" charset="0"/>
              </a:rPr>
              <a:t>KEY: </a:t>
            </a:r>
            <a:r>
              <a:rPr lang="en-GB" sz="2000" b="1" dirty="0" smtClean="0">
                <a:solidFill>
                  <a:schemeClr val="bg1"/>
                </a:solidFill>
                <a:latin typeface="Comic Sans MS" panose="030F0702030302020204" pitchFamily="66" charset="0"/>
              </a:rPr>
              <a:t>Dark blue = floods. </a:t>
            </a:r>
            <a:r>
              <a:rPr lang="en-GB" sz="2000" b="1" dirty="0" smtClean="0">
                <a:solidFill>
                  <a:srgbClr val="00B0F0"/>
                </a:solidFill>
                <a:latin typeface="Comic Sans MS" panose="030F0702030302020204" pitchFamily="66" charset="0"/>
              </a:rPr>
              <a:t>Light blue = mass movement wet</a:t>
            </a:r>
            <a:r>
              <a:rPr lang="en-GB" sz="2000" b="1" dirty="0" smtClean="0">
                <a:latin typeface="Comic Sans MS" panose="030F0702030302020204" pitchFamily="66" charset="0"/>
              </a:rPr>
              <a:t>. </a:t>
            </a:r>
            <a:r>
              <a:rPr lang="en-GB" sz="2000" b="1" dirty="0" smtClean="0">
                <a:solidFill>
                  <a:srgbClr val="92D050"/>
                </a:solidFill>
                <a:latin typeface="Comic Sans MS" panose="030F0702030302020204" pitchFamily="66" charset="0"/>
              </a:rPr>
              <a:t>Green = storms</a:t>
            </a:r>
            <a:r>
              <a:rPr lang="en-GB" sz="2000" b="1" dirty="0" smtClean="0">
                <a:latin typeface="Comic Sans MS" panose="030F0702030302020204" pitchFamily="66" charset="0"/>
              </a:rPr>
              <a:t>. </a:t>
            </a:r>
            <a:r>
              <a:rPr lang="en-GB" sz="2000" b="1" dirty="0" smtClean="0">
                <a:solidFill>
                  <a:srgbClr val="FFFF00"/>
                </a:solidFill>
                <a:latin typeface="Comic Sans MS" panose="030F0702030302020204" pitchFamily="66" charset="0"/>
              </a:rPr>
              <a:t>Yellow = drought.</a:t>
            </a:r>
            <a:r>
              <a:rPr lang="en-GB" sz="2000" b="1" dirty="0" smtClean="0">
                <a:latin typeface="Comic Sans MS" panose="030F0702030302020204" pitchFamily="66" charset="0"/>
              </a:rPr>
              <a:t> </a:t>
            </a:r>
            <a:r>
              <a:rPr lang="en-GB" sz="2000" b="1" dirty="0" smtClean="0">
                <a:solidFill>
                  <a:srgbClr val="FF0066"/>
                </a:solidFill>
                <a:latin typeface="Comic Sans MS" panose="030F0702030302020204" pitchFamily="66" charset="0"/>
              </a:rPr>
              <a:t>Magenta = extreme temperature</a:t>
            </a:r>
            <a:r>
              <a:rPr lang="en-GB" sz="2000" b="1" dirty="0" smtClean="0">
                <a:latin typeface="Comic Sans MS" panose="030F0702030302020204" pitchFamily="66" charset="0"/>
              </a:rPr>
              <a:t>. </a:t>
            </a:r>
            <a:r>
              <a:rPr lang="en-GB" sz="2000" b="1" dirty="0" smtClean="0">
                <a:solidFill>
                  <a:srgbClr val="FF9966"/>
                </a:solidFill>
                <a:latin typeface="Comic Sans MS" panose="030F0702030302020204" pitchFamily="66" charset="0"/>
              </a:rPr>
              <a:t>Orange = Wildfires </a:t>
            </a:r>
            <a:r>
              <a:rPr lang="en-GB" sz="2000" dirty="0" smtClean="0">
                <a:latin typeface="Comic Sans MS" panose="030F0702030302020204" pitchFamily="66" charset="0"/>
              </a:rPr>
              <a:t>Photograph: /WMO </a:t>
            </a:r>
          </a:p>
          <a:p>
            <a:r>
              <a:rPr lang="en-GB" sz="2000" dirty="0" smtClean="0">
                <a:solidFill>
                  <a:schemeClr val="bg1"/>
                </a:solidFill>
                <a:latin typeface="Comic Sans MS" panose="030F0702030302020204" pitchFamily="66" charset="0"/>
              </a:rPr>
              <a:t>Flooding and mega-storms were the leading cause of disaster from 2000-2010. About 80% of the 3,496 disasters of the last decade were due to flooding and storms. Seas are rising because of climate change, so are extreme rain storms. </a:t>
            </a:r>
            <a:r>
              <a:rPr lang="en-GB" sz="2000" dirty="0">
                <a:solidFill>
                  <a:schemeClr val="bg1"/>
                </a:solidFill>
                <a:latin typeface="Comic Sans MS" panose="030F0702030302020204" pitchFamily="66" charset="0"/>
              </a:rPr>
              <a:t>G</a:t>
            </a:r>
            <a:r>
              <a:rPr lang="en-GB" sz="2000" dirty="0" smtClean="0">
                <a:solidFill>
                  <a:schemeClr val="bg1"/>
                </a:solidFill>
                <a:latin typeface="Comic Sans MS" panose="030F0702030302020204" pitchFamily="66" charset="0"/>
              </a:rPr>
              <a:t>rowing evidence that warming temperatures are increasing the hurric</a:t>
            </a:r>
            <a:r>
              <a:rPr lang="en-GB" sz="2000" dirty="0" smtClean="0">
                <a:solidFill>
                  <a:schemeClr val="bg1"/>
                </a:solidFill>
              </a:rPr>
              <a:t>ane </a:t>
            </a:r>
            <a:r>
              <a:rPr lang="en-GB" sz="2000" dirty="0" smtClean="0">
                <a:solidFill>
                  <a:schemeClr val="bg1"/>
                </a:solidFill>
                <a:latin typeface="Comic Sans MS" panose="030F0702030302020204" pitchFamily="66" charset="0"/>
              </a:rPr>
              <a:t>destructive forces.</a:t>
            </a:r>
            <a:endParaRPr lang="en-GB" dirty="0">
              <a:solidFill>
                <a:schemeClr val="bg1"/>
              </a:solidFill>
            </a:endParaRPr>
          </a:p>
        </p:txBody>
      </p:sp>
      <p:sp>
        <p:nvSpPr>
          <p:cNvPr id="6" name="Rectangle 5"/>
          <p:cNvSpPr/>
          <p:nvPr/>
        </p:nvSpPr>
        <p:spPr>
          <a:xfrm>
            <a:off x="4211960" y="34526"/>
            <a:ext cx="4572000" cy="2246769"/>
          </a:xfrm>
          <a:prstGeom prst="rect">
            <a:avLst/>
          </a:prstGeom>
        </p:spPr>
        <p:txBody>
          <a:bodyPr>
            <a:spAutoFit/>
          </a:bodyPr>
          <a:lstStyle/>
          <a:p>
            <a:r>
              <a:rPr lang="en-GB" sz="2000" dirty="0" smtClean="0">
                <a:solidFill>
                  <a:schemeClr val="bg1"/>
                </a:solidFill>
                <a:latin typeface="Comic Sans MS" panose="030F0702030302020204" pitchFamily="66" charset="0"/>
              </a:rPr>
              <a:t>The </a:t>
            </a:r>
            <a:r>
              <a:rPr lang="en-GB" sz="2000" dirty="0">
                <a:solidFill>
                  <a:schemeClr val="bg1"/>
                </a:solidFill>
                <a:latin typeface="Comic Sans MS" panose="030F0702030302020204" pitchFamily="66" charset="0"/>
              </a:rPr>
              <a:t>21</a:t>
            </a:r>
            <a:r>
              <a:rPr lang="en-GB" sz="2000" baseline="30000" dirty="0">
                <a:solidFill>
                  <a:schemeClr val="bg1"/>
                </a:solidFill>
                <a:latin typeface="Comic Sans MS" panose="030F0702030302020204" pitchFamily="66" charset="0"/>
              </a:rPr>
              <a:t>st</a:t>
            </a:r>
            <a:r>
              <a:rPr lang="en-GB" sz="2000" dirty="0">
                <a:solidFill>
                  <a:schemeClr val="bg1"/>
                </a:solidFill>
                <a:latin typeface="Comic Sans MS" panose="030F0702030302020204" pitchFamily="66" charset="0"/>
              </a:rPr>
              <a:t> century first </a:t>
            </a:r>
            <a:r>
              <a:rPr lang="en-GB" sz="2000" dirty="0" smtClean="0">
                <a:solidFill>
                  <a:schemeClr val="bg1"/>
                </a:solidFill>
                <a:latin typeface="Comic Sans MS" panose="030F0702030302020204" pitchFamily="66" charset="0"/>
              </a:rPr>
              <a:t>decade  saw 3,496 natural disasters from floods, storms, droughts and heat waves. That was nearly five times as many disasters as the 743 catastrophes reported during the 1970s – and all are influenced by climate change</a:t>
            </a:r>
            <a:endParaRPr lang="en-GB" sz="2000" dirty="0">
              <a:latin typeface="Comic Sans MS" panose="030F0702030302020204" pitchFamily="66" charset="0"/>
            </a:endParaRPr>
          </a:p>
        </p:txBody>
      </p:sp>
      <p:pic>
        <p:nvPicPr>
          <p:cNvPr id="7" name="Picture 1" descr="Photo: Woman wading through flooded Venice plaz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71033" y="2281296"/>
            <a:ext cx="2914144" cy="2083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2717499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2" descr="C:\Users\Allan\Desktop\Post-Glacial_Sea_Level.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438525"/>
            <a:ext cx="5010150" cy="34194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https://encrypted-tbn2.gstatic.com/images?q=tbn:ANd9GcSMD8uIY57bxEAKs8NLZb-164qxOJoFQLpb-1jdNpgqNcFSpu9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34" y="1"/>
            <a:ext cx="5007716" cy="343852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220072" y="0"/>
            <a:ext cx="4139952" cy="2862322"/>
          </a:xfrm>
          <a:prstGeom prst="rect">
            <a:avLst/>
          </a:prstGeom>
        </p:spPr>
        <p:txBody>
          <a:bodyPr wrap="square">
            <a:spAutoFit/>
          </a:bodyPr>
          <a:lstStyle/>
          <a:p>
            <a:r>
              <a:rPr lang="en-GB" sz="2000" b="1" dirty="0">
                <a:solidFill>
                  <a:srgbClr val="FF0000"/>
                </a:solidFill>
              </a:rPr>
              <a:t>Deaths (%) by disaster type globally </a:t>
            </a:r>
          </a:p>
          <a:p>
            <a:r>
              <a:rPr lang="en-GB" sz="2000" b="1" dirty="0">
                <a:solidFill>
                  <a:srgbClr val="FF0000"/>
                </a:solidFill>
              </a:rPr>
              <a:t>(1970-2012</a:t>
            </a:r>
            <a:r>
              <a:rPr lang="en-GB" sz="2000" b="1" dirty="0" smtClean="0">
                <a:solidFill>
                  <a:srgbClr val="FF0000"/>
                </a:solidFill>
              </a:rPr>
              <a:t>).</a:t>
            </a:r>
            <a:endParaRPr lang="en-GB" sz="2000" b="1" dirty="0">
              <a:solidFill>
                <a:srgbClr val="FF0000"/>
              </a:solidFill>
            </a:endParaRPr>
          </a:p>
          <a:p>
            <a:r>
              <a:rPr lang="en-GB" sz="2000" b="1" dirty="0">
                <a:solidFill>
                  <a:srgbClr val="FFFF00"/>
                </a:solidFill>
              </a:rPr>
              <a:t>Storms                             40</a:t>
            </a:r>
          </a:p>
          <a:p>
            <a:r>
              <a:rPr lang="en-GB" sz="2000" b="1" dirty="0">
                <a:solidFill>
                  <a:schemeClr val="accent6">
                    <a:lumMod val="75000"/>
                  </a:schemeClr>
                </a:solidFill>
              </a:rPr>
              <a:t>Droughts                         35</a:t>
            </a:r>
          </a:p>
          <a:p>
            <a:r>
              <a:rPr lang="en-GB" sz="2000" b="1" dirty="0">
                <a:solidFill>
                  <a:srgbClr val="00B0F0"/>
                </a:solidFill>
              </a:rPr>
              <a:t>Floods                             14</a:t>
            </a:r>
          </a:p>
          <a:p>
            <a:r>
              <a:rPr lang="en-GB" sz="2000" b="1" dirty="0">
                <a:solidFill>
                  <a:schemeClr val="bg1"/>
                </a:solidFill>
              </a:rPr>
              <a:t>Extreme temperatures  9</a:t>
            </a:r>
          </a:p>
          <a:p>
            <a:r>
              <a:rPr lang="en-GB" sz="2000" b="1" dirty="0">
                <a:solidFill>
                  <a:srgbClr val="00B050"/>
                </a:solidFill>
              </a:rPr>
              <a:t>Others  </a:t>
            </a:r>
            <a:r>
              <a:rPr lang="en-GB" sz="2000" b="1" dirty="0">
                <a:solidFill>
                  <a:schemeClr val="bg1"/>
                </a:solidFill>
              </a:rPr>
              <a:t>                            </a:t>
            </a:r>
            <a:r>
              <a:rPr lang="en-GB" sz="2000" b="1" dirty="0" smtClean="0">
                <a:solidFill>
                  <a:schemeClr val="bg1"/>
                </a:solidFill>
              </a:rPr>
              <a:t> 2</a:t>
            </a:r>
            <a:endParaRPr lang="en-GB" sz="2000" b="1" dirty="0">
              <a:solidFill>
                <a:schemeClr val="bg1"/>
              </a:solidFill>
            </a:endParaRPr>
          </a:p>
          <a:p>
            <a:r>
              <a:rPr lang="en-GB" sz="2000" b="1" dirty="0">
                <a:solidFill>
                  <a:schemeClr val="bg1"/>
                </a:solidFill>
              </a:rPr>
              <a:t>Source: WMO</a:t>
            </a:r>
            <a:r>
              <a:rPr lang="en-GB" sz="2000" b="1" dirty="0"/>
              <a:t/>
            </a:r>
            <a:br>
              <a:rPr lang="en-GB" sz="2000" b="1" dirty="0"/>
            </a:br>
            <a:endParaRPr lang="en-GB" sz="2000" b="1" dirty="0"/>
          </a:p>
        </p:txBody>
      </p:sp>
      <p:sp>
        <p:nvSpPr>
          <p:cNvPr id="6" name="Rectangle 5"/>
          <p:cNvSpPr/>
          <p:nvPr/>
        </p:nvSpPr>
        <p:spPr>
          <a:xfrm>
            <a:off x="5017148" y="2764572"/>
            <a:ext cx="4572000" cy="4093428"/>
          </a:xfrm>
          <a:prstGeom prst="rect">
            <a:avLst/>
          </a:prstGeom>
        </p:spPr>
        <p:txBody>
          <a:bodyPr>
            <a:spAutoFit/>
          </a:bodyPr>
          <a:lstStyle/>
          <a:p>
            <a:r>
              <a:rPr lang="en-GB" sz="2000" b="1" dirty="0">
                <a:solidFill>
                  <a:srgbClr val="FF0000"/>
                </a:solidFill>
              </a:rPr>
              <a:t>Disasters ranked by economic losses </a:t>
            </a:r>
          </a:p>
          <a:p>
            <a:r>
              <a:rPr lang="en-GB" sz="2000" b="1" dirty="0">
                <a:solidFill>
                  <a:srgbClr val="FF0000"/>
                </a:solidFill>
              </a:rPr>
              <a:t>(1970-2012; $</a:t>
            </a:r>
            <a:r>
              <a:rPr lang="en-GB" sz="2000" b="1" dirty="0" err="1">
                <a:solidFill>
                  <a:srgbClr val="FF0000"/>
                </a:solidFill>
              </a:rPr>
              <a:t>bn</a:t>
            </a:r>
            <a:r>
              <a:rPr lang="en-GB" sz="2000" b="1" dirty="0" smtClean="0">
                <a:solidFill>
                  <a:srgbClr val="FF0000"/>
                </a:solidFill>
              </a:rPr>
              <a:t>).</a:t>
            </a:r>
            <a:endParaRPr lang="en-GB" sz="2000" b="1" dirty="0">
              <a:solidFill>
                <a:srgbClr val="FF0000"/>
              </a:solidFill>
            </a:endParaRPr>
          </a:p>
          <a:p>
            <a:r>
              <a:rPr lang="en-GB" sz="2000" b="1" dirty="0">
                <a:solidFill>
                  <a:schemeClr val="accent6">
                    <a:lumMod val="75000"/>
                  </a:schemeClr>
                </a:solidFill>
              </a:rPr>
              <a:t>Drought in China 1994 </a:t>
            </a:r>
            <a:r>
              <a:rPr lang="en-GB" sz="2000" b="1" dirty="0" smtClean="0">
                <a:solidFill>
                  <a:schemeClr val="accent6">
                    <a:lumMod val="75000"/>
                  </a:schemeClr>
                </a:solidFill>
              </a:rPr>
              <a:t>          146.89</a:t>
            </a:r>
            <a:endParaRPr lang="en-GB" sz="2000" b="1" dirty="0">
              <a:solidFill>
                <a:schemeClr val="accent6">
                  <a:lumMod val="75000"/>
                </a:schemeClr>
              </a:solidFill>
            </a:endParaRPr>
          </a:p>
          <a:p>
            <a:r>
              <a:rPr lang="en-GB" sz="2000" b="1" dirty="0">
                <a:solidFill>
                  <a:srgbClr val="FFFF00"/>
                </a:solidFill>
              </a:rPr>
              <a:t>Storm (Katrina) in US 2005 </a:t>
            </a:r>
            <a:r>
              <a:rPr lang="en-GB" sz="2000" b="1" dirty="0" smtClean="0">
                <a:solidFill>
                  <a:srgbClr val="FFFF00"/>
                </a:solidFill>
              </a:rPr>
              <a:t>     50</a:t>
            </a:r>
            <a:endParaRPr lang="en-GB" sz="2000" b="1" dirty="0">
              <a:solidFill>
                <a:srgbClr val="FFFF00"/>
              </a:solidFill>
            </a:endParaRPr>
          </a:p>
          <a:p>
            <a:r>
              <a:rPr lang="en-GB" sz="2000" b="1" dirty="0">
                <a:solidFill>
                  <a:srgbClr val="FFFF00"/>
                </a:solidFill>
              </a:rPr>
              <a:t>Storm (Sandy) in US 2012 </a:t>
            </a:r>
            <a:r>
              <a:rPr lang="en-GB" sz="2000" b="1" dirty="0" smtClean="0">
                <a:solidFill>
                  <a:srgbClr val="FFFF00"/>
                </a:solidFill>
              </a:rPr>
              <a:t>       43.37</a:t>
            </a:r>
            <a:endParaRPr lang="en-GB" sz="2000" b="1" dirty="0">
              <a:solidFill>
                <a:srgbClr val="FFFF00"/>
              </a:solidFill>
            </a:endParaRPr>
          </a:p>
          <a:p>
            <a:r>
              <a:rPr lang="en-GB" sz="2000" b="1" dirty="0">
                <a:solidFill>
                  <a:srgbClr val="FFFF00"/>
                </a:solidFill>
              </a:rPr>
              <a:t>Storm (Andrew) in US 1992 </a:t>
            </a:r>
            <a:r>
              <a:rPr lang="en-GB" sz="2000" b="1" dirty="0" smtClean="0">
                <a:solidFill>
                  <a:srgbClr val="FFFF00"/>
                </a:solidFill>
              </a:rPr>
              <a:t>   42.25</a:t>
            </a:r>
            <a:endParaRPr lang="en-GB" sz="2000" b="1" dirty="0">
              <a:solidFill>
                <a:srgbClr val="FFFF00"/>
              </a:solidFill>
            </a:endParaRPr>
          </a:p>
          <a:p>
            <a:r>
              <a:rPr lang="en-GB" sz="2000" b="1" dirty="0">
                <a:solidFill>
                  <a:srgbClr val="00B0F0"/>
                </a:solidFill>
              </a:rPr>
              <a:t>Flood in China 1998 </a:t>
            </a:r>
            <a:r>
              <a:rPr lang="en-GB" sz="2000" b="1" dirty="0" smtClean="0">
                <a:solidFill>
                  <a:srgbClr val="00B0F0"/>
                </a:solidFill>
              </a:rPr>
              <a:t>                 40.82</a:t>
            </a:r>
            <a:endParaRPr lang="en-GB" sz="2000" b="1" dirty="0">
              <a:solidFill>
                <a:srgbClr val="00B0F0"/>
              </a:solidFill>
            </a:endParaRPr>
          </a:p>
          <a:p>
            <a:r>
              <a:rPr lang="en-GB" sz="2000" b="1" dirty="0">
                <a:solidFill>
                  <a:srgbClr val="00B0F0"/>
                </a:solidFill>
              </a:rPr>
              <a:t>Flood in Thailand 2011 </a:t>
            </a:r>
            <a:r>
              <a:rPr lang="en-GB" sz="2000" b="1" dirty="0" smtClean="0">
                <a:solidFill>
                  <a:srgbClr val="00B0F0"/>
                </a:solidFill>
              </a:rPr>
              <a:t>            31.98</a:t>
            </a:r>
            <a:endParaRPr lang="en-GB" sz="2000" b="1" dirty="0">
              <a:solidFill>
                <a:srgbClr val="00B0F0"/>
              </a:solidFill>
            </a:endParaRPr>
          </a:p>
          <a:p>
            <a:r>
              <a:rPr lang="en-GB" sz="2000" b="1" dirty="0">
                <a:solidFill>
                  <a:srgbClr val="FFFF00"/>
                </a:solidFill>
              </a:rPr>
              <a:t>Storm (Ike) in US 2008 </a:t>
            </a:r>
            <a:r>
              <a:rPr lang="en-GB" sz="2000" b="1" dirty="0" smtClean="0">
                <a:solidFill>
                  <a:srgbClr val="FFFF00"/>
                </a:solidFill>
              </a:rPr>
              <a:t>            22.59</a:t>
            </a:r>
            <a:endParaRPr lang="en-GB" sz="2000" b="1" dirty="0">
              <a:solidFill>
                <a:srgbClr val="FFFF00"/>
              </a:solidFill>
            </a:endParaRPr>
          </a:p>
          <a:p>
            <a:r>
              <a:rPr lang="en-GB" sz="2000" b="1" dirty="0">
                <a:solidFill>
                  <a:srgbClr val="00B0F0"/>
                </a:solidFill>
              </a:rPr>
              <a:t>Flood in Korea 1995 </a:t>
            </a:r>
            <a:r>
              <a:rPr lang="en-GB" sz="2000" b="1" dirty="0" smtClean="0">
                <a:solidFill>
                  <a:srgbClr val="00B0F0"/>
                </a:solidFill>
              </a:rPr>
              <a:t>                 22.49</a:t>
            </a:r>
            <a:endParaRPr lang="en-GB" sz="2000" b="1" dirty="0">
              <a:solidFill>
                <a:srgbClr val="00B0F0"/>
              </a:solidFill>
            </a:endParaRPr>
          </a:p>
          <a:p>
            <a:r>
              <a:rPr lang="en-GB" sz="2000" b="1" dirty="0">
                <a:solidFill>
                  <a:schemeClr val="bg1"/>
                </a:solidFill>
              </a:rPr>
              <a:t>Extreme temps ,China 2008 </a:t>
            </a:r>
            <a:r>
              <a:rPr lang="en-GB" sz="2000" b="1" dirty="0" smtClean="0">
                <a:solidFill>
                  <a:schemeClr val="bg1"/>
                </a:solidFill>
              </a:rPr>
              <a:t>   21.87</a:t>
            </a:r>
            <a:endParaRPr lang="en-GB" sz="2000" b="1" dirty="0">
              <a:solidFill>
                <a:schemeClr val="bg1"/>
              </a:solidFill>
            </a:endParaRPr>
          </a:p>
          <a:p>
            <a:r>
              <a:rPr lang="en-GB" sz="2000" b="1" dirty="0">
                <a:solidFill>
                  <a:srgbClr val="FFFF00"/>
                </a:solidFill>
              </a:rPr>
              <a:t>Storm (Ivan) in US 2004 </a:t>
            </a:r>
            <a:r>
              <a:rPr lang="en-GB" sz="2000" b="1" dirty="0" smtClean="0">
                <a:solidFill>
                  <a:srgbClr val="FFFF00"/>
                </a:solidFill>
              </a:rPr>
              <a:t>          21.33</a:t>
            </a:r>
            <a:endParaRPr lang="en-GB" sz="2000" b="1" dirty="0">
              <a:solidFill>
                <a:srgbClr val="FFFF00"/>
              </a:solidFill>
            </a:endParaRPr>
          </a:p>
          <a:p>
            <a:r>
              <a:rPr lang="en-GB" sz="2000" b="1" dirty="0">
                <a:solidFill>
                  <a:schemeClr val="accent6">
                    <a:lumMod val="75000"/>
                  </a:schemeClr>
                </a:solidFill>
              </a:rPr>
              <a:t>Drought in China 1994 </a:t>
            </a:r>
            <a:r>
              <a:rPr lang="en-GB" sz="2000" b="1" dirty="0" smtClean="0">
                <a:solidFill>
                  <a:schemeClr val="accent6">
                    <a:lumMod val="75000"/>
                  </a:schemeClr>
                </a:solidFill>
              </a:rPr>
              <a:t>             </a:t>
            </a:r>
            <a:r>
              <a:rPr lang="en-GB" b="1" dirty="0" smtClean="0">
                <a:solidFill>
                  <a:schemeClr val="accent6">
                    <a:lumMod val="75000"/>
                  </a:schemeClr>
                </a:solidFill>
              </a:rPr>
              <a:t>21.33</a:t>
            </a:r>
            <a:endParaRPr lang="en-GB" b="1" dirty="0">
              <a:solidFill>
                <a:schemeClr val="accent6">
                  <a:lumMod val="75000"/>
                </a:schemeClr>
              </a:solidFill>
            </a:endParaRPr>
          </a:p>
        </p:txBody>
      </p:sp>
    </p:spTree>
    <p:extLst>
      <p:ext uri="{BB962C8B-B14F-4D97-AF65-F5344CB8AC3E}">
        <p14:creationId xmlns:p14="http://schemas.microsoft.com/office/powerpoint/2010/main" val="12046098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 name="Picture 3" descr="WMO disast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43350" cy="40005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34130" y="4293096"/>
            <a:ext cx="8902365" cy="2554545"/>
          </a:xfrm>
          <a:prstGeom prst="rect">
            <a:avLst/>
          </a:prstGeom>
        </p:spPr>
        <p:txBody>
          <a:bodyPr wrap="square">
            <a:spAutoFit/>
          </a:bodyPr>
          <a:lstStyle/>
          <a:p>
            <a:r>
              <a:rPr lang="en-GB" sz="2000" b="1" dirty="0" smtClean="0">
                <a:solidFill>
                  <a:schemeClr val="accent6">
                    <a:lumMod val="75000"/>
                  </a:schemeClr>
                </a:solidFill>
                <a:latin typeface="Comic Sans MS" panose="030F0702030302020204" pitchFamily="66" charset="0"/>
              </a:rPr>
              <a:t>KEY: </a:t>
            </a:r>
            <a:r>
              <a:rPr lang="en-GB" sz="2000" b="1" dirty="0" smtClean="0">
                <a:solidFill>
                  <a:schemeClr val="bg1"/>
                </a:solidFill>
                <a:latin typeface="Comic Sans MS" panose="030F0702030302020204" pitchFamily="66" charset="0"/>
              </a:rPr>
              <a:t>Dark blue = floods</a:t>
            </a:r>
            <a:r>
              <a:rPr lang="en-GB" sz="2000" b="1" dirty="0" smtClean="0">
                <a:latin typeface="Comic Sans MS" panose="030F0702030302020204" pitchFamily="66" charset="0"/>
              </a:rPr>
              <a:t>. </a:t>
            </a:r>
            <a:r>
              <a:rPr lang="en-GB" sz="2000" b="1" dirty="0" smtClean="0">
                <a:solidFill>
                  <a:srgbClr val="00B0F0"/>
                </a:solidFill>
                <a:latin typeface="Comic Sans MS" panose="030F0702030302020204" pitchFamily="66" charset="0"/>
              </a:rPr>
              <a:t>Light blue = mass movement wet</a:t>
            </a:r>
            <a:r>
              <a:rPr lang="en-GB" sz="2000" b="1" dirty="0" smtClean="0">
                <a:latin typeface="Comic Sans MS" panose="030F0702030302020204" pitchFamily="66" charset="0"/>
              </a:rPr>
              <a:t>, </a:t>
            </a:r>
            <a:r>
              <a:rPr lang="en-GB" sz="2000" b="1" dirty="0" smtClean="0">
                <a:solidFill>
                  <a:srgbClr val="92D050"/>
                </a:solidFill>
                <a:latin typeface="Comic Sans MS" panose="030F0702030302020204" pitchFamily="66" charset="0"/>
              </a:rPr>
              <a:t>Green = storms</a:t>
            </a:r>
            <a:r>
              <a:rPr lang="en-GB" sz="2000" b="1" dirty="0" smtClean="0">
                <a:latin typeface="Comic Sans MS" panose="030F0702030302020204" pitchFamily="66" charset="0"/>
              </a:rPr>
              <a:t>. </a:t>
            </a:r>
            <a:r>
              <a:rPr lang="en-GB" sz="2000" b="1" dirty="0" smtClean="0">
                <a:solidFill>
                  <a:srgbClr val="FFFF00"/>
                </a:solidFill>
                <a:latin typeface="Comic Sans MS" panose="030F0702030302020204" pitchFamily="66" charset="0"/>
              </a:rPr>
              <a:t>Yellow = drought.</a:t>
            </a:r>
            <a:r>
              <a:rPr lang="en-GB" sz="2000" b="1" dirty="0" smtClean="0">
                <a:latin typeface="Comic Sans MS" panose="030F0702030302020204" pitchFamily="66" charset="0"/>
              </a:rPr>
              <a:t> </a:t>
            </a:r>
            <a:r>
              <a:rPr lang="en-GB" sz="2000" b="1" dirty="0" smtClean="0">
                <a:solidFill>
                  <a:srgbClr val="FF0066"/>
                </a:solidFill>
                <a:latin typeface="Comic Sans MS" panose="030F0702030302020204" pitchFamily="66" charset="0"/>
              </a:rPr>
              <a:t>Magenta = extreme temperature</a:t>
            </a:r>
            <a:r>
              <a:rPr lang="en-GB" sz="2000" b="1" dirty="0" smtClean="0">
                <a:latin typeface="Comic Sans MS" panose="030F0702030302020204" pitchFamily="66" charset="0"/>
              </a:rPr>
              <a:t>. </a:t>
            </a:r>
            <a:r>
              <a:rPr lang="en-GB" sz="2000" b="1" dirty="0" smtClean="0">
                <a:solidFill>
                  <a:srgbClr val="FF9966"/>
                </a:solidFill>
                <a:latin typeface="Comic Sans MS" panose="030F0702030302020204" pitchFamily="66" charset="0"/>
              </a:rPr>
              <a:t>Orange = Wildfires </a:t>
            </a:r>
            <a:r>
              <a:rPr lang="en-GB" sz="2000" dirty="0" smtClean="0">
                <a:solidFill>
                  <a:schemeClr val="bg1"/>
                </a:solidFill>
                <a:latin typeface="Comic Sans MS" panose="030F0702030302020204" pitchFamily="66" charset="0"/>
              </a:rPr>
              <a:t>Photograph: WMO </a:t>
            </a:r>
            <a:endParaRPr lang="en-GB" dirty="0" smtClean="0"/>
          </a:p>
          <a:p>
            <a:r>
              <a:rPr lang="en-GB" sz="2000" dirty="0" smtClean="0">
                <a:solidFill>
                  <a:srgbClr val="FFFF00"/>
                </a:solidFill>
                <a:latin typeface="Comic Sans MS" panose="030F0702030302020204" pitchFamily="66" charset="0"/>
              </a:rPr>
              <a:t>Flooding and mega-storms </a:t>
            </a:r>
            <a:r>
              <a:rPr lang="en-GB" sz="2000" dirty="0" smtClean="0">
                <a:solidFill>
                  <a:schemeClr val="bg1"/>
                </a:solidFill>
                <a:latin typeface="Comic Sans MS" panose="030F0702030302020204" pitchFamily="66" charset="0"/>
              </a:rPr>
              <a:t>were by far the leading cause of disaster from 2000-2010. About 80% of the 3,496 disasters of the last decade were due to </a:t>
            </a:r>
            <a:r>
              <a:rPr lang="en-GB" sz="2000" dirty="0" smtClean="0">
                <a:solidFill>
                  <a:srgbClr val="FFFF00"/>
                </a:solidFill>
                <a:latin typeface="Comic Sans MS" panose="030F0702030302020204" pitchFamily="66" charset="0"/>
              </a:rPr>
              <a:t>flooding and storms</a:t>
            </a:r>
            <a:r>
              <a:rPr lang="en-GB" sz="2000" dirty="0" smtClean="0">
                <a:solidFill>
                  <a:schemeClr val="bg1"/>
                </a:solidFill>
                <a:latin typeface="Comic Sans MS" panose="030F0702030302020204" pitchFamily="66" charset="0"/>
              </a:rPr>
              <a:t>. Seas are rising because of climate change. So are extreme rain storms. There is growing evidence that warming temperatures are increasing the destructive force of hurricanes</a:t>
            </a:r>
            <a:r>
              <a:rPr lang="en-GB" dirty="0" smtClean="0">
                <a:solidFill>
                  <a:schemeClr val="bg1"/>
                </a:solidFill>
              </a:rPr>
              <a:t>.</a:t>
            </a:r>
            <a:endParaRPr lang="en-GB" dirty="0">
              <a:solidFill>
                <a:schemeClr val="bg1"/>
              </a:solidFill>
            </a:endParaRPr>
          </a:p>
        </p:txBody>
      </p:sp>
      <p:sp>
        <p:nvSpPr>
          <p:cNvPr id="6" name="Rectangle 5"/>
          <p:cNvSpPr/>
          <p:nvPr/>
        </p:nvSpPr>
        <p:spPr>
          <a:xfrm>
            <a:off x="4139952" y="188640"/>
            <a:ext cx="4572000" cy="1631216"/>
          </a:xfrm>
          <a:prstGeom prst="rect">
            <a:avLst/>
          </a:prstGeom>
        </p:spPr>
        <p:txBody>
          <a:bodyPr>
            <a:spAutoFit/>
          </a:bodyPr>
          <a:lstStyle/>
          <a:p>
            <a:r>
              <a:rPr lang="en-GB" sz="2000" dirty="0" smtClean="0">
                <a:solidFill>
                  <a:schemeClr val="bg1"/>
                </a:solidFill>
                <a:latin typeface="Comic Sans MS" panose="030F0702030302020204" pitchFamily="66" charset="0"/>
              </a:rPr>
              <a:t>The world already is nearly five times as dangerous and disaster prone as it was in the 1970s, because of the increasing risks brought by climate change</a:t>
            </a:r>
            <a:endParaRPr lang="en-GB" sz="2000" dirty="0">
              <a:latin typeface="Comic Sans MS" panose="030F0702030302020204" pitchFamily="66" charset="0"/>
            </a:endParaRPr>
          </a:p>
        </p:txBody>
      </p:sp>
      <p:pic>
        <p:nvPicPr>
          <p:cNvPr id="7" name="Picture 7" descr="C:\Users\Allan\Desktop\155250867-300fa9e3-4353-4849-8a79-418c2127b75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6243" y="1916630"/>
            <a:ext cx="2958083" cy="2348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800307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 name="Picture 3" descr="Costly floods globall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929875" cy="40005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67544" y="4334232"/>
            <a:ext cx="8136904" cy="2523768"/>
          </a:xfrm>
          <a:prstGeom prst="rect">
            <a:avLst/>
          </a:prstGeom>
        </p:spPr>
        <p:txBody>
          <a:bodyPr wrap="square">
            <a:spAutoFit/>
          </a:bodyPr>
          <a:lstStyle/>
          <a:p>
            <a:r>
              <a:rPr lang="en-GB" sz="2000" b="1" dirty="0" smtClean="0">
                <a:solidFill>
                  <a:srgbClr val="FF9966"/>
                </a:solidFill>
                <a:latin typeface="Comic Sans MS" panose="030F0702030302020204" pitchFamily="66" charset="0"/>
              </a:rPr>
              <a:t>KEY:</a:t>
            </a:r>
            <a:r>
              <a:rPr lang="en-GB" sz="2000" dirty="0" smtClean="0">
                <a:latin typeface="Comic Sans MS" panose="030F0702030302020204" pitchFamily="66" charset="0"/>
              </a:rPr>
              <a:t>: </a:t>
            </a:r>
            <a:r>
              <a:rPr lang="en-GB" sz="2000" b="1" dirty="0" smtClean="0">
                <a:solidFill>
                  <a:schemeClr val="bg1"/>
                </a:solidFill>
                <a:latin typeface="Comic Sans MS" panose="030F0702030302020204" pitchFamily="66" charset="0"/>
              </a:rPr>
              <a:t>Dark blue = floods</a:t>
            </a:r>
            <a:r>
              <a:rPr lang="en-GB" sz="2000" b="1" dirty="0" smtClean="0">
                <a:latin typeface="Comic Sans MS" panose="030F0702030302020204" pitchFamily="66" charset="0"/>
              </a:rPr>
              <a:t>. </a:t>
            </a:r>
            <a:r>
              <a:rPr lang="en-GB" sz="2000" b="1" dirty="0" smtClean="0">
                <a:solidFill>
                  <a:srgbClr val="00B0F0"/>
                </a:solidFill>
                <a:latin typeface="Comic Sans MS" panose="030F0702030302020204" pitchFamily="66" charset="0"/>
              </a:rPr>
              <a:t>Light blue = mass movement wet</a:t>
            </a:r>
            <a:r>
              <a:rPr lang="en-GB" sz="2000" b="1" dirty="0" smtClean="0">
                <a:latin typeface="Comic Sans MS" panose="030F0702030302020204" pitchFamily="66" charset="0"/>
              </a:rPr>
              <a:t>. </a:t>
            </a:r>
            <a:r>
              <a:rPr lang="en-GB" sz="2000" b="1" dirty="0" smtClean="0">
                <a:solidFill>
                  <a:srgbClr val="92D050"/>
                </a:solidFill>
                <a:latin typeface="Comic Sans MS" panose="030F0702030302020204" pitchFamily="66" charset="0"/>
              </a:rPr>
              <a:t>Green = storms</a:t>
            </a:r>
            <a:r>
              <a:rPr lang="en-GB" sz="2000" b="1" dirty="0" smtClean="0">
                <a:latin typeface="Comic Sans MS" panose="030F0702030302020204" pitchFamily="66" charset="0"/>
              </a:rPr>
              <a:t>. </a:t>
            </a:r>
            <a:r>
              <a:rPr lang="en-GB" sz="2000" b="1" dirty="0" smtClean="0">
                <a:solidFill>
                  <a:srgbClr val="FFFF00"/>
                </a:solidFill>
                <a:latin typeface="Comic Sans MS" panose="030F0702030302020204" pitchFamily="66" charset="0"/>
              </a:rPr>
              <a:t>Yellow = drought.</a:t>
            </a:r>
            <a:r>
              <a:rPr lang="en-GB" sz="2000" b="1" dirty="0" smtClean="0">
                <a:latin typeface="Comic Sans MS" panose="030F0702030302020204" pitchFamily="66" charset="0"/>
              </a:rPr>
              <a:t> </a:t>
            </a:r>
            <a:r>
              <a:rPr lang="en-GB" sz="2000" b="1" dirty="0" smtClean="0">
                <a:solidFill>
                  <a:srgbClr val="FF0066"/>
                </a:solidFill>
                <a:latin typeface="Comic Sans MS" panose="030F0702030302020204" pitchFamily="66" charset="0"/>
              </a:rPr>
              <a:t>Magenta = extreme temperature</a:t>
            </a:r>
            <a:r>
              <a:rPr lang="en-GB" sz="2000" b="1" dirty="0" smtClean="0">
                <a:latin typeface="Comic Sans MS" panose="030F0702030302020204" pitchFamily="66" charset="0"/>
              </a:rPr>
              <a:t>. </a:t>
            </a:r>
            <a:r>
              <a:rPr lang="en-GB" sz="2000" b="1" dirty="0" smtClean="0">
                <a:solidFill>
                  <a:srgbClr val="FF9966"/>
                </a:solidFill>
                <a:latin typeface="Comic Sans MS" panose="030F0702030302020204" pitchFamily="66" charset="0"/>
              </a:rPr>
              <a:t>Orange = Wildfires </a:t>
            </a:r>
            <a:r>
              <a:rPr lang="en-GB" sz="2000" dirty="0" smtClean="0">
                <a:latin typeface="Comic Sans MS" panose="030F0702030302020204" pitchFamily="66" charset="0"/>
              </a:rPr>
              <a:t>Photograph</a:t>
            </a:r>
            <a:r>
              <a:rPr lang="en-GB" dirty="0" smtClean="0"/>
              <a:t>: /WMO </a:t>
            </a:r>
          </a:p>
          <a:p>
            <a:endParaRPr lang="en-GB" dirty="0" smtClean="0"/>
          </a:p>
          <a:p>
            <a:r>
              <a:rPr lang="en-GB" sz="2000" dirty="0" smtClean="0">
                <a:solidFill>
                  <a:schemeClr val="bg1"/>
                </a:solidFill>
                <a:latin typeface="Comic Sans MS" panose="030F0702030302020204" pitchFamily="66" charset="0"/>
              </a:rPr>
              <a:t>Disasters were about 5.5 times more expensive by 2010 than they were in the 1970s, and most of that was because of the rising losses due to floods. The cost of disasters rose to $864bn (£505bn) in the last decade.</a:t>
            </a:r>
            <a:endParaRPr lang="en-GB" sz="2000" dirty="0">
              <a:solidFill>
                <a:schemeClr val="bg1"/>
              </a:solidFill>
              <a:latin typeface="Comic Sans MS" panose="030F0702030302020204" pitchFamily="66" charset="0"/>
            </a:endParaRPr>
          </a:p>
        </p:txBody>
      </p:sp>
      <p:sp>
        <p:nvSpPr>
          <p:cNvPr id="4" name="Rectangle 3"/>
          <p:cNvSpPr/>
          <p:nvPr/>
        </p:nvSpPr>
        <p:spPr>
          <a:xfrm>
            <a:off x="4283968" y="260648"/>
            <a:ext cx="4572000" cy="2862322"/>
          </a:xfrm>
          <a:prstGeom prst="rect">
            <a:avLst/>
          </a:prstGeom>
        </p:spPr>
        <p:txBody>
          <a:bodyPr>
            <a:spAutoFit/>
          </a:bodyPr>
          <a:lstStyle/>
          <a:p>
            <a:r>
              <a:rPr lang="en-GB" sz="2000" dirty="0">
                <a:solidFill>
                  <a:schemeClr val="bg1"/>
                </a:solidFill>
                <a:latin typeface="Comic Sans MS" panose="030F0702030302020204" pitchFamily="66" charset="0"/>
              </a:rPr>
              <a:t>N</a:t>
            </a:r>
            <a:r>
              <a:rPr lang="en-GB" sz="2000" dirty="0" smtClean="0">
                <a:solidFill>
                  <a:schemeClr val="bg1"/>
                </a:solidFill>
                <a:latin typeface="Comic Sans MS" panose="030F0702030302020204" pitchFamily="66" charset="0"/>
              </a:rPr>
              <a:t>atural disasters are occurring nearly five times as often as they were in the 1970s. But some – such as floods and storms – pose a bigger threat than others. </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Flooding and storms are also taking a bigger bite out of the economy, but heat waves are an emerging killer</a:t>
            </a:r>
            <a:r>
              <a:rPr lang="en-GB" sz="2000" dirty="0">
                <a:solidFill>
                  <a:schemeClr val="bg1"/>
                </a:solidFill>
                <a:latin typeface="Comic Sans MS" panose="030F0702030302020204" pitchFamily="66" charset="0"/>
              </a:rPr>
              <a:t>. e</a:t>
            </a:r>
          </a:p>
        </p:txBody>
      </p:sp>
    </p:spTree>
    <p:extLst>
      <p:ext uri="{BB962C8B-B14F-4D97-AF65-F5344CB8AC3E}">
        <p14:creationId xmlns:p14="http://schemas.microsoft.com/office/powerpoint/2010/main" val="38801546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extBox 1"/>
          <p:cNvSpPr txBox="1"/>
          <p:nvPr/>
        </p:nvSpPr>
        <p:spPr>
          <a:xfrm>
            <a:off x="107504" y="188640"/>
            <a:ext cx="8640960" cy="5478423"/>
          </a:xfrm>
          <a:prstGeom prst="rect">
            <a:avLst/>
          </a:prstGeom>
          <a:noFill/>
        </p:spPr>
        <p:txBody>
          <a:bodyPr wrap="square" rtlCol="0">
            <a:spAutoFit/>
          </a:bodyPr>
          <a:lstStyle/>
          <a:p>
            <a:endParaRPr lang="en-GB" sz="2000" b="1" dirty="0" smtClean="0">
              <a:solidFill>
                <a:srgbClr val="FFFF00"/>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  </a:t>
            </a:r>
            <a:r>
              <a:rPr lang="en-GB" sz="2200" b="1" dirty="0" smtClean="0">
                <a:solidFill>
                  <a:schemeClr val="accent6">
                    <a:lumMod val="75000"/>
                  </a:schemeClr>
                </a:solidFill>
                <a:latin typeface="Comic Sans MS" panose="030F0702030302020204" pitchFamily="66" charset="0"/>
              </a:rPr>
              <a:t>AFTER THE IPCC RECENT REPORT, HEADLINES WERE;</a:t>
            </a:r>
          </a:p>
          <a:p>
            <a:endParaRPr lang="en-GB" sz="2200" b="1" dirty="0">
              <a:solidFill>
                <a:srgbClr val="FFFF00"/>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Daily Telegraph</a:t>
            </a:r>
            <a:r>
              <a:rPr lang="en-GB" sz="2200" dirty="0" smtClean="0">
                <a:solidFill>
                  <a:schemeClr val="bg1"/>
                </a:solidFill>
                <a:latin typeface="Comic Sans MS" panose="030F0702030302020204" pitchFamily="66" charset="0"/>
              </a:rPr>
              <a:t>: IPCC cannot be trusted: unreliable accounts + it uses models. Stopping climate change is too expensive so adapt…..  </a:t>
            </a:r>
            <a:r>
              <a:rPr lang="en-GB" sz="2200" dirty="0" smtClean="0">
                <a:solidFill>
                  <a:srgbClr val="00B0F0"/>
                </a:solidFill>
                <a:latin typeface="Comic Sans MS" panose="030F0702030302020204" pitchFamily="66" charset="0"/>
              </a:rPr>
              <a:t>‘Perhaps instead of continued doom-mongering…  greater thought needs to be given to how mankind might adapt to the climatic realities.’</a:t>
            </a:r>
          </a:p>
          <a:p>
            <a:endParaRPr lang="en-GB" sz="2200" dirty="0" smtClean="0">
              <a:solidFill>
                <a:schemeClr val="bg1"/>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Daily Mail</a:t>
            </a:r>
            <a:r>
              <a:rPr lang="en-GB" sz="2200" dirty="0" smtClean="0">
                <a:solidFill>
                  <a:schemeClr val="bg1"/>
                </a:solidFill>
                <a:latin typeface="Comic Sans MS" panose="030F0702030302020204" pitchFamily="66" charset="0"/>
              </a:rPr>
              <a:t>: Kim Kardashian’s new curves + little George is the spit of Kate + new coal reserves under the North Sea – enough to power the UK for centuries.</a:t>
            </a:r>
          </a:p>
          <a:p>
            <a:endParaRPr lang="en-GB" sz="2200" dirty="0" smtClean="0">
              <a:solidFill>
                <a:schemeClr val="bg1"/>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Owen Patterson </a:t>
            </a:r>
            <a:r>
              <a:rPr lang="en-GB" sz="2200" dirty="0" smtClean="0">
                <a:solidFill>
                  <a:schemeClr val="bg1"/>
                </a:solidFill>
                <a:latin typeface="Comic Sans MS" panose="030F0702030302020204" pitchFamily="66" charset="0"/>
              </a:rPr>
              <a:t>(UK Environmental Secretary) :CC is something we can adapt to over time, i.e. </a:t>
            </a:r>
            <a:r>
              <a:rPr lang="en-GB" sz="2200" b="1" dirty="0" smtClean="0">
                <a:solidFill>
                  <a:schemeClr val="accent6">
                    <a:lumMod val="75000"/>
                  </a:schemeClr>
                </a:solidFill>
                <a:latin typeface="Comic Sans MS" panose="030F0702030302020204" pitchFamily="66" charset="0"/>
              </a:rPr>
              <a:t>ACCEPT</a:t>
            </a:r>
            <a:r>
              <a:rPr lang="en-GB" sz="2200" dirty="0" smtClean="0">
                <a:solidFill>
                  <a:schemeClr val="bg1"/>
                </a:solidFill>
                <a:latin typeface="Comic Sans MS" panose="030F0702030302020204" pitchFamily="66" charset="0"/>
              </a:rPr>
              <a:t> it as governments have no intention of doing anything about it.</a:t>
            </a:r>
            <a:endParaRPr lang="en-GB" sz="22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91915594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a2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7173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WordArt 3"/>
          <p:cNvSpPr>
            <a:spLocks noChangeArrowheads="1" noChangeShapeType="1" noTextEdit="1"/>
          </p:cNvSpPr>
          <p:nvPr/>
        </p:nvSpPr>
        <p:spPr bwMode="auto">
          <a:xfrm>
            <a:off x="0" y="0"/>
            <a:ext cx="2195513" cy="2060575"/>
          </a:xfrm>
          <a:prstGeom prst="rect">
            <a:avLst/>
          </a:prstGeom>
        </p:spPr>
        <p:txBody>
          <a:bodyPr wrap="none" fromWordArt="1">
            <a:prstTxWarp prst="textCascadeUp">
              <a:avLst>
                <a:gd name="adj" fmla="val 44444"/>
              </a:avLst>
            </a:prstTxWarp>
            <a:scene3d>
              <a:camera prst="legacyPerspectiveFront">
                <a:rot lat="20519974"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ICM</a:t>
            </a:r>
          </a:p>
          <a:p>
            <a:pPr algn="ctr"/>
            <a:r>
              <a:rPr lang="en-GB" sz="3600" kern="10">
                <a:ln w="9525">
                  <a:round/>
                  <a:headEnd/>
                  <a:tailEnd/>
                </a:ln>
                <a:gradFill rotWithShape="1">
                  <a:gsLst>
                    <a:gs pos="0">
                      <a:srgbClr val="FFE701"/>
                    </a:gs>
                    <a:gs pos="100000">
                      <a:srgbClr val="FE3E02"/>
                    </a:gs>
                  </a:gsLst>
                  <a:lin ang="5400000" scaled="1"/>
                </a:gradFill>
                <a:latin typeface="Impact"/>
              </a:rPr>
              <a:t>is fun</a:t>
            </a:r>
          </a:p>
        </p:txBody>
      </p:sp>
      <p:sp>
        <p:nvSpPr>
          <p:cNvPr id="10244" name="WordArt 3"/>
          <p:cNvSpPr>
            <a:spLocks noChangeArrowheads="1" noChangeShapeType="1" noTextEdit="1"/>
          </p:cNvSpPr>
          <p:nvPr/>
        </p:nvSpPr>
        <p:spPr bwMode="auto">
          <a:xfrm>
            <a:off x="4643438" y="0"/>
            <a:ext cx="4321175" cy="3475038"/>
          </a:xfrm>
          <a:prstGeom prst="rect">
            <a:avLst/>
          </a:prstGeom>
        </p:spPr>
        <p:txBody>
          <a:bodyPr wrap="none" fromWordArt="1">
            <a:prstTxWarp prst="textCascadeUp">
              <a:avLst>
                <a:gd name="adj" fmla="val 44444"/>
              </a:avLst>
            </a:prstTxWarp>
            <a:scene3d>
              <a:camera prst="legacyPerspectiveFront">
                <a:rot lat="20519974" lon="1080000" rev="0"/>
              </a:camera>
              <a:lightRig rig="legacyHarsh2" dir="b"/>
            </a:scene3d>
            <a:sp3d extrusionH="430200" prstMaterial="legacyMatte">
              <a:extrusionClr>
                <a:srgbClr val="FF6600"/>
              </a:extrusionClr>
            </a:sp3d>
          </a:bodyPr>
          <a:lstStyle/>
          <a:p>
            <a:pPr algn="ctr"/>
            <a:endParaRPr lang="en-GB" sz="3600" kern="10">
              <a:ln w="9525">
                <a:round/>
                <a:headEnd/>
                <a:tailEnd/>
              </a:ln>
              <a:gradFill rotWithShape="1">
                <a:gsLst>
                  <a:gs pos="0">
                    <a:srgbClr val="FFE701"/>
                  </a:gs>
                  <a:gs pos="100000">
                    <a:srgbClr val="FE3E02"/>
                  </a:gs>
                </a:gsLst>
                <a:lin ang="5400000" scaled="1"/>
              </a:gradFill>
              <a:latin typeface="Impact"/>
            </a:endParaRPr>
          </a:p>
          <a:p>
            <a:pPr algn="ctr"/>
            <a:r>
              <a:rPr lang="en-GB" sz="3600" kern="10">
                <a:ln w="9525">
                  <a:round/>
                  <a:headEnd/>
                  <a:tailEnd/>
                </a:ln>
                <a:gradFill rotWithShape="1">
                  <a:gsLst>
                    <a:gs pos="0">
                      <a:srgbClr val="FFE701"/>
                    </a:gs>
                    <a:gs pos="100000">
                      <a:srgbClr val="FE3E02"/>
                    </a:gs>
                  </a:gsLst>
                  <a:lin ang="5400000" scaled="1"/>
                </a:gradFill>
                <a:latin typeface="Impact"/>
              </a:rPr>
              <a:t>      </a:t>
            </a:r>
          </a:p>
        </p:txBody>
      </p:sp>
    </p:spTree>
    <p:extLst>
      <p:ext uri="{BB962C8B-B14F-4D97-AF65-F5344CB8AC3E}">
        <p14:creationId xmlns:p14="http://schemas.microsoft.com/office/powerpoint/2010/main" val="43333942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795"/>
                                        </p:tgtEl>
                                        <p:attrNameLst>
                                          <p:attrName>style.visibility</p:attrName>
                                        </p:attrNameLst>
                                      </p:cBhvr>
                                      <p:to>
                                        <p:strVal val="visible"/>
                                      </p:to>
                                    </p:set>
                                    <p:anim calcmode="lin" valueType="num">
                                      <p:cBhvr additive="base">
                                        <p:cTn id="7" dur="500" fill="hold"/>
                                        <p:tgtEl>
                                          <p:spTgt spid="33795"/>
                                        </p:tgtEl>
                                        <p:attrNameLst>
                                          <p:attrName>ppt_x</p:attrName>
                                        </p:attrNameLst>
                                      </p:cBhvr>
                                      <p:tavLst>
                                        <p:tav tm="0">
                                          <p:val>
                                            <p:strVal val="#ppt_x"/>
                                          </p:val>
                                        </p:tav>
                                        <p:tav tm="100000">
                                          <p:val>
                                            <p:strVal val="#ppt_x"/>
                                          </p:val>
                                        </p:tav>
                                      </p:tavLst>
                                    </p:anim>
                                    <p:anim calcmode="lin" valueType="num">
                                      <p:cBhvr additive="base">
                                        <p:cTn id="8" dur="500" fill="hold"/>
                                        <p:tgtEl>
                                          <p:spTgt spid="337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5890" name="Picture 2" descr="Goa 06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3429000"/>
            <a:ext cx="4572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165891" name="Picture 3" descr="Goa 06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376613"/>
            <a:ext cx="4640263" cy="3481387"/>
          </a:xfrm>
          <a:prstGeom prst="rect">
            <a:avLst/>
          </a:prstGeom>
          <a:noFill/>
          <a:extLst>
            <a:ext uri="{909E8E84-426E-40DD-AFC4-6F175D3DCCD1}">
              <a14:hiddenFill xmlns:a14="http://schemas.microsoft.com/office/drawing/2010/main">
                <a:solidFill>
                  <a:srgbClr val="FFFFFF"/>
                </a:solidFill>
              </a14:hiddenFill>
            </a:ext>
          </a:extLst>
        </p:spPr>
      </p:pic>
      <p:pic>
        <p:nvPicPr>
          <p:cNvPr id="165892" name="Picture 4" descr="Goa 06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643438" cy="3482975"/>
          </a:xfrm>
          <a:prstGeom prst="rect">
            <a:avLst/>
          </a:prstGeom>
          <a:noFill/>
          <a:extLst>
            <a:ext uri="{909E8E84-426E-40DD-AFC4-6F175D3DCCD1}">
              <a14:hiddenFill xmlns:a14="http://schemas.microsoft.com/office/drawing/2010/main">
                <a:solidFill>
                  <a:srgbClr val="FFFFFF"/>
                </a:solidFill>
              </a14:hiddenFill>
            </a:ext>
          </a:extLst>
        </p:spPr>
      </p:pic>
      <p:pic>
        <p:nvPicPr>
          <p:cNvPr id="165893" name="Picture 5" descr="Goa 06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8200" y="0"/>
            <a:ext cx="44958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01731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84994" name="Picture 2" descr="File:Woher kommen wir Wer sind wir Wohin gehen wir.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407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5" name="Rectangle 3"/>
          <p:cNvSpPr>
            <a:spLocks noChangeArrowheads="1"/>
          </p:cNvSpPr>
          <p:nvPr/>
        </p:nvSpPr>
        <p:spPr bwMode="auto">
          <a:xfrm>
            <a:off x="323850" y="4443413"/>
            <a:ext cx="8640763" cy="201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dirty="0">
                <a:solidFill>
                  <a:srgbClr val="FFFF00"/>
                </a:solidFill>
              </a:rPr>
              <a:t> </a:t>
            </a:r>
            <a:r>
              <a:rPr lang="en-US" altLang="en-US" b="1" dirty="0">
                <a:solidFill>
                  <a:srgbClr val="FFFF00"/>
                </a:solidFill>
              </a:rPr>
              <a:t>Paul Gauguin</a:t>
            </a:r>
          </a:p>
          <a:p>
            <a:pPr eaLnBrk="1" hangingPunct="1"/>
            <a:r>
              <a:rPr lang="en-US" altLang="en-US" dirty="0" err="1">
                <a:solidFill>
                  <a:schemeClr val="bg1"/>
                </a:solidFill>
                <a:latin typeface="Comic Sans MS" pitchFamily="66" charset="0"/>
              </a:rPr>
              <a:t>D'où</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venons</a:t>
            </a:r>
            <a:r>
              <a:rPr lang="en-US" altLang="en-US" dirty="0">
                <a:solidFill>
                  <a:schemeClr val="bg1"/>
                </a:solidFill>
                <a:latin typeface="Comic Sans MS" pitchFamily="66" charset="0"/>
              </a:rPr>
              <a:t>-nous? / Qui </a:t>
            </a:r>
            <a:r>
              <a:rPr lang="en-US" altLang="en-US" dirty="0" err="1">
                <a:solidFill>
                  <a:schemeClr val="bg1"/>
                </a:solidFill>
                <a:latin typeface="Comic Sans MS" pitchFamily="66" charset="0"/>
              </a:rPr>
              <a:t>sommes</a:t>
            </a:r>
            <a:r>
              <a:rPr lang="en-US" altLang="en-US" dirty="0">
                <a:solidFill>
                  <a:schemeClr val="bg1"/>
                </a:solidFill>
                <a:latin typeface="Comic Sans MS" pitchFamily="66" charset="0"/>
              </a:rPr>
              <a:t>-nous? / </a:t>
            </a:r>
            <a:r>
              <a:rPr lang="en-US" altLang="en-US" dirty="0" err="1">
                <a:solidFill>
                  <a:schemeClr val="bg1"/>
                </a:solidFill>
                <a:latin typeface="Comic Sans MS" pitchFamily="66" charset="0"/>
              </a:rPr>
              <a:t>Où</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allons</a:t>
            </a:r>
            <a:r>
              <a:rPr lang="en-US" altLang="en-US" dirty="0">
                <a:solidFill>
                  <a:schemeClr val="bg1"/>
                </a:solidFill>
                <a:latin typeface="Comic Sans MS" pitchFamily="66" charset="0"/>
              </a:rPr>
              <a:t>-nous </a:t>
            </a:r>
          </a:p>
          <a:p>
            <a:pPr eaLnBrk="1" hangingPunct="1"/>
            <a:r>
              <a:rPr lang="en-US" altLang="en-US" b="1" dirty="0">
                <a:solidFill>
                  <a:schemeClr val="accent6">
                    <a:lumMod val="75000"/>
                  </a:schemeClr>
                </a:solidFill>
                <a:latin typeface="Comic Sans MS" pitchFamily="66" charset="0"/>
              </a:rPr>
              <a:t>Where Do We Come From? What Are We? Where Are We Going? </a:t>
            </a:r>
          </a:p>
          <a:p>
            <a:pPr eaLnBrk="1" hangingPunct="1"/>
            <a:r>
              <a:rPr lang="ru-RU" altLang="en-US" dirty="0">
                <a:solidFill>
                  <a:schemeClr val="bg1"/>
                </a:solidFill>
                <a:latin typeface="Comic Sans MS" pitchFamily="66" charset="0"/>
              </a:rPr>
              <a:t>Откуда мы пришли? Кто мы? Куда мы идём?</a:t>
            </a:r>
            <a:endParaRPr lang="en-GB" altLang="en-US" dirty="0">
              <a:solidFill>
                <a:schemeClr val="bg1"/>
              </a:solidFill>
              <a:latin typeface="Comic Sans MS" pitchFamily="66" charset="0"/>
            </a:endParaRPr>
          </a:p>
          <a:p>
            <a:pPr eaLnBrk="1" hangingPunct="1"/>
            <a:r>
              <a:rPr lang="en-US" altLang="en-US" dirty="0" err="1">
                <a:solidFill>
                  <a:schemeClr val="bg1"/>
                </a:solidFill>
                <a:latin typeface="Comic Sans MS" pitchFamily="66" charset="0"/>
              </a:rPr>
              <a:t>IDa</a:t>
            </a:r>
            <a:r>
              <a:rPr lang="en-US" altLang="en-US" dirty="0">
                <a:solidFill>
                  <a:schemeClr val="bg1"/>
                </a:solidFill>
                <a:latin typeface="Comic Sans MS" pitchFamily="66" charset="0"/>
              </a:rPr>
              <a:t> dove </a:t>
            </a:r>
            <a:r>
              <a:rPr lang="en-US" altLang="en-US" dirty="0" err="1">
                <a:solidFill>
                  <a:schemeClr val="bg1"/>
                </a:solidFill>
                <a:latin typeface="Comic Sans MS" pitchFamily="66" charset="0"/>
              </a:rPr>
              <a:t>veniamo</a:t>
            </a:r>
            <a:r>
              <a:rPr lang="en-US" altLang="en-US" dirty="0">
                <a:solidFill>
                  <a:schemeClr val="bg1"/>
                </a:solidFill>
                <a:latin typeface="Comic Sans MS" pitchFamily="66" charset="0"/>
              </a:rPr>
              <a:t>? Chi </a:t>
            </a:r>
            <a:r>
              <a:rPr lang="en-US" altLang="en-US" dirty="0" err="1">
                <a:solidFill>
                  <a:schemeClr val="bg1"/>
                </a:solidFill>
                <a:latin typeface="Comic Sans MS" pitchFamily="66" charset="0"/>
              </a:rPr>
              <a:t>siamo</a:t>
            </a:r>
            <a:r>
              <a:rPr lang="en-US" altLang="en-US" dirty="0">
                <a:solidFill>
                  <a:schemeClr val="bg1"/>
                </a:solidFill>
                <a:latin typeface="Comic Sans MS" pitchFamily="66" charset="0"/>
              </a:rPr>
              <a:t>? Dove </a:t>
            </a:r>
            <a:r>
              <a:rPr lang="en-US" altLang="en-US" dirty="0" err="1">
                <a:solidFill>
                  <a:schemeClr val="bg1"/>
                </a:solidFill>
                <a:latin typeface="Comic Sans MS" pitchFamily="66" charset="0"/>
              </a:rPr>
              <a:t>andiamo</a:t>
            </a:r>
            <a:r>
              <a:rPr lang="en-US" altLang="en-US" dirty="0">
                <a:solidFill>
                  <a:schemeClr val="bg1"/>
                </a:solidFill>
                <a:latin typeface="Comic Sans MS" pitchFamily="66" charset="0"/>
              </a:rPr>
              <a:t>? </a:t>
            </a:r>
          </a:p>
          <a:p>
            <a:pPr eaLnBrk="1" hangingPunct="1"/>
            <a:r>
              <a:rPr lang="en-US" altLang="en-US" dirty="0">
                <a:solidFill>
                  <a:schemeClr val="bg1"/>
                </a:solidFill>
                <a:latin typeface="Comic Sans MS" pitchFamily="66" charset="0"/>
              </a:rPr>
              <a:t>De </a:t>
            </a:r>
            <a:r>
              <a:rPr lang="en-US" altLang="en-US" dirty="0" err="1">
                <a:solidFill>
                  <a:schemeClr val="bg1"/>
                </a:solidFill>
                <a:latin typeface="Comic Sans MS" pitchFamily="66" charset="0"/>
              </a:rPr>
              <a:t>dónde</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venimos</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Qué</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somos</a:t>
            </a:r>
            <a:r>
              <a:rPr lang="en-US" altLang="en-US" dirty="0">
                <a:solidFill>
                  <a:schemeClr val="bg1"/>
                </a:solidFill>
                <a:latin typeface="Comic Sans MS" pitchFamily="66" charset="0"/>
              </a:rPr>
              <a:t>? ¿A </a:t>
            </a:r>
            <a:r>
              <a:rPr lang="en-US" altLang="en-US" dirty="0" err="1">
                <a:solidFill>
                  <a:schemeClr val="bg1"/>
                </a:solidFill>
                <a:latin typeface="Comic Sans MS" pitchFamily="66" charset="0"/>
              </a:rPr>
              <a:t>dónde</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vamos</a:t>
            </a:r>
            <a:r>
              <a:rPr lang="en-US" altLang="en-US" dirty="0">
                <a:solidFill>
                  <a:schemeClr val="bg1"/>
                </a:solidFill>
                <a:latin typeface="Comic Sans MS" pitchFamily="66" charset="0"/>
              </a:rPr>
              <a:t>? </a:t>
            </a:r>
          </a:p>
          <a:p>
            <a:pPr eaLnBrk="1" hangingPunct="1"/>
            <a:r>
              <a:rPr lang="en-US" altLang="en-US" dirty="0" err="1">
                <a:solidFill>
                  <a:schemeClr val="bg1"/>
                </a:solidFill>
                <a:latin typeface="Comic Sans MS" pitchFamily="66" charset="0"/>
              </a:rPr>
              <a:t>Woher</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kommen</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wir</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Wer</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sind</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wir</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Wohin</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gehen</a:t>
            </a:r>
            <a:r>
              <a:rPr lang="en-US" altLang="en-US" dirty="0">
                <a:solidFill>
                  <a:schemeClr val="bg1"/>
                </a:solidFill>
                <a:latin typeface="Comic Sans MS" pitchFamily="66" charset="0"/>
              </a:rPr>
              <a:t> </a:t>
            </a:r>
            <a:r>
              <a:rPr lang="en-US" altLang="en-US" dirty="0" err="1">
                <a:solidFill>
                  <a:schemeClr val="bg1"/>
                </a:solidFill>
                <a:latin typeface="Comic Sans MS" pitchFamily="66" charset="0"/>
              </a:rPr>
              <a:t>wir</a:t>
            </a:r>
            <a:r>
              <a:rPr lang="en-US" altLang="en-US" dirty="0">
                <a:solidFill>
                  <a:schemeClr val="bg1"/>
                </a:solidFill>
                <a:latin typeface="Comic Sans MS" pitchFamily="66" charset="0"/>
              </a:rPr>
              <a:t>?</a:t>
            </a:r>
            <a:r>
              <a:rPr lang="en-US" altLang="en-US" dirty="0"/>
              <a:t> </a:t>
            </a:r>
          </a:p>
        </p:txBody>
      </p:sp>
      <p:sp>
        <p:nvSpPr>
          <p:cNvPr id="64516" name="Text Box 4"/>
          <p:cNvSpPr txBox="1">
            <a:spLocks noChangeArrowheads="1"/>
          </p:cNvSpPr>
          <p:nvPr/>
        </p:nvSpPr>
        <p:spPr bwMode="auto">
          <a:xfrm>
            <a:off x="376238" y="6430169"/>
            <a:ext cx="6038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dirty="0">
                <a:solidFill>
                  <a:srgbClr val="FFFF00"/>
                </a:solidFill>
              </a:rPr>
              <a:t>What can I know? What ought I to do?</a:t>
            </a:r>
            <a:r>
              <a:rPr lang="en-GB" altLang="en-US" dirty="0"/>
              <a:t> </a:t>
            </a:r>
            <a:r>
              <a:rPr lang="en-GB" altLang="en-US" dirty="0">
                <a:solidFill>
                  <a:srgbClr val="FFFF00"/>
                </a:solidFill>
              </a:rPr>
              <a:t>What may I hope?</a:t>
            </a:r>
            <a:r>
              <a:rPr lang="en-GB" altLang="en-US" dirty="0"/>
              <a:t> </a:t>
            </a:r>
            <a:endParaRPr lang="en-US" altLang="en-US" dirty="0"/>
          </a:p>
        </p:txBody>
      </p:sp>
      <p:sp>
        <p:nvSpPr>
          <p:cNvPr id="84997" name="Rectangle 5"/>
          <p:cNvSpPr>
            <a:spLocks noChangeArrowheads="1"/>
          </p:cNvSpPr>
          <p:nvPr/>
        </p:nvSpPr>
        <p:spPr bwMode="auto">
          <a:xfrm>
            <a:off x="3267075" y="4221088"/>
            <a:ext cx="2609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3300"/>
                </a:solidFill>
              </a:rPr>
              <a:t>WHAT DO WE NEED?’</a:t>
            </a:r>
          </a:p>
        </p:txBody>
      </p:sp>
    </p:spTree>
    <p:extLst>
      <p:ext uri="{BB962C8B-B14F-4D97-AF65-F5344CB8AC3E}">
        <p14:creationId xmlns:p14="http://schemas.microsoft.com/office/powerpoint/2010/main" val="222016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64516">
                                            <p:txEl>
                                              <p:pRg st="0" end="0"/>
                                            </p:txEl>
                                          </p:spTgt>
                                        </p:tgtEl>
                                        <p:attrNameLst>
                                          <p:attrName>style.visibility</p:attrName>
                                        </p:attrNameLst>
                                      </p:cBhvr>
                                      <p:to>
                                        <p:strVal val="visible"/>
                                      </p:to>
                                    </p:set>
                                    <p:anim calcmode="lin" valueType="num">
                                      <p:cBhvr additive="base">
                                        <p:cTn id="7" dur="500" fill="hold"/>
                                        <p:tgtEl>
                                          <p:spTgt spid="6451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45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57" y="-34627"/>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7089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5" y="116632"/>
            <a:ext cx="2952328" cy="2000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59831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4102391577"/>
              </p:ext>
            </p:extLst>
          </p:nvPr>
        </p:nvGraphicFramePr>
        <p:xfrm>
          <a:off x="323528" y="44624"/>
          <a:ext cx="9144000" cy="7086600"/>
        </p:xfrm>
        <a:graphic>
          <a:graphicData uri="http://schemas.openxmlformats.org/presentationml/2006/ole">
            <mc:AlternateContent xmlns:mc="http://schemas.openxmlformats.org/markup-compatibility/2006">
              <mc:Choice xmlns:v="urn:schemas-microsoft-com:vml" Requires="v">
                <p:oleObj spid="_x0000_s2133" name="PaperPort Document" r:id="rId3" imgW="4846320" imgH="3358896" progId="">
                  <p:embed/>
                </p:oleObj>
              </mc:Choice>
              <mc:Fallback>
                <p:oleObj name="PaperPort Document" r:id="rId3" imgW="4846320" imgH="3358896" progId="">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44624"/>
                        <a:ext cx="9144000" cy="7086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5148064" y="126732"/>
            <a:ext cx="4139952" cy="4524315"/>
          </a:xfrm>
          <a:prstGeom prst="rect">
            <a:avLst/>
          </a:prstGeom>
        </p:spPr>
        <p:txBody>
          <a:bodyPr wrap="square">
            <a:spAutoFit/>
          </a:bodyPr>
          <a:lstStyle/>
          <a:p>
            <a:pPr>
              <a:lnSpc>
                <a:spcPct val="80000"/>
              </a:lnSpc>
            </a:pPr>
            <a:r>
              <a:rPr lang="en-US" altLang="en-US" b="1" dirty="0" smtClean="0">
                <a:solidFill>
                  <a:srgbClr val="002060"/>
                </a:solidFill>
                <a:latin typeface="Comic Sans MS" pitchFamily="66" charset="0"/>
              </a:rPr>
              <a:t>    General ignorance of processes  </a:t>
            </a:r>
          </a:p>
          <a:p>
            <a:pPr>
              <a:lnSpc>
                <a:spcPct val="80000"/>
              </a:lnSpc>
            </a:pPr>
            <a:r>
              <a:rPr lang="en-US" altLang="en-US" b="1" dirty="0">
                <a:solidFill>
                  <a:srgbClr val="002060"/>
                </a:solidFill>
                <a:latin typeface="Comic Sans MS" pitchFamily="66" charset="0"/>
              </a:rPr>
              <a:t> </a:t>
            </a:r>
            <a:r>
              <a:rPr lang="en-US" altLang="en-US" b="1" dirty="0" smtClean="0">
                <a:solidFill>
                  <a:srgbClr val="002060"/>
                </a:solidFill>
                <a:latin typeface="Comic Sans MS" pitchFamily="66" charset="0"/>
              </a:rPr>
              <a:t>   - Newtonian </a:t>
            </a:r>
            <a:r>
              <a:rPr lang="en-US" altLang="en-US" b="1" dirty="0">
                <a:solidFill>
                  <a:srgbClr val="002060"/>
                </a:solidFill>
                <a:latin typeface="Comic Sans MS" pitchFamily="66" charset="0"/>
              </a:rPr>
              <a:t>solution of right </a:t>
            </a:r>
            <a:r>
              <a:rPr lang="en-US" altLang="en-US" b="1" dirty="0" smtClean="0">
                <a:solidFill>
                  <a:srgbClr val="002060"/>
                </a:solidFill>
                <a:latin typeface="Comic Sans MS" pitchFamily="66" charset="0"/>
              </a:rPr>
              <a:t> </a:t>
            </a:r>
          </a:p>
          <a:p>
            <a:pPr>
              <a:lnSpc>
                <a:spcPct val="80000"/>
              </a:lnSpc>
            </a:pPr>
            <a:r>
              <a:rPr lang="en-US" altLang="en-US" b="1" dirty="0">
                <a:solidFill>
                  <a:srgbClr val="002060"/>
                </a:solidFill>
                <a:latin typeface="Comic Sans MS" pitchFamily="66" charset="0"/>
              </a:rPr>
              <a:t> </a:t>
            </a:r>
            <a:r>
              <a:rPr lang="en-US" altLang="en-US" b="1" dirty="0" smtClean="0">
                <a:solidFill>
                  <a:srgbClr val="002060"/>
                </a:solidFill>
                <a:latin typeface="Comic Sans MS" pitchFamily="66" charset="0"/>
              </a:rPr>
              <a:t>   </a:t>
            </a:r>
            <a:r>
              <a:rPr lang="en-US" altLang="en-US" b="1" i="1" dirty="0" smtClean="0">
                <a:solidFill>
                  <a:srgbClr val="002060"/>
                </a:solidFill>
                <a:latin typeface="Comic Sans MS" pitchFamily="66" charset="0"/>
              </a:rPr>
              <a:t>vs</a:t>
            </a:r>
            <a:r>
              <a:rPr lang="en-US" altLang="en-US" b="1" dirty="0" smtClean="0">
                <a:solidFill>
                  <a:srgbClr val="002060"/>
                </a:solidFill>
                <a:latin typeface="Comic Sans MS" pitchFamily="66" charset="0"/>
              </a:rPr>
              <a:t>. wrong</a:t>
            </a:r>
            <a:r>
              <a:rPr lang="en-US" altLang="en-US" b="1" dirty="0">
                <a:solidFill>
                  <a:srgbClr val="002060"/>
                </a:solidFill>
                <a:latin typeface="Comic Sans MS" pitchFamily="66" charset="0"/>
              </a:rPr>
              <a:t>;</a:t>
            </a:r>
            <a:r>
              <a:rPr lang="en-US" altLang="en-US" b="1" dirty="0" smtClean="0">
                <a:solidFill>
                  <a:srgbClr val="002060"/>
                </a:solidFill>
                <a:latin typeface="Comic Sans MS" pitchFamily="66" charset="0"/>
              </a:rPr>
              <a:t> </a:t>
            </a:r>
            <a:r>
              <a:rPr lang="en-US" altLang="en-US" b="1" dirty="0">
                <a:solidFill>
                  <a:srgbClr val="002060"/>
                </a:solidFill>
                <a:latin typeface="Comic Sans MS" pitchFamily="66" charset="0"/>
              </a:rPr>
              <a:t>win </a:t>
            </a:r>
            <a:r>
              <a:rPr lang="en-US" altLang="en-US" b="1" i="1" dirty="0" smtClean="0">
                <a:solidFill>
                  <a:srgbClr val="002060"/>
                </a:solidFill>
                <a:latin typeface="Comic Sans MS" pitchFamily="66" charset="0"/>
              </a:rPr>
              <a:t>vs. </a:t>
            </a:r>
            <a:r>
              <a:rPr lang="en-US" altLang="en-US" b="1" dirty="0" smtClean="0">
                <a:solidFill>
                  <a:srgbClr val="002060"/>
                </a:solidFill>
                <a:latin typeface="Comic Sans MS" pitchFamily="66" charset="0"/>
              </a:rPr>
              <a:t>lose</a:t>
            </a:r>
            <a:r>
              <a:rPr lang="en-US" altLang="en-US" b="1" dirty="0">
                <a:solidFill>
                  <a:srgbClr val="002060"/>
                </a:solidFill>
                <a:latin typeface="Comic Sans MS" pitchFamily="66" charset="0"/>
              </a:rPr>
              <a:t>, etc.</a:t>
            </a:r>
          </a:p>
          <a:p>
            <a:pPr>
              <a:lnSpc>
                <a:spcPct val="80000"/>
              </a:lnSpc>
            </a:pPr>
            <a:endParaRPr lang="en-US"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r>
              <a:rPr lang="en-US" altLang="en-US" b="1" dirty="0" smtClean="0">
                <a:solidFill>
                  <a:srgbClr val="002060"/>
                </a:solidFill>
                <a:latin typeface="Comic Sans MS" pitchFamily="66" charset="0"/>
              </a:rPr>
              <a:t>    Marginal </a:t>
            </a:r>
            <a:r>
              <a:rPr lang="en-US" altLang="en-US" b="1" dirty="0">
                <a:solidFill>
                  <a:srgbClr val="002060"/>
                </a:solidFill>
                <a:latin typeface="Comic Sans MS" pitchFamily="66" charset="0"/>
              </a:rPr>
              <a:t>society </a:t>
            </a:r>
            <a:r>
              <a:rPr lang="en-US" altLang="en-US" b="1" dirty="0" smtClean="0">
                <a:solidFill>
                  <a:srgbClr val="002060"/>
                </a:solidFill>
                <a:latin typeface="Comic Sans MS" pitchFamily="66" charset="0"/>
              </a:rPr>
              <a:t>segments</a:t>
            </a:r>
          </a:p>
          <a:p>
            <a:pPr>
              <a:lnSpc>
                <a:spcPct val="80000"/>
              </a:lnSpc>
            </a:pPr>
            <a:r>
              <a:rPr lang="en-US" altLang="en-US" b="1" dirty="0">
                <a:solidFill>
                  <a:srgbClr val="002060"/>
                </a:solidFill>
                <a:latin typeface="Comic Sans MS" pitchFamily="66" charset="0"/>
              </a:rPr>
              <a:t> </a:t>
            </a:r>
            <a:r>
              <a:rPr lang="en-US" altLang="en-US" b="1" dirty="0" smtClean="0">
                <a:solidFill>
                  <a:srgbClr val="002060"/>
                </a:solidFill>
                <a:latin typeface="Comic Sans MS" pitchFamily="66" charset="0"/>
              </a:rPr>
              <a:t>   have overt influences.</a:t>
            </a:r>
            <a:endParaRPr lang="en-US"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r>
              <a:rPr lang="en-US" altLang="en-US" b="1" dirty="0" smtClean="0">
                <a:solidFill>
                  <a:srgbClr val="002060"/>
                </a:solidFill>
                <a:latin typeface="Comic Sans MS" pitchFamily="66" charset="0"/>
              </a:rPr>
              <a:t>    Decay </a:t>
            </a:r>
            <a:r>
              <a:rPr lang="en-US" altLang="en-US" b="1" dirty="0">
                <a:solidFill>
                  <a:srgbClr val="002060"/>
                </a:solidFill>
                <a:latin typeface="Comic Sans MS" pitchFamily="66" charset="0"/>
              </a:rPr>
              <a:t>of self policing by </a:t>
            </a:r>
            <a:endParaRPr lang="en-US" altLang="en-US" b="1" dirty="0" smtClean="0">
              <a:solidFill>
                <a:srgbClr val="002060"/>
              </a:solidFill>
              <a:latin typeface="Comic Sans MS" pitchFamily="66" charset="0"/>
            </a:endParaRPr>
          </a:p>
          <a:p>
            <a:pPr>
              <a:lnSpc>
                <a:spcPct val="80000"/>
              </a:lnSpc>
            </a:pPr>
            <a:r>
              <a:rPr lang="en-US" altLang="en-US" b="1" dirty="0">
                <a:solidFill>
                  <a:srgbClr val="002060"/>
                </a:solidFill>
                <a:latin typeface="Comic Sans MS" pitchFamily="66" charset="0"/>
              </a:rPr>
              <a:t> </a:t>
            </a:r>
            <a:r>
              <a:rPr lang="en-US" altLang="en-US" b="1" dirty="0" smtClean="0">
                <a:solidFill>
                  <a:srgbClr val="002060"/>
                </a:solidFill>
                <a:latin typeface="Comic Sans MS" pitchFamily="66" charset="0"/>
              </a:rPr>
              <a:t>   learned professions.</a:t>
            </a:r>
            <a:endParaRPr lang="en-US"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endParaRPr lang="en-GB" altLang="en-US" b="1" dirty="0">
              <a:solidFill>
                <a:srgbClr val="002060"/>
              </a:solidFill>
              <a:latin typeface="Comic Sans MS" pitchFamily="66" charset="0"/>
            </a:endParaRPr>
          </a:p>
          <a:p>
            <a:pPr>
              <a:lnSpc>
                <a:spcPct val="80000"/>
              </a:lnSpc>
            </a:pPr>
            <a:r>
              <a:rPr lang="en-GB" altLang="en-US" b="1" dirty="0" smtClean="0">
                <a:solidFill>
                  <a:srgbClr val="002060"/>
                </a:solidFill>
                <a:latin typeface="Comic Sans MS" pitchFamily="66" charset="0"/>
              </a:rPr>
              <a:t>    Resort </a:t>
            </a:r>
            <a:r>
              <a:rPr lang="en-GB" altLang="en-US" b="1" dirty="0">
                <a:solidFill>
                  <a:srgbClr val="002060"/>
                </a:solidFill>
                <a:latin typeface="Comic Sans MS" pitchFamily="66" charset="0"/>
              </a:rPr>
              <a:t>to litigious </a:t>
            </a:r>
            <a:r>
              <a:rPr lang="en-GB" altLang="en-US" b="1" dirty="0" smtClean="0">
                <a:solidFill>
                  <a:srgbClr val="002060"/>
                </a:solidFill>
                <a:latin typeface="Comic Sans MS" pitchFamily="66" charset="0"/>
              </a:rPr>
              <a:t>procedures.</a:t>
            </a:r>
            <a:endParaRPr lang="en-GB" altLang="en-US" b="1" dirty="0">
              <a:solidFill>
                <a:srgbClr val="002060"/>
              </a:solidFill>
              <a:latin typeface="Comic Sans MS" pitchFamily="66" charset="0"/>
            </a:endParaRPr>
          </a:p>
          <a:p>
            <a:pPr>
              <a:lnSpc>
                <a:spcPct val="80000"/>
              </a:lnSpc>
            </a:pPr>
            <a:endParaRPr lang="en-GB"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r>
              <a:rPr lang="en-US" altLang="en-US" b="1" dirty="0" smtClean="0">
                <a:solidFill>
                  <a:srgbClr val="002060"/>
                </a:solidFill>
                <a:latin typeface="Comic Sans MS" pitchFamily="66" charset="0"/>
              </a:rPr>
              <a:t>    Differential </a:t>
            </a:r>
            <a:r>
              <a:rPr lang="en-US" altLang="en-US" b="1" dirty="0">
                <a:solidFill>
                  <a:srgbClr val="002060"/>
                </a:solidFill>
                <a:latin typeface="Comic Sans MS" pitchFamily="66" charset="0"/>
              </a:rPr>
              <a:t>perception of </a:t>
            </a:r>
            <a:r>
              <a:rPr lang="en-US" altLang="en-US" b="1" dirty="0" smtClean="0">
                <a:solidFill>
                  <a:srgbClr val="002060"/>
                </a:solidFill>
                <a:latin typeface="Comic Sans MS" pitchFamily="66" charset="0"/>
              </a:rPr>
              <a:t> </a:t>
            </a:r>
          </a:p>
          <a:p>
            <a:pPr>
              <a:lnSpc>
                <a:spcPct val="80000"/>
              </a:lnSpc>
            </a:pPr>
            <a:r>
              <a:rPr lang="en-US" altLang="en-US" b="1" dirty="0">
                <a:solidFill>
                  <a:srgbClr val="002060"/>
                </a:solidFill>
                <a:latin typeface="Comic Sans MS" pitchFamily="66" charset="0"/>
              </a:rPr>
              <a:t> </a:t>
            </a:r>
            <a:r>
              <a:rPr lang="en-US" altLang="en-US" b="1" dirty="0" smtClean="0">
                <a:solidFill>
                  <a:srgbClr val="002060"/>
                </a:solidFill>
                <a:latin typeface="Comic Sans MS" pitchFamily="66" charset="0"/>
              </a:rPr>
              <a:t>   environmental threats.</a:t>
            </a:r>
            <a:endParaRPr lang="en-US" altLang="en-US" b="1" dirty="0">
              <a:solidFill>
                <a:srgbClr val="002060"/>
              </a:solidFill>
              <a:latin typeface="Comic Sans MS" pitchFamily="66" charset="0"/>
            </a:endParaRPr>
          </a:p>
          <a:p>
            <a:pPr>
              <a:lnSpc>
                <a:spcPct val="80000"/>
              </a:lnSpc>
            </a:pPr>
            <a:endParaRPr lang="en-US" altLang="en-US" b="1" dirty="0">
              <a:solidFill>
                <a:srgbClr val="002060"/>
              </a:solidFill>
              <a:latin typeface="Comic Sans MS" pitchFamily="66" charset="0"/>
            </a:endParaRPr>
          </a:p>
          <a:p>
            <a:pPr>
              <a:lnSpc>
                <a:spcPct val="80000"/>
              </a:lnSpc>
            </a:pPr>
            <a:r>
              <a:rPr lang="en-US" altLang="en-US" b="1" dirty="0" smtClean="0">
                <a:solidFill>
                  <a:srgbClr val="FF0000"/>
                </a:solidFill>
                <a:latin typeface="Comic Sans MS" pitchFamily="66" charset="0"/>
              </a:rPr>
              <a:t>    POLITICS.</a:t>
            </a:r>
            <a:endParaRPr lang="en-US" altLang="en-US" b="1" dirty="0">
              <a:solidFill>
                <a:srgbClr val="FF0000"/>
              </a:solidFill>
              <a:latin typeface="Comic Sans MS" pitchFamily="66" charset="0"/>
            </a:endParaRPr>
          </a:p>
        </p:txBody>
      </p:sp>
      <p:sp>
        <p:nvSpPr>
          <p:cNvPr id="4" name="Rectangle 3"/>
          <p:cNvSpPr/>
          <p:nvPr/>
        </p:nvSpPr>
        <p:spPr>
          <a:xfrm>
            <a:off x="1259632" y="44624"/>
            <a:ext cx="5670376" cy="369332"/>
          </a:xfrm>
          <a:prstGeom prst="rect">
            <a:avLst/>
          </a:prstGeom>
        </p:spPr>
        <p:txBody>
          <a:bodyPr wrap="square">
            <a:spAutoFit/>
          </a:bodyPr>
          <a:lstStyle/>
          <a:p>
            <a:r>
              <a:rPr lang="en-US" altLang="en-US" b="1" dirty="0">
                <a:solidFill>
                  <a:srgbClr val="FF00FF"/>
                </a:solidFill>
                <a:latin typeface="Comic Sans MS" panose="030F0702030302020204" pitchFamily="66" charset="0"/>
              </a:rPr>
              <a:t>WHY ARE THERE </a:t>
            </a:r>
            <a:r>
              <a:rPr lang="en-US" altLang="en-US" b="1" dirty="0" smtClean="0">
                <a:solidFill>
                  <a:srgbClr val="FF00FF"/>
                </a:solidFill>
                <a:latin typeface="Comic Sans MS" panose="030F0702030302020204" pitchFamily="66" charset="0"/>
              </a:rPr>
              <a:t>CONFLICTS?</a:t>
            </a:r>
            <a:endParaRPr lang="en-GB" dirty="0"/>
          </a:p>
        </p:txBody>
      </p:sp>
    </p:spTree>
    <p:extLst>
      <p:ext uri="{BB962C8B-B14F-4D97-AF65-F5344CB8AC3E}">
        <p14:creationId xmlns:p14="http://schemas.microsoft.com/office/powerpoint/2010/main" val="304417918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3314" name="Picture 2" descr="C:\Users\Allan\Desktop\Australia talk\JPEG-Image-of-week.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82" y="24489"/>
            <a:ext cx="9144000" cy="6833511"/>
          </a:xfrm>
          <a:prstGeom prst="rect">
            <a:avLst/>
          </a:prstGeom>
          <a:noFill/>
          <a:extLst>
            <a:ext uri="{909E8E84-426E-40DD-AFC4-6F175D3DCCD1}">
              <a14:hiddenFill xmlns:a14="http://schemas.microsoft.com/office/drawing/2010/main">
                <a:solidFill>
                  <a:srgbClr val="FFFFFF"/>
                </a:solidFill>
              </a14:hiddenFill>
            </a:ext>
          </a:extLst>
        </p:spPr>
      </p:pic>
      <p:sp>
        <p:nvSpPr>
          <p:cNvPr id="2" name="Left Arrow 1"/>
          <p:cNvSpPr/>
          <p:nvPr/>
        </p:nvSpPr>
        <p:spPr>
          <a:xfrm>
            <a:off x="6732240" y="2996952"/>
            <a:ext cx="978408" cy="17030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p:cNvSpPr txBox="1"/>
          <p:nvPr/>
        </p:nvSpPr>
        <p:spPr>
          <a:xfrm>
            <a:off x="6876256" y="3167260"/>
            <a:ext cx="2230531" cy="3416320"/>
          </a:xfrm>
          <a:prstGeom prst="rect">
            <a:avLst/>
          </a:prstGeom>
          <a:noFill/>
        </p:spPr>
        <p:txBody>
          <a:bodyPr wrap="square" rtlCol="0">
            <a:spAutoFit/>
          </a:bodyPr>
          <a:lstStyle/>
          <a:p>
            <a:r>
              <a:rPr lang="en-GB" b="1" dirty="0">
                <a:solidFill>
                  <a:srgbClr val="C00000"/>
                </a:solidFill>
                <a:latin typeface="Comic Sans MS" panose="030F0702030302020204" pitchFamily="66" charset="0"/>
              </a:rPr>
              <a:t>Decision making should be rational </a:t>
            </a:r>
            <a:r>
              <a:rPr lang="en-GB" b="1" dirty="0" smtClean="0">
                <a:solidFill>
                  <a:srgbClr val="C00000"/>
                </a:solidFill>
                <a:latin typeface="Comic Sans MS" panose="030F0702030302020204" pitchFamily="66" charset="0"/>
              </a:rPr>
              <a:t>&amp; planning </a:t>
            </a:r>
            <a:r>
              <a:rPr lang="en-GB" b="1" dirty="0">
                <a:solidFill>
                  <a:srgbClr val="C00000"/>
                </a:solidFill>
                <a:latin typeface="Comic Sans MS" panose="030F0702030302020204" pitchFamily="66" charset="0"/>
              </a:rPr>
              <a:t>models constructed </a:t>
            </a:r>
            <a:r>
              <a:rPr lang="en-GB" b="1" dirty="0" smtClean="0">
                <a:solidFill>
                  <a:srgbClr val="C00000"/>
                </a:solidFill>
                <a:latin typeface="Comic Sans MS" panose="030F0702030302020204" pitchFamily="66" charset="0"/>
              </a:rPr>
              <a:t>around:</a:t>
            </a:r>
          </a:p>
          <a:p>
            <a:pPr marL="285750" indent="-285750">
              <a:buFont typeface="Arial" panose="020B0604020202020204" pitchFamily="34" charset="0"/>
              <a:buChar char="•"/>
            </a:pPr>
            <a:r>
              <a:rPr lang="en-GB" dirty="0">
                <a:solidFill>
                  <a:srgbClr val="002060"/>
                </a:solidFill>
                <a:latin typeface="Comic Sans MS" panose="030F0702030302020204" pitchFamily="66" charset="0"/>
              </a:rPr>
              <a:t>S</a:t>
            </a:r>
            <a:r>
              <a:rPr lang="en-GB" dirty="0" smtClean="0">
                <a:solidFill>
                  <a:srgbClr val="002060"/>
                </a:solidFill>
                <a:latin typeface="Comic Sans MS" panose="030F0702030302020204" pitchFamily="66" charset="0"/>
              </a:rPr>
              <a:t>etting </a:t>
            </a:r>
            <a:r>
              <a:rPr lang="en-GB" dirty="0">
                <a:solidFill>
                  <a:srgbClr val="002060"/>
                </a:solidFill>
                <a:latin typeface="Comic Sans MS" panose="030F0702030302020204" pitchFamily="66" charset="0"/>
              </a:rPr>
              <a:t>of clear objectives.</a:t>
            </a:r>
          </a:p>
          <a:p>
            <a:pPr marL="285750" indent="-285750">
              <a:buFont typeface="Arial" panose="020B0604020202020204" pitchFamily="34" charset="0"/>
              <a:buChar char="•"/>
            </a:pPr>
            <a:r>
              <a:rPr lang="en-GB" dirty="0" smtClean="0">
                <a:solidFill>
                  <a:srgbClr val="002060"/>
                </a:solidFill>
                <a:latin typeface="Comic Sans MS" panose="030F0702030302020204" pitchFamily="66" charset="0"/>
              </a:rPr>
              <a:t>Monitoring evidence.</a:t>
            </a:r>
            <a:endParaRPr lang="en-GB" dirty="0">
              <a:solidFill>
                <a:srgbClr val="002060"/>
              </a:solidFill>
              <a:latin typeface="Comic Sans MS" panose="030F0702030302020204" pitchFamily="66" charset="0"/>
            </a:endParaRPr>
          </a:p>
          <a:p>
            <a:pPr marL="285750" indent="-285750">
              <a:buFont typeface="Arial" panose="020B0604020202020204" pitchFamily="34" charset="0"/>
              <a:buChar char="•"/>
            </a:pPr>
            <a:r>
              <a:rPr lang="en-GB" dirty="0" smtClean="0">
                <a:solidFill>
                  <a:srgbClr val="002060"/>
                </a:solidFill>
                <a:latin typeface="Comic Sans MS" panose="030F0702030302020204" pitchFamily="66" charset="0"/>
              </a:rPr>
              <a:t>Evaluation </a:t>
            </a:r>
            <a:r>
              <a:rPr lang="en-GB" dirty="0">
                <a:solidFill>
                  <a:srgbClr val="002060"/>
                </a:solidFill>
                <a:latin typeface="Comic Sans MS" panose="030F0702030302020204" pitchFamily="66" charset="0"/>
              </a:rPr>
              <a:t>of strategic options</a:t>
            </a:r>
          </a:p>
        </p:txBody>
      </p:sp>
      <p:pic>
        <p:nvPicPr>
          <p:cNvPr id="5" name="Picture 2" descr="C:\Users\Allan\Desktop\155251098-1983cd34-240c-44c5-b1d1-3d79e2f0329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404664"/>
            <a:ext cx="2662579" cy="19147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dolphi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9753" y="1462926"/>
            <a:ext cx="3135536" cy="4049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5635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6322" name="Rectangle 3"/>
          <p:cNvSpPr>
            <a:spLocks noChangeArrowheads="1"/>
          </p:cNvSpPr>
          <p:nvPr/>
        </p:nvSpPr>
        <p:spPr bwMode="auto">
          <a:xfrm>
            <a:off x="285750" y="1571625"/>
            <a:ext cx="8858250" cy="4894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lnSpc>
                <a:spcPct val="80000"/>
              </a:lnSpc>
            </a:pPr>
            <a:r>
              <a:rPr lang="en-US" altLang="en-US" b="1">
                <a:solidFill>
                  <a:schemeClr val="bg1"/>
                </a:solidFill>
                <a:latin typeface="Comic Sans MS" pitchFamily="66" charset="0"/>
              </a:rPr>
              <a:t>Result of linear thought processes geared to Newtonian solution of right vs. wrong, win vs. lose, etc.</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General ignorance of science &amp; engineering</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Ceremonalization of marginal society segments that become overt influence</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Plausible denial by the masses (false images of reality)</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Decay of self policing by learned professions</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GB" altLang="en-US" b="1">
                <a:solidFill>
                  <a:schemeClr val="bg1"/>
                </a:solidFill>
                <a:latin typeface="Comic Sans MS" pitchFamily="66" charset="0"/>
              </a:rPr>
              <a:t>Replacement of education by certification</a:t>
            </a:r>
          </a:p>
          <a:p>
            <a:pPr eaLnBrk="1" hangingPunct="1">
              <a:lnSpc>
                <a:spcPct val="80000"/>
              </a:lnSpc>
            </a:pPr>
            <a:endParaRPr lang="en-GB" altLang="en-US" b="1">
              <a:solidFill>
                <a:schemeClr val="bg1"/>
              </a:solidFill>
              <a:latin typeface="Comic Sans MS" pitchFamily="66" charset="0"/>
            </a:endParaRPr>
          </a:p>
          <a:p>
            <a:pPr eaLnBrk="1" hangingPunct="1">
              <a:lnSpc>
                <a:spcPct val="80000"/>
              </a:lnSpc>
            </a:pPr>
            <a:r>
              <a:rPr lang="en-GB" altLang="en-US" b="1">
                <a:solidFill>
                  <a:schemeClr val="bg1"/>
                </a:solidFill>
                <a:latin typeface="Comic Sans MS" pitchFamily="66" charset="0"/>
              </a:rPr>
              <a:t>Resort to litigious procedures</a:t>
            </a:r>
          </a:p>
          <a:p>
            <a:pPr eaLnBrk="1" hangingPunct="1">
              <a:lnSpc>
                <a:spcPct val="80000"/>
              </a:lnSpc>
            </a:pPr>
            <a:endParaRPr lang="en-GB"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Punishment of environmental transgressors is low</a:t>
            </a: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b="1">
                <a:solidFill>
                  <a:schemeClr val="bg1"/>
                </a:solidFill>
                <a:latin typeface="Comic Sans MS" pitchFamily="66" charset="0"/>
              </a:rPr>
              <a:t>Differential perception of environmental threats</a:t>
            </a:r>
            <a:endParaRPr lang="en-GB" altLang="en-US" b="1">
              <a:solidFill>
                <a:schemeClr val="bg1"/>
              </a:solidFill>
              <a:latin typeface="Comic Sans MS" pitchFamily="66" charset="0"/>
            </a:endParaRPr>
          </a:p>
          <a:p>
            <a:pPr eaLnBrk="1" hangingPunct="1">
              <a:lnSpc>
                <a:spcPct val="80000"/>
              </a:lnSpc>
            </a:pPr>
            <a:endParaRPr lang="en-US" altLang="en-US" b="1">
              <a:solidFill>
                <a:schemeClr val="bg1"/>
              </a:solidFill>
              <a:latin typeface="Comic Sans MS" pitchFamily="66" charset="0"/>
            </a:endParaRPr>
          </a:p>
          <a:p>
            <a:pPr eaLnBrk="1" hangingPunct="1">
              <a:lnSpc>
                <a:spcPct val="80000"/>
              </a:lnSpc>
            </a:pPr>
            <a:r>
              <a:rPr lang="en-US" altLang="en-US" sz="1600">
                <a:solidFill>
                  <a:srgbClr val="FBF875"/>
                </a:solidFill>
                <a:latin typeface="Comic Sans MS" pitchFamily="66" charset="0"/>
              </a:rPr>
              <a:t>There are many other socio-economic trends involved, but these examples provide a backdrop to achieving a better</a:t>
            </a:r>
            <a:r>
              <a:rPr lang="en-US" altLang="en-US" sz="1400">
                <a:solidFill>
                  <a:srgbClr val="FBF875"/>
                </a:solidFill>
                <a:latin typeface="Comic Sans MS" pitchFamily="66" charset="0"/>
              </a:rPr>
              <a:t> </a:t>
            </a:r>
            <a:r>
              <a:rPr lang="en-US" altLang="en-US" sz="1600">
                <a:solidFill>
                  <a:srgbClr val="FBF875"/>
                </a:solidFill>
                <a:latin typeface="Comic Sans MS" pitchFamily="66" charset="0"/>
              </a:rPr>
              <a:t>understanding of threats to our beaches, </a:t>
            </a:r>
            <a:endParaRPr lang="en-US" altLang="en-US" sz="1600" b="1">
              <a:latin typeface="Comic Sans MS" pitchFamily="66" charset="0"/>
            </a:endParaRPr>
          </a:p>
          <a:p>
            <a:pPr eaLnBrk="1" hangingPunct="1">
              <a:lnSpc>
                <a:spcPct val="80000"/>
              </a:lnSpc>
            </a:pPr>
            <a:endParaRPr lang="en-US" altLang="en-US" sz="1600">
              <a:latin typeface="Comic Sans MS" pitchFamily="66" charset="0"/>
            </a:endParaRPr>
          </a:p>
        </p:txBody>
      </p:sp>
      <p:pic>
        <p:nvPicPr>
          <p:cNvPr id="56323" name="Picture 5" descr="Lawye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8850" y="3644900"/>
            <a:ext cx="841375" cy="1668463"/>
          </a:xfrm>
          <a:prstGeom prst="rect">
            <a:avLst/>
          </a:prstGeom>
          <a:noFill/>
          <a:ln w="12700">
            <a:solidFill>
              <a:srgbClr val="FF6600"/>
            </a:solidFill>
            <a:miter lim="800000"/>
            <a:headEnd/>
            <a:tailEnd/>
          </a:ln>
          <a:extLst>
            <a:ext uri="{909E8E84-426E-40DD-AFC4-6F175D3DCCD1}">
              <a14:hiddenFill xmlns:a14="http://schemas.microsoft.com/office/drawing/2010/main">
                <a:solidFill>
                  <a:srgbClr val="FFFFFF"/>
                </a:solidFill>
              </a14:hiddenFill>
            </a:ext>
          </a:extLst>
        </p:spPr>
      </p:pic>
      <p:sp>
        <p:nvSpPr>
          <p:cNvPr id="56324" name="Line 9"/>
          <p:cNvSpPr>
            <a:spLocks noChangeShapeType="1"/>
          </p:cNvSpPr>
          <p:nvPr/>
        </p:nvSpPr>
        <p:spPr bwMode="auto">
          <a:xfrm>
            <a:off x="4143375" y="4572000"/>
            <a:ext cx="3000375" cy="46038"/>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6325" name="Rectangle 6"/>
          <p:cNvSpPr>
            <a:spLocks noChangeArrowheads="1"/>
          </p:cNvSpPr>
          <p:nvPr/>
        </p:nvSpPr>
        <p:spPr bwMode="auto">
          <a:xfrm>
            <a:off x="214313" y="714375"/>
            <a:ext cx="8001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i="1">
                <a:solidFill>
                  <a:schemeClr val="bg1"/>
                </a:solidFill>
                <a:latin typeface="Calibri" pitchFamily="34" charset="0"/>
              </a:rPr>
              <a:t> </a:t>
            </a:r>
            <a:r>
              <a:rPr lang="en-GB" altLang="en-US" sz="2000" i="1">
                <a:solidFill>
                  <a:schemeClr val="bg1"/>
                </a:solidFill>
                <a:latin typeface="Calibri" pitchFamily="34" charset="0"/>
              </a:rPr>
              <a:t>Increasing population and development in the coastal zone. This leads to:</a:t>
            </a:r>
          </a:p>
        </p:txBody>
      </p:sp>
      <p:sp>
        <p:nvSpPr>
          <p:cNvPr id="56326" name="Rectangle 7"/>
          <p:cNvSpPr>
            <a:spLocks noChangeArrowheads="1"/>
          </p:cNvSpPr>
          <p:nvPr/>
        </p:nvSpPr>
        <p:spPr bwMode="auto">
          <a:xfrm>
            <a:off x="2000250" y="0"/>
            <a:ext cx="45720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400" b="1">
                <a:solidFill>
                  <a:srgbClr val="FF00FF"/>
                </a:solidFill>
                <a:latin typeface="Calibri" pitchFamily="34" charset="0"/>
              </a:rPr>
              <a:t>WHY ARE THERE CONFLICTS?</a:t>
            </a:r>
            <a:r>
              <a:rPr lang="en-US" altLang="en-US" sz="2400">
                <a:solidFill>
                  <a:srgbClr val="FF00FF"/>
                </a:solidFill>
                <a:latin typeface="Calibri" pitchFamily="34" charset="0"/>
              </a:rPr>
              <a:t/>
            </a:r>
            <a:br>
              <a:rPr lang="en-US" altLang="en-US" sz="2400">
                <a:solidFill>
                  <a:srgbClr val="FF00FF"/>
                </a:solidFill>
                <a:latin typeface="Calibri" pitchFamily="34" charset="0"/>
              </a:rPr>
            </a:br>
            <a:endParaRPr lang="en-US" altLang="en-US" sz="2400">
              <a:latin typeface="Calibri" pitchFamily="34" charset="0"/>
            </a:endParaRPr>
          </a:p>
        </p:txBody>
      </p:sp>
    </p:spTree>
    <p:extLst>
      <p:ext uri="{BB962C8B-B14F-4D97-AF65-F5344CB8AC3E}">
        <p14:creationId xmlns:p14="http://schemas.microsoft.com/office/powerpoint/2010/main" val="385389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extBox 1"/>
          <p:cNvSpPr txBox="1"/>
          <p:nvPr/>
        </p:nvSpPr>
        <p:spPr>
          <a:xfrm>
            <a:off x="107504" y="188640"/>
            <a:ext cx="8640960" cy="5478423"/>
          </a:xfrm>
          <a:prstGeom prst="rect">
            <a:avLst/>
          </a:prstGeom>
          <a:noFill/>
        </p:spPr>
        <p:txBody>
          <a:bodyPr wrap="square" rtlCol="0">
            <a:spAutoFit/>
          </a:bodyPr>
          <a:lstStyle/>
          <a:p>
            <a:endParaRPr lang="en-GB" sz="2000" b="1" dirty="0" smtClean="0">
              <a:solidFill>
                <a:srgbClr val="FFFF00"/>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  </a:t>
            </a:r>
            <a:r>
              <a:rPr lang="en-GB" sz="2200" b="1" dirty="0" smtClean="0">
                <a:solidFill>
                  <a:schemeClr val="accent6">
                    <a:lumMod val="75000"/>
                  </a:schemeClr>
                </a:solidFill>
                <a:latin typeface="Comic Sans MS" panose="030F0702030302020204" pitchFamily="66" charset="0"/>
              </a:rPr>
              <a:t>AFTER THE IPCC RECENT REPORT, HEADLINES WERE;</a:t>
            </a:r>
          </a:p>
          <a:p>
            <a:endParaRPr lang="en-GB" sz="2200" b="1" dirty="0">
              <a:solidFill>
                <a:srgbClr val="FFFF00"/>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Daily Telegraph</a:t>
            </a:r>
            <a:r>
              <a:rPr lang="en-GB" sz="2200" dirty="0" smtClean="0">
                <a:solidFill>
                  <a:schemeClr val="bg1"/>
                </a:solidFill>
                <a:latin typeface="Comic Sans MS" panose="030F0702030302020204" pitchFamily="66" charset="0"/>
              </a:rPr>
              <a:t>: IPCC cannot be trusted: unreliable accounts + it uses models. Stopping climate change is too expensive so adapt…..  </a:t>
            </a:r>
            <a:r>
              <a:rPr lang="en-GB" sz="2200" dirty="0" smtClean="0">
                <a:solidFill>
                  <a:srgbClr val="00B0F0"/>
                </a:solidFill>
                <a:latin typeface="Comic Sans MS" panose="030F0702030302020204" pitchFamily="66" charset="0"/>
              </a:rPr>
              <a:t>‘Perhaps instead of continued doom-mongering…  greater thought needs to be given to how mankind might adapt to the climatic realities.’</a:t>
            </a:r>
          </a:p>
          <a:p>
            <a:endParaRPr lang="en-GB" sz="2200" dirty="0" smtClean="0">
              <a:solidFill>
                <a:schemeClr val="bg1"/>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Daily Mail</a:t>
            </a:r>
            <a:r>
              <a:rPr lang="en-GB" sz="2200" dirty="0" smtClean="0">
                <a:solidFill>
                  <a:schemeClr val="bg1"/>
                </a:solidFill>
                <a:latin typeface="Comic Sans MS" panose="030F0702030302020204" pitchFamily="66" charset="0"/>
              </a:rPr>
              <a:t>: Kim Kardashian’s new curves + little George is the spit of Kate + new coal reserves under the North Sea – enough to power the UK for centuries.</a:t>
            </a:r>
          </a:p>
          <a:p>
            <a:endParaRPr lang="en-GB" sz="2200" dirty="0" smtClean="0">
              <a:solidFill>
                <a:schemeClr val="bg1"/>
              </a:solidFill>
              <a:latin typeface="Comic Sans MS" panose="030F0702030302020204" pitchFamily="66" charset="0"/>
            </a:endParaRPr>
          </a:p>
          <a:p>
            <a:r>
              <a:rPr lang="en-GB" sz="2200" b="1" dirty="0" smtClean="0">
                <a:solidFill>
                  <a:srgbClr val="FFFF00"/>
                </a:solidFill>
                <a:latin typeface="Comic Sans MS" panose="030F0702030302020204" pitchFamily="66" charset="0"/>
              </a:rPr>
              <a:t>Owen Patterson </a:t>
            </a:r>
            <a:r>
              <a:rPr lang="en-GB" sz="2200" dirty="0" smtClean="0">
                <a:solidFill>
                  <a:schemeClr val="bg1"/>
                </a:solidFill>
                <a:latin typeface="Comic Sans MS" panose="030F0702030302020204" pitchFamily="66" charset="0"/>
              </a:rPr>
              <a:t>(UK Environmental Secretary) :CC is something we can adapt to over time, i.e. </a:t>
            </a:r>
            <a:r>
              <a:rPr lang="en-GB" sz="2200" b="1" dirty="0" smtClean="0">
                <a:solidFill>
                  <a:schemeClr val="accent6">
                    <a:lumMod val="75000"/>
                  </a:schemeClr>
                </a:solidFill>
                <a:latin typeface="Comic Sans MS" panose="030F0702030302020204" pitchFamily="66" charset="0"/>
              </a:rPr>
              <a:t>ACCEPT</a:t>
            </a:r>
            <a:r>
              <a:rPr lang="en-GB" sz="2200" dirty="0" smtClean="0">
                <a:solidFill>
                  <a:schemeClr val="bg1"/>
                </a:solidFill>
                <a:latin typeface="Comic Sans MS" panose="030F0702030302020204" pitchFamily="66" charset="0"/>
              </a:rPr>
              <a:t> it as governments have no intention of doing anything about it.</a:t>
            </a:r>
            <a:endParaRPr lang="en-GB" sz="2200" dirty="0">
              <a:solidFill>
                <a:schemeClr val="bg1"/>
              </a:solidFill>
              <a:latin typeface="Comic Sans MS" panose="030F0702030302020204" pitchFamily="66" charset="0"/>
            </a:endParaRPr>
          </a:p>
        </p:txBody>
      </p:sp>
      <p:sp>
        <p:nvSpPr>
          <p:cNvPr id="5" name="Rectangle 4"/>
          <p:cNvSpPr/>
          <p:nvPr/>
        </p:nvSpPr>
        <p:spPr>
          <a:xfrm>
            <a:off x="755576" y="96781"/>
            <a:ext cx="4211960" cy="677108"/>
          </a:xfrm>
          <a:prstGeom prst="rect">
            <a:avLst/>
          </a:prstGeom>
        </p:spPr>
        <p:txBody>
          <a:bodyPr wrap="square">
            <a:spAutoFit/>
          </a:bodyPr>
          <a:lstStyle/>
          <a:p>
            <a:r>
              <a:rPr lang="en-US" altLang="en-US" sz="2000" b="1" dirty="0" smtClean="0">
                <a:solidFill>
                  <a:srgbClr val="FF00FF"/>
                </a:solidFill>
                <a:latin typeface="Comic Sans MS" panose="030F0702030302020204" pitchFamily="66" charset="0"/>
              </a:rPr>
              <a:t>WHY ARE THERE CONFLICTS</a:t>
            </a:r>
            <a:r>
              <a:rPr lang="en-US" altLang="en-US" b="1" dirty="0" smtClean="0">
                <a:solidFill>
                  <a:srgbClr val="FF00FF"/>
                </a:solidFill>
              </a:rPr>
              <a:t>?</a:t>
            </a:r>
            <a:r>
              <a:rPr lang="en-US" altLang="en-US" dirty="0" smtClean="0">
                <a:solidFill>
                  <a:srgbClr val="FF00FF"/>
                </a:solidFill>
              </a:rPr>
              <a:t/>
            </a:r>
            <a:br>
              <a:rPr lang="en-US" altLang="en-US" dirty="0" smtClean="0">
                <a:solidFill>
                  <a:srgbClr val="FF00FF"/>
                </a:solidFill>
              </a:rPr>
            </a:br>
            <a:endParaRPr lang="en-GB" dirty="0"/>
          </a:p>
        </p:txBody>
      </p:sp>
    </p:spTree>
    <p:extLst>
      <p:ext uri="{BB962C8B-B14F-4D97-AF65-F5344CB8AC3E}">
        <p14:creationId xmlns:p14="http://schemas.microsoft.com/office/powerpoint/2010/main" val="22492420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Rectangle 4"/>
          <p:cNvSpPr/>
          <p:nvPr/>
        </p:nvSpPr>
        <p:spPr>
          <a:xfrm>
            <a:off x="107504" y="-609"/>
            <a:ext cx="9008325" cy="2462213"/>
          </a:xfrm>
          <a:prstGeom prst="rect">
            <a:avLst/>
          </a:prstGeom>
        </p:spPr>
        <p:txBody>
          <a:bodyPr wrap="square">
            <a:spAutoFit/>
          </a:bodyPr>
          <a:lstStyle/>
          <a:p>
            <a:r>
              <a:rPr lang="en-GB" sz="2000" b="1" dirty="0" smtClean="0">
                <a:solidFill>
                  <a:srgbClr val="FFFF00"/>
                </a:solidFill>
                <a:latin typeface="Comic Sans MS" panose="030F0702030302020204" pitchFamily="66" charset="0"/>
              </a:rPr>
              <a:t>‘</a:t>
            </a:r>
            <a:r>
              <a:rPr lang="en-GB" sz="2200" b="1" dirty="0" smtClean="0">
                <a:solidFill>
                  <a:srgbClr val="FFFF00"/>
                </a:solidFill>
                <a:latin typeface="Comic Sans MS" panose="030F0702030302020204" pitchFamily="66" charset="0"/>
              </a:rPr>
              <a:t>Party </a:t>
            </a:r>
            <a:r>
              <a:rPr lang="en-GB" sz="2200" b="1" dirty="0">
                <a:solidFill>
                  <a:srgbClr val="FFFF00"/>
                </a:solidFill>
                <a:latin typeface="Comic Sans MS" panose="030F0702030302020204" pitchFamily="66" charset="0"/>
              </a:rPr>
              <a:t>programmers </a:t>
            </a:r>
            <a:r>
              <a:rPr lang="en-GB" sz="2200" dirty="0">
                <a:solidFill>
                  <a:schemeClr val="bg1"/>
                </a:solidFill>
                <a:latin typeface="Comic Sans MS" panose="030F0702030302020204" pitchFamily="66" charset="0"/>
              </a:rPr>
              <a:t>strangle every young and vigorous truth - </a:t>
            </a:r>
            <a:r>
              <a:rPr lang="en-GB" sz="2200" b="1" dirty="0">
                <a:solidFill>
                  <a:srgbClr val="FFFF00"/>
                </a:solidFill>
                <a:latin typeface="Comic Sans MS" panose="030F0702030302020204" pitchFamily="66" charset="0"/>
              </a:rPr>
              <a:t>that considerations of expediency turn morality and justice upside </a:t>
            </a:r>
            <a:r>
              <a:rPr lang="en-GB" sz="2200" b="1" dirty="0" smtClean="0">
                <a:solidFill>
                  <a:srgbClr val="FFFF00"/>
                </a:solidFill>
                <a:latin typeface="Comic Sans MS" panose="030F0702030302020204" pitchFamily="66" charset="0"/>
              </a:rPr>
              <a:t>down.’</a:t>
            </a:r>
          </a:p>
          <a:p>
            <a:endParaRPr lang="en-GB" sz="2200" dirty="0">
              <a:solidFill>
                <a:schemeClr val="bg1"/>
              </a:solidFill>
              <a:latin typeface="Comic Sans MS" panose="030F0702030302020204" pitchFamily="66" charset="0"/>
            </a:endParaRPr>
          </a:p>
          <a:p>
            <a:r>
              <a:rPr lang="en-GB" sz="2200" dirty="0" smtClean="0">
                <a:solidFill>
                  <a:schemeClr val="bg1"/>
                </a:solidFill>
                <a:latin typeface="Comic Sans MS" panose="030F0702030302020204" pitchFamily="66" charset="0"/>
              </a:rPr>
              <a:t>‘Are </a:t>
            </a:r>
            <a:r>
              <a:rPr lang="en-GB" sz="2200" b="1" dirty="0" smtClean="0">
                <a:solidFill>
                  <a:srgbClr val="FFFF00"/>
                </a:solidFill>
                <a:latin typeface="Comic Sans MS" panose="030F0702030302020204" pitchFamily="66" charset="0"/>
              </a:rPr>
              <a:t>choices </a:t>
            </a:r>
            <a:r>
              <a:rPr lang="en-GB" sz="2200" b="1" dirty="0">
                <a:solidFill>
                  <a:srgbClr val="FFFF00"/>
                </a:solidFill>
                <a:latin typeface="Comic Sans MS" panose="030F0702030302020204" pitchFamily="66" charset="0"/>
              </a:rPr>
              <a:t>leaders </a:t>
            </a:r>
            <a:r>
              <a:rPr lang="en-GB" sz="2200" b="1" dirty="0" smtClean="0">
                <a:solidFill>
                  <a:srgbClr val="FFFF00"/>
                </a:solidFill>
                <a:latin typeface="Comic Sans MS" panose="030F0702030302020204" pitchFamily="66" charset="0"/>
              </a:rPr>
              <a:t>make, </a:t>
            </a:r>
            <a:r>
              <a:rPr lang="en-GB" sz="2200" b="1" dirty="0">
                <a:solidFill>
                  <a:srgbClr val="FFFF00"/>
                </a:solidFill>
                <a:latin typeface="Comic Sans MS" panose="030F0702030302020204" pitchFamily="66" charset="0"/>
              </a:rPr>
              <a:t>made </a:t>
            </a:r>
            <a:r>
              <a:rPr lang="en-GB" sz="2200" dirty="0">
                <a:solidFill>
                  <a:schemeClr val="bg1"/>
                </a:solidFill>
                <a:latin typeface="Comic Sans MS" panose="030F0702030302020204" pitchFamily="66" charset="0"/>
              </a:rPr>
              <a:t>in the </a:t>
            </a:r>
            <a:r>
              <a:rPr lang="en-GB" sz="2200" b="1" dirty="0">
                <a:solidFill>
                  <a:srgbClr val="FFFF00"/>
                </a:solidFill>
                <a:latin typeface="Comic Sans MS" panose="030F0702030302020204" pitchFamily="66" charset="0"/>
              </a:rPr>
              <a:t>interest of the people or </a:t>
            </a:r>
            <a:r>
              <a:rPr lang="en-GB" sz="2200" b="1" dirty="0" smtClean="0">
                <a:solidFill>
                  <a:srgbClr val="FFFF00"/>
                </a:solidFill>
                <a:latin typeface="Comic Sans MS" panose="030F0702030302020204" pitchFamily="66" charset="0"/>
              </a:rPr>
              <a:t>made </a:t>
            </a:r>
            <a:r>
              <a:rPr lang="en-GB" sz="2200" b="1" dirty="0">
                <a:solidFill>
                  <a:srgbClr val="FFFF00"/>
                </a:solidFill>
                <a:latin typeface="Comic Sans MS" panose="030F0702030302020204" pitchFamily="66" charset="0"/>
              </a:rPr>
              <a:t>in the interest of a few</a:t>
            </a:r>
            <a:r>
              <a:rPr lang="en-GB" sz="2200" dirty="0">
                <a:solidFill>
                  <a:schemeClr val="bg1"/>
                </a:solidFill>
                <a:latin typeface="Comic Sans MS" panose="030F0702030302020204" pitchFamily="66" charset="0"/>
              </a:rPr>
              <a:t> </a:t>
            </a:r>
            <a:r>
              <a:rPr lang="en-GB" sz="2200" b="1" dirty="0">
                <a:solidFill>
                  <a:srgbClr val="FFFF00"/>
                </a:solidFill>
                <a:latin typeface="Comic Sans MS" panose="030F0702030302020204" pitchFamily="66" charset="0"/>
              </a:rPr>
              <a:t>who</a:t>
            </a:r>
            <a:r>
              <a:rPr lang="en-GB" sz="2200" dirty="0">
                <a:solidFill>
                  <a:schemeClr val="bg1"/>
                </a:solidFill>
                <a:latin typeface="Comic Sans MS" panose="030F0702030302020204" pitchFamily="66" charset="0"/>
              </a:rPr>
              <a:t>, armed with the tools given them by the people, </a:t>
            </a:r>
            <a:r>
              <a:rPr lang="en-GB" sz="2200" b="1" dirty="0">
                <a:solidFill>
                  <a:srgbClr val="FFFF00"/>
                </a:solidFill>
                <a:latin typeface="Comic Sans MS" panose="030F0702030302020204" pitchFamily="66" charset="0"/>
              </a:rPr>
              <a:t>make the people believe the reverse</a:t>
            </a:r>
            <a:r>
              <a:rPr lang="en-GB" sz="2200" b="1" dirty="0" smtClean="0">
                <a:solidFill>
                  <a:srgbClr val="FFFF00"/>
                </a:solidFill>
                <a:latin typeface="Comic Sans MS" panose="030F0702030302020204" pitchFamily="66" charset="0"/>
              </a:rPr>
              <a:t>?‘</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444" y="2780928"/>
            <a:ext cx="2991009" cy="36411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3518212" y="2640839"/>
            <a:ext cx="5518284" cy="3847207"/>
          </a:xfrm>
          <a:prstGeom prst="rect">
            <a:avLst/>
          </a:prstGeom>
          <a:noFill/>
        </p:spPr>
        <p:txBody>
          <a:bodyPr wrap="square" rtlCol="0">
            <a:spAutoFit/>
          </a:bodyPr>
          <a:lstStyle/>
          <a:p>
            <a:r>
              <a:rPr lang="en-GB" sz="2200" dirty="0" smtClean="0">
                <a:solidFill>
                  <a:schemeClr val="bg1"/>
                </a:solidFill>
                <a:latin typeface="Comic Sans MS" panose="030F0702030302020204" pitchFamily="66" charset="0"/>
              </a:rPr>
              <a:t>‘With control </a:t>
            </a:r>
            <a:r>
              <a:rPr lang="en-GB" sz="2200" b="1" dirty="0" smtClean="0">
                <a:solidFill>
                  <a:srgbClr val="FFFF00"/>
                </a:solidFill>
                <a:latin typeface="Comic Sans MS" panose="030F0702030302020204" pitchFamily="66" charset="0"/>
              </a:rPr>
              <a:t>over the media</a:t>
            </a:r>
            <a:r>
              <a:rPr lang="en-GB" sz="2200" dirty="0" smtClean="0">
                <a:solidFill>
                  <a:schemeClr val="bg1"/>
                </a:solidFill>
                <a:latin typeface="Comic Sans MS" panose="030F0702030302020204" pitchFamily="66" charset="0"/>
              </a:rPr>
              <a:t>, &amp; consequently public opinion, today's </a:t>
            </a:r>
            <a:r>
              <a:rPr lang="en-GB" sz="2200" b="1" dirty="0" smtClean="0">
                <a:solidFill>
                  <a:srgbClr val="FFFF00"/>
                </a:solidFill>
                <a:latin typeface="Comic Sans MS" panose="030F0702030302020204" pitchFamily="66" charset="0"/>
              </a:rPr>
              <a:t>political leaders do whatever they want and get away with them.</a:t>
            </a:r>
            <a:r>
              <a:rPr lang="en-GB" sz="2200" dirty="0" smtClean="0">
                <a:solidFill>
                  <a:schemeClr val="bg1"/>
                </a:solidFill>
                <a:latin typeface="Comic Sans MS" panose="030F0702030302020204" pitchFamily="66" charset="0"/>
              </a:rPr>
              <a:t>…’ </a:t>
            </a:r>
          </a:p>
          <a:p>
            <a:endParaRPr lang="en-GB" sz="2200" dirty="0">
              <a:solidFill>
                <a:schemeClr val="bg1"/>
              </a:solidFill>
              <a:latin typeface="Comic Sans MS" panose="030F0702030302020204" pitchFamily="66" charset="0"/>
            </a:endParaRPr>
          </a:p>
          <a:p>
            <a:r>
              <a:rPr lang="en-GB" sz="2200" dirty="0" smtClean="0">
                <a:solidFill>
                  <a:schemeClr val="bg1"/>
                </a:solidFill>
                <a:latin typeface="Comic Sans MS" panose="030F0702030302020204" pitchFamily="66" charset="0"/>
              </a:rPr>
              <a:t>‘There is a gulf of space between those who get into political positions and the masses. </a:t>
            </a:r>
            <a:r>
              <a:rPr lang="en-GB" sz="2200" b="1" dirty="0" smtClean="0">
                <a:solidFill>
                  <a:srgbClr val="FFFF00"/>
                </a:solidFill>
                <a:latin typeface="Comic Sans MS" panose="030F0702030302020204" pitchFamily="66" charset="0"/>
              </a:rPr>
              <a:t>Power and wealth have become the true end of politics</a:t>
            </a:r>
            <a:r>
              <a:rPr lang="en-GB" sz="2200" dirty="0" smtClean="0">
                <a:solidFill>
                  <a:schemeClr val="bg1"/>
                </a:solidFill>
                <a:latin typeface="Comic Sans MS" panose="030F0702030302020204" pitchFamily="66" charset="0"/>
              </a:rPr>
              <a:t>, </a:t>
            </a:r>
            <a:r>
              <a:rPr lang="en-GB" sz="2200" b="1" dirty="0" smtClean="0">
                <a:solidFill>
                  <a:schemeClr val="accent6">
                    <a:lumMod val="75000"/>
                  </a:schemeClr>
                </a:solidFill>
                <a:latin typeface="Comic Sans MS" panose="030F0702030302020204" pitchFamily="66" charset="0"/>
              </a:rPr>
              <a:t>the majority </a:t>
            </a:r>
            <a:r>
              <a:rPr lang="en-GB" sz="2200" b="1" dirty="0" smtClean="0">
                <a:solidFill>
                  <a:schemeClr val="bg1"/>
                </a:solidFill>
                <a:latin typeface="Comic Sans MS" panose="030F0702030302020204" pitchFamily="66" charset="0"/>
              </a:rPr>
              <a:t>are made to </a:t>
            </a:r>
            <a:r>
              <a:rPr lang="en-GB" sz="2200" b="1" dirty="0" smtClean="0">
                <a:solidFill>
                  <a:schemeClr val="accent6">
                    <a:lumMod val="75000"/>
                  </a:schemeClr>
                </a:solidFill>
                <a:latin typeface="Comic Sans MS" panose="030F0702030302020204" pitchFamily="66" charset="0"/>
              </a:rPr>
              <a:t>support the ideas of the few </a:t>
            </a:r>
            <a:r>
              <a:rPr lang="en-GB" sz="2200" b="1" dirty="0" smtClean="0">
                <a:solidFill>
                  <a:schemeClr val="bg1"/>
                </a:solidFill>
                <a:latin typeface="Comic Sans MS" panose="030F0702030302020204" pitchFamily="66" charset="0"/>
              </a:rPr>
              <a:t>that</a:t>
            </a:r>
            <a:r>
              <a:rPr lang="en-GB" sz="2200" b="1" dirty="0" smtClean="0">
                <a:solidFill>
                  <a:schemeClr val="accent6">
                    <a:lumMod val="75000"/>
                  </a:schemeClr>
                </a:solidFill>
                <a:latin typeface="Comic Sans MS" panose="030F0702030302020204" pitchFamily="66" charset="0"/>
              </a:rPr>
              <a:t> benefit fewer</a:t>
            </a:r>
            <a:r>
              <a:rPr lang="en-GB" sz="2400" b="1" dirty="0" smtClean="0">
                <a:solidFill>
                  <a:schemeClr val="accent6">
                    <a:lumMod val="75000"/>
                  </a:schemeClr>
                </a:solidFill>
                <a:latin typeface="Comic Sans MS" panose="030F0702030302020204" pitchFamily="66" charset="0"/>
              </a:rPr>
              <a:t>.</a:t>
            </a:r>
            <a:r>
              <a:rPr lang="en-GB" b="1" dirty="0" smtClean="0">
                <a:solidFill>
                  <a:schemeClr val="accent6">
                    <a:lumMod val="75000"/>
                  </a:schemeClr>
                </a:solidFill>
                <a:latin typeface="Comic Sans MS" panose="030F0702030302020204" pitchFamily="66" charset="0"/>
              </a:rPr>
              <a:t>‘</a:t>
            </a:r>
            <a:endParaRPr lang="en-GB" b="1" dirty="0">
              <a:solidFill>
                <a:schemeClr val="accent6">
                  <a:lumMod val="75000"/>
                </a:schemeClr>
              </a:solidFill>
              <a:latin typeface="Comic Sans MS" panose="030F0702030302020204" pitchFamily="66" charset="0"/>
            </a:endParaRPr>
          </a:p>
        </p:txBody>
      </p:sp>
    </p:spTree>
    <p:extLst>
      <p:ext uri="{BB962C8B-B14F-4D97-AF65-F5344CB8AC3E}">
        <p14:creationId xmlns:p14="http://schemas.microsoft.com/office/powerpoint/2010/main" val="398757040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50056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 Box 3"/>
          <p:cNvSpPr txBox="1">
            <a:spLocks noChangeArrowheads="1"/>
          </p:cNvSpPr>
          <p:nvPr/>
        </p:nvSpPr>
        <p:spPr bwMode="auto">
          <a:xfrm>
            <a:off x="4624388" y="2604294"/>
            <a:ext cx="4386262"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dirty="0">
                <a:solidFill>
                  <a:srgbClr val="66FF33"/>
                </a:solidFill>
                <a:latin typeface="Comic Sans MS" pitchFamily="66" charset="0"/>
              </a:rPr>
              <a:t>Data does not = information</a:t>
            </a:r>
          </a:p>
          <a:p>
            <a:pPr eaLnBrk="1" hangingPunct="1"/>
            <a:endParaRPr lang="en-GB" altLang="en-US" sz="2000" b="1" dirty="0">
              <a:solidFill>
                <a:srgbClr val="66FF33"/>
              </a:solidFill>
              <a:latin typeface="Comic Sans MS" pitchFamily="66" charset="0"/>
            </a:endParaRPr>
          </a:p>
          <a:p>
            <a:pPr eaLnBrk="1" hangingPunct="1"/>
            <a:r>
              <a:rPr lang="en-GB" altLang="en-US" sz="2000" b="1" dirty="0">
                <a:solidFill>
                  <a:srgbClr val="66FF33"/>
                </a:solidFill>
                <a:latin typeface="Comic Sans MS" pitchFamily="66" charset="0"/>
              </a:rPr>
              <a:t>Information does not = knowledge</a:t>
            </a:r>
          </a:p>
          <a:p>
            <a:pPr eaLnBrk="1" hangingPunct="1"/>
            <a:endParaRPr lang="en-GB" altLang="en-US" sz="2000" b="1" dirty="0">
              <a:solidFill>
                <a:srgbClr val="66FF33"/>
              </a:solidFill>
              <a:latin typeface="Comic Sans MS" pitchFamily="66" charset="0"/>
            </a:endParaRPr>
          </a:p>
          <a:p>
            <a:pPr eaLnBrk="1" hangingPunct="1"/>
            <a:r>
              <a:rPr lang="en-GB" altLang="en-US" sz="2000" b="1" dirty="0">
                <a:solidFill>
                  <a:srgbClr val="66FF33"/>
                </a:solidFill>
                <a:latin typeface="Comic Sans MS" pitchFamily="66" charset="0"/>
              </a:rPr>
              <a:t>Knowledge does not = wisdom</a:t>
            </a:r>
            <a:r>
              <a:rPr lang="en-GB" altLang="en-US" sz="2000" b="1" dirty="0">
                <a:solidFill>
                  <a:schemeClr val="bg1"/>
                </a:solidFill>
                <a:latin typeface="Comic Sans MS" pitchFamily="66" charset="0"/>
              </a:rPr>
              <a:t>.</a:t>
            </a:r>
          </a:p>
          <a:p>
            <a:pPr eaLnBrk="1" hangingPunct="1"/>
            <a:endParaRPr lang="en-GB" altLang="en-US" sz="2000" b="1" dirty="0">
              <a:solidFill>
                <a:schemeClr val="bg1"/>
              </a:solidFill>
              <a:latin typeface="Comic Sans MS" pitchFamily="66" charset="0"/>
            </a:endParaRPr>
          </a:p>
          <a:p>
            <a:pPr eaLnBrk="1" hangingPunct="1"/>
            <a:r>
              <a:rPr lang="en-GB" altLang="en-US" sz="2000" b="1" dirty="0">
                <a:solidFill>
                  <a:schemeClr val="bg1"/>
                </a:solidFill>
                <a:latin typeface="Comic Sans MS" pitchFamily="66" charset="0"/>
              </a:rPr>
              <a:t>We have oceans of data, rivers of information, puddles of knowledge and the odd drop of wisdom</a:t>
            </a:r>
            <a:endParaRPr lang="en-US" altLang="en-US" sz="2000" b="1" dirty="0">
              <a:solidFill>
                <a:schemeClr val="bg1"/>
              </a:solidFill>
              <a:latin typeface="Comic Sans MS" pitchFamily="66" charset="0"/>
            </a:endParaRPr>
          </a:p>
        </p:txBody>
      </p:sp>
      <p:sp>
        <p:nvSpPr>
          <p:cNvPr id="33796" name="Text Box 4"/>
          <p:cNvSpPr txBox="1">
            <a:spLocks noChangeArrowheads="1"/>
          </p:cNvSpPr>
          <p:nvPr/>
        </p:nvSpPr>
        <p:spPr bwMode="auto">
          <a:xfrm>
            <a:off x="1384300" y="784225"/>
            <a:ext cx="1339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3300"/>
                </a:solidFill>
              </a:rPr>
              <a:t>Objectives</a:t>
            </a:r>
            <a:endParaRPr lang="en-US" altLang="en-US" b="1" dirty="0">
              <a:solidFill>
                <a:srgbClr val="FF3300"/>
              </a:solidFill>
            </a:endParaRPr>
          </a:p>
        </p:txBody>
      </p:sp>
      <p:sp>
        <p:nvSpPr>
          <p:cNvPr id="33797" name="Rectangle 5"/>
          <p:cNvSpPr>
            <a:spLocks noChangeArrowheads="1"/>
          </p:cNvSpPr>
          <p:nvPr/>
        </p:nvSpPr>
        <p:spPr bwMode="auto">
          <a:xfrm>
            <a:off x="3348038" y="1557338"/>
            <a:ext cx="1022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3300"/>
                </a:solidFill>
              </a:rPr>
              <a:t>Actions</a:t>
            </a:r>
            <a:endParaRPr lang="en-US" altLang="en-US" b="1" dirty="0">
              <a:solidFill>
                <a:srgbClr val="FF3300"/>
              </a:solidFill>
            </a:endParaRPr>
          </a:p>
        </p:txBody>
      </p:sp>
      <p:sp>
        <p:nvSpPr>
          <p:cNvPr id="33798" name="Rectangle 6"/>
          <p:cNvSpPr>
            <a:spLocks noChangeArrowheads="1"/>
          </p:cNvSpPr>
          <p:nvPr/>
        </p:nvSpPr>
        <p:spPr bwMode="auto">
          <a:xfrm>
            <a:off x="3132138" y="1052513"/>
            <a:ext cx="81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3300"/>
                </a:solidFill>
              </a:rPr>
              <a:t>Goals</a:t>
            </a:r>
            <a:endParaRPr lang="en-US" altLang="en-US" b="1" dirty="0">
              <a:solidFill>
                <a:srgbClr val="FF3300"/>
              </a:solidFill>
            </a:endParaRPr>
          </a:p>
        </p:txBody>
      </p:sp>
      <p:sp>
        <p:nvSpPr>
          <p:cNvPr id="33799" name="Text Box 7"/>
          <p:cNvSpPr txBox="1">
            <a:spLocks noChangeArrowheads="1"/>
          </p:cNvSpPr>
          <p:nvPr/>
        </p:nvSpPr>
        <p:spPr bwMode="auto">
          <a:xfrm>
            <a:off x="323850" y="1125538"/>
            <a:ext cx="1238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3300"/>
                </a:solidFill>
              </a:rPr>
              <a:t>Technical</a:t>
            </a:r>
          </a:p>
          <a:p>
            <a:pPr eaLnBrk="1" hangingPunct="1"/>
            <a:r>
              <a:rPr lang="en-GB" altLang="en-US" b="1" dirty="0">
                <a:solidFill>
                  <a:srgbClr val="FF3300"/>
                </a:solidFill>
              </a:rPr>
              <a:t>data</a:t>
            </a:r>
            <a:endParaRPr lang="en-US" altLang="en-US" b="1" dirty="0">
              <a:solidFill>
                <a:srgbClr val="FF3300"/>
              </a:solidFill>
            </a:endParaRPr>
          </a:p>
        </p:txBody>
      </p:sp>
      <p:sp>
        <p:nvSpPr>
          <p:cNvPr id="33800" name="Text Box 8"/>
          <p:cNvSpPr txBox="1">
            <a:spLocks noChangeArrowheads="1"/>
          </p:cNvSpPr>
          <p:nvPr/>
        </p:nvSpPr>
        <p:spPr bwMode="auto">
          <a:xfrm>
            <a:off x="2032000" y="2655888"/>
            <a:ext cx="920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5050"/>
                </a:solidFill>
              </a:rPr>
              <a:t>Values</a:t>
            </a:r>
            <a:endParaRPr lang="en-US" altLang="en-US" b="1" dirty="0">
              <a:solidFill>
                <a:srgbClr val="FF5050"/>
              </a:solidFill>
            </a:endParaRPr>
          </a:p>
        </p:txBody>
      </p:sp>
      <p:sp>
        <p:nvSpPr>
          <p:cNvPr id="33801" name="Text Box 9"/>
          <p:cNvSpPr txBox="1">
            <a:spLocks noChangeArrowheads="1"/>
          </p:cNvSpPr>
          <p:nvPr/>
        </p:nvSpPr>
        <p:spPr bwMode="auto">
          <a:xfrm>
            <a:off x="971550" y="3213100"/>
            <a:ext cx="1225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00CC00"/>
                </a:solidFill>
              </a:rPr>
              <a:t>Emotions</a:t>
            </a:r>
            <a:endParaRPr lang="en-US" altLang="en-US" b="1" dirty="0">
              <a:solidFill>
                <a:srgbClr val="00CC00"/>
              </a:solidFill>
            </a:endParaRPr>
          </a:p>
        </p:txBody>
      </p:sp>
      <p:sp>
        <p:nvSpPr>
          <p:cNvPr id="33802" name="Text Box 10"/>
          <p:cNvSpPr txBox="1">
            <a:spLocks noChangeArrowheads="1"/>
          </p:cNvSpPr>
          <p:nvPr/>
        </p:nvSpPr>
        <p:spPr bwMode="auto">
          <a:xfrm>
            <a:off x="1763713" y="4076700"/>
            <a:ext cx="1136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t>Interests</a:t>
            </a:r>
            <a:endParaRPr lang="en-US" altLang="en-US" b="1" dirty="0"/>
          </a:p>
        </p:txBody>
      </p:sp>
      <p:sp>
        <p:nvSpPr>
          <p:cNvPr id="33803" name="Text Box 11"/>
          <p:cNvSpPr txBox="1">
            <a:spLocks noChangeArrowheads="1"/>
          </p:cNvSpPr>
          <p:nvPr/>
        </p:nvSpPr>
        <p:spPr bwMode="auto">
          <a:xfrm>
            <a:off x="1816100" y="4745038"/>
            <a:ext cx="9334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chemeClr val="bg1"/>
                </a:solidFill>
              </a:rPr>
              <a:t>Beliefs</a:t>
            </a:r>
            <a:endParaRPr lang="en-US" altLang="en-US" b="1" dirty="0">
              <a:solidFill>
                <a:schemeClr val="bg1"/>
              </a:solidFill>
            </a:endParaRPr>
          </a:p>
        </p:txBody>
      </p:sp>
      <p:sp>
        <p:nvSpPr>
          <p:cNvPr id="33804" name="Text Box 12"/>
          <p:cNvSpPr txBox="1">
            <a:spLocks noChangeArrowheads="1"/>
          </p:cNvSpPr>
          <p:nvPr/>
        </p:nvSpPr>
        <p:spPr bwMode="auto">
          <a:xfrm>
            <a:off x="1547813" y="5300663"/>
            <a:ext cx="1631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993300"/>
                </a:solidFill>
              </a:rPr>
              <a:t>Assumptions</a:t>
            </a:r>
            <a:endParaRPr lang="en-US" altLang="en-US" b="1" dirty="0">
              <a:solidFill>
                <a:srgbClr val="993300"/>
              </a:solidFill>
            </a:endParaRPr>
          </a:p>
        </p:txBody>
      </p:sp>
      <p:sp>
        <p:nvSpPr>
          <p:cNvPr id="33805" name="Text Box 13"/>
          <p:cNvSpPr txBox="1">
            <a:spLocks noChangeArrowheads="1"/>
          </p:cNvSpPr>
          <p:nvPr/>
        </p:nvSpPr>
        <p:spPr bwMode="auto">
          <a:xfrm>
            <a:off x="808038" y="2420938"/>
            <a:ext cx="114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FFFF00"/>
                </a:solidFill>
              </a:rPr>
              <a:t>Agendas</a:t>
            </a:r>
            <a:endParaRPr lang="en-US" altLang="en-US" b="1" dirty="0">
              <a:solidFill>
                <a:srgbClr val="FFFF00"/>
              </a:solidFill>
            </a:endParaRPr>
          </a:p>
        </p:txBody>
      </p:sp>
      <p:sp>
        <p:nvSpPr>
          <p:cNvPr id="33806" name="Text Box 14"/>
          <p:cNvSpPr txBox="1">
            <a:spLocks noChangeArrowheads="1"/>
          </p:cNvSpPr>
          <p:nvPr/>
        </p:nvSpPr>
        <p:spPr bwMode="auto">
          <a:xfrm>
            <a:off x="2555875" y="3213100"/>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dirty="0">
                <a:solidFill>
                  <a:srgbClr val="003399"/>
                </a:solidFill>
              </a:rPr>
              <a:t>Power</a:t>
            </a:r>
            <a:endParaRPr lang="en-US" altLang="en-US" b="1" dirty="0">
              <a:solidFill>
                <a:srgbClr val="003399"/>
              </a:solidFill>
            </a:endParaRPr>
          </a:p>
        </p:txBody>
      </p:sp>
      <p:sp>
        <p:nvSpPr>
          <p:cNvPr id="33807" name="Text Box 15"/>
          <p:cNvSpPr txBox="1">
            <a:spLocks noChangeArrowheads="1"/>
          </p:cNvSpPr>
          <p:nvPr/>
        </p:nvSpPr>
        <p:spPr bwMode="auto">
          <a:xfrm>
            <a:off x="4481825" y="5846069"/>
            <a:ext cx="4510087"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dirty="0">
                <a:solidFill>
                  <a:srgbClr val="FFFF00"/>
                </a:solidFill>
              </a:rPr>
              <a:t>The coast is a complex living entity.</a:t>
            </a:r>
          </a:p>
          <a:p>
            <a:pPr eaLnBrk="1" hangingPunct="1"/>
            <a:r>
              <a:rPr lang="en-GB" altLang="en-US" sz="2000" b="1" dirty="0">
                <a:solidFill>
                  <a:srgbClr val="FFFF00"/>
                </a:solidFill>
              </a:rPr>
              <a:t>Are we capable of predicting its</a:t>
            </a:r>
          </a:p>
          <a:p>
            <a:pPr eaLnBrk="1" hangingPunct="1"/>
            <a:r>
              <a:rPr lang="en-GB" altLang="en-US" sz="2000" b="1" dirty="0">
                <a:solidFill>
                  <a:srgbClr val="FFFF00"/>
                </a:solidFill>
              </a:rPr>
              <a:t>behaviour? Increased </a:t>
            </a:r>
            <a:r>
              <a:rPr lang="en-GB" altLang="en-US" sz="2000" b="1" dirty="0" smtClean="0">
                <a:solidFill>
                  <a:srgbClr val="FFFF00"/>
                </a:solidFill>
              </a:rPr>
              <a:t>scepticism.</a:t>
            </a:r>
            <a:endParaRPr lang="en-US" altLang="en-US" sz="2000" b="1" dirty="0">
              <a:solidFill>
                <a:srgbClr val="FFFF00"/>
              </a:solidFill>
            </a:endParaRPr>
          </a:p>
        </p:txBody>
      </p:sp>
      <p:pic>
        <p:nvPicPr>
          <p:cNvPr id="1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88025" y="0"/>
            <a:ext cx="4355976" cy="265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Rectangle 4"/>
          <p:cNvSpPr>
            <a:spLocks noChangeArrowheads="1"/>
          </p:cNvSpPr>
          <p:nvPr/>
        </p:nvSpPr>
        <p:spPr bwMode="auto">
          <a:xfrm>
            <a:off x="6966013" y="778985"/>
            <a:ext cx="2192793"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just" eaLnBrk="1" hangingPunct="1">
              <a:spcBef>
                <a:spcPct val="0"/>
              </a:spcBef>
              <a:buFontTx/>
              <a:buNone/>
            </a:pPr>
            <a:r>
              <a:rPr lang="en-US" altLang="en-US" sz="1400" b="1" i="1" dirty="0" smtClean="0">
                <a:solidFill>
                  <a:schemeClr val="bg1"/>
                </a:solidFill>
              </a:rPr>
              <a:t>“Do </a:t>
            </a:r>
            <a:r>
              <a:rPr lang="en-US" altLang="en-US" sz="1400" b="1" i="1" dirty="0">
                <a:solidFill>
                  <a:schemeClr val="bg1"/>
                </a:solidFill>
              </a:rPr>
              <a:t>not put your faith on shifting sands or wave swept shores unless your faith embraces transience, recurring cycles, &amp;</a:t>
            </a:r>
            <a:r>
              <a:rPr lang="en-US" altLang="en-US" sz="1400" b="1" i="1" dirty="0" smtClean="0">
                <a:solidFill>
                  <a:schemeClr val="bg1"/>
                </a:solidFill>
              </a:rPr>
              <a:t> </a:t>
            </a:r>
            <a:r>
              <a:rPr lang="en-US" altLang="en-US" sz="1400" b="1" i="1" dirty="0">
                <a:solidFill>
                  <a:schemeClr val="bg1"/>
                </a:solidFill>
              </a:rPr>
              <a:t>the inevitability of human </a:t>
            </a:r>
            <a:r>
              <a:rPr lang="en-US" altLang="en-US" sz="1400" b="1" i="1" dirty="0" smtClean="0">
                <a:solidFill>
                  <a:schemeClr val="bg1"/>
                </a:solidFill>
              </a:rPr>
              <a:t> folly</a:t>
            </a:r>
            <a:r>
              <a:rPr lang="en-US" altLang="en-US" sz="1400" b="1" i="1" dirty="0">
                <a:solidFill>
                  <a:schemeClr val="bg1"/>
                </a:solidFill>
              </a:rPr>
              <a:t>.”</a:t>
            </a:r>
          </a:p>
        </p:txBody>
      </p:sp>
    </p:spTree>
    <p:extLst>
      <p:ext uri="{BB962C8B-B14F-4D97-AF65-F5344CB8AC3E}">
        <p14:creationId xmlns:p14="http://schemas.microsoft.com/office/powerpoint/2010/main" val="13872677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94210" name="Picture 2" descr="BadDa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8413"/>
            <a:ext cx="9144000" cy="558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211" name="Text Box 3"/>
          <p:cNvSpPr txBox="1">
            <a:spLocks noChangeArrowheads="1"/>
          </p:cNvSpPr>
          <p:nvPr/>
        </p:nvSpPr>
        <p:spPr bwMode="auto">
          <a:xfrm>
            <a:off x="0" y="188913"/>
            <a:ext cx="9024938"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US" altLang="en-US" sz="3200" b="1" dirty="0">
                <a:solidFill>
                  <a:schemeClr val="bg1"/>
                </a:solidFill>
                <a:latin typeface="Comic Sans MS" pitchFamily="66" charset="0"/>
                <a:cs typeface="Arial" charset="0"/>
              </a:rPr>
              <a:t>There is a solution for every problem…</a:t>
            </a:r>
          </a:p>
          <a:p>
            <a:pPr algn="ctr"/>
            <a:r>
              <a:rPr lang="en-US" altLang="en-US" sz="3200" b="1" dirty="0">
                <a:solidFill>
                  <a:schemeClr val="bg1"/>
                </a:solidFill>
                <a:latin typeface="Comic Sans MS" pitchFamily="66" charset="0"/>
                <a:cs typeface="Arial" charset="0"/>
              </a:rPr>
              <a:t>BUT, some solutions are better than others!</a:t>
            </a:r>
          </a:p>
        </p:txBody>
      </p:sp>
      <p:sp>
        <p:nvSpPr>
          <p:cNvPr id="94212" name="Text Box 4"/>
          <p:cNvSpPr txBox="1">
            <a:spLocks noChangeArrowheads="1"/>
          </p:cNvSpPr>
          <p:nvPr/>
        </p:nvSpPr>
        <p:spPr bwMode="auto">
          <a:xfrm>
            <a:off x="6659563" y="2565400"/>
            <a:ext cx="8064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000" dirty="0">
                <a:solidFill>
                  <a:schemeClr val="bg1"/>
                </a:solidFill>
                <a:latin typeface="ITC Avant Garde Std XLt" pitchFamily="34" charset="0"/>
                <a:cs typeface="Arial" charset="0"/>
              </a:rPr>
              <a:t>Toilet</a:t>
            </a:r>
            <a:endParaRPr lang="en-US" altLang="en-US" sz="2000" dirty="0">
              <a:solidFill>
                <a:schemeClr val="bg1"/>
              </a:solidFill>
              <a:latin typeface="ITC Avant Garde Std XLt" pitchFamily="34" charset="0"/>
              <a:cs typeface="Arial" charset="0"/>
            </a:endParaRPr>
          </a:p>
        </p:txBody>
      </p:sp>
      <p:sp>
        <p:nvSpPr>
          <p:cNvPr id="94213" name="Text Box 5"/>
          <p:cNvSpPr txBox="1">
            <a:spLocks noChangeArrowheads="1"/>
          </p:cNvSpPr>
          <p:nvPr/>
        </p:nvSpPr>
        <p:spPr bwMode="auto">
          <a:xfrm>
            <a:off x="971550" y="2924175"/>
            <a:ext cx="692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b="1" dirty="0"/>
              <a:t>Jail</a:t>
            </a:r>
            <a:endParaRPr lang="en-US" altLang="en-US" sz="2400" b="1" dirty="0"/>
          </a:p>
        </p:txBody>
      </p:sp>
      <p:pic>
        <p:nvPicPr>
          <p:cNvPr id="6" name="Picture 3" descr="C:\Users\Allan\Desktop\MALAN\Captur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139" y="5526524"/>
            <a:ext cx="7781925" cy="1219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5940152" y="5157192"/>
            <a:ext cx="306494" cy="369332"/>
          </a:xfrm>
          <a:prstGeom prst="rect">
            <a:avLst/>
          </a:prstGeom>
          <a:noFill/>
        </p:spPr>
        <p:txBody>
          <a:bodyPr wrap="none" rtlCol="0">
            <a:spAutoFit/>
          </a:bodyPr>
          <a:lstStyle/>
          <a:p>
            <a:r>
              <a:rPr lang="en-GB" dirty="0" smtClean="0"/>
              <a:t>o</a:t>
            </a:r>
            <a:endParaRPr lang="en-GB" dirty="0"/>
          </a:p>
        </p:txBody>
      </p:sp>
      <p:sp>
        <p:nvSpPr>
          <p:cNvPr id="9" name="TextBox 8"/>
          <p:cNvSpPr txBox="1"/>
          <p:nvPr/>
        </p:nvSpPr>
        <p:spPr>
          <a:xfrm flipH="1">
            <a:off x="6399046" y="5157192"/>
            <a:ext cx="909258" cy="369332"/>
          </a:xfrm>
          <a:prstGeom prst="rect">
            <a:avLst/>
          </a:prstGeom>
          <a:noFill/>
        </p:spPr>
        <p:txBody>
          <a:bodyPr wrap="square" rtlCol="0">
            <a:spAutoFit/>
          </a:bodyPr>
          <a:lstStyle/>
          <a:p>
            <a:r>
              <a:rPr lang="en-GB" dirty="0" smtClean="0"/>
              <a:t>o</a:t>
            </a:r>
            <a:endParaRPr lang="en-GB" dirty="0"/>
          </a:p>
        </p:txBody>
      </p:sp>
      <p:sp>
        <p:nvSpPr>
          <p:cNvPr id="10" name="TextBox 9"/>
          <p:cNvSpPr txBox="1"/>
          <p:nvPr/>
        </p:nvSpPr>
        <p:spPr>
          <a:xfrm>
            <a:off x="5364088" y="4902398"/>
            <a:ext cx="306494" cy="369332"/>
          </a:xfrm>
          <a:prstGeom prst="rect">
            <a:avLst/>
          </a:prstGeom>
          <a:noFill/>
        </p:spPr>
        <p:txBody>
          <a:bodyPr wrap="none" rtlCol="0">
            <a:spAutoFit/>
          </a:bodyPr>
          <a:lstStyle/>
          <a:p>
            <a:r>
              <a:rPr lang="en-GB" dirty="0" smtClean="0"/>
              <a:t>o</a:t>
            </a:r>
            <a:endParaRPr lang="en-GB" dirty="0"/>
          </a:p>
        </p:txBody>
      </p:sp>
      <p:sp>
        <p:nvSpPr>
          <p:cNvPr id="11" name="TextBox 10"/>
          <p:cNvSpPr txBox="1"/>
          <p:nvPr/>
        </p:nvSpPr>
        <p:spPr>
          <a:xfrm>
            <a:off x="6092552" y="5029200"/>
            <a:ext cx="2030368" cy="369332"/>
          </a:xfrm>
          <a:prstGeom prst="rect">
            <a:avLst/>
          </a:prstGeom>
          <a:noFill/>
        </p:spPr>
        <p:txBody>
          <a:bodyPr wrap="square" rtlCol="0">
            <a:spAutoFit/>
          </a:bodyPr>
          <a:lstStyle/>
          <a:p>
            <a:r>
              <a:rPr lang="en-GB" dirty="0" smtClean="0"/>
              <a:t>o</a:t>
            </a:r>
            <a:endParaRPr lang="en-GB" dirty="0"/>
          </a:p>
        </p:txBody>
      </p:sp>
      <p:sp>
        <p:nvSpPr>
          <p:cNvPr id="12" name="TextBox 11"/>
          <p:cNvSpPr txBox="1"/>
          <p:nvPr/>
        </p:nvSpPr>
        <p:spPr>
          <a:xfrm>
            <a:off x="8532440" y="5445224"/>
            <a:ext cx="306494" cy="369332"/>
          </a:xfrm>
          <a:prstGeom prst="rect">
            <a:avLst/>
          </a:prstGeom>
          <a:noFill/>
        </p:spPr>
        <p:txBody>
          <a:bodyPr wrap="none" rtlCol="0">
            <a:spAutoFit/>
          </a:bodyPr>
          <a:lstStyle/>
          <a:p>
            <a:r>
              <a:rPr lang="en-GB" dirty="0" smtClean="0"/>
              <a:t>o</a:t>
            </a:r>
            <a:endParaRPr lang="en-GB" dirty="0"/>
          </a:p>
        </p:txBody>
      </p:sp>
      <p:sp>
        <p:nvSpPr>
          <p:cNvPr id="13" name="TextBox 12"/>
          <p:cNvSpPr txBox="1"/>
          <p:nvPr/>
        </p:nvSpPr>
        <p:spPr>
          <a:xfrm>
            <a:off x="8064703" y="4946332"/>
            <a:ext cx="306494" cy="369332"/>
          </a:xfrm>
          <a:prstGeom prst="rect">
            <a:avLst/>
          </a:prstGeom>
          <a:noFill/>
        </p:spPr>
        <p:txBody>
          <a:bodyPr wrap="none" rtlCol="0">
            <a:spAutoFit/>
          </a:bodyPr>
          <a:lstStyle/>
          <a:p>
            <a:r>
              <a:rPr lang="en-GB" dirty="0" smtClean="0"/>
              <a:t>o</a:t>
            </a:r>
            <a:endParaRPr lang="en-GB" dirty="0"/>
          </a:p>
        </p:txBody>
      </p:sp>
      <p:sp>
        <p:nvSpPr>
          <p:cNvPr id="14" name="TextBox 13"/>
          <p:cNvSpPr txBox="1"/>
          <p:nvPr/>
        </p:nvSpPr>
        <p:spPr>
          <a:xfrm>
            <a:off x="7308304" y="4943236"/>
            <a:ext cx="306494" cy="369332"/>
          </a:xfrm>
          <a:prstGeom prst="rect">
            <a:avLst/>
          </a:prstGeom>
          <a:noFill/>
        </p:spPr>
        <p:txBody>
          <a:bodyPr wrap="none" rtlCol="0">
            <a:spAutoFit/>
          </a:bodyPr>
          <a:lstStyle/>
          <a:p>
            <a:r>
              <a:rPr lang="en-GB" dirty="0" smtClean="0"/>
              <a:t>o</a:t>
            </a:r>
            <a:endParaRPr lang="en-GB" dirty="0"/>
          </a:p>
        </p:txBody>
      </p:sp>
      <p:sp>
        <p:nvSpPr>
          <p:cNvPr id="15" name="TextBox 14"/>
          <p:cNvSpPr txBox="1"/>
          <p:nvPr/>
        </p:nvSpPr>
        <p:spPr>
          <a:xfrm>
            <a:off x="8481197" y="5794568"/>
            <a:ext cx="606003" cy="369332"/>
          </a:xfrm>
          <a:prstGeom prst="rect">
            <a:avLst/>
          </a:prstGeom>
          <a:noFill/>
        </p:spPr>
        <p:txBody>
          <a:bodyPr wrap="square" rtlCol="0">
            <a:spAutoFit/>
          </a:bodyPr>
          <a:lstStyle/>
          <a:p>
            <a:r>
              <a:rPr lang="en-GB" dirty="0" smtClean="0"/>
              <a:t>o</a:t>
            </a:r>
            <a:endParaRPr lang="en-GB" dirty="0"/>
          </a:p>
        </p:txBody>
      </p:sp>
      <p:sp>
        <p:nvSpPr>
          <p:cNvPr id="16" name="TextBox 15"/>
          <p:cNvSpPr txBox="1"/>
          <p:nvPr/>
        </p:nvSpPr>
        <p:spPr>
          <a:xfrm>
            <a:off x="7056832" y="5170442"/>
            <a:ext cx="2030368" cy="369332"/>
          </a:xfrm>
          <a:prstGeom prst="rect">
            <a:avLst/>
          </a:prstGeom>
          <a:noFill/>
        </p:spPr>
        <p:txBody>
          <a:bodyPr wrap="square" rtlCol="0">
            <a:spAutoFit/>
          </a:bodyPr>
          <a:lstStyle/>
          <a:p>
            <a:r>
              <a:rPr lang="en-GB" dirty="0" smtClean="0"/>
              <a:t>o</a:t>
            </a:r>
            <a:endParaRPr lang="en-GB" dirty="0"/>
          </a:p>
        </p:txBody>
      </p:sp>
      <p:sp>
        <p:nvSpPr>
          <p:cNvPr id="17" name="TextBox 16"/>
          <p:cNvSpPr txBox="1"/>
          <p:nvPr/>
        </p:nvSpPr>
        <p:spPr>
          <a:xfrm>
            <a:off x="6450829" y="4811350"/>
            <a:ext cx="2030368" cy="369332"/>
          </a:xfrm>
          <a:prstGeom prst="rect">
            <a:avLst/>
          </a:prstGeom>
          <a:noFill/>
        </p:spPr>
        <p:txBody>
          <a:bodyPr wrap="square" rtlCol="0">
            <a:spAutoFit/>
          </a:bodyPr>
          <a:lstStyle/>
          <a:p>
            <a:r>
              <a:rPr lang="en-GB" dirty="0" smtClean="0"/>
              <a:t>o</a:t>
            </a:r>
            <a:endParaRPr lang="en-GB" dirty="0"/>
          </a:p>
        </p:txBody>
      </p:sp>
      <p:sp>
        <p:nvSpPr>
          <p:cNvPr id="18" name="TextBox 17"/>
          <p:cNvSpPr txBox="1"/>
          <p:nvPr/>
        </p:nvSpPr>
        <p:spPr>
          <a:xfrm>
            <a:off x="7466013" y="5038640"/>
            <a:ext cx="864769" cy="369332"/>
          </a:xfrm>
          <a:prstGeom prst="rect">
            <a:avLst/>
          </a:prstGeom>
          <a:noFill/>
        </p:spPr>
        <p:txBody>
          <a:bodyPr wrap="square" rtlCol="0">
            <a:spAutoFit/>
          </a:bodyPr>
          <a:lstStyle/>
          <a:p>
            <a:r>
              <a:rPr lang="en-GB" dirty="0" smtClean="0"/>
              <a:t>o</a:t>
            </a:r>
            <a:endParaRPr lang="en-GB" dirty="0"/>
          </a:p>
        </p:txBody>
      </p:sp>
      <p:sp>
        <p:nvSpPr>
          <p:cNvPr id="19" name="TextBox 18"/>
          <p:cNvSpPr txBox="1"/>
          <p:nvPr/>
        </p:nvSpPr>
        <p:spPr>
          <a:xfrm>
            <a:off x="5188921" y="5178300"/>
            <a:ext cx="3852559" cy="369332"/>
          </a:xfrm>
          <a:prstGeom prst="rect">
            <a:avLst/>
          </a:prstGeom>
          <a:noFill/>
        </p:spPr>
        <p:txBody>
          <a:bodyPr wrap="square" rtlCol="0">
            <a:spAutoFit/>
          </a:bodyPr>
          <a:lstStyle/>
          <a:p>
            <a:r>
              <a:rPr lang="en-GB" dirty="0" smtClean="0"/>
              <a:t>o</a:t>
            </a:r>
            <a:endParaRPr lang="en-GB" dirty="0"/>
          </a:p>
        </p:txBody>
      </p:sp>
      <p:sp>
        <p:nvSpPr>
          <p:cNvPr id="20" name="TextBox 19"/>
          <p:cNvSpPr txBox="1"/>
          <p:nvPr/>
        </p:nvSpPr>
        <p:spPr>
          <a:xfrm>
            <a:off x="5932904" y="4787860"/>
            <a:ext cx="2030368" cy="369332"/>
          </a:xfrm>
          <a:prstGeom prst="rect">
            <a:avLst/>
          </a:prstGeom>
          <a:noFill/>
        </p:spPr>
        <p:txBody>
          <a:bodyPr wrap="square" rtlCol="0">
            <a:spAutoFit/>
          </a:bodyPr>
          <a:lstStyle/>
          <a:p>
            <a:r>
              <a:rPr lang="en-GB" dirty="0" smtClean="0"/>
              <a:t>o</a:t>
            </a:r>
            <a:endParaRPr lang="en-GB" dirty="0"/>
          </a:p>
        </p:txBody>
      </p:sp>
      <p:sp>
        <p:nvSpPr>
          <p:cNvPr id="21" name="TextBox 20"/>
          <p:cNvSpPr txBox="1"/>
          <p:nvPr/>
        </p:nvSpPr>
        <p:spPr>
          <a:xfrm>
            <a:off x="7064429" y="4857546"/>
            <a:ext cx="2532706" cy="369332"/>
          </a:xfrm>
          <a:prstGeom prst="rect">
            <a:avLst/>
          </a:prstGeom>
          <a:noFill/>
        </p:spPr>
        <p:txBody>
          <a:bodyPr wrap="square" rtlCol="0">
            <a:spAutoFit/>
          </a:bodyPr>
          <a:lstStyle/>
          <a:p>
            <a:r>
              <a:rPr lang="en-GB" dirty="0" smtClean="0"/>
              <a:t>o</a:t>
            </a:r>
            <a:endParaRPr lang="en-GB" dirty="0"/>
          </a:p>
        </p:txBody>
      </p:sp>
    </p:spTree>
    <p:extLst>
      <p:ext uri="{BB962C8B-B14F-4D97-AF65-F5344CB8AC3E}">
        <p14:creationId xmlns:p14="http://schemas.microsoft.com/office/powerpoint/2010/main" val="3276812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5298" name="Picture 2" descr="1"/>
          <p:cNvPicPr>
            <a:picLocks noGrp="1" noChangeAspect="1" noChangeArrowheads="1"/>
          </p:cNvPicPr>
          <p:nvPr>
            <p:ph/>
          </p:nvPr>
        </p:nvPicPr>
        <p:blipFill>
          <a:blip r:embed="rId2">
            <a:extLst>
              <a:ext uri="{28A0092B-C50C-407E-A947-70E740481C1C}">
                <a14:useLocalDpi xmlns:a14="http://schemas.microsoft.com/office/drawing/2010/main" val="0"/>
              </a:ext>
            </a:extLst>
          </a:blip>
          <a:srcRect/>
          <a:stretch>
            <a:fillRect/>
          </a:stretch>
        </p:blipFill>
        <p:spPr>
          <a:xfrm>
            <a:off x="0" y="0"/>
            <a:ext cx="3878263" cy="6858000"/>
          </a:xfrm>
          <a:noFill/>
          <a:ln w="76200">
            <a:solidFill>
              <a:schemeClr val="bg1"/>
            </a:solidFill>
            <a:miter lim="800000"/>
            <a:headEnd/>
            <a:tailEnd/>
          </a:ln>
        </p:spPr>
      </p:pic>
      <p:sp>
        <p:nvSpPr>
          <p:cNvPr id="201731" name="Rectangle 3"/>
          <p:cNvSpPr>
            <a:spLocks noChangeArrowheads="1"/>
          </p:cNvSpPr>
          <p:nvPr/>
        </p:nvSpPr>
        <p:spPr bwMode="auto">
          <a:xfrm>
            <a:off x="4140200" y="0"/>
            <a:ext cx="5003800" cy="2282825"/>
          </a:xfrm>
          <a:prstGeom prst="rect">
            <a:avLst/>
          </a:prstGeom>
          <a:noFill/>
          <a:ln w="9525">
            <a:noFill/>
            <a:miter lim="800000"/>
            <a:headEnd/>
            <a:tailEnd/>
          </a:ln>
          <a:effectLst/>
        </p:spPr>
        <p:txBody>
          <a:bodyPr>
            <a:spAutoFit/>
          </a:bodyPr>
          <a:lstStyle/>
          <a:p>
            <a:pPr fontAlgn="auto">
              <a:spcBef>
                <a:spcPts val="0"/>
              </a:spcBef>
              <a:spcAft>
                <a:spcPts val="0"/>
              </a:spcAft>
              <a:defRPr/>
            </a:pPr>
            <a:r>
              <a:rPr lang="es-ES" sz="2400" b="1" i="1">
                <a:solidFill>
                  <a:schemeClr val="tx2"/>
                </a:solidFill>
                <a:effectLst>
                  <a:outerShdw blurRad="38100" dist="38100" dir="2700000" algn="tl">
                    <a:srgbClr val="FFFFFF"/>
                  </a:outerShdw>
                </a:effectLst>
                <a:latin typeface="Garamond" pitchFamily="18" charset="0"/>
                <a:cs typeface="Arial" charset="0"/>
              </a:rPr>
              <a:t>‘</a:t>
            </a:r>
            <a:r>
              <a:rPr lang="es-ES" sz="2400" b="1" i="1">
                <a:solidFill>
                  <a:schemeClr val="bg1"/>
                </a:solidFill>
                <a:effectLst>
                  <a:outerShdw blurRad="38100" dist="38100" dir="2700000" algn="tl">
                    <a:srgbClr val="000000"/>
                  </a:outerShdw>
                </a:effectLst>
                <a:latin typeface="Garamond" pitchFamily="18" charset="0"/>
                <a:cs typeface="Arial" charset="0"/>
              </a:rPr>
              <a:t>The things that belong to all living beings are as follows: the air, the rain water, the sea and its shores.</a:t>
            </a:r>
            <a:br>
              <a:rPr lang="es-ES" sz="2400" b="1" i="1">
                <a:solidFill>
                  <a:schemeClr val="bg1"/>
                </a:solidFill>
                <a:effectLst>
                  <a:outerShdw blurRad="38100" dist="38100" dir="2700000" algn="tl">
                    <a:srgbClr val="000000"/>
                  </a:outerShdw>
                </a:effectLst>
                <a:latin typeface="Garamond" pitchFamily="18" charset="0"/>
                <a:cs typeface="Arial" charset="0"/>
              </a:rPr>
            </a:br>
            <a:r>
              <a:rPr lang="es-ES" sz="2400" b="1" i="1">
                <a:solidFill>
                  <a:schemeClr val="bg1"/>
                </a:solidFill>
                <a:effectLst>
                  <a:outerShdw blurRad="38100" dist="38100" dir="2700000" algn="tl">
                    <a:srgbClr val="000000"/>
                  </a:outerShdw>
                </a:effectLst>
                <a:latin typeface="Garamond" pitchFamily="18" charset="0"/>
                <a:cs typeface="Arial" charset="0"/>
              </a:rPr>
              <a:t>We cannot build on the sea shores if the communal use by all people becomes restricted.’</a:t>
            </a:r>
            <a:endParaRPr lang="en-US" sz="2400" b="1" i="1">
              <a:solidFill>
                <a:schemeClr val="bg1"/>
              </a:solidFill>
              <a:effectLst>
                <a:outerShdw blurRad="38100" dist="38100" dir="2700000" algn="tl">
                  <a:srgbClr val="000000"/>
                </a:outerShdw>
              </a:effectLst>
              <a:latin typeface="Garamond" pitchFamily="18" charset="0"/>
              <a:cs typeface="Arial" charset="0"/>
            </a:endParaRPr>
          </a:p>
        </p:txBody>
      </p:sp>
      <p:sp>
        <p:nvSpPr>
          <p:cNvPr id="201732" name="Rectangle 4"/>
          <p:cNvSpPr>
            <a:spLocks noChangeArrowheads="1"/>
          </p:cNvSpPr>
          <p:nvPr/>
        </p:nvSpPr>
        <p:spPr bwMode="auto">
          <a:xfrm>
            <a:off x="1042988" y="4941888"/>
            <a:ext cx="2592387" cy="1917700"/>
          </a:xfrm>
          <a:prstGeom prst="rect">
            <a:avLst/>
          </a:prstGeom>
          <a:noFill/>
          <a:ln w="9525">
            <a:noFill/>
            <a:miter lim="800000"/>
            <a:headEnd/>
            <a:tailEnd/>
          </a:ln>
          <a:effectLst/>
        </p:spPr>
        <p:txBody>
          <a:bodyPr>
            <a:spAutoFit/>
          </a:bodyPr>
          <a:lstStyle/>
          <a:p>
            <a:pPr fontAlgn="auto">
              <a:spcBef>
                <a:spcPts val="0"/>
              </a:spcBef>
              <a:spcAft>
                <a:spcPts val="0"/>
              </a:spcAft>
              <a:defRPr/>
            </a:pPr>
            <a:r>
              <a:rPr lang="es-ES" sz="2400" b="1">
                <a:solidFill>
                  <a:schemeClr val="bg1"/>
                </a:solidFill>
                <a:effectLst>
                  <a:outerShdw blurRad="38100" dist="38100" dir="2700000" algn="tl">
                    <a:srgbClr val="000000"/>
                  </a:outerShdw>
                </a:effectLst>
                <a:latin typeface="Comic Sans MS" pitchFamily="66" charset="0"/>
                <a:cs typeface="Arial" charset="0"/>
              </a:rPr>
              <a:t>Thirteenth century </a:t>
            </a:r>
          </a:p>
          <a:p>
            <a:pPr fontAlgn="auto">
              <a:spcBef>
                <a:spcPts val="0"/>
              </a:spcBef>
              <a:spcAft>
                <a:spcPts val="0"/>
              </a:spcAft>
              <a:defRPr/>
            </a:pPr>
            <a:r>
              <a:rPr lang="es-ES" sz="2400" b="1">
                <a:solidFill>
                  <a:schemeClr val="bg1"/>
                </a:solidFill>
                <a:effectLst>
                  <a:outerShdw blurRad="38100" dist="38100" dir="2700000" algn="tl">
                    <a:srgbClr val="000000"/>
                  </a:outerShdw>
                </a:effectLst>
                <a:latin typeface="Comic Sans MS" pitchFamily="66" charset="0"/>
                <a:cs typeface="Arial" charset="0"/>
              </a:rPr>
              <a:t>Alfonso 10,</a:t>
            </a:r>
          </a:p>
          <a:p>
            <a:pPr fontAlgn="auto">
              <a:spcBef>
                <a:spcPts val="0"/>
              </a:spcBef>
              <a:spcAft>
                <a:spcPts val="0"/>
              </a:spcAft>
              <a:defRPr/>
            </a:pPr>
            <a:r>
              <a:rPr lang="es-ES" sz="2400" b="1">
                <a:solidFill>
                  <a:schemeClr val="bg1"/>
                </a:solidFill>
                <a:effectLst>
                  <a:outerShdw blurRad="38100" dist="38100" dir="2700000" algn="tl">
                    <a:srgbClr val="000000"/>
                  </a:outerShdw>
                </a:effectLst>
                <a:latin typeface="Comic Sans MS" pitchFamily="66" charset="0"/>
                <a:cs typeface="Arial" charset="0"/>
              </a:rPr>
              <a:t>the wise King </a:t>
            </a:r>
          </a:p>
          <a:p>
            <a:pPr fontAlgn="auto">
              <a:spcBef>
                <a:spcPts val="0"/>
              </a:spcBef>
              <a:spcAft>
                <a:spcPts val="0"/>
              </a:spcAft>
              <a:defRPr/>
            </a:pPr>
            <a:r>
              <a:rPr lang="es-ES" sz="2400" b="1">
                <a:solidFill>
                  <a:schemeClr val="bg1"/>
                </a:solidFill>
                <a:effectLst>
                  <a:outerShdw blurRad="38100" dist="38100" dir="2700000" algn="tl">
                    <a:srgbClr val="000000"/>
                  </a:outerShdw>
                </a:effectLst>
                <a:latin typeface="Comic Sans MS" pitchFamily="66" charset="0"/>
                <a:cs typeface="Arial" charset="0"/>
              </a:rPr>
              <a:t>of Castille.</a:t>
            </a:r>
          </a:p>
        </p:txBody>
      </p:sp>
      <p:sp>
        <p:nvSpPr>
          <p:cNvPr id="55301" name="Text Box 5"/>
          <p:cNvSpPr txBox="1">
            <a:spLocks noChangeArrowheads="1"/>
          </p:cNvSpPr>
          <p:nvPr/>
        </p:nvSpPr>
        <p:spPr bwMode="auto">
          <a:xfrm>
            <a:off x="4067175" y="2276475"/>
            <a:ext cx="50768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a:solidFill>
                  <a:schemeClr val="bg1"/>
                </a:solidFill>
                <a:latin typeface="Calibri" pitchFamily="34" charset="0"/>
              </a:rPr>
              <a:t>         </a:t>
            </a:r>
            <a:endParaRPr lang="en-US" altLang="en-US" sz="2000">
              <a:solidFill>
                <a:srgbClr val="FFFF00"/>
              </a:solidFill>
              <a:latin typeface="Calibri" pitchFamily="34" charset="0"/>
            </a:endParaRPr>
          </a:p>
        </p:txBody>
      </p:sp>
      <p:pic>
        <p:nvPicPr>
          <p:cNvPr id="201734" name="Picture 6"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300" y="2420938"/>
            <a:ext cx="3168650"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1735" name="Rectangle 7"/>
          <p:cNvSpPr>
            <a:spLocks noChangeArrowheads="1"/>
          </p:cNvSpPr>
          <p:nvPr/>
        </p:nvSpPr>
        <p:spPr bwMode="auto">
          <a:xfrm>
            <a:off x="4067175" y="5084763"/>
            <a:ext cx="50768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a:solidFill>
                  <a:schemeClr val="bg1"/>
                </a:solidFill>
                <a:latin typeface="Comic Sans MS" pitchFamily="66" charset="0"/>
              </a:rPr>
              <a:t>ICM is a tightrope (balancing conflicts)</a:t>
            </a:r>
            <a:endParaRPr lang="en-US" altLang="en-US" sz="2000">
              <a:solidFill>
                <a:schemeClr val="bg1"/>
              </a:solidFill>
              <a:latin typeface="Comic Sans MS" pitchFamily="66" charset="0"/>
            </a:endParaRPr>
          </a:p>
        </p:txBody>
      </p:sp>
      <p:sp>
        <p:nvSpPr>
          <p:cNvPr id="201736" name="Rectangle 8"/>
          <p:cNvSpPr>
            <a:spLocks noChangeArrowheads="1"/>
          </p:cNvSpPr>
          <p:nvPr/>
        </p:nvSpPr>
        <p:spPr bwMode="auto">
          <a:xfrm>
            <a:off x="3995738" y="5661025"/>
            <a:ext cx="5148262"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lnSpc>
                <a:spcPct val="90000"/>
              </a:lnSpc>
              <a:spcBef>
                <a:spcPct val="20000"/>
              </a:spcBef>
            </a:pPr>
            <a:r>
              <a:rPr lang="en-US" altLang="en-US" sz="2000" b="1">
                <a:solidFill>
                  <a:schemeClr val="bg1"/>
                </a:solidFill>
                <a:latin typeface="Calibri" pitchFamily="34" charset="0"/>
              </a:rPr>
              <a:t>      -    </a:t>
            </a:r>
            <a:r>
              <a:rPr lang="en-US" altLang="en-US" sz="2000" b="1">
                <a:solidFill>
                  <a:schemeClr val="bg1"/>
                </a:solidFill>
                <a:latin typeface="Comic Sans MS" pitchFamily="66" charset="0"/>
              </a:rPr>
              <a:t>multi-facetted</a:t>
            </a:r>
          </a:p>
          <a:p>
            <a:pPr lvl="1" eaLnBrk="1" hangingPunct="1">
              <a:lnSpc>
                <a:spcPct val="90000"/>
              </a:lnSpc>
              <a:spcBef>
                <a:spcPct val="20000"/>
              </a:spcBef>
              <a:buFontTx/>
              <a:buChar char="–"/>
            </a:pPr>
            <a:r>
              <a:rPr lang="en-US" altLang="en-US" sz="2000" b="1">
                <a:solidFill>
                  <a:schemeClr val="bg1"/>
                </a:solidFill>
                <a:latin typeface="Comic Sans MS" pitchFamily="66" charset="0"/>
              </a:rPr>
              <a:t>multi-jurisdictional</a:t>
            </a:r>
          </a:p>
          <a:p>
            <a:pPr lvl="1" eaLnBrk="1" hangingPunct="1">
              <a:lnSpc>
                <a:spcPct val="90000"/>
              </a:lnSpc>
              <a:spcBef>
                <a:spcPct val="20000"/>
              </a:spcBef>
              <a:buFontTx/>
              <a:buChar char="–"/>
            </a:pPr>
            <a:r>
              <a:rPr lang="en-US" altLang="en-US" sz="2000" b="1">
                <a:solidFill>
                  <a:schemeClr val="bg1"/>
                </a:solidFill>
                <a:latin typeface="Comic Sans MS" pitchFamily="66" charset="0"/>
              </a:rPr>
              <a:t>management of many disciplines</a:t>
            </a:r>
          </a:p>
          <a:p>
            <a:pPr eaLnBrk="1" hangingPunct="1">
              <a:lnSpc>
                <a:spcPct val="90000"/>
              </a:lnSpc>
              <a:spcBef>
                <a:spcPct val="20000"/>
              </a:spcBef>
              <a:buFontTx/>
              <a:buChar char="•"/>
            </a:pPr>
            <a:endParaRPr lang="tr-TR" altLang="en-US" sz="2000" b="1">
              <a:solidFill>
                <a:schemeClr val="bg1"/>
              </a:solidFill>
              <a:latin typeface="Calibri" pitchFamily="34" charset="0"/>
            </a:endParaRPr>
          </a:p>
          <a:p>
            <a:pPr eaLnBrk="1" hangingPunct="1">
              <a:lnSpc>
                <a:spcPct val="90000"/>
              </a:lnSpc>
              <a:spcBef>
                <a:spcPct val="20000"/>
              </a:spcBef>
            </a:pPr>
            <a:r>
              <a:rPr lang="en-US" altLang="en-US" sz="2000">
                <a:latin typeface="Calibri" pitchFamily="34" charset="0"/>
              </a:rPr>
              <a:t>  </a:t>
            </a:r>
          </a:p>
        </p:txBody>
      </p:sp>
      <p:pic>
        <p:nvPicPr>
          <p:cNvPr id="55305" name="Picture 9" descr="s2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4388" y="2349500"/>
            <a:ext cx="1760537" cy="270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2289724"/>
      </p:ext>
    </p:extLst>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1732">
                                            <p:txEl>
                                              <p:pRg st="0" end="0"/>
                                            </p:txEl>
                                          </p:spTgt>
                                        </p:tgtEl>
                                        <p:attrNameLst>
                                          <p:attrName>style.visibility</p:attrName>
                                        </p:attrNameLst>
                                      </p:cBhvr>
                                      <p:to>
                                        <p:strVal val="visible"/>
                                      </p:to>
                                    </p:set>
                                    <p:anim calcmode="lin" valueType="num">
                                      <p:cBhvr additive="base">
                                        <p:cTn id="7" dur="500" fill="hold"/>
                                        <p:tgtEl>
                                          <p:spTgt spid="20173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173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1732">
                                            <p:txEl>
                                              <p:pRg st="1" end="1"/>
                                            </p:txEl>
                                          </p:spTgt>
                                        </p:tgtEl>
                                        <p:attrNameLst>
                                          <p:attrName>style.visibility</p:attrName>
                                        </p:attrNameLst>
                                      </p:cBhvr>
                                      <p:to>
                                        <p:strVal val="visible"/>
                                      </p:to>
                                    </p:set>
                                    <p:anim calcmode="lin" valueType="num">
                                      <p:cBhvr additive="base">
                                        <p:cTn id="11" dur="500" fill="hold"/>
                                        <p:tgtEl>
                                          <p:spTgt spid="20173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0173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01732">
                                            <p:txEl>
                                              <p:pRg st="2" end="2"/>
                                            </p:txEl>
                                          </p:spTgt>
                                        </p:tgtEl>
                                        <p:attrNameLst>
                                          <p:attrName>style.visibility</p:attrName>
                                        </p:attrNameLst>
                                      </p:cBhvr>
                                      <p:to>
                                        <p:strVal val="visible"/>
                                      </p:to>
                                    </p:set>
                                    <p:anim calcmode="lin" valueType="num">
                                      <p:cBhvr additive="base">
                                        <p:cTn id="15" dur="500" fill="hold"/>
                                        <p:tgtEl>
                                          <p:spTgt spid="20173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0173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01732">
                                            <p:txEl>
                                              <p:pRg st="3" end="3"/>
                                            </p:txEl>
                                          </p:spTgt>
                                        </p:tgtEl>
                                        <p:attrNameLst>
                                          <p:attrName>style.visibility</p:attrName>
                                        </p:attrNameLst>
                                      </p:cBhvr>
                                      <p:to>
                                        <p:strVal val="visible"/>
                                      </p:to>
                                    </p:set>
                                    <p:anim calcmode="lin" valueType="num">
                                      <p:cBhvr additive="base">
                                        <p:cTn id="19" dur="500" fill="hold"/>
                                        <p:tgtEl>
                                          <p:spTgt spid="20173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173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01734"/>
                                        </p:tgtEl>
                                        <p:attrNameLst>
                                          <p:attrName>style.visibility</p:attrName>
                                        </p:attrNameLst>
                                      </p:cBhvr>
                                      <p:to>
                                        <p:strVal val="visible"/>
                                      </p:to>
                                    </p:set>
                                    <p:anim calcmode="lin" valueType="num">
                                      <p:cBhvr additive="base">
                                        <p:cTn id="25" dur="500" fill="hold"/>
                                        <p:tgtEl>
                                          <p:spTgt spid="201734"/>
                                        </p:tgtEl>
                                        <p:attrNameLst>
                                          <p:attrName>ppt_x</p:attrName>
                                        </p:attrNameLst>
                                      </p:cBhvr>
                                      <p:tavLst>
                                        <p:tav tm="0">
                                          <p:val>
                                            <p:strVal val="#ppt_x"/>
                                          </p:val>
                                        </p:tav>
                                        <p:tav tm="100000">
                                          <p:val>
                                            <p:strVal val="#ppt_x"/>
                                          </p:val>
                                        </p:tav>
                                      </p:tavLst>
                                    </p:anim>
                                    <p:anim calcmode="lin" valueType="num">
                                      <p:cBhvr additive="base">
                                        <p:cTn id="26" dur="500" fill="hold"/>
                                        <p:tgtEl>
                                          <p:spTgt spid="20173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01735">
                                            <p:txEl>
                                              <p:pRg st="0" end="0"/>
                                            </p:txEl>
                                          </p:spTgt>
                                        </p:tgtEl>
                                        <p:attrNameLst>
                                          <p:attrName>style.visibility</p:attrName>
                                        </p:attrNameLst>
                                      </p:cBhvr>
                                      <p:to>
                                        <p:strVal val="visible"/>
                                      </p:to>
                                    </p:set>
                                    <p:anim calcmode="lin" valueType="num">
                                      <p:cBhvr additive="base">
                                        <p:cTn id="31" dur="500" fill="hold"/>
                                        <p:tgtEl>
                                          <p:spTgt spid="201735">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1735">
                                            <p:txEl>
                                              <p:pRg st="0" end="0"/>
                                            </p:txEl>
                                          </p:spTgt>
                                        </p:tgtEl>
                                        <p:attrNameLst>
                                          <p:attrName>ppt_y</p:attrName>
                                        </p:attrNameLst>
                                      </p:cBhvr>
                                      <p:tavLst>
                                        <p:tav tm="0">
                                          <p:val>
                                            <p:strVal val="1+#ppt_h/2"/>
                                          </p:val>
                                        </p:tav>
                                        <p:tav tm="100000">
                                          <p:val>
                                            <p:strVal val="#ppt_y"/>
                                          </p:val>
                                        </p:tav>
                                      </p:tavLst>
                                    </p:anim>
                                  </p:childTnLst>
                                </p:cTn>
                              </p:par>
                              <p:par>
                                <p:cTn id="33" presetID="1" presetClass="entr" presetSubtype="0" fill="hold" grpId="0" nodeType="withEffect">
                                  <p:stCondLst>
                                    <p:cond delay="0"/>
                                  </p:stCondLst>
                                  <p:childTnLst>
                                    <p:set>
                                      <p:cBhvr>
                                        <p:cTn id="34" dur="1" fill="hold">
                                          <p:stCondLst>
                                            <p:cond delay="0"/>
                                          </p:stCondLst>
                                        </p:cTn>
                                        <p:tgtEl>
                                          <p:spTgt spid="201736">
                                            <p:txEl>
                                              <p:pRg st="0" end="0"/>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01736">
                                            <p:txEl>
                                              <p:pRg st="1" end="1"/>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01736">
                                            <p:txEl>
                                              <p:pRg st="2" end="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173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6" grpId="0" build="allAtOnce"/>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1026" name="Object 2"/>
          <p:cNvGraphicFramePr>
            <a:graphicFrameLocks noChangeAspect="1"/>
          </p:cNvGraphicFramePr>
          <p:nvPr/>
        </p:nvGraphicFramePr>
        <p:xfrm>
          <a:off x="4144963" y="3203575"/>
          <a:ext cx="852487" cy="449263"/>
        </p:xfrm>
        <a:graphic>
          <a:graphicData uri="http://schemas.openxmlformats.org/presentationml/2006/ole">
            <mc:AlternateContent xmlns:mc="http://schemas.openxmlformats.org/markup-compatibility/2006">
              <mc:Choice xmlns:v="urn:schemas-microsoft-com:vml" Requires="v">
                <p:oleObj spid="_x0000_s5162" name="Package" r:id="rId3" imgW="853560" imgH="449640" progId="Package">
                  <p:embed/>
                </p:oleObj>
              </mc:Choice>
              <mc:Fallback>
                <p:oleObj name="Package" r:id="rId3" imgW="853560" imgH="449640" progId="Packag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44963" y="3203575"/>
                        <a:ext cx="852487" cy="449263"/>
                      </a:xfrm>
                      <a:prstGeom prst="rect">
                        <a:avLst/>
                      </a:prstGeom>
                      <a:noFill/>
                      <a:ln>
                        <a:noFill/>
                      </a:ln>
                      <a:effectLst/>
                      <a:extLst>
                        <a:ext uri="{909E8E84-426E-40DD-AFC4-6F175D3DCCD1}">
                          <a14:hiddenFill xmlns:a14="http://schemas.microsoft.com/office/drawing/2010/main">
                            <a:solidFill>
                              <a:schemeClr val="hlink">
                                <a:alpha val="73000"/>
                              </a:scheme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027" name="Picture 3" descr="PKG52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6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8" name="Rectangle 4"/>
          <p:cNvSpPr>
            <a:spLocks noChangeArrowheads="1"/>
          </p:cNvSpPr>
          <p:nvPr/>
        </p:nvSpPr>
        <p:spPr bwMode="auto">
          <a:xfrm>
            <a:off x="179388" y="0"/>
            <a:ext cx="8785225"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400" b="1" dirty="0">
                <a:solidFill>
                  <a:srgbClr val="003399"/>
                </a:solidFill>
                <a:latin typeface="Garamond" pitchFamily="18" charset="0"/>
                <a:cs typeface="Arial" pitchFamily="34" charset="0"/>
              </a:rPr>
              <a:t>               </a:t>
            </a:r>
            <a:r>
              <a:rPr lang="en-GB" altLang="en-US" sz="2400" b="1" dirty="0">
                <a:solidFill>
                  <a:schemeClr val="bg1"/>
                </a:solidFill>
                <a:latin typeface="Comic Sans MS" pitchFamily="66" charset="0"/>
                <a:cs typeface="Arial" pitchFamily="34" charset="0"/>
              </a:rPr>
              <a:t>CZM AIMS TO:</a:t>
            </a:r>
          </a:p>
          <a:p>
            <a:pPr eaLnBrk="1" hangingPunct="1">
              <a:buClr>
                <a:srgbClr val="FF0000"/>
              </a:buClr>
              <a:buFont typeface="Wingdings" pitchFamily="2" charset="2"/>
              <a:buChar char="Ø"/>
            </a:pPr>
            <a:r>
              <a:rPr lang="en-GB" altLang="en-US" sz="2400" b="1" dirty="0">
                <a:solidFill>
                  <a:srgbClr val="003399"/>
                </a:solidFill>
                <a:latin typeface="Garamond" pitchFamily="18" charset="0"/>
                <a:cs typeface="Arial" pitchFamily="34" charset="0"/>
              </a:rPr>
              <a:t> </a:t>
            </a:r>
            <a:r>
              <a:rPr lang="en-GB" altLang="en-US" sz="2400" b="1" dirty="0">
                <a:solidFill>
                  <a:srgbClr val="003399"/>
                </a:solidFill>
                <a:latin typeface="Comic Sans MS" pitchFamily="66" charset="0"/>
                <a:cs typeface="Arial" pitchFamily="34" charset="0"/>
              </a:rPr>
              <a:t>Promote </a:t>
            </a:r>
            <a:r>
              <a:rPr lang="en-GB" altLang="en-US" sz="2400" b="1" dirty="0">
                <a:solidFill>
                  <a:srgbClr val="C00000"/>
                </a:solidFill>
                <a:latin typeface="Comic Sans MS" pitchFamily="66" charset="0"/>
                <a:cs typeface="Arial" pitchFamily="34" charset="0"/>
              </a:rPr>
              <a:t>sustainable</a:t>
            </a:r>
            <a:r>
              <a:rPr lang="en-GB" altLang="en-US" sz="2400" b="1" dirty="0">
                <a:solidFill>
                  <a:srgbClr val="003399"/>
                </a:solidFill>
                <a:latin typeface="Comic Sans MS" pitchFamily="66" charset="0"/>
                <a:cs typeface="Arial" pitchFamily="34" charset="0"/>
              </a:rPr>
              <a:t> use,</a:t>
            </a:r>
          </a:p>
          <a:p>
            <a:pPr eaLnBrk="1" hangingPunct="1">
              <a:buClr>
                <a:srgbClr val="FF0000"/>
              </a:buClr>
              <a:buFont typeface="Wingdings" pitchFamily="2" charset="2"/>
              <a:buChar char="Ø"/>
            </a:pPr>
            <a:r>
              <a:rPr lang="en-GB" altLang="en-US" sz="2400" b="1" dirty="0">
                <a:solidFill>
                  <a:srgbClr val="003399"/>
                </a:solidFill>
                <a:latin typeface="Comic Sans MS" pitchFamily="66" charset="0"/>
                <a:cs typeface="Arial" pitchFamily="34" charset="0"/>
              </a:rPr>
              <a:t> Resolve </a:t>
            </a:r>
            <a:r>
              <a:rPr lang="en-GB" altLang="en-US" sz="2400" b="1" dirty="0">
                <a:solidFill>
                  <a:srgbClr val="C00000"/>
                </a:solidFill>
                <a:latin typeface="Comic Sans MS" pitchFamily="66" charset="0"/>
                <a:cs typeface="Arial" pitchFamily="34" charset="0"/>
              </a:rPr>
              <a:t>conflicts</a:t>
            </a:r>
            <a:r>
              <a:rPr lang="en-GB" altLang="en-US" sz="2400" b="1" dirty="0">
                <a:solidFill>
                  <a:srgbClr val="FFFF00"/>
                </a:solidFill>
                <a:latin typeface="Comic Sans MS" pitchFamily="66" charset="0"/>
                <a:cs typeface="Arial" pitchFamily="34" charset="0"/>
              </a:rPr>
              <a:t> </a:t>
            </a:r>
            <a:r>
              <a:rPr lang="en-GB" altLang="en-US" sz="2400" b="1" dirty="0">
                <a:solidFill>
                  <a:srgbClr val="003399"/>
                </a:solidFill>
                <a:latin typeface="Comic Sans MS" pitchFamily="66" charset="0"/>
                <a:cs typeface="Arial" pitchFamily="34" charset="0"/>
              </a:rPr>
              <a:t>of use,</a:t>
            </a:r>
          </a:p>
          <a:p>
            <a:pPr eaLnBrk="1" hangingPunct="1">
              <a:buClr>
                <a:srgbClr val="FF0000"/>
              </a:buClr>
              <a:buFont typeface="Wingdings" pitchFamily="2" charset="2"/>
              <a:buChar char="Ø"/>
            </a:pPr>
            <a:r>
              <a:rPr lang="en-GB" altLang="en-US" sz="2400" b="1" dirty="0">
                <a:solidFill>
                  <a:srgbClr val="003399"/>
                </a:solidFill>
                <a:latin typeface="Comic Sans MS" pitchFamily="66" charset="0"/>
                <a:cs typeface="Arial" pitchFamily="34" charset="0"/>
              </a:rPr>
              <a:t> Promote environmentally </a:t>
            </a:r>
            <a:r>
              <a:rPr lang="en-GB" altLang="en-US" sz="2400" b="1" dirty="0">
                <a:solidFill>
                  <a:srgbClr val="C00000"/>
                </a:solidFill>
                <a:latin typeface="Comic Sans MS" pitchFamily="66" charset="0"/>
                <a:cs typeface="Arial" pitchFamily="34" charset="0"/>
              </a:rPr>
              <a:t>sensitive use </a:t>
            </a:r>
            <a:r>
              <a:rPr lang="en-GB" altLang="en-US" sz="2400" b="1" dirty="0">
                <a:solidFill>
                  <a:srgbClr val="003399"/>
                </a:solidFill>
                <a:latin typeface="Comic Sans MS" pitchFamily="66" charset="0"/>
                <a:cs typeface="Arial" pitchFamily="34" charset="0"/>
              </a:rPr>
              <a:t>of the coastal </a:t>
            </a:r>
          </a:p>
          <a:p>
            <a:pPr eaLnBrk="1" hangingPunct="1">
              <a:buClr>
                <a:srgbClr val="FF0000"/>
              </a:buClr>
              <a:buFont typeface="Wingdings" pitchFamily="2" charset="2"/>
              <a:buNone/>
            </a:pPr>
            <a:r>
              <a:rPr lang="en-GB" altLang="en-US" sz="2400" b="1" dirty="0">
                <a:solidFill>
                  <a:srgbClr val="003399"/>
                </a:solidFill>
                <a:latin typeface="Comic Sans MS" pitchFamily="66" charset="0"/>
                <a:cs typeface="Arial" pitchFamily="34" charset="0"/>
              </a:rPr>
              <a:t>   zone,</a:t>
            </a:r>
          </a:p>
          <a:p>
            <a:pPr eaLnBrk="1" hangingPunct="1">
              <a:buClr>
                <a:srgbClr val="FF0000"/>
              </a:buClr>
              <a:buFont typeface="Wingdings" pitchFamily="2" charset="2"/>
              <a:buChar char="Ø"/>
            </a:pPr>
            <a:r>
              <a:rPr lang="en-GB" altLang="en-US" sz="2400" b="1" dirty="0">
                <a:solidFill>
                  <a:srgbClr val="003399"/>
                </a:solidFill>
                <a:latin typeface="Comic Sans MS" pitchFamily="66" charset="0"/>
                <a:cs typeface="Arial" pitchFamily="34" charset="0"/>
              </a:rPr>
              <a:t> Promote strategic </a:t>
            </a:r>
            <a:r>
              <a:rPr lang="en-GB" altLang="en-US" sz="2400" b="1" dirty="0">
                <a:solidFill>
                  <a:srgbClr val="C00000"/>
                </a:solidFill>
                <a:latin typeface="Comic Sans MS" pitchFamily="66" charset="0"/>
                <a:cs typeface="Arial" pitchFamily="34" charset="0"/>
              </a:rPr>
              <a:t>planning</a:t>
            </a:r>
            <a:r>
              <a:rPr lang="en-GB" altLang="en-US" sz="2400" b="1" dirty="0">
                <a:solidFill>
                  <a:srgbClr val="003399"/>
                </a:solidFill>
                <a:latin typeface="Comic Sans MS" pitchFamily="66" charset="0"/>
                <a:cs typeface="Arial" pitchFamily="34" charset="0"/>
              </a:rPr>
              <a:t> of the coast,</a:t>
            </a:r>
          </a:p>
          <a:p>
            <a:pPr eaLnBrk="1" hangingPunct="1">
              <a:spcBef>
                <a:spcPct val="50000"/>
              </a:spcBef>
              <a:buClr>
                <a:srgbClr val="FF0000"/>
              </a:buClr>
              <a:buFont typeface="Wingdings" pitchFamily="2" charset="2"/>
              <a:buChar char="Ø"/>
            </a:pPr>
            <a:endParaRPr lang="en-GB" altLang="en-US" sz="2400" b="1" dirty="0">
              <a:solidFill>
                <a:srgbClr val="003399"/>
              </a:solidFill>
              <a:latin typeface="Garamond" pitchFamily="18" charset="0"/>
              <a:cs typeface="Arial" pitchFamily="34" charset="0"/>
            </a:endParaRPr>
          </a:p>
        </p:txBody>
      </p:sp>
      <p:sp>
        <p:nvSpPr>
          <p:cNvPr id="1029" name="Rectangle 5"/>
          <p:cNvSpPr>
            <a:spLocks noChangeArrowheads="1"/>
          </p:cNvSpPr>
          <p:nvPr/>
        </p:nvSpPr>
        <p:spPr bwMode="auto">
          <a:xfrm>
            <a:off x="2411413" y="3573463"/>
            <a:ext cx="6732587"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a:latin typeface="Garamond" pitchFamily="18" charset="0"/>
                <a:cs typeface="Arial" pitchFamily="34" charset="0"/>
              </a:rPr>
              <a:t>                             </a:t>
            </a:r>
            <a:r>
              <a:rPr lang="en-GB" altLang="en-US" sz="2400" b="1">
                <a:solidFill>
                  <a:schemeClr val="bg1"/>
                </a:solidFill>
                <a:latin typeface="Comic Sans MS" pitchFamily="66" charset="0"/>
                <a:cs typeface="Arial" pitchFamily="34" charset="0"/>
              </a:rPr>
              <a:t>CZM RECOGNISES THAT:</a:t>
            </a:r>
          </a:p>
          <a:p>
            <a:pPr eaLnBrk="1" hangingPunct="1"/>
            <a:endParaRPr lang="en-GB" altLang="en-US" sz="2000" b="1">
              <a:solidFill>
                <a:schemeClr val="bg1"/>
              </a:solidFill>
              <a:latin typeface="Comic Sans MS" pitchFamily="66" charset="0"/>
              <a:cs typeface="Arial" pitchFamily="34" charset="0"/>
            </a:endParaRPr>
          </a:p>
          <a:p>
            <a:pPr eaLnBrk="1" hangingPunct="1">
              <a:buClr>
                <a:srgbClr val="FF0000"/>
              </a:buClr>
              <a:buFont typeface="Wingdings" pitchFamily="2" charset="2"/>
              <a:buChar char="Ø"/>
            </a:pPr>
            <a:r>
              <a:rPr lang="en-GB" altLang="en-US" sz="2400" b="1">
                <a:solidFill>
                  <a:schemeClr val="bg1"/>
                </a:solidFill>
                <a:latin typeface="Garamond" pitchFamily="18" charset="0"/>
                <a:cs typeface="Arial" pitchFamily="34" charset="0"/>
              </a:rPr>
              <a:t> </a:t>
            </a:r>
            <a:r>
              <a:rPr lang="en-GB" altLang="en-US" sz="2400" b="1">
                <a:solidFill>
                  <a:schemeClr val="bg1"/>
                </a:solidFill>
                <a:latin typeface="Comic Sans MS" pitchFamily="66" charset="0"/>
                <a:cs typeface="Arial" pitchFamily="34" charset="0"/>
              </a:rPr>
              <a:t>The ‘coastal zone’ as a unit of planning,</a:t>
            </a:r>
          </a:p>
          <a:p>
            <a:pPr eaLnBrk="1" hangingPunct="1">
              <a:buClr>
                <a:srgbClr val="FF0000"/>
              </a:buClr>
              <a:buFont typeface="Wingdings" pitchFamily="2" charset="2"/>
              <a:buChar char="Ø"/>
            </a:pPr>
            <a:endParaRPr lang="en-GB" altLang="en-US" sz="2400" b="1">
              <a:solidFill>
                <a:schemeClr val="bg1"/>
              </a:solidFill>
              <a:latin typeface="Comic Sans MS" pitchFamily="66" charset="0"/>
              <a:cs typeface="Arial" pitchFamily="34" charset="0"/>
            </a:endParaRP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The planning and management of the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above cannot be done separately.</a:t>
            </a:r>
          </a:p>
          <a:p>
            <a:pPr eaLnBrk="1" hangingPunct="1">
              <a:buClr>
                <a:srgbClr val="FF0000"/>
              </a:buClr>
              <a:buFont typeface="Wingdings" pitchFamily="2" charset="2"/>
              <a:buChar char="Ø"/>
            </a:pPr>
            <a:endParaRPr lang="en-GB" altLang="en-US" sz="2400" b="1">
              <a:solidFill>
                <a:schemeClr val="bg1"/>
              </a:solidFill>
              <a:latin typeface="Comic Sans MS" pitchFamily="66" charset="0"/>
              <a:cs typeface="Arial" pitchFamily="34" charset="0"/>
            </a:endParaRP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The coastal zone is an area which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requires special attention for the above.</a:t>
            </a:r>
            <a:endParaRPr lang="en-US" altLang="en-US" sz="2400" b="1">
              <a:solidFill>
                <a:schemeClr val="bg1"/>
              </a:solidFill>
              <a:latin typeface="Comic Sans MS" pitchFamily="66" charset="0"/>
              <a:cs typeface="Arial" pitchFamily="34" charset="0"/>
            </a:endParaRPr>
          </a:p>
        </p:txBody>
      </p:sp>
    </p:spTree>
    <p:extLst>
      <p:ext uri="{BB962C8B-B14F-4D97-AF65-F5344CB8AC3E}">
        <p14:creationId xmlns:p14="http://schemas.microsoft.com/office/powerpoint/2010/main" val="1905955610"/>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30722" name="Picture 2" descr="Slide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Rectangle 3"/>
          <p:cNvSpPr>
            <a:spLocks noChangeArrowheads="1"/>
          </p:cNvSpPr>
          <p:nvPr/>
        </p:nvSpPr>
        <p:spPr bwMode="auto">
          <a:xfrm>
            <a:off x="4652963" y="476250"/>
            <a:ext cx="4491037"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i="1" dirty="0">
                <a:solidFill>
                  <a:schemeClr val="bg1"/>
                </a:solidFill>
                <a:latin typeface="Garamond" pitchFamily="18" charset="0"/>
                <a:cs typeface="Arial" pitchFamily="34" charset="0"/>
              </a:rPr>
              <a:t>‘</a:t>
            </a:r>
            <a:r>
              <a:rPr lang="en-GB" altLang="en-US" sz="2000" b="1" i="1" dirty="0">
                <a:solidFill>
                  <a:schemeClr val="bg1"/>
                </a:solidFill>
                <a:latin typeface="Comic Sans MS" pitchFamily="66" charset="0"/>
                <a:cs typeface="Arial" pitchFamily="34" charset="0"/>
              </a:rPr>
              <a:t>A dynamic process in which a co-ordinated strategy is developed and implemented for the allocation of </a:t>
            </a:r>
            <a:r>
              <a:rPr lang="en-GB" altLang="en-US" sz="2000" b="1" i="1" dirty="0">
                <a:solidFill>
                  <a:srgbClr val="FFFF00"/>
                </a:solidFill>
                <a:latin typeface="Comic Sans MS" pitchFamily="66" charset="0"/>
                <a:cs typeface="Arial" pitchFamily="34" charset="0"/>
              </a:rPr>
              <a:t>environmental socio-cultural</a:t>
            </a:r>
            <a:r>
              <a:rPr lang="en-GB" altLang="en-US" sz="2000" b="1" i="1" dirty="0">
                <a:solidFill>
                  <a:schemeClr val="bg1"/>
                </a:solidFill>
                <a:latin typeface="Comic Sans MS" pitchFamily="66" charset="0"/>
                <a:cs typeface="Arial" pitchFamily="34" charset="0"/>
              </a:rPr>
              <a:t> and institutional </a:t>
            </a:r>
            <a:r>
              <a:rPr lang="en-GB" altLang="en-US" sz="2000" b="1" i="1" dirty="0">
                <a:solidFill>
                  <a:srgbClr val="FFFF00"/>
                </a:solidFill>
                <a:latin typeface="Comic Sans MS" pitchFamily="66" charset="0"/>
                <a:cs typeface="Arial" pitchFamily="34" charset="0"/>
              </a:rPr>
              <a:t>resources</a:t>
            </a:r>
            <a:r>
              <a:rPr lang="en-GB" altLang="en-US" sz="2000" b="1" i="1" dirty="0">
                <a:solidFill>
                  <a:schemeClr val="bg1"/>
                </a:solidFill>
                <a:latin typeface="Comic Sans MS" pitchFamily="66" charset="0"/>
                <a:cs typeface="Arial" pitchFamily="34" charset="0"/>
              </a:rPr>
              <a:t> to achieve the </a:t>
            </a:r>
            <a:r>
              <a:rPr lang="en-GB" altLang="en-US" sz="2000" b="1" i="1" dirty="0">
                <a:solidFill>
                  <a:srgbClr val="FFFF00"/>
                </a:solidFill>
                <a:latin typeface="Comic Sans MS" pitchFamily="66" charset="0"/>
                <a:cs typeface="Arial" pitchFamily="34" charset="0"/>
              </a:rPr>
              <a:t>conservation and </a:t>
            </a:r>
            <a:r>
              <a:rPr lang="en-GB" altLang="en-US" sz="2000" b="1" i="1" dirty="0">
                <a:solidFill>
                  <a:srgbClr val="00B0F0"/>
                </a:solidFill>
                <a:latin typeface="Comic Sans MS" pitchFamily="66" charset="0"/>
                <a:cs typeface="Arial" pitchFamily="34" charset="0"/>
              </a:rPr>
              <a:t>sustainable</a:t>
            </a:r>
            <a:r>
              <a:rPr lang="en-GB" altLang="en-US" sz="2000" b="1" i="1" dirty="0">
                <a:solidFill>
                  <a:srgbClr val="FFFF00"/>
                </a:solidFill>
                <a:latin typeface="Comic Sans MS" pitchFamily="66" charset="0"/>
                <a:cs typeface="Arial" pitchFamily="34" charset="0"/>
              </a:rPr>
              <a:t> multiple use</a:t>
            </a:r>
            <a:r>
              <a:rPr lang="en-GB" altLang="en-US" sz="2000" b="1" i="1" dirty="0">
                <a:solidFill>
                  <a:schemeClr val="bg1"/>
                </a:solidFill>
                <a:latin typeface="Comic Sans MS" pitchFamily="66" charset="0"/>
                <a:cs typeface="Arial" pitchFamily="34" charset="0"/>
              </a:rPr>
              <a:t> of the coastal zone’</a:t>
            </a:r>
          </a:p>
          <a:p>
            <a:pPr eaLnBrk="1" hangingPunct="1"/>
            <a:r>
              <a:rPr lang="en-GB" altLang="en-US" b="1" dirty="0">
                <a:latin typeface="Garamond" pitchFamily="18" charset="0"/>
                <a:cs typeface="Arial" pitchFamily="34" charset="0"/>
              </a:rPr>
              <a:t>                                        </a:t>
            </a:r>
            <a:r>
              <a:rPr lang="en-GB" altLang="en-US" sz="2000" b="1" dirty="0">
                <a:solidFill>
                  <a:srgbClr val="993300"/>
                </a:solidFill>
                <a:cs typeface="Arial" pitchFamily="34" charset="0"/>
              </a:rPr>
              <a:t>CAMPNET, 1969</a:t>
            </a:r>
            <a:endParaRPr lang="en-US" altLang="en-US" sz="2000" b="1" dirty="0">
              <a:solidFill>
                <a:srgbClr val="993300"/>
              </a:solidFill>
              <a:cs typeface="Arial" pitchFamily="34" charset="0"/>
            </a:endParaRPr>
          </a:p>
        </p:txBody>
      </p:sp>
      <p:sp>
        <p:nvSpPr>
          <p:cNvPr id="30724" name="Rectangle 4"/>
          <p:cNvSpPr>
            <a:spLocks noChangeArrowheads="1"/>
          </p:cNvSpPr>
          <p:nvPr/>
        </p:nvSpPr>
        <p:spPr bwMode="auto">
          <a:xfrm>
            <a:off x="0" y="188913"/>
            <a:ext cx="3779838"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i="1" dirty="0">
                <a:solidFill>
                  <a:schemeClr val="bg1"/>
                </a:solidFill>
                <a:latin typeface="Garamond" pitchFamily="18" charset="0"/>
              </a:rPr>
              <a:t>‘</a:t>
            </a:r>
            <a:r>
              <a:rPr lang="en-GB" altLang="en-US" sz="2000" b="1" i="1" dirty="0">
                <a:solidFill>
                  <a:srgbClr val="FFFF00"/>
                </a:solidFill>
                <a:latin typeface="Comic Sans MS" pitchFamily="66" charset="0"/>
              </a:rPr>
              <a:t>Coastal management</a:t>
            </a:r>
            <a:r>
              <a:rPr lang="en-GB" altLang="en-US" sz="2000" b="1" i="1" dirty="0">
                <a:solidFill>
                  <a:schemeClr val="bg1"/>
                </a:solidFill>
                <a:latin typeface="Comic Sans MS" pitchFamily="66" charset="0"/>
              </a:rPr>
              <a:t> is a process through which rational use patterns for coastal </a:t>
            </a:r>
            <a:r>
              <a:rPr lang="en-GB" altLang="en-US" sz="2000" b="1" i="1" dirty="0">
                <a:solidFill>
                  <a:srgbClr val="FFFF00"/>
                </a:solidFill>
                <a:latin typeface="Comic Sans MS" pitchFamily="66" charset="0"/>
              </a:rPr>
              <a:t>resources</a:t>
            </a:r>
            <a:r>
              <a:rPr lang="en-GB" altLang="en-US" sz="2000" b="1" i="1" dirty="0">
                <a:solidFill>
                  <a:schemeClr val="bg1"/>
                </a:solidFill>
                <a:latin typeface="Comic Sans MS" pitchFamily="66" charset="0"/>
              </a:rPr>
              <a:t> are achieved, by accounting for the </a:t>
            </a:r>
            <a:r>
              <a:rPr lang="en-GB" altLang="en-US" sz="2000" b="1" i="1" dirty="0">
                <a:solidFill>
                  <a:srgbClr val="FFFF00"/>
                </a:solidFill>
                <a:latin typeface="Comic Sans MS" pitchFamily="66" charset="0"/>
              </a:rPr>
              <a:t>social needs</a:t>
            </a:r>
            <a:r>
              <a:rPr lang="en-GB" altLang="en-US" sz="2000" b="1" i="1" dirty="0">
                <a:solidFill>
                  <a:schemeClr val="bg1"/>
                </a:solidFill>
                <a:latin typeface="Comic Sans MS" pitchFamily="66" charset="0"/>
              </a:rPr>
              <a:t> and characteristics of the </a:t>
            </a:r>
            <a:r>
              <a:rPr lang="en-GB" altLang="en-US" sz="2000" b="1" i="1" dirty="0">
                <a:solidFill>
                  <a:srgbClr val="FFFF00"/>
                </a:solidFill>
                <a:latin typeface="Comic Sans MS" pitchFamily="66" charset="0"/>
              </a:rPr>
              <a:t>physical environment</a:t>
            </a:r>
            <a:r>
              <a:rPr lang="en-GB" altLang="en-US" sz="2000" b="1" i="1" dirty="0">
                <a:solidFill>
                  <a:schemeClr val="bg1"/>
                </a:solidFill>
                <a:latin typeface="Comic Sans MS" pitchFamily="66" charset="0"/>
              </a:rPr>
              <a:t> and</a:t>
            </a:r>
          </a:p>
          <a:p>
            <a:pPr eaLnBrk="1" hangingPunct="1"/>
            <a:r>
              <a:rPr lang="en-GB" altLang="en-US" sz="2000" b="1" i="1" dirty="0">
                <a:solidFill>
                  <a:schemeClr val="bg1"/>
                </a:solidFill>
                <a:latin typeface="Comic Sans MS" pitchFamily="66" charset="0"/>
              </a:rPr>
              <a:t>by utilising scientific information and technological instruments</a:t>
            </a:r>
            <a:r>
              <a:rPr lang="en-GB" altLang="en-US" sz="2000" b="1" dirty="0">
                <a:solidFill>
                  <a:schemeClr val="bg1"/>
                </a:solidFill>
                <a:latin typeface="Comic Sans MS" pitchFamily="66" charset="0"/>
              </a:rPr>
              <a:t>.’</a:t>
            </a:r>
            <a:r>
              <a:rPr lang="en-GB" altLang="en-US" b="1" dirty="0">
                <a:solidFill>
                  <a:schemeClr val="bg1"/>
                </a:solidFill>
              </a:rPr>
              <a:t> </a:t>
            </a:r>
          </a:p>
          <a:p>
            <a:pPr eaLnBrk="1" hangingPunct="1"/>
            <a:r>
              <a:rPr lang="en-GB" altLang="en-US" b="1" dirty="0"/>
              <a:t>                         </a:t>
            </a:r>
            <a:r>
              <a:rPr lang="en-GB" altLang="en-US" sz="2000" b="1" dirty="0">
                <a:solidFill>
                  <a:srgbClr val="993300"/>
                </a:solidFill>
              </a:rPr>
              <a:t>KETCHUM, 1972</a:t>
            </a:r>
          </a:p>
        </p:txBody>
      </p:sp>
      <p:sp>
        <p:nvSpPr>
          <p:cNvPr id="30725" name="Text Box 5"/>
          <p:cNvSpPr txBox="1">
            <a:spLocks noChangeArrowheads="1"/>
          </p:cNvSpPr>
          <p:nvPr/>
        </p:nvSpPr>
        <p:spPr bwMode="auto">
          <a:xfrm>
            <a:off x="6011863" y="3429000"/>
            <a:ext cx="3348037" cy="253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i="1" dirty="0">
                <a:solidFill>
                  <a:srgbClr val="000099"/>
                </a:solidFill>
                <a:latin typeface="Comic Sans MS" pitchFamily="66" charset="0"/>
              </a:rPr>
              <a:t>‘CZM  typically is concerned with </a:t>
            </a:r>
            <a:r>
              <a:rPr lang="en-GB" altLang="en-US" sz="2000" b="1" i="1" dirty="0">
                <a:solidFill>
                  <a:srgbClr val="FFFF00"/>
                </a:solidFill>
                <a:latin typeface="Comic Sans MS" pitchFamily="66" charset="0"/>
              </a:rPr>
              <a:t>resolving conflicts</a:t>
            </a:r>
            <a:r>
              <a:rPr lang="en-GB" altLang="en-US" sz="2000" b="1" i="1" dirty="0">
                <a:solidFill>
                  <a:srgbClr val="000099"/>
                </a:solidFill>
                <a:latin typeface="Comic Sans MS" pitchFamily="66" charset="0"/>
              </a:rPr>
              <a:t> among many coastal users and determining the most appropriate use of   </a:t>
            </a:r>
          </a:p>
          <a:p>
            <a:pPr eaLnBrk="1" hangingPunct="1"/>
            <a:r>
              <a:rPr lang="en-GB" altLang="en-US" sz="2000" b="1" i="1" dirty="0">
                <a:solidFill>
                  <a:srgbClr val="000099"/>
                </a:solidFill>
                <a:latin typeface="Comic Sans MS" pitchFamily="66" charset="0"/>
              </a:rPr>
              <a:t> coastal resources’.</a:t>
            </a:r>
            <a:r>
              <a:rPr lang="en-GB" altLang="en-US" sz="2000" b="1" i="1" dirty="0">
                <a:solidFill>
                  <a:schemeClr val="bg1"/>
                </a:solidFill>
                <a:latin typeface="Comic Sans MS" pitchFamily="66" charset="0"/>
              </a:rPr>
              <a:t>                        </a:t>
            </a:r>
            <a:r>
              <a:rPr lang="en-GB" altLang="en-US" sz="2000" b="1" i="1" dirty="0">
                <a:solidFill>
                  <a:schemeClr val="bg1"/>
                </a:solidFill>
                <a:latin typeface="Garamond" pitchFamily="18" charset="0"/>
              </a:rPr>
              <a:t>                            </a:t>
            </a:r>
          </a:p>
          <a:p>
            <a:pPr eaLnBrk="1" hangingPunct="1"/>
            <a:r>
              <a:rPr lang="en-GB" altLang="en-US" sz="2000" b="1" i="1" dirty="0">
                <a:solidFill>
                  <a:schemeClr val="bg1"/>
                </a:solidFill>
                <a:latin typeface="Garamond" pitchFamily="18" charset="0"/>
              </a:rPr>
              <a:t>           </a:t>
            </a:r>
            <a:r>
              <a:rPr lang="en-GB" altLang="en-US" sz="2000" b="1" dirty="0">
                <a:solidFill>
                  <a:srgbClr val="993300"/>
                </a:solidFill>
              </a:rPr>
              <a:t>SORENSEN, 1984</a:t>
            </a:r>
            <a:endParaRPr lang="en-US" altLang="en-US" sz="2000" b="1" dirty="0">
              <a:solidFill>
                <a:srgbClr val="993300"/>
              </a:solidFill>
            </a:endParaRPr>
          </a:p>
        </p:txBody>
      </p:sp>
      <p:sp>
        <p:nvSpPr>
          <p:cNvPr id="30726" name="Rectangle 7"/>
          <p:cNvSpPr>
            <a:spLocks noChangeArrowheads="1"/>
          </p:cNvSpPr>
          <p:nvPr/>
        </p:nvSpPr>
        <p:spPr bwMode="auto">
          <a:xfrm>
            <a:off x="-52388" y="1084263"/>
            <a:ext cx="234951"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i="1" dirty="0"/>
              <a:t>‘</a:t>
            </a:r>
            <a:endParaRPr lang="en-US" altLang="en-US" i="1" dirty="0"/>
          </a:p>
        </p:txBody>
      </p:sp>
      <p:sp>
        <p:nvSpPr>
          <p:cNvPr id="30727" name="Text Box 8"/>
          <p:cNvSpPr txBox="1">
            <a:spLocks noChangeArrowheads="1"/>
          </p:cNvSpPr>
          <p:nvPr/>
        </p:nvSpPr>
        <p:spPr bwMode="auto">
          <a:xfrm>
            <a:off x="0" y="4724400"/>
            <a:ext cx="4716463"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dirty="0">
                <a:solidFill>
                  <a:srgbClr val="000099"/>
                </a:solidFill>
                <a:latin typeface="Comic Sans MS" pitchFamily="66" charset="0"/>
              </a:rPr>
              <a:t>‘CZM’s objective is</a:t>
            </a:r>
            <a:r>
              <a:rPr lang="en-GB" altLang="en-US" dirty="0">
                <a:solidFill>
                  <a:srgbClr val="000099"/>
                </a:solidFill>
              </a:rPr>
              <a:t> </a:t>
            </a:r>
            <a:r>
              <a:rPr lang="en-GB" altLang="en-US" sz="2000" b="1" dirty="0">
                <a:solidFill>
                  <a:srgbClr val="000099"/>
                </a:solidFill>
                <a:latin typeface="Comic Sans MS" pitchFamily="66" charset="0"/>
              </a:rPr>
              <a:t>‘</a:t>
            </a:r>
            <a:r>
              <a:rPr lang="en-GB" altLang="en-US" sz="2000" b="1" i="1" dirty="0">
                <a:solidFill>
                  <a:srgbClr val="000099"/>
                </a:solidFill>
                <a:latin typeface="Comic Sans MS" pitchFamily="66" charset="0"/>
              </a:rPr>
              <a:t>to</a:t>
            </a:r>
          </a:p>
          <a:p>
            <a:pPr eaLnBrk="1" hangingPunct="1"/>
            <a:r>
              <a:rPr lang="en-GB" altLang="en-US" sz="2000" b="1" i="1" dirty="0">
                <a:solidFill>
                  <a:srgbClr val="000099"/>
                </a:solidFill>
                <a:latin typeface="Comic Sans MS" pitchFamily="66" charset="0"/>
              </a:rPr>
              <a:t>establish </a:t>
            </a:r>
            <a:r>
              <a:rPr lang="en-GB" altLang="en-US" sz="2000" b="1" i="1" dirty="0">
                <a:solidFill>
                  <a:srgbClr val="0070C0"/>
                </a:solidFill>
                <a:latin typeface="Comic Sans MS" pitchFamily="66" charset="0"/>
              </a:rPr>
              <a:t>sustainable</a:t>
            </a:r>
            <a:r>
              <a:rPr lang="en-GB" altLang="en-US" sz="2000" b="1" i="1" dirty="0">
                <a:solidFill>
                  <a:srgbClr val="FFFF00"/>
                </a:solidFill>
                <a:latin typeface="Comic Sans MS" pitchFamily="66" charset="0"/>
              </a:rPr>
              <a:t> levels</a:t>
            </a:r>
            <a:r>
              <a:rPr lang="en-GB" altLang="en-US" sz="2000" b="1" i="1" dirty="0">
                <a:solidFill>
                  <a:srgbClr val="000099"/>
                </a:solidFill>
                <a:latin typeface="Comic Sans MS" pitchFamily="66" charset="0"/>
              </a:rPr>
              <a:t> of </a:t>
            </a:r>
            <a:r>
              <a:rPr lang="en-GB" altLang="en-US" sz="2000" b="1" i="1" dirty="0">
                <a:solidFill>
                  <a:srgbClr val="FFFF00"/>
                </a:solidFill>
                <a:latin typeface="Comic Sans MS" pitchFamily="66" charset="0"/>
              </a:rPr>
              <a:t>economic &amp; social activity</a:t>
            </a:r>
            <a:r>
              <a:rPr lang="en-GB" altLang="en-US" sz="2000" b="1" i="1" dirty="0">
                <a:solidFill>
                  <a:srgbClr val="000099"/>
                </a:solidFill>
                <a:latin typeface="Comic Sans MS" pitchFamily="66" charset="0"/>
              </a:rPr>
              <a:t> in </a:t>
            </a:r>
          </a:p>
          <a:p>
            <a:pPr eaLnBrk="1" hangingPunct="1"/>
            <a:r>
              <a:rPr lang="en-GB" altLang="en-US" sz="2000" b="1" i="1" dirty="0">
                <a:solidFill>
                  <a:srgbClr val="000099"/>
                </a:solidFill>
                <a:latin typeface="Comic Sans MS" pitchFamily="66" charset="0"/>
              </a:rPr>
              <a:t>our coastal areas while </a:t>
            </a:r>
            <a:r>
              <a:rPr lang="en-GB" altLang="en-US" sz="2000" b="1" i="1" dirty="0">
                <a:solidFill>
                  <a:srgbClr val="FFFF00"/>
                </a:solidFill>
                <a:latin typeface="Comic Sans MS" pitchFamily="66" charset="0"/>
              </a:rPr>
              <a:t>protecting</a:t>
            </a:r>
            <a:r>
              <a:rPr lang="en-GB" altLang="en-US" sz="2000" b="1" i="1" dirty="0">
                <a:solidFill>
                  <a:srgbClr val="000099"/>
                </a:solidFill>
                <a:latin typeface="Comic Sans MS" pitchFamily="66" charset="0"/>
              </a:rPr>
              <a:t> the coastal environment</a:t>
            </a:r>
            <a:r>
              <a:rPr lang="en-GB" altLang="en-US" b="1" i="1" dirty="0">
                <a:solidFill>
                  <a:srgbClr val="000099"/>
                </a:solidFill>
              </a:rPr>
              <a:t>.’</a:t>
            </a:r>
            <a:r>
              <a:rPr lang="en-GB" altLang="en-US" b="1" dirty="0">
                <a:solidFill>
                  <a:schemeClr val="bg1"/>
                </a:solidFill>
              </a:rPr>
              <a:t> </a:t>
            </a:r>
          </a:p>
          <a:p>
            <a:pPr eaLnBrk="1" hangingPunct="1"/>
            <a:r>
              <a:rPr lang="en-GB" altLang="en-US" b="1" dirty="0">
                <a:solidFill>
                  <a:schemeClr val="bg1"/>
                </a:solidFill>
              </a:rPr>
              <a:t>                                                </a:t>
            </a:r>
            <a:r>
              <a:rPr lang="en-GB" altLang="en-US" sz="2000" b="1" dirty="0">
                <a:solidFill>
                  <a:srgbClr val="993300"/>
                </a:solidFill>
              </a:rPr>
              <a:t>DEFRA</a:t>
            </a:r>
            <a:endParaRPr lang="en-US" altLang="en-US" sz="2000" b="1" dirty="0">
              <a:solidFill>
                <a:srgbClr val="993300"/>
              </a:solidFill>
            </a:endParaRPr>
          </a:p>
        </p:txBody>
      </p:sp>
    </p:spTree>
    <p:extLst>
      <p:ext uri="{BB962C8B-B14F-4D97-AF65-F5344CB8AC3E}">
        <p14:creationId xmlns:p14="http://schemas.microsoft.com/office/powerpoint/2010/main" val="23082939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0" y="52388"/>
            <a:ext cx="9144000" cy="674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2400" b="1" dirty="0">
                <a:solidFill>
                  <a:schemeClr val="hlink"/>
                </a:solidFill>
                <a:latin typeface="Calibri" pitchFamily="34" charset="0"/>
              </a:rPr>
              <a:t>   </a:t>
            </a:r>
            <a:r>
              <a:rPr lang="en-AU" altLang="en-US" sz="2400" b="1" dirty="0">
                <a:solidFill>
                  <a:srgbClr val="00B0F0"/>
                </a:solidFill>
                <a:latin typeface="Calibri" pitchFamily="34" charset="0"/>
              </a:rPr>
              <a:t>9. ICZM</a:t>
            </a:r>
            <a:r>
              <a:rPr lang="en-US" altLang="en-US" sz="2400" b="1" dirty="0">
                <a:solidFill>
                  <a:srgbClr val="00B0F0"/>
                </a:solidFill>
                <a:latin typeface="Calibri" pitchFamily="34" charset="0"/>
              </a:rPr>
              <a:t>        </a:t>
            </a:r>
            <a:r>
              <a:rPr lang="en-AU" altLang="en-US" sz="2400" b="1" dirty="0">
                <a:solidFill>
                  <a:schemeClr val="bg1"/>
                </a:solidFill>
                <a:latin typeface="Calibri" pitchFamily="34" charset="0"/>
              </a:rPr>
              <a:t>Definition:</a:t>
            </a:r>
            <a:endParaRPr lang="en-US" altLang="en-US" sz="2400" b="1" dirty="0">
              <a:solidFill>
                <a:schemeClr val="bg1"/>
              </a:solidFill>
              <a:latin typeface="Calibri" pitchFamily="34" charset="0"/>
            </a:endParaRPr>
          </a:p>
          <a:p>
            <a:pPr eaLnBrk="1" hangingPunct="1"/>
            <a:r>
              <a:rPr lang="en-AU" altLang="en-US" sz="2400" b="1" dirty="0">
                <a:solidFill>
                  <a:schemeClr val="bg1"/>
                </a:solidFill>
                <a:latin typeface="Calibri" pitchFamily="34" charset="0"/>
              </a:rPr>
              <a:t> </a:t>
            </a:r>
            <a:r>
              <a:rPr lang="en-AU" altLang="en-US" sz="2400" b="1" dirty="0">
                <a:solidFill>
                  <a:srgbClr val="FFFF00"/>
                </a:solidFill>
                <a:latin typeface="Calibri" pitchFamily="34" charset="0"/>
              </a:rPr>
              <a:t>‘</a:t>
            </a:r>
            <a:r>
              <a:rPr lang="en-AU" altLang="en-US" sz="2400" b="1" i="1" dirty="0">
                <a:solidFill>
                  <a:srgbClr val="FFFF00"/>
                </a:solidFill>
                <a:latin typeface="Calibri" pitchFamily="34" charset="0"/>
              </a:rPr>
              <a:t>A dynamic process in which a coordinator strategy is developed and implemented for the allocation of environmental, socio-cultural and institutional resources to achieve the conservation and </a:t>
            </a:r>
            <a:r>
              <a:rPr lang="en-AU" altLang="en-US" sz="2400" b="1" i="1" dirty="0">
                <a:solidFill>
                  <a:srgbClr val="00B0F0"/>
                </a:solidFill>
                <a:latin typeface="Calibri" pitchFamily="34" charset="0"/>
              </a:rPr>
              <a:t>sustainable </a:t>
            </a:r>
            <a:r>
              <a:rPr lang="en-AU" altLang="en-US" sz="2400" b="1" i="1" dirty="0">
                <a:solidFill>
                  <a:srgbClr val="FFFF00"/>
                </a:solidFill>
                <a:latin typeface="Calibri" pitchFamily="34" charset="0"/>
              </a:rPr>
              <a:t>multiple</a:t>
            </a:r>
            <a:r>
              <a:rPr lang="en-AU" altLang="en-US" sz="2400" b="1" i="1" dirty="0">
                <a:solidFill>
                  <a:schemeClr val="bg1"/>
                </a:solidFill>
                <a:latin typeface="Calibri" pitchFamily="34" charset="0"/>
              </a:rPr>
              <a:t> </a:t>
            </a:r>
            <a:r>
              <a:rPr lang="en-AU" altLang="en-US" sz="2400" b="1" i="1" dirty="0">
                <a:solidFill>
                  <a:srgbClr val="FFFF00"/>
                </a:solidFill>
                <a:latin typeface="Calibri" pitchFamily="34" charset="0"/>
              </a:rPr>
              <a:t>use of the coastal zone’</a:t>
            </a:r>
          </a:p>
          <a:p>
            <a:pPr eaLnBrk="1" hangingPunct="1"/>
            <a:r>
              <a:rPr lang="en-AU" altLang="en-US" sz="2400" b="1" dirty="0">
                <a:solidFill>
                  <a:schemeClr val="bg1"/>
                </a:solidFill>
                <a:latin typeface="Calibri" pitchFamily="34" charset="0"/>
              </a:rPr>
              <a:t> (</a:t>
            </a:r>
            <a:r>
              <a:rPr lang="en-AU" altLang="en-US" sz="2400" b="1" i="1" dirty="0">
                <a:solidFill>
                  <a:schemeClr val="bg1"/>
                </a:solidFill>
                <a:latin typeface="Calibri" pitchFamily="34" charset="0"/>
              </a:rPr>
              <a:t>Coastal Area Management and Planning Network, </a:t>
            </a:r>
            <a:r>
              <a:rPr lang="en-AU" altLang="en-US" sz="2400" b="1" i="1" dirty="0" err="1">
                <a:solidFill>
                  <a:schemeClr val="bg1"/>
                </a:solidFill>
                <a:latin typeface="Calibri" pitchFamily="34" charset="0"/>
              </a:rPr>
              <a:t>Rosensteil</a:t>
            </a:r>
            <a:r>
              <a:rPr lang="en-AU" altLang="en-US" sz="2400" b="1" i="1" dirty="0">
                <a:solidFill>
                  <a:schemeClr val="bg1"/>
                </a:solidFill>
                <a:latin typeface="Calibri" pitchFamily="34" charset="0"/>
              </a:rPr>
              <a:t> School of Marine Sciences, Univ. of Miami, 1989).</a:t>
            </a:r>
          </a:p>
          <a:p>
            <a:pPr eaLnBrk="1" hangingPunct="1"/>
            <a:endParaRPr lang="en-US" altLang="en-US" sz="2400" b="1" dirty="0">
              <a:solidFill>
                <a:schemeClr val="bg1"/>
              </a:solidFill>
              <a:latin typeface="Calibri" pitchFamily="34" charset="0"/>
            </a:endParaRPr>
          </a:p>
          <a:p>
            <a:pPr eaLnBrk="1" hangingPunct="1">
              <a:buClr>
                <a:srgbClr val="FF0000"/>
              </a:buClr>
              <a:buFont typeface="Wingdings" pitchFamily="2" charset="2"/>
              <a:buChar char="Ø"/>
            </a:pPr>
            <a:r>
              <a:rPr lang="en-AU" altLang="en-US" sz="2400" b="1" dirty="0">
                <a:solidFill>
                  <a:schemeClr val="bg1"/>
                </a:solidFill>
                <a:latin typeface="Calibri" pitchFamily="34" charset="0"/>
              </a:rPr>
              <a:t>  It is dynamic and continues over considerable time.</a:t>
            </a:r>
          </a:p>
          <a:p>
            <a:pPr eaLnBrk="1" hangingPunct="1">
              <a:buClr>
                <a:srgbClr val="FF0000"/>
              </a:buClr>
              <a:buFont typeface="Wingdings" pitchFamily="2" charset="2"/>
              <a:buChar char="Ø"/>
            </a:pPr>
            <a:endParaRPr lang="en-US" altLang="en-US" sz="2400" b="1" dirty="0">
              <a:solidFill>
                <a:schemeClr val="bg1"/>
              </a:solidFill>
              <a:latin typeface="Calibri" pitchFamily="34" charset="0"/>
            </a:endParaRPr>
          </a:p>
          <a:p>
            <a:pPr eaLnBrk="1" hangingPunct="1">
              <a:buClr>
                <a:srgbClr val="FF0000"/>
              </a:buClr>
              <a:buFont typeface="Wingdings" pitchFamily="2" charset="2"/>
              <a:buChar char="Ø"/>
            </a:pPr>
            <a:r>
              <a:rPr lang="en-AU" altLang="en-US" sz="2400" b="1" dirty="0">
                <a:solidFill>
                  <a:schemeClr val="bg1"/>
                </a:solidFill>
                <a:latin typeface="Calibri" pitchFamily="34" charset="0"/>
              </a:rPr>
              <a:t>  Governance arrangements exist for policy making.</a:t>
            </a:r>
          </a:p>
          <a:p>
            <a:pPr eaLnBrk="1" hangingPunct="1">
              <a:buClr>
                <a:srgbClr val="FF0000"/>
              </a:buClr>
              <a:buFont typeface="Wingdings" pitchFamily="2" charset="2"/>
              <a:buChar char="Ø"/>
            </a:pPr>
            <a:endParaRPr lang="en-US" altLang="en-US" sz="2400" b="1" dirty="0">
              <a:solidFill>
                <a:schemeClr val="bg1"/>
              </a:solidFill>
              <a:latin typeface="Calibri" pitchFamily="34" charset="0"/>
            </a:endParaRPr>
          </a:p>
          <a:p>
            <a:pPr eaLnBrk="1" hangingPunct="1">
              <a:buClr>
                <a:srgbClr val="FF0000"/>
              </a:buClr>
              <a:buFont typeface="Wingdings" pitchFamily="2" charset="2"/>
              <a:buChar char="Ø"/>
            </a:pPr>
            <a:r>
              <a:rPr lang="en-AU" altLang="en-US" sz="2400" b="1" dirty="0">
                <a:solidFill>
                  <a:schemeClr val="bg1"/>
                </a:solidFill>
                <a:latin typeface="Calibri" pitchFamily="34" charset="0"/>
              </a:rPr>
              <a:t>  Governance uses one or more management strategies to rationalize </a:t>
            </a:r>
          </a:p>
          <a:p>
            <a:pPr eaLnBrk="1" hangingPunct="1">
              <a:buClr>
                <a:srgbClr val="FF0000"/>
              </a:buClr>
              <a:buFont typeface="Wingdings" pitchFamily="2" charset="2"/>
              <a:buNone/>
            </a:pPr>
            <a:r>
              <a:rPr lang="en-AU" altLang="en-US" sz="2400" b="1" dirty="0">
                <a:solidFill>
                  <a:schemeClr val="bg1"/>
                </a:solidFill>
                <a:latin typeface="Calibri" pitchFamily="34" charset="0"/>
              </a:rPr>
              <a:t>     and systematize allocation decisions.</a:t>
            </a:r>
          </a:p>
          <a:p>
            <a:pPr eaLnBrk="1" hangingPunct="1">
              <a:buClr>
                <a:srgbClr val="FF0000"/>
              </a:buClr>
              <a:buFont typeface="Wingdings" pitchFamily="2" charset="2"/>
              <a:buNone/>
            </a:pPr>
            <a:endParaRPr lang="en-US" altLang="en-US" sz="2400" b="1" dirty="0">
              <a:solidFill>
                <a:schemeClr val="bg1"/>
              </a:solidFill>
              <a:latin typeface="Calibri" pitchFamily="34" charset="0"/>
            </a:endParaRPr>
          </a:p>
          <a:p>
            <a:pPr eaLnBrk="1" hangingPunct="1">
              <a:buClr>
                <a:srgbClr val="FF0000"/>
              </a:buClr>
              <a:buFont typeface="Wingdings" pitchFamily="2" charset="2"/>
              <a:buChar char="Ø"/>
            </a:pPr>
            <a:r>
              <a:rPr lang="en-AU" altLang="en-US" sz="2400" b="1" dirty="0">
                <a:solidFill>
                  <a:schemeClr val="bg1"/>
                </a:solidFill>
                <a:latin typeface="Calibri" pitchFamily="34" charset="0"/>
              </a:rPr>
              <a:t> Management strategies are based on a systems perspective</a:t>
            </a:r>
          </a:p>
          <a:p>
            <a:pPr eaLnBrk="1" hangingPunct="1">
              <a:buClr>
                <a:srgbClr val="FF0000"/>
              </a:buClr>
              <a:buFont typeface="Wingdings" pitchFamily="2" charset="2"/>
              <a:buNone/>
            </a:pPr>
            <a:r>
              <a:rPr lang="en-AU" altLang="en-US" sz="2400" b="1" dirty="0">
                <a:solidFill>
                  <a:schemeClr val="bg1"/>
                </a:solidFill>
                <a:latin typeface="Calibri" pitchFamily="34" charset="0"/>
              </a:rPr>
              <a:t>    - a multi-sectoral approach is needed.</a:t>
            </a:r>
            <a:endParaRPr lang="en-US" altLang="en-US" sz="2400" b="1" dirty="0">
              <a:solidFill>
                <a:schemeClr val="bg1"/>
              </a:solidFill>
              <a:latin typeface="Calibri" pitchFamily="34" charset="0"/>
            </a:endParaRPr>
          </a:p>
          <a:p>
            <a:pPr eaLnBrk="1" hangingPunct="1">
              <a:buClr>
                <a:srgbClr val="FF0000"/>
              </a:buClr>
              <a:buFont typeface="Wingdings" pitchFamily="2" charset="2"/>
              <a:buChar char="Ø"/>
            </a:pPr>
            <a:r>
              <a:rPr lang="en-AU" altLang="en-US" sz="2400" b="1" dirty="0">
                <a:solidFill>
                  <a:schemeClr val="bg1"/>
                </a:solidFill>
                <a:latin typeface="Calibri" pitchFamily="34" charset="0"/>
              </a:rPr>
              <a:t>  It has a geographic boundary defining a space.</a:t>
            </a:r>
          </a:p>
        </p:txBody>
      </p:sp>
    </p:spTree>
    <p:extLst>
      <p:ext uri="{BB962C8B-B14F-4D97-AF65-F5344CB8AC3E}">
        <p14:creationId xmlns:p14="http://schemas.microsoft.com/office/powerpoint/2010/main" val="3477804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3730" name="Rectangle 2"/>
          <p:cNvSpPr>
            <a:spLocks noGrp="1" noChangeArrowheads="1"/>
          </p:cNvSpPr>
          <p:nvPr>
            <p:ph type="body" idx="1"/>
          </p:nvPr>
        </p:nvSpPr>
        <p:spPr>
          <a:xfrm>
            <a:off x="250825" y="404813"/>
            <a:ext cx="8713788" cy="6453187"/>
          </a:xfrm>
        </p:spPr>
        <p:txBody>
          <a:bodyPr/>
          <a:lstStyle/>
          <a:p>
            <a:pPr marL="609600" indent="-609600">
              <a:buFontTx/>
              <a:buNone/>
            </a:pPr>
            <a:r>
              <a:rPr lang="en-GB" altLang="en-US" sz="2400" dirty="0" smtClean="0">
                <a:solidFill>
                  <a:schemeClr val="bg1"/>
                </a:solidFill>
              </a:rPr>
              <a:t>      The </a:t>
            </a:r>
            <a:r>
              <a:rPr lang="en-GB" altLang="en-US" sz="2400" dirty="0" err="1" smtClean="0">
                <a:solidFill>
                  <a:schemeClr val="bg1"/>
                </a:solidFill>
              </a:rPr>
              <a:t>Bruntland</a:t>
            </a:r>
            <a:r>
              <a:rPr lang="en-GB" altLang="en-US" sz="2400" dirty="0" smtClean="0">
                <a:solidFill>
                  <a:schemeClr val="bg1"/>
                </a:solidFill>
              </a:rPr>
              <a:t> definition:</a:t>
            </a:r>
          </a:p>
          <a:p>
            <a:pPr marL="609600" indent="-609600" algn="just">
              <a:buFontTx/>
              <a:buNone/>
            </a:pPr>
            <a:r>
              <a:rPr lang="en-GB" altLang="en-US" sz="2400" i="1" dirty="0" smtClean="0">
                <a:solidFill>
                  <a:schemeClr val="bg1"/>
                </a:solidFill>
              </a:rPr>
              <a:t>     ‘</a:t>
            </a:r>
            <a:r>
              <a:rPr lang="en-GB" altLang="en-US" sz="2400" i="1" dirty="0" smtClean="0">
                <a:solidFill>
                  <a:srgbClr val="0070C0"/>
                </a:solidFill>
              </a:rPr>
              <a:t>Sustainable development </a:t>
            </a:r>
            <a:r>
              <a:rPr lang="en-GB" altLang="en-US" sz="2400" i="1" dirty="0" smtClean="0">
                <a:solidFill>
                  <a:schemeClr val="bg1"/>
                </a:solidFill>
              </a:rPr>
              <a:t>- meets the needs of the present without compromising the ability of future generations to meet their own needs’</a:t>
            </a:r>
            <a:r>
              <a:rPr lang="en-GB" altLang="en-US" sz="2400" i="1" dirty="0" smtClean="0"/>
              <a:t> 	</a:t>
            </a:r>
            <a:r>
              <a:rPr lang="en-GB" altLang="en-US" sz="2800" i="1" dirty="0" smtClean="0"/>
              <a:t>	</a:t>
            </a:r>
          </a:p>
          <a:p>
            <a:pPr marL="609600" indent="-609600" algn="just">
              <a:buFontTx/>
              <a:buNone/>
            </a:pPr>
            <a:r>
              <a:rPr lang="en-GB" altLang="en-US" sz="2800" dirty="0" smtClean="0">
                <a:solidFill>
                  <a:srgbClr val="00CCFF"/>
                </a:solidFill>
              </a:rPr>
              <a:t>				SO</a:t>
            </a:r>
            <a:r>
              <a:rPr lang="en-GB" altLang="en-US" b="1" dirty="0" smtClean="0">
                <a:solidFill>
                  <a:srgbClr val="00CCFF"/>
                </a:solidFill>
              </a:rPr>
              <a:t>:</a:t>
            </a:r>
            <a:endParaRPr lang="en-GB" altLang="en-US" sz="2800" b="1" dirty="0" smtClean="0"/>
          </a:p>
          <a:p>
            <a:pPr marL="609600" indent="-609600" algn="just">
              <a:buClr>
                <a:srgbClr val="FF3300"/>
              </a:buClr>
              <a:buFont typeface="Wingdings" pitchFamily="2" charset="2"/>
              <a:buChar char="Ø"/>
            </a:pPr>
            <a:r>
              <a:rPr lang="en-GB" altLang="en-US" sz="2400" dirty="0" smtClean="0">
                <a:solidFill>
                  <a:schemeClr val="bg1"/>
                </a:solidFill>
              </a:rPr>
              <a:t>Far from implying permanence – it can be argued that the primary objective should be management for change!! Only when the natural environment has time and space to develop naturally that true sustainability will be endangered. This</a:t>
            </a:r>
            <a:r>
              <a:rPr lang="en-GB" altLang="en-US" sz="2800" dirty="0" smtClean="0">
                <a:solidFill>
                  <a:schemeClr val="bg1"/>
                </a:solidFill>
              </a:rPr>
              <a:t> is</a:t>
            </a:r>
            <a:r>
              <a:rPr lang="en-GB" altLang="en-US" sz="2800" dirty="0" smtClean="0"/>
              <a:t> </a:t>
            </a:r>
            <a:r>
              <a:rPr lang="en-GB" altLang="en-US" sz="2800" dirty="0" smtClean="0">
                <a:solidFill>
                  <a:srgbClr val="00B0F0"/>
                </a:solidFill>
              </a:rPr>
              <a:t>strong sustainability (SS).</a:t>
            </a:r>
          </a:p>
          <a:p>
            <a:pPr marL="609600" indent="-609600" algn="just">
              <a:buClr>
                <a:srgbClr val="FF3300"/>
              </a:buClr>
              <a:buFont typeface="Wingdings" pitchFamily="2" charset="2"/>
              <a:buNone/>
            </a:pPr>
            <a:endParaRPr lang="en-GB" altLang="en-US" sz="2800" dirty="0" smtClean="0">
              <a:solidFill>
                <a:schemeClr val="hlink"/>
              </a:solidFill>
            </a:endParaRPr>
          </a:p>
          <a:p>
            <a:pPr marL="609600" indent="-609600" algn="just">
              <a:buClr>
                <a:srgbClr val="FF3300"/>
              </a:buClr>
              <a:buFont typeface="Wingdings" pitchFamily="2" charset="2"/>
              <a:buChar char="Ø"/>
            </a:pPr>
            <a:r>
              <a:rPr lang="en-GB" altLang="en-US" sz="2400" dirty="0" smtClean="0">
                <a:solidFill>
                  <a:schemeClr val="bg1"/>
                </a:solidFill>
              </a:rPr>
              <a:t>The alternate view –preserving our existing  capital assets is</a:t>
            </a:r>
            <a:r>
              <a:rPr lang="en-GB" altLang="en-US" sz="2400" dirty="0" smtClean="0">
                <a:solidFill>
                  <a:schemeClr val="hlink"/>
                </a:solidFill>
              </a:rPr>
              <a:t> </a:t>
            </a:r>
            <a:r>
              <a:rPr lang="en-GB" altLang="en-US" sz="2400" b="1" dirty="0" smtClean="0">
                <a:solidFill>
                  <a:srgbClr val="00B0F0"/>
                </a:solidFill>
              </a:rPr>
              <a:t>weak sustainability (WS</a:t>
            </a:r>
            <a:r>
              <a:rPr lang="en-GB" altLang="en-US" sz="2400" dirty="0" smtClean="0">
                <a:solidFill>
                  <a:srgbClr val="00B0F0"/>
                </a:solidFill>
              </a:rPr>
              <a:t>). </a:t>
            </a:r>
            <a:r>
              <a:rPr lang="en-GB" altLang="en-US" sz="2400" dirty="0" smtClean="0">
                <a:solidFill>
                  <a:schemeClr val="bg1"/>
                </a:solidFill>
              </a:rPr>
              <a:t>(often needing substitutions</a:t>
            </a:r>
            <a:r>
              <a:rPr lang="en-GB" altLang="en-US" sz="2800" dirty="0" smtClean="0">
                <a:solidFill>
                  <a:schemeClr val="bg1"/>
                </a:solidFill>
              </a:rPr>
              <a:t>).</a:t>
            </a:r>
          </a:p>
          <a:p>
            <a:pPr marL="609600" indent="-609600" algn="just">
              <a:buFontTx/>
              <a:buNone/>
            </a:pPr>
            <a:endParaRPr lang="en-US" altLang="en-US" sz="2800" dirty="0" smtClean="0"/>
          </a:p>
        </p:txBody>
      </p:sp>
    </p:spTree>
    <p:extLst>
      <p:ext uri="{BB962C8B-B14F-4D97-AF65-F5344CB8AC3E}">
        <p14:creationId xmlns:p14="http://schemas.microsoft.com/office/powerpoint/2010/main" val="21873346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250825" y="50909"/>
            <a:ext cx="8642350" cy="6740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AU" altLang="en-US" sz="2400" b="1" dirty="0">
                <a:solidFill>
                  <a:srgbClr val="00B0F0"/>
                </a:solidFill>
                <a:latin typeface="Calibri" pitchFamily="34" charset="0"/>
              </a:rPr>
              <a:t>Coastal Zone Management (CZM</a:t>
            </a:r>
            <a:r>
              <a:rPr lang="en-AU" altLang="en-US" sz="2400" dirty="0">
                <a:solidFill>
                  <a:srgbClr val="00B0F0"/>
                </a:solidFill>
                <a:latin typeface="Calibri" pitchFamily="34" charset="0"/>
              </a:rPr>
              <a:t>) </a:t>
            </a:r>
            <a:r>
              <a:rPr lang="en-AU" altLang="en-US" sz="2400" dirty="0">
                <a:solidFill>
                  <a:schemeClr val="bg1"/>
                </a:solidFill>
                <a:latin typeface="Calibri" pitchFamily="34" charset="0"/>
              </a:rPr>
              <a:t>is a relatively new field and a number of terms are used interchangeably, i.e. </a:t>
            </a:r>
          </a:p>
          <a:p>
            <a:pPr algn="ctr" eaLnBrk="1" hangingPunct="1"/>
            <a:endParaRPr lang="en-AU" altLang="en-US" sz="2400" dirty="0">
              <a:solidFill>
                <a:schemeClr val="bg1"/>
              </a:solidFill>
              <a:latin typeface="Calibri" pitchFamily="34" charset="0"/>
            </a:endParaRPr>
          </a:p>
          <a:p>
            <a:pPr eaLnBrk="1" hangingPunct="1">
              <a:buClr>
                <a:srgbClr val="FF0000"/>
              </a:buClr>
              <a:buFont typeface="Wingdings" pitchFamily="2" charset="2"/>
              <a:buChar char="Ø"/>
            </a:pPr>
            <a:r>
              <a:rPr lang="en-AU" altLang="en-US" sz="2400" dirty="0">
                <a:solidFill>
                  <a:schemeClr val="bg1"/>
                </a:solidFill>
                <a:latin typeface="Calibri" pitchFamily="34" charset="0"/>
              </a:rPr>
              <a:t>  Coastal Management,</a:t>
            </a:r>
          </a:p>
          <a:p>
            <a:pPr eaLnBrk="1" hangingPunct="1">
              <a:buClr>
                <a:srgbClr val="FF0000"/>
              </a:buClr>
              <a:buFont typeface="Wingdings" pitchFamily="2" charset="2"/>
              <a:buChar char="Ø"/>
            </a:pPr>
            <a:r>
              <a:rPr lang="en-AU" altLang="en-US" sz="2400" dirty="0">
                <a:solidFill>
                  <a:schemeClr val="bg1"/>
                </a:solidFill>
                <a:latin typeface="Calibri" pitchFamily="34" charset="0"/>
              </a:rPr>
              <a:t>  Coastal Resource Management, </a:t>
            </a:r>
          </a:p>
          <a:p>
            <a:pPr eaLnBrk="1" hangingPunct="1">
              <a:buClr>
                <a:srgbClr val="FF0000"/>
              </a:buClr>
              <a:buFont typeface="Wingdings" pitchFamily="2" charset="2"/>
              <a:buChar char="Ø"/>
            </a:pPr>
            <a:r>
              <a:rPr lang="en-AU" altLang="en-US" sz="2400" dirty="0">
                <a:solidFill>
                  <a:schemeClr val="bg1"/>
                </a:solidFill>
                <a:latin typeface="Calibri" pitchFamily="34" charset="0"/>
              </a:rPr>
              <a:t>  Coastal Area Management (CAM), </a:t>
            </a:r>
          </a:p>
          <a:p>
            <a:pPr eaLnBrk="1" hangingPunct="1">
              <a:buClr>
                <a:srgbClr val="FF0000"/>
              </a:buClr>
              <a:buFont typeface="Wingdings" pitchFamily="2" charset="2"/>
              <a:buChar char="Ø"/>
            </a:pPr>
            <a:r>
              <a:rPr lang="en-AU" altLang="en-US" sz="2400" dirty="0">
                <a:solidFill>
                  <a:schemeClr val="bg1"/>
                </a:solidFill>
                <a:latin typeface="Calibri" pitchFamily="34" charset="0"/>
              </a:rPr>
              <a:t>  CAM and Planning, </a:t>
            </a:r>
          </a:p>
          <a:p>
            <a:pPr eaLnBrk="1" hangingPunct="1">
              <a:buClr>
                <a:srgbClr val="FF0000"/>
              </a:buClr>
              <a:buFont typeface="Wingdings" pitchFamily="2" charset="2"/>
              <a:buChar char="Ø"/>
            </a:pPr>
            <a:r>
              <a:rPr lang="en-AU" altLang="en-US" sz="2400" dirty="0">
                <a:solidFill>
                  <a:schemeClr val="bg1"/>
                </a:solidFill>
                <a:latin typeface="Calibri" pitchFamily="34" charset="0"/>
              </a:rPr>
              <a:t>  CZM, </a:t>
            </a:r>
          </a:p>
          <a:p>
            <a:pPr eaLnBrk="1" hangingPunct="1">
              <a:buClr>
                <a:srgbClr val="FF0000"/>
              </a:buClr>
              <a:buFont typeface="Wingdings" pitchFamily="2" charset="2"/>
              <a:buChar char="Ø"/>
            </a:pPr>
            <a:r>
              <a:rPr lang="en-AU" altLang="en-US" sz="2400" dirty="0">
                <a:solidFill>
                  <a:schemeClr val="bg1"/>
                </a:solidFill>
                <a:latin typeface="Calibri" pitchFamily="34" charset="0"/>
              </a:rPr>
              <a:t>  Integrated CZM, </a:t>
            </a:r>
          </a:p>
          <a:p>
            <a:pPr eaLnBrk="1" hangingPunct="1">
              <a:buClr>
                <a:srgbClr val="FF0000"/>
              </a:buClr>
              <a:buFont typeface="Wingdings" pitchFamily="2" charset="2"/>
              <a:buChar char="Ø"/>
            </a:pPr>
            <a:r>
              <a:rPr lang="en-AU" altLang="en-US" sz="2400" dirty="0">
                <a:solidFill>
                  <a:schemeClr val="bg1"/>
                </a:solidFill>
                <a:latin typeface="Calibri" pitchFamily="34" charset="0"/>
              </a:rPr>
              <a:t>  </a:t>
            </a:r>
            <a:r>
              <a:rPr lang="en-AU" altLang="en-US" sz="2400" dirty="0">
                <a:solidFill>
                  <a:srgbClr val="FFFF00"/>
                </a:solidFill>
                <a:latin typeface="Calibri" pitchFamily="34" charset="0"/>
              </a:rPr>
              <a:t>Integrated Coastal Management</a:t>
            </a:r>
          </a:p>
          <a:p>
            <a:pPr eaLnBrk="1" hangingPunct="1">
              <a:buClr>
                <a:srgbClr val="FF0000"/>
              </a:buClr>
              <a:buFont typeface="Wingdings" pitchFamily="2" charset="2"/>
              <a:buChar char="Ø"/>
            </a:pPr>
            <a:r>
              <a:rPr lang="en-AU" altLang="en-US" sz="2400" dirty="0">
                <a:solidFill>
                  <a:schemeClr val="bg1"/>
                </a:solidFill>
                <a:latin typeface="Calibri" pitchFamily="34" charset="0"/>
              </a:rPr>
              <a:t>  Integrated Coastal Resources Management </a:t>
            </a:r>
          </a:p>
          <a:p>
            <a:pPr eaLnBrk="1" hangingPunct="1">
              <a:buClr>
                <a:srgbClr val="FF0000"/>
              </a:buClr>
              <a:buFont typeface="Wingdings" pitchFamily="2" charset="2"/>
              <a:buChar char="Ø"/>
            </a:pPr>
            <a:r>
              <a:rPr lang="en-AU" altLang="en-US" sz="2400" dirty="0">
                <a:solidFill>
                  <a:schemeClr val="bg1"/>
                </a:solidFill>
                <a:latin typeface="Calibri" pitchFamily="34" charset="0"/>
              </a:rPr>
              <a:t>  Coastal Resources Management.</a:t>
            </a:r>
            <a:endParaRPr lang="en-US" altLang="en-US" sz="2400" dirty="0">
              <a:solidFill>
                <a:schemeClr val="bg1"/>
              </a:solidFill>
              <a:latin typeface="Calibri" pitchFamily="34" charset="0"/>
            </a:endParaRPr>
          </a:p>
          <a:p>
            <a:pPr algn="ctr" eaLnBrk="1" hangingPunct="1"/>
            <a:endParaRPr lang="en-AU" altLang="en-US" sz="2400" dirty="0" smtClean="0">
              <a:solidFill>
                <a:schemeClr val="bg1"/>
              </a:solidFill>
              <a:latin typeface="Calibri" pitchFamily="34" charset="0"/>
            </a:endParaRPr>
          </a:p>
          <a:p>
            <a:pPr algn="ctr" eaLnBrk="1" hangingPunct="1"/>
            <a:r>
              <a:rPr lang="en-AU" altLang="en-US" sz="2400" dirty="0" smtClean="0">
                <a:solidFill>
                  <a:schemeClr val="bg1"/>
                </a:solidFill>
                <a:latin typeface="Calibri" pitchFamily="34" charset="0"/>
              </a:rPr>
              <a:t>In </a:t>
            </a:r>
            <a:r>
              <a:rPr lang="en-AU" altLang="en-US" sz="2400" dirty="0">
                <a:solidFill>
                  <a:schemeClr val="bg1"/>
                </a:solidFill>
                <a:latin typeface="Calibri" pitchFamily="34" charset="0"/>
              </a:rPr>
              <a:t>general these terms are not clearly defined. </a:t>
            </a:r>
          </a:p>
          <a:p>
            <a:pPr algn="ctr" eaLnBrk="1" hangingPunct="1"/>
            <a:r>
              <a:rPr lang="en-AU" altLang="en-US" sz="2400" dirty="0">
                <a:solidFill>
                  <a:schemeClr val="accent1"/>
                </a:solidFill>
                <a:latin typeface="Calibri" pitchFamily="34" charset="0"/>
              </a:rPr>
              <a:t>(Remember Humpty Dumpty!!)</a:t>
            </a:r>
          </a:p>
          <a:p>
            <a:pPr algn="ctr" eaLnBrk="1" hangingPunct="1"/>
            <a:endParaRPr lang="en-AU" altLang="en-US" sz="2400" dirty="0">
              <a:solidFill>
                <a:schemeClr val="accent1"/>
              </a:solidFill>
              <a:latin typeface="Calibri" pitchFamily="34" charset="0"/>
            </a:endParaRPr>
          </a:p>
          <a:p>
            <a:pPr algn="ctr" eaLnBrk="1" hangingPunct="1"/>
            <a:r>
              <a:rPr lang="en-AU" altLang="en-US" sz="2400" dirty="0">
                <a:solidFill>
                  <a:schemeClr val="bg1"/>
                </a:solidFill>
                <a:latin typeface="Calibri" pitchFamily="34" charset="0"/>
              </a:rPr>
              <a:t>CZM is usually brought in when there are problems with fisheries, tourism/recreation and hazards,&amp; now mangroves</a:t>
            </a:r>
            <a:endParaRPr lang="en-US" altLang="en-US" sz="2400" dirty="0">
              <a:solidFill>
                <a:schemeClr val="bg1"/>
              </a:solidFill>
              <a:latin typeface="Calibri" pitchFamily="34" charset="0"/>
            </a:endParaRPr>
          </a:p>
        </p:txBody>
      </p:sp>
      <p:pic>
        <p:nvPicPr>
          <p:cNvPr id="14339" name="Picture 2" descr="C:\Documents and Settings\Allan\Desktop\Ashley\Rockfall.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49614" y="836712"/>
            <a:ext cx="2065338" cy="300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4" descr="C:\Documents and Settings\Allan\My Documents\MY PICTURES\taj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1273" y="3858700"/>
            <a:ext cx="1463750" cy="20998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Documents and Settings\Allan\My Documents\MY PICTURES\Roma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4289" y="1560754"/>
            <a:ext cx="1628304" cy="18047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1101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5362" name="Rectangle 4"/>
          <p:cNvSpPr>
            <a:spLocks noChangeArrowheads="1"/>
          </p:cNvSpPr>
          <p:nvPr/>
        </p:nvSpPr>
        <p:spPr bwMode="auto">
          <a:xfrm>
            <a:off x="0" y="334963"/>
            <a:ext cx="8893175" cy="7110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400" b="1" dirty="0">
                <a:solidFill>
                  <a:schemeClr val="bg1"/>
                </a:solidFill>
                <a:latin typeface="Calibri" pitchFamily="34" charset="0"/>
              </a:rPr>
              <a:t>    1. Fisheries,</a:t>
            </a:r>
            <a:r>
              <a:rPr lang="en-US" altLang="en-US" sz="2400" b="1" dirty="0">
                <a:solidFill>
                  <a:schemeClr val="bg1"/>
                </a:solidFill>
                <a:latin typeface="Calibri" pitchFamily="34" charset="0"/>
              </a:rPr>
              <a:t>  </a:t>
            </a:r>
            <a:r>
              <a:rPr lang="en-GB" altLang="en-US" sz="2400" b="1" dirty="0">
                <a:solidFill>
                  <a:schemeClr val="bg1"/>
                </a:solidFill>
                <a:latin typeface="Calibri" pitchFamily="34" charset="0"/>
              </a:rPr>
              <a:t>2. </a:t>
            </a:r>
            <a:r>
              <a:rPr lang="en-GB" altLang="en-US" sz="2400" b="1" dirty="0">
                <a:solidFill>
                  <a:srgbClr val="00B0F0"/>
                </a:solidFill>
                <a:latin typeface="Calibri" pitchFamily="34" charset="0"/>
              </a:rPr>
              <a:t>Tourism/Recreation</a:t>
            </a:r>
            <a:r>
              <a:rPr lang="en-GB" altLang="en-US" sz="2400" b="1" dirty="0">
                <a:solidFill>
                  <a:schemeClr val="bg1"/>
                </a:solidFill>
                <a:latin typeface="Calibri" pitchFamily="34" charset="0"/>
              </a:rPr>
              <a:t>,</a:t>
            </a:r>
            <a:r>
              <a:rPr lang="en-US" altLang="en-US" sz="2400" b="1" dirty="0">
                <a:solidFill>
                  <a:schemeClr val="bg1"/>
                </a:solidFill>
                <a:latin typeface="Calibri" pitchFamily="34" charset="0"/>
              </a:rPr>
              <a:t>  </a:t>
            </a:r>
            <a:r>
              <a:rPr lang="en-GB" altLang="en-US" sz="2400" b="1" dirty="0">
                <a:solidFill>
                  <a:schemeClr val="bg1"/>
                </a:solidFill>
                <a:latin typeface="Calibri" pitchFamily="34" charset="0"/>
              </a:rPr>
              <a:t>3. Hazards.</a:t>
            </a:r>
          </a:p>
          <a:p>
            <a:pPr eaLnBrk="1" hangingPunct="1"/>
            <a:endParaRPr lang="en-US"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                1 &amp; 2 are the main driving forces</a:t>
            </a:r>
            <a:endParaRPr lang="en-US" altLang="en-US" sz="2400" b="1" dirty="0">
              <a:solidFill>
                <a:schemeClr val="bg1"/>
              </a:solidFill>
              <a:latin typeface="Calibri" pitchFamily="34" charset="0"/>
            </a:endParaRPr>
          </a:p>
          <a:p>
            <a:pPr eaLnBrk="1" hangingPunct="1"/>
            <a:endParaRPr lang="en-GB"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    Five types of hazards can be found in the literature:</a:t>
            </a:r>
          </a:p>
          <a:p>
            <a:pPr eaLnBrk="1" hangingPunct="1"/>
            <a:r>
              <a:rPr lang="en-GB" altLang="en-US" sz="2400" b="1" dirty="0">
                <a:solidFill>
                  <a:schemeClr val="bg1"/>
                </a:solidFill>
                <a:latin typeface="Calibri" pitchFamily="34" charset="0"/>
              </a:rPr>
              <a:t>Erosion</a:t>
            </a:r>
            <a:endParaRPr lang="en-US"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Flooding</a:t>
            </a:r>
            <a:endParaRPr lang="en-US"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Ocean born storms</a:t>
            </a:r>
            <a:endParaRPr lang="en-US"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Tsunamis</a:t>
            </a:r>
            <a:endParaRPr lang="en-US"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Dunes - especially migrating.</a:t>
            </a:r>
            <a:endParaRPr lang="en-US" altLang="en-US" sz="2400" b="1" dirty="0">
              <a:solidFill>
                <a:schemeClr val="bg1"/>
              </a:solidFill>
              <a:latin typeface="Calibri" pitchFamily="34" charset="0"/>
            </a:endParaRPr>
          </a:p>
          <a:p>
            <a:pPr eaLnBrk="1" hangingPunct="1"/>
            <a:endParaRPr lang="en-GB" altLang="en-US" sz="2400" b="1" dirty="0">
              <a:solidFill>
                <a:schemeClr val="bg1"/>
              </a:solidFill>
              <a:latin typeface="Calibri" pitchFamily="34" charset="0"/>
            </a:endParaRPr>
          </a:p>
          <a:p>
            <a:pPr eaLnBrk="1" hangingPunct="1"/>
            <a:r>
              <a:rPr lang="en-GB" altLang="en-US" sz="2400" b="1" dirty="0">
                <a:solidFill>
                  <a:schemeClr val="bg1"/>
                </a:solidFill>
                <a:latin typeface="Calibri" pitchFamily="34" charset="0"/>
              </a:rPr>
              <a:t> Prospects for developing an </a:t>
            </a:r>
          </a:p>
          <a:p>
            <a:pPr eaLnBrk="1" hangingPunct="1"/>
            <a:r>
              <a:rPr lang="en-GB" altLang="en-US" sz="2400" b="1" dirty="0">
                <a:solidFill>
                  <a:schemeClr val="bg1"/>
                </a:solidFill>
                <a:latin typeface="Calibri" pitchFamily="34" charset="0"/>
              </a:rPr>
              <a:t>ICZM programme are   </a:t>
            </a:r>
          </a:p>
          <a:p>
            <a:pPr eaLnBrk="1" hangingPunct="1"/>
            <a:r>
              <a:rPr lang="en-GB" altLang="en-US" sz="2400" b="1" dirty="0">
                <a:solidFill>
                  <a:schemeClr val="bg1"/>
                </a:solidFill>
                <a:latin typeface="Calibri" pitchFamily="34" charset="0"/>
              </a:rPr>
              <a:t> strongest where the </a:t>
            </a:r>
          </a:p>
          <a:p>
            <a:pPr eaLnBrk="1" hangingPunct="1"/>
            <a:r>
              <a:rPr lang="en-GB" altLang="en-US" sz="2400" b="1" dirty="0">
                <a:solidFill>
                  <a:schemeClr val="bg1"/>
                </a:solidFill>
                <a:latin typeface="Calibri" pitchFamily="34" charset="0"/>
              </a:rPr>
              <a:t>above plus an infusion of  </a:t>
            </a:r>
          </a:p>
          <a:p>
            <a:pPr eaLnBrk="1" hangingPunct="1"/>
            <a:r>
              <a:rPr lang="en-GB" altLang="en-US" sz="2400" b="1" dirty="0">
                <a:solidFill>
                  <a:schemeClr val="bg1"/>
                </a:solidFill>
                <a:latin typeface="Calibri" pitchFamily="34" charset="0"/>
              </a:rPr>
              <a:t> international assistance </a:t>
            </a:r>
          </a:p>
          <a:p>
            <a:pPr eaLnBrk="1" hangingPunct="1"/>
            <a:r>
              <a:rPr lang="en-GB" altLang="en-US" sz="2400" b="1" dirty="0">
                <a:solidFill>
                  <a:schemeClr val="bg1"/>
                </a:solidFill>
                <a:latin typeface="Calibri" pitchFamily="34" charset="0"/>
              </a:rPr>
              <a:t>occurs:</a:t>
            </a:r>
          </a:p>
          <a:p>
            <a:pPr eaLnBrk="1" hangingPunct="1"/>
            <a:endParaRPr lang="en-US" altLang="en-US" sz="2400" b="1" dirty="0">
              <a:solidFill>
                <a:schemeClr val="bg1"/>
              </a:solidFill>
              <a:latin typeface="Calibri" pitchFamily="34" charset="0"/>
            </a:endParaRPr>
          </a:p>
          <a:p>
            <a:pPr eaLnBrk="1" hangingPunct="1"/>
            <a:r>
              <a:rPr lang="en-US" altLang="en-US" sz="2400" b="1" dirty="0">
                <a:solidFill>
                  <a:schemeClr val="bg1"/>
                </a:solidFill>
                <a:latin typeface="Calibri" pitchFamily="34" charset="0"/>
              </a:rPr>
              <a:t> </a:t>
            </a:r>
          </a:p>
        </p:txBody>
      </p:sp>
      <p:pic>
        <p:nvPicPr>
          <p:cNvPr id="3" name="Picture 11" descr="ATW Shark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2479675"/>
            <a:ext cx="2286000" cy="1949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4" name="Picture 19" descr="Durba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21488" y="4929188"/>
            <a:ext cx="2322512"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2" descr="C:\Documents and Settings\Allan\Desktop\Ashley\Dune planting and fences, South Wales, UK.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86563" y="0"/>
            <a:ext cx="2357437"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6" descr="C:\Documents and Settings\Allan\Desktop\spider.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57625" y="2428875"/>
            <a:ext cx="2643188" cy="176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Picture 2" descr="ruumiita4f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57625" y="4714875"/>
            <a:ext cx="2857500"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89062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6386" name="Picture 4" descr="ku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9250" y="0"/>
            <a:ext cx="49847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6"/>
          <p:cNvSpPr txBox="1">
            <a:spLocks noChangeArrowheads="1"/>
          </p:cNvSpPr>
          <p:nvPr/>
        </p:nvSpPr>
        <p:spPr bwMode="auto">
          <a:xfrm>
            <a:off x="900113" y="0"/>
            <a:ext cx="2570162" cy="405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a:solidFill>
                  <a:srgbClr val="FFFF00"/>
                </a:solidFill>
              </a:rPr>
              <a:t>TOURISM IMPACTS</a:t>
            </a:r>
          </a:p>
          <a:p>
            <a:pPr eaLnBrk="1" hangingPunct="1"/>
            <a:endParaRPr lang="en-GB" altLang="en-US" sz="2000" b="1">
              <a:solidFill>
                <a:schemeClr val="bg1"/>
              </a:solidFill>
            </a:endParaRPr>
          </a:p>
          <a:p>
            <a:pPr eaLnBrk="1" hangingPunct="1"/>
            <a:r>
              <a:rPr lang="en-GB" altLang="en-US" sz="2000" b="1">
                <a:solidFill>
                  <a:schemeClr val="bg1"/>
                </a:solidFill>
              </a:rPr>
              <a:t>Physical</a:t>
            </a:r>
          </a:p>
          <a:p>
            <a:pPr eaLnBrk="1" hangingPunct="1"/>
            <a:endParaRPr lang="en-GB" altLang="en-US" sz="2000" b="1">
              <a:solidFill>
                <a:schemeClr val="bg1"/>
              </a:solidFill>
            </a:endParaRPr>
          </a:p>
          <a:p>
            <a:pPr eaLnBrk="1" hangingPunct="1"/>
            <a:r>
              <a:rPr lang="en-GB" altLang="en-US" sz="2000" b="1">
                <a:solidFill>
                  <a:schemeClr val="bg1"/>
                </a:solidFill>
              </a:rPr>
              <a:t>Hydrological</a:t>
            </a:r>
          </a:p>
          <a:p>
            <a:pPr eaLnBrk="1" hangingPunct="1"/>
            <a:endParaRPr lang="en-GB" altLang="en-US" sz="2000" b="1">
              <a:solidFill>
                <a:schemeClr val="bg1"/>
              </a:solidFill>
            </a:endParaRPr>
          </a:p>
          <a:p>
            <a:pPr eaLnBrk="1" hangingPunct="1"/>
            <a:r>
              <a:rPr lang="en-GB" altLang="en-US" sz="2000" b="1">
                <a:solidFill>
                  <a:schemeClr val="bg1"/>
                </a:solidFill>
              </a:rPr>
              <a:t>Aesthetic</a:t>
            </a:r>
          </a:p>
          <a:p>
            <a:pPr eaLnBrk="1" hangingPunct="1"/>
            <a:endParaRPr lang="en-GB" altLang="en-US" sz="2000" b="1">
              <a:solidFill>
                <a:schemeClr val="bg1"/>
              </a:solidFill>
            </a:endParaRPr>
          </a:p>
          <a:p>
            <a:pPr eaLnBrk="1" hangingPunct="1"/>
            <a:r>
              <a:rPr lang="en-GB" altLang="en-US" sz="2000" b="1">
                <a:solidFill>
                  <a:schemeClr val="bg1"/>
                </a:solidFill>
              </a:rPr>
              <a:t>Socio-Economic</a:t>
            </a:r>
          </a:p>
          <a:p>
            <a:pPr eaLnBrk="1" hangingPunct="1"/>
            <a:endParaRPr lang="en-GB" altLang="en-US" sz="2000" b="1">
              <a:solidFill>
                <a:schemeClr val="bg1"/>
              </a:solidFill>
            </a:endParaRPr>
          </a:p>
          <a:p>
            <a:pPr eaLnBrk="1" hangingPunct="1"/>
            <a:r>
              <a:rPr lang="en-GB" altLang="en-US" sz="2000" b="1">
                <a:solidFill>
                  <a:schemeClr val="bg1"/>
                </a:solidFill>
              </a:rPr>
              <a:t>Socio-Cultural</a:t>
            </a:r>
          </a:p>
          <a:p>
            <a:pPr eaLnBrk="1" hangingPunct="1"/>
            <a:endParaRPr lang="en-GB" altLang="en-US" sz="2000" b="1">
              <a:solidFill>
                <a:schemeClr val="bg1"/>
              </a:solidFill>
            </a:endParaRPr>
          </a:p>
          <a:p>
            <a:pPr eaLnBrk="1" hangingPunct="1"/>
            <a:r>
              <a:rPr lang="en-GB" altLang="en-US" sz="2000" b="1">
                <a:solidFill>
                  <a:schemeClr val="bg1"/>
                </a:solidFill>
              </a:rPr>
              <a:t>Ecological</a:t>
            </a:r>
            <a:endParaRPr lang="en-US" altLang="en-US" sz="2000" b="1">
              <a:solidFill>
                <a:schemeClr val="bg1"/>
              </a:solidFill>
            </a:endParaRPr>
          </a:p>
        </p:txBody>
      </p:sp>
      <p:pic>
        <p:nvPicPr>
          <p:cNvPr id="16388" name="Picture 7" descr="Malta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213" y="4052888"/>
            <a:ext cx="2881312" cy="280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3996469"/>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95236" name="Picture 4" descr="kustrecrea-k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81075"/>
            <a:ext cx="9088438" cy="587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5234" name="Text Box 2"/>
          <p:cNvSpPr txBox="1">
            <a:spLocks noChangeArrowheads="1"/>
          </p:cNvSpPr>
          <p:nvPr/>
        </p:nvSpPr>
        <p:spPr bwMode="auto">
          <a:xfrm>
            <a:off x="0" y="1143000"/>
            <a:ext cx="8429625" cy="5607050"/>
          </a:xfrm>
          <a:prstGeom prst="rect">
            <a:avLst/>
          </a:prstGeom>
          <a:noFill/>
          <a:ln w="12700">
            <a:noFill/>
            <a:miter lim="800000"/>
            <a:headEnd type="none" w="sm" len="sm"/>
            <a:tailEnd type="none" w="sm" len="sm"/>
          </a:ln>
          <a:effectLst/>
        </p:spPr>
        <p:txBody>
          <a:bodyPr>
            <a:spAutoFit/>
          </a:bodyPr>
          <a:lstStyle/>
          <a:p>
            <a:pPr fontAlgn="auto">
              <a:lnSpc>
                <a:spcPct val="160000"/>
              </a:lnSpc>
              <a:spcBef>
                <a:spcPts val="0"/>
              </a:spcBef>
              <a:spcAft>
                <a:spcPts val="0"/>
              </a:spcAft>
              <a:buFontTx/>
              <a:buChar char="•"/>
              <a:defRPr/>
            </a:pPr>
            <a:r>
              <a:rPr lang="nl-NL" sz="2800" b="1" dirty="0">
                <a:solidFill>
                  <a:schemeClr val="tx2"/>
                </a:solidFill>
                <a:latin typeface="+mn-lt"/>
                <a:cs typeface="Times New Roman" charset="0"/>
              </a:rPr>
              <a:t> </a:t>
            </a:r>
            <a:r>
              <a:rPr lang="nl-NL" sz="2800" b="1" dirty="0">
                <a:solidFill>
                  <a:schemeClr val="tx2"/>
                </a:solidFill>
                <a:effectLst>
                  <a:outerShdw blurRad="38100" dist="38100" dir="2700000" algn="tl">
                    <a:srgbClr val="000000"/>
                  </a:outerShdw>
                </a:effectLst>
                <a:latin typeface="+mn-lt"/>
                <a:cs typeface="Times New Roman" charset="0"/>
              </a:rPr>
              <a:t>complex: various coasts, many aspects, many actors</a:t>
            </a:r>
          </a:p>
          <a:p>
            <a:pPr fontAlgn="auto">
              <a:lnSpc>
                <a:spcPct val="160000"/>
              </a:lnSpc>
              <a:spcBef>
                <a:spcPts val="0"/>
              </a:spcBef>
              <a:spcAft>
                <a:spcPts val="0"/>
              </a:spcAft>
              <a:buFontTx/>
              <a:buChar char="•"/>
              <a:defRPr/>
            </a:pPr>
            <a:r>
              <a:rPr lang="nl-NL" sz="2800" b="1" dirty="0">
                <a:solidFill>
                  <a:schemeClr val="tx2"/>
                </a:solidFill>
                <a:effectLst>
                  <a:outerShdw blurRad="38100" dist="38100" dir="2700000" algn="tl">
                    <a:srgbClr val="000000"/>
                  </a:outerShdw>
                </a:effectLst>
                <a:latin typeface="+mn-lt"/>
                <a:cs typeface="Times New Roman" charset="0"/>
              </a:rPr>
              <a:t> different socio-cultural settings</a:t>
            </a:r>
          </a:p>
          <a:p>
            <a:pPr fontAlgn="auto">
              <a:lnSpc>
                <a:spcPct val="160000"/>
              </a:lnSpc>
              <a:spcBef>
                <a:spcPts val="0"/>
              </a:spcBef>
              <a:spcAft>
                <a:spcPts val="0"/>
              </a:spcAft>
              <a:buFontTx/>
              <a:buChar char="•"/>
              <a:defRPr/>
            </a:pPr>
            <a:endParaRPr lang="nl-NL" sz="2800" b="1" dirty="0">
              <a:solidFill>
                <a:schemeClr val="tx2"/>
              </a:solidFill>
              <a:effectLst>
                <a:outerShdw blurRad="38100" dist="38100" dir="2700000" algn="tl">
                  <a:srgbClr val="000000"/>
                </a:outerShdw>
              </a:effectLst>
              <a:latin typeface="+mn-lt"/>
              <a:cs typeface="Times New Roman" charset="0"/>
            </a:endParaRPr>
          </a:p>
          <a:p>
            <a:pPr fontAlgn="auto">
              <a:lnSpc>
                <a:spcPct val="160000"/>
              </a:lnSpc>
              <a:spcBef>
                <a:spcPts val="0"/>
              </a:spcBef>
              <a:spcAft>
                <a:spcPts val="0"/>
              </a:spcAft>
              <a:buFontTx/>
              <a:buChar char="•"/>
              <a:defRPr/>
            </a:pPr>
            <a:r>
              <a:rPr lang="nl-NL" sz="2800" b="1" dirty="0">
                <a:solidFill>
                  <a:schemeClr val="tx2"/>
                </a:solidFill>
                <a:effectLst>
                  <a:outerShdw blurRad="38100" dist="38100" dir="2700000" algn="tl">
                    <a:srgbClr val="000000"/>
                  </a:outerShdw>
                </a:effectLst>
                <a:latin typeface="+mn-lt"/>
                <a:cs typeface="Times New Roman" charset="0"/>
              </a:rPr>
              <a:t> how much integration?</a:t>
            </a:r>
          </a:p>
          <a:p>
            <a:pPr fontAlgn="auto">
              <a:lnSpc>
                <a:spcPct val="160000"/>
              </a:lnSpc>
              <a:spcBef>
                <a:spcPts val="0"/>
              </a:spcBef>
              <a:spcAft>
                <a:spcPts val="0"/>
              </a:spcAft>
              <a:buFontTx/>
              <a:buChar char="•"/>
              <a:defRPr/>
            </a:pPr>
            <a:endParaRPr lang="nl-NL" sz="2800" b="1" dirty="0">
              <a:solidFill>
                <a:schemeClr val="tx2"/>
              </a:solidFill>
              <a:effectLst>
                <a:outerShdw blurRad="38100" dist="38100" dir="2700000" algn="tl">
                  <a:srgbClr val="000000"/>
                </a:outerShdw>
              </a:effectLst>
              <a:latin typeface="+mn-lt"/>
              <a:cs typeface="Times New Roman" charset="0"/>
            </a:endParaRPr>
          </a:p>
          <a:p>
            <a:pPr fontAlgn="auto">
              <a:lnSpc>
                <a:spcPct val="160000"/>
              </a:lnSpc>
              <a:spcBef>
                <a:spcPts val="0"/>
              </a:spcBef>
              <a:spcAft>
                <a:spcPts val="0"/>
              </a:spcAft>
              <a:defRPr/>
            </a:pPr>
            <a:endParaRPr lang="nl-NL" sz="2800" b="1" dirty="0">
              <a:solidFill>
                <a:schemeClr val="tx2"/>
              </a:solidFill>
              <a:effectLst>
                <a:outerShdw blurRad="38100" dist="38100" dir="2700000" algn="tl">
                  <a:srgbClr val="000000"/>
                </a:outerShdw>
              </a:effectLst>
              <a:latin typeface="+mn-lt"/>
              <a:cs typeface="Times New Roman" charset="0"/>
            </a:endParaRPr>
          </a:p>
          <a:p>
            <a:pPr fontAlgn="auto">
              <a:lnSpc>
                <a:spcPct val="160000"/>
              </a:lnSpc>
              <a:spcBef>
                <a:spcPts val="0"/>
              </a:spcBef>
              <a:spcAft>
                <a:spcPts val="0"/>
              </a:spcAft>
              <a:defRPr/>
            </a:pPr>
            <a:endParaRPr lang="nl-NL" sz="2800" b="1" dirty="0">
              <a:solidFill>
                <a:schemeClr val="tx2"/>
              </a:solidFill>
              <a:effectLst>
                <a:outerShdw blurRad="38100" dist="38100" dir="2700000" algn="tl">
                  <a:srgbClr val="000000"/>
                </a:outerShdw>
              </a:effectLst>
              <a:latin typeface="+mn-lt"/>
              <a:cs typeface="Times New Roman" charset="0"/>
            </a:endParaRPr>
          </a:p>
          <a:p>
            <a:pPr fontAlgn="auto">
              <a:lnSpc>
                <a:spcPct val="160000"/>
              </a:lnSpc>
              <a:spcBef>
                <a:spcPts val="0"/>
              </a:spcBef>
              <a:spcAft>
                <a:spcPts val="0"/>
              </a:spcAft>
              <a:buFontTx/>
              <a:buChar char="•"/>
              <a:defRPr/>
            </a:pPr>
            <a:r>
              <a:rPr lang="nl-NL" sz="2800" b="1" dirty="0">
                <a:solidFill>
                  <a:schemeClr val="tx2"/>
                </a:solidFill>
                <a:effectLst>
                  <a:outerShdw blurRad="38100" dist="38100" dir="2700000" algn="tl">
                    <a:srgbClr val="000000"/>
                  </a:outerShdw>
                </a:effectLst>
                <a:latin typeface="+mn-lt"/>
                <a:cs typeface="Times New Roman" charset="0"/>
              </a:rPr>
              <a:t> </a:t>
            </a:r>
            <a:r>
              <a:rPr lang="en-GB" sz="2800" b="1" dirty="0">
                <a:solidFill>
                  <a:schemeClr val="tx2"/>
                </a:solidFill>
                <a:effectLst>
                  <a:outerShdw blurRad="38100" dist="38100" dir="2700000" algn="tl">
                    <a:srgbClr val="000000"/>
                  </a:outerShdw>
                </a:effectLst>
                <a:latin typeface="+mn-lt"/>
                <a:cs typeface="Times New Roman" charset="0"/>
              </a:rPr>
              <a:t>long “running time”: slow harvest</a:t>
            </a:r>
            <a:endParaRPr lang="nl-NL" sz="2800" b="1" dirty="0">
              <a:solidFill>
                <a:schemeClr val="tx2"/>
              </a:solidFill>
              <a:effectLst>
                <a:outerShdw blurRad="38100" dist="38100" dir="2700000" algn="tl">
                  <a:srgbClr val="000000"/>
                </a:outerShdw>
              </a:effectLst>
              <a:latin typeface="+mn-lt"/>
            </a:endParaRPr>
          </a:p>
        </p:txBody>
      </p:sp>
      <p:sp>
        <p:nvSpPr>
          <p:cNvPr id="69636" name="Text Box 3"/>
          <p:cNvSpPr txBox="1">
            <a:spLocks noChangeArrowheads="1"/>
          </p:cNvSpPr>
          <p:nvPr/>
        </p:nvSpPr>
        <p:spPr bwMode="auto">
          <a:xfrm>
            <a:off x="2195736" y="260648"/>
            <a:ext cx="6553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3200" b="1" dirty="0">
                <a:solidFill>
                  <a:srgbClr val="00B0F0"/>
                </a:solidFill>
                <a:latin typeface="Calibri" pitchFamily="34" charset="0"/>
                <a:cs typeface="Times New Roman" pitchFamily="18" charset="0"/>
              </a:rPr>
              <a:t>WHERE DO WE STAND?</a:t>
            </a:r>
            <a:endParaRPr lang="nl-NL" altLang="en-US" sz="3200" dirty="0">
              <a:solidFill>
                <a:srgbClr val="00B0F0"/>
              </a:solidFill>
              <a:latin typeface="Calibri" pitchFamily="34" charset="0"/>
            </a:endParaRPr>
          </a:p>
        </p:txBody>
      </p:sp>
      <p:pic>
        <p:nvPicPr>
          <p:cNvPr id="5" name="Picture 2" descr="Hear_speak_see_no_evil_Toshog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0067" y="2636912"/>
            <a:ext cx="7308304" cy="3281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523844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95236"/>
                                        </p:tgtEl>
                                        <p:attrNameLst>
                                          <p:attrName>style.visibility</p:attrName>
                                        </p:attrNameLst>
                                      </p:cBhvr>
                                      <p:to>
                                        <p:strVal val="visible"/>
                                      </p:to>
                                    </p:set>
                                    <p:anim calcmode="lin" valueType="num">
                                      <p:cBhvr additive="base">
                                        <p:cTn id="7" dur="500" fill="hold"/>
                                        <p:tgtEl>
                                          <p:spTgt spid="95236"/>
                                        </p:tgtEl>
                                        <p:attrNameLst>
                                          <p:attrName>ppt_x</p:attrName>
                                        </p:attrNameLst>
                                      </p:cBhvr>
                                      <p:tavLst>
                                        <p:tav tm="0">
                                          <p:val>
                                            <p:strVal val="0-#ppt_w/2"/>
                                          </p:val>
                                        </p:tav>
                                        <p:tav tm="100000">
                                          <p:val>
                                            <p:strVal val="#ppt_x"/>
                                          </p:val>
                                        </p:tav>
                                      </p:tavLst>
                                    </p:anim>
                                    <p:anim calcmode="lin" valueType="num">
                                      <p:cBhvr additive="base">
                                        <p:cTn id="8" dur="500" fill="hold"/>
                                        <p:tgtEl>
                                          <p:spTgt spid="9523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endParaRPr lang="en-US" altLang="en-US" smtClean="0"/>
          </a:p>
        </p:txBody>
      </p:sp>
      <p:sp>
        <p:nvSpPr>
          <p:cNvPr id="20483" name="Rectangle 3"/>
          <p:cNvSpPr>
            <a:spLocks noGrp="1" noChangeArrowheads="1"/>
          </p:cNvSpPr>
          <p:nvPr>
            <p:ph type="body" idx="1"/>
          </p:nvPr>
        </p:nvSpPr>
        <p:spPr/>
        <p:txBody>
          <a:bodyPr/>
          <a:lstStyle/>
          <a:p>
            <a:endParaRPr lang="en-US" altLang="en-US" smtClean="0"/>
          </a:p>
        </p:txBody>
      </p:sp>
      <p:pic>
        <p:nvPicPr>
          <p:cNvPr id="20484" name="Picture 4" descr="aen2"/>
          <p:cNvPicPr>
            <a:picLocks noChangeAspect="1" noChangeArrowheads="1"/>
          </p:cNvPicPr>
          <p:nvPr/>
        </p:nvPicPr>
        <p:blipFill>
          <a:blip r:embed="rId2">
            <a:lum bright="18000"/>
            <a:extLst>
              <a:ext uri="{28A0092B-C50C-407E-A947-70E740481C1C}">
                <a14:useLocalDpi xmlns:a14="http://schemas.microsoft.com/office/drawing/2010/main" val="0"/>
              </a:ext>
            </a:extLst>
          </a:blip>
          <a:srcRect/>
          <a:stretch>
            <a:fillRect/>
          </a:stretch>
        </p:blipFill>
        <p:spPr bwMode="auto">
          <a:xfrm>
            <a:off x="0" y="-100013"/>
            <a:ext cx="9372600" cy="81819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1014" name="Text Box 6"/>
          <p:cNvSpPr txBox="1">
            <a:spLocks noChangeArrowheads="1"/>
          </p:cNvSpPr>
          <p:nvPr/>
        </p:nvSpPr>
        <p:spPr bwMode="auto">
          <a:xfrm>
            <a:off x="250825" y="3860800"/>
            <a:ext cx="8291513" cy="3168650"/>
          </a:xfrm>
          <a:prstGeom prst="rect">
            <a:avLst/>
          </a:prstGeom>
          <a:noFill/>
          <a:ln w="9525">
            <a:noFill/>
            <a:miter lim="800000"/>
            <a:headEnd/>
            <a:tailEnd/>
          </a:ln>
          <a:effectLst/>
        </p:spPr>
        <p:txBody>
          <a:bodyPr/>
          <a:lstStyle/>
          <a:p>
            <a:pPr marL="342900" indent="-342900" algn="ctr">
              <a:spcBef>
                <a:spcPct val="20000"/>
              </a:spcBef>
              <a:buClr>
                <a:schemeClr val="accent2"/>
              </a:buClr>
              <a:buFont typeface="Wingdings" pitchFamily="2" charset="2"/>
              <a:buNone/>
              <a:defRPr/>
            </a:pPr>
            <a:endParaRPr lang="tr-TR" sz="3500" b="1">
              <a:solidFill>
                <a:srgbClr val="CCECFF"/>
              </a:solidFill>
              <a:effectLst>
                <a:outerShdw blurRad="38100" dist="38100" dir="2700000" algn="tl">
                  <a:srgbClr val="C0C0C0"/>
                </a:outerShdw>
              </a:effectLst>
              <a:latin typeface="Monotype Corsiva" pitchFamily="66" charset="0"/>
            </a:endParaRPr>
          </a:p>
          <a:p>
            <a:pPr marL="342900" indent="-342900" algn="ctr">
              <a:spcBef>
                <a:spcPct val="20000"/>
              </a:spcBef>
              <a:buClr>
                <a:schemeClr val="accent2"/>
              </a:buClr>
              <a:buFont typeface="Wingdings" pitchFamily="2" charset="2"/>
              <a:buNone/>
              <a:defRPr/>
            </a:pPr>
            <a:r>
              <a:rPr lang="en-GB" sz="3500" b="1">
                <a:solidFill>
                  <a:srgbClr val="CCECFF"/>
                </a:solidFill>
                <a:effectLst>
                  <a:outerShdw blurRad="38100" dist="38100" dir="2700000" algn="tl">
                    <a:srgbClr val="C0C0C0"/>
                  </a:outerShdw>
                </a:effectLst>
                <a:latin typeface="Comic Sans MS" pitchFamily="66" charset="0"/>
              </a:rPr>
              <a:t>‘</a:t>
            </a:r>
            <a:r>
              <a:rPr lang="en-US" sz="2600" b="1">
                <a:solidFill>
                  <a:schemeClr val="bg1"/>
                </a:solidFill>
                <a:effectLst>
                  <a:outerShdw blurRad="38100" dist="38100" dir="2700000" algn="tl">
                    <a:srgbClr val="C0C0C0"/>
                  </a:outerShdw>
                </a:effectLst>
                <a:latin typeface="Comic Sans MS" pitchFamily="66" charset="0"/>
              </a:rPr>
              <a:t>It is essential, that we first develop a clear understanding of the </a:t>
            </a:r>
            <a:r>
              <a:rPr lang="tr-TR" sz="2600" b="1">
                <a:solidFill>
                  <a:schemeClr val="bg1"/>
                </a:solidFill>
                <a:effectLst>
                  <a:outerShdw blurRad="38100" dist="38100" dir="2700000" algn="tl">
                    <a:srgbClr val="C0C0C0"/>
                  </a:outerShdw>
                </a:effectLst>
                <a:latin typeface="Comic Sans MS" pitchFamily="66" charset="0"/>
              </a:rPr>
              <a:t>ICM </a:t>
            </a:r>
            <a:r>
              <a:rPr lang="en-US" sz="2600" b="1">
                <a:solidFill>
                  <a:schemeClr val="bg1"/>
                </a:solidFill>
                <a:effectLst>
                  <a:outerShdw blurRad="38100" dist="38100" dir="2700000" algn="tl">
                    <a:srgbClr val="C0C0C0"/>
                  </a:outerShdw>
                </a:effectLst>
                <a:latin typeface="Comic Sans MS" pitchFamily="66" charset="0"/>
              </a:rPr>
              <a:t>geographical reference by clarifying the</a:t>
            </a:r>
            <a:r>
              <a:rPr lang="en-US" sz="2600" b="1">
                <a:effectLst>
                  <a:outerShdw blurRad="38100" dist="38100" dir="2700000" algn="tl">
                    <a:srgbClr val="C0C0C0"/>
                  </a:outerShdw>
                </a:effectLst>
                <a:latin typeface="Comic Sans MS" pitchFamily="66" charset="0"/>
              </a:rPr>
              <a:t> </a:t>
            </a:r>
            <a:r>
              <a:rPr lang="tr-TR" sz="2600" b="1">
                <a:solidFill>
                  <a:srgbClr val="FF0000"/>
                </a:solidFill>
                <a:effectLst>
                  <a:outerShdw blurRad="38100" dist="38100" dir="2700000" algn="tl">
                    <a:srgbClr val="C0C0C0"/>
                  </a:outerShdw>
                </a:effectLst>
                <a:latin typeface="Comic Sans MS" pitchFamily="66" charset="0"/>
              </a:rPr>
              <a:t>“</a:t>
            </a:r>
            <a:r>
              <a:rPr lang="en-US" sz="2600" b="1">
                <a:solidFill>
                  <a:srgbClr val="FF0000"/>
                </a:solidFill>
                <a:effectLst>
                  <a:outerShdw blurRad="38100" dist="38100" dir="2700000" algn="tl">
                    <a:srgbClr val="C0C0C0"/>
                  </a:outerShdw>
                </a:effectLst>
                <a:latin typeface="Comic Sans MS" pitchFamily="66" charset="0"/>
              </a:rPr>
              <a:t>what</a:t>
            </a:r>
            <a:r>
              <a:rPr lang="tr-TR" sz="2600" b="1">
                <a:solidFill>
                  <a:srgbClr val="FF0000"/>
                </a:solidFill>
                <a:effectLst>
                  <a:outerShdw blurRad="38100" dist="38100" dir="2700000" algn="tl">
                    <a:srgbClr val="C0C0C0"/>
                  </a:outerShdw>
                </a:effectLst>
                <a:latin typeface="Comic Sans MS" pitchFamily="66" charset="0"/>
              </a:rPr>
              <a:t>”</a:t>
            </a:r>
            <a:r>
              <a:rPr lang="en-US" sz="2600" b="1">
                <a:effectLst>
                  <a:outerShdw blurRad="38100" dist="38100" dir="2700000" algn="tl">
                    <a:srgbClr val="C0C0C0"/>
                  </a:outerShdw>
                </a:effectLst>
                <a:latin typeface="Comic Sans MS" pitchFamily="66" charset="0"/>
              </a:rPr>
              <a:t> </a:t>
            </a:r>
            <a:r>
              <a:rPr lang="en-US" sz="2600" b="1">
                <a:solidFill>
                  <a:schemeClr val="bg1"/>
                </a:solidFill>
                <a:effectLst>
                  <a:outerShdw blurRad="38100" dist="38100" dir="2700000" algn="tl">
                    <a:srgbClr val="C0C0C0"/>
                  </a:outerShdw>
                </a:effectLst>
                <a:latin typeface="Comic Sans MS" pitchFamily="66" charset="0"/>
              </a:rPr>
              <a:t>and </a:t>
            </a:r>
            <a:r>
              <a:rPr lang="tr-TR" sz="2600" b="1">
                <a:solidFill>
                  <a:srgbClr val="FF0000"/>
                </a:solidFill>
                <a:effectLst>
                  <a:outerShdw blurRad="38100" dist="38100" dir="2700000" algn="tl">
                    <a:srgbClr val="C0C0C0"/>
                  </a:outerShdw>
                </a:effectLst>
                <a:latin typeface="Comic Sans MS" pitchFamily="66" charset="0"/>
              </a:rPr>
              <a:t>“</a:t>
            </a:r>
            <a:r>
              <a:rPr lang="en-US" sz="2600" b="1">
                <a:solidFill>
                  <a:srgbClr val="FF0000"/>
                </a:solidFill>
                <a:effectLst>
                  <a:outerShdw blurRad="38100" dist="38100" dir="2700000" algn="tl">
                    <a:srgbClr val="C0C0C0"/>
                  </a:outerShdw>
                </a:effectLst>
                <a:latin typeface="Comic Sans MS" pitchFamily="66" charset="0"/>
              </a:rPr>
              <a:t>where</a:t>
            </a:r>
            <a:r>
              <a:rPr lang="tr-TR" sz="2600" b="1">
                <a:solidFill>
                  <a:srgbClr val="FF0000"/>
                </a:solidFill>
                <a:effectLst>
                  <a:outerShdw blurRad="38100" dist="38100" dir="2700000" algn="tl">
                    <a:srgbClr val="C0C0C0"/>
                  </a:outerShdw>
                </a:effectLst>
                <a:latin typeface="Comic Sans MS" pitchFamily="66" charset="0"/>
              </a:rPr>
              <a:t>”</a:t>
            </a:r>
            <a:r>
              <a:rPr lang="en-US" sz="2600" b="1">
                <a:effectLst>
                  <a:outerShdw blurRad="38100" dist="38100" dir="2700000" algn="tl">
                    <a:srgbClr val="C0C0C0"/>
                  </a:outerShdw>
                </a:effectLst>
                <a:latin typeface="Comic Sans MS" pitchFamily="66" charset="0"/>
              </a:rPr>
              <a:t>  </a:t>
            </a:r>
            <a:r>
              <a:rPr lang="en-US" sz="2600" b="1">
                <a:solidFill>
                  <a:schemeClr val="bg1"/>
                </a:solidFill>
                <a:effectLst>
                  <a:outerShdw blurRad="38100" dist="38100" dir="2700000" algn="tl">
                    <a:srgbClr val="C0C0C0"/>
                  </a:outerShdw>
                </a:effectLst>
                <a:latin typeface="Comic Sans MS" pitchFamily="66" charset="0"/>
              </a:rPr>
              <a:t>to be managed before we approach the question of</a:t>
            </a:r>
            <a:r>
              <a:rPr lang="en-US" sz="2600" b="1">
                <a:effectLst>
                  <a:outerShdw blurRad="38100" dist="38100" dir="2700000" algn="tl">
                    <a:srgbClr val="C0C0C0"/>
                  </a:outerShdw>
                </a:effectLst>
                <a:latin typeface="Comic Sans MS" pitchFamily="66" charset="0"/>
              </a:rPr>
              <a:t> </a:t>
            </a:r>
            <a:r>
              <a:rPr lang="tr-TR" sz="2600" b="1">
                <a:effectLst>
                  <a:outerShdw blurRad="38100" dist="38100" dir="2700000" algn="tl">
                    <a:srgbClr val="C0C0C0"/>
                  </a:outerShdw>
                </a:effectLst>
                <a:latin typeface="Comic Sans MS" pitchFamily="66" charset="0"/>
              </a:rPr>
              <a:t>“</a:t>
            </a:r>
            <a:r>
              <a:rPr lang="en-US" sz="2600" b="1">
                <a:solidFill>
                  <a:schemeClr val="hlink"/>
                </a:solidFill>
                <a:effectLst>
                  <a:outerShdw blurRad="38100" dist="38100" dir="2700000" algn="tl">
                    <a:srgbClr val="C0C0C0"/>
                  </a:outerShdw>
                </a:effectLst>
                <a:latin typeface="Comic Sans MS" pitchFamily="66" charset="0"/>
              </a:rPr>
              <a:t>how</a:t>
            </a:r>
            <a:r>
              <a:rPr lang="tr-TR" sz="2600" b="1">
                <a:solidFill>
                  <a:schemeClr val="hlink"/>
                </a:solidFill>
                <a:effectLst>
                  <a:outerShdw blurRad="38100" dist="38100" dir="2700000" algn="tl">
                    <a:srgbClr val="C0C0C0"/>
                  </a:outerShdw>
                </a:effectLst>
                <a:latin typeface="Comic Sans MS" pitchFamily="66" charset="0"/>
              </a:rPr>
              <a:t>”</a:t>
            </a:r>
            <a:r>
              <a:rPr lang="en-US" sz="2600" b="1">
                <a:effectLst>
                  <a:outerShdw blurRad="38100" dist="38100" dir="2700000" algn="tl">
                    <a:srgbClr val="C0C0C0"/>
                  </a:outerShdw>
                </a:effectLst>
                <a:latin typeface="Comic Sans MS" pitchFamily="66" charset="0"/>
              </a:rPr>
              <a:t> </a:t>
            </a:r>
            <a:r>
              <a:rPr lang="en-US" sz="2600" b="1">
                <a:solidFill>
                  <a:schemeClr val="bg1"/>
                </a:solidFill>
                <a:effectLst>
                  <a:outerShdw blurRad="38100" dist="38100" dir="2700000" algn="tl">
                    <a:srgbClr val="C0C0C0"/>
                  </a:outerShdw>
                </a:effectLst>
                <a:latin typeface="Comic Sans MS" pitchFamily="66" charset="0"/>
              </a:rPr>
              <a:t>to manage</a:t>
            </a:r>
            <a:r>
              <a:rPr lang="tr-TR" sz="2600" b="1">
                <a:solidFill>
                  <a:schemeClr val="bg1"/>
                </a:solidFill>
                <a:effectLst>
                  <a:outerShdw blurRad="38100" dist="38100" dir="2700000" algn="tl">
                    <a:srgbClr val="C0C0C0"/>
                  </a:outerShdw>
                </a:effectLst>
                <a:latin typeface="Comic Sans MS" pitchFamily="66" charset="0"/>
              </a:rPr>
              <a:t>!...</a:t>
            </a:r>
            <a:r>
              <a:rPr lang="en-GB" sz="2600" b="1">
                <a:solidFill>
                  <a:schemeClr val="bg1"/>
                </a:solidFill>
                <a:effectLst>
                  <a:outerShdw blurRad="38100" dist="38100" dir="2700000" algn="tl">
                    <a:srgbClr val="C0C0C0"/>
                  </a:outerShdw>
                </a:effectLst>
                <a:latin typeface="Comic Sans MS" pitchFamily="66" charset="0"/>
              </a:rPr>
              <a:t>’</a:t>
            </a:r>
          </a:p>
          <a:p>
            <a:pPr marL="342900" indent="-342900" algn="ctr">
              <a:spcBef>
                <a:spcPct val="20000"/>
              </a:spcBef>
              <a:buClr>
                <a:schemeClr val="accent2"/>
              </a:buClr>
              <a:buFont typeface="Wingdings" pitchFamily="2" charset="2"/>
              <a:buNone/>
              <a:defRPr/>
            </a:pPr>
            <a:endParaRPr lang="en-GB" sz="2600" b="1">
              <a:effectLst>
                <a:outerShdw blurRad="38100" dist="38100" dir="2700000" algn="tl">
                  <a:srgbClr val="C0C0C0"/>
                </a:outerShdw>
              </a:effectLst>
              <a:latin typeface="Comic Sans MS" pitchFamily="66" charset="0"/>
            </a:endParaRPr>
          </a:p>
        </p:txBody>
      </p:sp>
    </p:spTree>
    <p:extLst>
      <p:ext uri="{BB962C8B-B14F-4D97-AF65-F5344CB8AC3E}">
        <p14:creationId xmlns:p14="http://schemas.microsoft.com/office/powerpoint/2010/main" val="7470849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403648" y="2743348"/>
            <a:ext cx="86407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2400" b="1" dirty="0">
                <a:solidFill>
                  <a:schemeClr val="hlink"/>
                </a:solidFill>
                <a:latin typeface="Calibri" pitchFamily="34" charset="0"/>
              </a:rPr>
              <a:t>. </a:t>
            </a:r>
            <a:endParaRPr lang="en-AU" altLang="en-US" sz="2400" dirty="0">
              <a:solidFill>
                <a:schemeClr val="bg1"/>
              </a:solidFill>
              <a:latin typeface="Calibri" pitchFamily="34" charset="0"/>
            </a:endParaRPr>
          </a:p>
        </p:txBody>
      </p:sp>
      <p:pic>
        <p:nvPicPr>
          <p:cNvPr id="3" name="Picture 2" descr="DSCN197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6632"/>
            <a:ext cx="8988491" cy="67413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203848" y="188640"/>
            <a:ext cx="6750496" cy="4247317"/>
          </a:xfrm>
          <a:prstGeom prst="rect">
            <a:avLst/>
          </a:prstGeom>
        </p:spPr>
        <p:txBody>
          <a:bodyPr wrap="square">
            <a:spAutoFit/>
          </a:bodyPr>
          <a:lstStyle/>
          <a:p>
            <a:r>
              <a:rPr lang="en-AU" altLang="en-US" b="1" dirty="0" smtClean="0">
                <a:solidFill>
                  <a:srgbClr val="00B0F0"/>
                </a:solidFill>
                <a:latin typeface="Calibri" pitchFamily="34" charset="0"/>
              </a:rPr>
              <a:t>                     </a:t>
            </a:r>
            <a:r>
              <a:rPr lang="en-AU" altLang="en-US" b="1" dirty="0" smtClean="0">
                <a:solidFill>
                  <a:srgbClr val="00B0F0"/>
                </a:solidFill>
                <a:latin typeface="Comic Sans MS" panose="030F0702030302020204" pitchFamily="66" charset="0"/>
              </a:rPr>
              <a:t>COASTAL </a:t>
            </a:r>
            <a:r>
              <a:rPr lang="en-AU" altLang="en-US" b="1" dirty="0">
                <a:solidFill>
                  <a:srgbClr val="00B0F0"/>
                </a:solidFill>
                <a:latin typeface="Comic Sans MS" panose="030F0702030302020204" pitchFamily="66" charset="0"/>
              </a:rPr>
              <a:t>MANAGEMENT.</a:t>
            </a:r>
          </a:p>
          <a:p>
            <a:endParaRPr lang="en-US" altLang="en-US" dirty="0">
              <a:solidFill>
                <a:schemeClr val="hlink"/>
              </a:solidFill>
              <a:latin typeface="Calibri" pitchFamily="34" charset="0"/>
            </a:endParaRPr>
          </a:p>
          <a:p>
            <a:pPr>
              <a:buClr>
                <a:srgbClr val="FF0000"/>
              </a:buClr>
              <a:buFont typeface="Wingdings" pitchFamily="2" charset="2"/>
              <a:buChar char="Ø"/>
            </a:pPr>
            <a:r>
              <a:rPr lang="en-AU" altLang="en-US" dirty="0">
                <a:solidFill>
                  <a:schemeClr val="bg1"/>
                </a:solidFill>
                <a:latin typeface="Calibri" pitchFamily="34" charset="0"/>
              </a:rPr>
              <a:t> </a:t>
            </a:r>
            <a:r>
              <a:rPr lang="en-AU" altLang="en-US" dirty="0">
                <a:solidFill>
                  <a:srgbClr val="002060"/>
                </a:solidFill>
                <a:latin typeface="Comic Sans MS" panose="030F0702030302020204" pitchFamily="66" charset="0"/>
              </a:rPr>
              <a:t>Refers to any government programme established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for the </a:t>
            </a:r>
            <a:r>
              <a:rPr lang="en-AU" altLang="en-US" dirty="0">
                <a:solidFill>
                  <a:srgbClr val="002060"/>
                </a:solidFill>
                <a:latin typeface="Comic Sans MS" panose="030F0702030302020204" pitchFamily="66" charset="0"/>
              </a:rPr>
              <a:t>purpose of utilizing or conserving a coastal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resource </a:t>
            </a:r>
            <a:r>
              <a:rPr lang="en-AU" altLang="en-US" dirty="0">
                <a:solidFill>
                  <a:srgbClr val="002060"/>
                </a:solidFill>
                <a:latin typeface="Comic Sans MS" panose="030F0702030302020204" pitchFamily="66" charset="0"/>
              </a:rPr>
              <a:t>or </a:t>
            </a:r>
            <a:r>
              <a:rPr lang="en-AU" altLang="en-US" dirty="0" smtClean="0">
                <a:solidFill>
                  <a:srgbClr val="002060"/>
                </a:solidFill>
                <a:latin typeface="Comic Sans MS" panose="030F0702030302020204" pitchFamily="66" charset="0"/>
              </a:rPr>
              <a:t>environment</a:t>
            </a:r>
            <a:r>
              <a:rPr lang="en-AU" altLang="en-US" dirty="0">
                <a:solidFill>
                  <a:srgbClr val="002060"/>
                </a:solidFill>
                <a:latin typeface="Comic Sans MS" panose="030F0702030302020204" pitchFamily="66" charset="0"/>
              </a:rPr>
              <a:t>. A very broad term. </a:t>
            </a:r>
          </a:p>
          <a:p>
            <a:pPr>
              <a:buClr>
                <a:srgbClr val="FF0000"/>
              </a:buClr>
            </a:pPr>
            <a:endParaRPr lang="en-AU" altLang="en-US" dirty="0">
              <a:solidFill>
                <a:srgbClr val="002060"/>
              </a:solidFill>
              <a:latin typeface="Comic Sans MS" panose="030F0702030302020204" pitchFamily="66" charset="0"/>
            </a:endParaRPr>
          </a:p>
          <a:p>
            <a:pPr>
              <a:buClr>
                <a:srgbClr val="FF0000"/>
              </a:buClr>
              <a:buFont typeface="Wingdings" pitchFamily="2" charset="2"/>
              <a:buChar char="Ø"/>
            </a:pPr>
            <a:r>
              <a:rPr lang="en-AU" altLang="en-US" dirty="0">
                <a:solidFill>
                  <a:srgbClr val="002060"/>
                </a:solidFill>
                <a:latin typeface="Comic Sans MS" panose="030F0702030302020204" pitchFamily="66" charset="0"/>
              </a:rPr>
              <a:t> Usage implies that the governmental unit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administrating </a:t>
            </a:r>
            <a:r>
              <a:rPr lang="en-AU" altLang="en-US" dirty="0" err="1" smtClean="0">
                <a:solidFill>
                  <a:srgbClr val="002060"/>
                </a:solidFill>
                <a:latin typeface="Comic Sans MS" panose="030F0702030302020204" pitchFamily="66" charset="0"/>
              </a:rPr>
              <a:t>theprogramme</a:t>
            </a:r>
            <a:r>
              <a:rPr lang="en-AU" altLang="en-US" dirty="0" smtClean="0">
                <a:solidFill>
                  <a:srgbClr val="002060"/>
                </a:solidFill>
                <a:latin typeface="Comic Sans MS" panose="030F0702030302020204" pitchFamily="66" charset="0"/>
              </a:rPr>
              <a:t> </a:t>
            </a:r>
            <a:r>
              <a:rPr lang="en-AU" altLang="en-US" dirty="0">
                <a:solidFill>
                  <a:srgbClr val="002060"/>
                </a:solidFill>
                <a:latin typeface="Comic Sans MS" panose="030F0702030302020204" pitchFamily="66" charset="0"/>
              </a:rPr>
              <a:t>has distinguished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a </a:t>
            </a:r>
            <a:r>
              <a:rPr lang="en-AU" altLang="en-US" dirty="0">
                <a:solidFill>
                  <a:srgbClr val="002060"/>
                </a:solidFill>
                <a:latin typeface="Comic Sans MS" panose="030F0702030302020204" pitchFamily="66" charset="0"/>
              </a:rPr>
              <a:t>coastal area as a </a:t>
            </a:r>
            <a:r>
              <a:rPr lang="en-AU" altLang="en-US" dirty="0" smtClean="0">
                <a:solidFill>
                  <a:srgbClr val="002060"/>
                </a:solidFill>
                <a:latin typeface="Comic Sans MS" panose="030F0702030302020204" pitchFamily="66" charset="0"/>
              </a:rPr>
              <a:t>geographic </a:t>
            </a:r>
            <a:r>
              <a:rPr lang="en-AU" altLang="en-US" dirty="0">
                <a:solidFill>
                  <a:srgbClr val="002060"/>
                </a:solidFill>
                <a:latin typeface="Comic Sans MS" panose="030F0702030302020204" pitchFamily="66" charset="0"/>
              </a:rPr>
              <a:t>unit.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But </a:t>
            </a:r>
            <a:r>
              <a:rPr lang="en-AU" altLang="en-US" dirty="0">
                <a:solidFill>
                  <a:srgbClr val="002060"/>
                </a:solidFill>
                <a:latin typeface="Comic Sans MS" panose="030F0702030302020204" pitchFamily="66" charset="0"/>
              </a:rPr>
              <a:t>what is a </a:t>
            </a:r>
            <a:r>
              <a:rPr lang="en-AU" altLang="en-US" dirty="0">
                <a:solidFill>
                  <a:srgbClr val="C00000"/>
                </a:solidFill>
                <a:latin typeface="Comic Sans MS" panose="030F0702030302020204" pitchFamily="66" charset="0"/>
              </a:rPr>
              <a:t>‘coastal area’? </a:t>
            </a:r>
            <a:r>
              <a:rPr lang="en-AU" altLang="en-US" dirty="0">
                <a:solidFill>
                  <a:srgbClr val="002060"/>
                </a:solidFill>
                <a:latin typeface="Comic Sans MS" panose="030F0702030302020204" pitchFamily="66" charset="0"/>
              </a:rPr>
              <a:t>.</a:t>
            </a:r>
          </a:p>
          <a:p>
            <a:pPr>
              <a:buClr>
                <a:srgbClr val="FF0000"/>
              </a:buClr>
              <a:buFont typeface="Wingdings" pitchFamily="2" charset="2"/>
              <a:buChar char="Ø"/>
            </a:pPr>
            <a:endParaRPr lang="en-US" altLang="en-US" dirty="0">
              <a:solidFill>
                <a:srgbClr val="002060"/>
              </a:solidFill>
              <a:latin typeface="Comic Sans MS" panose="030F0702030302020204" pitchFamily="66" charset="0"/>
            </a:endParaRPr>
          </a:p>
          <a:p>
            <a:pPr>
              <a:buClr>
                <a:srgbClr val="FF0000"/>
              </a:buClr>
              <a:buFont typeface="Wingdings" pitchFamily="2" charset="2"/>
              <a:buChar char="Ø"/>
            </a:pPr>
            <a:r>
              <a:rPr lang="en-AU" altLang="en-US" dirty="0">
                <a:solidFill>
                  <a:srgbClr val="002060"/>
                </a:solidFill>
                <a:latin typeface="Comic Sans MS" panose="030F0702030302020204" pitchFamily="66" charset="0"/>
              </a:rPr>
              <a:t> The programme can consist of just one type </a:t>
            </a:r>
            <a:endParaRPr lang="en-AU" altLang="en-US" dirty="0" smtClean="0">
              <a:solidFill>
                <a:srgbClr val="002060"/>
              </a:solidFill>
              <a:latin typeface="Comic Sans MS" panose="030F0702030302020204" pitchFamily="66" charset="0"/>
            </a:endParaRP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of </a:t>
            </a:r>
            <a:r>
              <a:rPr lang="en-AU" altLang="en-US" dirty="0">
                <a:solidFill>
                  <a:srgbClr val="002060"/>
                </a:solidFill>
                <a:latin typeface="Comic Sans MS" panose="030F0702030302020204" pitchFamily="66" charset="0"/>
              </a:rPr>
              <a:t>resource </a:t>
            </a:r>
            <a:r>
              <a:rPr lang="en-AU" altLang="en-US" dirty="0" smtClean="0">
                <a:solidFill>
                  <a:srgbClr val="002060"/>
                </a:solidFill>
                <a:latin typeface="Comic Sans MS" panose="030F0702030302020204" pitchFamily="66" charset="0"/>
              </a:rPr>
              <a:t>e.g</a:t>
            </a:r>
            <a:r>
              <a:rPr lang="en-AU" altLang="en-US" dirty="0">
                <a:solidFill>
                  <a:srgbClr val="002060"/>
                </a:solidFill>
                <a:latin typeface="Comic Sans MS" panose="030F0702030302020204" pitchFamily="66" charset="0"/>
              </a:rPr>
              <a:t>. coastal fisheries or </a:t>
            </a:r>
            <a:r>
              <a:rPr lang="en-AU" altLang="en-US" dirty="0" smtClean="0">
                <a:solidFill>
                  <a:srgbClr val="002060"/>
                </a:solidFill>
                <a:latin typeface="Comic Sans MS" panose="030F0702030302020204" pitchFamily="66" charset="0"/>
              </a:rPr>
              <a:t>an</a:t>
            </a:r>
          </a:p>
          <a:p>
            <a:pPr>
              <a:buClr>
                <a:srgbClr val="FF0000"/>
              </a:buClr>
            </a:pPr>
            <a:r>
              <a:rPr lang="en-AU" altLang="en-US" dirty="0">
                <a:solidFill>
                  <a:srgbClr val="002060"/>
                </a:solidFill>
                <a:latin typeface="Comic Sans MS" panose="030F0702030302020204" pitchFamily="66" charset="0"/>
              </a:rPr>
              <a:t> </a:t>
            </a:r>
            <a:r>
              <a:rPr lang="en-AU" altLang="en-US" dirty="0" smtClean="0">
                <a:solidFill>
                  <a:srgbClr val="002060"/>
                </a:solidFill>
                <a:latin typeface="Comic Sans MS" panose="030F0702030302020204" pitchFamily="66" charset="0"/>
              </a:rPr>
              <a:t>   </a:t>
            </a:r>
            <a:r>
              <a:rPr lang="en-AU" altLang="en-US" dirty="0">
                <a:solidFill>
                  <a:srgbClr val="002060"/>
                </a:solidFill>
                <a:latin typeface="Comic Sans MS" panose="030F0702030302020204" pitchFamily="66" charset="0"/>
              </a:rPr>
              <a:t>environment e.g. wetlands. </a:t>
            </a:r>
          </a:p>
          <a:p>
            <a:pPr>
              <a:buClr>
                <a:srgbClr val="FF0000"/>
              </a:buClr>
            </a:pPr>
            <a:r>
              <a:rPr lang="en-AU" altLang="en-US" dirty="0">
                <a:solidFill>
                  <a:srgbClr val="002060"/>
                </a:solidFill>
                <a:latin typeface="Comic Sans MS" panose="030F0702030302020204" pitchFamily="66" charset="0"/>
              </a:rPr>
              <a:t>    Commonly it includes several types of resources</a:t>
            </a:r>
            <a:r>
              <a:rPr lang="en-AU" altLang="en-US" dirty="0">
                <a:solidFill>
                  <a:srgbClr val="002060"/>
                </a:solidFill>
                <a:latin typeface="Calibri" pitchFamily="34" charset="0"/>
              </a:rPr>
              <a:t>.</a:t>
            </a:r>
          </a:p>
        </p:txBody>
      </p:sp>
    </p:spTree>
    <p:extLst>
      <p:ext uri="{BB962C8B-B14F-4D97-AF65-F5344CB8AC3E}">
        <p14:creationId xmlns:p14="http://schemas.microsoft.com/office/powerpoint/2010/main" val="8571340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1" y="227593"/>
            <a:ext cx="9152094" cy="6986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2000" b="1" dirty="0">
                <a:solidFill>
                  <a:schemeClr val="hlink"/>
                </a:solidFill>
                <a:latin typeface="Comic Sans MS" panose="030F0702030302020204" pitchFamily="66" charset="0"/>
                <a:cs typeface="Times New Roman" pitchFamily="18" charset="0"/>
              </a:rPr>
              <a:t>. </a:t>
            </a:r>
            <a:r>
              <a:rPr lang="en-AU" altLang="en-US" sz="2000" b="1" dirty="0" smtClean="0">
                <a:solidFill>
                  <a:srgbClr val="00B0F0"/>
                </a:solidFill>
                <a:latin typeface="Comic Sans MS" panose="030F0702030302020204" pitchFamily="66" charset="0"/>
                <a:cs typeface="Times New Roman" pitchFamily="18" charset="0"/>
              </a:rPr>
              <a:t>COASTAL </a:t>
            </a:r>
            <a:r>
              <a:rPr lang="en-AU" altLang="en-US" sz="2000" b="1" dirty="0">
                <a:solidFill>
                  <a:srgbClr val="00B0F0"/>
                </a:solidFill>
                <a:latin typeface="Comic Sans MS" panose="030F0702030302020204" pitchFamily="66" charset="0"/>
                <a:cs typeface="Times New Roman" pitchFamily="18" charset="0"/>
              </a:rPr>
              <a:t>ZONE AND COASTAL AREA.</a:t>
            </a:r>
          </a:p>
          <a:p>
            <a:pPr eaLnBrk="1" hangingPunct="1"/>
            <a:endParaRPr lang="en-US" altLang="en-US" sz="2000" b="1" dirty="0">
              <a:solidFill>
                <a:schemeClr val="hlink"/>
              </a:solidFill>
              <a:latin typeface="Comic Sans MS" panose="030F0702030302020204" pitchFamily="66" charset="0"/>
            </a:endParaRPr>
          </a:p>
          <a:p>
            <a:pPr>
              <a:buClr>
                <a:srgbClr val="FF0000"/>
              </a:buClr>
              <a:buFont typeface="Wingdings" pitchFamily="2" charset="2"/>
              <a:buChar char="Ø"/>
            </a:pPr>
            <a:r>
              <a:rPr lang="en-AU" altLang="en-US" sz="2000" b="1" dirty="0">
                <a:solidFill>
                  <a:schemeClr val="bg1"/>
                </a:solidFill>
                <a:latin typeface="Comic Sans MS" panose="030F0702030302020204" pitchFamily="66" charset="0"/>
                <a:cs typeface="Times New Roman" pitchFamily="18" charset="0"/>
              </a:rPr>
              <a:t>  What do we mean by the term ‘Coast</a:t>
            </a:r>
            <a:r>
              <a:rPr lang="en-AU" altLang="en-US" sz="2000" b="1" dirty="0" smtClean="0">
                <a:solidFill>
                  <a:schemeClr val="bg1"/>
                </a:solidFill>
                <a:latin typeface="Comic Sans MS" panose="030F0702030302020204" pitchFamily="66" charset="0"/>
                <a:cs typeface="Times New Roman" pitchFamily="18" charset="0"/>
              </a:rPr>
              <a:t>’?</a:t>
            </a:r>
          </a:p>
          <a:p>
            <a:pPr>
              <a:buClr>
                <a:srgbClr val="FF0000"/>
              </a:buClr>
            </a:pPr>
            <a:r>
              <a:rPr lang="en-AU" altLang="en-US" sz="2000" b="1" dirty="0">
                <a:solidFill>
                  <a:schemeClr val="bg1"/>
                </a:solidFill>
                <a:latin typeface="Comic Sans MS" panose="030F0702030302020204" pitchFamily="66" charset="0"/>
                <a:cs typeface="Times New Roman" pitchFamily="18" charset="0"/>
              </a:rPr>
              <a:t> </a:t>
            </a:r>
            <a:r>
              <a:rPr lang="en-AU" altLang="en-US" sz="2000" b="1" dirty="0" smtClean="0">
                <a:solidFill>
                  <a:schemeClr val="bg1"/>
                </a:solidFill>
                <a:latin typeface="Comic Sans MS" panose="030F0702030302020204" pitchFamily="66" charset="0"/>
                <a:cs typeface="Times New Roman" pitchFamily="18" charset="0"/>
              </a:rPr>
              <a:t>  </a:t>
            </a:r>
            <a:r>
              <a:rPr lang="en-AU" altLang="en-US" sz="2000" b="1" dirty="0" err="1" smtClean="0">
                <a:solidFill>
                  <a:schemeClr val="bg1"/>
                </a:solidFill>
                <a:latin typeface="Comic Sans MS" panose="030F0702030302020204" pitchFamily="66" charset="0"/>
                <a:cs typeface="Times New Roman" pitchFamily="18" charset="0"/>
              </a:rPr>
              <a:t>Fish,wildlife,beaches,dunes</a:t>
            </a:r>
            <a:r>
              <a:rPr lang="en-AU" altLang="en-US" sz="2000" b="1" dirty="0">
                <a:solidFill>
                  <a:schemeClr val="bg1"/>
                </a:solidFill>
                <a:latin typeface="Comic Sans MS" panose="030F0702030302020204" pitchFamily="66" charset="0"/>
                <a:cs typeface="Times New Roman" pitchFamily="18" charset="0"/>
              </a:rPr>
              <a:t>, ‘sun, </a:t>
            </a:r>
            <a:r>
              <a:rPr lang="en-AU" altLang="en-US" sz="2000" b="1" dirty="0" smtClean="0">
                <a:solidFill>
                  <a:schemeClr val="bg1"/>
                </a:solidFill>
                <a:latin typeface="Comic Sans MS" panose="030F0702030302020204" pitchFamily="66" charset="0"/>
                <a:cs typeface="Times New Roman" pitchFamily="18" charset="0"/>
              </a:rPr>
              <a:t>surf &amp; </a:t>
            </a:r>
            <a:r>
              <a:rPr lang="en-AU" altLang="en-US" sz="2000" b="1" dirty="0">
                <a:solidFill>
                  <a:schemeClr val="bg1"/>
                </a:solidFill>
                <a:latin typeface="Comic Sans MS" panose="030F0702030302020204" pitchFamily="66" charset="0"/>
                <a:cs typeface="Times New Roman" pitchFamily="18" charset="0"/>
              </a:rPr>
              <a:t>s</a:t>
            </a:r>
            <a:r>
              <a:rPr lang="en-AU" altLang="en-US" sz="2000" b="1" dirty="0" smtClean="0">
                <a:solidFill>
                  <a:schemeClr val="bg1"/>
                </a:solidFill>
                <a:latin typeface="Comic Sans MS" panose="030F0702030302020204" pitchFamily="66" charset="0"/>
                <a:cs typeface="Times New Roman" pitchFamily="18" charset="0"/>
              </a:rPr>
              <a:t>.’</a:t>
            </a:r>
            <a:r>
              <a:rPr lang="tr-TR" altLang="en-US" sz="2000" b="1" dirty="0" smtClean="0">
                <a:solidFill>
                  <a:schemeClr val="bg1"/>
                </a:solidFill>
                <a:latin typeface="Comic Sans MS" pitchFamily="66" charset="0"/>
              </a:rPr>
              <a:t> </a:t>
            </a:r>
            <a:endParaRPr lang="en-GB" altLang="en-US" sz="2000" b="1" dirty="0" smtClean="0">
              <a:solidFill>
                <a:schemeClr val="bg1"/>
              </a:solidFill>
              <a:latin typeface="Comic Sans MS" pitchFamily="66" charset="0"/>
            </a:endParaRPr>
          </a:p>
          <a:p>
            <a:pPr>
              <a:buClr>
                <a:srgbClr val="FF0000"/>
              </a:buClr>
              <a:buFont typeface="Wingdings" pitchFamily="2" charset="2"/>
              <a:buNone/>
            </a:pPr>
            <a:endParaRPr lang="en-GB" altLang="en-US" sz="2000" b="1" dirty="0">
              <a:solidFill>
                <a:schemeClr val="bg1"/>
              </a:solidFill>
              <a:latin typeface="Comic Sans MS" pitchFamily="66" charset="0"/>
            </a:endParaRPr>
          </a:p>
          <a:p>
            <a:pPr>
              <a:buClr>
                <a:srgbClr val="FF0000"/>
              </a:buClr>
              <a:buFont typeface="Wingdings" pitchFamily="2" charset="2"/>
              <a:buNone/>
            </a:pPr>
            <a:r>
              <a:rPr lang="en-GB" altLang="en-US" sz="2000" b="1" dirty="0" smtClean="0">
                <a:solidFill>
                  <a:schemeClr val="bg1"/>
                </a:solidFill>
                <a:latin typeface="Comic Sans MS" pitchFamily="66" charset="0"/>
              </a:rPr>
              <a:t>   </a:t>
            </a:r>
            <a:r>
              <a:rPr lang="tr-TR" altLang="en-US" sz="2000" b="1" dirty="0" smtClean="0">
                <a:solidFill>
                  <a:schemeClr val="bg1"/>
                </a:solidFill>
                <a:latin typeface="Comic Sans MS" pitchFamily="66" charset="0"/>
              </a:rPr>
              <a:t>The </a:t>
            </a:r>
            <a:r>
              <a:rPr lang="tr-TR" altLang="en-US" sz="2000" b="1" dirty="0">
                <a:solidFill>
                  <a:schemeClr val="bg1"/>
                </a:solidFill>
                <a:latin typeface="Comic Sans MS" pitchFamily="66" charset="0"/>
              </a:rPr>
              <a:t>coastal zone </a:t>
            </a:r>
            <a:r>
              <a:rPr lang="en-US" altLang="en-US" sz="2000" b="1" dirty="0">
                <a:solidFill>
                  <a:schemeClr val="bg1"/>
                </a:solidFill>
                <a:latin typeface="Comic Sans MS" pitchFamily="66" charset="0"/>
              </a:rPr>
              <a:t>is the</a:t>
            </a:r>
            <a:r>
              <a:rPr lang="en-US" altLang="en-US" sz="2000" b="1" dirty="0">
                <a:latin typeface="Comic Sans MS" pitchFamily="66" charset="0"/>
              </a:rPr>
              <a:t> </a:t>
            </a:r>
            <a:r>
              <a:rPr lang="en-US" altLang="en-US" sz="2000" b="1" dirty="0">
                <a:solidFill>
                  <a:srgbClr val="FF0000"/>
                </a:solidFill>
                <a:latin typeface="Comic Sans MS" pitchFamily="66" charset="0"/>
              </a:rPr>
              <a:t>interface</a:t>
            </a:r>
            <a:r>
              <a:rPr lang="en-US" altLang="en-US" sz="2000" b="1" dirty="0">
                <a:latin typeface="Comic Sans MS" pitchFamily="66" charset="0"/>
              </a:rPr>
              <a:t> </a:t>
            </a:r>
            <a:r>
              <a:rPr lang="en-US" altLang="en-US" sz="2000" b="1" dirty="0">
                <a:solidFill>
                  <a:schemeClr val="bg1"/>
                </a:solidFill>
                <a:latin typeface="Comic Sans MS" pitchFamily="66" charset="0"/>
              </a:rPr>
              <a:t>where the land meets the ocean, </a:t>
            </a:r>
            <a:r>
              <a:rPr lang="en-US" altLang="en-US" sz="2000" b="1" dirty="0" smtClean="0">
                <a:solidFill>
                  <a:schemeClr val="bg1"/>
                </a:solidFill>
                <a:latin typeface="Comic Sans MS" pitchFamily="66" charset="0"/>
              </a:rPr>
              <a:t> </a:t>
            </a:r>
          </a:p>
          <a:p>
            <a:pPr>
              <a:buClr>
                <a:srgbClr val="FF0000"/>
              </a:buClr>
              <a:buFont typeface="Wingdings" pitchFamily="2" charset="2"/>
              <a:buNone/>
            </a:pPr>
            <a:r>
              <a:rPr lang="en-US" altLang="en-US" sz="2000" b="1" dirty="0">
                <a:solidFill>
                  <a:schemeClr val="bg1"/>
                </a:solidFill>
                <a:latin typeface="Comic Sans MS" pitchFamily="66" charset="0"/>
              </a:rPr>
              <a:t> </a:t>
            </a:r>
            <a:r>
              <a:rPr lang="en-US" altLang="en-US" sz="2000" b="1" dirty="0" smtClean="0">
                <a:solidFill>
                  <a:schemeClr val="bg1"/>
                </a:solidFill>
                <a:latin typeface="Comic Sans MS" pitchFamily="66" charset="0"/>
              </a:rPr>
              <a:t>  encompassing</a:t>
            </a:r>
            <a:r>
              <a:rPr lang="en-US" altLang="en-US" sz="2000" b="1" dirty="0" smtClean="0">
                <a:latin typeface="Comic Sans MS" pitchFamily="66" charset="0"/>
              </a:rPr>
              <a:t> </a:t>
            </a:r>
            <a:r>
              <a:rPr lang="en-US" altLang="en-US" sz="2000" b="1" dirty="0">
                <a:solidFill>
                  <a:srgbClr val="FF0000"/>
                </a:solidFill>
                <a:latin typeface="Comic Sans MS" pitchFamily="66" charset="0"/>
              </a:rPr>
              <a:t>shoreline</a:t>
            </a:r>
            <a:r>
              <a:rPr lang="en-GB" altLang="en-US" sz="2000" b="1" dirty="0">
                <a:solidFill>
                  <a:srgbClr val="FF0000"/>
                </a:solidFill>
                <a:latin typeface="Comic Sans MS" pitchFamily="66" charset="0"/>
              </a:rPr>
              <a:t> </a:t>
            </a:r>
            <a:r>
              <a:rPr lang="en-US" altLang="en-US" sz="2000" b="1" dirty="0">
                <a:solidFill>
                  <a:srgbClr val="FF0000"/>
                </a:solidFill>
                <a:latin typeface="Comic Sans MS" pitchFamily="66" charset="0"/>
              </a:rPr>
              <a:t>environments</a:t>
            </a:r>
            <a:r>
              <a:rPr lang="en-US" altLang="en-US" sz="2000" b="1" dirty="0">
                <a:latin typeface="Comic Sans MS" pitchFamily="66" charset="0"/>
              </a:rPr>
              <a:t> </a:t>
            </a:r>
            <a:r>
              <a:rPr lang="en-US" altLang="en-US" sz="2000" b="1" dirty="0">
                <a:solidFill>
                  <a:schemeClr val="bg1"/>
                </a:solidFill>
                <a:latin typeface="Comic Sans MS" pitchFamily="66" charset="0"/>
              </a:rPr>
              <a:t>as well as adjacent coastal </a:t>
            </a:r>
            <a:endParaRPr lang="en-US" altLang="en-US" sz="2000" b="1" dirty="0" smtClean="0">
              <a:solidFill>
                <a:schemeClr val="bg1"/>
              </a:solidFill>
              <a:latin typeface="Comic Sans MS" pitchFamily="66" charset="0"/>
            </a:endParaRPr>
          </a:p>
          <a:p>
            <a:pPr>
              <a:buClr>
                <a:srgbClr val="FF0000"/>
              </a:buClr>
              <a:buFont typeface="Wingdings" pitchFamily="2" charset="2"/>
              <a:buNone/>
            </a:pPr>
            <a:r>
              <a:rPr lang="en-US" altLang="en-US" sz="2000" b="1" dirty="0">
                <a:solidFill>
                  <a:schemeClr val="bg1"/>
                </a:solidFill>
                <a:latin typeface="Comic Sans MS" pitchFamily="66" charset="0"/>
              </a:rPr>
              <a:t> </a:t>
            </a:r>
            <a:r>
              <a:rPr lang="en-US" altLang="en-US" sz="2000" b="1" dirty="0" smtClean="0">
                <a:solidFill>
                  <a:schemeClr val="bg1"/>
                </a:solidFill>
                <a:latin typeface="Comic Sans MS" pitchFamily="66" charset="0"/>
              </a:rPr>
              <a:t>  waters</a:t>
            </a:r>
            <a:r>
              <a:rPr lang="en-US" altLang="en-US" sz="2000" b="1" dirty="0">
                <a:solidFill>
                  <a:schemeClr val="bg1"/>
                </a:solidFill>
                <a:latin typeface="Comic Sans MS" pitchFamily="66" charset="0"/>
              </a:rPr>
              <a:t>. </a:t>
            </a:r>
            <a:r>
              <a:rPr lang="en-US" altLang="en-US" sz="2000" b="1" dirty="0" smtClean="0">
                <a:solidFill>
                  <a:schemeClr val="bg1"/>
                </a:solidFill>
                <a:latin typeface="Comic Sans MS" pitchFamily="66" charset="0"/>
              </a:rPr>
              <a:t>Its</a:t>
            </a:r>
            <a:r>
              <a:rPr lang="en-GB" altLang="en-US" sz="2000" b="1" dirty="0" smtClean="0">
                <a:solidFill>
                  <a:schemeClr val="bg1"/>
                </a:solidFill>
                <a:latin typeface="Comic Sans MS" pitchFamily="66" charset="0"/>
              </a:rPr>
              <a:t> </a:t>
            </a:r>
            <a:r>
              <a:rPr lang="en-US" altLang="en-US" sz="2000" b="1" dirty="0">
                <a:solidFill>
                  <a:schemeClr val="bg1"/>
                </a:solidFill>
                <a:latin typeface="Comic Sans MS" pitchFamily="66" charset="0"/>
              </a:rPr>
              <a:t>components can include river </a:t>
            </a:r>
            <a:r>
              <a:rPr lang="tr-TR" altLang="en-US" sz="2000" b="1" dirty="0">
                <a:solidFill>
                  <a:schemeClr val="bg1"/>
                </a:solidFill>
                <a:latin typeface="Comic Sans MS" pitchFamily="66" charset="0"/>
              </a:rPr>
              <a:t>basins</a:t>
            </a:r>
            <a:r>
              <a:rPr lang="en-US" altLang="en-US" sz="2000" b="1" dirty="0">
                <a:solidFill>
                  <a:schemeClr val="bg1"/>
                </a:solidFill>
                <a:latin typeface="Comic Sans MS" pitchFamily="66" charset="0"/>
              </a:rPr>
              <a:t>, </a:t>
            </a:r>
            <a:r>
              <a:rPr lang="tr-TR" altLang="en-US" sz="2000" b="1" dirty="0">
                <a:solidFill>
                  <a:schemeClr val="bg1"/>
                </a:solidFill>
                <a:latin typeface="Comic Sans MS" pitchFamily="66" charset="0"/>
              </a:rPr>
              <a:t>river deltas</a:t>
            </a:r>
            <a:r>
              <a:rPr lang="en-GB" altLang="en-US" sz="2000" b="1" dirty="0">
                <a:solidFill>
                  <a:schemeClr val="bg1"/>
                </a:solidFill>
                <a:latin typeface="Comic Sans MS" pitchFamily="66" charset="0"/>
              </a:rPr>
              <a:t> </a:t>
            </a:r>
            <a:endParaRPr lang="en-GB" altLang="en-US" sz="2000" b="1" dirty="0" smtClean="0">
              <a:solidFill>
                <a:schemeClr val="bg1"/>
              </a:solidFill>
              <a:latin typeface="Comic Sans MS" pitchFamily="66" charset="0"/>
            </a:endParaRPr>
          </a:p>
          <a:p>
            <a:pPr>
              <a:buClr>
                <a:srgbClr val="FF0000"/>
              </a:buClr>
              <a:buFont typeface="Wingdings" pitchFamily="2" charset="2"/>
              <a:buNone/>
            </a:pPr>
            <a:r>
              <a:rPr lang="en-GB" altLang="en-US" sz="2000" b="1" dirty="0">
                <a:solidFill>
                  <a:schemeClr val="bg1"/>
                </a:solidFill>
                <a:latin typeface="Comic Sans MS" pitchFamily="66" charset="0"/>
              </a:rPr>
              <a:t> </a:t>
            </a:r>
            <a:r>
              <a:rPr lang="en-GB" altLang="en-US" sz="2000" b="1" dirty="0" smtClean="0">
                <a:solidFill>
                  <a:schemeClr val="bg1"/>
                </a:solidFill>
                <a:latin typeface="Comic Sans MS" pitchFamily="66" charset="0"/>
              </a:rPr>
              <a:t>  </a:t>
            </a:r>
            <a:r>
              <a:rPr lang="en-US" altLang="en-US" sz="2000" b="1" dirty="0" smtClean="0">
                <a:solidFill>
                  <a:schemeClr val="bg1"/>
                </a:solidFill>
                <a:latin typeface="Comic Sans MS" pitchFamily="66" charset="0"/>
              </a:rPr>
              <a:t>coastal </a:t>
            </a:r>
            <a:r>
              <a:rPr lang="en-US" altLang="en-US" sz="2000" b="1" dirty="0">
                <a:solidFill>
                  <a:schemeClr val="bg1"/>
                </a:solidFill>
                <a:latin typeface="Comic Sans MS" pitchFamily="66" charset="0"/>
              </a:rPr>
              <a:t>plains, wetlands, beaches</a:t>
            </a:r>
            <a:r>
              <a:rPr lang="tr-TR" altLang="en-US" sz="2000" b="1" dirty="0">
                <a:solidFill>
                  <a:schemeClr val="bg1"/>
                </a:solidFill>
                <a:latin typeface="Comic Sans MS" pitchFamily="66" charset="0"/>
              </a:rPr>
              <a:t>, </a:t>
            </a:r>
            <a:r>
              <a:rPr lang="en-US" altLang="en-US" sz="2000" b="1" dirty="0">
                <a:solidFill>
                  <a:schemeClr val="bg1"/>
                </a:solidFill>
                <a:latin typeface="Comic Sans MS" pitchFamily="66" charset="0"/>
              </a:rPr>
              <a:t>dunes</a:t>
            </a:r>
            <a:r>
              <a:rPr lang="en-US" altLang="en-US" sz="2000" b="1" dirty="0" smtClean="0">
                <a:solidFill>
                  <a:schemeClr val="bg1"/>
                </a:solidFill>
                <a:latin typeface="Comic Sans MS" pitchFamily="66" charset="0"/>
              </a:rPr>
              <a:t>, reefs</a:t>
            </a:r>
            <a:r>
              <a:rPr lang="en-US" altLang="en-US" sz="2000" b="1" dirty="0">
                <a:solidFill>
                  <a:schemeClr val="bg1"/>
                </a:solidFill>
                <a:latin typeface="Comic Sans MS" pitchFamily="66" charset="0"/>
              </a:rPr>
              <a:t>, lagoons, and</a:t>
            </a:r>
            <a:r>
              <a:rPr lang="tr-TR" altLang="en-US" sz="2000" b="1" dirty="0">
                <a:solidFill>
                  <a:schemeClr val="bg1"/>
                </a:solidFill>
                <a:latin typeface="Comic Sans MS" pitchFamily="66" charset="0"/>
              </a:rPr>
              <a:t> </a:t>
            </a:r>
            <a:r>
              <a:rPr lang="en-US" altLang="en-US" sz="2000" b="1" dirty="0">
                <a:solidFill>
                  <a:schemeClr val="bg1"/>
                </a:solidFill>
                <a:latin typeface="Comic Sans MS" pitchFamily="66" charset="0"/>
              </a:rPr>
              <a:t>other </a:t>
            </a:r>
            <a:endParaRPr lang="en-US" altLang="en-US" sz="2000" b="1" dirty="0" smtClean="0">
              <a:solidFill>
                <a:schemeClr val="bg1"/>
              </a:solidFill>
              <a:latin typeface="Comic Sans MS" pitchFamily="66" charset="0"/>
            </a:endParaRPr>
          </a:p>
          <a:p>
            <a:pPr>
              <a:buClr>
                <a:srgbClr val="FF0000"/>
              </a:buClr>
              <a:buFont typeface="Wingdings" pitchFamily="2" charset="2"/>
              <a:buNone/>
            </a:pPr>
            <a:r>
              <a:rPr lang="en-US" altLang="en-US" sz="2000" b="1" dirty="0">
                <a:solidFill>
                  <a:schemeClr val="bg1"/>
                </a:solidFill>
                <a:latin typeface="Comic Sans MS" pitchFamily="66" charset="0"/>
              </a:rPr>
              <a:t> </a:t>
            </a:r>
            <a:r>
              <a:rPr lang="en-US" altLang="en-US" sz="2000" b="1" dirty="0" smtClean="0">
                <a:solidFill>
                  <a:schemeClr val="bg1"/>
                </a:solidFill>
                <a:latin typeface="Comic Sans MS" pitchFamily="66" charset="0"/>
              </a:rPr>
              <a:t>  coastal features.</a:t>
            </a:r>
            <a:endParaRPr lang="en-AU" altLang="en-US" sz="2000" b="1" dirty="0">
              <a:solidFill>
                <a:schemeClr val="bg1"/>
              </a:solidFill>
              <a:latin typeface="Comic Sans MS" panose="030F0702030302020204" pitchFamily="66" charset="0"/>
              <a:cs typeface="Times New Roman" pitchFamily="18" charset="0"/>
            </a:endParaRPr>
          </a:p>
          <a:p>
            <a:pPr>
              <a:buClr>
                <a:srgbClr val="FF0000"/>
              </a:buClr>
              <a:buFont typeface="Wingdings" pitchFamily="2" charset="2"/>
              <a:buNone/>
            </a:pPr>
            <a:endParaRPr lang="en-US" altLang="en-US" sz="2000" b="1" dirty="0">
              <a:solidFill>
                <a:schemeClr val="bg1"/>
              </a:solidFill>
              <a:latin typeface="Comic Sans MS" panose="030F0702030302020204" pitchFamily="66" charset="0"/>
            </a:endParaRPr>
          </a:p>
          <a:p>
            <a:pPr>
              <a:buClr>
                <a:srgbClr val="FF0000"/>
              </a:buClr>
              <a:buFont typeface="Wingdings" pitchFamily="2" charset="2"/>
              <a:buChar char="Ø"/>
            </a:pPr>
            <a:r>
              <a:rPr lang="en-AU" altLang="en-US" sz="2000" b="1" dirty="0">
                <a:solidFill>
                  <a:schemeClr val="bg1"/>
                </a:solidFill>
                <a:latin typeface="Comic Sans MS" panose="030F0702030302020204" pitchFamily="66" charset="0"/>
                <a:cs typeface="Times New Roman" pitchFamily="18" charset="0"/>
              </a:rPr>
              <a:t>  Most people agree that it has a land-ocean interface which </a:t>
            </a:r>
          </a:p>
          <a:p>
            <a:pPr>
              <a:buClr>
                <a:srgbClr val="FF0000"/>
              </a:buClr>
              <a:buFont typeface="Wingdings" pitchFamily="2" charset="2"/>
              <a:buNone/>
            </a:pPr>
            <a:r>
              <a:rPr lang="en-AU" altLang="en-US" sz="2000" b="1" dirty="0">
                <a:solidFill>
                  <a:schemeClr val="bg1"/>
                </a:solidFill>
                <a:latin typeface="Comic Sans MS" panose="030F0702030302020204" pitchFamily="66" charset="0"/>
                <a:cs typeface="Times New Roman" pitchFamily="18" charset="0"/>
              </a:rPr>
              <a:t>    has two principal axes; one parallel to the coast, the other</a:t>
            </a:r>
          </a:p>
          <a:p>
            <a:pPr>
              <a:buClr>
                <a:srgbClr val="FF0000"/>
              </a:buClr>
              <a:buFont typeface="Wingdings" pitchFamily="2" charset="2"/>
              <a:buNone/>
            </a:pPr>
            <a:r>
              <a:rPr lang="en-AU" altLang="en-US" sz="2000" b="1" dirty="0">
                <a:solidFill>
                  <a:schemeClr val="bg1"/>
                </a:solidFill>
                <a:latin typeface="Comic Sans MS" panose="030F0702030302020204" pitchFamily="66" charset="0"/>
                <a:cs typeface="Times New Roman" pitchFamily="18" charset="0"/>
              </a:rPr>
              <a:t>    being orthogonal to it. Little controversy exists with the   </a:t>
            </a:r>
          </a:p>
          <a:p>
            <a:pPr>
              <a:buClr>
                <a:srgbClr val="FF0000"/>
              </a:buClr>
            </a:pPr>
            <a:r>
              <a:rPr lang="en-AU" altLang="en-US" sz="2000" b="1" dirty="0">
                <a:solidFill>
                  <a:schemeClr val="bg1"/>
                </a:solidFill>
                <a:latin typeface="Comic Sans MS" panose="030F0702030302020204" pitchFamily="66" charset="0"/>
                <a:cs typeface="Times New Roman" pitchFamily="18" charset="0"/>
              </a:rPr>
              <a:t>   </a:t>
            </a:r>
            <a:r>
              <a:rPr lang="en-AU" altLang="en-US" sz="2000" b="1" dirty="0" smtClean="0">
                <a:solidFill>
                  <a:schemeClr val="bg1"/>
                </a:solidFill>
                <a:latin typeface="Comic Sans MS" panose="030F0702030302020204" pitchFamily="66" charset="0"/>
                <a:cs typeface="Times New Roman" pitchFamily="18" charset="0"/>
              </a:rPr>
              <a:t> former</a:t>
            </a:r>
            <a:r>
              <a:rPr lang="en-AU" altLang="en-US" sz="2000" b="1" dirty="0">
                <a:solidFill>
                  <a:schemeClr val="bg1"/>
                </a:solidFill>
                <a:latin typeface="Comic Sans MS" panose="030F0702030302020204" pitchFamily="66" charset="0"/>
                <a:cs typeface="Times New Roman" pitchFamily="18" charset="0"/>
              </a:rPr>
              <a:t>, but the latter !!!!!!! </a:t>
            </a:r>
            <a:r>
              <a:rPr lang="en-AU" altLang="en-US" sz="2000" b="1" dirty="0" smtClean="0">
                <a:solidFill>
                  <a:schemeClr val="bg1"/>
                </a:solidFill>
                <a:latin typeface="Comic Sans MS" panose="030F0702030302020204" pitchFamily="66" charset="0"/>
                <a:cs typeface="Times New Roman" pitchFamily="18" charset="0"/>
              </a:rPr>
              <a:t> </a:t>
            </a:r>
            <a:r>
              <a:rPr lang="en-AU" altLang="en-US" sz="2000" b="1" dirty="0" smtClean="0">
                <a:solidFill>
                  <a:schemeClr val="accent6">
                    <a:lumMod val="75000"/>
                  </a:schemeClr>
                </a:solidFill>
                <a:latin typeface="Comic Sans MS" panose="030F0702030302020204" pitchFamily="66" charset="0"/>
                <a:cs typeface="Times New Roman" pitchFamily="18" charset="0"/>
              </a:rPr>
              <a:t>HOW DO YOU SELECT BOUNDARIES?</a:t>
            </a:r>
            <a:endParaRPr lang="tr-TR" altLang="en-US" sz="2000" b="1" i="1" dirty="0">
              <a:latin typeface="Comic Sans MS" pitchFamily="66" charset="0"/>
            </a:endParaRPr>
          </a:p>
          <a:p>
            <a:pPr>
              <a:buClr>
                <a:srgbClr val="FF0000"/>
              </a:buClr>
              <a:buFont typeface="Wingdings" pitchFamily="2" charset="2"/>
              <a:buNone/>
            </a:pPr>
            <a:endParaRPr lang="en-US" altLang="en-US" sz="2000" b="1" dirty="0">
              <a:solidFill>
                <a:schemeClr val="bg1"/>
              </a:solidFill>
              <a:latin typeface="Comic Sans MS" panose="030F0702030302020204" pitchFamily="66" charset="0"/>
            </a:endParaRPr>
          </a:p>
          <a:p>
            <a:pPr>
              <a:buClr>
                <a:srgbClr val="FF0000"/>
              </a:buClr>
              <a:buFont typeface="Wingdings" pitchFamily="2" charset="2"/>
              <a:buChar char="Ø"/>
            </a:pPr>
            <a:r>
              <a:rPr lang="en-AU" altLang="en-US" sz="2000" b="1" dirty="0">
                <a:solidFill>
                  <a:schemeClr val="bg1"/>
                </a:solidFill>
                <a:latin typeface="Comic Sans MS" panose="030F0702030302020204" pitchFamily="66" charset="0"/>
                <a:cs typeface="Times New Roman" pitchFamily="18" charset="0"/>
              </a:rPr>
              <a:t> </a:t>
            </a:r>
            <a:r>
              <a:rPr lang="en-AU" altLang="en-US" sz="2000" b="1" dirty="0" smtClean="0">
                <a:solidFill>
                  <a:schemeClr val="bg1"/>
                </a:solidFill>
                <a:latin typeface="Comic Sans MS" panose="030F0702030302020204" pitchFamily="66" charset="0"/>
                <a:cs typeface="Times New Roman" pitchFamily="18" charset="0"/>
              </a:rPr>
              <a:t> NB </a:t>
            </a:r>
            <a:r>
              <a:rPr lang="en-AU" altLang="en-US" sz="2000" b="1" dirty="0">
                <a:solidFill>
                  <a:schemeClr val="bg1"/>
                </a:solidFill>
                <a:latin typeface="Comic Sans MS" panose="030F0702030302020204" pitchFamily="66" charset="0"/>
                <a:cs typeface="Times New Roman" pitchFamily="18" charset="0"/>
              </a:rPr>
              <a:t>Ketchum (</a:t>
            </a:r>
            <a:r>
              <a:rPr lang="en-AU" altLang="en-US" sz="2000" b="1" i="1" dirty="0">
                <a:solidFill>
                  <a:schemeClr val="bg1"/>
                </a:solidFill>
                <a:latin typeface="Comic Sans MS" panose="030F0702030302020204" pitchFamily="66" charset="0"/>
                <a:cs typeface="Times New Roman" pitchFamily="18" charset="0"/>
              </a:rPr>
              <a:t>The Waters Edge, MIT press,1972</a:t>
            </a:r>
            <a:r>
              <a:rPr lang="en-AU" altLang="en-US" sz="2000" b="1" dirty="0">
                <a:solidFill>
                  <a:schemeClr val="bg1"/>
                </a:solidFill>
                <a:latin typeface="Comic Sans MS" panose="030F0702030302020204" pitchFamily="66" charset="0"/>
                <a:cs typeface="Times New Roman" pitchFamily="18" charset="0"/>
              </a:rPr>
              <a:t>) defined </a:t>
            </a:r>
          </a:p>
          <a:p>
            <a:pPr>
              <a:buClr>
                <a:srgbClr val="FF0000"/>
              </a:buClr>
              <a:buFont typeface="Wingdings" pitchFamily="2" charset="2"/>
              <a:buNone/>
            </a:pPr>
            <a:r>
              <a:rPr lang="en-AU" altLang="en-US" sz="2000" b="1" dirty="0">
                <a:solidFill>
                  <a:schemeClr val="bg1"/>
                </a:solidFill>
                <a:latin typeface="Comic Sans MS" panose="030F0702030302020204" pitchFamily="66" charset="0"/>
                <a:cs typeface="Times New Roman" pitchFamily="18" charset="0"/>
              </a:rPr>
              <a:t>    the </a:t>
            </a:r>
            <a:r>
              <a:rPr lang="en-AU" altLang="en-US" sz="2000" b="1" i="1" dirty="0">
                <a:solidFill>
                  <a:srgbClr val="FFFF66"/>
                </a:solidFill>
                <a:latin typeface="Comic Sans MS" panose="030F0702030302020204" pitchFamily="66" charset="0"/>
                <a:cs typeface="Times New Roman" pitchFamily="18" charset="0"/>
              </a:rPr>
              <a:t>‘coastal zone as the band of dry land and adjacent </a:t>
            </a:r>
          </a:p>
          <a:p>
            <a:pPr>
              <a:buClr>
                <a:srgbClr val="FF0000"/>
              </a:buClr>
              <a:buFont typeface="Wingdings" pitchFamily="2" charset="2"/>
              <a:buNone/>
            </a:pPr>
            <a:r>
              <a:rPr lang="en-AU" altLang="en-US" sz="2000" b="1" i="1" dirty="0">
                <a:solidFill>
                  <a:srgbClr val="FFFF66"/>
                </a:solidFill>
                <a:latin typeface="Comic Sans MS" panose="030F0702030302020204" pitchFamily="66" charset="0"/>
                <a:cs typeface="Times New Roman" pitchFamily="18" charset="0"/>
              </a:rPr>
              <a:t>    ocean space (water and submerged land) in which land </a:t>
            </a:r>
          </a:p>
          <a:p>
            <a:pPr>
              <a:buClr>
                <a:srgbClr val="FF0000"/>
              </a:buClr>
              <a:buFont typeface="Wingdings" pitchFamily="2" charset="2"/>
              <a:buNone/>
            </a:pPr>
            <a:r>
              <a:rPr lang="en-AU" altLang="en-US" sz="2000" b="1" i="1" dirty="0">
                <a:solidFill>
                  <a:srgbClr val="FFFF66"/>
                </a:solidFill>
                <a:latin typeface="Comic Sans MS" panose="030F0702030302020204" pitchFamily="66" charset="0"/>
                <a:cs typeface="Times New Roman" pitchFamily="18" charset="0"/>
              </a:rPr>
              <a:t>   </a:t>
            </a:r>
            <a:r>
              <a:rPr lang="en-AU" altLang="en-US" sz="2000" b="1" i="1" dirty="0" smtClean="0">
                <a:solidFill>
                  <a:srgbClr val="FFFF66"/>
                </a:solidFill>
                <a:latin typeface="Comic Sans MS" panose="030F0702030302020204" pitchFamily="66" charset="0"/>
                <a:cs typeface="Times New Roman" pitchFamily="18" charset="0"/>
              </a:rPr>
              <a:t> ecology </a:t>
            </a:r>
            <a:r>
              <a:rPr lang="en-AU" altLang="en-US" sz="2000" b="1" i="1" dirty="0">
                <a:solidFill>
                  <a:srgbClr val="FFFF66"/>
                </a:solidFill>
                <a:latin typeface="Comic Sans MS" panose="030F0702030302020204" pitchFamily="66" charset="0"/>
                <a:cs typeface="Times New Roman" pitchFamily="18" charset="0"/>
              </a:rPr>
              <a:t>and use directly affects ocean space ecology and </a:t>
            </a:r>
          </a:p>
          <a:p>
            <a:pPr>
              <a:buClr>
                <a:srgbClr val="FF0000"/>
              </a:buClr>
              <a:buFont typeface="Wingdings" pitchFamily="2" charset="2"/>
              <a:buNone/>
            </a:pPr>
            <a:r>
              <a:rPr lang="en-AU" altLang="en-US" sz="2000" b="1" i="1" dirty="0">
                <a:solidFill>
                  <a:srgbClr val="FFFF66"/>
                </a:solidFill>
                <a:latin typeface="Comic Sans MS" panose="030F0702030302020204" pitchFamily="66" charset="0"/>
                <a:cs typeface="Times New Roman" pitchFamily="18" charset="0"/>
              </a:rPr>
              <a:t>   </a:t>
            </a:r>
            <a:r>
              <a:rPr lang="en-AU" altLang="en-US" sz="2000" b="1" i="1" dirty="0" smtClean="0">
                <a:solidFill>
                  <a:srgbClr val="FFFF66"/>
                </a:solidFill>
                <a:latin typeface="Comic Sans MS" panose="030F0702030302020204" pitchFamily="66" charset="0"/>
                <a:cs typeface="Times New Roman" pitchFamily="18" charset="0"/>
              </a:rPr>
              <a:t> vice </a:t>
            </a:r>
            <a:r>
              <a:rPr lang="en-AU" altLang="en-US" sz="2000" b="1" i="1" dirty="0">
                <a:solidFill>
                  <a:srgbClr val="FFFF66"/>
                </a:solidFill>
                <a:latin typeface="Comic Sans MS" panose="030F0702030302020204" pitchFamily="66" charset="0"/>
                <a:cs typeface="Times New Roman" pitchFamily="18" charset="0"/>
              </a:rPr>
              <a:t>versa. The coastal zone is a band of variable </a:t>
            </a:r>
            <a:r>
              <a:rPr lang="en-AU" altLang="en-US" sz="2400" b="1" i="1" dirty="0">
                <a:solidFill>
                  <a:srgbClr val="00B0F0"/>
                </a:solidFill>
                <a:latin typeface="Comic Sans MS" panose="030F0702030302020204" pitchFamily="66" charset="0"/>
                <a:cs typeface="Times New Roman" pitchFamily="18" charset="0"/>
              </a:rPr>
              <a:t>width</a:t>
            </a:r>
            <a:r>
              <a:rPr lang="en-AU" altLang="en-US" sz="2400" b="1" i="1" dirty="0">
                <a:solidFill>
                  <a:srgbClr val="FFFF66"/>
                </a:solidFill>
                <a:latin typeface="Comic Sans MS" panose="030F0702030302020204" pitchFamily="66" charset="0"/>
                <a:cs typeface="Times New Roman" pitchFamily="18" charset="0"/>
              </a:rPr>
              <a:t>’.</a:t>
            </a:r>
            <a:endParaRPr lang="en-US" altLang="en-US" sz="2400" b="1" dirty="0">
              <a:solidFill>
                <a:srgbClr val="FFFF66"/>
              </a:solidFill>
              <a:latin typeface="Comic Sans MS" panose="030F0702030302020204" pitchFamily="66" charset="0"/>
            </a:endParaRPr>
          </a:p>
          <a:p>
            <a:pPr>
              <a:buClr>
                <a:srgbClr val="FF0000"/>
              </a:buClr>
              <a:buFont typeface="Wingdings" pitchFamily="2" charset="2"/>
              <a:buChar char="Ø"/>
            </a:pPr>
            <a:endParaRPr lang="en-US" altLang="en-US" sz="2400" b="1" dirty="0">
              <a:solidFill>
                <a:schemeClr val="bg1"/>
              </a:solidFill>
              <a:latin typeface="Calibri" pitchFamily="34" charset="0"/>
            </a:endParaRPr>
          </a:p>
        </p:txBody>
      </p:sp>
      <p:sp>
        <p:nvSpPr>
          <p:cNvPr id="21507" name="Rectangle 3"/>
          <p:cNvSpPr>
            <a:spLocks noChangeArrowheads="1"/>
          </p:cNvSpPr>
          <p:nvPr/>
        </p:nvSpPr>
        <p:spPr bwMode="auto">
          <a:xfrm>
            <a:off x="-4662488" y="4845050"/>
            <a:ext cx="3017838" cy="9525"/>
          </a:xfrm>
          <a:prstGeom prst="rect">
            <a:avLst/>
          </a:prstGeom>
          <a:solidFill>
            <a:srgbClr val="000000"/>
          </a:solidFill>
          <a:ln w="9525">
            <a:solidFill>
              <a:schemeClr val="tx1"/>
            </a:solidFill>
            <a:miter lim="800000"/>
            <a:headEnd/>
            <a:tailEnd/>
          </a:ln>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21508" name="Rectangle 4"/>
          <p:cNvSpPr>
            <a:spLocks noChangeArrowheads="1"/>
          </p:cNvSpPr>
          <p:nvPr/>
        </p:nvSpPr>
        <p:spPr bwMode="auto">
          <a:xfrm>
            <a:off x="-4662488" y="4854575"/>
            <a:ext cx="5524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800">
                <a:latin typeface="Calibri" pitchFamily="34" charset="0"/>
                <a:cs typeface="Times New Roman" pitchFamily="18" charset="0"/>
              </a:rPr>
              <a:t> </a:t>
            </a:r>
            <a:r>
              <a:rPr lang="en-AU" altLang="en-US" sz="800">
                <a:latin typeface="Calibri" pitchFamily="34" charset="0"/>
                <a:cs typeface="Times New Roman" pitchFamily="18" charset="0"/>
                <a:hlinkClick r:id="" action="ppaction://noaction"/>
              </a:rPr>
              <a:t>[ATW1]</a:t>
            </a:r>
            <a:endParaRPr lang="en-AU" altLang="en-US">
              <a:latin typeface="Calibri" pitchFamily="34" charset="0"/>
            </a:endParaRPr>
          </a:p>
        </p:txBody>
      </p:sp>
      <p:pic>
        <p:nvPicPr>
          <p:cNvPr id="5" name="Picture 2" descr="DSCN197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41292"/>
            <a:ext cx="3175514" cy="1803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264812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wales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7016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8459869"/>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4" descr="cz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0"/>
            <a:ext cx="90741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56972745"/>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9698" name="Picture 5" descr="SedC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79767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Text Box 6"/>
          <p:cNvSpPr txBox="1">
            <a:spLocks noChangeArrowheads="1"/>
          </p:cNvSpPr>
          <p:nvPr/>
        </p:nvSpPr>
        <p:spPr bwMode="auto">
          <a:xfrm>
            <a:off x="7380288" y="549275"/>
            <a:ext cx="1312862"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a:solidFill>
                  <a:schemeClr val="bg1"/>
                </a:solidFill>
                <a:latin typeface="Comic Sans MS" pitchFamily="66" charset="0"/>
              </a:rPr>
              <a:t>Sediment</a:t>
            </a:r>
          </a:p>
          <a:p>
            <a:pPr eaLnBrk="1" hangingPunct="1"/>
            <a:r>
              <a:rPr lang="en-GB" altLang="en-US" sz="2000" b="1">
                <a:solidFill>
                  <a:schemeClr val="bg1"/>
                </a:solidFill>
                <a:latin typeface="Comic Sans MS" pitchFamily="66" charset="0"/>
              </a:rPr>
              <a:t>Cells in</a:t>
            </a:r>
          </a:p>
          <a:p>
            <a:pPr eaLnBrk="1" hangingPunct="1"/>
            <a:r>
              <a:rPr lang="en-GB" altLang="en-US" sz="2000" b="1">
                <a:solidFill>
                  <a:schemeClr val="bg1"/>
                </a:solidFill>
                <a:latin typeface="Comic Sans MS" pitchFamily="66" charset="0"/>
              </a:rPr>
              <a:t>England </a:t>
            </a:r>
          </a:p>
          <a:p>
            <a:pPr eaLnBrk="1" hangingPunct="1"/>
            <a:r>
              <a:rPr lang="en-GB" altLang="en-US" sz="2000" b="1">
                <a:solidFill>
                  <a:schemeClr val="bg1"/>
                </a:solidFill>
                <a:latin typeface="Comic Sans MS" pitchFamily="66" charset="0"/>
              </a:rPr>
              <a:t>And</a:t>
            </a:r>
          </a:p>
          <a:p>
            <a:pPr eaLnBrk="1" hangingPunct="1"/>
            <a:r>
              <a:rPr lang="en-GB" altLang="en-US" sz="2000" b="1">
                <a:solidFill>
                  <a:schemeClr val="bg1"/>
                </a:solidFill>
                <a:latin typeface="Comic Sans MS" pitchFamily="66" charset="0"/>
              </a:rPr>
              <a:t>Wales</a:t>
            </a:r>
            <a:endParaRPr lang="en-US" altLang="en-US" sz="2000" b="1">
              <a:solidFill>
                <a:schemeClr val="bg1"/>
              </a:solidFill>
              <a:latin typeface="Comic Sans MS" pitchFamily="66" charset="0"/>
            </a:endParaRPr>
          </a:p>
        </p:txBody>
      </p:sp>
      <p:pic>
        <p:nvPicPr>
          <p:cNvPr id="29700" name="Picture 7" descr="wal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4025" y="2428875"/>
            <a:ext cx="2339975"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643438" y="5121275"/>
            <a:ext cx="208915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0010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4" descr="ICM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38" y="0"/>
            <a:ext cx="90773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1875035"/>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New Year's Day on Durban Beach"/>
          <p:cNvPicPr>
            <a:picLocks noChangeAspect="1" noChangeArrowheads="1"/>
          </p:cNvPicPr>
          <p:nvPr/>
        </p:nvPicPr>
        <p:blipFill>
          <a:blip r:embed="rId3">
            <a:extLst>
              <a:ext uri="{28A0092B-C50C-407E-A947-70E740481C1C}">
                <a14:useLocalDpi xmlns:a14="http://schemas.microsoft.com/office/drawing/2010/main" val="0"/>
              </a:ext>
            </a:extLst>
          </a:blip>
          <a:srcRect b="17392"/>
          <a:stretch>
            <a:fillRect/>
          </a:stretch>
        </p:blipFill>
        <p:spPr bwMode="auto">
          <a:xfrm>
            <a:off x="0" y="0"/>
            <a:ext cx="9144000" cy="685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3"/>
          <p:cNvGrpSpPr>
            <a:grpSpLocks noChangeAspect="1"/>
          </p:cNvGrpSpPr>
          <p:nvPr/>
        </p:nvGrpSpPr>
        <p:grpSpPr bwMode="auto">
          <a:xfrm>
            <a:off x="0" y="1233488"/>
            <a:ext cx="9144000" cy="4259262"/>
            <a:chOff x="296" y="824"/>
            <a:chExt cx="5132" cy="2390"/>
          </a:xfrm>
        </p:grpSpPr>
        <p:sp>
          <p:nvSpPr>
            <p:cNvPr id="31749" name="Oval 4"/>
            <p:cNvSpPr>
              <a:spLocks noChangeAspect="1" noChangeArrowheads="1"/>
            </p:cNvSpPr>
            <p:nvPr/>
          </p:nvSpPr>
          <p:spPr bwMode="auto">
            <a:xfrm>
              <a:off x="2070" y="1786"/>
              <a:ext cx="1265" cy="508"/>
            </a:xfrm>
            <a:prstGeom prst="ellipse">
              <a:avLst/>
            </a:prstGeom>
            <a:solidFill>
              <a:srgbClr val="C0C0C0"/>
            </a:solidFill>
            <a:ln w="44450">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244741" name="Rectangle 5"/>
            <p:cNvSpPr>
              <a:spLocks noChangeAspect="1" noChangeArrowheads="1"/>
            </p:cNvSpPr>
            <p:nvPr/>
          </p:nvSpPr>
          <p:spPr bwMode="auto">
            <a:xfrm>
              <a:off x="2493" y="1968"/>
              <a:ext cx="508" cy="171"/>
            </a:xfrm>
            <a:prstGeom prst="rect">
              <a:avLst/>
            </a:prstGeom>
            <a:noFill/>
            <a:ln w="9525">
              <a:noFill/>
              <a:miter lim="800000"/>
              <a:headEnd/>
              <a:tailEnd/>
            </a:ln>
          </p:spPr>
          <p:txBody>
            <a:bodyPr wrap="none" lIns="0" tIns="0" rIns="0" bIns="0">
              <a:spAutoFit/>
            </a:bodyPr>
            <a:lstStyle/>
            <a:p>
              <a:pPr algn="ctr" eaLnBrk="0" fontAlgn="auto" hangingPunct="0">
                <a:spcBef>
                  <a:spcPct val="20000"/>
                </a:spcBef>
                <a:spcAft>
                  <a:spcPts val="0"/>
                </a:spcAft>
                <a:defRPr/>
              </a:pPr>
              <a:r>
                <a:rPr kumimoji="1" lang="pt-PT" sz="2000" b="1">
                  <a:solidFill>
                    <a:srgbClr val="000000"/>
                  </a:solidFill>
                  <a:effectLst>
                    <a:outerShdw blurRad="38100" dist="38100" dir="2700000" algn="tl">
                      <a:srgbClr val="C0C0C0"/>
                    </a:outerShdw>
                  </a:effectLst>
                  <a:latin typeface="Times New Roman" pitchFamily="18" charset="0"/>
                </a:rPr>
                <a:t>BEACH</a:t>
              </a:r>
              <a:endParaRPr kumimoji="1" lang="pt-PT" sz="2000" b="1">
                <a:effectLst>
                  <a:outerShdw blurRad="38100" dist="38100" dir="2700000" algn="tl">
                    <a:srgbClr val="C0C0C0"/>
                  </a:outerShdw>
                </a:effectLst>
                <a:latin typeface="Times New Roman" pitchFamily="18" charset="0"/>
              </a:endParaRPr>
            </a:p>
          </p:txBody>
        </p:sp>
        <p:sp>
          <p:nvSpPr>
            <p:cNvPr id="31751" name="Oval 6"/>
            <p:cNvSpPr>
              <a:spLocks noChangeAspect="1" noChangeArrowheads="1"/>
            </p:cNvSpPr>
            <p:nvPr/>
          </p:nvSpPr>
          <p:spPr bwMode="auto">
            <a:xfrm>
              <a:off x="742" y="1491"/>
              <a:ext cx="1043" cy="306"/>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52" name="Rectangle 7"/>
            <p:cNvSpPr>
              <a:spLocks noChangeAspect="1" noChangeArrowheads="1"/>
            </p:cNvSpPr>
            <p:nvPr/>
          </p:nvSpPr>
          <p:spPr bwMode="auto">
            <a:xfrm>
              <a:off x="987" y="1572"/>
              <a:ext cx="565"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Dimensions</a:t>
              </a:r>
              <a:endParaRPr kumimoji="1" lang="pt-PT" altLang="en-US" sz="3400" b="1">
                <a:latin typeface="Times New Roman" pitchFamily="18" charset="0"/>
              </a:endParaRPr>
            </a:p>
          </p:txBody>
        </p:sp>
        <p:sp>
          <p:nvSpPr>
            <p:cNvPr id="31753" name="Oval 8"/>
            <p:cNvSpPr>
              <a:spLocks noChangeAspect="1" noChangeArrowheads="1"/>
            </p:cNvSpPr>
            <p:nvPr/>
          </p:nvSpPr>
          <p:spPr bwMode="auto">
            <a:xfrm>
              <a:off x="2172" y="824"/>
              <a:ext cx="1043" cy="306"/>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54" name="Rectangle 9"/>
            <p:cNvSpPr>
              <a:spLocks noChangeAspect="1" noChangeArrowheads="1"/>
            </p:cNvSpPr>
            <p:nvPr/>
          </p:nvSpPr>
          <p:spPr bwMode="auto">
            <a:xfrm>
              <a:off x="2531" y="905"/>
              <a:ext cx="388"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Climate</a:t>
              </a:r>
              <a:endParaRPr kumimoji="1" lang="pt-PT" altLang="en-US" sz="3400" b="1">
                <a:latin typeface="Times New Roman" pitchFamily="18" charset="0"/>
              </a:endParaRPr>
            </a:p>
          </p:txBody>
        </p:sp>
        <p:sp>
          <p:nvSpPr>
            <p:cNvPr id="31755" name="Oval 10"/>
            <p:cNvSpPr>
              <a:spLocks noChangeAspect="1" noChangeArrowheads="1"/>
            </p:cNvSpPr>
            <p:nvPr/>
          </p:nvSpPr>
          <p:spPr bwMode="auto">
            <a:xfrm>
              <a:off x="2378" y="2898"/>
              <a:ext cx="745" cy="306"/>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56" name="Rectangle 11"/>
            <p:cNvSpPr>
              <a:spLocks noChangeAspect="1" noChangeArrowheads="1"/>
            </p:cNvSpPr>
            <p:nvPr/>
          </p:nvSpPr>
          <p:spPr bwMode="auto">
            <a:xfrm>
              <a:off x="2653" y="2979"/>
              <a:ext cx="260"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Hour</a:t>
              </a:r>
              <a:endParaRPr kumimoji="1" lang="pt-PT" altLang="en-US" sz="3400" b="1">
                <a:latin typeface="Times New Roman" pitchFamily="18" charset="0"/>
              </a:endParaRPr>
            </a:p>
          </p:txBody>
        </p:sp>
        <p:sp>
          <p:nvSpPr>
            <p:cNvPr id="31757" name="Oval 12"/>
            <p:cNvSpPr>
              <a:spLocks noChangeAspect="1" noChangeArrowheads="1"/>
            </p:cNvSpPr>
            <p:nvPr/>
          </p:nvSpPr>
          <p:spPr bwMode="auto">
            <a:xfrm>
              <a:off x="1634" y="2898"/>
              <a:ext cx="671" cy="306"/>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58" name="Rectangle 13"/>
            <p:cNvSpPr>
              <a:spLocks noChangeAspect="1" noChangeArrowheads="1"/>
            </p:cNvSpPr>
            <p:nvPr/>
          </p:nvSpPr>
          <p:spPr bwMode="auto">
            <a:xfrm>
              <a:off x="1835" y="2979"/>
              <a:ext cx="329"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Month</a:t>
              </a:r>
              <a:endParaRPr kumimoji="1" lang="pt-PT" altLang="en-US" sz="3400" b="1">
                <a:latin typeface="Times New Roman" pitchFamily="18" charset="0"/>
              </a:endParaRPr>
            </a:p>
          </p:txBody>
        </p:sp>
        <p:sp>
          <p:nvSpPr>
            <p:cNvPr id="31759" name="Oval 14"/>
            <p:cNvSpPr>
              <a:spLocks noChangeAspect="1" noChangeArrowheads="1"/>
            </p:cNvSpPr>
            <p:nvPr/>
          </p:nvSpPr>
          <p:spPr bwMode="auto">
            <a:xfrm>
              <a:off x="444" y="1896"/>
              <a:ext cx="1117" cy="306"/>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60" name="Rectangle 15"/>
            <p:cNvSpPr>
              <a:spLocks noChangeAspect="1" noChangeArrowheads="1"/>
            </p:cNvSpPr>
            <p:nvPr/>
          </p:nvSpPr>
          <p:spPr bwMode="auto">
            <a:xfrm>
              <a:off x="851" y="1977"/>
              <a:ext cx="368"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Density</a:t>
              </a:r>
              <a:endParaRPr kumimoji="1" lang="pt-PT" altLang="en-US" sz="3400" b="1">
                <a:latin typeface="Times New Roman" pitchFamily="18" charset="0"/>
              </a:endParaRPr>
            </a:p>
          </p:txBody>
        </p:sp>
        <p:sp>
          <p:nvSpPr>
            <p:cNvPr id="31761" name="Oval 16"/>
            <p:cNvSpPr>
              <a:spLocks noChangeAspect="1" noChangeArrowheads="1"/>
            </p:cNvSpPr>
            <p:nvPr/>
          </p:nvSpPr>
          <p:spPr bwMode="auto">
            <a:xfrm>
              <a:off x="3642" y="2505"/>
              <a:ext cx="1415" cy="304"/>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62" name="Rectangle 17"/>
            <p:cNvSpPr>
              <a:spLocks noChangeAspect="1" noChangeArrowheads="1"/>
            </p:cNvSpPr>
            <p:nvPr/>
          </p:nvSpPr>
          <p:spPr bwMode="auto">
            <a:xfrm>
              <a:off x="4079" y="2586"/>
              <a:ext cx="610"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Accessibility</a:t>
              </a:r>
              <a:endParaRPr kumimoji="1" lang="pt-PT" altLang="en-US" sz="3400" b="1">
                <a:latin typeface="Times New Roman" pitchFamily="18" charset="0"/>
              </a:endParaRPr>
            </a:p>
          </p:txBody>
        </p:sp>
        <p:sp>
          <p:nvSpPr>
            <p:cNvPr id="31763" name="Oval 18"/>
            <p:cNvSpPr>
              <a:spLocks noChangeAspect="1" noChangeArrowheads="1"/>
            </p:cNvSpPr>
            <p:nvPr/>
          </p:nvSpPr>
          <p:spPr bwMode="auto">
            <a:xfrm>
              <a:off x="3196" y="2909"/>
              <a:ext cx="1117" cy="305"/>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64" name="Rectangle 19"/>
            <p:cNvSpPr>
              <a:spLocks noChangeAspect="1" noChangeArrowheads="1"/>
            </p:cNvSpPr>
            <p:nvPr/>
          </p:nvSpPr>
          <p:spPr bwMode="auto">
            <a:xfrm>
              <a:off x="3596" y="2989"/>
              <a:ext cx="305"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Safety</a:t>
              </a:r>
              <a:endParaRPr kumimoji="1" lang="pt-PT" altLang="en-US" sz="3400" b="1">
                <a:latin typeface="Times New Roman" pitchFamily="18" charset="0"/>
              </a:endParaRPr>
            </a:p>
          </p:txBody>
        </p:sp>
        <p:sp>
          <p:nvSpPr>
            <p:cNvPr id="31765" name="Oval 20"/>
            <p:cNvSpPr>
              <a:spLocks noChangeAspect="1" noChangeArrowheads="1"/>
            </p:cNvSpPr>
            <p:nvPr/>
          </p:nvSpPr>
          <p:spPr bwMode="auto">
            <a:xfrm>
              <a:off x="3153" y="1092"/>
              <a:ext cx="1042" cy="305"/>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66" name="Rectangle 21"/>
            <p:cNvSpPr>
              <a:spLocks noChangeAspect="1" noChangeArrowheads="1"/>
            </p:cNvSpPr>
            <p:nvPr/>
          </p:nvSpPr>
          <p:spPr bwMode="auto">
            <a:xfrm>
              <a:off x="3618" y="1173"/>
              <a:ext cx="172"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Sea</a:t>
              </a:r>
              <a:endParaRPr kumimoji="1" lang="pt-PT" altLang="en-US" sz="3400" b="1">
                <a:latin typeface="Times New Roman" pitchFamily="18" charset="0"/>
              </a:endParaRPr>
            </a:p>
          </p:txBody>
        </p:sp>
        <p:sp>
          <p:nvSpPr>
            <p:cNvPr id="31767" name="Oval 22"/>
            <p:cNvSpPr>
              <a:spLocks noChangeAspect="1" noChangeArrowheads="1"/>
            </p:cNvSpPr>
            <p:nvPr/>
          </p:nvSpPr>
          <p:spPr bwMode="auto">
            <a:xfrm>
              <a:off x="370" y="2302"/>
              <a:ext cx="1191" cy="305"/>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68" name="Rectangle 23"/>
            <p:cNvSpPr>
              <a:spLocks noChangeAspect="1" noChangeArrowheads="1"/>
            </p:cNvSpPr>
            <p:nvPr/>
          </p:nvSpPr>
          <p:spPr bwMode="auto">
            <a:xfrm>
              <a:off x="781" y="2383"/>
              <a:ext cx="437"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Capacity</a:t>
              </a:r>
              <a:endParaRPr kumimoji="1" lang="pt-PT" altLang="en-US" sz="3400" b="1">
                <a:latin typeface="Times New Roman" pitchFamily="18" charset="0"/>
              </a:endParaRPr>
            </a:p>
          </p:txBody>
        </p:sp>
        <p:sp>
          <p:nvSpPr>
            <p:cNvPr id="31769" name="Oval 24"/>
            <p:cNvSpPr>
              <a:spLocks noChangeAspect="1" noChangeArrowheads="1"/>
            </p:cNvSpPr>
            <p:nvPr/>
          </p:nvSpPr>
          <p:spPr bwMode="auto">
            <a:xfrm>
              <a:off x="4088" y="1896"/>
              <a:ext cx="1340" cy="508"/>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70" name="Rectangle 25"/>
            <p:cNvSpPr>
              <a:spLocks noChangeAspect="1" noChangeArrowheads="1"/>
            </p:cNvSpPr>
            <p:nvPr/>
          </p:nvSpPr>
          <p:spPr bwMode="auto">
            <a:xfrm>
              <a:off x="4408" y="2007"/>
              <a:ext cx="820"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Physical</a:t>
              </a:r>
              <a:r>
                <a:rPr kumimoji="1" lang="pt-PT" altLang="en-US" sz="1600">
                  <a:solidFill>
                    <a:srgbClr val="000000"/>
                  </a:solidFill>
                  <a:latin typeface="Tahoma" pitchFamily="34" charset="0"/>
                </a:rPr>
                <a:t> </a:t>
              </a:r>
              <a:r>
                <a:rPr kumimoji="1" lang="pt-PT" altLang="en-US" sz="1600" b="1">
                  <a:solidFill>
                    <a:srgbClr val="000000"/>
                  </a:solidFill>
                  <a:latin typeface="Times New Roman" pitchFamily="18" charset="0"/>
                </a:rPr>
                <a:t>Setting</a:t>
              </a:r>
              <a:r>
                <a:rPr kumimoji="1" lang="pt-PT" altLang="en-US" sz="1600">
                  <a:solidFill>
                    <a:srgbClr val="000000"/>
                  </a:solidFill>
                  <a:latin typeface="Tahoma" pitchFamily="34" charset="0"/>
                </a:rPr>
                <a:t> </a:t>
              </a:r>
              <a:endParaRPr kumimoji="1" lang="pt-PT" altLang="en-US" sz="3400" b="1">
                <a:latin typeface="Roman"/>
              </a:endParaRPr>
            </a:p>
          </p:txBody>
        </p:sp>
        <p:sp>
          <p:nvSpPr>
            <p:cNvPr id="31771" name="Oval 26"/>
            <p:cNvSpPr>
              <a:spLocks noChangeAspect="1" noChangeArrowheads="1"/>
            </p:cNvSpPr>
            <p:nvPr/>
          </p:nvSpPr>
          <p:spPr bwMode="auto">
            <a:xfrm>
              <a:off x="1396" y="1092"/>
              <a:ext cx="1042" cy="305"/>
            </a:xfrm>
            <a:prstGeom prst="ellipse">
              <a:avLst/>
            </a:prstGeom>
            <a:solidFill>
              <a:srgbClr val="FFFFFF"/>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72" name="Rectangle 27"/>
            <p:cNvSpPr>
              <a:spLocks noChangeAspect="1" noChangeArrowheads="1"/>
            </p:cNvSpPr>
            <p:nvPr/>
          </p:nvSpPr>
          <p:spPr bwMode="auto">
            <a:xfrm>
              <a:off x="1668" y="1173"/>
              <a:ext cx="520"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marL="457200" indent="-457200"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Marketing</a:t>
              </a:r>
              <a:endParaRPr kumimoji="1" lang="pt-PT" altLang="en-US" sz="3400" b="1">
                <a:latin typeface="Times New Roman" pitchFamily="18" charset="0"/>
              </a:endParaRPr>
            </a:p>
          </p:txBody>
        </p:sp>
        <p:sp>
          <p:nvSpPr>
            <p:cNvPr id="31773" name="Freeform 28"/>
            <p:cNvSpPr>
              <a:spLocks noChangeAspect="1"/>
            </p:cNvSpPr>
            <p:nvPr/>
          </p:nvSpPr>
          <p:spPr bwMode="auto">
            <a:xfrm>
              <a:off x="2166" y="1389"/>
              <a:ext cx="457" cy="419"/>
            </a:xfrm>
            <a:custGeom>
              <a:avLst/>
              <a:gdLst>
                <a:gd name="T0" fmla="*/ 11 w 457"/>
                <a:gd name="T1" fmla="*/ 0 h 419"/>
                <a:gd name="T2" fmla="*/ 0 w 457"/>
                <a:gd name="T3" fmla="*/ 14 h 419"/>
                <a:gd name="T4" fmla="*/ 446 w 457"/>
                <a:gd name="T5" fmla="*/ 419 h 419"/>
                <a:gd name="T6" fmla="*/ 457 w 457"/>
                <a:gd name="T7" fmla="*/ 405 h 419"/>
                <a:gd name="T8" fmla="*/ 11 w 457"/>
                <a:gd name="T9" fmla="*/ 0 h 419"/>
                <a:gd name="T10" fmla="*/ 0 60000 65536"/>
                <a:gd name="T11" fmla="*/ 0 60000 65536"/>
                <a:gd name="T12" fmla="*/ 0 60000 65536"/>
                <a:gd name="T13" fmla="*/ 0 60000 65536"/>
                <a:gd name="T14" fmla="*/ 0 60000 65536"/>
                <a:gd name="T15" fmla="*/ 0 w 457"/>
                <a:gd name="T16" fmla="*/ 0 h 419"/>
                <a:gd name="T17" fmla="*/ 457 w 457"/>
                <a:gd name="T18" fmla="*/ 419 h 419"/>
              </a:gdLst>
              <a:ahLst/>
              <a:cxnLst>
                <a:cxn ang="T10">
                  <a:pos x="T0" y="T1"/>
                </a:cxn>
                <a:cxn ang="T11">
                  <a:pos x="T2" y="T3"/>
                </a:cxn>
                <a:cxn ang="T12">
                  <a:pos x="T4" y="T5"/>
                </a:cxn>
                <a:cxn ang="T13">
                  <a:pos x="T6" y="T7"/>
                </a:cxn>
                <a:cxn ang="T14">
                  <a:pos x="T8" y="T9"/>
                </a:cxn>
              </a:cxnLst>
              <a:rect l="T15" t="T16" r="T17" b="T18"/>
              <a:pathLst>
                <a:path w="457" h="419">
                  <a:moveTo>
                    <a:pt x="11" y="0"/>
                  </a:moveTo>
                  <a:lnTo>
                    <a:pt x="0" y="14"/>
                  </a:lnTo>
                  <a:lnTo>
                    <a:pt x="446" y="419"/>
                  </a:lnTo>
                  <a:lnTo>
                    <a:pt x="457" y="405"/>
                  </a:lnTo>
                  <a:lnTo>
                    <a:pt x="1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4" name="Rectangle 29"/>
            <p:cNvSpPr>
              <a:spLocks noChangeAspect="1" noChangeArrowheads="1"/>
            </p:cNvSpPr>
            <p:nvPr/>
          </p:nvSpPr>
          <p:spPr bwMode="auto">
            <a:xfrm>
              <a:off x="2696" y="1128"/>
              <a:ext cx="18" cy="664"/>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75" name="Freeform 30"/>
            <p:cNvSpPr>
              <a:spLocks noChangeAspect="1"/>
            </p:cNvSpPr>
            <p:nvPr/>
          </p:nvSpPr>
          <p:spPr bwMode="auto">
            <a:xfrm>
              <a:off x="2717" y="1387"/>
              <a:ext cx="753" cy="421"/>
            </a:xfrm>
            <a:custGeom>
              <a:avLst/>
              <a:gdLst>
                <a:gd name="T0" fmla="*/ 0 w 753"/>
                <a:gd name="T1" fmla="*/ 405 h 421"/>
                <a:gd name="T2" fmla="*/ 10 w 753"/>
                <a:gd name="T3" fmla="*/ 421 h 421"/>
                <a:gd name="T4" fmla="*/ 753 w 753"/>
                <a:gd name="T5" fmla="*/ 16 h 421"/>
                <a:gd name="T6" fmla="*/ 744 w 753"/>
                <a:gd name="T7" fmla="*/ 0 h 421"/>
                <a:gd name="T8" fmla="*/ 0 w 753"/>
                <a:gd name="T9" fmla="*/ 405 h 421"/>
                <a:gd name="T10" fmla="*/ 0 60000 65536"/>
                <a:gd name="T11" fmla="*/ 0 60000 65536"/>
                <a:gd name="T12" fmla="*/ 0 60000 65536"/>
                <a:gd name="T13" fmla="*/ 0 60000 65536"/>
                <a:gd name="T14" fmla="*/ 0 60000 65536"/>
                <a:gd name="T15" fmla="*/ 0 w 753"/>
                <a:gd name="T16" fmla="*/ 0 h 421"/>
                <a:gd name="T17" fmla="*/ 753 w 753"/>
                <a:gd name="T18" fmla="*/ 421 h 421"/>
              </a:gdLst>
              <a:ahLst/>
              <a:cxnLst>
                <a:cxn ang="T10">
                  <a:pos x="T0" y="T1"/>
                </a:cxn>
                <a:cxn ang="T11">
                  <a:pos x="T2" y="T3"/>
                </a:cxn>
                <a:cxn ang="T12">
                  <a:pos x="T4" y="T5"/>
                </a:cxn>
                <a:cxn ang="T13">
                  <a:pos x="T6" y="T7"/>
                </a:cxn>
                <a:cxn ang="T14">
                  <a:pos x="T8" y="T9"/>
                </a:cxn>
              </a:cxnLst>
              <a:rect l="T15" t="T16" r="T17" b="T18"/>
              <a:pathLst>
                <a:path w="753" h="421">
                  <a:moveTo>
                    <a:pt x="0" y="405"/>
                  </a:moveTo>
                  <a:lnTo>
                    <a:pt x="10" y="421"/>
                  </a:lnTo>
                  <a:lnTo>
                    <a:pt x="753" y="16"/>
                  </a:lnTo>
                  <a:lnTo>
                    <a:pt x="744" y="0"/>
                  </a:lnTo>
                  <a:lnTo>
                    <a:pt x="0" y="40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6" name="Rectangle 31"/>
            <p:cNvSpPr>
              <a:spLocks noChangeAspect="1" noChangeArrowheads="1"/>
            </p:cNvSpPr>
            <p:nvPr/>
          </p:nvSpPr>
          <p:spPr bwMode="auto">
            <a:xfrm>
              <a:off x="1560" y="2089"/>
              <a:ext cx="520" cy="1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77" name="Freeform 32"/>
            <p:cNvSpPr>
              <a:spLocks noChangeAspect="1"/>
            </p:cNvSpPr>
            <p:nvPr/>
          </p:nvSpPr>
          <p:spPr bwMode="auto">
            <a:xfrm>
              <a:off x="1558" y="2193"/>
              <a:ext cx="674" cy="219"/>
            </a:xfrm>
            <a:custGeom>
              <a:avLst/>
              <a:gdLst>
                <a:gd name="T0" fmla="*/ 0 w 674"/>
                <a:gd name="T1" fmla="*/ 202 h 219"/>
                <a:gd name="T2" fmla="*/ 5 w 674"/>
                <a:gd name="T3" fmla="*/ 219 h 219"/>
                <a:gd name="T4" fmla="*/ 674 w 674"/>
                <a:gd name="T5" fmla="*/ 17 h 219"/>
                <a:gd name="T6" fmla="*/ 670 w 674"/>
                <a:gd name="T7" fmla="*/ 0 h 219"/>
                <a:gd name="T8" fmla="*/ 0 w 674"/>
                <a:gd name="T9" fmla="*/ 202 h 219"/>
                <a:gd name="T10" fmla="*/ 0 60000 65536"/>
                <a:gd name="T11" fmla="*/ 0 60000 65536"/>
                <a:gd name="T12" fmla="*/ 0 60000 65536"/>
                <a:gd name="T13" fmla="*/ 0 60000 65536"/>
                <a:gd name="T14" fmla="*/ 0 60000 65536"/>
                <a:gd name="T15" fmla="*/ 0 w 674"/>
                <a:gd name="T16" fmla="*/ 0 h 219"/>
                <a:gd name="T17" fmla="*/ 674 w 674"/>
                <a:gd name="T18" fmla="*/ 219 h 219"/>
              </a:gdLst>
              <a:ahLst/>
              <a:cxnLst>
                <a:cxn ang="T10">
                  <a:pos x="T0" y="T1"/>
                </a:cxn>
                <a:cxn ang="T11">
                  <a:pos x="T2" y="T3"/>
                </a:cxn>
                <a:cxn ang="T12">
                  <a:pos x="T4" y="T5"/>
                </a:cxn>
                <a:cxn ang="T13">
                  <a:pos x="T6" y="T7"/>
                </a:cxn>
                <a:cxn ang="T14">
                  <a:pos x="T8" y="T9"/>
                </a:cxn>
              </a:cxnLst>
              <a:rect l="T15" t="T16" r="T17" b="T18"/>
              <a:pathLst>
                <a:path w="674" h="219">
                  <a:moveTo>
                    <a:pt x="0" y="202"/>
                  </a:moveTo>
                  <a:lnTo>
                    <a:pt x="5" y="219"/>
                  </a:lnTo>
                  <a:lnTo>
                    <a:pt x="674" y="17"/>
                  </a:lnTo>
                  <a:lnTo>
                    <a:pt x="670" y="0"/>
                  </a:lnTo>
                  <a:lnTo>
                    <a:pt x="0" y="20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8" name="Freeform 33"/>
            <p:cNvSpPr>
              <a:spLocks noChangeAspect="1"/>
            </p:cNvSpPr>
            <p:nvPr/>
          </p:nvSpPr>
          <p:spPr bwMode="auto">
            <a:xfrm>
              <a:off x="2000" y="2295"/>
              <a:ext cx="533" cy="621"/>
            </a:xfrm>
            <a:custGeom>
              <a:avLst/>
              <a:gdLst>
                <a:gd name="T0" fmla="*/ 0 w 533"/>
                <a:gd name="T1" fmla="*/ 607 h 621"/>
                <a:gd name="T2" fmla="*/ 12 w 533"/>
                <a:gd name="T3" fmla="*/ 621 h 621"/>
                <a:gd name="T4" fmla="*/ 533 w 533"/>
                <a:gd name="T5" fmla="*/ 14 h 621"/>
                <a:gd name="T6" fmla="*/ 520 w 533"/>
                <a:gd name="T7" fmla="*/ 0 h 621"/>
                <a:gd name="T8" fmla="*/ 0 w 533"/>
                <a:gd name="T9" fmla="*/ 607 h 621"/>
                <a:gd name="T10" fmla="*/ 0 60000 65536"/>
                <a:gd name="T11" fmla="*/ 0 60000 65536"/>
                <a:gd name="T12" fmla="*/ 0 60000 65536"/>
                <a:gd name="T13" fmla="*/ 0 60000 65536"/>
                <a:gd name="T14" fmla="*/ 0 60000 65536"/>
                <a:gd name="T15" fmla="*/ 0 w 533"/>
                <a:gd name="T16" fmla="*/ 0 h 621"/>
                <a:gd name="T17" fmla="*/ 533 w 533"/>
                <a:gd name="T18" fmla="*/ 621 h 621"/>
              </a:gdLst>
              <a:ahLst/>
              <a:cxnLst>
                <a:cxn ang="T10">
                  <a:pos x="T0" y="T1"/>
                </a:cxn>
                <a:cxn ang="T11">
                  <a:pos x="T2" y="T3"/>
                </a:cxn>
                <a:cxn ang="T12">
                  <a:pos x="T4" y="T5"/>
                </a:cxn>
                <a:cxn ang="T13">
                  <a:pos x="T6" y="T7"/>
                </a:cxn>
                <a:cxn ang="T14">
                  <a:pos x="T8" y="T9"/>
                </a:cxn>
              </a:cxnLst>
              <a:rect l="T15" t="T16" r="T17" b="T18"/>
              <a:pathLst>
                <a:path w="533" h="621">
                  <a:moveTo>
                    <a:pt x="0" y="607"/>
                  </a:moveTo>
                  <a:lnTo>
                    <a:pt x="12" y="621"/>
                  </a:lnTo>
                  <a:lnTo>
                    <a:pt x="533" y="14"/>
                  </a:lnTo>
                  <a:lnTo>
                    <a:pt x="520" y="0"/>
                  </a:lnTo>
                  <a:lnTo>
                    <a:pt x="0" y="6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79" name="Rectangle 34"/>
            <p:cNvSpPr>
              <a:spLocks noChangeAspect="1" noChangeArrowheads="1"/>
            </p:cNvSpPr>
            <p:nvPr/>
          </p:nvSpPr>
          <p:spPr bwMode="auto">
            <a:xfrm>
              <a:off x="2740" y="2302"/>
              <a:ext cx="19" cy="607"/>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80" name="Freeform 35"/>
            <p:cNvSpPr>
              <a:spLocks noChangeAspect="1"/>
            </p:cNvSpPr>
            <p:nvPr/>
          </p:nvSpPr>
          <p:spPr bwMode="auto">
            <a:xfrm>
              <a:off x="3194" y="2193"/>
              <a:ext cx="1120" cy="320"/>
            </a:xfrm>
            <a:custGeom>
              <a:avLst/>
              <a:gdLst>
                <a:gd name="T0" fmla="*/ 1116 w 1120"/>
                <a:gd name="T1" fmla="*/ 320 h 320"/>
                <a:gd name="T2" fmla="*/ 1120 w 1120"/>
                <a:gd name="T3" fmla="*/ 303 h 320"/>
                <a:gd name="T4" fmla="*/ 5 w 1120"/>
                <a:gd name="T5" fmla="*/ 0 h 320"/>
                <a:gd name="T6" fmla="*/ 0 w 1120"/>
                <a:gd name="T7" fmla="*/ 17 h 320"/>
                <a:gd name="T8" fmla="*/ 1116 w 1120"/>
                <a:gd name="T9" fmla="*/ 320 h 320"/>
                <a:gd name="T10" fmla="*/ 0 60000 65536"/>
                <a:gd name="T11" fmla="*/ 0 60000 65536"/>
                <a:gd name="T12" fmla="*/ 0 60000 65536"/>
                <a:gd name="T13" fmla="*/ 0 60000 65536"/>
                <a:gd name="T14" fmla="*/ 0 60000 65536"/>
                <a:gd name="T15" fmla="*/ 0 w 1120"/>
                <a:gd name="T16" fmla="*/ 0 h 320"/>
                <a:gd name="T17" fmla="*/ 1120 w 1120"/>
                <a:gd name="T18" fmla="*/ 320 h 320"/>
              </a:gdLst>
              <a:ahLst/>
              <a:cxnLst>
                <a:cxn ang="T10">
                  <a:pos x="T0" y="T1"/>
                </a:cxn>
                <a:cxn ang="T11">
                  <a:pos x="T2" y="T3"/>
                </a:cxn>
                <a:cxn ang="T12">
                  <a:pos x="T4" y="T5"/>
                </a:cxn>
                <a:cxn ang="T13">
                  <a:pos x="T6" y="T7"/>
                </a:cxn>
                <a:cxn ang="T14">
                  <a:pos x="T8" y="T9"/>
                </a:cxn>
              </a:cxnLst>
              <a:rect l="T15" t="T16" r="T17" b="T18"/>
              <a:pathLst>
                <a:path w="1120" h="320">
                  <a:moveTo>
                    <a:pt x="1116" y="320"/>
                  </a:moveTo>
                  <a:lnTo>
                    <a:pt x="1120" y="303"/>
                  </a:lnTo>
                  <a:lnTo>
                    <a:pt x="5" y="0"/>
                  </a:lnTo>
                  <a:lnTo>
                    <a:pt x="0" y="17"/>
                  </a:lnTo>
                  <a:lnTo>
                    <a:pt x="1116" y="3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81" name="Rectangle 36"/>
            <p:cNvSpPr>
              <a:spLocks noChangeAspect="1" noChangeArrowheads="1"/>
            </p:cNvSpPr>
            <p:nvPr/>
          </p:nvSpPr>
          <p:spPr bwMode="auto">
            <a:xfrm>
              <a:off x="3345" y="2089"/>
              <a:ext cx="743" cy="19"/>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82" name="Freeform 37"/>
            <p:cNvSpPr>
              <a:spLocks noChangeAspect="1"/>
            </p:cNvSpPr>
            <p:nvPr/>
          </p:nvSpPr>
          <p:spPr bwMode="auto">
            <a:xfrm>
              <a:off x="3343" y="1788"/>
              <a:ext cx="674" cy="219"/>
            </a:xfrm>
            <a:custGeom>
              <a:avLst/>
              <a:gdLst>
                <a:gd name="T0" fmla="*/ 674 w 674"/>
                <a:gd name="T1" fmla="*/ 17 h 219"/>
                <a:gd name="T2" fmla="*/ 669 w 674"/>
                <a:gd name="T3" fmla="*/ 0 h 219"/>
                <a:gd name="T4" fmla="*/ 0 w 674"/>
                <a:gd name="T5" fmla="*/ 202 h 219"/>
                <a:gd name="T6" fmla="*/ 5 w 674"/>
                <a:gd name="T7" fmla="*/ 219 h 219"/>
                <a:gd name="T8" fmla="*/ 674 w 674"/>
                <a:gd name="T9" fmla="*/ 17 h 219"/>
                <a:gd name="T10" fmla="*/ 0 60000 65536"/>
                <a:gd name="T11" fmla="*/ 0 60000 65536"/>
                <a:gd name="T12" fmla="*/ 0 60000 65536"/>
                <a:gd name="T13" fmla="*/ 0 60000 65536"/>
                <a:gd name="T14" fmla="*/ 0 60000 65536"/>
                <a:gd name="T15" fmla="*/ 0 w 674"/>
                <a:gd name="T16" fmla="*/ 0 h 219"/>
                <a:gd name="T17" fmla="*/ 674 w 674"/>
                <a:gd name="T18" fmla="*/ 219 h 219"/>
              </a:gdLst>
              <a:ahLst/>
              <a:cxnLst>
                <a:cxn ang="T10">
                  <a:pos x="T0" y="T1"/>
                </a:cxn>
                <a:cxn ang="T11">
                  <a:pos x="T2" y="T3"/>
                </a:cxn>
                <a:cxn ang="T12">
                  <a:pos x="T4" y="T5"/>
                </a:cxn>
                <a:cxn ang="T13">
                  <a:pos x="T6" y="T7"/>
                </a:cxn>
                <a:cxn ang="T14">
                  <a:pos x="T8" y="T9"/>
                </a:cxn>
              </a:cxnLst>
              <a:rect l="T15" t="T16" r="T17" b="T18"/>
              <a:pathLst>
                <a:path w="674" h="219">
                  <a:moveTo>
                    <a:pt x="674" y="17"/>
                  </a:moveTo>
                  <a:lnTo>
                    <a:pt x="669" y="0"/>
                  </a:lnTo>
                  <a:lnTo>
                    <a:pt x="0" y="202"/>
                  </a:lnTo>
                  <a:lnTo>
                    <a:pt x="5" y="219"/>
                  </a:lnTo>
                  <a:lnTo>
                    <a:pt x="674" y="1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83" name="Oval 38"/>
            <p:cNvSpPr>
              <a:spLocks noChangeAspect="1" noChangeArrowheads="1"/>
            </p:cNvSpPr>
            <p:nvPr/>
          </p:nvSpPr>
          <p:spPr bwMode="auto">
            <a:xfrm>
              <a:off x="296" y="2694"/>
              <a:ext cx="1265" cy="306"/>
            </a:xfrm>
            <a:prstGeom prst="ellipse">
              <a:avLst/>
            </a:prstGeom>
            <a:solidFill>
              <a:srgbClr val="FF0000"/>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31784" name="Rectangle 39"/>
            <p:cNvSpPr>
              <a:spLocks noChangeAspect="1" noChangeArrowheads="1"/>
            </p:cNvSpPr>
            <p:nvPr/>
          </p:nvSpPr>
          <p:spPr bwMode="auto">
            <a:xfrm>
              <a:off x="825" y="2775"/>
              <a:ext cx="273" cy="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Users</a:t>
              </a:r>
              <a:endParaRPr kumimoji="1" lang="pt-PT" altLang="en-US" sz="3400" b="1">
                <a:latin typeface="Times New Roman" pitchFamily="18" charset="0"/>
              </a:endParaRPr>
            </a:p>
          </p:txBody>
        </p:sp>
        <p:sp>
          <p:nvSpPr>
            <p:cNvPr id="31785" name="Freeform 40"/>
            <p:cNvSpPr>
              <a:spLocks noChangeAspect="1"/>
            </p:cNvSpPr>
            <p:nvPr/>
          </p:nvSpPr>
          <p:spPr bwMode="auto">
            <a:xfrm>
              <a:off x="1549" y="2238"/>
              <a:ext cx="829" cy="584"/>
            </a:xfrm>
            <a:custGeom>
              <a:avLst/>
              <a:gdLst>
                <a:gd name="T0" fmla="*/ 0 w 829"/>
                <a:gd name="T1" fmla="*/ 568 h 584"/>
                <a:gd name="T2" fmla="*/ 11 w 829"/>
                <a:gd name="T3" fmla="*/ 584 h 584"/>
                <a:gd name="T4" fmla="*/ 829 w 829"/>
                <a:gd name="T5" fmla="*/ 15 h 584"/>
                <a:gd name="T6" fmla="*/ 818 w 829"/>
                <a:gd name="T7" fmla="*/ 0 h 584"/>
                <a:gd name="T8" fmla="*/ 0 w 829"/>
                <a:gd name="T9" fmla="*/ 568 h 584"/>
                <a:gd name="T10" fmla="*/ 0 60000 65536"/>
                <a:gd name="T11" fmla="*/ 0 60000 65536"/>
                <a:gd name="T12" fmla="*/ 0 60000 65536"/>
                <a:gd name="T13" fmla="*/ 0 60000 65536"/>
                <a:gd name="T14" fmla="*/ 0 60000 65536"/>
                <a:gd name="T15" fmla="*/ 0 w 829"/>
                <a:gd name="T16" fmla="*/ 0 h 584"/>
                <a:gd name="T17" fmla="*/ 829 w 829"/>
                <a:gd name="T18" fmla="*/ 584 h 584"/>
              </a:gdLst>
              <a:ahLst/>
              <a:cxnLst>
                <a:cxn ang="T10">
                  <a:pos x="T0" y="T1"/>
                </a:cxn>
                <a:cxn ang="T11">
                  <a:pos x="T2" y="T3"/>
                </a:cxn>
                <a:cxn ang="T12">
                  <a:pos x="T4" y="T5"/>
                </a:cxn>
                <a:cxn ang="T13">
                  <a:pos x="T6" y="T7"/>
                </a:cxn>
                <a:cxn ang="T14">
                  <a:pos x="T8" y="T9"/>
                </a:cxn>
              </a:cxnLst>
              <a:rect l="T15" t="T16" r="T17" b="T18"/>
              <a:pathLst>
                <a:path w="829" h="584">
                  <a:moveTo>
                    <a:pt x="0" y="568"/>
                  </a:moveTo>
                  <a:lnTo>
                    <a:pt x="11" y="584"/>
                  </a:lnTo>
                  <a:lnTo>
                    <a:pt x="829" y="15"/>
                  </a:lnTo>
                  <a:lnTo>
                    <a:pt x="818" y="0"/>
                  </a:lnTo>
                  <a:lnTo>
                    <a:pt x="0" y="56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86" name="Freeform 41"/>
            <p:cNvSpPr>
              <a:spLocks noChangeAspect="1"/>
            </p:cNvSpPr>
            <p:nvPr/>
          </p:nvSpPr>
          <p:spPr bwMode="auto">
            <a:xfrm>
              <a:off x="3041" y="2233"/>
              <a:ext cx="533" cy="683"/>
            </a:xfrm>
            <a:custGeom>
              <a:avLst/>
              <a:gdLst>
                <a:gd name="T0" fmla="*/ 521 w 533"/>
                <a:gd name="T1" fmla="*/ 683 h 683"/>
                <a:gd name="T2" fmla="*/ 533 w 533"/>
                <a:gd name="T3" fmla="*/ 669 h 683"/>
                <a:gd name="T4" fmla="*/ 12 w 533"/>
                <a:gd name="T5" fmla="*/ 0 h 683"/>
                <a:gd name="T6" fmla="*/ 0 w 533"/>
                <a:gd name="T7" fmla="*/ 14 h 683"/>
                <a:gd name="T8" fmla="*/ 521 w 533"/>
                <a:gd name="T9" fmla="*/ 683 h 683"/>
                <a:gd name="T10" fmla="*/ 0 60000 65536"/>
                <a:gd name="T11" fmla="*/ 0 60000 65536"/>
                <a:gd name="T12" fmla="*/ 0 60000 65536"/>
                <a:gd name="T13" fmla="*/ 0 60000 65536"/>
                <a:gd name="T14" fmla="*/ 0 60000 65536"/>
                <a:gd name="T15" fmla="*/ 0 w 533"/>
                <a:gd name="T16" fmla="*/ 0 h 683"/>
                <a:gd name="T17" fmla="*/ 533 w 533"/>
                <a:gd name="T18" fmla="*/ 683 h 683"/>
              </a:gdLst>
              <a:ahLst/>
              <a:cxnLst>
                <a:cxn ang="T10">
                  <a:pos x="T0" y="T1"/>
                </a:cxn>
                <a:cxn ang="T11">
                  <a:pos x="T2" y="T3"/>
                </a:cxn>
                <a:cxn ang="T12">
                  <a:pos x="T4" y="T5"/>
                </a:cxn>
                <a:cxn ang="T13">
                  <a:pos x="T6" y="T7"/>
                </a:cxn>
                <a:cxn ang="T14">
                  <a:pos x="T8" y="T9"/>
                </a:cxn>
              </a:cxnLst>
              <a:rect l="T15" t="T16" r="T17" b="T18"/>
              <a:pathLst>
                <a:path w="533" h="683">
                  <a:moveTo>
                    <a:pt x="521" y="683"/>
                  </a:moveTo>
                  <a:lnTo>
                    <a:pt x="533" y="669"/>
                  </a:lnTo>
                  <a:lnTo>
                    <a:pt x="12" y="0"/>
                  </a:lnTo>
                  <a:lnTo>
                    <a:pt x="0" y="14"/>
                  </a:lnTo>
                  <a:lnTo>
                    <a:pt x="521" y="6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1787" name="Oval 42"/>
            <p:cNvSpPr>
              <a:spLocks noChangeAspect="1" noChangeArrowheads="1"/>
            </p:cNvSpPr>
            <p:nvPr/>
          </p:nvSpPr>
          <p:spPr bwMode="auto">
            <a:xfrm>
              <a:off x="3772" y="1426"/>
              <a:ext cx="1340" cy="405"/>
            </a:xfrm>
            <a:prstGeom prst="ellipse">
              <a:avLst/>
            </a:prstGeom>
            <a:solidFill>
              <a:srgbClr val="FFFF00"/>
            </a:solidFill>
            <a:ln w="23813">
              <a:solidFill>
                <a:srgbClr val="000000"/>
              </a:solidFill>
              <a:round/>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sz="1600">
                <a:solidFill>
                  <a:schemeClr val="bg1"/>
                </a:solidFill>
                <a:latin typeface="Times New Roman" pitchFamily="18" charset="0"/>
              </a:endParaRPr>
            </a:p>
          </p:txBody>
        </p:sp>
        <p:sp>
          <p:nvSpPr>
            <p:cNvPr id="31788" name="Rectangle 43"/>
            <p:cNvSpPr>
              <a:spLocks noChangeAspect="1" noChangeArrowheads="1"/>
            </p:cNvSpPr>
            <p:nvPr/>
          </p:nvSpPr>
          <p:spPr bwMode="auto">
            <a:xfrm>
              <a:off x="4041" y="1522"/>
              <a:ext cx="743" cy="138"/>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20000"/>
                </a:spcBef>
              </a:pPr>
              <a:r>
                <a:rPr kumimoji="1" lang="pt-PT" altLang="en-US" sz="1600" b="1">
                  <a:solidFill>
                    <a:srgbClr val="000000"/>
                  </a:solidFill>
                  <a:latin typeface="Times New Roman" pitchFamily="18" charset="0"/>
                </a:rPr>
                <a:t>Infra-structure</a:t>
              </a:r>
              <a:endParaRPr kumimoji="1" lang="pt-PT" altLang="en-US" sz="1600" b="1">
                <a:latin typeface="Times New Roman" pitchFamily="18" charset="0"/>
              </a:endParaRPr>
            </a:p>
          </p:txBody>
        </p:sp>
        <p:sp>
          <p:nvSpPr>
            <p:cNvPr id="31789" name="Freeform 44"/>
            <p:cNvSpPr>
              <a:spLocks noChangeAspect="1"/>
            </p:cNvSpPr>
            <p:nvPr/>
          </p:nvSpPr>
          <p:spPr bwMode="auto">
            <a:xfrm>
              <a:off x="1706" y="1710"/>
              <a:ext cx="481" cy="196"/>
            </a:xfrm>
            <a:custGeom>
              <a:avLst/>
              <a:gdLst>
                <a:gd name="T0" fmla="*/ 6 w 481"/>
                <a:gd name="T1" fmla="*/ 0 h 196"/>
                <a:gd name="T2" fmla="*/ 0 w 481"/>
                <a:gd name="T3" fmla="*/ 17 h 196"/>
                <a:gd name="T4" fmla="*/ 475 w 481"/>
                <a:gd name="T5" fmla="*/ 196 h 196"/>
                <a:gd name="T6" fmla="*/ 481 w 481"/>
                <a:gd name="T7" fmla="*/ 179 h 196"/>
                <a:gd name="T8" fmla="*/ 6 w 481"/>
                <a:gd name="T9" fmla="*/ 0 h 196"/>
                <a:gd name="T10" fmla="*/ 0 60000 65536"/>
                <a:gd name="T11" fmla="*/ 0 60000 65536"/>
                <a:gd name="T12" fmla="*/ 0 60000 65536"/>
                <a:gd name="T13" fmla="*/ 0 60000 65536"/>
                <a:gd name="T14" fmla="*/ 0 60000 65536"/>
                <a:gd name="T15" fmla="*/ 0 w 481"/>
                <a:gd name="T16" fmla="*/ 0 h 196"/>
                <a:gd name="T17" fmla="*/ 481 w 481"/>
                <a:gd name="T18" fmla="*/ 196 h 196"/>
              </a:gdLst>
              <a:ahLst/>
              <a:cxnLst>
                <a:cxn ang="T10">
                  <a:pos x="T0" y="T1"/>
                </a:cxn>
                <a:cxn ang="T11">
                  <a:pos x="T2" y="T3"/>
                </a:cxn>
                <a:cxn ang="T12">
                  <a:pos x="T4" y="T5"/>
                </a:cxn>
                <a:cxn ang="T13">
                  <a:pos x="T6" y="T7"/>
                </a:cxn>
                <a:cxn ang="T14">
                  <a:pos x="T8" y="T9"/>
                </a:cxn>
              </a:cxnLst>
              <a:rect l="T15" t="T16" r="T17" b="T18"/>
              <a:pathLst>
                <a:path w="481" h="196">
                  <a:moveTo>
                    <a:pt x="6" y="0"/>
                  </a:moveTo>
                  <a:lnTo>
                    <a:pt x="0" y="17"/>
                  </a:lnTo>
                  <a:lnTo>
                    <a:pt x="475" y="196"/>
                  </a:lnTo>
                  <a:lnTo>
                    <a:pt x="481" y="179"/>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31748" name="Rectangle 46"/>
          <p:cNvSpPr>
            <a:spLocks noChangeArrowheads="1"/>
          </p:cNvSpPr>
          <p:nvPr/>
        </p:nvSpPr>
        <p:spPr bwMode="auto">
          <a:xfrm>
            <a:off x="0" y="5445125"/>
            <a:ext cx="9144000"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a:solidFill>
                  <a:schemeClr val="bg1"/>
                </a:solidFill>
                <a:latin typeface="Calibri" pitchFamily="34" charset="0"/>
              </a:rPr>
              <a:t>USER ACTIVITIES</a:t>
            </a:r>
          </a:p>
          <a:p>
            <a:pPr eaLnBrk="1" hangingPunct="1"/>
            <a:r>
              <a:rPr lang="en-GB" altLang="en-US" b="1">
                <a:solidFill>
                  <a:srgbClr val="FFFF00"/>
                </a:solidFill>
                <a:latin typeface="Calibri" pitchFamily="34" charset="0"/>
              </a:rPr>
              <a:t>Development </a:t>
            </a:r>
            <a:r>
              <a:rPr lang="en-GB" altLang="en-US">
                <a:solidFill>
                  <a:schemeClr val="bg1"/>
                </a:solidFill>
                <a:latin typeface="Calibri" pitchFamily="34" charset="0"/>
              </a:rPr>
              <a:t>Buildings, Landfill, Dredging, Drainage, etc</a:t>
            </a:r>
            <a:endParaRPr lang="en-GB" altLang="en-US" b="1">
              <a:solidFill>
                <a:schemeClr val="bg1"/>
              </a:solidFill>
              <a:latin typeface="Calibri" pitchFamily="34" charset="0"/>
            </a:endParaRPr>
          </a:p>
          <a:p>
            <a:pPr eaLnBrk="1" hangingPunct="1"/>
            <a:r>
              <a:rPr lang="en-GB" altLang="en-US" b="1">
                <a:solidFill>
                  <a:srgbClr val="FFFF00"/>
                </a:solidFill>
                <a:latin typeface="Calibri" pitchFamily="34" charset="0"/>
              </a:rPr>
              <a:t>Recreational </a:t>
            </a:r>
            <a:r>
              <a:rPr lang="en-GB" altLang="en-US">
                <a:solidFill>
                  <a:schemeClr val="bg1"/>
                </a:solidFill>
                <a:latin typeface="Calibri" pitchFamily="34" charset="0"/>
              </a:rPr>
              <a:t>SCUBA, Yachting, Jet ski, Surfing, Walking, Wildlife, Swimming, etc.</a:t>
            </a:r>
            <a:endParaRPr lang="en-GB" altLang="en-US" b="1">
              <a:solidFill>
                <a:schemeClr val="bg1"/>
              </a:solidFill>
              <a:latin typeface="Calibri" pitchFamily="34" charset="0"/>
            </a:endParaRPr>
          </a:p>
          <a:p>
            <a:pPr eaLnBrk="1" hangingPunct="1"/>
            <a:r>
              <a:rPr lang="en-GB" altLang="en-US" b="1">
                <a:solidFill>
                  <a:srgbClr val="FFFF00"/>
                </a:solidFill>
                <a:latin typeface="Calibri" pitchFamily="34" charset="0"/>
              </a:rPr>
              <a:t>Operational  </a:t>
            </a:r>
            <a:r>
              <a:rPr lang="en-GB" altLang="en-US">
                <a:solidFill>
                  <a:schemeClr val="bg1"/>
                </a:solidFill>
                <a:latin typeface="Calibri" pitchFamily="34" charset="0"/>
              </a:rPr>
              <a:t>Waste disposal, Energy, Marinas/parks, Defence, Boating, etc.</a:t>
            </a:r>
          </a:p>
          <a:p>
            <a:pPr eaLnBrk="1" hangingPunct="1"/>
            <a:r>
              <a:rPr lang="en-GB" altLang="en-US">
                <a:solidFill>
                  <a:schemeClr val="bg1"/>
                </a:solidFill>
                <a:latin typeface="Calibri" pitchFamily="34" charset="0"/>
              </a:rPr>
              <a:t>(adapted from UNEP 1997)</a:t>
            </a:r>
            <a:endParaRPr lang="en-US" altLang="en-US">
              <a:solidFill>
                <a:schemeClr val="bg1"/>
              </a:solidFill>
              <a:latin typeface="Calibri" pitchFamily="34" charset="0"/>
            </a:endParaRPr>
          </a:p>
        </p:txBody>
      </p:sp>
    </p:spTree>
    <p:extLst>
      <p:ext uri="{BB962C8B-B14F-4D97-AF65-F5344CB8AC3E}">
        <p14:creationId xmlns:p14="http://schemas.microsoft.com/office/powerpoint/2010/main" val="386110228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9394" name="Picture 2" descr="u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750" y="-1081088"/>
            <a:ext cx="6540500" cy="902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5" name="Line 3"/>
          <p:cNvSpPr>
            <a:spLocks noChangeShapeType="1"/>
          </p:cNvSpPr>
          <p:nvPr/>
        </p:nvSpPr>
        <p:spPr bwMode="auto">
          <a:xfrm>
            <a:off x="3559175" y="2670175"/>
            <a:ext cx="2025650" cy="0"/>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59396" name="Line 4"/>
          <p:cNvSpPr>
            <a:spLocks noChangeShapeType="1"/>
          </p:cNvSpPr>
          <p:nvPr/>
        </p:nvSpPr>
        <p:spPr bwMode="auto">
          <a:xfrm>
            <a:off x="5584825" y="2670175"/>
            <a:ext cx="0" cy="1922463"/>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59397" name="Line 5"/>
          <p:cNvSpPr>
            <a:spLocks noChangeShapeType="1"/>
          </p:cNvSpPr>
          <p:nvPr/>
        </p:nvSpPr>
        <p:spPr bwMode="auto">
          <a:xfrm flipH="1">
            <a:off x="3559175" y="4592638"/>
            <a:ext cx="2025650" cy="0"/>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59398" name="Line 6"/>
          <p:cNvSpPr>
            <a:spLocks noChangeShapeType="1"/>
          </p:cNvSpPr>
          <p:nvPr/>
        </p:nvSpPr>
        <p:spPr bwMode="auto">
          <a:xfrm flipV="1">
            <a:off x="3559175" y="2619375"/>
            <a:ext cx="0" cy="1973263"/>
          </a:xfrm>
          <a:prstGeom prst="line">
            <a:avLst/>
          </a:prstGeom>
          <a:noFill/>
          <a:ln w="57150">
            <a:solidFill>
              <a:srgbClr val="FF3300"/>
            </a:solidFill>
            <a:round/>
            <a:headEnd/>
            <a:tailEnd/>
          </a:ln>
          <a:extLst>
            <a:ext uri="{909E8E84-426E-40DD-AFC4-6F175D3DCCD1}">
              <a14:hiddenFill xmlns:a14="http://schemas.microsoft.com/office/drawing/2010/main">
                <a:noFill/>
              </a14:hiddenFill>
            </a:ext>
          </a:extLst>
        </p:spPr>
        <p:txBody>
          <a:bodyPr/>
          <a:lstStyle/>
          <a:p>
            <a:endParaRPr lang="en-GB" dirty="0"/>
          </a:p>
        </p:txBody>
      </p:sp>
    </p:spTree>
    <p:extLst>
      <p:ext uri="{BB962C8B-B14F-4D97-AF65-F5344CB8AC3E}">
        <p14:creationId xmlns:p14="http://schemas.microsoft.com/office/powerpoint/2010/main" val="23400379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75106" name="Picture 2" descr="Imag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8610600" cy="688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07" name="Picture 3" descr="Image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08" name="Picture 4" descr="Image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8610600" cy="688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09" name="Picture 5" descr="Image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0" name="Picture 6" descr="Image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1" name="Picture 7" descr="Image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2" name="Picture 8" descr="Image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3" name="Picture 9" descr="Image8"/>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4" name="Picture 10" descr="Image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5" name="Picture 11" descr="Image10"/>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6" name="Picture 12" descr="Image1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7" name="Picture 13" descr="Image13"/>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8" name="Picture 14" descr="Image14"/>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19" name="Picture 15" descr="Image15"/>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5120" name="Picture 16" descr="Image16"/>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0" y="0"/>
            <a:ext cx="8610600" cy="6888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60433" name="Group 17"/>
          <p:cNvGrpSpPr>
            <a:grpSpLocks/>
          </p:cNvGrpSpPr>
          <p:nvPr/>
        </p:nvGrpSpPr>
        <p:grpSpPr bwMode="auto">
          <a:xfrm>
            <a:off x="0" y="0"/>
            <a:ext cx="9296400" cy="7010400"/>
            <a:chOff x="0" y="0"/>
            <a:chExt cx="5856" cy="4416"/>
          </a:xfrm>
        </p:grpSpPr>
        <p:sp>
          <p:nvSpPr>
            <p:cNvPr id="60450" name="Rectangle 18"/>
            <p:cNvSpPr>
              <a:spLocks noChangeArrowheads="1"/>
            </p:cNvSpPr>
            <p:nvPr/>
          </p:nvSpPr>
          <p:spPr bwMode="auto">
            <a:xfrm>
              <a:off x="0" y="0"/>
              <a:ext cx="1440" cy="4320"/>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dirty="0"/>
            </a:p>
          </p:txBody>
        </p:sp>
        <p:sp>
          <p:nvSpPr>
            <p:cNvPr id="60451" name="Rectangle 19"/>
            <p:cNvSpPr>
              <a:spLocks noChangeArrowheads="1"/>
            </p:cNvSpPr>
            <p:nvPr/>
          </p:nvSpPr>
          <p:spPr bwMode="auto">
            <a:xfrm>
              <a:off x="0" y="0"/>
              <a:ext cx="5760" cy="480"/>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dirty="0"/>
            </a:p>
          </p:txBody>
        </p:sp>
        <p:sp>
          <p:nvSpPr>
            <p:cNvPr id="60452" name="Rectangle 20"/>
            <p:cNvSpPr>
              <a:spLocks noChangeArrowheads="1"/>
            </p:cNvSpPr>
            <p:nvPr/>
          </p:nvSpPr>
          <p:spPr bwMode="auto">
            <a:xfrm>
              <a:off x="5328" y="0"/>
              <a:ext cx="528" cy="4416"/>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dirty="0"/>
            </a:p>
          </p:txBody>
        </p:sp>
        <p:sp>
          <p:nvSpPr>
            <p:cNvPr id="60453" name="Rectangle 21"/>
            <p:cNvSpPr>
              <a:spLocks noChangeArrowheads="1"/>
            </p:cNvSpPr>
            <p:nvPr/>
          </p:nvSpPr>
          <p:spPr bwMode="auto">
            <a:xfrm>
              <a:off x="0" y="3696"/>
              <a:ext cx="5760" cy="720"/>
            </a:xfrm>
            <a:prstGeom prst="rect">
              <a:avLst/>
            </a:prstGeom>
            <a:solidFill>
              <a:srgbClr val="00800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dirty="0"/>
            </a:p>
          </p:txBody>
        </p:sp>
      </p:grpSp>
      <p:sp>
        <p:nvSpPr>
          <p:cNvPr id="175126" name="Text Box 22"/>
          <p:cNvSpPr txBox="1">
            <a:spLocks noChangeArrowheads="1"/>
          </p:cNvSpPr>
          <p:nvPr/>
        </p:nvSpPr>
        <p:spPr bwMode="auto">
          <a:xfrm>
            <a:off x="304800" y="547688"/>
            <a:ext cx="13462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Landuse</a:t>
            </a:r>
          </a:p>
        </p:txBody>
      </p:sp>
      <p:sp>
        <p:nvSpPr>
          <p:cNvPr id="175127" name="Text Box 23"/>
          <p:cNvSpPr txBox="1">
            <a:spLocks noChangeArrowheads="1"/>
          </p:cNvSpPr>
          <p:nvPr/>
        </p:nvSpPr>
        <p:spPr bwMode="auto">
          <a:xfrm>
            <a:off x="304800" y="1004888"/>
            <a:ext cx="1284288" cy="39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Tourism</a:t>
            </a:r>
          </a:p>
        </p:txBody>
      </p:sp>
      <p:sp>
        <p:nvSpPr>
          <p:cNvPr id="175128" name="Text Box 24"/>
          <p:cNvSpPr txBox="1">
            <a:spLocks noChangeArrowheads="1"/>
          </p:cNvSpPr>
          <p:nvPr/>
        </p:nvSpPr>
        <p:spPr bwMode="auto">
          <a:xfrm>
            <a:off x="314325" y="1460500"/>
            <a:ext cx="1352550" cy="392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Oil &amp;Gas</a:t>
            </a:r>
          </a:p>
        </p:txBody>
      </p:sp>
      <p:sp>
        <p:nvSpPr>
          <p:cNvPr id="175129" name="Text Box 25"/>
          <p:cNvSpPr txBox="1">
            <a:spLocks noChangeArrowheads="1"/>
          </p:cNvSpPr>
          <p:nvPr/>
        </p:nvSpPr>
        <p:spPr bwMode="auto">
          <a:xfrm>
            <a:off x="304800" y="2359025"/>
            <a:ext cx="127158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Coastal </a:t>
            </a:r>
          </a:p>
          <a:p>
            <a:pPr eaLnBrk="1" hangingPunct="1">
              <a:buFont typeface="Wingdings" pitchFamily="2" charset="2"/>
              <a:buNone/>
            </a:pPr>
            <a:r>
              <a:rPr lang="en-GB" altLang="en-US" sz="2000" b="1" dirty="0">
                <a:solidFill>
                  <a:srgbClr val="ECFEF1"/>
                </a:solidFill>
              </a:rPr>
              <a:t> Defence</a:t>
            </a:r>
          </a:p>
        </p:txBody>
      </p:sp>
      <p:sp>
        <p:nvSpPr>
          <p:cNvPr id="175130" name="Text Box 26"/>
          <p:cNvSpPr txBox="1">
            <a:spLocks noChangeArrowheads="1"/>
          </p:cNvSpPr>
          <p:nvPr/>
        </p:nvSpPr>
        <p:spPr bwMode="auto">
          <a:xfrm>
            <a:off x="304800" y="3046413"/>
            <a:ext cx="153193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Ports &amp;</a:t>
            </a:r>
          </a:p>
          <a:p>
            <a:pPr eaLnBrk="1" hangingPunct="1">
              <a:buFont typeface="Wingdings" pitchFamily="2" charset="2"/>
              <a:buNone/>
            </a:pPr>
            <a:r>
              <a:rPr lang="en-GB" altLang="en-US" sz="2000" b="1" dirty="0">
                <a:solidFill>
                  <a:srgbClr val="ECFEF1"/>
                </a:solidFill>
              </a:rPr>
              <a:t> Navigation</a:t>
            </a:r>
          </a:p>
        </p:txBody>
      </p:sp>
      <p:sp>
        <p:nvSpPr>
          <p:cNvPr id="175131" name="Text Box 27"/>
          <p:cNvSpPr txBox="1">
            <a:spLocks noChangeArrowheads="1"/>
          </p:cNvSpPr>
          <p:nvPr/>
        </p:nvSpPr>
        <p:spPr bwMode="auto">
          <a:xfrm>
            <a:off x="304800" y="3746500"/>
            <a:ext cx="136683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Military </a:t>
            </a:r>
          </a:p>
          <a:p>
            <a:pPr eaLnBrk="1" hangingPunct="1">
              <a:buFont typeface="Wingdings" pitchFamily="2" charset="2"/>
              <a:buNone/>
            </a:pPr>
            <a:r>
              <a:rPr lang="en-GB" altLang="en-US" sz="2000" b="1" dirty="0">
                <a:solidFill>
                  <a:srgbClr val="ECFEF1"/>
                </a:solidFill>
              </a:rPr>
              <a:t> Activities</a:t>
            </a:r>
          </a:p>
        </p:txBody>
      </p:sp>
      <p:sp>
        <p:nvSpPr>
          <p:cNvPr id="175132" name="Text Box 28"/>
          <p:cNvSpPr txBox="1">
            <a:spLocks noChangeArrowheads="1"/>
          </p:cNvSpPr>
          <p:nvPr/>
        </p:nvSpPr>
        <p:spPr bwMode="auto">
          <a:xfrm>
            <a:off x="304800" y="4494213"/>
            <a:ext cx="1173163" cy="39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Culture</a:t>
            </a:r>
          </a:p>
        </p:txBody>
      </p:sp>
      <p:sp>
        <p:nvSpPr>
          <p:cNvPr id="175133" name="Rectangle 29"/>
          <p:cNvSpPr>
            <a:spLocks noChangeArrowheads="1"/>
          </p:cNvSpPr>
          <p:nvPr/>
        </p:nvSpPr>
        <p:spPr bwMode="auto">
          <a:xfrm>
            <a:off x="304800" y="4875213"/>
            <a:ext cx="1897063" cy="39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Conservation</a:t>
            </a:r>
          </a:p>
        </p:txBody>
      </p:sp>
      <p:sp>
        <p:nvSpPr>
          <p:cNvPr id="175134" name="Rectangle 30"/>
          <p:cNvSpPr>
            <a:spLocks noChangeArrowheads="1"/>
          </p:cNvSpPr>
          <p:nvPr/>
        </p:nvSpPr>
        <p:spPr bwMode="auto">
          <a:xfrm>
            <a:off x="304800" y="5254625"/>
            <a:ext cx="17145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Dredging &amp; </a:t>
            </a:r>
          </a:p>
          <a:p>
            <a:pPr eaLnBrk="1" hangingPunct="1">
              <a:buFont typeface="Wingdings" pitchFamily="2" charset="2"/>
              <a:buNone/>
            </a:pPr>
            <a:r>
              <a:rPr lang="en-GB" altLang="en-US" sz="2000" b="1" dirty="0">
                <a:solidFill>
                  <a:srgbClr val="ECFEF1"/>
                </a:solidFill>
              </a:rPr>
              <a:t> Disposal</a:t>
            </a:r>
          </a:p>
        </p:txBody>
      </p:sp>
      <p:sp>
        <p:nvSpPr>
          <p:cNvPr id="175135" name="Rectangle 31"/>
          <p:cNvSpPr>
            <a:spLocks noChangeArrowheads="1"/>
          </p:cNvSpPr>
          <p:nvPr/>
        </p:nvSpPr>
        <p:spPr bwMode="auto">
          <a:xfrm>
            <a:off x="304800" y="5957888"/>
            <a:ext cx="158908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Submarine</a:t>
            </a:r>
          </a:p>
          <a:p>
            <a:pPr eaLnBrk="1" hangingPunct="1">
              <a:buFont typeface="Wingdings" pitchFamily="2" charset="2"/>
              <a:buNone/>
            </a:pPr>
            <a:r>
              <a:rPr lang="en-GB" altLang="en-US" sz="2000" b="1" dirty="0">
                <a:solidFill>
                  <a:srgbClr val="ECFEF1"/>
                </a:solidFill>
              </a:rPr>
              <a:t> Cables</a:t>
            </a:r>
          </a:p>
        </p:txBody>
      </p:sp>
      <p:sp>
        <p:nvSpPr>
          <p:cNvPr id="175136" name="Rectangle 32"/>
          <p:cNvSpPr>
            <a:spLocks noChangeArrowheads="1"/>
          </p:cNvSpPr>
          <p:nvPr/>
        </p:nvSpPr>
        <p:spPr bwMode="auto">
          <a:xfrm>
            <a:off x="2286000" y="5942013"/>
            <a:ext cx="1185863" cy="39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Fishing</a:t>
            </a:r>
          </a:p>
        </p:txBody>
      </p:sp>
      <p:sp>
        <p:nvSpPr>
          <p:cNvPr id="175137" name="Rectangle 33"/>
          <p:cNvSpPr>
            <a:spLocks noChangeArrowheads="1"/>
          </p:cNvSpPr>
          <p:nvPr/>
        </p:nvSpPr>
        <p:spPr bwMode="auto">
          <a:xfrm>
            <a:off x="3581400" y="6064250"/>
            <a:ext cx="1627188"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Renewable</a:t>
            </a:r>
          </a:p>
          <a:p>
            <a:pPr eaLnBrk="1" hangingPunct="1">
              <a:buFont typeface="Wingdings" pitchFamily="2" charset="2"/>
              <a:buNone/>
            </a:pPr>
            <a:r>
              <a:rPr lang="en-GB" altLang="en-US" sz="2000" b="1" dirty="0">
                <a:solidFill>
                  <a:srgbClr val="ECFEF1"/>
                </a:solidFill>
              </a:rPr>
              <a:t> Energy</a:t>
            </a:r>
          </a:p>
        </p:txBody>
      </p:sp>
      <p:sp>
        <p:nvSpPr>
          <p:cNvPr id="175138" name="Rectangle 34"/>
          <p:cNvSpPr>
            <a:spLocks noChangeArrowheads="1"/>
          </p:cNvSpPr>
          <p:nvPr/>
        </p:nvSpPr>
        <p:spPr bwMode="auto">
          <a:xfrm>
            <a:off x="5224463" y="5942013"/>
            <a:ext cx="1547812"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Marine</a:t>
            </a:r>
          </a:p>
          <a:p>
            <a:pPr eaLnBrk="1" hangingPunct="1">
              <a:buFont typeface="Wingdings" pitchFamily="2" charset="2"/>
              <a:buNone/>
            </a:pPr>
            <a:r>
              <a:rPr lang="en-GB" altLang="en-US" sz="2000" b="1" dirty="0">
                <a:solidFill>
                  <a:srgbClr val="ECFEF1"/>
                </a:solidFill>
              </a:rPr>
              <a:t> Recreation</a:t>
            </a:r>
          </a:p>
        </p:txBody>
      </p:sp>
      <p:sp>
        <p:nvSpPr>
          <p:cNvPr id="175139" name="Rectangle 35"/>
          <p:cNvSpPr>
            <a:spLocks noChangeArrowheads="1"/>
          </p:cNvSpPr>
          <p:nvPr/>
        </p:nvSpPr>
        <p:spPr bwMode="auto">
          <a:xfrm>
            <a:off x="6934200" y="5942013"/>
            <a:ext cx="1476375"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Font typeface="Wingdings" pitchFamily="2" charset="2"/>
              <a:buChar char="§"/>
            </a:pPr>
            <a:r>
              <a:rPr lang="en-GB" altLang="en-US" sz="2000" b="1" dirty="0">
                <a:solidFill>
                  <a:srgbClr val="ECFEF1"/>
                </a:solidFill>
              </a:rPr>
              <a:t>Mineral</a:t>
            </a:r>
          </a:p>
          <a:p>
            <a:pPr eaLnBrk="1" hangingPunct="1">
              <a:buFont typeface="Wingdings" pitchFamily="2" charset="2"/>
              <a:buNone/>
            </a:pPr>
            <a:r>
              <a:rPr lang="en-GB" altLang="en-US" sz="2000" b="1" dirty="0">
                <a:solidFill>
                  <a:srgbClr val="ECFEF1"/>
                </a:solidFill>
              </a:rPr>
              <a:t> Extraction</a:t>
            </a:r>
          </a:p>
        </p:txBody>
      </p:sp>
      <p:sp>
        <p:nvSpPr>
          <p:cNvPr id="175140" name="Rectangle 36"/>
          <p:cNvSpPr>
            <a:spLocks noChangeArrowheads="1"/>
          </p:cNvSpPr>
          <p:nvPr/>
        </p:nvSpPr>
        <p:spPr bwMode="auto">
          <a:xfrm>
            <a:off x="304800" y="2041525"/>
            <a:ext cx="1676400" cy="400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spcBef>
                <a:spcPct val="50000"/>
              </a:spcBef>
              <a:buFont typeface="Wingdings" pitchFamily="2" charset="2"/>
              <a:buChar char="§"/>
            </a:pPr>
            <a:r>
              <a:rPr lang="en-GB" altLang="en-US" sz="2000" b="1" dirty="0">
                <a:solidFill>
                  <a:srgbClr val="ECFEF1"/>
                </a:solidFill>
              </a:rPr>
              <a:t>Mariculture</a:t>
            </a:r>
          </a:p>
        </p:txBody>
      </p:sp>
      <p:pic>
        <p:nvPicPr>
          <p:cNvPr id="60449" name="Picture 37" descr="abpme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6477000" y="-39688"/>
            <a:ext cx="2654300" cy="725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6416481"/>
      </p:ext>
    </p:extLst>
  </p:cSld>
  <p:clrMapOvr>
    <a:masterClrMapping/>
  </p:clrMapOvr>
  <p:transition spd="med" advTm="22000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75106"/>
                                        </p:tgtEl>
                                        <p:attrNameLst>
                                          <p:attrName>style.visibility</p:attrName>
                                        </p:attrNameLst>
                                      </p:cBhvr>
                                      <p:to>
                                        <p:strVal val="visible"/>
                                      </p:to>
                                    </p:set>
                                    <p:animEffect transition="in" filter="dissolve">
                                      <p:cBhvr>
                                        <p:cTn id="7" dur="500"/>
                                        <p:tgtEl>
                                          <p:spTgt spid="175106"/>
                                        </p:tgtEl>
                                      </p:cBhvr>
                                    </p:animEffect>
                                  </p:childTnLst>
                                </p:cTn>
                              </p:par>
                            </p:childTnLst>
                          </p:cTn>
                        </p:par>
                        <p:par>
                          <p:cTn id="8" fill="hold" nodeType="afterGroup">
                            <p:stCondLst>
                              <p:cond delay="500"/>
                            </p:stCondLst>
                            <p:childTnLst>
                              <p:par>
                                <p:cTn id="9" presetID="2" presetClass="entr" presetSubtype="8" fill="hold" grpId="0" nodeType="afterEffect">
                                  <p:stCondLst>
                                    <p:cond delay="1000"/>
                                  </p:stCondLst>
                                  <p:childTnLst>
                                    <p:set>
                                      <p:cBhvr>
                                        <p:cTn id="10" dur="1" fill="hold">
                                          <p:stCondLst>
                                            <p:cond delay="0"/>
                                          </p:stCondLst>
                                        </p:cTn>
                                        <p:tgtEl>
                                          <p:spTgt spid="175126"/>
                                        </p:tgtEl>
                                        <p:attrNameLst>
                                          <p:attrName>style.visibility</p:attrName>
                                        </p:attrNameLst>
                                      </p:cBhvr>
                                      <p:to>
                                        <p:strVal val="visible"/>
                                      </p:to>
                                    </p:set>
                                    <p:anim calcmode="lin" valueType="num">
                                      <p:cBhvr additive="base">
                                        <p:cTn id="11" dur="500" fill="hold"/>
                                        <p:tgtEl>
                                          <p:spTgt spid="175126"/>
                                        </p:tgtEl>
                                        <p:attrNameLst>
                                          <p:attrName>ppt_x</p:attrName>
                                        </p:attrNameLst>
                                      </p:cBhvr>
                                      <p:tavLst>
                                        <p:tav tm="0">
                                          <p:val>
                                            <p:strVal val="0-#ppt_w/2"/>
                                          </p:val>
                                        </p:tav>
                                        <p:tav tm="100000">
                                          <p:val>
                                            <p:strVal val="#ppt_x"/>
                                          </p:val>
                                        </p:tav>
                                      </p:tavLst>
                                    </p:anim>
                                    <p:anim calcmode="lin" valueType="num">
                                      <p:cBhvr additive="base">
                                        <p:cTn id="12" dur="500" fill="hold"/>
                                        <p:tgtEl>
                                          <p:spTgt spid="175126"/>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2000"/>
                            </p:stCondLst>
                            <p:childTnLst>
                              <p:par>
                                <p:cTn id="14" presetID="9" presetClass="entr" presetSubtype="0" fill="hold" nodeType="afterEffect">
                                  <p:stCondLst>
                                    <p:cond delay="2000"/>
                                  </p:stCondLst>
                                  <p:childTnLst>
                                    <p:set>
                                      <p:cBhvr>
                                        <p:cTn id="15" dur="1" fill="hold">
                                          <p:stCondLst>
                                            <p:cond delay="0"/>
                                          </p:stCondLst>
                                        </p:cTn>
                                        <p:tgtEl>
                                          <p:spTgt spid="175107"/>
                                        </p:tgtEl>
                                        <p:attrNameLst>
                                          <p:attrName>style.visibility</p:attrName>
                                        </p:attrNameLst>
                                      </p:cBhvr>
                                      <p:to>
                                        <p:strVal val="visible"/>
                                      </p:to>
                                    </p:set>
                                    <p:animEffect transition="in" filter="dissolve">
                                      <p:cBhvr>
                                        <p:cTn id="16" dur="500"/>
                                        <p:tgtEl>
                                          <p:spTgt spid="175107"/>
                                        </p:tgtEl>
                                      </p:cBhvr>
                                    </p:animEffect>
                                  </p:childTnLst>
                                </p:cTn>
                              </p:par>
                            </p:childTnLst>
                          </p:cTn>
                        </p:par>
                        <p:par>
                          <p:cTn id="17" fill="hold" nodeType="afterGroup">
                            <p:stCondLst>
                              <p:cond delay="4500"/>
                            </p:stCondLst>
                            <p:childTnLst>
                              <p:par>
                                <p:cTn id="18" presetID="2" presetClass="entr" presetSubtype="8" fill="hold" grpId="0" nodeType="afterEffect">
                                  <p:stCondLst>
                                    <p:cond delay="1000"/>
                                  </p:stCondLst>
                                  <p:childTnLst>
                                    <p:set>
                                      <p:cBhvr>
                                        <p:cTn id="19" dur="1" fill="hold">
                                          <p:stCondLst>
                                            <p:cond delay="0"/>
                                          </p:stCondLst>
                                        </p:cTn>
                                        <p:tgtEl>
                                          <p:spTgt spid="175127"/>
                                        </p:tgtEl>
                                        <p:attrNameLst>
                                          <p:attrName>style.visibility</p:attrName>
                                        </p:attrNameLst>
                                      </p:cBhvr>
                                      <p:to>
                                        <p:strVal val="visible"/>
                                      </p:to>
                                    </p:set>
                                    <p:anim calcmode="lin" valueType="num">
                                      <p:cBhvr additive="base">
                                        <p:cTn id="20" dur="500" fill="hold"/>
                                        <p:tgtEl>
                                          <p:spTgt spid="175127"/>
                                        </p:tgtEl>
                                        <p:attrNameLst>
                                          <p:attrName>ppt_x</p:attrName>
                                        </p:attrNameLst>
                                      </p:cBhvr>
                                      <p:tavLst>
                                        <p:tav tm="0">
                                          <p:val>
                                            <p:strVal val="0-#ppt_w/2"/>
                                          </p:val>
                                        </p:tav>
                                        <p:tav tm="100000">
                                          <p:val>
                                            <p:strVal val="#ppt_x"/>
                                          </p:val>
                                        </p:tav>
                                      </p:tavLst>
                                    </p:anim>
                                    <p:anim calcmode="lin" valueType="num">
                                      <p:cBhvr additive="base">
                                        <p:cTn id="21" dur="500" fill="hold"/>
                                        <p:tgtEl>
                                          <p:spTgt spid="175127"/>
                                        </p:tgtEl>
                                        <p:attrNameLst>
                                          <p:attrName>ppt_y</p:attrName>
                                        </p:attrNameLst>
                                      </p:cBhvr>
                                      <p:tavLst>
                                        <p:tav tm="0">
                                          <p:val>
                                            <p:strVal val="#ppt_y"/>
                                          </p:val>
                                        </p:tav>
                                        <p:tav tm="100000">
                                          <p:val>
                                            <p:strVal val="#ppt_y"/>
                                          </p:val>
                                        </p:tav>
                                      </p:tavLst>
                                    </p:anim>
                                  </p:childTnLst>
                                </p:cTn>
                              </p:par>
                            </p:childTnLst>
                          </p:cTn>
                        </p:par>
                        <p:par>
                          <p:cTn id="22" fill="hold" nodeType="afterGroup">
                            <p:stCondLst>
                              <p:cond delay="6000"/>
                            </p:stCondLst>
                            <p:childTnLst>
                              <p:par>
                                <p:cTn id="23" presetID="9" presetClass="entr" presetSubtype="0" fill="hold" nodeType="afterEffect">
                                  <p:stCondLst>
                                    <p:cond delay="2000"/>
                                  </p:stCondLst>
                                  <p:childTnLst>
                                    <p:set>
                                      <p:cBhvr>
                                        <p:cTn id="24" dur="1" fill="hold">
                                          <p:stCondLst>
                                            <p:cond delay="0"/>
                                          </p:stCondLst>
                                        </p:cTn>
                                        <p:tgtEl>
                                          <p:spTgt spid="175108"/>
                                        </p:tgtEl>
                                        <p:attrNameLst>
                                          <p:attrName>style.visibility</p:attrName>
                                        </p:attrNameLst>
                                      </p:cBhvr>
                                      <p:to>
                                        <p:strVal val="visible"/>
                                      </p:to>
                                    </p:set>
                                    <p:animEffect transition="in" filter="dissolve">
                                      <p:cBhvr>
                                        <p:cTn id="25" dur="500"/>
                                        <p:tgtEl>
                                          <p:spTgt spid="175108"/>
                                        </p:tgtEl>
                                      </p:cBhvr>
                                    </p:animEffect>
                                  </p:childTnLst>
                                </p:cTn>
                              </p:par>
                            </p:childTnLst>
                          </p:cTn>
                        </p:par>
                        <p:par>
                          <p:cTn id="26" fill="hold" nodeType="afterGroup">
                            <p:stCondLst>
                              <p:cond delay="8500"/>
                            </p:stCondLst>
                            <p:childTnLst>
                              <p:par>
                                <p:cTn id="27" presetID="2" presetClass="entr" presetSubtype="8" fill="hold" grpId="0" nodeType="afterEffect">
                                  <p:stCondLst>
                                    <p:cond delay="1000"/>
                                  </p:stCondLst>
                                  <p:childTnLst>
                                    <p:set>
                                      <p:cBhvr>
                                        <p:cTn id="28" dur="1" fill="hold">
                                          <p:stCondLst>
                                            <p:cond delay="0"/>
                                          </p:stCondLst>
                                        </p:cTn>
                                        <p:tgtEl>
                                          <p:spTgt spid="175128"/>
                                        </p:tgtEl>
                                        <p:attrNameLst>
                                          <p:attrName>style.visibility</p:attrName>
                                        </p:attrNameLst>
                                      </p:cBhvr>
                                      <p:to>
                                        <p:strVal val="visible"/>
                                      </p:to>
                                    </p:set>
                                    <p:anim calcmode="lin" valueType="num">
                                      <p:cBhvr additive="base">
                                        <p:cTn id="29" dur="500" fill="hold"/>
                                        <p:tgtEl>
                                          <p:spTgt spid="175128"/>
                                        </p:tgtEl>
                                        <p:attrNameLst>
                                          <p:attrName>ppt_x</p:attrName>
                                        </p:attrNameLst>
                                      </p:cBhvr>
                                      <p:tavLst>
                                        <p:tav tm="0">
                                          <p:val>
                                            <p:strVal val="0-#ppt_w/2"/>
                                          </p:val>
                                        </p:tav>
                                        <p:tav tm="100000">
                                          <p:val>
                                            <p:strVal val="#ppt_x"/>
                                          </p:val>
                                        </p:tav>
                                      </p:tavLst>
                                    </p:anim>
                                    <p:anim calcmode="lin" valueType="num">
                                      <p:cBhvr additive="base">
                                        <p:cTn id="30" dur="500" fill="hold"/>
                                        <p:tgtEl>
                                          <p:spTgt spid="175128"/>
                                        </p:tgtEl>
                                        <p:attrNameLst>
                                          <p:attrName>ppt_y</p:attrName>
                                        </p:attrNameLst>
                                      </p:cBhvr>
                                      <p:tavLst>
                                        <p:tav tm="0">
                                          <p:val>
                                            <p:strVal val="#ppt_y"/>
                                          </p:val>
                                        </p:tav>
                                        <p:tav tm="100000">
                                          <p:val>
                                            <p:strVal val="#ppt_y"/>
                                          </p:val>
                                        </p:tav>
                                      </p:tavLst>
                                    </p:anim>
                                  </p:childTnLst>
                                </p:cTn>
                              </p:par>
                            </p:childTnLst>
                          </p:cTn>
                        </p:par>
                        <p:par>
                          <p:cTn id="31" fill="hold" nodeType="afterGroup">
                            <p:stCondLst>
                              <p:cond delay="10000"/>
                            </p:stCondLst>
                            <p:childTnLst>
                              <p:par>
                                <p:cTn id="32" presetID="9" presetClass="entr" presetSubtype="0" fill="hold" nodeType="afterEffect">
                                  <p:stCondLst>
                                    <p:cond delay="2000"/>
                                  </p:stCondLst>
                                  <p:childTnLst>
                                    <p:set>
                                      <p:cBhvr>
                                        <p:cTn id="33" dur="1" fill="hold">
                                          <p:stCondLst>
                                            <p:cond delay="0"/>
                                          </p:stCondLst>
                                        </p:cTn>
                                        <p:tgtEl>
                                          <p:spTgt spid="175109"/>
                                        </p:tgtEl>
                                        <p:attrNameLst>
                                          <p:attrName>style.visibility</p:attrName>
                                        </p:attrNameLst>
                                      </p:cBhvr>
                                      <p:to>
                                        <p:strVal val="visible"/>
                                      </p:to>
                                    </p:set>
                                    <p:animEffect transition="in" filter="dissolve">
                                      <p:cBhvr>
                                        <p:cTn id="34" dur="500"/>
                                        <p:tgtEl>
                                          <p:spTgt spid="175109"/>
                                        </p:tgtEl>
                                      </p:cBhvr>
                                    </p:animEffect>
                                  </p:childTnLst>
                                </p:cTn>
                              </p:par>
                            </p:childTnLst>
                          </p:cTn>
                        </p:par>
                        <p:par>
                          <p:cTn id="35" fill="hold" nodeType="afterGroup">
                            <p:stCondLst>
                              <p:cond delay="12500"/>
                            </p:stCondLst>
                            <p:childTnLst>
                              <p:par>
                                <p:cTn id="36" presetID="2" presetClass="entr" presetSubtype="8" fill="hold" grpId="0" nodeType="afterEffect">
                                  <p:stCondLst>
                                    <p:cond delay="3000"/>
                                  </p:stCondLst>
                                  <p:childTnLst>
                                    <p:set>
                                      <p:cBhvr>
                                        <p:cTn id="37" dur="1" fill="hold">
                                          <p:stCondLst>
                                            <p:cond delay="0"/>
                                          </p:stCondLst>
                                        </p:cTn>
                                        <p:tgtEl>
                                          <p:spTgt spid="175140"/>
                                        </p:tgtEl>
                                        <p:attrNameLst>
                                          <p:attrName>style.visibility</p:attrName>
                                        </p:attrNameLst>
                                      </p:cBhvr>
                                      <p:to>
                                        <p:strVal val="visible"/>
                                      </p:to>
                                    </p:set>
                                    <p:anim calcmode="lin" valueType="num">
                                      <p:cBhvr additive="base">
                                        <p:cTn id="38" dur="500" fill="hold"/>
                                        <p:tgtEl>
                                          <p:spTgt spid="175140"/>
                                        </p:tgtEl>
                                        <p:attrNameLst>
                                          <p:attrName>ppt_x</p:attrName>
                                        </p:attrNameLst>
                                      </p:cBhvr>
                                      <p:tavLst>
                                        <p:tav tm="0">
                                          <p:val>
                                            <p:strVal val="0-#ppt_w/2"/>
                                          </p:val>
                                        </p:tav>
                                        <p:tav tm="100000">
                                          <p:val>
                                            <p:strVal val="#ppt_x"/>
                                          </p:val>
                                        </p:tav>
                                      </p:tavLst>
                                    </p:anim>
                                    <p:anim calcmode="lin" valueType="num">
                                      <p:cBhvr additive="base">
                                        <p:cTn id="39" dur="500" fill="hold"/>
                                        <p:tgtEl>
                                          <p:spTgt spid="175140"/>
                                        </p:tgtEl>
                                        <p:attrNameLst>
                                          <p:attrName>ppt_y</p:attrName>
                                        </p:attrNameLst>
                                      </p:cBhvr>
                                      <p:tavLst>
                                        <p:tav tm="0">
                                          <p:val>
                                            <p:strVal val="#ppt_y"/>
                                          </p:val>
                                        </p:tav>
                                        <p:tav tm="100000">
                                          <p:val>
                                            <p:strVal val="#ppt_y"/>
                                          </p:val>
                                        </p:tav>
                                      </p:tavLst>
                                    </p:anim>
                                  </p:childTnLst>
                                </p:cTn>
                              </p:par>
                            </p:childTnLst>
                          </p:cTn>
                        </p:par>
                        <p:par>
                          <p:cTn id="40" fill="hold" nodeType="afterGroup">
                            <p:stCondLst>
                              <p:cond delay="16000"/>
                            </p:stCondLst>
                            <p:childTnLst>
                              <p:par>
                                <p:cTn id="41" presetID="9" presetClass="entr" presetSubtype="0" fill="hold" nodeType="afterEffect">
                                  <p:stCondLst>
                                    <p:cond delay="2000"/>
                                  </p:stCondLst>
                                  <p:childTnLst>
                                    <p:set>
                                      <p:cBhvr>
                                        <p:cTn id="42" dur="1" fill="hold">
                                          <p:stCondLst>
                                            <p:cond delay="0"/>
                                          </p:stCondLst>
                                        </p:cTn>
                                        <p:tgtEl>
                                          <p:spTgt spid="175110"/>
                                        </p:tgtEl>
                                        <p:attrNameLst>
                                          <p:attrName>style.visibility</p:attrName>
                                        </p:attrNameLst>
                                      </p:cBhvr>
                                      <p:to>
                                        <p:strVal val="visible"/>
                                      </p:to>
                                    </p:set>
                                    <p:animEffect transition="in" filter="dissolve">
                                      <p:cBhvr>
                                        <p:cTn id="43" dur="500"/>
                                        <p:tgtEl>
                                          <p:spTgt spid="175110"/>
                                        </p:tgtEl>
                                      </p:cBhvr>
                                    </p:animEffect>
                                  </p:childTnLst>
                                </p:cTn>
                              </p:par>
                            </p:childTnLst>
                          </p:cTn>
                        </p:par>
                        <p:par>
                          <p:cTn id="44" fill="hold" nodeType="afterGroup">
                            <p:stCondLst>
                              <p:cond delay="18500"/>
                            </p:stCondLst>
                            <p:childTnLst>
                              <p:par>
                                <p:cTn id="45" presetID="2" presetClass="entr" presetSubtype="8" fill="hold" grpId="0" nodeType="afterEffect">
                                  <p:stCondLst>
                                    <p:cond delay="1000"/>
                                  </p:stCondLst>
                                  <p:childTnLst>
                                    <p:set>
                                      <p:cBhvr>
                                        <p:cTn id="46" dur="1" fill="hold">
                                          <p:stCondLst>
                                            <p:cond delay="0"/>
                                          </p:stCondLst>
                                        </p:cTn>
                                        <p:tgtEl>
                                          <p:spTgt spid="175129"/>
                                        </p:tgtEl>
                                        <p:attrNameLst>
                                          <p:attrName>style.visibility</p:attrName>
                                        </p:attrNameLst>
                                      </p:cBhvr>
                                      <p:to>
                                        <p:strVal val="visible"/>
                                      </p:to>
                                    </p:set>
                                    <p:anim calcmode="lin" valueType="num">
                                      <p:cBhvr additive="base">
                                        <p:cTn id="47" dur="500" fill="hold"/>
                                        <p:tgtEl>
                                          <p:spTgt spid="175129"/>
                                        </p:tgtEl>
                                        <p:attrNameLst>
                                          <p:attrName>ppt_x</p:attrName>
                                        </p:attrNameLst>
                                      </p:cBhvr>
                                      <p:tavLst>
                                        <p:tav tm="0">
                                          <p:val>
                                            <p:strVal val="0-#ppt_w/2"/>
                                          </p:val>
                                        </p:tav>
                                        <p:tav tm="100000">
                                          <p:val>
                                            <p:strVal val="#ppt_x"/>
                                          </p:val>
                                        </p:tav>
                                      </p:tavLst>
                                    </p:anim>
                                    <p:anim calcmode="lin" valueType="num">
                                      <p:cBhvr additive="base">
                                        <p:cTn id="48" dur="500" fill="hold"/>
                                        <p:tgtEl>
                                          <p:spTgt spid="175129"/>
                                        </p:tgtEl>
                                        <p:attrNameLst>
                                          <p:attrName>ppt_y</p:attrName>
                                        </p:attrNameLst>
                                      </p:cBhvr>
                                      <p:tavLst>
                                        <p:tav tm="0">
                                          <p:val>
                                            <p:strVal val="#ppt_y"/>
                                          </p:val>
                                        </p:tav>
                                        <p:tav tm="100000">
                                          <p:val>
                                            <p:strVal val="#ppt_y"/>
                                          </p:val>
                                        </p:tav>
                                      </p:tavLst>
                                    </p:anim>
                                  </p:childTnLst>
                                </p:cTn>
                              </p:par>
                            </p:childTnLst>
                          </p:cTn>
                        </p:par>
                        <p:par>
                          <p:cTn id="49" fill="hold" nodeType="afterGroup">
                            <p:stCondLst>
                              <p:cond delay="20000"/>
                            </p:stCondLst>
                            <p:childTnLst>
                              <p:par>
                                <p:cTn id="50" presetID="9" presetClass="entr" presetSubtype="0" fill="hold" nodeType="afterEffect">
                                  <p:stCondLst>
                                    <p:cond delay="2000"/>
                                  </p:stCondLst>
                                  <p:childTnLst>
                                    <p:set>
                                      <p:cBhvr>
                                        <p:cTn id="51" dur="1" fill="hold">
                                          <p:stCondLst>
                                            <p:cond delay="0"/>
                                          </p:stCondLst>
                                        </p:cTn>
                                        <p:tgtEl>
                                          <p:spTgt spid="175111"/>
                                        </p:tgtEl>
                                        <p:attrNameLst>
                                          <p:attrName>style.visibility</p:attrName>
                                        </p:attrNameLst>
                                      </p:cBhvr>
                                      <p:to>
                                        <p:strVal val="visible"/>
                                      </p:to>
                                    </p:set>
                                    <p:animEffect transition="in" filter="dissolve">
                                      <p:cBhvr>
                                        <p:cTn id="52" dur="500"/>
                                        <p:tgtEl>
                                          <p:spTgt spid="175111"/>
                                        </p:tgtEl>
                                      </p:cBhvr>
                                    </p:animEffect>
                                  </p:childTnLst>
                                </p:cTn>
                              </p:par>
                            </p:childTnLst>
                          </p:cTn>
                        </p:par>
                        <p:par>
                          <p:cTn id="53" fill="hold" nodeType="afterGroup">
                            <p:stCondLst>
                              <p:cond delay="22500"/>
                            </p:stCondLst>
                            <p:childTnLst>
                              <p:par>
                                <p:cTn id="54" presetID="2" presetClass="entr" presetSubtype="8" fill="hold" grpId="0" nodeType="afterEffect">
                                  <p:stCondLst>
                                    <p:cond delay="1000"/>
                                  </p:stCondLst>
                                  <p:childTnLst>
                                    <p:set>
                                      <p:cBhvr>
                                        <p:cTn id="55" dur="1" fill="hold">
                                          <p:stCondLst>
                                            <p:cond delay="0"/>
                                          </p:stCondLst>
                                        </p:cTn>
                                        <p:tgtEl>
                                          <p:spTgt spid="175130"/>
                                        </p:tgtEl>
                                        <p:attrNameLst>
                                          <p:attrName>style.visibility</p:attrName>
                                        </p:attrNameLst>
                                      </p:cBhvr>
                                      <p:to>
                                        <p:strVal val="visible"/>
                                      </p:to>
                                    </p:set>
                                    <p:anim calcmode="lin" valueType="num">
                                      <p:cBhvr additive="base">
                                        <p:cTn id="56" dur="500" fill="hold"/>
                                        <p:tgtEl>
                                          <p:spTgt spid="175130"/>
                                        </p:tgtEl>
                                        <p:attrNameLst>
                                          <p:attrName>ppt_x</p:attrName>
                                        </p:attrNameLst>
                                      </p:cBhvr>
                                      <p:tavLst>
                                        <p:tav tm="0">
                                          <p:val>
                                            <p:strVal val="0-#ppt_w/2"/>
                                          </p:val>
                                        </p:tav>
                                        <p:tav tm="100000">
                                          <p:val>
                                            <p:strVal val="#ppt_x"/>
                                          </p:val>
                                        </p:tav>
                                      </p:tavLst>
                                    </p:anim>
                                    <p:anim calcmode="lin" valueType="num">
                                      <p:cBhvr additive="base">
                                        <p:cTn id="57" dur="500" fill="hold"/>
                                        <p:tgtEl>
                                          <p:spTgt spid="175130"/>
                                        </p:tgtEl>
                                        <p:attrNameLst>
                                          <p:attrName>ppt_y</p:attrName>
                                        </p:attrNameLst>
                                      </p:cBhvr>
                                      <p:tavLst>
                                        <p:tav tm="0">
                                          <p:val>
                                            <p:strVal val="#ppt_y"/>
                                          </p:val>
                                        </p:tav>
                                        <p:tav tm="100000">
                                          <p:val>
                                            <p:strVal val="#ppt_y"/>
                                          </p:val>
                                        </p:tav>
                                      </p:tavLst>
                                    </p:anim>
                                  </p:childTnLst>
                                </p:cTn>
                              </p:par>
                            </p:childTnLst>
                          </p:cTn>
                        </p:par>
                        <p:par>
                          <p:cTn id="58" fill="hold" nodeType="afterGroup">
                            <p:stCondLst>
                              <p:cond delay="24000"/>
                            </p:stCondLst>
                            <p:childTnLst>
                              <p:par>
                                <p:cTn id="59" presetID="9" presetClass="entr" presetSubtype="0" fill="hold" nodeType="afterEffect">
                                  <p:stCondLst>
                                    <p:cond delay="2000"/>
                                  </p:stCondLst>
                                  <p:childTnLst>
                                    <p:set>
                                      <p:cBhvr>
                                        <p:cTn id="60" dur="1" fill="hold">
                                          <p:stCondLst>
                                            <p:cond delay="0"/>
                                          </p:stCondLst>
                                        </p:cTn>
                                        <p:tgtEl>
                                          <p:spTgt spid="175112"/>
                                        </p:tgtEl>
                                        <p:attrNameLst>
                                          <p:attrName>style.visibility</p:attrName>
                                        </p:attrNameLst>
                                      </p:cBhvr>
                                      <p:to>
                                        <p:strVal val="visible"/>
                                      </p:to>
                                    </p:set>
                                    <p:animEffect transition="in" filter="dissolve">
                                      <p:cBhvr>
                                        <p:cTn id="61" dur="500"/>
                                        <p:tgtEl>
                                          <p:spTgt spid="175112"/>
                                        </p:tgtEl>
                                      </p:cBhvr>
                                    </p:animEffect>
                                  </p:childTnLst>
                                </p:cTn>
                              </p:par>
                            </p:childTnLst>
                          </p:cTn>
                        </p:par>
                        <p:par>
                          <p:cTn id="62" fill="hold" nodeType="afterGroup">
                            <p:stCondLst>
                              <p:cond delay="26500"/>
                            </p:stCondLst>
                            <p:childTnLst>
                              <p:par>
                                <p:cTn id="63" presetID="2" presetClass="entr" presetSubtype="8" fill="hold" grpId="0" nodeType="afterEffect">
                                  <p:stCondLst>
                                    <p:cond delay="1000"/>
                                  </p:stCondLst>
                                  <p:childTnLst>
                                    <p:set>
                                      <p:cBhvr>
                                        <p:cTn id="64" dur="1" fill="hold">
                                          <p:stCondLst>
                                            <p:cond delay="0"/>
                                          </p:stCondLst>
                                        </p:cTn>
                                        <p:tgtEl>
                                          <p:spTgt spid="175131"/>
                                        </p:tgtEl>
                                        <p:attrNameLst>
                                          <p:attrName>style.visibility</p:attrName>
                                        </p:attrNameLst>
                                      </p:cBhvr>
                                      <p:to>
                                        <p:strVal val="visible"/>
                                      </p:to>
                                    </p:set>
                                    <p:anim calcmode="lin" valueType="num">
                                      <p:cBhvr additive="base">
                                        <p:cTn id="65" dur="500" fill="hold"/>
                                        <p:tgtEl>
                                          <p:spTgt spid="175131"/>
                                        </p:tgtEl>
                                        <p:attrNameLst>
                                          <p:attrName>ppt_x</p:attrName>
                                        </p:attrNameLst>
                                      </p:cBhvr>
                                      <p:tavLst>
                                        <p:tav tm="0">
                                          <p:val>
                                            <p:strVal val="0-#ppt_w/2"/>
                                          </p:val>
                                        </p:tav>
                                        <p:tav tm="100000">
                                          <p:val>
                                            <p:strVal val="#ppt_x"/>
                                          </p:val>
                                        </p:tav>
                                      </p:tavLst>
                                    </p:anim>
                                    <p:anim calcmode="lin" valueType="num">
                                      <p:cBhvr additive="base">
                                        <p:cTn id="66" dur="500" fill="hold"/>
                                        <p:tgtEl>
                                          <p:spTgt spid="175131"/>
                                        </p:tgtEl>
                                        <p:attrNameLst>
                                          <p:attrName>ppt_y</p:attrName>
                                        </p:attrNameLst>
                                      </p:cBhvr>
                                      <p:tavLst>
                                        <p:tav tm="0">
                                          <p:val>
                                            <p:strVal val="#ppt_y"/>
                                          </p:val>
                                        </p:tav>
                                        <p:tav tm="100000">
                                          <p:val>
                                            <p:strVal val="#ppt_y"/>
                                          </p:val>
                                        </p:tav>
                                      </p:tavLst>
                                    </p:anim>
                                  </p:childTnLst>
                                </p:cTn>
                              </p:par>
                            </p:childTnLst>
                          </p:cTn>
                        </p:par>
                        <p:par>
                          <p:cTn id="67" fill="hold" nodeType="afterGroup">
                            <p:stCondLst>
                              <p:cond delay="28000"/>
                            </p:stCondLst>
                            <p:childTnLst>
                              <p:par>
                                <p:cTn id="68" presetID="9" presetClass="entr" presetSubtype="0" fill="hold" nodeType="afterEffect">
                                  <p:stCondLst>
                                    <p:cond delay="2000"/>
                                  </p:stCondLst>
                                  <p:childTnLst>
                                    <p:set>
                                      <p:cBhvr>
                                        <p:cTn id="69" dur="1" fill="hold">
                                          <p:stCondLst>
                                            <p:cond delay="0"/>
                                          </p:stCondLst>
                                        </p:cTn>
                                        <p:tgtEl>
                                          <p:spTgt spid="175113"/>
                                        </p:tgtEl>
                                        <p:attrNameLst>
                                          <p:attrName>style.visibility</p:attrName>
                                        </p:attrNameLst>
                                      </p:cBhvr>
                                      <p:to>
                                        <p:strVal val="visible"/>
                                      </p:to>
                                    </p:set>
                                    <p:animEffect transition="in" filter="dissolve">
                                      <p:cBhvr>
                                        <p:cTn id="70" dur="500"/>
                                        <p:tgtEl>
                                          <p:spTgt spid="175113"/>
                                        </p:tgtEl>
                                      </p:cBhvr>
                                    </p:animEffect>
                                  </p:childTnLst>
                                </p:cTn>
                              </p:par>
                            </p:childTnLst>
                          </p:cTn>
                        </p:par>
                        <p:par>
                          <p:cTn id="71" fill="hold" nodeType="afterGroup">
                            <p:stCondLst>
                              <p:cond delay="30500"/>
                            </p:stCondLst>
                            <p:childTnLst>
                              <p:par>
                                <p:cTn id="72" presetID="2" presetClass="entr" presetSubtype="8" fill="hold" grpId="0" nodeType="afterEffect">
                                  <p:stCondLst>
                                    <p:cond delay="1000"/>
                                  </p:stCondLst>
                                  <p:childTnLst>
                                    <p:set>
                                      <p:cBhvr>
                                        <p:cTn id="73" dur="1" fill="hold">
                                          <p:stCondLst>
                                            <p:cond delay="0"/>
                                          </p:stCondLst>
                                        </p:cTn>
                                        <p:tgtEl>
                                          <p:spTgt spid="175132"/>
                                        </p:tgtEl>
                                        <p:attrNameLst>
                                          <p:attrName>style.visibility</p:attrName>
                                        </p:attrNameLst>
                                      </p:cBhvr>
                                      <p:to>
                                        <p:strVal val="visible"/>
                                      </p:to>
                                    </p:set>
                                    <p:anim calcmode="lin" valueType="num">
                                      <p:cBhvr additive="base">
                                        <p:cTn id="74" dur="500" fill="hold"/>
                                        <p:tgtEl>
                                          <p:spTgt spid="175132"/>
                                        </p:tgtEl>
                                        <p:attrNameLst>
                                          <p:attrName>ppt_x</p:attrName>
                                        </p:attrNameLst>
                                      </p:cBhvr>
                                      <p:tavLst>
                                        <p:tav tm="0">
                                          <p:val>
                                            <p:strVal val="0-#ppt_w/2"/>
                                          </p:val>
                                        </p:tav>
                                        <p:tav tm="100000">
                                          <p:val>
                                            <p:strVal val="#ppt_x"/>
                                          </p:val>
                                        </p:tav>
                                      </p:tavLst>
                                    </p:anim>
                                    <p:anim calcmode="lin" valueType="num">
                                      <p:cBhvr additive="base">
                                        <p:cTn id="75" dur="500" fill="hold"/>
                                        <p:tgtEl>
                                          <p:spTgt spid="175132"/>
                                        </p:tgtEl>
                                        <p:attrNameLst>
                                          <p:attrName>ppt_y</p:attrName>
                                        </p:attrNameLst>
                                      </p:cBhvr>
                                      <p:tavLst>
                                        <p:tav tm="0">
                                          <p:val>
                                            <p:strVal val="#ppt_y"/>
                                          </p:val>
                                        </p:tav>
                                        <p:tav tm="100000">
                                          <p:val>
                                            <p:strVal val="#ppt_y"/>
                                          </p:val>
                                        </p:tav>
                                      </p:tavLst>
                                    </p:anim>
                                  </p:childTnLst>
                                </p:cTn>
                              </p:par>
                            </p:childTnLst>
                          </p:cTn>
                        </p:par>
                        <p:par>
                          <p:cTn id="76" fill="hold" nodeType="afterGroup">
                            <p:stCondLst>
                              <p:cond delay="32000"/>
                            </p:stCondLst>
                            <p:childTnLst>
                              <p:par>
                                <p:cTn id="77" presetID="9" presetClass="entr" presetSubtype="0" fill="hold" nodeType="afterEffect">
                                  <p:stCondLst>
                                    <p:cond delay="2000"/>
                                  </p:stCondLst>
                                  <p:childTnLst>
                                    <p:set>
                                      <p:cBhvr>
                                        <p:cTn id="78" dur="1" fill="hold">
                                          <p:stCondLst>
                                            <p:cond delay="0"/>
                                          </p:stCondLst>
                                        </p:cTn>
                                        <p:tgtEl>
                                          <p:spTgt spid="175114"/>
                                        </p:tgtEl>
                                        <p:attrNameLst>
                                          <p:attrName>style.visibility</p:attrName>
                                        </p:attrNameLst>
                                      </p:cBhvr>
                                      <p:to>
                                        <p:strVal val="visible"/>
                                      </p:to>
                                    </p:set>
                                    <p:animEffect transition="in" filter="dissolve">
                                      <p:cBhvr>
                                        <p:cTn id="79" dur="500"/>
                                        <p:tgtEl>
                                          <p:spTgt spid="175114"/>
                                        </p:tgtEl>
                                      </p:cBhvr>
                                    </p:animEffect>
                                  </p:childTnLst>
                                </p:cTn>
                              </p:par>
                            </p:childTnLst>
                          </p:cTn>
                        </p:par>
                        <p:par>
                          <p:cTn id="80" fill="hold" nodeType="afterGroup">
                            <p:stCondLst>
                              <p:cond delay="34500"/>
                            </p:stCondLst>
                            <p:childTnLst>
                              <p:par>
                                <p:cTn id="81" presetID="2" presetClass="entr" presetSubtype="8" fill="hold" grpId="0" nodeType="afterEffect">
                                  <p:stCondLst>
                                    <p:cond delay="1000"/>
                                  </p:stCondLst>
                                  <p:childTnLst>
                                    <p:set>
                                      <p:cBhvr>
                                        <p:cTn id="82" dur="1" fill="hold">
                                          <p:stCondLst>
                                            <p:cond delay="0"/>
                                          </p:stCondLst>
                                        </p:cTn>
                                        <p:tgtEl>
                                          <p:spTgt spid="175133"/>
                                        </p:tgtEl>
                                        <p:attrNameLst>
                                          <p:attrName>style.visibility</p:attrName>
                                        </p:attrNameLst>
                                      </p:cBhvr>
                                      <p:to>
                                        <p:strVal val="visible"/>
                                      </p:to>
                                    </p:set>
                                    <p:anim calcmode="lin" valueType="num">
                                      <p:cBhvr additive="base">
                                        <p:cTn id="83" dur="500" fill="hold"/>
                                        <p:tgtEl>
                                          <p:spTgt spid="175133"/>
                                        </p:tgtEl>
                                        <p:attrNameLst>
                                          <p:attrName>ppt_x</p:attrName>
                                        </p:attrNameLst>
                                      </p:cBhvr>
                                      <p:tavLst>
                                        <p:tav tm="0">
                                          <p:val>
                                            <p:strVal val="0-#ppt_w/2"/>
                                          </p:val>
                                        </p:tav>
                                        <p:tav tm="100000">
                                          <p:val>
                                            <p:strVal val="#ppt_x"/>
                                          </p:val>
                                        </p:tav>
                                      </p:tavLst>
                                    </p:anim>
                                    <p:anim calcmode="lin" valueType="num">
                                      <p:cBhvr additive="base">
                                        <p:cTn id="84" dur="500" fill="hold"/>
                                        <p:tgtEl>
                                          <p:spTgt spid="175133"/>
                                        </p:tgtEl>
                                        <p:attrNameLst>
                                          <p:attrName>ppt_y</p:attrName>
                                        </p:attrNameLst>
                                      </p:cBhvr>
                                      <p:tavLst>
                                        <p:tav tm="0">
                                          <p:val>
                                            <p:strVal val="#ppt_y"/>
                                          </p:val>
                                        </p:tav>
                                        <p:tav tm="100000">
                                          <p:val>
                                            <p:strVal val="#ppt_y"/>
                                          </p:val>
                                        </p:tav>
                                      </p:tavLst>
                                    </p:anim>
                                  </p:childTnLst>
                                </p:cTn>
                              </p:par>
                            </p:childTnLst>
                          </p:cTn>
                        </p:par>
                        <p:par>
                          <p:cTn id="85" fill="hold" nodeType="afterGroup">
                            <p:stCondLst>
                              <p:cond delay="36000"/>
                            </p:stCondLst>
                            <p:childTnLst>
                              <p:par>
                                <p:cTn id="86" presetID="9" presetClass="entr" presetSubtype="0" fill="hold" nodeType="afterEffect">
                                  <p:stCondLst>
                                    <p:cond delay="2000"/>
                                  </p:stCondLst>
                                  <p:childTnLst>
                                    <p:set>
                                      <p:cBhvr>
                                        <p:cTn id="87" dur="1" fill="hold">
                                          <p:stCondLst>
                                            <p:cond delay="0"/>
                                          </p:stCondLst>
                                        </p:cTn>
                                        <p:tgtEl>
                                          <p:spTgt spid="175115"/>
                                        </p:tgtEl>
                                        <p:attrNameLst>
                                          <p:attrName>style.visibility</p:attrName>
                                        </p:attrNameLst>
                                      </p:cBhvr>
                                      <p:to>
                                        <p:strVal val="visible"/>
                                      </p:to>
                                    </p:set>
                                    <p:animEffect transition="in" filter="dissolve">
                                      <p:cBhvr>
                                        <p:cTn id="88" dur="500"/>
                                        <p:tgtEl>
                                          <p:spTgt spid="175115"/>
                                        </p:tgtEl>
                                      </p:cBhvr>
                                    </p:animEffect>
                                  </p:childTnLst>
                                </p:cTn>
                              </p:par>
                            </p:childTnLst>
                          </p:cTn>
                        </p:par>
                        <p:par>
                          <p:cTn id="89" fill="hold" nodeType="afterGroup">
                            <p:stCondLst>
                              <p:cond delay="38500"/>
                            </p:stCondLst>
                            <p:childTnLst>
                              <p:par>
                                <p:cTn id="90" presetID="2" presetClass="entr" presetSubtype="8" fill="hold" grpId="0" nodeType="afterEffect">
                                  <p:stCondLst>
                                    <p:cond delay="1000"/>
                                  </p:stCondLst>
                                  <p:childTnLst>
                                    <p:set>
                                      <p:cBhvr>
                                        <p:cTn id="91" dur="1" fill="hold">
                                          <p:stCondLst>
                                            <p:cond delay="0"/>
                                          </p:stCondLst>
                                        </p:cTn>
                                        <p:tgtEl>
                                          <p:spTgt spid="175134"/>
                                        </p:tgtEl>
                                        <p:attrNameLst>
                                          <p:attrName>style.visibility</p:attrName>
                                        </p:attrNameLst>
                                      </p:cBhvr>
                                      <p:to>
                                        <p:strVal val="visible"/>
                                      </p:to>
                                    </p:set>
                                    <p:anim calcmode="lin" valueType="num">
                                      <p:cBhvr additive="base">
                                        <p:cTn id="92" dur="500" fill="hold"/>
                                        <p:tgtEl>
                                          <p:spTgt spid="175134"/>
                                        </p:tgtEl>
                                        <p:attrNameLst>
                                          <p:attrName>ppt_x</p:attrName>
                                        </p:attrNameLst>
                                      </p:cBhvr>
                                      <p:tavLst>
                                        <p:tav tm="0">
                                          <p:val>
                                            <p:strVal val="0-#ppt_w/2"/>
                                          </p:val>
                                        </p:tav>
                                        <p:tav tm="100000">
                                          <p:val>
                                            <p:strVal val="#ppt_x"/>
                                          </p:val>
                                        </p:tav>
                                      </p:tavLst>
                                    </p:anim>
                                    <p:anim calcmode="lin" valueType="num">
                                      <p:cBhvr additive="base">
                                        <p:cTn id="93" dur="500" fill="hold"/>
                                        <p:tgtEl>
                                          <p:spTgt spid="175134"/>
                                        </p:tgtEl>
                                        <p:attrNameLst>
                                          <p:attrName>ppt_y</p:attrName>
                                        </p:attrNameLst>
                                      </p:cBhvr>
                                      <p:tavLst>
                                        <p:tav tm="0">
                                          <p:val>
                                            <p:strVal val="#ppt_y"/>
                                          </p:val>
                                        </p:tav>
                                        <p:tav tm="100000">
                                          <p:val>
                                            <p:strVal val="#ppt_y"/>
                                          </p:val>
                                        </p:tav>
                                      </p:tavLst>
                                    </p:anim>
                                  </p:childTnLst>
                                </p:cTn>
                              </p:par>
                            </p:childTnLst>
                          </p:cTn>
                        </p:par>
                        <p:par>
                          <p:cTn id="94" fill="hold" nodeType="afterGroup">
                            <p:stCondLst>
                              <p:cond delay="40000"/>
                            </p:stCondLst>
                            <p:childTnLst>
                              <p:par>
                                <p:cTn id="95" presetID="9" presetClass="entr" presetSubtype="0" fill="hold" nodeType="afterEffect">
                                  <p:stCondLst>
                                    <p:cond delay="2000"/>
                                  </p:stCondLst>
                                  <p:childTnLst>
                                    <p:set>
                                      <p:cBhvr>
                                        <p:cTn id="96" dur="1" fill="hold">
                                          <p:stCondLst>
                                            <p:cond delay="0"/>
                                          </p:stCondLst>
                                        </p:cTn>
                                        <p:tgtEl>
                                          <p:spTgt spid="175116"/>
                                        </p:tgtEl>
                                        <p:attrNameLst>
                                          <p:attrName>style.visibility</p:attrName>
                                        </p:attrNameLst>
                                      </p:cBhvr>
                                      <p:to>
                                        <p:strVal val="visible"/>
                                      </p:to>
                                    </p:set>
                                    <p:animEffect transition="in" filter="dissolve">
                                      <p:cBhvr>
                                        <p:cTn id="97" dur="500"/>
                                        <p:tgtEl>
                                          <p:spTgt spid="175116"/>
                                        </p:tgtEl>
                                      </p:cBhvr>
                                    </p:animEffect>
                                  </p:childTnLst>
                                </p:cTn>
                              </p:par>
                            </p:childTnLst>
                          </p:cTn>
                        </p:par>
                        <p:par>
                          <p:cTn id="98" fill="hold" nodeType="afterGroup">
                            <p:stCondLst>
                              <p:cond delay="42500"/>
                            </p:stCondLst>
                            <p:childTnLst>
                              <p:par>
                                <p:cTn id="99" presetID="2" presetClass="entr" presetSubtype="8" fill="hold" grpId="0" nodeType="afterEffect">
                                  <p:stCondLst>
                                    <p:cond delay="1000"/>
                                  </p:stCondLst>
                                  <p:childTnLst>
                                    <p:set>
                                      <p:cBhvr>
                                        <p:cTn id="100" dur="1" fill="hold">
                                          <p:stCondLst>
                                            <p:cond delay="0"/>
                                          </p:stCondLst>
                                        </p:cTn>
                                        <p:tgtEl>
                                          <p:spTgt spid="175135"/>
                                        </p:tgtEl>
                                        <p:attrNameLst>
                                          <p:attrName>style.visibility</p:attrName>
                                        </p:attrNameLst>
                                      </p:cBhvr>
                                      <p:to>
                                        <p:strVal val="visible"/>
                                      </p:to>
                                    </p:set>
                                    <p:anim calcmode="lin" valueType="num">
                                      <p:cBhvr additive="base">
                                        <p:cTn id="101" dur="500" fill="hold"/>
                                        <p:tgtEl>
                                          <p:spTgt spid="175135"/>
                                        </p:tgtEl>
                                        <p:attrNameLst>
                                          <p:attrName>ppt_x</p:attrName>
                                        </p:attrNameLst>
                                      </p:cBhvr>
                                      <p:tavLst>
                                        <p:tav tm="0">
                                          <p:val>
                                            <p:strVal val="0-#ppt_w/2"/>
                                          </p:val>
                                        </p:tav>
                                        <p:tav tm="100000">
                                          <p:val>
                                            <p:strVal val="#ppt_x"/>
                                          </p:val>
                                        </p:tav>
                                      </p:tavLst>
                                    </p:anim>
                                    <p:anim calcmode="lin" valueType="num">
                                      <p:cBhvr additive="base">
                                        <p:cTn id="102" dur="500" fill="hold"/>
                                        <p:tgtEl>
                                          <p:spTgt spid="175135"/>
                                        </p:tgtEl>
                                        <p:attrNameLst>
                                          <p:attrName>ppt_y</p:attrName>
                                        </p:attrNameLst>
                                      </p:cBhvr>
                                      <p:tavLst>
                                        <p:tav tm="0">
                                          <p:val>
                                            <p:strVal val="#ppt_y"/>
                                          </p:val>
                                        </p:tav>
                                        <p:tav tm="100000">
                                          <p:val>
                                            <p:strVal val="#ppt_y"/>
                                          </p:val>
                                        </p:tav>
                                      </p:tavLst>
                                    </p:anim>
                                  </p:childTnLst>
                                </p:cTn>
                              </p:par>
                            </p:childTnLst>
                          </p:cTn>
                        </p:par>
                        <p:par>
                          <p:cTn id="103" fill="hold" nodeType="afterGroup">
                            <p:stCondLst>
                              <p:cond delay="44000"/>
                            </p:stCondLst>
                            <p:childTnLst>
                              <p:par>
                                <p:cTn id="104" presetID="9" presetClass="entr" presetSubtype="0" fill="hold" nodeType="afterEffect">
                                  <p:stCondLst>
                                    <p:cond delay="2000"/>
                                  </p:stCondLst>
                                  <p:childTnLst>
                                    <p:set>
                                      <p:cBhvr>
                                        <p:cTn id="105" dur="1" fill="hold">
                                          <p:stCondLst>
                                            <p:cond delay="0"/>
                                          </p:stCondLst>
                                        </p:cTn>
                                        <p:tgtEl>
                                          <p:spTgt spid="175117"/>
                                        </p:tgtEl>
                                        <p:attrNameLst>
                                          <p:attrName>style.visibility</p:attrName>
                                        </p:attrNameLst>
                                      </p:cBhvr>
                                      <p:to>
                                        <p:strVal val="visible"/>
                                      </p:to>
                                    </p:set>
                                    <p:animEffect transition="in" filter="dissolve">
                                      <p:cBhvr>
                                        <p:cTn id="106" dur="500"/>
                                        <p:tgtEl>
                                          <p:spTgt spid="175117"/>
                                        </p:tgtEl>
                                      </p:cBhvr>
                                    </p:animEffect>
                                  </p:childTnLst>
                                </p:cTn>
                              </p:par>
                            </p:childTnLst>
                          </p:cTn>
                        </p:par>
                        <p:par>
                          <p:cTn id="107" fill="hold" nodeType="afterGroup">
                            <p:stCondLst>
                              <p:cond delay="46500"/>
                            </p:stCondLst>
                            <p:childTnLst>
                              <p:par>
                                <p:cTn id="108" presetID="2" presetClass="entr" presetSubtype="8" fill="hold" grpId="0" nodeType="afterEffect">
                                  <p:stCondLst>
                                    <p:cond delay="1000"/>
                                  </p:stCondLst>
                                  <p:childTnLst>
                                    <p:set>
                                      <p:cBhvr>
                                        <p:cTn id="109" dur="1" fill="hold">
                                          <p:stCondLst>
                                            <p:cond delay="0"/>
                                          </p:stCondLst>
                                        </p:cTn>
                                        <p:tgtEl>
                                          <p:spTgt spid="175136"/>
                                        </p:tgtEl>
                                        <p:attrNameLst>
                                          <p:attrName>style.visibility</p:attrName>
                                        </p:attrNameLst>
                                      </p:cBhvr>
                                      <p:to>
                                        <p:strVal val="visible"/>
                                      </p:to>
                                    </p:set>
                                    <p:anim calcmode="lin" valueType="num">
                                      <p:cBhvr additive="base">
                                        <p:cTn id="110" dur="500" fill="hold"/>
                                        <p:tgtEl>
                                          <p:spTgt spid="175136"/>
                                        </p:tgtEl>
                                        <p:attrNameLst>
                                          <p:attrName>ppt_x</p:attrName>
                                        </p:attrNameLst>
                                      </p:cBhvr>
                                      <p:tavLst>
                                        <p:tav tm="0">
                                          <p:val>
                                            <p:strVal val="0-#ppt_w/2"/>
                                          </p:val>
                                        </p:tav>
                                        <p:tav tm="100000">
                                          <p:val>
                                            <p:strVal val="#ppt_x"/>
                                          </p:val>
                                        </p:tav>
                                      </p:tavLst>
                                    </p:anim>
                                    <p:anim calcmode="lin" valueType="num">
                                      <p:cBhvr additive="base">
                                        <p:cTn id="111" dur="500" fill="hold"/>
                                        <p:tgtEl>
                                          <p:spTgt spid="175136"/>
                                        </p:tgtEl>
                                        <p:attrNameLst>
                                          <p:attrName>ppt_y</p:attrName>
                                        </p:attrNameLst>
                                      </p:cBhvr>
                                      <p:tavLst>
                                        <p:tav tm="0">
                                          <p:val>
                                            <p:strVal val="#ppt_y"/>
                                          </p:val>
                                        </p:tav>
                                        <p:tav tm="100000">
                                          <p:val>
                                            <p:strVal val="#ppt_y"/>
                                          </p:val>
                                        </p:tav>
                                      </p:tavLst>
                                    </p:anim>
                                  </p:childTnLst>
                                </p:cTn>
                              </p:par>
                            </p:childTnLst>
                          </p:cTn>
                        </p:par>
                        <p:par>
                          <p:cTn id="112" fill="hold" nodeType="afterGroup">
                            <p:stCondLst>
                              <p:cond delay="48000"/>
                            </p:stCondLst>
                            <p:childTnLst>
                              <p:par>
                                <p:cTn id="113" presetID="9" presetClass="entr" presetSubtype="0" fill="hold" nodeType="afterEffect">
                                  <p:stCondLst>
                                    <p:cond delay="2000"/>
                                  </p:stCondLst>
                                  <p:childTnLst>
                                    <p:set>
                                      <p:cBhvr>
                                        <p:cTn id="114" dur="1" fill="hold">
                                          <p:stCondLst>
                                            <p:cond delay="0"/>
                                          </p:stCondLst>
                                        </p:cTn>
                                        <p:tgtEl>
                                          <p:spTgt spid="175118"/>
                                        </p:tgtEl>
                                        <p:attrNameLst>
                                          <p:attrName>style.visibility</p:attrName>
                                        </p:attrNameLst>
                                      </p:cBhvr>
                                      <p:to>
                                        <p:strVal val="visible"/>
                                      </p:to>
                                    </p:set>
                                    <p:animEffect transition="in" filter="dissolve">
                                      <p:cBhvr>
                                        <p:cTn id="115" dur="500"/>
                                        <p:tgtEl>
                                          <p:spTgt spid="175118"/>
                                        </p:tgtEl>
                                      </p:cBhvr>
                                    </p:animEffect>
                                  </p:childTnLst>
                                </p:cTn>
                              </p:par>
                            </p:childTnLst>
                          </p:cTn>
                        </p:par>
                        <p:par>
                          <p:cTn id="116" fill="hold" nodeType="afterGroup">
                            <p:stCondLst>
                              <p:cond delay="50500"/>
                            </p:stCondLst>
                            <p:childTnLst>
                              <p:par>
                                <p:cTn id="117" presetID="2" presetClass="entr" presetSubtype="8" fill="hold" grpId="0" nodeType="afterEffect">
                                  <p:stCondLst>
                                    <p:cond delay="1000"/>
                                  </p:stCondLst>
                                  <p:childTnLst>
                                    <p:set>
                                      <p:cBhvr>
                                        <p:cTn id="118" dur="1" fill="hold">
                                          <p:stCondLst>
                                            <p:cond delay="0"/>
                                          </p:stCondLst>
                                        </p:cTn>
                                        <p:tgtEl>
                                          <p:spTgt spid="175137"/>
                                        </p:tgtEl>
                                        <p:attrNameLst>
                                          <p:attrName>style.visibility</p:attrName>
                                        </p:attrNameLst>
                                      </p:cBhvr>
                                      <p:to>
                                        <p:strVal val="visible"/>
                                      </p:to>
                                    </p:set>
                                    <p:anim calcmode="lin" valueType="num">
                                      <p:cBhvr additive="base">
                                        <p:cTn id="119" dur="500" fill="hold"/>
                                        <p:tgtEl>
                                          <p:spTgt spid="175137"/>
                                        </p:tgtEl>
                                        <p:attrNameLst>
                                          <p:attrName>ppt_x</p:attrName>
                                        </p:attrNameLst>
                                      </p:cBhvr>
                                      <p:tavLst>
                                        <p:tav tm="0">
                                          <p:val>
                                            <p:strVal val="0-#ppt_w/2"/>
                                          </p:val>
                                        </p:tav>
                                        <p:tav tm="100000">
                                          <p:val>
                                            <p:strVal val="#ppt_x"/>
                                          </p:val>
                                        </p:tav>
                                      </p:tavLst>
                                    </p:anim>
                                    <p:anim calcmode="lin" valueType="num">
                                      <p:cBhvr additive="base">
                                        <p:cTn id="120" dur="500" fill="hold"/>
                                        <p:tgtEl>
                                          <p:spTgt spid="175137"/>
                                        </p:tgtEl>
                                        <p:attrNameLst>
                                          <p:attrName>ppt_y</p:attrName>
                                        </p:attrNameLst>
                                      </p:cBhvr>
                                      <p:tavLst>
                                        <p:tav tm="0">
                                          <p:val>
                                            <p:strVal val="#ppt_y"/>
                                          </p:val>
                                        </p:tav>
                                        <p:tav tm="100000">
                                          <p:val>
                                            <p:strVal val="#ppt_y"/>
                                          </p:val>
                                        </p:tav>
                                      </p:tavLst>
                                    </p:anim>
                                  </p:childTnLst>
                                </p:cTn>
                              </p:par>
                            </p:childTnLst>
                          </p:cTn>
                        </p:par>
                        <p:par>
                          <p:cTn id="121" fill="hold" nodeType="afterGroup">
                            <p:stCondLst>
                              <p:cond delay="52000"/>
                            </p:stCondLst>
                            <p:childTnLst>
                              <p:par>
                                <p:cTn id="122" presetID="9" presetClass="entr" presetSubtype="0" fill="hold" nodeType="afterEffect">
                                  <p:stCondLst>
                                    <p:cond delay="2000"/>
                                  </p:stCondLst>
                                  <p:childTnLst>
                                    <p:set>
                                      <p:cBhvr>
                                        <p:cTn id="123" dur="1" fill="hold">
                                          <p:stCondLst>
                                            <p:cond delay="0"/>
                                          </p:stCondLst>
                                        </p:cTn>
                                        <p:tgtEl>
                                          <p:spTgt spid="175119"/>
                                        </p:tgtEl>
                                        <p:attrNameLst>
                                          <p:attrName>style.visibility</p:attrName>
                                        </p:attrNameLst>
                                      </p:cBhvr>
                                      <p:to>
                                        <p:strVal val="visible"/>
                                      </p:to>
                                    </p:set>
                                    <p:animEffect transition="in" filter="dissolve">
                                      <p:cBhvr>
                                        <p:cTn id="124" dur="500"/>
                                        <p:tgtEl>
                                          <p:spTgt spid="175119"/>
                                        </p:tgtEl>
                                      </p:cBhvr>
                                    </p:animEffect>
                                  </p:childTnLst>
                                </p:cTn>
                              </p:par>
                            </p:childTnLst>
                          </p:cTn>
                        </p:par>
                        <p:par>
                          <p:cTn id="125" fill="hold" nodeType="afterGroup">
                            <p:stCondLst>
                              <p:cond delay="54500"/>
                            </p:stCondLst>
                            <p:childTnLst>
                              <p:par>
                                <p:cTn id="126" presetID="2" presetClass="entr" presetSubtype="8" fill="hold" grpId="0" nodeType="afterEffect">
                                  <p:stCondLst>
                                    <p:cond delay="1000"/>
                                  </p:stCondLst>
                                  <p:childTnLst>
                                    <p:set>
                                      <p:cBhvr>
                                        <p:cTn id="127" dur="1" fill="hold">
                                          <p:stCondLst>
                                            <p:cond delay="0"/>
                                          </p:stCondLst>
                                        </p:cTn>
                                        <p:tgtEl>
                                          <p:spTgt spid="175138"/>
                                        </p:tgtEl>
                                        <p:attrNameLst>
                                          <p:attrName>style.visibility</p:attrName>
                                        </p:attrNameLst>
                                      </p:cBhvr>
                                      <p:to>
                                        <p:strVal val="visible"/>
                                      </p:to>
                                    </p:set>
                                    <p:anim calcmode="lin" valueType="num">
                                      <p:cBhvr additive="base">
                                        <p:cTn id="128" dur="500" fill="hold"/>
                                        <p:tgtEl>
                                          <p:spTgt spid="175138"/>
                                        </p:tgtEl>
                                        <p:attrNameLst>
                                          <p:attrName>ppt_x</p:attrName>
                                        </p:attrNameLst>
                                      </p:cBhvr>
                                      <p:tavLst>
                                        <p:tav tm="0">
                                          <p:val>
                                            <p:strVal val="0-#ppt_w/2"/>
                                          </p:val>
                                        </p:tav>
                                        <p:tav tm="100000">
                                          <p:val>
                                            <p:strVal val="#ppt_x"/>
                                          </p:val>
                                        </p:tav>
                                      </p:tavLst>
                                    </p:anim>
                                    <p:anim calcmode="lin" valueType="num">
                                      <p:cBhvr additive="base">
                                        <p:cTn id="129" dur="500" fill="hold"/>
                                        <p:tgtEl>
                                          <p:spTgt spid="175138"/>
                                        </p:tgtEl>
                                        <p:attrNameLst>
                                          <p:attrName>ppt_y</p:attrName>
                                        </p:attrNameLst>
                                      </p:cBhvr>
                                      <p:tavLst>
                                        <p:tav tm="0">
                                          <p:val>
                                            <p:strVal val="#ppt_y"/>
                                          </p:val>
                                        </p:tav>
                                        <p:tav tm="100000">
                                          <p:val>
                                            <p:strVal val="#ppt_y"/>
                                          </p:val>
                                        </p:tav>
                                      </p:tavLst>
                                    </p:anim>
                                  </p:childTnLst>
                                </p:cTn>
                              </p:par>
                            </p:childTnLst>
                          </p:cTn>
                        </p:par>
                        <p:par>
                          <p:cTn id="130" fill="hold" nodeType="afterGroup">
                            <p:stCondLst>
                              <p:cond delay="56000"/>
                            </p:stCondLst>
                            <p:childTnLst>
                              <p:par>
                                <p:cTn id="131" presetID="9" presetClass="entr" presetSubtype="0" fill="hold" nodeType="afterEffect">
                                  <p:stCondLst>
                                    <p:cond delay="2000"/>
                                  </p:stCondLst>
                                  <p:childTnLst>
                                    <p:set>
                                      <p:cBhvr>
                                        <p:cTn id="132" dur="1" fill="hold">
                                          <p:stCondLst>
                                            <p:cond delay="0"/>
                                          </p:stCondLst>
                                        </p:cTn>
                                        <p:tgtEl>
                                          <p:spTgt spid="175120"/>
                                        </p:tgtEl>
                                        <p:attrNameLst>
                                          <p:attrName>style.visibility</p:attrName>
                                        </p:attrNameLst>
                                      </p:cBhvr>
                                      <p:to>
                                        <p:strVal val="visible"/>
                                      </p:to>
                                    </p:set>
                                    <p:animEffect transition="in" filter="dissolve">
                                      <p:cBhvr>
                                        <p:cTn id="133" dur="500"/>
                                        <p:tgtEl>
                                          <p:spTgt spid="175120"/>
                                        </p:tgtEl>
                                      </p:cBhvr>
                                    </p:animEffect>
                                  </p:childTnLst>
                                </p:cTn>
                              </p:par>
                            </p:childTnLst>
                          </p:cTn>
                        </p:par>
                        <p:par>
                          <p:cTn id="134" fill="hold" nodeType="afterGroup">
                            <p:stCondLst>
                              <p:cond delay="58500"/>
                            </p:stCondLst>
                            <p:childTnLst>
                              <p:par>
                                <p:cTn id="135" presetID="2" presetClass="entr" presetSubtype="8" fill="hold" grpId="0" nodeType="afterEffect">
                                  <p:stCondLst>
                                    <p:cond delay="1000"/>
                                  </p:stCondLst>
                                  <p:childTnLst>
                                    <p:set>
                                      <p:cBhvr>
                                        <p:cTn id="136" dur="1" fill="hold">
                                          <p:stCondLst>
                                            <p:cond delay="0"/>
                                          </p:stCondLst>
                                        </p:cTn>
                                        <p:tgtEl>
                                          <p:spTgt spid="175139"/>
                                        </p:tgtEl>
                                        <p:attrNameLst>
                                          <p:attrName>style.visibility</p:attrName>
                                        </p:attrNameLst>
                                      </p:cBhvr>
                                      <p:to>
                                        <p:strVal val="visible"/>
                                      </p:to>
                                    </p:set>
                                    <p:anim calcmode="lin" valueType="num">
                                      <p:cBhvr additive="base">
                                        <p:cTn id="137" dur="500" fill="hold"/>
                                        <p:tgtEl>
                                          <p:spTgt spid="175139"/>
                                        </p:tgtEl>
                                        <p:attrNameLst>
                                          <p:attrName>ppt_x</p:attrName>
                                        </p:attrNameLst>
                                      </p:cBhvr>
                                      <p:tavLst>
                                        <p:tav tm="0">
                                          <p:val>
                                            <p:strVal val="0-#ppt_w/2"/>
                                          </p:val>
                                        </p:tav>
                                        <p:tav tm="100000">
                                          <p:val>
                                            <p:strVal val="#ppt_x"/>
                                          </p:val>
                                        </p:tav>
                                      </p:tavLst>
                                    </p:anim>
                                    <p:anim calcmode="lin" valueType="num">
                                      <p:cBhvr additive="base">
                                        <p:cTn id="138" dur="500" fill="hold"/>
                                        <p:tgtEl>
                                          <p:spTgt spid="17513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26" grpId="0" autoUpdateAnimBg="0"/>
      <p:bldP spid="175127" grpId="0" autoUpdateAnimBg="0"/>
      <p:bldP spid="175128" grpId="0" autoUpdateAnimBg="0"/>
      <p:bldP spid="175129" grpId="0" autoUpdateAnimBg="0"/>
      <p:bldP spid="175130" grpId="0" autoUpdateAnimBg="0"/>
      <p:bldP spid="175131" grpId="0" autoUpdateAnimBg="0"/>
      <p:bldP spid="175132" grpId="0" autoUpdateAnimBg="0"/>
      <p:bldP spid="175133" grpId="0" autoUpdateAnimBg="0"/>
      <p:bldP spid="175134" grpId="0" autoUpdateAnimBg="0"/>
      <p:bldP spid="175135" grpId="0" autoUpdateAnimBg="0"/>
      <p:bldP spid="175136" grpId="0" autoUpdateAnimBg="0"/>
      <p:bldP spid="175137" grpId="0" autoUpdateAnimBg="0"/>
      <p:bldP spid="175138" grpId="0" autoUpdateAnimBg="0"/>
      <p:bldP spid="175139" grpId="0" autoUpdateAnimBg="0"/>
      <p:bldP spid="175140" grpId="0"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61442" name="Picture 4" descr="kandinsky_comp-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6902" name="Picture 6" descr="Brouet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71450"/>
            <a:ext cx="3013075"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6906" name="Picture 10" descr="Constructivist Composition, 1922 (red and black crayon on paper), Popova, Lyubov Sergeevna (1889-19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2138" y="3048000"/>
            <a:ext cx="284797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6908" name="Picture 12" descr="Aleksandr Rodchenko. Non-Objective Painting. 19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00192" y="48420"/>
            <a:ext cx="2944812"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 name="Picture 2" descr="C:\Users\Allan\Desktop\Malevich\Russia-painting-of-Suprem-005 Supremus Malevich.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049102" y="0"/>
            <a:ext cx="3260530" cy="3284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93132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36902"/>
                                        </p:tgtEl>
                                        <p:attrNameLst>
                                          <p:attrName>style.visibility</p:attrName>
                                        </p:attrNameLst>
                                      </p:cBhvr>
                                      <p:to>
                                        <p:strVal val="visible"/>
                                      </p:to>
                                    </p:set>
                                    <p:anim calcmode="lin" valueType="num">
                                      <p:cBhvr additive="base">
                                        <p:cTn id="7" dur="500" fill="hold"/>
                                        <p:tgtEl>
                                          <p:spTgt spid="336902"/>
                                        </p:tgtEl>
                                        <p:attrNameLst>
                                          <p:attrName>ppt_x</p:attrName>
                                        </p:attrNameLst>
                                      </p:cBhvr>
                                      <p:tavLst>
                                        <p:tav tm="0">
                                          <p:val>
                                            <p:strVal val="#ppt_x"/>
                                          </p:val>
                                        </p:tav>
                                        <p:tav tm="100000">
                                          <p:val>
                                            <p:strVal val="#ppt_x"/>
                                          </p:val>
                                        </p:tav>
                                      </p:tavLst>
                                    </p:anim>
                                    <p:anim calcmode="lin" valueType="num">
                                      <p:cBhvr additive="base">
                                        <p:cTn id="8" dur="500" fill="hold"/>
                                        <p:tgtEl>
                                          <p:spTgt spid="336902"/>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36908"/>
                                        </p:tgtEl>
                                        <p:attrNameLst>
                                          <p:attrName>style.visibility</p:attrName>
                                        </p:attrNameLst>
                                      </p:cBhvr>
                                      <p:to>
                                        <p:strVal val="visible"/>
                                      </p:to>
                                    </p:set>
                                    <p:anim calcmode="lin" valueType="num">
                                      <p:cBhvr additive="base">
                                        <p:cTn id="13" dur="500" fill="hold"/>
                                        <p:tgtEl>
                                          <p:spTgt spid="336908"/>
                                        </p:tgtEl>
                                        <p:attrNameLst>
                                          <p:attrName>ppt_x</p:attrName>
                                        </p:attrNameLst>
                                      </p:cBhvr>
                                      <p:tavLst>
                                        <p:tav tm="0">
                                          <p:val>
                                            <p:strVal val="#ppt_x"/>
                                          </p:val>
                                        </p:tav>
                                        <p:tav tm="100000">
                                          <p:val>
                                            <p:strVal val="#ppt_x"/>
                                          </p:val>
                                        </p:tav>
                                      </p:tavLst>
                                    </p:anim>
                                    <p:anim calcmode="lin" valueType="num">
                                      <p:cBhvr additive="base">
                                        <p:cTn id="14" dur="500" fill="hold"/>
                                        <p:tgtEl>
                                          <p:spTgt spid="336908"/>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36906"/>
                                        </p:tgtEl>
                                        <p:attrNameLst>
                                          <p:attrName>style.visibility</p:attrName>
                                        </p:attrNameLst>
                                      </p:cBhvr>
                                      <p:to>
                                        <p:strVal val="visible"/>
                                      </p:to>
                                    </p:set>
                                    <p:anim calcmode="lin" valueType="num">
                                      <p:cBhvr additive="base">
                                        <p:cTn id="19" dur="500" fill="hold"/>
                                        <p:tgtEl>
                                          <p:spTgt spid="336906"/>
                                        </p:tgtEl>
                                        <p:attrNameLst>
                                          <p:attrName>ppt_x</p:attrName>
                                        </p:attrNameLst>
                                      </p:cBhvr>
                                      <p:tavLst>
                                        <p:tav tm="0">
                                          <p:val>
                                            <p:strVal val="#ppt_x"/>
                                          </p:val>
                                        </p:tav>
                                        <p:tav tm="100000">
                                          <p:val>
                                            <p:strVal val="#ppt_x"/>
                                          </p:val>
                                        </p:tav>
                                      </p:tavLst>
                                    </p:anim>
                                    <p:anim calcmode="lin" valueType="num">
                                      <p:cBhvr additive="base">
                                        <p:cTn id="20" dur="500" fill="hold"/>
                                        <p:tgtEl>
                                          <p:spTgt spid="33690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7410" name="Picture 2" descr="oufall pipe"/>
          <p:cNvPicPr>
            <a:picLocks noChangeAspect="1" noChangeArrowheads="1"/>
          </p:cNvPicPr>
          <p:nvPr/>
        </p:nvPicPr>
        <p:blipFill>
          <a:blip r:embed="rId3">
            <a:extLst>
              <a:ext uri="{28A0092B-C50C-407E-A947-70E740481C1C}">
                <a14:useLocalDpi xmlns:a14="http://schemas.microsoft.com/office/drawing/2010/main" val="0"/>
              </a:ext>
            </a:extLst>
          </a:blip>
          <a:srcRect r="9630"/>
          <a:stretch>
            <a:fillRect/>
          </a:stretch>
        </p:blipFill>
        <p:spPr bwMode="auto">
          <a:xfrm>
            <a:off x="0" y="0"/>
            <a:ext cx="9296400" cy="6869113"/>
          </a:xfrm>
          <a:prstGeom prst="rect">
            <a:avLst/>
          </a:prstGeom>
          <a:solidFill>
            <a:srgbClr val="FFFF00"/>
          </a:solidFill>
          <a:ln>
            <a:noFill/>
          </a:ln>
          <a:extLst>
            <a:ext uri="{91240B29-F687-4F45-9708-019B960494DF}">
              <a14:hiddenLine xmlns:a14="http://schemas.microsoft.com/office/drawing/2010/main" w="9525">
                <a:solidFill>
                  <a:srgbClr val="000000"/>
                </a:solidFill>
                <a:miter lim="800000"/>
                <a:headEnd/>
                <a:tailEnd/>
              </a14:hiddenLine>
            </a:ext>
          </a:extLst>
        </p:spPr>
      </p:pic>
      <p:grpSp>
        <p:nvGrpSpPr>
          <p:cNvPr id="2" name="Group 3"/>
          <p:cNvGrpSpPr>
            <a:grpSpLocks/>
          </p:cNvGrpSpPr>
          <p:nvPr/>
        </p:nvGrpSpPr>
        <p:grpSpPr bwMode="auto">
          <a:xfrm>
            <a:off x="152400" y="1066800"/>
            <a:ext cx="9067800" cy="2889250"/>
            <a:chOff x="96" y="672"/>
            <a:chExt cx="5712" cy="1820"/>
          </a:xfrm>
        </p:grpSpPr>
        <p:sp>
          <p:nvSpPr>
            <p:cNvPr id="17420" name="AutoShape 4"/>
            <p:cNvSpPr>
              <a:spLocks noChangeArrowheads="1"/>
            </p:cNvSpPr>
            <p:nvPr/>
          </p:nvSpPr>
          <p:spPr bwMode="auto">
            <a:xfrm>
              <a:off x="96" y="1104"/>
              <a:ext cx="2160" cy="1388"/>
            </a:xfrm>
            <a:prstGeom prst="irregularSeal1">
              <a:avLst/>
            </a:prstGeom>
            <a:solidFill>
              <a:srgbClr val="FF0000"/>
            </a:solidFill>
            <a:ln w="9525">
              <a:solidFill>
                <a:schemeClr val="tx1"/>
              </a:solidFill>
              <a:miter lim="800000"/>
              <a:headEnd/>
              <a:tailEnd/>
            </a:ln>
          </p:spPr>
          <p:txBody>
            <a:bodyPr wrap="none" lIns="130039" tIns="65020" rIns="130039" bIns="65020"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rgbClr val="ECFEF1"/>
                  </a:solidFill>
                </a:rPr>
                <a:t>Planning </a:t>
              </a:r>
              <a:br>
                <a:rPr lang="en-GB" altLang="en-US" sz="2000" b="1">
                  <a:solidFill>
                    <a:srgbClr val="ECFEF1"/>
                  </a:solidFill>
                </a:rPr>
              </a:br>
              <a:r>
                <a:rPr lang="en-GB" altLang="en-US" sz="2000" b="1">
                  <a:solidFill>
                    <a:srgbClr val="ECFEF1"/>
                  </a:solidFill>
                </a:rPr>
                <a:t>Permission</a:t>
              </a:r>
            </a:p>
          </p:txBody>
        </p:sp>
        <p:sp>
          <p:nvSpPr>
            <p:cNvPr id="17421" name="AutoShape 5"/>
            <p:cNvSpPr>
              <a:spLocks noChangeArrowheads="1"/>
            </p:cNvSpPr>
            <p:nvPr/>
          </p:nvSpPr>
          <p:spPr bwMode="auto">
            <a:xfrm>
              <a:off x="3936" y="672"/>
              <a:ext cx="1872" cy="1584"/>
            </a:xfrm>
            <a:prstGeom prst="irregularSeal2">
              <a:avLst/>
            </a:prstGeom>
            <a:solidFill>
              <a:srgbClr val="FF0000"/>
            </a:solidFill>
            <a:ln w="9525">
              <a:solidFill>
                <a:schemeClr val="tx1"/>
              </a:solidFill>
              <a:miter lim="800000"/>
              <a:headEnd/>
              <a:tailEnd/>
            </a:ln>
          </p:spPr>
          <p:txBody>
            <a:bodyPr wrap="none" lIns="130039" tIns="65020" rIns="130039" bIns="65020"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rgbClr val="ECFEF1"/>
                  </a:solidFill>
                </a:rPr>
                <a:t>Land Drainage</a:t>
              </a:r>
              <a:br>
                <a:rPr lang="en-GB" altLang="en-US" sz="2000" b="1">
                  <a:solidFill>
                    <a:srgbClr val="ECFEF1"/>
                  </a:solidFill>
                </a:rPr>
              </a:br>
              <a:r>
                <a:rPr lang="en-GB" altLang="en-US" sz="2000" b="1">
                  <a:solidFill>
                    <a:srgbClr val="ECFEF1"/>
                  </a:solidFill>
                </a:rPr>
                <a:t> Consent</a:t>
              </a:r>
            </a:p>
          </p:txBody>
        </p:sp>
      </p:grpSp>
      <p:grpSp>
        <p:nvGrpSpPr>
          <p:cNvPr id="3" name="Group 6"/>
          <p:cNvGrpSpPr>
            <a:grpSpLocks/>
          </p:cNvGrpSpPr>
          <p:nvPr/>
        </p:nvGrpSpPr>
        <p:grpSpPr bwMode="auto">
          <a:xfrm>
            <a:off x="3151188" y="2036763"/>
            <a:ext cx="6172200" cy="4729162"/>
            <a:chOff x="1968" y="1292"/>
            <a:chExt cx="3888" cy="2980"/>
          </a:xfrm>
        </p:grpSpPr>
        <p:sp>
          <p:nvSpPr>
            <p:cNvPr id="17417" name="AutoShape 7"/>
            <p:cNvSpPr>
              <a:spLocks noChangeArrowheads="1"/>
            </p:cNvSpPr>
            <p:nvPr/>
          </p:nvSpPr>
          <p:spPr bwMode="auto">
            <a:xfrm>
              <a:off x="3792" y="2448"/>
              <a:ext cx="2064" cy="1680"/>
            </a:xfrm>
            <a:prstGeom prst="irregularSeal2">
              <a:avLst/>
            </a:prstGeom>
            <a:solidFill>
              <a:srgbClr val="FFFF00"/>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chemeClr val="accent2"/>
                  </a:solidFill>
                </a:rPr>
                <a:t>Discharge </a:t>
              </a:r>
            </a:p>
            <a:p>
              <a:pPr algn="ctr" eaLnBrk="1" hangingPunct="1"/>
              <a:r>
                <a:rPr lang="en-GB" altLang="en-US" sz="2000" b="1">
                  <a:solidFill>
                    <a:schemeClr val="accent2"/>
                  </a:solidFill>
                </a:rPr>
                <a:t>consent</a:t>
              </a:r>
            </a:p>
            <a:p>
              <a:pPr algn="ctr" eaLnBrk="1" hangingPunct="1"/>
              <a:r>
                <a:rPr lang="en-GB" altLang="en-US" sz="2000" b="1">
                  <a:solidFill>
                    <a:schemeClr val="accent2"/>
                  </a:solidFill>
                </a:rPr>
                <a:t>WRA91</a:t>
              </a:r>
            </a:p>
          </p:txBody>
        </p:sp>
        <p:sp>
          <p:nvSpPr>
            <p:cNvPr id="17418" name="AutoShape 8"/>
            <p:cNvSpPr>
              <a:spLocks noChangeArrowheads="1"/>
            </p:cNvSpPr>
            <p:nvPr/>
          </p:nvSpPr>
          <p:spPr bwMode="auto">
            <a:xfrm>
              <a:off x="2112" y="1292"/>
              <a:ext cx="2064" cy="1396"/>
            </a:xfrm>
            <a:prstGeom prst="irregularSeal1">
              <a:avLst/>
            </a:prstGeom>
            <a:solidFill>
              <a:srgbClr val="FFFF00"/>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chemeClr val="accent2"/>
                  </a:solidFill>
                </a:rPr>
                <a:t>Habitats </a:t>
              </a:r>
            </a:p>
            <a:p>
              <a:pPr algn="ctr" eaLnBrk="1" hangingPunct="1"/>
              <a:r>
                <a:rPr lang="en-GB" altLang="en-US" sz="2000" b="1">
                  <a:solidFill>
                    <a:schemeClr val="accent2"/>
                  </a:solidFill>
                </a:rPr>
                <a:t>Directive</a:t>
              </a:r>
            </a:p>
          </p:txBody>
        </p:sp>
        <p:sp>
          <p:nvSpPr>
            <p:cNvPr id="17419" name="AutoShape 9"/>
            <p:cNvSpPr>
              <a:spLocks noChangeArrowheads="1"/>
            </p:cNvSpPr>
            <p:nvPr/>
          </p:nvSpPr>
          <p:spPr bwMode="auto">
            <a:xfrm>
              <a:off x="1968" y="2592"/>
              <a:ext cx="2064" cy="1680"/>
            </a:xfrm>
            <a:prstGeom prst="irregularSeal1">
              <a:avLst/>
            </a:prstGeom>
            <a:solidFill>
              <a:srgbClr val="FFFF00"/>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chemeClr val="accent2"/>
                  </a:solidFill>
                </a:rPr>
                <a:t>Permission from </a:t>
              </a:r>
              <a:br>
                <a:rPr lang="en-GB" altLang="en-US" sz="2000" b="1">
                  <a:solidFill>
                    <a:schemeClr val="accent2"/>
                  </a:solidFill>
                </a:rPr>
              </a:br>
              <a:r>
                <a:rPr lang="en-GB" altLang="en-US" sz="2000" b="1">
                  <a:solidFill>
                    <a:schemeClr val="accent2"/>
                  </a:solidFill>
                </a:rPr>
                <a:t>Beach Owner</a:t>
              </a:r>
            </a:p>
          </p:txBody>
        </p:sp>
      </p:grpSp>
      <p:grpSp>
        <p:nvGrpSpPr>
          <p:cNvPr id="4" name="Group 10"/>
          <p:cNvGrpSpPr>
            <a:grpSpLocks/>
          </p:cNvGrpSpPr>
          <p:nvPr/>
        </p:nvGrpSpPr>
        <p:grpSpPr bwMode="auto">
          <a:xfrm>
            <a:off x="0" y="0"/>
            <a:ext cx="7696200" cy="6553200"/>
            <a:chOff x="0" y="0"/>
            <a:chExt cx="4848" cy="4128"/>
          </a:xfrm>
        </p:grpSpPr>
        <p:sp>
          <p:nvSpPr>
            <p:cNvPr id="17414" name="AutoShape 11"/>
            <p:cNvSpPr>
              <a:spLocks noChangeArrowheads="1"/>
            </p:cNvSpPr>
            <p:nvPr/>
          </p:nvSpPr>
          <p:spPr bwMode="auto">
            <a:xfrm>
              <a:off x="0" y="2304"/>
              <a:ext cx="2688" cy="1824"/>
            </a:xfrm>
            <a:prstGeom prst="irregularSeal2">
              <a:avLst/>
            </a:prstGeom>
            <a:solidFill>
              <a:schemeClr val="accent2"/>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rgbClr val="ECFEF1"/>
                  </a:solidFill>
                </a:rPr>
                <a:t>Permission from </a:t>
              </a:r>
              <a:br>
                <a:rPr lang="en-GB" altLang="en-US" sz="2000" b="1">
                  <a:solidFill>
                    <a:srgbClr val="ECFEF1"/>
                  </a:solidFill>
                </a:rPr>
              </a:br>
              <a:r>
                <a:rPr lang="en-GB" altLang="en-US" sz="2000" b="1">
                  <a:solidFill>
                    <a:srgbClr val="ECFEF1"/>
                  </a:solidFill>
                </a:rPr>
                <a:t>Crown Estate - </a:t>
              </a:r>
              <a:br>
                <a:rPr lang="en-GB" altLang="en-US" sz="2000" b="1">
                  <a:solidFill>
                    <a:srgbClr val="ECFEF1"/>
                  </a:solidFill>
                </a:rPr>
              </a:br>
              <a:r>
                <a:rPr lang="en-GB" altLang="en-US" sz="2000" b="1">
                  <a:solidFill>
                    <a:srgbClr val="ECFEF1"/>
                  </a:solidFill>
                </a:rPr>
                <a:t>development </a:t>
              </a:r>
            </a:p>
            <a:p>
              <a:pPr algn="ctr" eaLnBrk="1" hangingPunct="1"/>
              <a:r>
                <a:rPr lang="en-GB" altLang="en-US" sz="2000" b="1">
                  <a:solidFill>
                    <a:srgbClr val="ECFEF1"/>
                  </a:solidFill>
                </a:rPr>
                <a:t>on the seabed </a:t>
              </a:r>
            </a:p>
          </p:txBody>
        </p:sp>
        <p:sp>
          <p:nvSpPr>
            <p:cNvPr id="17415" name="AutoShape 12"/>
            <p:cNvSpPr>
              <a:spLocks noChangeArrowheads="1"/>
            </p:cNvSpPr>
            <p:nvPr/>
          </p:nvSpPr>
          <p:spPr bwMode="auto">
            <a:xfrm>
              <a:off x="336" y="0"/>
              <a:ext cx="2352" cy="1244"/>
            </a:xfrm>
            <a:prstGeom prst="irregularSeal1">
              <a:avLst/>
            </a:prstGeom>
            <a:solidFill>
              <a:schemeClr val="accent2"/>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rgbClr val="ECFEF1"/>
                  </a:solidFill>
                </a:rPr>
                <a:t>FEPA 95</a:t>
              </a:r>
            </a:p>
          </p:txBody>
        </p:sp>
        <p:sp>
          <p:nvSpPr>
            <p:cNvPr id="17416" name="AutoShape 13"/>
            <p:cNvSpPr>
              <a:spLocks noChangeArrowheads="1"/>
            </p:cNvSpPr>
            <p:nvPr/>
          </p:nvSpPr>
          <p:spPr bwMode="auto">
            <a:xfrm>
              <a:off x="2592" y="0"/>
              <a:ext cx="2256" cy="1248"/>
            </a:xfrm>
            <a:prstGeom prst="irregularSeal2">
              <a:avLst/>
            </a:prstGeom>
            <a:solidFill>
              <a:schemeClr val="accent2"/>
            </a:solidFill>
            <a:ln w="9525">
              <a:solidFill>
                <a:schemeClr val="tx1"/>
              </a:solidFill>
              <a:miter lim="800000"/>
              <a:headEnd/>
              <a:tailEnd/>
            </a:ln>
          </p:spPr>
          <p:txBody>
            <a:bodyPr wrap="none" lIns="184941" tIns="92471" rIns="184941" bIns="92471"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000" b="1">
                  <a:solidFill>
                    <a:srgbClr val="ECFEF1"/>
                  </a:solidFill>
                </a:rPr>
                <a:t>Coast Protection </a:t>
              </a:r>
              <a:br>
                <a:rPr lang="en-GB" altLang="en-US" sz="2000" b="1">
                  <a:solidFill>
                    <a:srgbClr val="ECFEF1"/>
                  </a:solidFill>
                </a:rPr>
              </a:br>
              <a:r>
                <a:rPr lang="en-GB" altLang="en-US" sz="2000" b="1">
                  <a:solidFill>
                    <a:srgbClr val="ECFEF1"/>
                  </a:solidFill>
                </a:rPr>
                <a:t>Act Permit </a:t>
              </a:r>
            </a:p>
          </p:txBody>
        </p:sp>
      </p:grpSp>
    </p:spTree>
    <p:extLst>
      <p:ext uri="{BB962C8B-B14F-4D97-AF65-F5344CB8AC3E}">
        <p14:creationId xmlns:p14="http://schemas.microsoft.com/office/powerpoint/2010/main" val="819023434"/>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07571711"/>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ChangeArrowheads="1"/>
          </p:cNvSpPr>
          <p:nvPr/>
        </p:nvSpPr>
        <p:spPr bwMode="auto">
          <a:xfrm>
            <a:off x="0" y="1000125"/>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a:p>
        </p:txBody>
      </p:sp>
      <p:pic>
        <p:nvPicPr>
          <p:cNvPr id="4505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2888"/>
            <a:ext cx="9144000" cy="710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615405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37890" name="Picture 2" descr="Napali 20Coa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Rectangle 3"/>
          <p:cNvSpPr>
            <a:spLocks noChangeArrowheads="1"/>
          </p:cNvSpPr>
          <p:nvPr/>
        </p:nvSpPr>
        <p:spPr bwMode="auto">
          <a:xfrm>
            <a:off x="3708400" y="836613"/>
            <a:ext cx="5435600" cy="6116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0000"/>
              </a:buClr>
              <a:buFont typeface="Wingdings" pitchFamily="2" charset="2"/>
              <a:buChar char="Ø"/>
            </a:pPr>
            <a:r>
              <a:rPr lang="en-GB" altLang="en-US" sz="2400" b="1">
                <a:latin typeface="Garamond" pitchFamily="18" charset="0"/>
                <a:cs typeface="Arial" pitchFamily="34" charset="0"/>
              </a:rPr>
              <a:t> </a:t>
            </a:r>
            <a:r>
              <a:rPr lang="en-GB" altLang="en-US" sz="2400" b="1">
                <a:solidFill>
                  <a:schemeClr val="bg1"/>
                </a:solidFill>
                <a:latin typeface="Comic Sans MS" pitchFamily="66" charset="0"/>
                <a:cs typeface="Arial" pitchFamily="34" charset="0"/>
              </a:rPr>
              <a:t>Define operational objectives.</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Gain public support.</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Apply scientific procedures &amp;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focus on processes.</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Represent diversity.</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Emphasise land/sea interactions.</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Develop a GIS &amp; long term view.</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Relate objectives to scale and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set in regional context.</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Attain a national network.  </a:t>
            </a:r>
          </a:p>
          <a:p>
            <a:pPr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Communication, collaboration and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coordination between planners,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managers and users-an  </a:t>
            </a:r>
          </a:p>
          <a:p>
            <a:pPr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integrated approach.</a:t>
            </a:r>
          </a:p>
          <a:p>
            <a:pPr eaLnBrk="1" hangingPunct="1">
              <a:buClr>
                <a:srgbClr val="FF0000"/>
              </a:buClr>
              <a:buFont typeface="Wingdings" pitchFamily="2" charset="2"/>
              <a:buChar char="Ø"/>
            </a:pPr>
            <a:endParaRPr lang="en-GB" altLang="en-US" sz="2400" b="1">
              <a:solidFill>
                <a:schemeClr val="bg1"/>
              </a:solidFill>
              <a:latin typeface="Comic Sans MS" pitchFamily="66" charset="0"/>
              <a:cs typeface="Arial" pitchFamily="34" charset="0"/>
            </a:endParaRPr>
          </a:p>
          <a:p>
            <a:pPr eaLnBrk="1" hangingPunct="1">
              <a:spcBef>
                <a:spcPct val="50000"/>
              </a:spcBef>
              <a:buClr>
                <a:srgbClr val="FF0000"/>
              </a:buClr>
              <a:buFont typeface="Wingdings" pitchFamily="2" charset="2"/>
              <a:buChar char="Ø"/>
            </a:pPr>
            <a:endParaRPr lang="en-GB" altLang="en-US" sz="2400" b="1">
              <a:solidFill>
                <a:schemeClr val="bg1"/>
              </a:solidFill>
              <a:latin typeface="Garamond" pitchFamily="18" charset="0"/>
              <a:cs typeface="Arial" pitchFamily="34" charset="0"/>
            </a:endParaRPr>
          </a:p>
        </p:txBody>
      </p:sp>
      <p:sp>
        <p:nvSpPr>
          <p:cNvPr id="37892" name="WordArt 4"/>
          <p:cNvSpPr>
            <a:spLocks noChangeArrowheads="1" noChangeShapeType="1" noTextEdit="1"/>
          </p:cNvSpPr>
          <p:nvPr/>
        </p:nvSpPr>
        <p:spPr bwMode="auto">
          <a:xfrm>
            <a:off x="900113" y="908050"/>
            <a:ext cx="2735262" cy="1657350"/>
          </a:xfrm>
          <a:prstGeom prst="rect">
            <a:avLst/>
          </a:prstGeom>
        </p:spPr>
        <p:txBody>
          <a:bodyPr wrap="none" fromWordArt="1">
            <a:prstTxWarp prst="textCascadeUp">
              <a:avLst>
                <a:gd name="adj" fmla="val 44444"/>
              </a:avLst>
            </a:prstTxWarp>
            <a:scene3d>
              <a:camera prst="legacyPerspectiveFront">
                <a:rot lat="20519994"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ICM requires</a:t>
            </a:r>
          </a:p>
          <a:p>
            <a:pPr algn="ctr"/>
            <a:r>
              <a:rPr lang="en-GB" sz="3600" kern="10">
                <a:ln w="9525">
                  <a:round/>
                  <a:headEnd/>
                  <a:tailEnd/>
                </a:ln>
                <a:gradFill rotWithShape="1">
                  <a:gsLst>
                    <a:gs pos="0">
                      <a:srgbClr val="FFE701"/>
                    </a:gs>
                    <a:gs pos="100000">
                      <a:srgbClr val="FE3E02"/>
                    </a:gs>
                  </a:gsLst>
                  <a:lin ang="5400000" scaled="1"/>
                </a:gradFill>
                <a:latin typeface="Impact"/>
              </a:rPr>
              <a:t>Guidelines</a:t>
            </a:r>
          </a:p>
        </p:txBody>
      </p:sp>
      <p:sp>
        <p:nvSpPr>
          <p:cNvPr id="185349" name="Text Box 5"/>
          <p:cNvSpPr txBox="1">
            <a:spLocks noChangeArrowheads="1"/>
          </p:cNvSpPr>
          <p:nvPr/>
        </p:nvSpPr>
        <p:spPr bwMode="auto">
          <a:xfrm>
            <a:off x="250825" y="5734050"/>
            <a:ext cx="2700338"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a:solidFill>
                  <a:schemeClr val="bg1"/>
                </a:solidFill>
                <a:latin typeface="Comic Sans MS" pitchFamily="66" charset="0"/>
              </a:rPr>
              <a:t>So what is different for </a:t>
            </a:r>
          </a:p>
          <a:p>
            <a:pPr eaLnBrk="1" hangingPunct="1"/>
            <a:r>
              <a:rPr lang="en-GB" altLang="en-US" sz="2000" b="1">
                <a:solidFill>
                  <a:schemeClr val="bg1"/>
                </a:solidFill>
                <a:latin typeface="Comic Sans MS" pitchFamily="66" charset="0"/>
              </a:rPr>
              <a:t>Beach Management?</a:t>
            </a:r>
            <a:endParaRPr lang="en-US" altLang="en-US" sz="2000" b="1">
              <a:solidFill>
                <a:schemeClr val="bg1"/>
              </a:solidFill>
              <a:latin typeface="Comic Sans MS" pitchFamily="66" charset="0"/>
            </a:endParaRPr>
          </a:p>
        </p:txBody>
      </p:sp>
    </p:spTree>
    <p:extLst>
      <p:ext uri="{BB962C8B-B14F-4D97-AF65-F5344CB8AC3E}">
        <p14:creationId xmlns:p14="http://schemas.microsoft.com/office/powerpoint/2010/main" val="295012577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85349">
                                            <p:txEl>
                                              <p:pRg st="0" end="0"/>
                                            </p:txEl>
                                          </p:spTgt>
                                        </p:tgtEl>
                                        <p:attrNameLst>
                                          <p:attrName>style.visibility</p:attrName>
                                        </p:attrNameLst>
                                      </p:cBhvr>
                                      <p:to>
                                        <p:strVal val="visible"/>
                                      </p:to>
                                    </p:set>
                                    <p:anim calcmode="lin" valueType="num">
                                      <p:cBhvr additive="base">
                                        <p:cTn id="7" dur="500" fill="hold"/>
                                        <p:tgtEl>
                                          <p:spTgt spid="18534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534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5349">
                                            <p:txEl>
                                              <p:pRg st="1" end="1"/>
                                            </p:txEl>
                                          </p:spTgt>
                                        </p:tgtEl>
                                        <p:attrNameLst>
                                          <p:attrName>style.visibility</p:attrName>
                                        </p:attrNameLst>
                                      </p:cBhvr>
                                      <p:to>
                                        <p:strVal val="visible"/>
                                      </p:to>
                                    </p:set>
                                    <p:anim calcmode="lin" valueType="num">
                                      <p:cBhvr additive="base">
                                        <p:cTn id="11" dur="500" fill="hold"/>
                                        <p:tgtEl>
                                          <p:spTgt spid="18534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8534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2050" name="Object 2"/>
          <p:cNvGraphicFramePr>
            <a:graphicFrameLocks noChangeAspect="1"/>
          </p:cNvGraphicFramePr>
          <p:nvPr/>
        </p:nvGraphicFramePr>
        <p:xfrm>
          <a:off x="0" y="0"/>
          <a:ext cx="9144000" cy="7010400"/>
        </p:xfrm>
        <a:graphic>
          <a:graphicData uri="http://schemas.openxmlformats.org/presentationml/2006/ole">
            <mc:AlternateContent xmlns:mc="http://schemas.openxmlformats.org/markup-compatibility/2006">
              <mc:Choice xmlns:v="urn:schemas-microsoft-com:vml" Requires="v">
                <p:oleObj spid="_x0000_s6185" name="PaperPort Document" r:id="rId4" imgW="5461920" imgH="2956680" progId="Paper.Document">
                  <p:embed/>
                </p:oleObj>
              </mc:Choice>
              <mc:Fallback>
                <p:oleObj name="PaperPort Document" r:id="rId4" imgW="5461920" imgH="2956680" progId="Paper.Document">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7010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1" name="Rectangle 3"/>
          <p:cNvSpPr>
            <a:spLocks noChangeArrowheads="1"/>
          </p:cNvSpPr>
          <p:nvPr/>
        </p:nvSpPr>
        <p:spPr bwMode="auto">
          <a:xfrm>
            <a:off x="0" y="0"/>
            <a:ext cx="914400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0000"/>
              </a:buClr>
              <a:buFont typeface="Wingdings" pitchFamily="2" charset="2"/>
              <a:buChar char="Ø"/>
            </a:pPr>
            <a:r>
              <a:rPr lang="en-US" altLang="en-US" sz="2400" b="1">
                <a:solidFill>
                  <a:schemeClr val="bg1"/>
                </a:solidFill>
                <a:latin typeface="Garamond" pitchFamily="18" charset="0"/>
                <a:cs typeface="Arial" pitchFamily="34" charset="0"/>
              </a:rPr>
              <a:t> </a:t>
            </a:r>
            <a:r>
              <a:rPr lang="en-US" altLang="en-US" sz="2400" b="1">
                <a:solidFill>
                  <a:schemeClr val="bg1"/>
                </a:solidFill>
                <a:latin typeface="Comic Sans MS" pitchFamily="66" charset="0"/>
                <a:cs typeface="Arial" pitchFamily="34" charset="0"/>
              </a:rPr>
              <a:t>Capacity for analysis, planning, implementation, and </a:t>
            </a:r>
          </a:p>
          <a:p>
            <a:pPr eaLnBrk="1" hangingPunct="1">
              <a:buClr>
                <a:srgbClr val="FF0000"/>
              </a:buClr>
              <a:buFont typeface="Wingdings" pitchFamily="2" charset="2"/>
              <a:buNone/>
            </a:pPr>
            <a:r>
              <a:rPr lang="en-US" altLang="en-US" sz="2400" b="1">
                <a:solidFill>
                  <a:schemeClr val="bg1"/>
                </a:solidFill>
                <a:latin typeface="Comic Sans MS" pitchFamily="66" charset="0"/>
                <a:cs typeface="Arial" pitchFamily="34" charset="0"/>
              </a:rPr>
              <a:t>   monitoring.</a:t>
            </a:r>
          </a:p>
          <a:p>
            <a:pPr eaLnBrk="1" hangingPunct="1">
              <a:buClr>
                <a:srgbClr val="FF0000"/>
              </a:buClr>
              <a:buFont typeface="Wingdings" pitchFamily="2" charset="2"/>
              <a:buChar char="Ø"/>
            </a:pPr>
            <a:r>
              <a:rPr lang="en-US" altLang="en-US" sz="2400" b="1">
                <a:solidFill>
                  <a:schemeClr val="bg1"/>
                </a:solidFill>
                <a:latin typeface="Comic Sans MS" pitchFamily="66" charset="0"/>
                <a:cs typeface="Arial" pitchFamily="34" charset="0"/>
              </a:rPr>
              <a:t> Involvement of public, industry and interest groups.</a:t>
            </a:r>
          </a:p>
          <a:p>
            <a:pPr eaLnBrk="1" hangingPunct="1">
              <a:buClr>
                <a:srgbClr val="FF0000"/>
              </a:buClr>
              <a:buFont typeface="Wingdings" pitchFamily="2" charset="2"/>
              <a:buChar char="Ø"/>
            </a:pPr>
            <a:r>
              <a:rPr lang="en-US" altLang="en-US" sz="2400" b="1">
                <a:solidFill>
                  <a:schemeClr val="bg1"/>
                </a:solidFill>
                <a:latin typeface="Comic Sans MS" pitchFamily="66" charset="0"/>
                <a:cs typeface="Arial" pitchFamily="34" charset="0"/>
              </a:rPr>
              <a:t> Transcend narrow administrative boundaries.</a:t>
            </a:r>
          </a:p>
          <a:p>
            <a:pPr eaLnBrk="1" hangingPunct="1">
              <a:buClr>
                <a:srgbClr val="FF0000"/>
              </a:buClr>
              <a:buFont typeface="Wingdings" pitchFamily="2" charset="2"/>
              <a:buChar char="Ø"/>
            </a:pPr>
            <a:r>
              <a:rPr lang="en-US" altLang="en-US" sz="2400" b="1">
                <a:solidFill>
                  <a:schemeClr val="bg1"/>
                </a:solidFill>
                <a:latin typeface="Comic Sans MS" pitchFamily="66" charset="0"/>
                <a:cs typeface="Arial" pitchFamily="34" charset="0"/>
              </a:rPr>
              <a:t> Able to manage resource allocation as well as </a:t>
            </a:r>
          </a:p>
          <a:p>
            <a:pPr eaLnBrk="1" hangingPunct="1">
              <a:buClr>
                <a:srgbClr val="FF0000"/>
              </a:buClr>
              <a:buFont typeface="Wingdings" pitchFamily="2" charset="2"/>
              <a:buNone/>
            </a:pPr>
            <a:r>
              <a:rPr lang="en-US" altLang="en-US" sz="2400" b="1">
                <a:solidFill>
                  <a:schemeClr val="bg1"/>
                </a:solidFill>
                <a:latin typeface="Comic Sans MS" pitchFamily="66" charset="0"/>
                <a:cs typeface="Arial" pitchFamily="34" charset="0"/>
              </a:rPr>
              <a:t>   pollution externalities (spillover effects).</a:t>
            </a:r>
          </a:p>
          <a:p>
            <a:pPr eaLnBrk="1" hangingPunct="1">
              <a:buClr>
                <a:srgbClr val="FF0000"/>
              </a:buClr>
              <a:buFont typeface="Wingdings" pitchFamily="2" charset="2"/>
              <a:buChar char="Ø"/>
            </a:pPr>
            <a:r>
              <a:rPr lang="en-US" altLang="en-US" sz="2400" b="1">
                <a:solidFill>
                  <a:schemeClr val="bg1"/>
                </a:solidFill>
                <a:latin typeface="Comic Sans MS" pitchFamily="66" charset="0"/>
                <a:cs typeface="Arial" pitchFamily="34" charset="0"/>
              </a:rPr>
              <a:t> Have power to raise and distribute funds.</a:t>
            </a:r>
          </a:p>
          <a:p>
            <a:pPr eaLnBrk="1" hangingPunct="1">
              <a:buClr>
                <a:srgbClr val="FF0000"/>
              </a:buClr>
              <a:buFont typeface="Wingdings" pitchFamily="2" charset="2"/>
              <a:buChar char="Ø"/>
            </a:pPr>
            <a:r>
              <a:rPr lang="en-US" altLang="en-US" sz="2400" b="1">
                <a:solidFill>
                  <a:schemeClr val="bg1"/>
                </a:solidFill>
                <a:latin typeface="Comic Sans MS" pitchFamily="66" charset="0"/>
                <a:cs typeface="Arial" pitchFamily="34" charset="0"/>
              </a:rPr>
              <a:t> Have to be able to handle various areas of integration. </a:t>
            </a:r>
          </a:p>
          <a:p>
            <a:pPr eaLnBrk="1" hangingPunct="1">
              <a:buClr>
                <a:srgbClr val="FF0000"/>
              </a:buClr>
              <a:buFont typeface="Wingdings" pitchFamily="2" charset="2"/>
              <a:buNone/>
            </a:pPr>
            <a:r>
              <a:rPr lang="en-US" altLang="en-US" sz="2400" b="1">
                <a:solidFill>
                  <a:schemeClr val="bg1"/>
                </a:solidFill>
                <a:latin typeface="Comic Sans MS" pitchFamily="66" charset="0"/>
                <a:cs typeface="Arial" pitchFamily="34" charset="0"/>
              </a:rPr>
              <a:t>   e.g. coastal vs. inland waters.</a:t>
            </a:r>
          </a:p>
        </p:txBody>
      </p:sp>
      <p:sp>
        <p:nvSpPr>
          <p:cNvPr id="2052" name="WordArt 4"/>
          <p:cNvSpPr>
            <a:spLocks noChangeArrowheads="1" noChangeShapeType="1" noTextEdit="1"/>
          </p:cNvSpPr>
          <p:nvPr/>
        </p:nvSpPr>
        <p:spPr bwMode="auto">
          <a:xfrm>
            <a:off x="0" y="4076700"/>
            <a:ext cx="5795963" cy="1873250"/>
          </a:xfrm>
          <a:prstGeom prst="rect">
            <a:avLst/>
          </a:prstGeom>
        </p:spPr>
        <p:txBody>
          <a:bodyPr wrap="none" fromWordArt="1">
            <a:prstTxWarp prst="textCascadeUp">
              <a:avLst>
                <a:gd name="adj" fmla="val 44444"/>
              </a:avLst>
            </a:prstTxWarp>
            <a:scene3d>
              <a:camera prst="legacyPerspectiveFront">
                <a:rot lat="20519994"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Succcessfully integrated ICM</a:t>
            </a:r>
          </a:p>
          <a:p>
            <a:pPr algn="ctr"/>
            <a:r>
              <a:rPr lang="en-GB" sz="3600" kern="10">
                <a:ln w="9525">
                  <a:round/>
                  <a:headEnd/>
                  <a:tailEnd/>
                </a:ln>
                <a:gradFill rotWithShape="1">
                  <a:gsLst>
                    <a:gs pos="0">
                      <a:srgbClr val="FFE701"/>
                    </a:gs>
                    <a:gs pos="100000">
                      <a:srgbClr val="FE3E02"/>
                    </a:gs>
                  </a:gsLst>
                  <a:lin ang="5400000" scaled="1"/>
                </a:gradFill>
                <a:latin typeface="Impact"/>
              </a:rPr>
              <a:t>strategies</a:t>
            </a:r>
          </a:p>
        </p:txBody>
      </p:sp>
    </p:spTree>
    <p:extLst>
      <p:ext uri="{BB962C8B-B14F-4D97-AF65-F5344CB8AC3E}">
        <p14:creationId xmlns:p14="http://schemas.microsoft.com/office/powerpoint/2010/main" val="84156096"/>
      </p:ext>
    </p:extLst>
  </p:cSld>
  <p:clrMapOvr>
    <a:masterClrMapping/>
  </p:clrMapOvr>
  <p:transition/>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0962" name="Picture 2" descr="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Rectangle 3"/>
          <p:cNvSpPr>
            <a:spLocks noChangeArrowheads="1"/>
          </p:cNvSpPr>
          <p:nvPr/>
        </p:nvSpPr>
        <p:spPr bwMode="auto">
          <a:xfrm>
            <a:off x="0" y="1095375"/>
            <a:ext cx="9144000" cy="556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just" eaLnBrk="1" hangingPunct="1">
              <a:buClr>
                <a:srgbClr val="FF0000"/>
              </a:buClr>
              <a:buFont typeface="Wingdings" pitchFamily="2" charset="2"/>
              <a:buChar char="Ø"/>
            </a:pPr>
            <a:r>
              <a:rPr lang="en-GB" altLang="en-US" sz="2400" b="1">
                <a:latin typeface="Garamond" pitchFamily="18" charset="0"/>
                <a:cs typeface="Arial" pitchFamily="34" charset="0"/>
              </a:rPr>
              <a:t>  </a:t>
            </a:r>
            <a:r>
              <a:rPr lang="en-GB" altLang="en-US" sz="2400" b="1">
                <a:solidFill>
                  <a:schemeClr val="bg1"/>
                </a:solidFill>
                <a:latin typeface="Comic Sans MS" pitchFamily="66" charset="0"/>
                <a:cs typeface="Arial" pitchFamily="34" charset="0"/>
              </a:rPr>
              <a:t>How are resources defined?</a:t>
            </a:r>
          </a:p>
          <a:p>
            <a:pPr algn="just" eaLnBrk="1" hangingPunct="1">
              <a:buClr>
                <a:srgbClr val="FF0000"/>
              </a:buClr>
              <a:buFont typeface="Wingdings" pitchFamily="2" charset="2"/>
              <a:buNone/>
            </a:pPr>
            <a:endParaRPr lang="en-GB" altLang="en-US" sz="2400" b="1">
              <a:solidFill>
                <a:schemeClr val="bg1"/>
              </a:solidFill>
              <a:latin typeface="Comic Sans MS" pitchFamily="66" charset="0"/>
              <a:cs typeface="Arial" pitchFamily="34" charset="0"/>
            </a:endParaRPr>
          </a:p>
          <a:p>
            <a:pPr algn="just"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What is the fundamental goal?</a:t>
            </a:r>
          </a:p>
          <a:p>
            <a:pPr algn="just" eaLnBrk="1" hangingPunct="1">
              <a:buClr>
                <a:srgbClr val="FF0000"/>
              </a:buClr>
              <a:buFont typeface="Wingdings" pitchFamily="2" charset="2"/>
              <a:buNone/>
            </a:pPr>
            <a:endParaRPr lang="en-GB" altLang="en-US" sz="2400" b="1">
              <a:solidFill>
                <a:schemeClr val="bg1"/>
              </a:solidFill>
              <a:latin typeface="Comic Sans MS" pitchFamily="66" charset="0"/>
              <a:cs typeface="Arial" pitchFamily="34" charset="0"/>
            </a:endParaRPr>
          </a:p>
          <a:p>
            <a:pPr algn="just"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Is the purpose to protect the resource, habitat  </a:t>
            </a:r>
          </a:p>
          <a:p>
            <a:pPr algn="just"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Ecosystem for HUMAN use or to maintain the  </a:t>
            </a:r>
          </a:p>
          <a:p>
            <a:pPr algn="just"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natural productivity or diversity?</a:t>
            </a:r>
          </a:p>
          <a:p>
            <a:pPr algn="just" eaLnBrk="1" hangingPunct="1">
              <a:buClr>
                <a:srgbClr val="FF0000"/>
              </a:buClr>
              <a:buFont typeface="Wingdings" pitchFamily="2" charset="2"/>
              <a:buNone/>
            </a:pPr>
            <a:endParaRPr lang="en-GB" altLang="en-US" sz="2400" b="1">
              <a:solidFill>
                <a:schemeClr val="bg1"/>
              </a:solidFill>
              <a:latin typeface="Comic Sans MS" pitchFamily="66" charset="0"/>
              <a:cs typeface="Arial" pitchFamily="34" charset="0"/>
            </a:endParaRPr>
          </a:p>
          <a:p>
            <a:pPr algn="just"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Can use and protection co-exist?*</a:t>
            </a:r>
          </a:p>
          <a:p>
            <a:pPr algn="just" eaLnBrk="1" hangingPunct="1">
              <a:buClr>
                <a:srgbClr val="FF0000"/>
              </a:buClr>
              <a:buFont typeface="Wingdings" pitchFamily="2" charset="2"/>
              <a:buNone/>
            </a:pPr>
            <a:endParaRPr lang="en-GB" altLang="en-US" sz="2400" b="1">
              <a:solidFill>
                <a:schemeClr val="bg1"/>
              </a:solidFill>
              <a:latin typeface="Comic Sans MS" pitchFamily="66" charset="0"/>
              <a:cs typeface="Arial" pitchFamily="34" charset="0"/>
            </a:endParaRPr>
          </a:p>
          <a:p>
            <a:pPr algn="just"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Is the goal long term planning in order to mitigate among </a:t>
            </a:r>
          </a:p>
          <a:p>
            <a:pPr algn="just" eaLnBrk="1" hangingPunct="1">
              <a:buClr>
                <a:srgbClr val="FF0000"/>
              </a:buClr>
              <a:buFont typeface="Wingdings" pitchFamily="2" charset="2"/>
              <a:buNone/>
            </a:pPr>
            <a:r>
              <a:rPr lang="en-GB" altLang="en-US" sz="2400" b="1">
                <a:solidFill>
                  <a:schemeClr val="bg1"/>
                </a:solidFill>
                <a:latin typeface="Comic Sans MS" pitchFamily="66" charset="0"/>
                <a:cs typeface="Arial" pitchFamily="34" charset="0"/>
              </a:rPr>
              <a:t>    competing uses?</a:t>
            </a:r>
          </a:p>
          <a:p>
            <a:pPr algn="just" eaLnBrk="1" hangingPunct="1">
              <a:buClr>
                <a:srgbClr val="FF0000"/>
              </a:buClr>
              <a:buFont typeface="Wingdings" pitchFamily="2" charset="2"/>
              <a:buNone/>
            </a:pPr>
            <a:endParaRPr lang="en-GB" altLang="en-US" sz="2400" b="1">
              <a:solidFill>
                <a:schemeClr val="bg1"/>
              </a:solidFill>
              <a:latin typeface="Comic Sans MS" pitchFamily="66" charset="0"/>
              <a:cs typeface="Arial" pitchFamily="34" charset="0"/>
            </a:endParaRPr>
          </a:p>
          <a:p>
            <a:pPr algn="just" eaLnBrk="1" hangingPunct="1">
              <a:buClr>
                <a:srgbClr val="FF0000"/>
              </a:buClr>
              <a:buFont typeface="Wingdings" pitchFamily="2" charset="2"/>
              <a:buChar char="Ø"/>
            </a:pPr>
            <a:r>
              <a:rPr lang="en-GB" altLang="en-US" sz="2400" b="1">
                <a:solidFill>
                  <a:schemeClr val="bg1"/>
                </a:solidFill>
                <a:latin typeface="Comic Sans MS" pitchFamily="66" charset="0"/>
                <a:cs typeface="Arial" pitchFamily="34" charset="0"/>
              </a:rPr>
              <a:t> Are protected areas economically viable?</a:t>
            </a:r>
          </a:p>
          <a:p>
            <a:pPr algn="ctr">
              <a:buClr>
                <a:srgbClr val="FF0000"/>
              </a:buClr>
              <a:buFont typeface="Wingdings" pitchFamily="2" charset="2"/>
              <a:buChar char="Ø"/>
            </a:pPr>
            <a:endParaRPr lang="en-GB" altLang="en-US" sz="2400" b="1">
              <a:solidFill>
                <a:schemeClr val="bg1"/>
              </a:solidFill>
              <a:latin typeface="Comic Sans MS" pitchFamily="66" charset="0"/>
            </a:endParaRPr>
          </a:p>
        </p:txBody>
      </p:sp>
      <p:sp>
        <p:nvSpPr>
          <p:cNvPr id="40964" name="WordArt 5"/>
          <p:cNvSpPr>
            <a:spLocks noChangeArrowheads="1" noChangeShapeType="1" noTextEdit="1"/>
          </p:cNvSpPr>
          <p:nvPr/>
        </p:nvSpPr>
        <p:spPr bwMode="auto">
          <a:xfrm>
            <a:off x="5724525" y="188913"/>
            <a:ext cx="3024188" cy="1079500"/>
          </a:xfrm>
          <a:prstGeom prst="rect">
            <a:avLst/>
          </a:prstGeom>
        </p:spPr>
        <p:txBody>
          <a:bodyPr wrap="none" fromWordArt="1">
            <a:prstTxWarp prst="textCascadeUp">
              <a:avLst>
                <a:gd name="adj" fmla="val 44444"/>
              </a:avLst>
            </a:prstTxWarp>
            <a:scene3d>
              <a:camera prst="legacyPerspectiveFront">
                <a:rot lat="20519985"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Some questions</a:t>
            </a:r>
          </a:p>
        </p:txBody>
      </p:sp>
    </p:spTree>
    <p:extLst>
      <p:ext uri="{BB962C8B-B14F-4D97-AF65-F5344CB8AC3E}">
        <p14:creationId xmlns:p14="http://schemas.microsoft.com/office/powerpoint/2010/main" val="2259788807"/>
      </p:ext>
    </p:extLst>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1986" name="Picture 2" descr="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87" name="WordArt 4"/>
          <p:cNvSpPr>
            <a:spLocks noChangeArrowheads="1" noChangeShapeType="1" noTextEdit="1"/>
          </p:cNvSpPr>
          <p:nvPr/>
        </p:nvSpPr>
        <p:spPr bwMode="auto">
          <a:xfrm>
            <a:off x="5724525" y="188913"/>
            <a:ext cx="3024188" cy="1079500"/>
          </a:xfrm>
          <a:prstGeom prst="rect">
            <a:avLst/>
          </a:prstGeom>
        </p:spPr>
        <p:txBody>
          <a:bodyPr wrap="none" fromWordArt="1">
            <a:prstTxWarp prst="textCascadeUp">
              <a:avLst>
                <a:gd name="adj" fmla="val 44444"/>
              </a:avLst>
            </a:prstTxWarp>
            <a:scene3d>
              <a:camera prst="legacyPerspectiveFront">
                <a:rot lat="20519985"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Some questions</a:t>
            </a:r>
          </a:p>
        </p:txBody>
      </p:sp>
      <p:sp>
        <p:nvSpPr>
          <p:cNvPr id="41988" name="Rectangle 5"/>
          <p:cNvSpPr>
            <a:spLocks noChangeArrowheads="1"/>
          </p:cNvSpPr>
          <p:nvPr/>
        </p:nvSpPr>
        <p:spPr bwMode="auto">
          <a:xfrm>
            <a:off x="0" y="1341438"/>
            <a:ext cx="8099425" cy="520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3300"/>
              </a:buClr>
              <a:buFont typeface="Wingdings" pitchFamily="2" charset="2"/>
              <a:buChar char="Ø"/>
            </a:pPr>
            <a:r>
              <a:rPr lang="en-US" altLang="en-US" sz="2400" b="1">
                <a:solidFill>
                  <a:schemeClr val="bg1"/>
                </a:solidFill>
                <a:latin typeface="Comic Sans MS" pitchFamily="66" charset="0"/>
              </a:rPr>
              <a:t>What institutions/policies/management  </a:t>
            </a:r>
          </a:p>
          <a:p>
            <a:pPr eaLnBrk="1" hangingPunct="1">
              <a:buClr>
                <a:srgbClr val="FF3300"/>
              </a:buClr>
              <a:buFont typeface="Wingdings" pitchFamily="2" charset="2"/>
              <a:buNone/>
            </a:pPr>
            <a:r>
              <a:rPr lang="en-US" altLang="en-US" sz="2400" b="1">
                <a:solidFill>
                  <a:schemeClr val="bg1"/>
                </a:solidFill>
                <a:latin typeface="Comic Sans MS" pitchFamily="66" charset="0"/>
              </a:rPr>
              <a:t>  instruments are needed?</a:t>
            </a:r>
          </a:p>
          <a:p>
            <a:pPr eaLnBrk="1" hangingPunct="1">
              <a:buClr>
                <a:srgbClr val="FF3300"/>
              </a:buClr>
              <a:buFont typeface="Wingdings" pitchFamily="2" charset="2"/>
              <a:buChar char="Ø"/>
            </a:pPr>
            <a:endParaRPr lang="en-US" altLang="en-US" sz="2400" b="1">
              <a:solidFill>
                <a:schemeClr val="bg1"/>
              </a:solidFill>
              <a:latin typeface="Comic Sans MS" pitchFamily="66" charset="0"/>
            </a:endParaRPr>
          </a:p>
          <a:p>
            <a:pPr eaLnBrk="1" hangingPunct="1">
              <a:buClr>
                <a:srgbClr val="FF3300"/>
              </a:buClr>
              <a:buFont typeface="Wingdings" pitchFamily="2" charset="2"/>
              <a:buChar char="Ø"/>
            </a:pPr>
            <a:r>
              <a:rPr lang="en-US" altLang="en-US" sz="2400" b="1">
                <a:solidFill>
                  <a:schemeClr val="bg1"/>
                </a:solidFill>
                <a:latin typeface="Comic Sans MS" pitchFamily="66" charset="0"/>
              </a:rPr>
              <a:t>What amenity standards should be required?</a:t>
            </a:r>
          </a:p>
          <a:p>
            <a:pPr eaLnBrk="1" hangingPunct="1">
              <a:buClr>
                <a:srgbClr val="FF3300"/>
              </a:buClr>
              <a:buFont typeface="Wingdings" pitchFamily="2" charset="2"/>
              <a:buChar char="Ø"/>
            </a:pPr>
            <a:endParaRPr lang="en-US" altLang="en-US" sz="2400" b="1">
              <a:solidFill>
                <a:schemeClr val="bg1"/>
              </a:solidFill>
              <a:latin typeface="Comic Sans MS" pitchFamily="66" charset="0"/>
            </a:endParaRPr>
          </a:p>
          <a:p>
            <a:pPr eaLnBrk="1" hangingPunct="1">
              <a:buClr>
                <a:srgbClr val="FF3300"/>
              </a:buClr>
              <a:buFont typeface="Wingdings" pitchFamily="2" charset="2"/>
              <a:buChar char="Ø"/>
            </a:pPr>
            <a:r>
              <a:rPr lang="en-US" altLang="en-US" sz="2400" b="1">
                <a:solidFill>
                  <a:schemeClr val="bg1"/>
                </a:solidFill>
                <a:latin typeface="Comic Sans MS" pitchFamily="66" charset="0"/>
              </a:rPr>
              <a:t>What types and pace of development is needed?</a:t>
            </a:r>
          </a:p>
          <a:p>
            <a:pPr eaLnBrk="1" hangingPunct="1">
              <a:buClr>
                <a:srgbClr val="FF3300"/>
              </a:buClr>
              <a:buFont typeface="Wingdings" pitchFamily="2" charset="2"/>
              <a:buChar char="Ø"/>
            </a:pPr>
            <a:endParaRPr lang="en-US" altLang="en-US" sz="2400" b="1">
              <a:solidFill>
                <a:schemeClr val="bg1"/>
              </a:solidFill>
              <a:latin typeface="Comic Sans MS" pitchFamily="66" charset="0"/>
            </a:endParaRPr>
          </a:p>
          <a:p>
            <a:pPr eaLnBrk="1" hangingPunct="1">
              <a:buClr>
                <a:srgbClr val="FF3300"/>
              </a:buClr>
              <a:buFont typeface="Wingdings" pitchFamily="2" charset="2"/>
              <a:buChar char="Ø"/>
            </a:pPr>
            <a:r>
              <a:rPr lang="en-US" altLang="en-US" sz="2400" b="1">
                <a:solidFill>
                  <a:schemeClr val="bg1"/>
                </a:solidFill>
                <a:latin typeface="Comic Sans MS" pitchFamily="66" charset="0"/>
              </a:rPr>
              <a:t> What measures are needed to achieve   </a:t>
            </a:r>
          </a:p>
          <a:p>
            <a:pPr eaLnBrk="1" hangingPunct="1">
              <a:buClr>
                <a:srgbClr val="FF3300"/>
              </a:buClr>
              <a:buFont typeface="Wingdings" pitchFamily="2" charset="2"/>
              <a:buNone/>
            </a:pPr>
            <a:r>
              <a:rPr lang="en-US" altLang="en-US" sz="2400" b="1">
                <a:solidFill>
                  <a:schemeClr val="bg1"/>
                </a:solidFill>
                <a:latin typeface="Comic Sans MS" pitchFamily="66" charset="0"/>
              </a:rPr>
              <a:t>   environmental protection?</a:t>
            </a:r>
          </a:p>
          <a:p>
            <a:pPr eaLnBrk="1" hangingPunct="1">
              <a:buClr>
                <a:srgbClr val="FF3300"/>
              </a:buClr>
              <a:buFont typeface="Wingdings" pitchFamily="2" charset="2"/>
              <a:buChar char="Ø"/>
            </a:pPr>
            <a:endParaRPr lang="en-US" altLang="en-US" sz="2400" b="1">
              <a:solidFill>
                <a:schemeClr val="bg1"/>
              </a:solidFill>
              <a:latin typeface="Comic Sans MS" pitchFamily="66" charset="0"/>
            </a:endParaRPr>
          </a:p>
          <a:p>
            <a:pPr eaLnBrk="1" hangingPunct="1">
              <a:buClr>
                <a:srgbClr val="FF3300"/>
              </a:buClr>
              <a:buFont typeface="Wingdings" pitchFamily="2" charset="2"/>
              <a:buChar char="Ø"/>
            </a:pPr>
            <a:r>
              <a:rPr lang="en-US" altLang="en-US" sz="2400" b="1">
                <a:solidFill>
                  <a:schemeClr val="bg1"/>
                </a:solidFill>
                <a:latin typeface="Comic Sans MS" pitchFamily="66" charset="0"/>
              </a:rPr>
              <a:t> Do we have sufficient information re policies?</a:t>
            </a:r>
          </a:p>
          <a:p>
            <a:pPr eaLnBrk="1" hangingPunct="1">
              <a:buClr>
                <a:srgbClr val="FF3300"/>
              </a:buClr>
              <a:buFont typeface="Wingdings" pitchFamily="2" charset="2"/>
              <a:buChar char="Ø"/>
            </a:pPr>
            <a:endParaRPr lang="en-US" altLang="en-US" sz="2400" b="1">
              <a:solidFill>
                <a:schemeClr val="bg1"/>
              </a:solidFill>
              <a:latin typeface="Comic Sans MS" pitchFamily="66" charset="0"/>
            </a:endParaRPr>
          </a:p>
          <a:p>
            <a:pPr eaLnBrk="1" hangingPunct="1">
              <a:buClr>
                <a:srgbClr val="FF3300"/>
              </a:buClr>
              <a:buFont typeface="Wingdings" pitchFamily="2" charset="2"/>
              <a:buChar char="Ø"/>
            </a:pPr>
            <a:r>
              <a:rPr lang="en-US" altLang="en-US" sz="2400" b="1">
                <a:solidFill>
                  <a:schemeClr val="bg1"/>
                </a:solidFill>
                <a:latin typeface="Comic Sans MS" pitchFamily="66" charset="0"/>
              </a:rPr>
              <a:t> How appropriate are current international  </a:t>
            </a:r>
          </a:p>
          <a:p>
            <a:pPr eaLnBrk="1" hangingPunct="1">
              <a:buClr>
                <a:srgbClr val="FF3300"/>
              </a:buClr>
              <a:buFont typeface="Wingdings" pitchFamily="2" charset="2"/>
              <a:buNone/>
            </a:pPr>
            <a:r>
              <a:rPr lang="en-US" altLang="en-US" sz="2400" b="1">
                <a:solidFill>
                  <a:schemeClr val="bg1"/>
                </a:solidFill>
                <a:latin typeface="Comic Sans MS" pitchFamily="66" charset="0"/>
              </a:rPr>
              <a:t>   agreements</a:t>
            </a:r>
          </a:p>
        </p:txBody>
      </p:sp>
    </p:spTree>
    <p:extLst>
      <p:ext uri="{BB962C8B-B14F-4D97-AF65-F5344CB8AC3E}">
        <p14:creationId xmlns:p14="http://schemas.microsoft.com/office/powerpoint/2010/main" val="3759525361"/>
      </p:ext>
    </p:extLst>
  </p:cSld>
  <p:clrMapOvr>
    <a:masterClrMapping/>
  </p:clrMapOvr>
  <p:transition/>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9938" name="Text Box 4"/>
          <p:cNvSpPr txBox="1">
            <a:spLocks noChangeArrowheads="1"/>
          </p:cNvSpPr>
          <p:nvPr/>
        </p:nvSpPr>
        <p:spPr bwMode="auto">
          <a:xfrm>
            <a:off x="0" y="365125"/>
            <a:ext cx="8820150" cy="649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3300"/>
              </a:buClr>
              <a:buFont typeface="Wingdings" pitchFamily="2" charset="2"/>
              <a:buNone/>
            </a:pPr>
            <a:r>
              <a:rPr lang="en-GB" altLang="en-US" sz="2000">
                <a:solidFill>
                  <a:schemeClr val="bg1"/>
                </a:solidFill>
                <a:latin typeface="Comic Sans MS" pitchFamily="66" charset="0"/>
              </a:rPr>
              <a:t> </a:t>
            </a:r>
            <a:r>
              <a:rPr lang="en-GB" altLang="en-US" sz="2000" b="1">
                <a:solidFill>
                  <a:schemeClr val="bg1"/>
                </a:solidFill>
                <a:latin typeface="Comic Sans MS" pitchFamily="66" charset="0"/>
              </a:rPr>
              <a:t>SUCCESFUL STRATEGIES USUALLY:</a:t>
            </a:r>
          </a:p>
          <a:p>
            <a:pPr eaLnBrk="1" hangingPunct="1">
              <a:buClr>
                <a:srgbClr val="FF3300"/>
              </a:buClr>
              <a:buFont typeface="Wingdings" pitchFamily="2" charset="2"/>
              <a:buNone/>
            </a:pPr>
            <a:endParaRPr lang="en-GB" altLang="en-US" sz="2000" b="1">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Work at </a:t>
            </a:r>
            <a:r>
              <a:rPr lang="en-GB" altLang="en-US" sz="2000" b="1">
                <a:solidFill>
                  <a:srgbClr val="FFFF00"/>
                </a:solidFill>
                <a:latin typeface="Comic Sans MS" pitchFamily="66" charset="0"/>
              </a:rPr>
              <a:t>national &amp; local </a:t>
            </a:r>
            <a:r>
              <a:rPr lang="en-GB" altLang="en-US" sz="2000">
                <a:solidFill>
                  <a:schemeClr val="bg1"/>
                </a:solidFill>
                <a:latin typeface="Comic Sans MS" pitchFamily="66" charset="0"/>
              </a:rPr>
              <a:t>levels </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Commit to </a:t>
            </a:r>
            <a:r>
              <a:rPr lang="en-GB" altLang="en-US" sz="2000" b="1">
                <a:solidFill>
                  <a:srgbClr val="FFFF00"/>
                </a:solidFill>
                <a:latin typeface="Comic Sans MS" pitchFamily="66" charset="0"/>
              </a:rPr>
              <a:t>long/short term </a:t>
            </a:r>
            <a:r>
              <a:rPr lang="en-GB" altLang="en-US" sz="2000">
                <a:solidFill>
                  <a:schemeClr val="bg1"/>
                </a:solidFill>
                <a:latin typeface="Comic Sans MS" pitchFamily="66" charset="0"/>
              </a:rPr>
              <a:t>training.</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Commit early to </a:t>
            </a:r>
            <a:r>
              <a:rPr lang="en-GB" altLang="en-US" sz="2000" b="1">
                <a:solidFill>
                  <a:schemeClr val="bg1"/>
                </a:solidFill>
                <a:latin typeface="Comic Sans MS" pitchFamily="66" charset="0"/>
              </a:rPr>
              <a:t>a </a:t>
            </a:r>
            <a:r>
              <a:rPr lang="en-GB" altLang="en-US" sz="2000" b="1">
                <a:solidFill>
                  <a:srgbClr val="FFFF00"/>
                </a:solidFill>
                <a:latin typeface="Comic Sans MS" pitchFamily="66" charset="0"/>
              </a:rPr>
              <a:t>public education </a:t>
            </a:r>
            <a:r>
              <a:rPr lang="en-GB" altLang="en-US" sz="2000">
                <a:solidFill>
                  <a:schemeClr val="bg1"/>
                </a:solidFill>
                <a:latin typeface="Comic Sans MS" pitchFamily="66" charset="0"/>
              </a:rPr>
              <a:t>programme.</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b="1">
                <a:solidFill>
                  <a:srgbClr val="FFFF00"/>
                </a:solidFill>
                <a:latin typeface="Comic Sans MS" pitchFamily="66" charset="0"/>
              </a:rPr>
              <a:t>Public participation </a:t>
            </a:r>
            <a:r>
              <a:rPr lang="en-GB" altLang="en-US" sz="2000">
                <a:solidFill>
                  <a:schemeClr val="bg1"/>
                </a:solidFill>
                <a:latin typeface="Comic Sans MS" pitchFamily="66" charset="0"/>
              </a:rPr>
              <a:t>–especially resource user groups is essential</a:t>
            </a:r>
          </a:p>
          <a:p>
            <a:pPr eaLnBrk="1" hangingPunct="1">
              <a:buClr>
                <a:srgbClr val="FF3300"/>
              </a:buClr>
              <a:buFont typeface="Wingdings" pitchFamily="2" charset="2"/>
              <a:buNone/>
            </a:pPr>
            <a:r>
              <a:rPr lang="en-GB" altLang="en-US" sz="2000">
                <a:solidFill>
                  <a:schemeClr val="bg1"/>
                </a:solidFill>
                <a:latin typeface="Comic Sans MS" pitchFamily="66" charset="0"/>
              </a:rPr>
              <a:t>.</a:t>
            </a:r>
          </a:p>
          <a:p>
            <a:pPr eaLnBrk="1" hangingPunct="1">
              <a:buClr>
                <a:srgbClr val="FF3300"/>
              </a:buClr>
              <a:buFont typeface="Wingdings" pitchFamily="2" charset="2"/>
              <a:buChar char="Ø"/>
            </a:pPr>
            <a:r>
              <a:rPr lang="en-GB" altLang="en-US" sz="2000" b="1">
                <a:solidFill>
                  <a:srgbClr val="FFFF00"/>
                </a:solidFill>
                <a:latin typeface="Comic Sans MS" pitchFamily="66" charset="0"/>
              </a:rPr>
              <a:t>ICM programmes  </a:t>
            </a:r>
            <a:r>
              <a:rPr lang="en-GB" altLang="en-US" sz="2000">
                <a:solidFill>
                  <a:schemeClr val="bg1"/>
                </a:solidFill>
                <a:latin typeface="Comic Sans MS" pitchFamily="66" charset="0"/>
              </a:rPr>
              <a:t>to utilise and guide information &amp; monitoring.</a:t>
            </a:r>
          </a:p>
          <a:p>
            <a:pPr eaLnBrk="1" hangingPunct="1">
              <a:buClr>
                <a:srgbClr val="FF3300"/>
              </a:buClr>
              <a:buFont typeface="Wingdings" pitchFamily="2" charset="2"/>
              <a:buChar char="Ø"/>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Build programmes around</a:t>
            </a:r>
            <a:r>
              <a:rPr lang="en-GB" altLang="en-US" sz="2000">
                <a:solidFill>
                  <a:srgbClr val="FFFF00"/>
                </a:solidFill>
                <a:latin typeface="Comic Sans MS" pitchFamily="66" charset="0"/>
              </a:rPr>
              <a:t> </a:t>
            </a:r>
            <a:r>
              <a:rPr lang="en-GB" altLang="en-US" sz="2000" b="1">
                <a:solidFill>
                  <a:srgbClr val="FFFF00"/>
                </a:solidFill>
                <a:latin typeface="Comic Sans MS" pitchFamily="66" charset="0"/>
              </a:rPr>
              <a:t>issues</a:t>
            </a:r>
            <a:r>
              <a:rPr lang="en-GB" altLang="en-US" sz="2000">
                <a:solidFill>
                  <a:srgbClr val="FFFF00"/>
                </a:solidFill>
                <a:latin typeface="Comic Sans MS" pitchFamily="66" charset="0"/>
              </a:rPr>
              <a:t> </a:t>
            </a:r>
            <a:r>
              <a:rPr lang="en-GB" altLang="en-US" sz="2000">
                <a:solidFill>
                  <a:schemeClr val="bg1"/>
                </a:solidFill>
                <a:latin typeface="Comic Sans MS" pitchFamily="66" charset="0"/>
              </a:rPr>
              <a:t>– focus on a limited set</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Complete the loop (planning/implementation) asap. – </a:t>
            </a:r>
            <a:r>
              <a:rPr lang="en-GB" altLang="en-US" sz="2000" b="1">
                <a:solidFill>
                  <a:srgbClr val="FFFF00"/>
                </a:solidFill>
                <a:latin typeface="Comic Sans MS" pitchFamily="66" charset="0"/>
              </a:rPr>
              <a:t>small projects</a:t>
            </a:r>
            <a:r>
              <a:rPr lang="en-GB" altLang="en-US" sz="2000">
                <a:solidFill>
                  <a:schemeClr val="bg1"/>
                </a:solidFill>
                <a:latin typeface="Comic Sans MS" pitchFamily="66" charset="0"/>
              </a:rPr>
              <a:t>.</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Recognise that </a:t>
            </a:r>
            <a:r>
              <a:rPr lang="en-GB" altLang="en-US" sz="2000" b="1">
                <a:solidFill>
                  <a:srgbClr val="FFFF00"/>
                </a:solidFill>
                <a:latin typeface="Comic Sans MS" pitchFamily="66" charset="0"/>
              </a:rPr>
              <a:t>cycles of development </a:t>
            </a:r>
            <a:r>
              <a:rPr lang="en-GB" altLang="en-US" sz="2000">
                <a:solidFill>
                  <a:schemeClr val="bg1"/>
                </a:solidFill>
                <a:latin typeface="Comic Sans MS" pitchFamily="66" charset="0"/>
              </a:rPr>
              <a:t>take place.</a:t>
            </a:r>
          </a:p>
          <a:p>
            <a:pPr eaLnBrk="1" hangingPunct="1">
              <a:buClr>
                <a:srgbClr val="FF3300"/>
              </a:buClr>
              <a:buFont typeface="Wingdings" pitchFamily="2" charset="2"/>
              <a:buNone/>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Keep </a:t>
            </a:r>
            <a:r>
              <a:rPr lang="en-GB" altLang="en-US" sz="2000" b="1">
                <a:solidFill>
                  <a:srgbClr val="FFFF00"/>
                </a:solidFill>
                <a:latin typeface="Comic Sans MS" pitchFamily="66" charset="0"/>
              </a:rPr>
              <a:t>hypotheses clear </a:t>
            </a:r>
            <a:r>
              <a:rPr lang="en-GB" altLang="en-US" sz="2000" b="1">
                <a:solidFill>
                  <a:schemeClr val="bg1"/>
                </a:solidFill>
                <a:latin typeface="Comic Sans MS" pitchFamily="66" charset="0"/>
              </a:rPr>
              <a:t>&amp;</a:t>
            </a:r>
            <a:r>
              <a:rPr lang="en-GB" altLang="en-US" sz="2000">
                <a:solidFill>
                  <a:schemeClr val="bg1"/>
                </a:solidFill>
                <a:latin typeface="Comic Sans MS" pitchFamily="66" charset="0"/>
              </a:rPr>
              <a:t> allow for a steep learning curve for all.</a:t>
            </a:r>
          </a:p>
          <a:p>
            <a:pPr eaLnBrk="1" hangingPunct="1">
              <a:buClr>
                <a:srgbClr val="FF3300"/>
              </a:buClr>
              <a:buFont typeface="Wingdings" pitchFamily="2" charset="2"/>
              <a:buChar char="Ø"/>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a:solidFill>
                  <a:schemeClr val="bg1"/>
                </a:solidFill>
                <a:latin typeface="Comic Sans MS" pitchFamily="66" charset="0"/>
              </a:rPr>
              <a:t>Have an </a:t>
            </a:r>
            <a:r>
              <a:rPr lang="en-GB" altLang="en-US" sz="2000" b="1">
                <a:solidFill>
                  <a:srgbClr val="FFFF00"/>
                </a:solidFill>
                <a:latin typeface="Comic Sans MS" pitchFamily="66" charset="0"/>
              </a:rPr>
              <a:t>incremental, adaptive approach </a:t>
            </a:r>
            <a:r>
              <a:rPr lang="en-GB" altLang="en-US" sz="2000">
                <a:solidFill>
                  <a:schemeClr val="bg1"/>
                </a:solidFill>
                <a:latin typeface="Comic Sans MS" pitchFamily="66" charset="0"/>
              </a:rPr>
              <a:t>to design and implementation</a:t>
            </a:r>
            <a:endParaRPr lang="en-US" altLang="en-US" sz="2000">
              <a:solidFill>
                <a:schemeClr val="bg1"/>
              </a:solidFill>
              <a:latin typeface="Comic Sans MS" pitchFamily="66" charset="0"/>
            </a:endParaRPr>
          </a:p>
        </p:txBody>
      </p:sp>
      <p:pic>
        <p:nvPicPr>
          <p:cNvPr id="39939" name="Picture 5" descr="Lionfish"/>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04048" y="0"/>
            <a:ext cx="4139952" cy="214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06888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49154" name="Text Box 2"/>
          <p:cNvSpPr txBox="1">
            <a:spLocks noChangeArrowheads="1"/>
          </p:cNvSpPr>
          <p:nvPr/>
        </p:nvSpPr>
        <p:spPr bwMode="auto">
          <a:xfrm>
            <a:off x="3059113" y="476250"/>
            <a:ext cx="3240087"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r>
              <a:rPr lang="en-GB" altLang="en-US" sz="3200" b="1" dirty="0">
                <a:solidFill>
                  <a:srgbClr val="00B0F0"/>
                </a:solidFill>
                <a:latin typeface="Comic Sans MS" pitchFamily="66" charset="0"/>
                <a:cs typeface="Times New Roman" pitchFamily="18" charset="0"/>
              </a:rPr>
              <a:t>MATURE ICZM     PROJECTS</a:t>
            </a:r>
            <a:r>
              <a:rPr lang="nl-NL" altLang="en-US" sz="3200" dirty="0">
                <a:solidFill>
                  <a:srgbClr val="00B0F0"/>
                </a:solidFill>
                <a:latin typeface="Comic Sans MS" pitchFamily="66" charset="0"/>
              </a:rPr>
              <a:t> </a:t>
            </a:r>
          </a:p>
        </p:txBody>
      </p:sp>
      <p:sp>
        <p:nvSpPr>
          <p:cNvPr id="49155" name="Text Box 3"/>
          <p:cNvSpPr txBox="1">
            <a:spLocks noChangeArrowheads="1"/>
          </p:cNvSpPr>
          <p:nvPr/>
        </p:nvSpPr>
        <p:spPr bwMode="auto">
          <a:xfrm>
            <a:off x="0" y="1981200"/>
            <a:ext cx="8458200" cy="155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nl-NL" altLang="en-US" sz="2400" b="1">
                <a:solidFill>
                  <a:srgbClr val="FFFF00"/>
                </a:solidFill>
                <a:latin typeface="V&amp;W Syntax (Adobe)"/>
                <a:cs typeface="Times New Roman" pitchFamily="18" charset="0"/>
              </a:rPr>
              <a:t>Chesapeake Bay, Great Barrier Reef, Wadden Sea</a:t>
            </a:r>
          </a:p>
          <a:p>
            <a:r>
              <a:rPr lang="nl-NL" altLang="en-US" sz="2400">
                <a:solidFill>
                  <a:schemeClr val="bg1"/>
                </a:solidFill>
                <a:latin typeface="V&amp;W Syntax (Adobe)"/>
                <a:cs typeface="Times New Roman" pitchFamily="18" charset="0"/>
              </a:rPr>
              <a:t>   </a:t>
            </a:r>
            <a:r>
              <a:rPr lang="nl-NL" altLang="en-US" sz="2400" b="1">
                <a:solidFill>
                  <a:schemeClr val="bg1"/>
                </a:solidFill>
                <a:latin typeface="Comic Sans MS" pitchFamily="66" charset="0"/>
                <a:cs typeface="Times New Roman" pitchFamily="18" charset="0"/>
              </a:rPr>
              <a:t>Extensive coastal and marine areas</a:t>
            </a:r>
          </a:p>
          <a:p>
            <a:r>
              <a:rPr lang="nl-NL" altLang="en-US" sz="2400" b="1">
                <a:solidFill>
                  <a:schemeClr val="bg1"/>
                </a:solidFill>
                <a:latin typeface="Comic Sans MS" pitchFamily="66" charset="0"/>
                <a:cs typeface="Times New Roman" pitchFamily="18" charset="0"/>
              </a:rPr>
              <a:t>  Proceeded: Issue analysis - planning - 2 phases of    </a:t>
            </a:r>
          </a:p>
          <a:p>
            <a:r>
              <a:rPr lang="nl-NL" altLang="en-US" sz="2400" b="1">
                <a:solidFill>
                  <a:schemeClr val="bg1"/>
                </a:solidFill>
                <a:latin typeface="Comic Sans MS" pitchFamily="66" charset="0"/>
                <a:cs typeface="Times New Roman" pitchFamily="18" charset="0"/>
              </a:rPr>
              <a:t>   implementation</a:t>
            </a:r>
            <a:endParaRPr lang="nl-NL" altLang="en-US" sz="2400" b="1">
              <a:solidFill>
                <a:schemeClr val="bg1"/>
              </a:solidFill>
              <a:latin typeface="Comic Sans MS" pitchFamily="66" charset="0"/>
            </a:endParaRPr>
          </a:p>
        </p:txBody>
      </p:sp>
      <p:sp>
        <p:nvSpPr>
          <p:cNvPr id="49156" name="Text Box 4"/>
          <p:cNvSpPr txBox="1">
            <a:spLocks noChangeArrowheads="1"/>
          </p:cNvSpPr>
          <p:nvPr/>
        </p:nvSpPr>
        <p:spPr bwMode="auto">
          <a:xfrm>
            <a:off x="755650" y="3789363"/>
            <a:ext cx="8001000" cy="192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buClr>
                <a:srgbClr val="FF0000"/>
              </a:buClr>
              <a:buFont typeface="Wingdings" pitchFamily="2" charset="2"/>
              <a:buChar char="Ø"/>
            </a:pPr>
            <a:r>
              <a:rPr lang="nl-NL" altLang="en-US" sz="2000" dirty="0">
                <a:solidFill>
                  <a:schemeClr val="bg1"/>
                </a:solidFill>
                <a:latin typeface="V&amp;W Syntax (Adobe)"/>
                <a:cs typeface="Times New Roman" pitchFamily="18" charset="0"/>
              </a:rPr>
              <a:t> </a:t>
            </a:r>
            <a:r>
              <a:rPr lang="en-GB" altLang="en-US" sz="2000" dirty="0">
                <a:solidFill>
                  <a:srgbClr val="FFFF00"/>
                </a:solidFill>
                <a:latin typeface="Comic Sans MS" pitchFamily="66" charset="0"/>
                <a:cs typeface="Times New Roman" pitchFamily="18" charset="0"/>
              </a:rPr>
              <a:t>&gt;10 </a:t>
            </a:r>
            <a:r>
              <a:rPr lang="en-GB" altLang="en-US" sz="2000" dirty="0" err="1">
                <a:solidFill>
                  <a:srgbClr val="FFFF00"/>
                </a:solidFill>
                <a:latin typeface="Comic Sans MS" pitchFamily="66" charset="0"/>
                <a:cs typeface="Times New Roman" pitchFamily="18" charset="0"/>
              </a:rPr>
              <a:t>yr</a:t>
            </a:r>
            <a:r>
              <a:rPr lang="en-GB" altLang="en-US" sz="2000" dirty="0">
                <a:solidFill>
                  <a:srgbClr val="FFFF00"/>
                </a:solidFill>
                <a:latin typeface="Comic Sans MS" pitchFamily="66" charset="0"/>
                <a:cs typeface="Times New Roman" pitchFamily="18" charset="0"/>
              </a:rPr>
              <a:t> for mandate</a:t>
            </a:r>
            <a:r>
              <a:rPr lang="en-GB" altLang="en-US" sz="2000" dirty="0">
                <a:solidFill>
                  <a:schemeClr val="bg1"/>
                </a:solidFill>
                <a:latin typeface="Comic Sans MS" pitchFamily="66" charset="0"/>
                <a:cs typeface="Times New Roman" pitchFamily="18" charset="0"/>
              </a:rPr>
              <a:t> to fully operate the program</a:t>
            </a:r>
          </a:p>
          <a:p>
            <a:pPr>
              <a:buClr>
                <a:srgbClr val="FF0000"/>
              </a:buClr>
              <a:buFont typeface="Wingdings" pitchFamily="2" charset="2"/>
              <a:buChar char="Ø"/>
            </a:pPr>
            <a:r>
              <a:rPr lang="en-GB" altLang="en-US" sz="2000" dirty="0">
                <a:solidFill>
                  <a:schemeClr val="bg1"/>
                </a:solidFill>
                <a:latin typeface="Comic Sans MS" pitchFamily="66" charset="0"/>
                <a:cs typeface="Times New Roman" pitchFamily="18" charset="0"/>
              </a:rPr>
              <a:t> </a:t>
            </a:r>
            <a:r>
              <a:rPr lang="en-GB" altLang="en-US" sz="2000" dirty="0">
                <a:solidFill>
                  <a:srgbClr val="FFFF00"/>
                </a:solidFill>
                <a:latin typeface="Comic Sans MS" pitchFamily="66" charset="0"/>
                <a:cs typeface="Times New Roman" pitchFamily="18" charset="0"/>
              </a:rPr>
              <a:t>&gt;10 </a:t>
            </a:r>
            <a:r>
              <a:rPr lang="en-GB" altLang="en-US" sz="2000" dirty="0" err="1">
                <a:solidFill>
                  <a:srgbClr val="FFFF00"/>
                </a:solidFill>
                <a:latin typeface="Comic Sans MS" pitchFamily="66" charset="0"/>
                <a:cs typeface="Times New Roman" pitchFamily="18" charset="0"/>
              </a:rPr>
              <a:t>yr</a:t>
            </a:r>
            <a:r>
              <a:rPr lang="en-GB" altLang="en-US" sz="2000" dirty="0">
                <a:solidFill>
                  <a:schemeClr val="bg1"/>
                </a:solidFill>
                <a:latin typeface="Comic Sans MS" pitchFamily="66" charset="0"/>
                <a:cs typeface="Times New Roman" pitchFamily="18" charset="0"/>
              </a:rPr>
              <a:t> for enabling conditions to be in place</a:t>
            </a:r>
          </a:p>
          <a:p>
            <a:pPr>
              <a:buClr>
                <a:srgbClr val="FF0000"/>
              </a:buClr>
              <a:buFont typeface="Wingdings" pitchFamily="2" charset="2"/>
              <a:buChar char="Ø"/>
            </a:pPr>
            <a:r>
              <a:rPr lang="en-GB" altLang="en-US" sz="2000" dirty="0">
                <a:solidFill>
                  <a:schemeClr val="bg1"/>
                </a:solidFill>
                <a:latin typeface="Comic Sans MS" pitchFamily="66" charset="0"/>
                <a:cs typeface="Times New Roman" pitchFamily="18" charset="0"/>
              </a:rPr>
              <a:t> </a:t>
            </a:r>
            <a:r>
              <a:rPr lang="en-GB" altLang="en-US" sz="2000" dirty="0">
                <a:solidFill>
                  <a:srgbClr val="FFFF00"/>
                </a:solidFill>
                <a:latin typeface="Comic Sans MS" pitchFamily="66" charset="0"/>
                <a:cs typeface="Times New Roman" pitchFamily="18" charset="0"/>
              </a:rPr>
              <a:t>1-2 decades for capacity</a:t>
            </a:r>
            <a:r>
              <a:rPr lang="en-GB" altLang="en-US" sz="2000" dirty="0">
                <a:solidFill>
                  <a:schemeClr val="bg1"/>
                </a:solidFill>
                <a:latin typeface="Comic Sans MS" pitchFamily="66" charset="0"/>
                <a:cs typeface="Times New Roman" pitchFamily="18" charset="0"/>
              </a:rPr>
              <a:t> and constituency for </a:t>
            </a:r>
            <a:r>
              <a:rPr lang="en-GB" altLang="en-US" sz="2000" dirty="0">
                <a:solidFill>
                  <a:srgbClr val="FFFF00"/>
                </a:solidFill>
                <a:latin typeface="Comic Sans MS" pitchFamily="66" charset="0"/>
                <a:cs typeface="Times New Roman" pitchFamily="18" charset="0"/>
              </a:rPr>
              <a:t>ecosystems</a:t>
            </a:r>
            <a:br>
              <a:rPr lang="en-GB" altLang="en-US" sz="2000" dirty="0">
                <a:solidFill>
                  <a:srgbClr val="FFFF00"/>
                </a:solidFill>
                <a:latin typeface="Comic Sans MS" pitchFamily="66" charset="0"/>
                <a:cs typeface="Times New Roman" pitchFamily="18" charset="0"/>
              </a:rPr>
            </a:br>
            <a:r>
              <a:rPr lang="en-GB" altLang="en-US" sz="2000" dirty="0">
                <a:solidFill>
                  <a:schemeClr val="bg1"/>
                </a:solidFill>
                <a:latin typeface="Comic Sans MS" pitchFamily="66" charset="0"/>
                <a:cs typeface="Times New Roman" pitchFamily="18" charset="0"/>
              </a:rPr>
              <a:t>    management and for learning based, adaptive management</a:t>
            </a:r>
          </a:p>
          <a:p>
            <a:pPr>
              <a:buClr>
                <a:srgbClr val="FF0000"/>
              </a:buClr>
              <a:buFont typeface="Wingdings" pitchFamily="2" charset="2"/>
              <a:buChar char="Ø"/>
            </a:pPr>
            <a:r>
              <a:rPr lang="en-GB" altLang="en-US" sz="2000" dirty="0">
                <a:solidFill>
                  <a:schemeClr val="bg1"/>
                </a:solidFill>
                <a:latin typeface="Comic Sans MS" pitchFamily="66" charset="0"/>
                <a:cs typeface="Times New Roman" pitchFamily="18" charset="0"/>
              </a:rPr>
              <a:t> applied </a:t>
            </a:r>
            <a:r>
              <a:rPr lang="en-GB" altLang="en-US" sz="2000" dirty="0">
                <a:solidFill>
                  <a:srgbClr val="FFFF00"/>
                </a:solidFill>
                <a:latin typeface="Comic Sans MS" pitchFamily="66" charset="0"/>
                <a:cs typeface="Times New Roman" pitchFamily="18" charset="0"/>
              </a:rPr>
              <a:t>subsidiary principle</a:t>
            </a:r>
            <a:r>
              <a:rPr lang="en-GB" altLang="en-US" sz="2000" dirty="0">
                <a:solidFill>
                  <a:schemeClr val="bg1"/>
                </a:solidFill>
                <a:latin typeface="Comic Sans MS" pitchFamily="66" charset="0"/>
                <a:cs typeface="Times New Roman" pitchFamily="18" charset="0"/>
              </a:rPr>
              <a:t> with success (nested governance)</a:t>
            </a:r>
          </a:p>
          <a:p>
            <a:pPr>
              <a:buClr>
                <a:srgbClr val="FF0000"/>
              </a:buClr>
              <a:buFont typeface="Wingdings" pitchFamily="2" charset="2"/>
              <a:buChar char="Ø"/>
            </a:pPr>
            <a:r>
              <a:rPr lang="en-GB" altLang="en-US" sz="2000" dirty="0">
                <a:solidFill>
                  <a:schemeClr val="bg1"/>
                </a:solidFill>
                <a:latin typeface="Comic Sans MS" pitchFamily="66" charset="0"/>
                <a:cs typeface="Times New Roman" pitchFamily="18" charset="0"/>
              </a:rPr>
              <a:t> science: what</a:t>
            </a:r>
            <a:r>
              <a:rPr lang="en-GB" altLang="en-US" sz="2000" dirty="0">
                <a:latin typeface="Comic Sans MS" pitchFamily="66" charset="0"/>
                <a:cs typeface="Times New Roman" pitchFamily="18" charset="0"/>
              </a:rPr>
              <a:t> </a:t>
            </a:r>
            <a:r>
              <a:rPr lang="en-GB" altLang="en-US" sz="2000" dirty="0">
                <a:solidFill>
                  <a:srgbClr val="33CCFF"/>
                </a:solidFill>
                <a:latin typeface="Comic Sans MS" pitchFamily="66" charset="0"/>
                <a:cs typeface="Times New Roman" pitchFamily="18" charset="0"/>
              </a:rPr>
              <a:t>is;</a:t>
            </a:r>
            <a:r>
              <a:rPr lang="en-GB" altLang="en-US" sz="2000" dirty="0">
                <a:latin typeface="Comic Sans MS" pitchFamily="66" charset="0"/>
                <a:cs typeface="Times New Roman" pitchFamily="18" charset="0"/>
              </a:rPr>
              <a:t> </a:t>
            </a:r>
            <a:r>
              <a:rPr lang="en-GB" altLang="en-US" sz="2000" dirty="0">
                <a:solidFill>
                  <a:srgbClr val="FFFF00"/>
                </a:solidFill>
                <a:latin typeface="Comic Sans MS" pitchFamily="66" charset="0"/>
                <a:cs typeface="Times New Roman" pitchFamily="18" charset="0"/>
              </a:rPr>
              <a:t>governance</a:t>
            </a:r>
            <a:r>
              <a:rPr lang="en-GB" altLang="en-US" sz="2000" dirty="0">
                <a:solidFill>
                  <a:schemeClr val="bg1"/>
                </a:solidFill>
                <a:latin typeface="Comic Sans MS" pitchFamily="66" charset="0"/>
                <a:cs typeface="Times New Roman" pitchFamily="18" charset="0"/>
              </a:rPr>
              <a:t>: what </a:t>
            </a:r>
            <a:r>
              <a:rPr lang="en-GB" altLang="en-US" sz="2000" dirty="0">
                <a:solidFill>
                  <a:srgbClr val="33CCFF"/>
                </a:solidFill>
                <a:latin typeface="Comic Sans MS" pitchFamily="66" charset="0"/>
                <a:cs typeface="Times New Roman" pitchFamily="18" charset="0"/>
              </a:rPr>
              <a:t>should be</a:t>
            </a:r>
            <a:r>
              <a:rPr lang="en-GB" altLang="en-US" sz="2000" dirty="0">
                <a:solidFill>
                  <a:schemeClr val="bg1"/>
                </a:solidFill>
                <a:latin typeface="Comic Sans MS" pitchFamily="66" charset="0"/>
                <a:cs typeface="Times New Roman" pitchFamily="18" charset="0"/>
              </a:rPr>
              <a:t>; interweave them</a:t>
            </a:r>
          </a:p>
        </p:txBody>
      </p:sp>
      <p:sp>
        <p:nvSpPr>
          <p:cNvPr id="193541" name="Rectangle 5"/>
          <p:cNvSpPr>
            <a:spLocks noChangeArrowheads="1"/>
          </p:cNvSpPr>
          <p:nvPr/>
        </p:nvSpPr>
        <p:spPr bwMode="auto">
          <a:xfrm>
            <a:off x="2195513" y="5805488"/>
            <a:ext cx="5400675" cy="701675"/>
          </a:xfrm>
          <a:prstGeom prst="rect">
            <a:avLst/>
          </a:prstGeom>
          <a:noFill/>
          <a:ln w="9525">
            <a:noFill/>
            <a:miter lim="800000"/>
            <a:headEnd/>
            <a:tailEnd/>
          </a:ln>
          <a:effectLst/>
        </p:spPr>
        <p:txBody>
          <a:bodyPr>
            <a:spAutoFit/>
          </a:bodyPr>
          <a:lstStyle/>
          <a:p>
            <a:pPr fontAlgn="auto">
              <a:spcBef>
                <a:spcPts val="0"/>
              </a:spcBef>
              <a:spcAft>
                <a:spcPts val="0"/>
              </a:spcAft>
              <a:defRPr/>
            </a:pPr>
            <a:r>
              <a:rPr lang="nl-NL" sz="2000" b="1">
                <a:solidFill>
                  <a:srgbClr val="33CCFF"/>
                </a:solidFill>
                <a:effectLst>
                  <a:outerShdw blurRad="38100" dist="38100" dir="2700000" algn="tl">
                    <a:srgbClr val="000000"/>
                  </a:outerShdw>
                </a:effectLst>
                <a:latin typeface="+mn-lt"/>
              </a:rPr>
              <a:t>How much integration?</a:t>
            </a:r>
          </a:p>
          <a:p>
            <a:pPr fontAlgn="auto">
              <a:spcBef>
                <a:spcPts val="0"/>
              </a:spcBef>
              <a:spcAft>
                <a:spcPts val="0"/>
              </a:spcAft>
              <a:defRPr/>
            </a:pPr>
            <a:r>
              <a:rPr lang="en-GB" sz="2000" b="1">
                <a:solidFill>
                  <a:srgbClr val="33CCFF"/>
                </a:solidFill>
                <a:effectLst>
                  <a:outerShdw blurRad="38100" dist="38100" dir="2700000" algn="tl">
                    <a:srgbClr val="000000"/>
                  </a:outerShdw>
                </a:effectLst>
                <a:latin typeface="+mn-lt"/>
              </a:rPr>
              <a:t>Long ‘running time’, but a ‘slow harvest’.</a:t>
            </a:r>
            <a:endParaRPr lang="en-US" sz="2000" b="1">
              <a:solidFill>
                <a:srgbClr val="33CCFF"/>
              </a:solidFill>
              <a:effectLst>
                <a:outerShdw blurRad="38100" dist="38100" dir="2700000" algn="tl">
                  <a:srgbClr val="000000"/>
                </a:outerShdw>
              </a:effectLst>
              <a:latin typeface="+mn-lt"/>
            </a:endParaRPr>
          </a:p>
        </p:txBody>
      </p:sp>
      <p:pic>
        <p:nvPicPr>
          <p:cNvPr id="49158" name="Picture 6" descr="a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4250" y="0"/>
            <a:ext cx="1809750"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Picture 7" descr="CD-Q28-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11113"/>
            <a:ext cx="2555875" cy="1909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19874770"/>
      </p:ext>
    </p:extLst>
  </p:cSld>
  <p:clrMapOvr>
    <a:masterClrMapping/>
  </p:clrMapOvr>
  <p:transition/>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endParaRPr lang="en-GB" altLang="en-US" smtClean="0"/>
          </a:p>
        </p:txBody>
      </p:sp>
      <p:pic>
        <p:nvPicPr>
          <p:cNvPr id="39939"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9688" y="0"/>
            <a:ext cx="9183688" cy="6834188"/>
          </a:xfrm>
          <a:noFill/>
        </p:spPr>
      </p:pic>
    </p:spTree>
    <p:extLst>
      <p:ext uri="{BB962C8B-B14F-4D97-AF65-F5344CB8AC3E}">
        <p14:creationId xmlns:p14="http://schemas.microsoft.com/office/powerpoint/2010/main" val="3909387248"/>
      </p:ext>
    </p:extLst>
  </p:cSld>
  <p:clrMapOvr>
    <a:masterClrMapping/>
  </p:clrMapOvr>
  <p:transition/>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67586" name="Picture 2" descr="Ea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724525" cy="543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Text Box 3"/>
          <p:cNvSpPr txBox="1">
            <a:spLocks noChangeArrowheads="1"/>
          </p:cNvSpPr>
          <p:nvPr/>
        </p:nvSpPr>
        <p:spPr bwMode="auto">
          <a:xfrm>
            <a:off x="6011863" y="333375"/>
            <a:ext cx="3241675" cy="447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en-GB" altLang="en-US" sz="2400">
                <a:solidFill>
                  <a:schemeClr val="bg1"/>
                </a:solidFill>
                <a:latin typeface="Comic Sans MS" pitchFamily="66" charset="0"/>
              </a:rPr>
              <a:t>The first management</a:t>
            </a:r>
          </a:p>
          <a:p>
            <a:r>
              <a:rPr lang="en-GB" altLang="en-US" sz="2400">
                <a:solidFill>
                  <a:schemeClr val="bg1"/>
                </a:solidFill>
                <a:latin typeface="Comic Sans MS" pitchFamily="66" charset="0"/>
              </a:rPr>
              <a:t>conference was that</a:t>
            </a:r>
          </a:p>
          <a:p>
            <a:r>
              <a:rPr lang="en-GB" altLang="en-US" sz="2400">
                <a:solidFill>
                  <a:schemeClr val="bg1"/>
                </a:solidFill>
                <a:latin typeface="Comic Sans MS" pitchFamily="66" charset="0"/>
              </a:rPr>
              <a:t>organised in 1882</a:t>
            </a:r>
          </a:p>
          <a:p>
            <a:r>
              <a:rPr lang="en-GB" altLang="en-US" sz="2400">
                <a:solidFill>
                  <a:schemeClr val="bg1"/>
                </a:solidFill>
                <a:latin typeface="Comic Sans MS" pitchFamily="66" charset="0"/>
              </a:rPr>
              <a:t>by the German Post</a:t>
            </a:r>
          </a:p>
          <a:p>
            <a:r>
              <a:rPr lang="en-GB" altLang="en-US" sz="2400">
                <a:solidFill>
                  <a:schemeClr val="bg1"/>
                </a:solidFill>
                <a:latin typeface="Comic Sans MS" pitchFamily="66" charset="0"/>
              </a:rPr>
              <a:t>Office.</a:t>
            </a:r>
          </a:p>
          <a:p>
            <a:endParaRPr lang="en-GB" altLang="en-US" sz="2400">
              <a:solidFill>
                <a:schemeClr val="bg1"/>
              </a:solidFill>
              <a:latin typeface="Comic Sans MS" pitchFamily="66" charset="0"/>
            </a:endParaRPr>
          </a:p>
          <a:p>
            <a:r>
              <a:rPr lang="en-GB" altLang="en-US" sz="2400">
                <a:solidFill>
                  <a:schemeClr val="bg1"/>
                </a:solidFill>
                <a:latin typeface="Times New Roman" pitchFamily="18" charset="0"/>
              </a:rPr>
              <a:t>It was entitled</a:t>
            </a:r>
            <a:r>
              <a:rPr lang="en-GB" altLang="en-US" sz="2400">
                <a:latin typeface="Times New Roman" pitchFamily="18" charset="0"/>
              </a:rPr>
              <a:t>:</a:t>
            </a:r>
          </a:p>
          <a:p>
            <a:endParaRPr lang="en-GB" altLang="en-US" sz="2400">
              <a:latin typeface="Times New Roman" pitchFamily="18" charset="0"/>
            </a:endParaRPr>
          </a:p>
          <a:p>
            <a:r>
              <a:rPr lang="en-GB" altLang="en-US" sz="2400">
                <a:solidFill>
                  <a:srgbClr val="FF0000"/>
                </a:solidFill>
                <a:latin typeface="Comic Sans MS" pitchFamily="66" charset="0"/>
              </a:rPr>
              <a:t>‘How NOT to be afraid</a:t>
            </a:r>
          </a:p>
          <a:p>
            <a:r>
              <a:rPr lang="en-GB" altLang="en-US" sz="2400">
                <a:solidFill>
                  <a:srgbClr val="FF0000"/>
                </a:solidFill>
                <a:latin typeface="Comic Sans MS" pitchFamily="66" charset="0"/>
              </a:rPr>
              <a:t>of the telephone’</a:t>
            </a:r>
            <a:r>
              <a:rPr lang="en-GB" altLang="en-US" sz="2400">
                <a:latin typeface="Comic Sans MS" pitchFamily="66" charset="0"/>
              </a:rPr>
              <a:t>.</a:t>
            </a:r>
            <a:endParaRPr lang="en-US" altLang="en-US" sz="2400">
              <a:latin typeface="Comic Sans MS" pitchFamily="66" charset="0"/>
            </a:endParaRPr>
          </a:p>
        </p:txBody>
      </p:sp>
      <p:sp>
        <p:nvSpPr>
          <p:cNvPr id="16388" name="WordArt 4"/>
          <p:cNvSpPr>
            <a:spLocks noChangeArrowheads="1" noChangeShapeType="1" noTextEdit="1"/>
          </p:cNvSpPr>
          <p:nvPr/>
        </p:nvSpPr>
        <p:spPr bwMode="auto">
          <a:xfrm>
            <a:off x="5580063" y="5373688"/>
            <a:ext cx="3162300" cy="874712"/>
          </a:xfrm>
          <a:prstGeom prst="rect">
            <a:avLst/>
          </a:prstGeom>
        </p:spPr>
        <p:txBody>
          <a:bodyPr wrap="none" fromWordArt="1">
            <a:prstTxWarp prst="textCascadeUp">
              <a:avLst>
                <a:gd name="adj" fmla="val 44444"/>
              </a:avLst>
            </a:prstTxWarp>
            <a:scene3d>
              <a:camera prst="legacyPerspectiveFront">
                <a:rot lat="20519974"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No one turned up</a:t>
            </a:r>
          </a:p>
        </p:txBody>
      </p:sp>
      <p:pic>
        <p:nvPicPr>
          <p:cNvPr id="63493" name="Picture 5" descr="aee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35413"/>
            <a:ext cx="4500563" cy="2922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3494" name="WordArt 6"/>
          <p:cNvSpPr>
            <a:spLocks noChangeArrowheads="1" noChangeShapeType="1" noTextEdit="1"/>
          </p:cNvSpPr>
          <p:nvPr/>
        </p:nvSpPr>
        <p:spPr bwMode="auto">
          <a:xfrm>
            <a:off x="900113" y="6165850"/>
            <a:ext cx="2232025" cy="692150"/>
          </a:xfrm>
          <a:prstGeom prst="rect">
            <a:avLst/>
          </a:prstGeom>
        </p:spPr>
        <p:txBody>
          <a:bodyPr wrap="none" fromWordArt="1">
            <a:prstTxWarp prst="textSlantUp">
              <a:avLst>
                <a:gd name="adj" fmla="val 32056"/>
              </a:avLst>
            </a:prstTxWarp>
          </a:bodyPr>
          <a:lstStyle/>
          <a:p>
            <a:pPr algn="ctr"/>
            <a:r>
              <a:rPr lang="en-GB" sz="3600" kern="10">
                <a:ln w="9525">
                  <a:solidFill>
                    <a:srgbClr val="CC99FF"/>
                  </a:solidFill>
                  <a:round/>
                  <a:headEnd/>
                  <a:tailEnd/>
                </a:ln>
                <a:gradFill rotWithShape="1">
                  <a:gsLst>
                    <a:gs pos="0">
                      <a:srgbClr val="6600CC"/>
                    </a:gs>
                    <a:gs pos="100000">
                      <a:srgbClr val="CC00CC"/>
                    </a:gs>
                  </a:gsLst>
                  <a:lin ang="5400000" scaled="1"/>
                </a:gradFill>
                <a:effectLst>
                  <a:outerShdw dist="53882" dir="2700000" algn="ctr" rotWithShape="0">
                    <a:srgbClr val="9999FF">
                      <a:alpha val="79999"/>
                    </a:srgbClr>
                  </a:outerShdw>
                </a:effectLst>
                <a:latin typeface="Impact"/>
              </a:rPr>
              <a:t>But ICM is fun</a:t>
            </a:r>
          </a:p>
        </p:txBody>
      </p:sp>
    </p:spTree>
    <p:extLst>
      <p:ext uri="{BB962C8B-B14F-4D97-AF65-F5344CB8AC3E}">
        <p14:creationId xmlns:p14="http://schemas.microsoft.com/office/powerpoint/2010/main" val="34344331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88"/>
                                        </p:tgtEl>
                                        <p:attrNameLst>
                                          <p:attrName>style.visibility</p:attrName>
                                        </p:attrNameLst>
                                      </p:cBhvr>
                                      <p:to>
                                        <p:strVal val="visible"/>
                                      </p:to>
                                    </p:set>
                                    <p:anim calcmode="lin" valueType="num">
                                      <p:cBhvr additive="base">
                                        <p:cTn id="7" dur="500" fill="hold"/>
                                        <p:tgtEl>
                                          <p:spTgt spid="16388"/>
                                        </p:tgtEl>
                                        <p:attrNameLst>
                                          <p:attrName>ppt_x</p:attrName>
                                        </p:attrNameLst>
                                      </p:cBhvr>
                                      <p:tavLst>
                                        <p:tav tm="0">
                                          <p:val>
                                            <p:strVal val="#ppt_x"/>
                                          </p:val>
                                        </p:tav>
                                        <p:tav tm="100000">
                                          <p:val>
                                            <p:strVal val="#ppt_x"/>
                                          </p:val>
                                        </p:tav>
                                      </p:tavLst>
                                    </p:anim>
                                    <p:anim calcmode="lin" valueType="num">
                                      <p:cBhvr additive="base">
                                        <p:cTn id="8" dur="500" fill="hold"/>
                                        <p:tgtEl>
                                          <p:spTgt spid="1638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63493"/>
                                        </p:tgtEl>
                                        <p:attrNameLst>
                                          <p:attrName>style.visibility</p:attrName>
                                        </p:attrNameLst>
                                      </p:cBhvr>
                                      <p:to>
                                        <p:strVal val="visible"/>
                                      </p:to>
                                    </p:set>
                                    <p:anim calcmode="lin" valueType="num">
                                      <p:cBhvr additive="base">
                                        <p:cTn id="13" dur="500" fill="hold"/>
                                        <p:tgtEl>
                                          <p:spTgt spid="63493"/>
                                        </p:tgtEl>
                                        <p:attrNameLst>
                                          <p:attrName>ppt_x</p:attrName>
                                        </p:attrNameLst>
                                      </p:cBhvr>
                                      <p:tavLst>
                                        <p:tav tm="0">
                                          <p:val>
                                            <p:strVal val="#ppt_x"/>
                                          </p:val>
                                        </p:tav>
                                        <p:tav tm="100000">
                                          <p:val>
                                            <p:strVal val="#ppt_x"/>
                                          </p:val>
                                        </p:tav>
                                      </p:tavLst>
                                    </p:anim>
                                    <p:anim calcmode="lin" valueType="num">
                                      <p:cBhvr additive="base">
                                        <p:cTn id="14" dur="500" fill="hold"/>
                                        <p:tgtEl>
                                          <p:spTgt spid="63493"/>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3494"/>
                                        </p:tgtEl>
                                        <p:attrNameLst>
                                          <p:attrName>style.visibility</p:attrName>
                                        </p:attrNameLst>
                                      </p:cBhvr>
                                      <p:to>
                                        <p:strVal val="visible"/>
                                      </p:to>
                                    </p:set>
                                    <p:anim calcmode="lin" valueType="num">
                                      <p:cBhvr additive="base">
                                        <p:cTn id="19" dur="500" fill="hold"/>
                                        <p:tgtEl>
                                          <p:spTgt spid="63494"/>
                                        </p:tgtEl>
                                        <p:attrNameLst>
                                          <p:attrName>ppt_x</p:attrName>
                                        </p:attrNameLst>
                                      </p:cBhvr>
                                      <p:tavLst>
                                        <p:tav tm="0">
                                          <p:val>
                                            <p:strVal val="#ppt_x"/>
                                          </p:val>
                                        </p:tav>
                                        <p:tav tm="100000">
                                          <p:val>
                                            <p:strVal val="#ppt_x"/>
                                          </p:val>
                                        </p:tav>
                                      </p:tavLst>
                                    </p:anim>
                                    <p:anim calcmode="lin" valueType="num">
                                      <p:cBhvr additive="base">
                                        <p:cTn id="20" dur="500" fill="hold"/>
                                        <p:tgtEl>
                                          <p:spTgt spid="6349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8" grpId="0" animBg="1"/>
      <p:bldP spid="63494"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93186" name="Text Box 2"/>
          <p:cNvSpPr txBox="1">
            <a:spLocks noChangeArrowheads="1"/>
          </p:cNvSpPr>
          <p:nvPr/>
        </p:nvSpPr>
        <p:spPr bwMode="auto">
          <a:xfrm>
            <a:off x="533400" y="0"/>
            <a:ext cx="73914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3600" b="1">
                <a:solidFill>
                  <a:schemeClr val="bg1"/>
                </a:solidFill>
                <a:latin typeface="Calibri" pitchFamily="34" charset="0"/>
                <a:cs typeface="Times New Roman" pitchFamily="18" charset="0"/>
              </a:rPr>
              <a:t>ICZM</a:t>
            </a:r>
            <a:r>
              <a:rPr lang="nl-NL" altLang="en-US" sz="3600" b="1">
                <a:solidFill>
                  <a:srgbClr val="000000"/>
                </a:solidFill>
                <a:latin typeface="Calibri" pitchFamily="34" charset="0"/>
                <a:cs typeface="Times New Roman" pitchFamily="18" charset="0"/>
              </a:rPr>
              <a:t> </a:t>
            </a:r>
            <a:r>
              <a:rPr lang="nl-NL" altLang="en-US" sz="3600" b="1">
                <a:solidFill>
                  <a:schemeClr val="bg1"/>
                </a:solidFill>
                <a:latin typeface="Calibri" pitchFamily="34" charset="0"/>
                <a:cs typeface="Times New Roman" pitchFamily="18" charset="0"/>
              </a:rPr>
              <a:t>ON YOUR MIND:</a:t>
            </a:r>
            <a:br>
              <a:rPr lang="nl-NL" altLang="en-US" sz="3600" b="1">
                <a:solidFill>
                  <a:schemeClr val="bg1"/>
                </a:solidFill>
                <a:latin typeface="Calibri" pitchFamily="34" charset="0"/>
                <a:cs typeface="Times New Roman" pitchFamily="18" charset="0"/>
              </a:rPr>
            </a:br>
            <a:r>
              <a:rPr lang="nl-NL" altLang="en-US" sz="3600" b="1">
                <a:solidFill>
                  <a:schemeClr val="bg1"/>
                </a:solidFill>
                <a:latin typeface="Calibri" pitchFamily="34" charset="0"/>
                <a:cs typeface="Times New Roman" pitchFamily="18" charset="0"/>
              </a:rPr>
              <a:t>Puzzling with conflicting interests</a:t>
            </a:r>
          </a:p>
          <a:p>
            <a:pPr eaLnBrk="1" hangingPunct="1"/>
            <a:r>
              <a:rPr lang="en-GB" altLang="en-US" sz="3600" b="1">
                <a:solidFill>
                  <a:schemeClr val="bg1"/>
                </a:solidFill>
                <a:latin typeface="Calibri" pitchFamily="34" charset="0"/>
                <a:cs typeface="Times New Roman" pitchFamily="18" charset="0"/>
              </a:rPr>
              <a:t>Complex? Vague? New recipe?</a:t>
            </a:r>
          </a:p>
          <a:p>
            <a:pPr eaLnBrk="1" hangingPunct="1"/>
            <a:endParaRPr lang="en-GB" altLang="en-US" sz="3600" b="1">
              <a:solidFill>
                <a:schemeClr val="bg1"/>
              </a:solidFill>
              <a:latin typeface="Calibri" pitchFamily="34" charset="0"/>
              <a:cs typeface="Times New Roman" pitchFamily="18" charset="0"/>
            </a:endParaRPr>
          </a:p>
          <a:p>
            <a:pPr eaLnBrk="1" hangingPunct="1"/>
            <a:endParaRPr lang="nl-NL" altLang="en-US" sz="3600">
              <a:solidFill>
                <a:schemeClr val="bg1"/>
              </a:solidFill>
              <a:latin typeface="Calibri" pitchFamily="34" charset="0"/>
            </a:endParaRPr>
          </a:p>
        </p:txBody>
      </p:sp>
      <p:sp>
        <p:nvSpPr>
          <p:cNvPr id="93187" name="Text Box 3"/>
          <p:cNvSpPr txBox="1">
            <a:spLocks noChangeArrowheads="1"/>
          </p:cNvSpPr>
          <p:nvPr/>
        </p:nvSpPr>
        <p:spPr bwMode="auto">
          <a:xfrm>
            <a:off x="571500" y="5143500"/>
            <a:ext cx="7880350" cy="1373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800" b="1">
                <a:solidFill>
                  <a:srgbClr val="29D01C"/>
                </a:solidFill>
                <a:latin typeface="Calibri" pitchFamily="34" charset="0"/>
                <a:cs typeface="Times New Roman" pitchFamily="18" charset="0"/>
              </a:rPr>
              <a:t>positioning</a:t>
            </a:r>
            <a:r>
              <a:rPr lang="nl-NL" altLang="en-US" sz="2800" b="1">
                <a:solidFill>
                  <a:schemeClr val="bg1"/>
                </a:solidFill>
                <a:latin typeface="Calibri" pitchFamily="34" charset="0"/>
                <a:cs typeface="Times New Roman" pitchFamily="18" charset="0"/>
              </a:rPr>
              <a:t>: </a:t>
            </a:r>
            <a:r>
              <a:rPr lang="nl-NL" altLang="en-US" sz="2800" b="1" i="1">
                <a:solidFill>
                  <a:schemeClr val="bg1"/>
                </a:solidFill>
                <a:latin typeface="Calibri" pitchFamily="34" charset="0"/>
                <a:cs typeface="Times New Roman" pitchFamily="18" charset="0"/>
              </a:rPr>
              <a:t>where do we stand?</a:t>
            </a:r>
            <a:endParaRPr lang="nl-NL" altLang="en-US" sz="2800" b="1">
              <a:solidFill>
                <a:schemeClr val="bg1"/>
              </a:solidFill>
              <a:latin typeface="Calibri" pitchFamily="34" charset="0"/>
              <a:cs typeface="Times New Roman" pitchFamily="18" charset="0"/>
            </a:endParaRPr>
          </a:p>
          <a:p>
            <a:pPr eaLnBrk="1" hangingPunct="1"/>
            <a:r>
              <a:rPr lang="nl-NL" altLang="en-US" sz="2800" b="1">
                <a:solidFill>
                  <a:srgbClr val="29D01C"/>
                </a:solidFill>
                <a:latin typeface="Calibri" pitchFamily="34" charset="0"/>
                <a:cs typeface="Times New Roman" pitchFamily="18" charset="0"/>
              </a:rPr>
              <a:t>indicate future avenues</a:t>
            </a:r>
            <a:r>
              <a:rPr lang="nl-NL" altLang="en-US" sz="2800" b="1">
                <a:solidFill>
                  <a:schemeClr val="bg1"/>
                </a:solidFill>
                <a:latin typeface="Calibri" pitchFamily="34" charset="0"/>
                <a:cs typeface="Times New Roman" pitchFamily="18" charset="0"/>
              </a:rPr>
              <a:t>: </a:t>
            </a:r>
            <a:r>
              <a:rPr lang="nl-NL" altLang="en-US" sz="2800" b="1" i="1">
                <a:solidFill>
                  <a:schemeClr val="bg1"/>
                </a:solidFill>
                <a:latin typeface="Calibri" pitchFamily="34" charset="0"/>
                <a:cs typeface="Times New Roman" pitchFamily="18" charset="0"/>
              </a:rPr>
              <a:t>which way to go?</a:t>
            </a:r>
            <a:endParaRPr lang="nl-NL" altLang="en-US" sz="2800" b="1">
              <a:solidFill>
                <a:schemeClr val="bg1"/>
              </a:solidFill>
              <a:latin typeface="Calibri" pitchFamily="34" charset="0"/>
              <a:cs typeface="Times New Roman" pitchFamily="18" charset="0"/>
            </a:endParaRPr>
          </a:p>
          <a:p>
            <a:pPr eaLnBrk="1" hangingPunct="1"/>
            <a:r>
              <a:rPr lang="nl-NL" altLang="en-US" sz="2800" b="1">
                <a:solidFill>
                  <a:srgbClr val="29D01C"/>
                </a:solidFill>
                <a:latin typeface="Calibri" pitchFamily="34" charset="0"/>
                <a:cs typeface="Times New Roman" pitchFamily="18" charset="0"/>
              </a:rPr>
              <a:t>assess progress</a:t>
            </a:r>
            <a:r>
              <a:rPr lang="nl-NL" altLang="en-US" sz="2800" b="1">
                <a:solidFill>
                  <a:schemeClr val="bg1"/>
                </a:solidFill>
                <a:latin typeface="Calibri" pitchFamily="34" charset="0"/>
                <a:cs typeface="Times New Roman" pitchFamily="18" charset="0"/>
              </a:rPr>
              <a:t>: simple tools </a:t>
            </a:r>
            <a:r>
              <a:rPr lang="nl-NL" altLang="en-US" sz="2800" b="1" i="1">
                <a:solidFill>
                  <a:schemeClr val="bg1"/>
                </a:solidFill>
                <a:latin typeface="Calibri" pitchFamily="34" charset="0"/>
                <a:cs typeface="Times New Roman" pitchFamily="18" charset="0"/>
              </a:rPr>
              <a:t>providing structure</a:t>
            </a:r>
            <a:endParaRPr lang="nl-NL" altLang="en-US">
              <a:solidFill>
                <a:schemeClr val="bg1"/>
              </a:solidFill>
              <a:latin typeface="Calibri" pitchFamily="34" charset="0"/>
            </a:endParaRPr>
          </a:p>
        </p:txBody>
      </p:sp>
      <p:sp>
        <p:nvSpPr>
          <p:cNvPr id="4" name="Rectangle 3"/>
          <p:cNvSpPr>
            <a:spLocks noChangeArrowheads="1"/>
          </p:cNvSpPr>
          <p:nvPr/>
        </p:nvSpPr>
        <p:spPr bwMode="auto">
          <a:xfrm>
            <a:off x="4572000" y="2143125"/>
            <a:ext cx="4572000" cy="2419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lnSpc>
                <a:spcPct val="140000"/>
              </a:lnSpc>
              <a:buFontTx/>
              <a:buChar char="•"/>
            </a:pPr>
            <a:r>
              <a:rPr lang="nl-NL" altLang="en-US" dirty="0" smtClean="0">
                <a:solidFill>
                  <a:schemeClr val="bg1"/>
                </a:solidFill>
                <a:latin typeface="Comic Sans MS" pitchFamily="66" charset="0"/>
                <a:cs typeface="Times New Roman" pitchFamily="18" charset="0"/>
              </a:rPr>
              <a:t> not </a:t>
            </a:r>
            <a:r>
              <a:rPr lang="nl-NL" altLang="en-US" dirty="0">
                <a:solidFill>
                  <a:schemeClr val="bg1"/>
                </a:solidFill>
                <a:latin typeface="Comic Sans MS" pitchFamily="66" charset="0"/>
                <a:cs typeface="Times New Roman" pitchFamily="18" charset="0"/>
              </a:rPr>
              <a:t>vague, not separate recipe</a:t>
            </a:r>
          </a:p>
          <a:p>
            <a:pPr eaLnBrk="1" hangingPunct="1">
              <a:lnSpc>
                <a:spcPct val="140000"/>
              </a:lnSpc>
              <a:buFontTx/>
              <a:buChar char="•"/>
            </a:pPr>
            <a:r>
              <a:rPr lang="nl-NL" altLang="en-US" dirty="0">
                <a:solidFill>
                  <a:schemeClr val="bg1"/>
                </a:solidFill>
                <a:latin typeface="Comic Sans MS" pitchFamily="66" charset="0"/>
                <a:cs typeface="Times New Roman" pitchFamily="18" charset="0"/>
              </a:rPr>
              <a:t> holistic context</a:t>
            </a:r>
          </a:p>
          <a:p>
            <a:pPr eaLnBrk="1" hangingPunct="1">
              <a:lnSpc>
                <a:spcPct val="140000"/>
              </a:lnSpc>
              <a:buFontTx/>
              <a:buChar char="•"/>
            </a:pPr>
            <a:r>
              <a:rPr lang="nl-NL" altLang="en-US" dirty="0">
                <a:solidFill>
                  <a:schemeClr val="bg1"/>
                </a:solidFill>
                <a:latin typeface="Comic Sans MS" pitchFamily="66" charset="0"/>
                <a:cs typeface="Times New Roman" pitchFamily="18" charset="0"/>
              </a:rPr>
              <a:t> day to day iterative process, between </a:t>
            </a:r>
            <a:r>
              <a:rPr lang="nl-NL" altLang="en-US" dirty="0" smtClean="0">
                <a:solidFill>
                  <a:schemeClr val="bg1"/>
                </a:solidFill>
                <a:latin typeface="Comic Sans MS" pitchFamily="66" charset="0"/>
                <a:cs typeface="Times New Roman" pitchFamily="18" charset="0"/>
              </a:rPr>
              <a:t> </a:t>
            </a:r>
          </a:p>
          <a:p>
            <a:pPr eaLnBrk="1" hangingPunct="1">
              <a:lnSpc>
                <a:spcPct val="140000"/>
              </a:lnSpc>
            </a:pPr>
            <a:r>
              <a:rPr lang="nl-NL" altLang="en-US" dirty="0" smtClean="0">
                <a:solidFill>
                  <a:schemeClr val="bg1"/>
                </a:solidFill>
                <a:latin typeface="Comic Sans MS" pitchFamily="66" charset="0"/>
                <a:cs typeface="Times New Roman" pitchFamily="18" charset="0"/>
              </a:rPr>
              <a:t>   you </a:t>
            </a:r>
            <a:r>
              <a:rPr lang="nl-NL" altLang="en-US" dirty="0">
                <a:solidFill>
                  <a:schemeClr val="bg1"/>
                </a:solidFill>
                <a:latin typeface="Comic Sans MS" pitchFamily="66" charset="0"/>
                <a:cs typeface="Times New Roman" pitchFamily="18" charset="0"/>
              </a:rPr>
              <a:t>and coastal governance system</a:t>
            </a:r>
          </a:p>
          <a:p>
            <a:pPr eaLnBrk="1" hangingPunct="1">
              <a:lnSpc>
                <a:spcPct val="140000"/>
              </a:lnSpc>
              <a:buFontTx/>
              <a:buChar char="•"/>
            </a:pPr>
            <a:r>
              <a:rPr lang="nl-NL" altLang="en-US" dirty="0">
                <a:solidFill>
                  <a:schemeClr val="bg1"/>
                </a:solidFill>
                <a:latin typeface="Comic Sans MS" pitchFamily="66" charset="0"/>
                <a:cs typeface="Times New Roman" pitchFamily="18" charset="0"/>
              </a:rPr>
              <a:t> look for simple tools that help   </a:t>
            </a:r>
          </a:p>
          <a:p>
            <a:pPr eaLnBrk="1" hangingPunct="1">
              <a:lnSpc>
                <a:spcPct val="140000"/>
              </a:lnSpc>
            </a:pPr>
            <a:r>
              <a:rPr lang="nl-NL" altLang="en-US" dirty="0">
                <a:solidFill>
                  <a:schemeClr val="bg1"/>
                </a:solidFill>
                <a:latin typeface="Comic Sans MS" pitchFamily="66" charset="0"/>
                <a:cs typeface="Times New Roman" pitchFamily="18" charset="0"/>
              </a:rPr>
              <a:t>  structuring </a:t>
            </a:r>
            <a:r>
              <a:rPr lang="nl-NL" altLang="en-US" dirty="0" smtClean="0">
                <a:solidFill>
                  <a:schemeClr val="bg1"/>
                </a:solidFill>
                <a:latin typeface="Comic Sans MS" pitchFamily="66" charset="0"/>
                <a:cs typeface="Times New Roman" pitchFamily="18" charset="0"/>
              </a:rPr>
              <a:t> the ICZM </a:t>
            </a:r>
            <a:r>
              <a:rPr lang="nl-NL" altLang="en-US" dirty="0">
                <a:solidFill>
                  <a:schemeClr val="bg1"/>
                </a:solidFill>
                <a:latin typeface="Comic Sans MS" pitchFamily="66" charset="0"/>
                <a:cs typeface="Times New Roman" pitchFamily="18" charset="0"/>
              </a:rPr>
              <a:t>process</a:t>
            </a:r>
            <a:endParaRPr lang="en-US" altLang="en-US" dirty="0"/>
          </a:p>
        </p:txBody>
      </p:sp>
      <p:sp>
        <p:nvSpPr>
          <p:cNvPr id="68613" name="Rectangle 4"/>
          <p:cNvSpPr>
            <a:spLocks noChangeArrowheads="1"/>
          </p:cNvSpPr>
          <p:nvPr/>
        </p:nvSpPr>
        <p:spPr bwMode="auto">
          <a:xfrm>
            <a:off x="1103313" y="3209925"/>
            <a:ext cx="19081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3600" b="1">
                <a:solidFill>
                  <a:srgbClr val="FFFFFF"/>
                </a:solidFill>
                <a:latin typeface="Calibri" pitchFamily="34" charset="0"/>
                <a:cs typeface="Times New Roman" pitchFamily="18" charset="0"/>
              </a:rPr>
              <a:t>To recap.</a:t>
            </a:r>
            <a:endParaRPr lang="nl-NL" altLang="en-US" sz="3600">
              <a:solidFill>
                <a:srgbClr val="FFFFFF"/>
              </a:solidFill>
              <a:latin typeface="Calibri" pitchFamily="34" charset="0"/>
            </a:endParaRPr>
          </a:p>
        </p:txBody>
      </p:sp>
    </p:spTree>
    <p:extLst>
      <p:ext uri="{BB962C8B-B14F-4D97-AF65-F5344CB8AC3E}">
        <p14:creationId xmlns:p14="http://schemas.microsoft.com/office/powerpoint/2010/main" val="290452378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93186"/>
                                        </p:tgtEl>
                                        <p:attrNameLst>
                                          <p:attrName>style.visibility</p:attrName>
                                        </p:attrNameLst>
                                      </p:cBhvr>
                                      <p:to>
                                        <p:strVal val="visible"/>
                                      </p:to>
                                    </p:set>
                                    <p:anim calcmode="lin" valueType="num">
                                      <p:cBhvr additive="base">
                                        <p:cTn id="7" dur="500" fill="hold"/>
                                        <p:tgtEl>
                                          <p:spTgt spid="93186"/>
                                        </p:tgtEl>
                                        <p:attrNameLst>
                                          <p:attrName>ppt_x</p:attrName>
                                        </p:attrNameLst>
                                      </p:cBhvr>
                                      <p:tavLst>
                                        <p:tav tm="0">
                                          <p:val>
                                            <p:strVal val="0-#ppt_w/2"/>
                                          </p:val>
                                        </p:tav>
                                        <p:tav tm="100000">
                                          <p:val>
                                            <p:strVal val="#ppt_x"/>
                                          </p:val>
                                        </p:tav>
                                      </p:tavLst>
                                    </p:anim>
                                    <p:anim calcmode="lin" valueType="num">
                                      <p:cBhvr additive="base">
                                        <p:cTn id="8" dur="500" fill="hold"/>
                                        <p:tgtEl>
                                          <p:spTgt spid="9318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3187">
                                            <p:txEl>
                                              <p:pRg st="0" end="0"/>
                                            </p:txEl>
                                          </p:spTgt>
                                        </p:tgtEl>
                                        <p:attrNameLst>
                                          <p:attrName>style.visibility</p:attrName>
                                        </p:attrNameLst>
                                      </p:cBhvr>
                                      <p:to>
                                        <p:strVal val="visible"/>
                                      </p:to>
                                    </p:set>
                                    <p:anim calcmode="lin" valueType="num">
                                      <p:cBhvr additive="base">
                                        <p:cTn id="13" dur="500" fill="hold"/>
                                        <p:tgtEl>
                                          <p:spTgt spid="9318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318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3187">
                                            <p:txEl>
                                              <p:pRg st="1" end="1"/>
                                            </p:txEl>
                                          </p:spTgt>
                                        </p:tgtEl>
                                        <p:attrNameLst>
                                          <p:attrName>style.visibility</p:attrName>
                                        </p:attrNameLst>
                                      </p:cBhvr>
                                      <p:to>
                                        <p:strVal val="visible"/>
                                      </p:to>
                                    </p:set>
                                    <p:anim calcmode="lin" valueType="num">
                                      <p:cBhvr additive="base">
                                        <p:cTn id="19" dur="500" fill="hold"/>
                                        <p:tgtEl>
                                          <p:spTgt spid="9318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318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3187">
                                            <p:txEl>
                                              <p:pRg st="2" end="2"/>
                                            </p:txEl>
                                          </p:spTgt>
                                        </p:tgtEl>
                                        <p:attrNameLst>
                                          <p:attrName>style.visibility</p:attrName>
                                        </p:attrNameLst>
                                      </p:cBhvr>
                                      <p:to>
                                        <p:strVal val="visible"/>
                                      </p:to>
                                    </p:set>
                                    <p:anim calcmode="lin" valueType="num">
                                      <p:cBhvr additive="base">
                                        <p:cTn id="25" dur="500" fill="hold"/>
                                        <p:tgtEl>
                                          <p:spTgt spid="9318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318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 calcmode="lin" valueType="num">
                                      <p:cBhvr additive="base">
                                        <p:cTn id="3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additive="base">
                                        <p:cTn id="3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 calcmode="lin" valueType="num">
                                      <p:cBhvr additive="base">
                                        <p:cTn id="4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anim calcmode="lin" valueType="num">
                                      <p:cBhvr additive="base">
                                        <p:cTn id="5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6" grpId="0" autoUpdateAnimBg="0"/>
      <p:bldP spid="93187"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1682" name="Text Box 3"/>
          <p:cNvSpPr txBox="1">
            <a:spLocks noChangeArrowheads="1"/>
          </p:cNvSpPr>
          <p:nvPr/>
        </p:nvSpPr>
        <p:spPr bwMode="auto">
          <a:xfrm>
            <a:off x="609600" y="457200"/>
            <a:ext cx="83058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3200" b="1" dirty="0">
                <a:solidFill>
                  <a:srgbClr val="00B0F0"/>
                </a:solidFill>
                <a:latin typeface="Calibri" pitchFamily="34" charset="0"/>
                <a:cs typeface="Times New Roman" pitchFamily="18" charset="0"/>
              </a:rPr>
              <a:t>ICZM: a mix of sectoral and integral phases</a:t>
            </a:r>
          </a:p>
        </p:txBody>
      </p:sp>
      <p:sp>
        <p:nvSpPr>
          <p:cNvPr id="71683" name="Rectangle 5"/>
          <p:cNvSpPr>
            <a:spLocks noChangeArrowheads="1"/>
          </p:cNvSpPr>
          <p:nvPr/>
        </p:nvSpPr>
        <p:spPr bwMode="auto">
          <a:xfrm>
            <a:off x="2852738" y="2185988"/>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grpSp>
        <p:nvGrpSpPr>
          <p:cNvPr id="2" name="Group 47"/>
          <p:cNvGrpSpPr>
            <a:grpSpLocks/>
          </p:cNvGrpSpPr>
          <p:nvPr/>
        </p:nvGrpSpPr>
        <p:grpSpPr bwMode="auto">
          <a:xfrm>
            <a:off x="1557338" y="1906588"/>
            <a:ext cx="6338887" cy="4129087"/>
            <a:chOff x="981" y="1201"/>
            <a:chExt cx="3993" cy="2601"/>
          </a:xfrm>
        </p:grpSpPr>
        <p:sp>
          <p:nvSpPr>
            <p:cNvPr id="71685" name="Freeform 6"/>
            <p:cNvSpPr>
              <a:spLocks/>
            </p:cNvSpPr>
            <p:nvPr/>
          </p:nvSpPr>
          <p:spPr bwMode="auto">
            <a:xfrm>
              <a:off x="1187" y="1201"/>
              <a:ext cx="2146" cy="469"/>
            </a:xfrm>
            <a:custGeom>
              <a:avLst/>
              <a:gdLst>
                <a:gd name="T0" fmla="*/ 2 w 10731"/>
                <a:gd name="T1" fmla="*/ 1 h 2343"/>
                <a:gd name="T2" fmla="*/ 2 w 10731"/>
                <a:gd name="T3" fmla="*/ 1 h 2343"/>
                <a:gd name="T4" fmla="*/ 2 w 10731"/>
                <a:gd name="T5" fmla="*/ 1 h 2343"/>
                <a:gd name="T6" fmla="*/ 3 w 10731"/>
                <a:gd name="T7" fmla="*/ 1 h 2343"/>
                <a:gd name="T8" fmla="*/ 3 w 10731"/>
                <a:gd name="T9" fmla="*/ 1 h 2343"/>
                <a:gd name="T10" fmla="*/ 3 w 10731"/>
                <a:gd name="T11" fmla="*/ 1 h 2343"/>
                <a:gd name="T12" fmla="*/ 3 w 10731"/>
                <a:gd name="T13" fmla="*/ 1 h 2343"/>
                <a:gd name="T14" fmla="*/ 3 w 10731"/>
                <a:gd name="T15" fmla="*/ 1 h 2343"/>
                <a:gd name="T16" fmla="*/ 3 w 10731"/>
                <a:gd name="T17" fmla="*/ 0 h 2343"/>
                <a:gd name="T18" fmla="*/ 3 w 10731"/>
                <a:gd name="T19" fmla="*/ 0 h 2343"/>
                <a:gd name="T20" fmla="*/ 3 w 10731"/>
                <a:gd name="T21" fmla="*/ 0 h 2343"/>
                <a:gd name="T22" fmla="*/ 3 w 10731"/>
                <a:gd name="T23" fmla="*/ 0 h 2343"/>
                <a:gd name="T24" fmla="*/ 3 w 10731"/>
                <a:gd name="T25" fmla="*/ 0 h 2343"/>
                <a:gd name="T26" fmla="*/ 3 w 10731"/>
                <a:gd name="T27" fmla="*/ 0 h 2343"/>
                <a:gd name="T28" fmla="*/ 3 w 10731"/>
                <a:gd name="T29" fmla="*/ 0 h 2343"/>
                <a:gd name="T30" fmla="*/ 3 w 10731"/>
                <a:gd name="T31" fmla="*/ 0 h 2343"/>
                <a:gd name="T32" fmla="*/ 3 w 10731"/>
                <a:gd name="T33" fmla="*/ 0 h 2343"/>
                <a:gd name="T34" fmla="*/ 3 w 10731"/>
                <a:gd name="T35" fmla="*/ 0 h 2343"/>
                <a:gd name="T36" fmla="*/ 2 w 10731"/>
                <a:gd name="T37" fmla="*/ 0 h 2343"/>
                <a:gd name="T38" fmla="*/ 2 w 10731"/>
                <a:gd name="T39" fmla="*/ 0 h 2343"/>
                <a:gd name="T40" fmla="*/ 2 w 10731"/>
                <a:gd name="T41" fmla="*/ 0 h 2343"/>
                <a:gd name="T42" fmla="*/ 2 w 10731"/>
                <a:gd name="T43" fmla="*/ 0 h 2343"/>
                <a:gd name="T44" fmla="*/ 1 w 10731"/>
                <a:gd name="T45" fmla="*/ 0 h 2343"/>
                <a:gd name="T46" fmla="*/ 1 w 10731"/>
                <a:gd name="T47" fmla="*/ 0 h 2343"/>
                <a:gd name="T48" fmla="*/ 1 w 10731"/>
                <a:gd name="T49" fmla="*/ 0 h 2343"/>
                <a:gd name="T50" fmla="*/ 1 w 10731"/>
                <a:gd name="T51" fmla="*/ 0 h 2343"/>
                <a:gd name="T52" fmla="*/ 1 w 10731"/>
                <a:gd name="T53" fmla="*/ 0 h 2343"/>
                <a:gd name="T54" fmla="*/ 0 w 10731"/>
                <a:gd name="T55" fmla="*/ 0 h 2343"/>
                <a:gd name="T56" fmla="*/ 0 w 10731"/>
                <a:gd name="T57" fmla="*/ 0 h 2343"/>
                <a:gd name="T58" fmla="*/ 0 w 10731"/>
                <a:gd name="T59" fmla="*/ 0 h 2343"/>
                <a:gd name="T60" fmla="*/ 0 w 10731"/>
                <a:gd name="T61" fmla="*/ 0 h 2343"/>
                <a:gd name="T62" fmla="*/ 0 w 10731"/>
                <a:gd name="T63" fmla="*/ 0 h 2343"/>
                <a:gd name="T64" fmla="*/ 0 w 10731"/>
                <a:gd name="T65" fmla="*/ 0 h 2343"/>
                <a:gd name="T66" fmla="*/ 0 w 10731"/>
                <a:gd name="T67" fmla="*/ 0 h 2343"/>
                <a:gd name="T68" fmla="*/ 0 w 10731"/>
                <a:gd name="T69" fmla="*/ 1 h 2343"/>
                <a:gd name="T70" fmla="*/ 0 w 10731"/>
                <a:gd name="T71" fmla="*/ 1 h 2343"/>
                <a:gd name="T72" fmla="*/ 0 w 10731"/>
                <a:gd name="T73" fmla="*/ 1 h 2343"/>
                <a:gd name="T74" fmla="*/ 1 w 10731"/>
                <a:gd name="T75" fmla="*/ 1 h 2343"/>
                <a:gd name="T76" fmla="*/ 1 w 10731"/>
                <a:gd name="T77" fmla="*/ 1 h 2343"/>
                <a:gd name="T78" fmla="*/ 1 w 10731"/>
                <a:gd name="T79" fmla="*/ 1 h 2343"/>
                <a:gd name="T80" fmla="*/ 1 w 10731"/>
                <a:gd name="T81" fmla="*/ 1 h 2343"/>
                <a:gd name="T82" fmla="*/ 1 w 10731"/>
                <a:gd name="T83" fmla="*/ 1 h 2343"/>
                <a:gd name="T84" fmla="*/ 2 w 10731"/>
                <a:gd name="T85" fmla="*/ 1 h 234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731"/>
                <a:gd name="T130" fmla="*/ 0 h 2343"/>
                <a:gd name="T131" fmla="*/ 10731 w 10731"/>
                <a:gd name="T132" fmla="*/ 2343 h 234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731" h="2343">
                  <a:moveTo>
                    <a:pt x="5366" y="2343"/>
                  </a:moveTo>
                  <a:lnTo>
                    <a:pt x="5642" y="2340"/>
                  </a:lnTo>
                  <a:lnTo>
                    <a:pt x="5913" y="2336"/>
                  </a:lnTo>
                  <a:lnTo>
                    <a:pt x="6180" y="2329"/>
                  </a:lnTo>
                  <a:lnTo>
                    <a:pt x="6445" y="2319"/>
                  </a:lnTo>
                  <a:lnTo>
                    <a:pt x="6704" y="2305"/>
                  </a:lnTo>
                  <a:lnTo>
                    <a:pt x="6958" y="2289"/>
                  </a:lnTo>
                  <a:lnTo>
                    <a:pt x="7208" y="2271"/>
                  </a:lnTo>
                  <a:lnTo>
                    <a:pt x="7451" y="2250"/>
                  </a:lnTo>
                  <a:lnTo>
                    <a:pt x="7688" y="2227"/>
                  </a:lnTo>
                  <a:lnTo>
                    <a:pt x="7920" y="2201"/>
                  </a:lnTo>
                  <a:lnTo>
                    <a:pt x="8145" y="2172"/>
                  </a:lnTo>
                  <a:lnTo>
                    <a:pt x="8362" y="2142"/>
                  </a:lnTo>
                  <a:lnTo>
                    <a:pt x="8572" y="2109"/>
                  </a:lnTo>
                  <a:lnTo>
                    <a:pt x="8776" y="2075"/>
                  </a:lnTo>
                  <a:lnTo>
                    <a:pt x="8970" y="2037"/>
                  </a:lnTo>
                  <a:lnTo>
                    <a:pt x="9157" y="1999"/>
                  </a:lnTo>
                  <a:lnTo>
                    <a:pt x="9335" y="1958"/>
                  </a:lnTo>
                  <a:lnTo>
                    <a:pt x="9504" y="1916"/>
                  </a:lnTo>
                  <a:lnTo>
                    <a:pt x="9663" y="1872"/>
                  </a:lnTo>
                  <a:lnTo>
                    <a:pt x="9813" y="1825"/>
                  </a:lnTo>
                  <a:lnTo>
                    <a:pt x="9953" y="1778"/>
                  </a:lnTo>
                  <a:lnTo>
                    <a:pt x="10082" y="1729"/>
                  </a:lnTo>
                  <a:lnTo>
                    <a:pt x="10201" y="1678"/>
                  </a:lnTo>
                  <a:lnTo>
                    <a:pt x="10308" y="1627"/>
                  </a:lnTo>
                  <a:lnTo>
                    <a:pt x="10405" y="1573"/>
                  </a:lnTo>
                  <a:lnTo>
                    <a:pt x="10489" y="1519"/>
                  </a:lnTo>
                  <a:lnTo>
                    <a:pt x="10562" y="1463"/>
                  </a:lnTo>
                  <a:lnTo>
                    <a:pt x="10622" y="1407"/>
                  </a:lnTo>
                  <a:lnTo>
                    <a:pt x="10669" y="1349"/>
                  </a:lnTo>
                  <a:lnTo>
                    <a:pt x="10704" y="1291"/>
                  </a:lnTo>
                  <a:lnTo>
                    <a:pt x="10724" y="1232"/>
                  </a:lnTo>
                  <a:lnTo>
                    <a:pt x="10731" y="1172"/>
                  </a:lnTo>
                  <a:lnTo>
                    <a:pt x="10724" y="1112"/>
                  </a:lnTo>
                  <a:lnTo>
                    <a:pt x="10704" y="1051"/>
                  </a:lnTo>
                  <a:lnTo>
                    <a:pt x="10669" y="994"/>
                  </a:lnTo>
                  <a:lnTo>
                    <a:pt x="10622" y="936"/>
                  </a:lnTo>
                  <a:lnTo>
                    <a:pt x="10562" y="879"/>
                  </a:lnTo>
                  <a:lnTo>
                    <a:pt x="10489" y="823"/>
                  </a:lnTo>
                  <a:lnTo>
                    <a:pt x="10405" y="769"/>
                  </a:lnTo>
                  <a:lnTo>
                    <a:pt x="10308" y="716"/>
                  </a:lnTo>
                  <a:lnTo>
                    <a:pt x="10201" y="664"/>
                  </a:lnTo>
                  <a:lnTo>
                    <a:pt x="10082" y="613"/>
                  </a:lnTo>
                  <a:lnTo>
                    <a:pt x="9953" y="565"/>
                  </a:lnTo>
                  <a:lnTo>
                    <a:pt x="9813" y="517"/>
                  </a:lnTo>
                  <a:lnTo>
                    <a:pt x="9663" y="472"/>
                  </a:lnTo>
                  <a:lnTo>
                    <a:pt x="9504" y="427"/>
                  </a:lnTo>
                  <a:lnTo>
                    <a:pt x="9335" y="384"/>
                  </a:lnTo>
                  <a:lnTo>
                    <a:pt x="9157" y="343"/>
                  </a:lnTo>
                  <a:lnTo>
                    <a:pt x="8970" y="305"/>
                  </a:lnTo>
                  <a:lnTo>
                    <a:pt x="8776" y="268"/>
                  </a:lnTo>
                  <a:lnTo>
                    <a:pt x="8572" y="233"/>
                  </a:lnTo>
                  <a:lnTo>
                    <a:pt x="8362" y="200"/>
                  </a:lnTo>
                  <a:lnTo>
                    <a:pt x="8145" y="170"/>
                  </a:lnTo>
                  <a:lnTo>
                    <a:pt x="7920" y="141"/>
                  </a:lnTo>
                  <a:lnTo>
                    <a:pt x="7688" y="115"/>
                  </a:lnTo>
                  <a:lnTo>
                    <a:pt x="7451" y="93"/>
                  </a:lnTo>
                  <a:lnTo>
                    <a:pt x="7208" y="71"/>
                  </a:lnTo>
                  <a:lnTo>
                    <a:pt x="6958" y="53"/>
                  </a:lnTo>
                  <a:lnTo>
                    <a:pt x="6704" y="37"/>
                  </a:lnTo>
                  <a:lnTo>
                    <a:pt x="6445" y="23"/>
                  </a:lnTo>
                  <a:lnTo>
                    <a:pt x="6180" y="13"/>
                  </a:lnTo>
                  <a:lnTo>
                    <a:pt x="5913" y="6"/>
                  </a:lnTo>
                  <a:lnTo>
                    <a:pt x="5642" y="2"/>
                  </a:lnTo>
                  <a:lnTo>
                    <a:pt x="5366" y="0"/>
                  </a:lnTo>
                  <a:lnTo>
                    <a:pt x="5090" y="2"/>
                  </a:lnTo>
                  <a:lnTo>
                    <a:pt x="4818" y="6"/>
                  </a:lnTo>
                  <a:lnTo>
                    <a:pt x="4550" y="13"/>
                  </a:lnTo>
                  <a:lnTo>
                    <a:pt x="4287" y="23"/>
                  </a:lnTo>
                  <a:lnTo>
                    <a:pt x="4027" y="37"/>
                  </a:lnTo>
                  <a:lnTo>
                    <a:pt x="3773" y="53"/>
                  </a:lnTo>
                  <a:lnTo>
                    <a:pt x="3524" y="71"/>
                  </a:lnTo>
                  <a:lnTo>
                    <a:pt x="3280" y="93"/>
                  </a:lnTo>
                  <a:lnTo>
                    <a:pt x="3043" y="115"/>
                  </a:lnTo>
                  <a:lnTo>
                    <a:pt x="2812" y="141"/>
                  </a:lnTo>
                  <a:lnTo>
                    <a:pt x="2587" y="170"/>
                  </a:lnTo>
                  <a:lnTo>
                    <a:pt x="2369" y="200"/>
                  </a:lnTo>
                  <a:lnTo>
                    <a:pt x="2159" y="233"/>
                  </a:lnTo>
                  <a:lnTo>
                    <a:pt x="1956" y="268"/>
                  </a:lnTo>
                  <a:lnTo>
                    <a:pt x="1761" y="305"/>
                  </a:lnTo>
                  <a:lnTo>
                    <a:pt x="1575" y="343"/>
                  </a:lnTo>
                  <a:lnTo>
                    <a:pt x="1397" y="384"/>
                  </a:lnTo>
                  <a:lnTo>
                    <a:pt x="1228" y="427"/>
                  </a:lnTo>
                  <a:lnTo>
                    <a:pt x="1068" y="472"/>
                  </a:lnTo>
                  <a:lnTo>
                    <a:pt x="919" y="517"/>
                  </a:lnTo>
                  <a:lnTo>
                    <a:pt x="778" y="565"/>
                  </a:lnTo>
                  <a:lnTo>
                    <a:pt x="649" y="613"/>
                  </a:lnTo>
                  <a:lnTo>
                    <a:pt x="531" y="664"/>
                  </a:lnTo>
                  <a:lnTo>
                    <a:pt x="423" y="716"/>
                  </a:lnTo>
                  <a:lnTo>
                    <a:pt x="327" y="769"/>
                  </a:lnTo>
                  <a:lnTo>
                    <a:pt x="242" y="823"/>
                  </a:lnTo>
                  <a:lnTo>
                    <a:pt x="170" y="879"/>
                  </a:lnTo>
                  <a:lnTo>
                    <a:pt x="110" y="936"/>
                  </a:lnTo>
                  <a:lnTo>
                    <a:pt x="62" y="994"/>
                  </a:lnTo>
                  <a:lnTo>
                    <a:pt x="28" y="1051"/>
                  </a:lnTo>
                  <a:lnTo>
                    <a:pt x="8" y="1112"/>
                  </a:lnTo>
                  <a:lnTo>
                    <a:pt x="0" y="1172"/>
                  </a:lnTo>
                  <a:lnTo>
                    <a:pt x="8" y="1232"/>
                  </a:lnTo>
                  <a:lnTo>
                    <a:pt x="28" y="1291"/>
                  </a:lnTo>
                  <a:lnTo>
                    <a:pt x="62" y="1349"/>
                  </a:lnTo>
                  <a:lnTo>
                    <a:pt x="110" y="1407"/>
                  </a:lnTo>
                  <a:lnTo>
                    <a:pt x="170" y="1463"/>
                  </a:lnTo>
                  <a:lnTo>
                    <a:pt x="242" y="1519"/>
                  </a:lnTo>
                  <a:lnTo>
                    <a:pt x="327" y="1573"/>
                  </a:lnTo>
                  <a:lnTo>
                    <a:pt x="423" y="1627"/>
                  </a:lnTo>
                  <a:lnTo>
                    <a:pt x="531" y="1678"/>
                  </a:lnTo>
                  <a:lnTo>
                    <a:pt x="649" y="1729"/>
                  </a:lnTo>
                  <a:lnTo>
                    <a:pt x="778" y="1778"/>
                  </a:lnTo>
                  <a:lnTo>
                    <a:pt x="919" y="1825"/>
                  </a:lnTo>
                  <a:lnTo>
                    <a:pt x="1068" y="1872"/>
                  </a:lnTo>
                  <a:lnTo>
                    <a:pt x="1228" y="1916"/>
                  </a:lnTo>
                  <a:lnTo>
                    <a:pt x="1397" y="1958"/>
                  </a:lnTo>
                  <a:lnTo>
                    <a:pt x="1575" y="1999"/>
                  </a:lnTo>
                  <a:lnTo>
                    <a:pt x="1761" y="2037"/>
                  </a:lnTo>
                  <a:lnTo>
                    <a:pt x="1956" y="2075"/>
                  </a:lnTo>
                  <a:lnTo>
                    <a:pt x="2159" y="2109"/>
                  </a:lnTo>
                  <a:lnTo>
                    <a:pt x="2369" y="2142"/>
                  </a:lnTo>
                  <a:lnTo>
                    <a:pt x="2587" y="2172"/>
                  </a:lnTo>
                  <a:lnTo>
                    <a:pt x="2812" y="2201"/>
                  </a:lnTo>
                  <a:lnTo>
                    <a:pt x="3043" y="2227"/>
                  </a:lnTo>
                  <a:lnTo>
                    <a:pt x="3280" y="2250"/>
                  </a:lnTo>
                  <a:lnTo>
                    <a:pt x="3524" y="2271"/>
                  </a:lnTo>
                  <a:lnTo>
                    <a:pt x="3773" y="2289"/>
                  </a:lnTo>
                  <a:lnTo>
                    <a:pt x="4027" y="2305"/>
                  </a:lnTo>
                  <a:lnTo>
                    <a:pt x="4287" y="2319"/>
                  </a:lnTo>
                  <a:lnTo>
                    <a:pt x="4550" y="2329"/>
                  </a:lnTo>
                  <a:lnTo>
                    <a:pt x="4818" y="2336"/>
                  </a:lnTo>
                  <a:lnTo>
                    <a:pt x="5090" y="2340"/>
                  </a:lnTo>
                  <a:lnTo>
                    <a:pt x="5366" y="2343"/>
                  </a:lnTo>
                  <a:close/>
                </a:path>
              </a:pathLst>
            </a:custGeom>
            <a:solidFill>
              <a:srgbClr val="F4EE4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686" name="Freeform 7"/>
            <p:cNvSpPr>
              <a:spLocks/>
            </p:cNvSpPr>
            <p:nvPr/>
          </p:nvSpPr>
          <p:spPr bwMode="auto">
            <a:xfrm>
              <a:off x="1187" y="1201"/>
              <a:ext cx="2146" cy="469"/>
            </a:xfrm>
            <a:custGeom>
              <a:avLst/>
              <a:gdLst>
                <a:gd name="T0" fmla="*/ 2 w 10731"/>
                <a:gd name="T1" fmla="*/ 1 h 2343"/>
                <a:gd name="T2" fmla="*/ 2 w 10731"/>
                <a:gd name="T3" fmla="*/ 1 h 2343"/>
                <a:gd name="T4" fmla="*/ 2 w 10731"/>
                <a:gd name="T5" fmla="*/ 1 h 2343"/>
                <a:gd name="T6" fmla="*/ 3 w 10731"/>
                <a:gd name="T7" fmla="*/ 1 h 2343"/>
                <a:gd name="T8" fmla="*/ 3 w 10731"/>
                <a:gd name="T9" fmla="*/ 1 h 2343"/>
                <a:gd name="T10" fmla="*/ 3 w 10731"/>
                <a:gd name="T11" fmla="*/ 1 h 2343"/>
                <a:gd name="T12" fmla="*/ 3 w 10731"/>
                <a:gd name="T13" fmla="*/ 1 h 2343"/>
                <a:gd name="T14" fmla="*/ 3 w 10731"/>
                <a:gd name="T15" fmla="*/ 1 h 2343"/>
                <a:gd name="T16" fmla="*/ 3 w 10731"/>
                <a:gd name="T17" fmla="*/ 0 h 2343"/>
                <a:gd name="T18" fmla="*/ 3 w 10731"/>
                <a:gd name="T19" fmla="*/ 0 h 2343"/>
                <a:gd name="T20" fmla="*/ 3 w 10731"/>
                <a:gd name="T21" fmla="*/ 0 h 2343"/>
                <a:gd name="T22" fmla="*/ 3 w 10731"/>
                <a:gd name="T23" fmla="*/ 0 h 2343"/>
                <a:gd name="T24" fmla="*/ 3 w 10731"/>
                <a:gd name="T25" fmla="*/ 0 h 2343"/>
                <a:gd name="T26" fmla="*/ 3 w 10731"/>
                <a:gd name="T27" fmla="*/ 0 h 2343"/>
                <a:gd name="T28" fmla="*/ 3 w 10731"/>
                <a:gd name="T29" fmla="*/ 0 h 2343"/>
                <a:gd name="T30" fmla="*/ 3 w 10731"/>
                <a:gd name="T31" fmla="*/ 0 h 2343"/>
                <a:gd name="T32" fmla="*/ 3 w 10731"/>
                <a:gd name="T33" fmla="*/ 0 h 2343"/>
                <a:gd name="T34" fmla="*/ 3 w 10731"/>
                <a:gd name="T35" fmla="*/ 0 h 2343"/>
                <a:gd name="T36" fmla="*/ 2 w 10731"/>
                <a:gd name="T37" fmla="*/ 0 h 2343"/>
                <a:gd name="T38" fmla="*/ 2 w 10731"/>
                <a:gd name="T39" fmla="*/ 0 h 2343"/>
                <a:gd name="T40" fmla="*/ 2 w 10731"/>
                <a:gd name="T41" fmla="*/ 0 h 2343"/>
                <a:gd name="T42" fmla="*/ 2 w 10731"/>
                <a:gd name="T43" fmla="*/ 0 h 2343"/>
                <a:gd name="T44" fmla="*/ 1 w 10731"/>
                <a:gd name="T45" fmla="*/ 0 h 2343"/>
                <a:gd name="T46" fmla="*/ 1 w 10731"/>
                <a:gd name="T47" fmla="*/ 0 h 2343"/>
                <a:gd name="T48" fmla="*/ 1 w 10731"/>
                <a:gd name="T49" fmla="*/ 0 h 2343"/>
                <a:gd name="T50" fmla="*/ 1 w 10731"/>
                <a:gd name="T51" fmla="*/ 0 h 2343"/>
                <a:gd name="T52" fmla="*/ 1 w 10731"/>
                <a:gd name="T53" fmla="*/ 0 h 2343"/>
                <a:gd name="T54" fmla="*/ 0 w 10731"/>
                <a:gd name="T55" fmla="*/ 0 h 2343"/>
                <a:gd name="T56" fmla="*/ 0 w 10731"/>
                <a:gd name="T57" fmla="*/ 0 h 2343"/>
                <a:gd name="T58" fmla="*/ 0 w 10731"/>
                <a:gd name="T59" fmla="*/ 0 h 2343"/>
                <a:gd name="T60" fmla="*/ 0 w 10731"/>
                <a:gd name="T61" fmla="*/ 0 h 2343"/>
                <a:gd name="T62" fmla="*/ 0 w 10731"/>
                <a:gd name="T63" fmla="*/ 0 h 2343"/>
                <a:gd name="T64" fmla="*/ 0 w 10731"/>
                <a:gd name="T65" fmla="*/ 0 h 2343"/>
                <a:gd name="T66" fmla="*/ 0 w 10731"/>
                <a:gd name="T67" fmla="*/ 0 h 2343"/>
                <a:gd name="T68" fmla="*/ 0 w 10731"/>
                <a:gd name="T69" fmla="*/ 1 h 2343"/>
                <a:gd name="T70" fmla="*/ 0 w 10731"/>
                <a:gd name="T71" fmla="*/ 1 h 2343"/>
                <a:gd name="T72" fmla="*/ 0 w 10731"/>
                <a:gd name="T73" fmla="*/ 1 h 2343"/>
                <a:gd name="T74" fmla="*/ 1 w 10731"/>
                <a:gd name="T75" fmla="*/ 1 h 2343"/>
                <a:gd name="T76" fmla="*/ 1 w 10731"/>
                <a:gd name="T77" fmla="*/ 1 h 2343"/>
                <a:gd name="T78" fmla="*/ 1 w 10731"/>
                <a:gd name="T79" fmla="*/ 1 h 2343"/>
                <a:gd name="T80" fmla="*/ 1 w 10731"/>
                <a:gd name="T81" fmla="*/ 1 h 2343"/>
                <a:gd name="T82" fmla="*/ 1 w 10731"/>
                <a:gd name="T83" fmla="*/ 1 h 2343"/>
                <a:gd name="T84" fmla="*/ 2 w 10731"/>
                <a:gd name="T85" fmla="*/ 1 h 234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0731"/>
                <a:gd name="T130" fmla="*/ 0 h 2343"/>
                <a:gd name="T131" fmla="*/ 10731 w 10731"/>
                <a:gd name="T132" fmla="*/ 2343 h 2343"/>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0731" h="2343">
                  <a:moveTo>
                    <a:pt x="5366" y="2343"/>
                  </a:moveTo>
                  <a:lnTo>
                    <a:pt x="5642" y="2340"/>
                  </a:lnTo>
                  <a:lnTo>
                    <a:pt x="5913" y="2336"/>
                  </a:lnTo>
                  <a:lnTo>
                    <a:pt x="6180" y="2329"/>
                  </a:lnTo>
                  <a:lnTo>
                    <a:pt x="6445" y="2319"/>
                  </a:lnTo>
                  <a:lnTo>
                    <a:pt x="6704" y="2305"/>
                  </a:lnTo>
                  <a:lnTo>
                    <a:pt x="6958" y="2289"/>
                  </a:lnTo>
                  <a:lnTo>
                    <a:pt x="7208" y="2271"/>
                  </a:lnTo>
                  <a:lnTo>
                    <a:pt x="7451" y="2250"/>
                  </a:lnTo>
                  <a:lnTo>
                    <a:pt x="7688" y="2227"/>
                  </a:lnTo>
                  <a:lnTo>
                    <a:pt x="7920" y="2201"/>
                  </a:lnTo>
                  <a:lnTo>
                    <a:pt x="8145" y="2172"/>
                  </a:lnTo>
                  <a:lnTo>
                    <a:pt x="8362" y="2142"/>
                  </a:lnTo>
                  <a:lnTo>
                    <a:pt x="8572" y="2109"/>
                  </a:lnTo>
                  <a:lnTo>
                    <a:pt x="8776" y="2075"/>
                  </a:lnTo>
                  <a:lnTo>
                    <a:pt x="8970" y="2037"/>
                  </a:lnTo>
                  <a:lnTo>
                    <a:pt x="9157" y="1999"/>
                  </a:lnTo>
                  <a:lnTo>
                    <a:pt x="9335" y="1958"/>
                  </a:lnTo>
                  <a:lnTo>
                    <a:pt x="9504" y="1916"/>
                  </a:lnTo>
                  <a:lnTo>
                    <a:pt x="9663" y="1872"/>
                  </a:lnTo>
                  <a:lnTo>
                    <a:pt x="9813" y="1825"/>
                  </a:lnTo>
                  <a:lnTo>
                    <a:pt x="9953" y="1778"/>
                  </a:lnTo>
                  <a:lnTo>
                    <a:pt x="10082" y="1729"/>
                  </a:lnTo>
                  <a:lnTo>
                    <a:pt x="10201" y="1678"/>
                  </a:lnTo>
                  <a:lnTo>
                    <a:pt x="10308" y="1627"/>
                  </a:lnTo>
                  <a:lnTo>
                    <a:pt x="10405" y="1573"/>
                  </a:lnTo>
                  <a:lnTo>
                    <a:pt x="10489" y="1519"/>
                  </a:lnTo>
                  <a:lnTo>
                    <a:pt x="10562" y="1463"/>
                  </a:lnTo>
                  <a:lnTo>
                    <a:pt x="10622" y="1407"/>
                  </a:lnTo>
                  <a:lnTo>
                    <a:pt x="10669" y="1349"/>
                  </a:lnTo>
                  <a:lnTo>
                    <a:pt x="10704" y="1291"/>
                  </a:lnTo>
                  <a:lnTo>
                    <a:pt x="10724" y="1232"/>
                  </a:lnTo>
                  <a:lnTo>
                    <a:pt x="10731" y="1172"/>
                  </a:lnTo>
                  <a:lnTo>
                    <a:pt x="10724" y="1112"/>
                  </a:lnTo>
                  <a:lnTo>
                    <a:pt x="10704" y="1051"/>
                  </a:lnTo>
                  <a:lnTo>
                    <a:pt x="10669" y="994"/>
                  </a:lnTo>
                  <a:lnTo>
                    <a:pt x="10622" y="936"/>
                  </a:lnTo>
                  <a:lnTo>
                    <a:pt x="10562" y="879"/>
                  </a:lnTo>
                  <a:lnTo>
                    <a:pt x="10489" y="823"/>
                  </a:lnTo>
                  <a:lnTo>
                    <a:pt x="10405" y="769"/>
                  </a:lnTo>
                  <a:lnTo>
                    <a:pt x="10308" y="716"/>
                  </a:lnTo>
                  <a:lnTo>
                    <a:pt x="10201" y="664"/>
                  </a:lnTo>
                  <a:lnTo>
                    <a:pt x="10082" y="613"/>
                  </a:lnTo>
                  <a:lnTo>
                    <a:pt x="9953" y="565"/>
                  </a:lnTo>
                  <a:lnTo>
                    <a:pt x="9813" y="517"/>
                  </a:lnTo>
                  <a:lnTo>
                    <a:pt x="9663" y="472"/>
                  </a:lnTo>
                  <a:lnTo>
                    <a:pt x="9504" y="427"/>
                  </a:lnTo>
                  <a:lnTo>
                    <a:pt x="9335" y="384"/>
                  </a:lnTo>
                  <a:lnTo>
                    <a:pt x="9157" y="343"/>
                  </a:lnTo>
                  <a:lnTo>
                    <a:pt x="8970" y="305"/>
                  </a:lnTo>
                  <a:lnTo>
                    <a:pt x="8776" y="268"/>
                  </a:lnTo>
                  <a:lnTo>
                    <a:pt x="8572" y="233"/>
                  </a:lnTo>
                  <a:lnTo>
                    <a:pt x="8362" y="200"/>
                  </a:lnTo>
                  <a:lnTo>
                    <a:pt x="8145" y="170"/>
                  </a:lnTo>
                  <a:lnTo>
                    <a:pt x="7920" y="141"/>
                  </a:lnTo>
                  <a:lnTo>
                    <a:pt x="7688" y="115"/>
                  </a:lnTo>
                  <a:lnTo>
                    <a:pt x="7451" y="93"/>
                  </a:lnTo>
                  <a:lnTo>
                    <a:pt x="7208" y="71"/>
                  </a:lnTo>
                  <a:lnTo>
                    <a:pt x="6958" y="53"/>
                  </a:lnTo>
                  <a:lnTo>
                    <a:pt x="6704" y="37"/>
                  </a:lnTo>
                  <a:lnTo>
                    <a:pt x="6445" y="23"/>
                  </a:lnTo>
                  <a:lnTo>
                    <a:pt x="6180" y="13"/>
                  </a:lnTo>
                  <a:lnTo>
                    <a:pt x="5913" y="6"/>
                  </a:lnTo>
                  <a:lnTo>
                    <a:pt x="5642" y="2"/>
                  </a:lnTo>
                  <a:lnTo>
                    <a:pt x="5366" y="0"/>
                  </a:lnTo>
                  <a:lnTo>
                    <a:pt x="5090" y="2"/>
                  </a:lnTo>
                  <a:lnTo>
                    <a:pt x="4818" y="6"/>
                  </a:lnTo>
                  <a:lnTo>
                    <a:pt x="4550" y="13"/>
                  </a:lnTo>
                  <a:lnTo>
                    <a:pt x="4287" y="23"/>
                  </a:lnTo>
                  <a:lnTo>
                    <a:pt x="4027" y="37"/>
                  </a:lnTo>
                  <a:lnTo>
                    <a:pt x="3773" y="53"/>
                  </a:lnTo>
                  <a:lnTo>
                    <a:pt x="3524" y="71"/>
                  </a:lnTo>
                  <a:lnTo>
                    <a:pt x="3280" y="93"/>
                  </a:lnTo>
                  <a:lnTo>
                    <a:pt x="3043" y="115"/>
                  </a:lnTo>
                  <a:lnTo>
                    <a:pt x="2812" y="141"/>
                  </a:lnTo>
                  <a:lnTo>
                    <a:pt x="2587" y="170"/>
                  </a:lnTo>
                  <a:lnTo>
                    <a:pt x="2369" y="200"/>
                  </a:lnTo>
                  <a:lnTo>
                    <a:pt x="2159" y="233"/>
                  </a:lnTo>
                  <a:lnTo>
                    <a:pt x="1956" y="268"/>
                  </a:lnTo>
                  <a:lnTo>
                    <a:pt x="1761" y="305"/>
                  </a:lnTo>
                  <a:lnTo>
                    <a:pt x="1575" y="343"/>
                  </a:lnTo>
                  <a:lnTo>
                    <a:pt x="1397" y="384"/>
                  </a:lnTo>
                  <a:lnTo>
                    <a:pt x="1228" y="427"/>
                  </a:lnTo>
                  <a:lnTo>
                    <a:pt x="1068" y="472"/>
                  </a:lnTo>
                  <a:lnTo>
                    <a:pt x="919" y="517"/>
                  </a:lnTo>
                  <a:lnTo>
                    <a:pt x="778" y="565"/>
                  </a:lnTo>
                  <a:lnTo>
                    <a:pt x="649" y="613"/>
                  </a:lnTo>
                  <a:lnTo>
                    <a:pt x="531" y="664"/>
                  </a:lnTo>
                  <a:lnTo>
                    <a:pt x="423" y="716"/>
                  </a:lnTo>
                  <a:lnTo>
                    <a:pt x="327" y="769"/>
                  </a:lnTo>
                  <a:lnTo>
                    <a:pt x="242" y="823"/>
                  </a:lnTo>
                  <a:lnTo>
                    <a:pt x="170" y="879"/>
                  </a:lnTo>
                  <a:lnTo>
                    <a:pt x="110" y="936"/>
                  </a:lnTo>
                  <a:lnTo>
                    <a:pt x="62" y="994"/>
                  </a:lnTo>
                  <a:lnTo>
                    <a:pt x="28" y="1051"/>
                  </a:lnTo>
                  <a:lnTo>
                    <a:pt x="8" y="1112"/>
                  </a:lnTo>
                  <a:lnTo>
                    <a:pt x="0" y="1172"/>
                  </a:lnTo>
                  <a:lnTo>
                    <a:pt x="8" y="1232"/>
                  </a:lnTo>
                  <a:lnTo>
                    <a:pt x="28" y="1291"/>
                  </a:lnTo>
                  <a:lnTo>
                    <a:pt x="62" y="1349"/>
                  </a:lnTo>
                  <a:lnTo>
                    <a:pt x="110" y="1407"/>
                  </a:lnTo>
                  <a:lnTo>
                    <a:pt x="170" y="1463"/>
                  </a:lnTo>
                  <a:lnTo>
                    <a:pt x="242" y="1519"/>
                  </a:lnTo>
                  <a:lnTo>
                    <a:pt x="327" y="1573"/>
                  </a:lnTo>
                  <a:lnTo>
                    <a:pt x="423" y="1627"/>
                  </a:lnTo>
                  <a:lnTo>
                    <a:pt x="531" y="1678"/>
                  </a:lnTo>
                  <a:lnTo>
                    <a:pt x="649" y="1729"/>
                  </a:lnTo>
                  <a:lnTo>
                    <a:pt x="778" y="1778"/>
                  </a:lnTo>
                  <a:lnTo>
                    <a:pt x="919" y="1825"/>
                  </a:lnTo>
                  <a:lnTo>
                    <a:pt x="1068" y="1872"/>
                  </a:lnTo>
                  <a:lnTo>
                    <a:pt x="1228" y="1916"/>
                  </a:lnTo>
                  <a:lnTo>
                    <a:pt x="1397" y="1958"/>
                  </a:lnTo>
                  <a:lnTo>
                    <a:pt x="1575" y="1999"/>
                  </a:lnTo>
                  <a:lnTo>
                    <a:pt x="1761" y="2037"/>
                  </a:lnTo>
                  <a:lnTo>
                    <a:pt x="1956" y="2075"/>
                  </a:lnTo>
                  <a:lnTo>
                    <a:pt x="2159" y="2109"/>
                  </a:lnTo>
                  <a:lnTo>
                    <a:pt x="2369" y="2142"/>
                  </a:lnTo>
                  <a:lnTo>
                    <a:pt x="2587" y="2172"/>
                  </a:lnTo>
                  <a:lnTo>
                    <a:pt x="2812" y="2201"/>
                  </a:lnTo>
                  <a:lnTo>
                    <a:pt x="3043" y="2227"/>
                  </a:lnTo>
                  <a:lnTo>
                    <a:pt x="3280" y="2250"/>
                  </a:lnTo>
                  <a:lnTo>
                    <a:pt x="3524" y="2271"/>
                  </a:lnTo>
                  <a:lnTo>
                    <a:pt x="3773" y="2289"/>
                  </a:lnTo>
                  <a:lnTo>
                    <a:pt x="4027" y="2305"/>
                  </a:lnTo>
                  <a:lnTo>
                    <a:pt x="4287" y="2319"/>
                  </a:lnTo>
                  <a:lnTo>
                    <a:pt x="4550" y="2329"/>
                  </a:lnTo>
                  <a:lnTo>
                    <a:pt x="4818" y="2336"/>
                  </a:lnTo>
                  <a:lnTo>
                    <a:pt x="5090" y="2340"/>
                  </a:lnTo>
                  <a:lnTo>
                    <a:pt x="5366" y="2343"/>
                  </a:lnTo>
                  <a:close/>
                </a:path>
              </a:pathLst>
            </a:custGeom>
            <a:noFill/>
            <a:ln w="3175">
              <a:solidFill>
                <a:srgbClr val="1F1A17"/>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687" name="Freeform 8"/>
            <p:cNvSpPr>
              <a:spLocks/>
            </p:cNvSpPr>
            <p:nvPr/>
          </p:nvSpPr>
          <p:spPr bwMode="auto">
            <a:xfrm>
              <a:off x="1179" y="1426"/>
              <a:ext cx="2155" cy="2376"/>
            </a:xfrm>
            <a:custGeom>
              <a:avLst/>
              <a:gdLst>
                <a:gd name="T0" fmla="*/ 1 w 10777"/>
                <a:gd name="T1" fmla="*/ 3 h 11881"/>
                <a:gd name="T2" fmla="*/ 1 w 10777"/>
                <a:gd name="T3" fmla="*/ 2 h 11881"/>
                <a:gd name="T4" fmla="*/ 1 w 10777"/>
                <a:gd name="T5" fmla="*/ 2 h 11881"/>
                <a:gd name="T6" fmla="*/ 1 w 10777"/>
                <a:gd name="T7" fmla="*/ 1 h 11881"/>
                <a:gd name="T8" fmla="*/ 1 w 10777"/>
                <a:gd name="T9" fmla="*/ 1 h 11881"/>
                <a:gd name="T10" fmla="*/ 0 w 10777"/>
                <a:gd name="T11" fmla="*/ 1 h 11881"/>
                <a:gd name="T12" fmla="*/ 0 w 10777"/>
                <a:gd name="T13" fmla="*/ 0 h 11881"/>
                <a:gd name="T14" fmla="*/ 0 w 10777"/>
                <a:gd name="T15" fmla="*/ 0 h 11881"/>
                <a:gd name="T16" fmla="*/ 0 w 10777"/>
                <a:gd name="T17" fmla="*/ 0 h 11881"/>
                <a:gd name="T18" fmla="*/ 0 w 10777"/>
                <a:gd name="T19" fmla="*/ 0 h 11881"/>
                <a:gd name="T20" fmla="*/ 0 w 10777"/>
                <a:gd name="T21" fmla="*/ 0 h 11881"/>
                <a:gd name="T22" fmla="*/ 1 w 10777"/>
                <a:gd name="T23" fmla="*/ 0 h 11881"/>
                <a:gd name="T24" fmla="*/ 1 w 10777"/>
                <a:gd name="T25" fmla="*/ 0 h 11881"/>
                <a:gd name="T26" fmla="*/ 1 w 10777"/>
                <a:gd name="T27" fmla="*/ 0 h 11881"/>
                <a:gd name="T28" fmla="*/ 2 w 10777"/>
                <a:gd name="T29" fmla="*/ 0 h 11881"/>
                <a:gd name="T30" fmla="*/ 2 w 10777"/>
                <a:gd name="T31" fmla="*/ 0 h 11881"/>
                <a:gd name="T32" fmla="*/ 2 w 10777"/>
                <a:gd name="T33" fmla="*/ 0 h 11881"/>
                <a:gd name="T34" fmla="*/ 2 w 10777"/>
                <a:gd name="T35" fmla="*/ 0 h 11881"/>
                <a:gd name="T36" fmla="*/ 3 w 10777"/>
                <a:gd name="T37" fmla="*/ 0 h 11881"/>
                <a:gd name="T38" fmla="*/ 3 w 10777"/>
                <a:gd name="T39" fmla="*/ 0 h 11881"/>
                <a:gd name="T40" fmla="*/ 3 w 10777"/>
                <a:gd name="T41" fmla="*/ 0 h 11881"/>
                <a:gd name="T42" fmla="*/ 3 w 10777"/>
                <a:gd name="T43" fmla="*/ 0 h 11881"/>
                <a:gd name="T44" fmla="*/ 3 w 10777"/>
                <a:gd name="T45" fmla="*/ 0 h 11881"/>
                <a:gd name="T46" fmla="*/ 3 w 10777"/>
                <a:gd name="T47" fmla="*/ 0 h 11881"/>
                <a:gd name="T48" fmla="*/ 3 w 10777"/>
                <a:gd name="T49" fmla="*/ 0 h 11881"/>
                <a:gd name="T50" fmla="*/ 3 w 10777"/>
                <a:gd name="T51" fmla="*/ 0 h 11881"/>
                <a:gd name="T52" fmla="*/ 3 w 10777"/>
                <a:gd name="T53" fmla="*/ 1 h 11881"/>
                <a:gd name="T54" fmla="*/ 3 w 10777"/>
                <a:gd name="T55" fmla="*/ 1 h 11881"/>
                <a:gd name="T56" fmla="*/ 3 w 10777"/>
                <a:gd name="T57" fmla="*/ 1 h 11881"/>
                <a:gd name="T58" fmla="*/ 2 w 10777"/>
                <a:gd name="T59" fmla="*/ 1 h 11881"/>
                <a:gd name="T60" fmla="*/ 2 w 10777"/>
                <a:gd name="T61" fmla="*/ 2 h 11881"/>
                <a:gd name="T62" fmla="*/ 2 w 10777"/>
                <a:gd name="T63" fmla="*/ 2 h 11881"/>
                <a:gd name="T64" fmla="*/ 2 w 10777"/>
                <a:gd name="T65" fmla="*/ 2 h 11881"/>
                <a:gd name="T66" fmla="*/ 2 w 10777"/>
                <a:gd name="T67" fmla="*/ 2 h 11881"/>
                <a:gd name="T68" fmla="*/ 3 w 10777"/>
                <a:gd name="T69" fmla="*/ 3 h 11881"/>
                <a:gd name="T70" fmla="*/ 3 w 10777"/>
                <a:gd name="T71" fmla="*/ 3 h 11881"/>
                <a:gd name="T72" fmla="*/ 3 w 10777"/>
                <a:gd name="T73" fmla="*/ 3 h 11881"/>
                <a:gd name="T74" fmla="*/ 3 w 10777"/>
                <a:gd name="T75" fmla="*/ 3 h 11881"/>
                <a:gd name="T76" fmla="*/ 3 w 10777"/>
                <a:gd name="T77" fmla="*/ 3 h 11881"/>
                <a:gd name="T78" fmla="*/ 3 w 10777"/>
                <a:gd name="T79" fmla="*/ 3 h 11881"/>
                <a:gd name="T80" fmla="*/ 3 w 10777"/>
                <a:gd name="T81" fmla="*/ 4 h 11881"/>
                <a:gd name="T82" fmla="*/ 3 w 10777"/>
                <a:gd name="T83" fmla="*/ 4 h 11881"/>
                <a:gd name="T84" fmla="*/ 3 w 10777"/>
                <a:gd name="T85" fmla="*/ 4 h 11881"/>
                <a:gd name="T86" fmla="*/ 3 w 10777"/>
                <a:gd name="T87" fmla="*/ 4 h 11881"/>
                <a:gd name="T88" fmla="*/ 2 w 10777"/>
                <a:gd name="T89" fmla="*/ 4 h 11881"/>
                <a:gd name="T90" fmla="*/ 2 w 10777"/>
                <a:gd name="T91" fmla="*/ 4 h 11881"/>
                <a:gd name="T92" fmla="*/ 2 w 10777"/>
                <a:gd name="T93" fmla="*/ 4 h 11881"/>
                <a:gd name="T94" fmla="*/ 1 w 10777"/>
                <a:gd name="T95" fmla="*/ 4 h 11881"/>
                <a:gd name="T96" fmla="*/ 1 w 10777"/>
                <a:gd name="T97" fmla="*/ 4 h 11881"/>
                <a:gd name="T98" fmla="*/ 1 w 10777"/>
                <a:gd name="T99" fmla="*/ 4 h 11881"/>
                <a:gd name="T100" fmla="*/ 1 w 10777"/>
                <a:gd name="T101" fmla="*/ 4 h 11881"/>
                <a:gd name="T102" fmla="*/ 0 w 10777"/>
                <a:gd name="T103" fmla="*/ 4 h 11881"/>
                <a:gd name="T104" fmla="*/ 0 w 10777"/>
                <a:gd name="T105" fmla="*/ 4 h 11881"/>
                <a:gd name="T106" fmla="*/ 0 w 10777"/>
                <a:gd name="T107" fmla="*/ 3 h 11881"/>
                <a:gd name="T108" fmla="*/ 0 w 10777"/>
                <a:gd name="T109" fmla="*/ 3 h 1188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777"/>
                <a:gd name="T166" fmla="*/ 0 h 11881"/>
                <a:gd name="T167" fmla="*/ 10777 w 10777"/>
                <a:gd name="T168" fmla="*/ 11881 h 1188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777" h="11881">
                  <a:moveTo>
                    <a:pt x="0" y="10619"/>
                  </a:moveTo>
                  <a:lnTo>
                    <a:pt x="699" y="10013"/>
                  </a:lnTo>
                  <a:lnTo>
                    <a:pt x="1309" y="9437"/>
                  </a:lnTo>
                  <a:lnTo>
                    <a:pt x="1834" y="8893"/>
                  </a:lnTo>
                  <a:lnTo>
                    <a:pt x="2278" y="8375"/>
                  </a:lnTo>
                  <a:lnTo>
                    <a:pt x="2646" y="7884"/>
                  </a:lnTo>
                  <a:lnTo>
                    <a:pt x="2942" y="7419"/>
                  </a:lnTo>
                  <a:lnTo>
                    <a:pt x="3172" y="6978"/>
                  </a:lnTo>
                  <a:lnTo>
                    <a:pt x="3337" y="6561"/>
                  </a:lnTo>
                  <a:lnTo>
                    <a:pt x="3445" y="6165"/>
                  </a:lnTo>
                  <a:lnTo>
                    <a:pt x="3499" y="5789"/>
                  </a:lnTo>
                  <a:lnTo>
                    <a:pt x="3504" y="5433"/>
                  </a:lnTo>
                  <a:lnTo>
                    <a:pt x="3463" y="5095"/>
                  </a:lnTo>
                  <a:lnTo>
                    <a:pt x="3382" y="4773"/>
                  </a:lnTo>
                  <a:lnTo>
                    <a:pt x="3264" y="4466"/>
                  </a:lnTo>
                  <a:lnTo>
                    <a:pt x="3115" y="4173"/>
                  </a:lnTo>
                  <a:lnTo>
                    <a:pt x="2939" y="3893"/>
                  </a:lnTo>
                  <a:lnTo>
                    <a:pt x="2740" y="3624"/>
                  </a:lnTo>
                  <a:lnTo>
                    <a:pt x="2523" y="3366"/>
                  </a:lnTo>
                  <a:lnTo>
                    <a:pt x="2291" y="3116"/>
                  </a:lnTo>
                  <a:lnTo>
                    <a:pt x="2051" y="2873"/>
                  </a:lnTo>
                  <a:lnTo>
                    <a:pt x="1558" y="2404"/>
                  </a:lnTo>
                  <a:lnTo>
                    <a:pt x="1083" y="1951"/>
                  </a:lnTo>
                  <a:lnTo>
                    <a:pt x="861" y="1726"/>
                  </a:lnTo>
                  <a:lnTo>
                    <a:pt x="657" y="1501"/>
                  </a:lnTo>
                  <a:lnTo>
                    <a:pt x="475" y="1274"/>
                  </a:lnTo>
                  <a:lnTo>
                    <a:pt x="319" y="1045"/>
                  </a:lnTo>
                  <a:lnTo>
                    <a:pt x="194" y="811"/>
                  </a:lnTo>
                  <a:lnTo>
                    <a:pt x="103" y="572"/>
                  </a:lnTo>
                  <a:lnTo>
                    <a:pt x="52" y="326"/>
                  </a:lnTo>
                  <a:lnTo>
                    <a:pt x="45" y="72"/>
                  </a:lnTo>
                  <a:lnTo>
                    <a:pt x="54" y="136"/>
                  </a:lnTo>
                  <a:lnTo>
                    <a:pt x="81" y="200"/>
                  </a:lnTo>
                  <a:lnTo>
                    <a:pt x="124" y="261"/>
                  </a:lnTo>
                  <a:lnTo>
                    <a:pt x="185" y="322"/>
                  </a:lnTo>
                  <a:lnTo>
                    <a:pt x="259" y="380"/>
                  </a:lnTo>
                  <a:lnTo>
                    <a:pt x="349" y="438"/>
                  </a:lnTo>
                  <a:lnTo>
                    <a:pt x="454" y="492"/>
                  </a:lnTo>
                  <a:lnTo>
                    <a:pt x="571" y="546"/>
                  </a:lnTo>
                  <a:lnTo>
                    <a:pt x="700" y="598"/>
                  </a:lnTo>
                  <a:lnTo>
                    <a:pt x="841" y="648"/>
                  </a:lnTo>
                  <a:lnTo>
                    <a:pt x="993" y="696"/>
                  </a:lnTo>
                  <a:lnTo>
                    <a:pt x="1155" y="742"/>
                  </a:lnTo>
                  <a:lnTo>
                    <a:pt x="1326" y="785"/>
                  </a:lnTo>
                  <a:lnTo>
                    <a:pt x="1507" y="827"/>
                  </a:lnTo>
                  <a:lnTo>
                    <a:pt x="1695" y="867"/>
                  </a:lnTo>
                  <a:lnTo>
                    <a:pt x="1889" y="906"/>
                  </a:lnTo>
                  <a:lnTo>
                    <a:pt x="2091" y="941"/>
                  </a:lnTo>
                  <a:lnTo>
                    <a:pt x="2298" y="974"/>
                  </a:lnTo>
                  <a:lnTo>
                    <a:pt x="2510" y="1005"/>
                  </a:lnTo>
                  <a:lnTo>
                    <a:pt x="2726" y="1034"/>
                  </a:lnTo>
                  <a:lnTo>
                    <a:pt x="2946" y="1060"/>
                  </a:lnTo>
                  <a:lnTo>
                    <a:pt x="3167" y="1084"/>
                  </a:lnTo>
                  <a:lnTo>
                    <a:pt x="3391" y="1105"/>
                  </a:lnTo>
                  <a:lnTo>
                    <a:pt x="3616" y="1123"/>
                  </a:lnTo>
                  <a:lnTo>
                    <a:pt x="3841" y="1140"/>
                  </a:lnTo>
                  <a:lnTo>
                    <a:pt x="4066" y="1154"/>
                  </a:lnTo>
                  <a:lnTo>
                    <a:pt x="4290" y="1164"/>
                  </a:lnTo>
                  <a:lnTo>
                    <a:pt x="4513" y="1173"/>
                  </a:lnTo>
                  <a:lnTo>
                    <a:pt x="4731" y="1179"/>
                  </a:lnTo>
                  <a:lnTo>
                    <a:pt x="4947" y="1181"/>
                  </a:lnTo>
                  <a:lnTo>
                    <a:pt x="5158" y="1181"/>
                  </a:lnTo>
                  <a:lnTo>
                    <a:pt x="5365" y="1178"/>
                  </a:lnTo>
                  <a:lnTo>
                    <a:pt x="5572" y="1172"/>
                  </a:lnTo>
                  <a:lnTo>
                    <a:pt x="5785" y="1164"/>
                  </a:lnTo>
                  <a:lnTo>
                    <a:pt x="6002" y="1155"/>
                  </a:lnTo>
                  <a:lnTo>
                    <a:pt x="6223" y="1143"/>
                  </a:lnTo>
                  <a:lnTo>
                    <a:pt x="6447" y="1128"/>
                  </a:lnTo>
                  <a:lnTo>
                    <a:pt x="6673" y="1112"/>
                  </a:lnTo>
                  <a:lnTo>
                    <a:pt x="6901" y="1093"/>
                  </a:lnTo>
                  <a:lnTo>
                    <a:pt x="7129" y="1072"/>
                  </a:lnTo>
                  <a:lnTo>
                    <a:pt x="7358" y="1050"/>
                  </a:lnTo>
                  <a:lnTo>
                    <a:pt x="7585" y="1025"/>
                  </a:lnTo>
                  <a:lnTo>
                    <a:pt x="7811" y="999"/>
                  </a:lnTo>
                  <a:lnTo>
                    <a:pt x="8034" y="969"/>
                  </a:lnTo>
                  <a:lnTo>
                    <a:pt x="8254" y="938"/>
                  </a:lnTo>
                  <a:lnTo>
                    <a:pt x="8470" y="906"/>
                  </a:lnTo>
                  <a:lnTo>
                    <a:pt x="8682" y="871"/>
                  </a:lnTo>
                  <a:lnTo>
                    <a:pt x="8888" y="834"/>
                  </a:lnTo>
                  <a:lnTo>
                    <a:pt x="9087" y="795"/>
                  </a:lnTo>
                  <a:lnTo>
                    <a:pt x="9279" y="755"/>
                  </a:lnTo>
                  <a:lnTo>
                    <a:pt x="9463" y="713"/>
                  </a:lnTo>
                  <a:lnTo>
                    <a:pt x="9638" y="668"/>
                  </a:lnTo>
                  <a:lnTo>
                    <a:pt x="9805" y="623"/>
                  </a:lnTo>
                  <a:lnTo>
                    <a:pt x="9960" y="574"/>
                  </a:lnTo>
                  <a:lnTo>
                    <a:pt x="10105" y="525"/>
                  </a:lnTo>
                  <a:lnTo>
                    <a:pt x="10238" y="473"/>
                  </a:lnTo>
                  <a:lnTo>
                    <a:pt x="10357" y="420"/>
                  </a:lnTo>
                  <a:lnTo>
                    <a:pt x="10464" y="365"/>
                  </a:lnTo>
                  <a:lnTo>
                    <a:pt x="10556" y="309"/>
                  </a:lnTo>
                  <a:lnTo>
                    <a:pt x="10634" y="251"/>
                  </a:lnTo>
                  <a:lnTo>
                    <a:pt x="10696" y="191"/>
                  </a:lnTo>
                  <a:lnTo>
                    <a:pt x="10740" y="128"/>
                  </a:lnTo>
                  <a:lnTo>
                    <a:pt x="10768" y="66"/>
                  </a:lnTo>
                  <a:lnTo>
                    <a:pt x="10777" y="0"/>
                  </a:lnTo>
                  <a:lnTo>
                    <a:pt x="10771" y="176"/>
                  </a:lnTo>
                  <a:lnTo>
                    <a:pt x="10746" y="350"/>
                  </a:lnTo>
                  <a:lnTo>
                    <a:pt x="10702" y="520"/>
                  </a:lnTo>
                  <a:lnTo>
                    <a:pt x="10643" y="689"/>
                  </a:lnTo>
                  <a:lnTo>
                    <a:pt x="10566" y="856"/>
                  </a:lnTo>
                  <a:lnTo>
                    <a:pt x="10475" y="1020"/>
                  </a:lnTo>
                  <a:lnTo>
                    <a:pt x="10372" y="1184"/>
                  </a:lnTo>
                  <a:lnTo>
                    <a:pt x="10256" y="1346"/>
                  </a:lnTo>
                  <a:lnTo>
                    <a:pt x="10130" y="1508"/>
                  </a:lnTo>
                  <a:lnTo>
                    <a:pt x="9994" y="1669"/>
                  </a:lnTo>
                  <a:lnTo>
                    <a:pt x="9851" y="1829"/>
                  </a:lnTo>
                  <a:lnTo>
                    <a:pt x="9700" y="1989"/>
                  </a:lnTo>
                  <a:lnTo>
                    <a:pt x="9545" y="2150"/>
                  </a:lnTo>
                  <a:lnTo>
                    <a:pt x="9385" y="2311"/>
                  </a:lnTo>
                  <a:lnTo>
                    <a:pt x="9222" y="2473"/>
                  </a:lnTo>
                  <a:lnTo>
                    <a:pt x="9059" y="2635"/>
                  </a:lnTo>
                  <a:lnTo>
                    <a:pt x="8893" y="2798"/>
                  </a:lnTo>
                  <a:lnTo>
                    <a:pt x="8730" y="2963"/>
                  </a:lnTo>
                  <a:lnTo>
                    <a:pt x="8569" y="3130"/>
                  </a:lnTo>
                  <a:lnTo>
                    <a:pt x="8413" y="3297"/>
                  </a:lnTo>
                  <a:lnTo>
                    <a:pt x="8260" y="3468"/>
                  </a:lnTo>
                  <a:lnTo>
                    <a:pt x="8114" y="3641"/>
                  </a:lnTo>
                  <a:lnTo>
                    <a:pt x="7975" y="3816"/>
                  </a:lnTo>
                  <a:lnTo>
                    <a:pt x="7846" y="3994"/>
                  </a:lnTo>
                  <a:lnTo>
                    <a:pt x="7727" y="4176"/>
                  </a:lnTo>
                  <a:lnTo>
                    <a:pt x="7619" y="4361"/>
                  </a:lnTo>
                  <a:lnTo>
                    <a:pt x="7523" y="4549"/>
                  </a:lnTo>
                  <a:lnTo>
                    <a:pt x="7441" y="4741"/>
                  </a:lnTo>
                  <a:lnTo>
                    <a:pt x="7376" y="4937"/>
                  </a:lnTo>
                  <a:lnTo>
                    <a:pt x="7325" y="5138"/>
                  </a:lnTo>
                  <a:lnTo>
                    <a:pt x="7294" y="5342"/>
                  </a:lnTo>
                  <a:lnTo>
                    <a:pt x="7281" y="5553"/>
                  </a:lnTo>
                  <a:lnTo>
                    <a:pt x="7286" y="5725"/>
                  </a:lnTo>
                  <a:lnTo>
                    <a:pt x="7305" y="5897"/>
                  </a:lnTo>
                  <a:lnTo>
                    <a:pt x="7335" y="6072"/>
                  </a:lnTo>
                  <a:lnTo>
                    <a:pt x="7378" y="6248"/>
                  </a:lnTo>
                  <a:lnTo>
                    <a:pt x="7433" y="6425"/>
                  </a:lnTo>
                  <a:lnTo>
                    <a:pt x="7498" y="6601"/>
                  </a:lnTo>
                  <a:lnTo>
                    <a:pt x="7573" y="6779"/>
                  </a:lnTo>
                  <a:lnTo>
                    <a:pt x="7657" y="6956"/>
                  </a:lnTo>
                  <a:lnTo>
                    <a:pt x="7750" y="7133"/>
                  </a:lnTo>
                  <a:lnTo>
                    <a:pt x="7852" y="7310"/>
                  </a:lnTo>
                  <a:lnTo>
                    <a:pt x="7960" y="7486"/>
                  </a:lnTo>
                  <a:lnTo>
                    <a:pt x="8076" y="7662"/>
                  </a:lnTo>
                  <a:lnTo>
                    <a:pt x="8196" y="7835"/>
                  </a:lnTo>
                  <a:lnTo>
                    <a:pt x="8323" y="8008"/>
                  </a:lnTo>
                  <a:lnTo>
                    <a:pt x="8455" y="8179"/>
                  </a:lnTo>
                  <a:lnTo>
                    <a:pt x="8590" y="8348"/>
                  </a:lnTo>
                  <a:lnTo>
                    <a:pt x="8728" y="8515"/>
                  </a:lnTo>
                  <a:lnTo>
                    <a:pt x="8869" y="8678"/>
                  </a:lnTo>
                  <a:lnTo>
                    <a:pt x="9012" y="8840"/>
                  </a:lnTo>
                  <a:lnTo>
                    <a:pt x="9157" y="8999"/>
                  </a:lnTo>
                  <a:lnTo>
                    <a:pt x="9302" y="9155"/>
                  </a:lnTo>
                  <a:lnTo>
                    <a:pt x="9447" y="9307"/>
                  </a:lnTo>
                  <a:lnTo>
                    <a:pt x="9591" y="9455"/>
                  </a:lnTo>
                  <a:lnTo>
                    <a:pt x="9734" y="9600"/>
                  </a:lnTo>
                  <a:lnTo>
                    <a:pt x="9874" y="9740"/>
                  </a:lnTo>
                  <a:lnTo>
                    <a:pt x="10013" y="9876"/>
                  </a:lnTo>
                  <a:lnTo>
                    <a:pt x="10148" y="10008"/>
                  </a:lnTo>
                  <a:lnTo>
                    <a:pt x="10278" y="10134"/>
                  </a:lnTo>
                  <a:lnTo>
                    <a:pt x="10526" y="10371"/>
                  </a:lnTo>
                  <a:lnTo>
                    <a:pt x="10749" y="10585"/>
                  </a:lnTo>
                  <a:lnTo>
                    <a:pt x="10741" y="10649"/>
                  </a:lnTo>
                  <a:lnTo>
                    <a:pt x="10720" y="10714"/>
                  </a:lnTo>
                  <a:lnTo>
                    <a:pt x="10686" y="10776"/>
                  </a:lnTo>
                  <a:lnTo>
                    <a:pt x="10638" y="10839"/>
                  </a:lnTo>
                  <a:lnTo>
                    <a:pt x="10578" y="10900"/>
                  </a:lnTo>
                  <a:lnTo>
                    <a:pt x="10504" y="10961"/>
                  </a:lnTo>
                  <a:lnTo>
                    <a:pt x="10420" y="11020"/>
                  </a:lnTo>
                  <a:lnTo>
                    <a:pt x="10323" y="11079"/>
                  </a:lnTo>
                  <a:lnTo>
                    <a:pt x="10214" y="11136"/>
                  </a:lnTo>
                  <a:lnTo>
                    <a:pt x="10095" y="11192"/>
                  </a:lnTo>
                  <a:lnTo>
                    <a:pt x="9964" y="11246"/>
                  </a:lnTo>
                  <a:lnTo>
                    <a:pt x="9825" y="11298"/>
                  </a:lnTo>
                  <a:lnTo>
                    <a:pt x="9674" y="11349"/>
                  </a:lnTo>
                  <a:lnTo>
                    <a:pt x="9513" y="11399"/>
                  </a:lnTo>
                  <a:lnTo>
                    <a:pt x="9343" y="11447"/>
                  </a:lnTo>
                  <a:lnTo>
                    <a:pt x="9166" y="11492"/>
                  </a:lnTo>
                  <a:lnTo>
                    <a:pt x="8978" y="11535"/>
                  </a:lnTo>
                  <a:lnTo>
                    <a:pt x="8782" y="11577"/>
                  </a:lnTo>
                  <a:lnTo>
                    <a:pt x="8578" y="11616"/>
                  </a:lnTo>
                  <a:lnTo>
                    <a:pt x="8367" y="11653"/>
                  </a:lnTo>
                  <a:lnTo>
                    <a:pt x="8149" y="11687"/>
                  </a:lnTo>
                  <a:lnTo>
                    <a:pt x="7924" y="11719"/>
                  </a:lnTo>
                  <a:lnTo>
                    <a:pt x="7692" y="11749"/>
                  </a:lnTo>
                  <a:lnTo>
                    <a:pt x="7453" y="11776"/>
                  </a:lnTo>
                  <a:lnTo>
                    <a:pt x="7209" y="11800"/>
                  </a:lnTo>
                  <a:lnTo>
                    <a:pt x="6960" y="11820"/>
                  </a:lnTo>
                  <a:lnTo>
                    <a:pt x="6705" y="11838"/>
                  </a:lnTo>
                  <a:lnTo>
                    <a:pt x="6445" y="11854"/>
                  </a:lnTo>
                  <a:lnTo>
                    <a:pt x="6181" y="11866"/>
                  </a:lnTo>
                  <a:lnTo>
                    <a:pt x="5913" y="11875"/>
                  </a:lnTo>
                  <a:lnTo>
                    <a:pt x="5641" y="11879"/>
                  </a:lnTo>
                  <a:lnTo>
                    <a:pt x="5365" y="11881"/>
                  </a:lnTo>
                  <a:lnTo>
                    <a:pt x="5090" y="11879"/>
                  </a:lnTo>
                  <a:lnTo>
                    <a:pt x="4819" y="11875"/>
                  </a:lnTo>
                  <a:lnTo>
                    <a:pt x="4551" y="11867"/>
                  </a:lnTo>
                  <a:lnTo>
                    <a:pt x="4287" y="11855"/>
                  </a:lnTo>
                  <a:lnTo>
                    <a:pt x="4028" y="11841"/>
                  </a:lnTo>
                  <a:lnTo>
                    <a:pt x="3774" y="11824"/>
                  </a:lnTo>
                  <a:lnTo>
                    <a:pt x="3524" y="11804"/>
                  </a:lnTo>
                  <a:lnTo>
                    <a:pt x="3281" y="11780"/>
                  </a:lnTo>
                  <a:lnTo>
                    <a:pt x="3043" y="11756"/>
                  </a:lnTo>
                  <a:lnTo>
                    <a:pt x="2812" y="11727"/>
                  </a:lnTo>
                  <a:lnTo>
                    <a:pt x="2587" y="11697"/>
                  </a:lnTo>
                  <a:lnTo>
                    <a:pt x="2370" y="11664"/>
                  </a:lnTo>
                  <a:lnTo>
                    <a:pt x="2159" y="11628"/>
                  </a:lnTo>
                  <a:lnTo>
                    <a:pt x="1956" y="11591"/>
                  </a:lnTo>
                  <a:lnTo>
                    <a:pt x="1761" y="11551"/>
                  </a:lnTo>
                  <a:lnTo>
                    <a:pt x="1574" y="11509"/>
                  </a:lnTo>
                  <a:lnTo>
                    <a:pt x="1396" y="11465"/>
                  </a:lnTo>
                  <a:lnTo>
                    <a:pt x="1228" y="11420"/>
                  </a:lnTo>
                  <a:lnTo>
                    <a:pt x="1068" y="11371"/>
                  </a:lnTo>
                  <a:lnTo>
                    <a:pt x="918" y="11322"/>
                  </a:lnTo>
                  <a:lnTo>
                    <a:pt x="779" y="11271"/>
                  </a:lnTo>
                  <a:lnTo>
                    <a:pt x="649" y="11218"/>
                  </a:lnTo>
                  <a:lnTo>
                    <a:pt x="530" y="11163"/>
                  </a:lnTo>
                  <a:lnTo>
                    <a:pt x="423" y="11108"/>
                  </a:lnTo>
                  <a:lnTo>
                    <a:pt x="327" y="11051"/>
                  </a:lnTo>
                  <a:lnTo>
                    <a:pt x="242" y="10992"/>
                  </a:lnTo>
                  <a:lnTo>
                    <a:pt x="169" y="10932"/>
                  </a:lnTo>
                  <a:lnTo>
                    <a:pt x="109" y="10872"/>
                  </a:lnTo>
                  <a:lnTo>
                    <a:pt x="62" y="10809"/>
                  </a:lnTo>
                  <a:lnTo>
                    <a:pt x="27" y="10747"/>
                  </a:lnTo>
                  <a:lnTo>
                    <a:pt x="7" y="10683"/>
                  </a:lnTo>
                  <a:lnTo>
                    <a:pt x="0" y="10619"/>
                  </a:lnTo>
                  <a:close/>
                </a:path>
              </a:pathLst>
            </a:custGeom>
            <a:solidFill>
              <a:srgbClr val="F3F1C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1688" name="Freeform 9"/>
            <p:cNvSpPr>
              <a:spLocks/>
            </p:cNvSpPr>
            <p:nvPr/>
          </p:nvSpPr>
          <p:spPr bwMode="auto">
            <a:xfrm>
              <a:off x="1179" y="1426"/>
              <a:ext cx="2155" cy="2376"/>
            </a:xfrm>
            <a:custGeom>
              <a:avLst/>
              <a:gdLst>
                <a:gd name="T0" fmla="*/ 1 w 10777"/>
                <a:gd name="T1" fmla="*/ 3 h 11881"/>
                <a:gd name="T2" fmla="*/ 1 w 10777"/>
                <a:gd name="T3" fmla="*/ 2 h 11881"/>
                <a:gd name="T4" fmla="*/ 1 w 10777"/>
                <a:gd name="T5" fmla="*/ 2 h 11881"/>
                <a:gd name="T6" fmla="*/ 1 w 10777"/>
                <a:gd name="T7" fmla="*/ 1 h 11881"/>
                <a:gd name="T8" fmla="*/ 1 w 10777"/>
                <a:gd name="T9" fmla="*/ 1 h 11881"/>
                <a:gd name="T10" fmla="*/ 0 w 10777"/>
                <a:gd name="T11" fmla="*/ 1 h 11881"/>
                <a:gd name="T12" fmla="*/ 0 w 10777"/>
                <a:gd name="T13" fmla="*/ 0 h 11881"/>
                <a:gd name="T14" fmla="*/ 0 w 10777"/>
                <a:gd name="T15" fmla="*/ 0 h 11881"/>
                <a:gd name="T16" fmla="*/ 0 w 10777"/>
                <a:gd name="T17" fmla="*/ 0 h 11881"/>
                <a:gd name="T18" fmla="*/ 0 w 10777"/>
                <a:gd name="T19" fmla="*/ 0 h 11881"/>
                <a:gd name="T20" fmla="*/ 0 w 10777"/>
                <a:gd name="T21" fmla="*/ 0 h 11881"/>
                <a:gd name="T22" fmla="*/ 1 w 10777"/>
                <a:gd name="T23" fmla="*/ 0 h 11881"/>
                <a:gd name="T24" fmla="*/ 1 w 10777"/>
                <a:gd name="T25" fmla="*/ 0 h 11881"/>
                <a:gd name="T26" fmla="*/ 1 w 10777"/>
                <a:gd name="T27" fmla="*/ 0 h 11881"/>
                <a:gd name="T28" fmla="*/ 2 w 10777"/>
                <a:gd name="T29" fmla="*/ 0 h 11881"/>
                <a:gd name="T30" fmla="*/ 2 w 10777"/>
                <a:gd name="T31" fmla="*/ 0 h 11881"/>
                <a:gd name="T32" fmla="*/ 2 w 10777"/>
                <a:gd name="T33" fmla="*/ 0 h 11881"/>
                <a:gd name="T34" fmla="*/ 2 w 10777"/>
                <a:gd name="T35" fmla="*/ 0 h 11881"/>
                <a:gd name="T36" fmla="*/ 3 w 10777"/>
                <a:gd name="T37" fmla="*/ 0 h 11881"/>
                <a:gd name="T38" fmla="*/ 3 w 10777"/>
                <a:gd name="T39" fmla="*/ 0 h 11881"/>
                <a:gd name="T40" fmla="*/ 3 w 10777"/>
                <a:gd name="T41" fmla="*/ 0 h 11881"/>
                <a:gd name="T42" fmla="*/ 3 w 10777"/>
                <a:gd name="T43" fmla="*/ 0 h 11881"/>
                <a:gd name="T44" fmla="*/ 3 w 10777"/>
                <a:gd name="T45" fmla="*/ 0 h 11881"/>
                <a:gd name="T46" fmla="*/ 3 w 10777"/>
                <a:gd name="T47" fmla="*/ 0 h 11881"/>
                <a:gd name="T48" fmla="*/ 3 w 10777"/>
                <a:gd name="T49" fmla="*/ 0 h 11881"/>
                <a:gd name="T50" fmla="*/ 3 w 10777"/>
                <a:gd name="T51" fmla="*/ 0 h 11881"/>
                <a:gd name="T52" fmla="*/ 3 w 10777"/>
                <a:gd name="T53" fmla="*/ 1 h 11881"/>
                <a:gd name="T54" fmla="*/ 3 w 10777"/>
                <a:gd name="T55" fmla="*/ 1 h 11881"/>
                <a:gd name="T56" fmla="*/ 3 w 10777"/>
                <a:gd name="T57" fmla="*/ 1 h 11881"/>
                <a:gd name="T58" fmla="*/ 2 w 10777"/>
                <a:gd name="T59" fmla="*/ 1 h 11881"/>
                <a:gd name="T60" fmla="*/ 2 w 10777"/>
                <a:gd name="T61" fmla="*/ 2 h 11881"/>
                <a:gd name="T62" fmla="*/ 2 w 10777"/>
                <a:gd name="T63" fmla="*/ 2 h 11881"/>
                <a:gd name="T64" fmla="*/ 2 w 10777"/>
                <a:gd name="T65" fmla="*/ 2 h 11881"/>
                <a:gd name="T66" fmla="*/ 2 w 10777"/>
                <a:gd name="T67" fmla="*/ 2 h 11881"/>
                <a:gd name="T68" fmla="*/ 3 w 10777"/>
                <a:gd name="T69" fmla="*/ 3 h 11881"/>
                <a:gd name="T70" fmla="*/ 3 w 10777"/>
                <a:gd name="T71" fmla="*/ 3 h 11881"/>
                <a:gd name="T72" fmla="*/ 3 w 10777"/>
                <a:gd name="T73" fmla="*/ 3 h 11881"/>
                <a:gd name="T74" fmla="*/ 3 w 10777"/>
                <a:gd name="T75" fmla="*/ 3 h 11881"/>
                <a:gd name="T76" fmla="*/ 3 w 10777"/>
                <a:gd name="T77" fmla="*/ 3 h 11881"/>
                <a:gd name="T78" fmla="*/ 3 w 10777"/>
                <a:gd name="T79" fmla="*/ 3 h 11881"/>
                <a:gd name="T80" fmla="*/ 3 w 10777"/>
                <a:gd name="T81" fmla="*/ 4 h 11881"/>
                <a:gd name="T82" fmla="*/ 3 w 10777"/>
                <a:gd name="T83" fmla="*/ 4 h 11881"/>
                <a:gd name="T84" fmla="*/ 3 w 10777"/>
                <a:gd name="T85" fmla="*/ 4 h 11881"/>
                <a:gd name="T86" fmla="*/ 3 w 10777"/>
                <a:gd name="T87" fmla="*/ 4 h 11881"/>
                <a:gd name="T88" fmla="*/ 2 w 10777"/>
                <a:gd name="T89" fmla="*/ 4 h 11881"/>
                <a:gd name="T90" fmla="*/ 2 w 10777"/>
                <a:gd name="T91" fmla="*/ 4 h 11881"/>
                <a:gd name="T92" fmla="*/ 2 w 10777"/>
                <a:gd name="T93" fmla="*/ 4 h 11881"/>
                <a:gd name="T94" fmla="*/ 1 w 10777"/>
                <a:gd name="T95" fmla="*/ 4 h 11881"/>
                <a:gd name="T96" fmla="*/ 1 w 10777"/>
                <a:gd name="T97" fmla="*/ 4 h 11881"/>
                <a:gd name="T98" fmla="*/ 1 w 10777"/>
                <a:gd name="T99" fmla="*/ 4 h 11881"/>
                <a:gd name="T100" fmla="*/ 1 w 10777"/>
                <a:gd name="T101" fmla="*/ 4 h 11881"/>
                <a:gd name="T102" fmla="*/ 0 w 10777"/>
                <a:gd name="T103" fmla="*/ 4 h 11881"/>
                <a:gd name="T104" fmla="*/ 0 w 10777"/>
                <a:gd name="T105" fmla="*/ 4 h 11881"/>
                <a:gd name="T106" fmla="*/ 0 w 10777"/>
                <a:gd name="T107" fmla="*/ 3 h 11881"/>
                <a:gd name="T108" fmla="*/ 0 w 10777"/>
                <a:gd name="T109" fmla="*/ 3 h 11881"/>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777"/>
                <a:gd name="T166" fmla="*/ 0 h 11881"/>
                <a:gd name="T167" fmla="*/ 10777 w 10777"/>
                <a:gd name="T168" fmla="*/ 11881 h 11881"/>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777" h="11881">
                  <a:moveTo>
                    <a:pt x="0" y="10619"/>
                  </a:moveTo>
                  <a:lnTo>
                    <a:pt x="699" y="10013"/>
                  </a:lnTo>
                  <a:lnTo>
                    <a:pt x="1309" y="9437"/>
                  </a:lnTo>
                  <a:lnTo>
                    <a:pt x="1834" y="8893"/>
                  </a:lnTo>
                  <a:lnTo>
                    <a:pt x="2278" y="8375"/>
                  </a:lnTo>
                  <a:lnTo>
                    <a:pt x="2646" y="7884"/>
                  </a:lnTo>
                  <a:lnTo>
                    <a:pt x="2942" y="7419"/>
                  </a:lnTo>
                  <a:lnTo>
                    <a:pt x="3172" y="6978"/>
                  </a:lnTo>
                  <a:lnTo>
                    <a:pt x="3337" y="6561"/>
                  </a:lnTo>
                  <a:lnTo>
                    <a:pt x="3445" y="6165"/>
                  </a:lnTo>
                  <a:lnTo>
                    <a:pt x="3499" y="5789"/>
                  </a:lnTo>
                  <a:lnTo>
                    <a:pt x="3504" y="5433"/>
                  </a:lnTo>
                  <a:lnTo>
                    <a:pt x="3463" y="5095"/>
                  </a:lnTo>
                  <a:lnTo>
                    <a:pt x="3382" y="4773"/>
                  </a:lnTo>
                  <a:lnTo>
                    <a:pt x="3264" y="4466"/>
                  </a:lnTo>
                  <a:lnTo>
                    <a:pt x="3115" y="4173"/>
                  </a:lnTo>
                  <a:lnTo>
                    <a:pt x="2939" y="3893"/>
                  </a:lnTo>
                  <a:lnTo>
                    <a:pt x="2740" y="3624"/>
                  </a:lnTo>
                  <a:lnTo>
                    <a:pt x="2523" y="3366"/>
                  </a:lnTo>
                  <a:lnTo>
                    <a:pt x="2291" y="3116"/>
                  </a:lnTo>
                  <a:lnTo>
                    <a:pt x="2051" y="2873"/>
                  </a:lnTo>
                  <a:lnTo>
                    <a:pt x="1558" y="2404"/>
                  </a:lnTo>
                  <a:lnTo>
                    <a:pt x="1083" y="1951"/>
                  </a:lnTo>
                  <a:lnTo>
                    <a:pt x="861" y="1726"/>
                  </a:lnTo>
                  <a:lnTo>
                    <a:pt x="657" y="1501"/>
                  </a:lnTo>
                  <a:lnTo>
                    <a:pt x="475" y="1274"/>
                  </a:lnTo>
                  <a:lnTo>
                    <a:pt x="319" y="1045"/>
                  </a:lnTo>
                  <a:lnTo>
                    <a:pt x="194" y="811"/>
                  </a:lnTo>
                  <a:lnTo>
                    <a:pt x="103" y="572"/>
                  </a:lnTo>
                  <a:lnTo>
                    <a:pt x="52" y="326"/>
                  </a:lnTo>
                  <a:lnTo>
                    <a:pt x="45" y="72"/>
                  </a:lnTo>
                  <a:lnTo>
                    <a:pt x="54" y="136"/>
                  </a:lnTo>
                  <a:lnTo>
                    <a:pt x="81" y="200"/>
                  </a:lnTo>
                  <a:lnTo>
                    <a:pt x="124" y="261"/>
                  </a:lnTo>
                  <a:lnTo>
                    <a:pt x="185" y="322"/>
                  </a:lnTo>
                  <a:lnTo>
                    <a:pt x="259" y="380"/>
                  </a:lnTo>
                  <a:lnTo>
                    <a:pt x="349" y="438"/>
                  </a:lnTo>
                  <a:lnTo>
                    <a:pt x="454" y="492"/>
                  </a:lnTo>
                  <a:lnTo>
                    <a:pt x="571" y="546"/>
                  </a:lnTo>
                  <a:lnTo>
                    <a:pt x="700" y="598"/>
                  </a:lnTo>
                  <a:lnTo>
                    <a:pt x="841" y="648"/>
                  </a:lnTo>
                  <a:lnTo>
                    <a:pt x="993" y="696"/>
                  </a:lnTo>
                  <a:lnTo>
                    <a:pt x="1155" y="742"/>
                  </a:lnTo>
                  <a:lnTo>
                    <a:pt x="1326" y="785"/>
                  </a:lnTo>
                  <a:lnTo>
                    <a:pt x="1507" y="827"/>
                  </a:lnTo>
                  <a:lnTo>
                    <a:pt x="1695" y="867"/>
                  </a:lnTo>
                  <a:lnTo>
                    <a:pt x="1889" y="906"/>
                  </a:lnTo>
                  <a:lnTo>
                    <a:pt x="2091" y="941"/>
                  </a:lnTo>
                  <a:lnTo>
                    <a:pt x="2298" y="974"/>
                  </a:lnTo>
                  <a:lnTo>
                    <a:pt x="2510" y="1005"/>
                  </a:lnTo>
                  <a:lnTo>
                    <a:pt x="2726" y="1034"/>
                  </a:lnTo>
                  <a:lnTo>
                    <a:pt x="2946" y="1060"/>
                  </a:lnTo>
                  <a:lnTo>
                    <a:pt x="3167" y="1084"/>
                  </a:lnTo>
                  <a:lnTo>
                    <a:pt x="3391" y="1105"/>
                  </a:lnTo>
                  <a:lnTo>
                    <a:pt x="3616" y="1123"/>
                  </a:lnTo>
                  <a:lnTo>
                    <a:pt x="3841" y="1140"/>
                  </a:lnTo>
                  <a:lnTo>
                    <a:pt x="4066" y="1154"/>
                  </a:lnTo>
                  <a:lnTo>
                    <a:pt x="4290" y="1164"/>
                  </a:lnTo>
                  <a:lnTo>
                    <a:pt x="4513" y="1173"/>
                  </a:lnTo>
                  <a:lnTo>
                    <a:pt x="4731" y="1179"/>
                  </a:lnTo>
                  <a:lnTo>
                    <a:pt x="4947" y="1181"/>
                  </a:lnTo>
                  <a:lnTo>
                    <a:pt x="5158" y="1181"/>
                  </a:lnTo>
                  <a:lnTo>
                    <a:pt x="5365" y="1178"/>
                  </a:lnTo>
                  <a:lnTo>
                    <a:pt x="5572" y="1172"/>
                  </a:lnTo>
                  <a:lnTo>
                    <a:pt x="5785" y="1164"/>
                  </a:lnTo>
                  <a:lnTo>
                    <a:pt x="6002" y="1155"/>
                  </a:lnTo>
                  <a:lnTo>
                    <a:pt x="6223" y="1143"/>
                  </a:lnTo>
                  <a:lnTo>
                    <a:pt x="6447" y="1128"/>
                  </a:lnTo>
                  <a:lnTo>
                    <a:pt x="6673" y="1112"/>
                  </a:lnTo>
                  <a:lnTo>
                    <a:pt x="6901" y="1093"/>
                  </a:lnTo>
                  <a:lnTo>
                    <a:pt x="7129" y="1072"/>
                  </a:lnTo>
                  <a:lnTo>
                    <a:pt x="7358" y="1050"/>
                  </a:lnTo>
                  <a:lnTo>
                    <a:pt x="7585" y="1025"/>
                  </a:lnTo>
                  <a:lnTo>
                    <a:pt x="7811" y="999"/>
                  </a:lnTo>
                  <a:lnTo>
                    <a:pt x="8034" y="969"/>
                  </a:lnTo>
                  <a:lnTo>
                    <a:pt x="8254" y="938"/>
                  </a:lnTo>
                  <a:lnTo>
                    <a:pt x="8470" y="906"/>
                  </a:lnTo>
                  <a:lnTo>
                    <a:pt x="8682" y="871"/>
                  </a:lnTo>
                  <a:lnTo>
                    <a:pt x="8888" y="834"/>
                  </a:lnTo>
                  <a:lnTo>
                    <a:pt x="9087" y="795"/>
                  </a:lnTo>
                  <a:lnTo>
                    <a:pt x="9279" y="755"/>
                  </a:lnTo>
                  <a:lnTo>
                    <a:pt x="9463" y="713"/>
                  </a:lnTo>
                  <a:lnTo>
                    <a:pt x="9638" y="668"/>
                  </a:lnTo>
                  <a:lnTo>
                    <a:pt x="9805" y="623"/>
                  </a:lnTo>
                  <a:lnTo>
                    <a:pt x="9960" y="574"/>
                  </a:lnTo>
                  <a:lnTo>
                    <a:pt x="10105" y="525"/>
                  </a:lnTo>
                  <a:lnTo>
                    <a:pt x="10238" y="473"/>
                  </a:lnTo>
                  <a:lnTo>
                    <a:pt x="10357" y="420"/>
                  </a:lnTo>
                  <a:lnTo>
                    <a:pt x="10464" y="365"/>
                  </a:lnTo>
                  <a:lnTo>
                    <a:pt x="10556" y="309"/>
                  </a:lnTo>
                  <a:lnTo>
                    <a:pt x="10634" y="251"/>
                  </a:lnTo>
                  <a:lnTo>
                    <a:pt x="10696" y="191"/>
                  </a:lnTo>
                  <a:lnTo>
                    <a:pt x="10740" y="128"/>
                  </a:lnTo>
                  <a:lnTo>
                    <a:pt x="10768" y="66"/>
                  </a:lnTo>
                  <a:lnTo>
                    <a:pt x="10777" y="0"/>
                  </a:lnTo>
                  <a:lnTo>
                    <a:pt x="10771" y="176"/>
                  </a:lnTo>
                  <a:lnTo>
                    <a:pt x="10746" y="350"/>
                  </a:lnTo>
                  <a:lnTo>
                    <a:pt x="10702" y="520"/>
                  </a:lnTo>
                  <a:lnTo>
                    <a:pt x="10643" y="689"/>
                  </a:lnTo>
                  <a:lnTo>
                    <a:pt x="10566" y="856"/>
                  </a:lnTo>
                  <a:lnTo>
                    <a:pt x="10475" y="1020"/>
                  </a:lnTo>
                  <a:lnTo>
                    <a:pt x="10372" y="1184"/>
                  </a:lnTo>
                  <a:lnTo>
                    <a:pt x="10256" y="1346"/>
                  </a:lnTo>
                  <a:lnTo>
                    <a:pt x="10130" y="1508"/>
                  </a:lnTo>
                  <a:lnTo>
                    <a:pt x="9994" y="1669"/>
                  </a:lnTo>
                  <a:lnTo>
                    <a:pt x="9851" y="1829"/>
                  </a:lnTo>
                  <a:lnTo>
                    <a:pt x="9700" y="1989"/>
                  </a:lnTo>
                  <a:lnTo>
                    <a:pt x="9545" y="2150"/>
                  </a:lnTo>
                  <a:lnTo>
                    <a:pt x="9385" y="2311"/>
                  </a:lnTo>
                  <a:lnTo>
                    <a:pt x="9222" y="2473"/>
                  </a:lnTo>
                  <a:lnTo>
                    <a:pt x="9059" y="2635"/>
                  </a:lnTo>
                  <a:lnTo>
                    <a:pt x="8893" y="2798"/>
                  </a:lnTo>
                  <a:lnTo>
                    <a:pt x="8730" y="2963"/>
                  </a:lnTo>
                  <a:lnTo>
                    <a:pt x="8569" y="3130"/>
                  </a:lnTo>
                  <a:lnTo>
                    <a:pt x="8413" y="3297"/>
                  </a:lnTo>
                  <a:lnTo>
                    <a:pt x="8260" y="3468"/>
                  </a:lnTo>
                  <a:lnTo>
                    <a:pt x="8114" y="3641"/>
                  </a:lnTo>
                  <a:lnTo>
                    <a:pt x="7975" y="3816"/>
                  </a:lnTo>
                  <a:lnTo>
                    <a:pt x="7846" y="3994"/>
                  </a:lnTo>
                  <a:lnTo>
                    <a:pt x="7727" y="4176"/>
                  </a:lnTo>
                  <a:lnTo>
                    <a:pt x="7619" y="4361"/>
                  </a:lnTo>
                  <a:lnTo>
                    <a:pt x="7523" y="4549"/>
                  </a:lnTo>
                  <a:lnTo>
                    <a:pt x="7441" y="4741"/>
                  </a:lnTo>
                  <a:lnTo>
                    <a:pt x="7376" y="4937"/>
                  </a:lnTo>
                  <a:lnTo>
                    <a:pt x="7325" y="5138"/>
                  </a:lnTo>
                  <a:lnTo>
                    <a:pt x="7294" y="5342"/>
                  </a:lnTo>
                  <a:lnTo>
                    <a:pt x="7281" y="5553"/>
                  </a:lnTo>
                  <a:lnTo>
                    <a:pt x="7286" y="5725"/>
                  </a:lnTo>
                  <a:lnTo>
                    <a:pt x="7305" y="5897"/>
                  </a:lnTo>
                  <a:lnTo>
                    <a:pt x="7335" y="6072"/>
                  </a:lnTo>
                  <a:lnTo>
                    <a:pt x="7378" y="6248"/>
                  </a:lnTo>
                  <a:lnTo>
                    <a:pt x="7433" y="6425"/>
                  </a:lnTo>
                  <a:lnTo>
                    <a:pt x="7498" y="6601"/>
                  </a:lnTo>
                  <a:lnTo>
                    <a:pt x="7573" y="6779"/>
                  </a:lnTo>
                  <a:lnTo>
                    <a:pt x="7657" y="6956"/>
                  </a:lnTo>
                  <a:lnTo>
                    <a:pt x="7750" y="7133"/>
                  </a:lnTo>
                  <a:lnTo>
                    <a:pt x="7852" y="7310"/>
                  </a:lnTo>
                  <a:lnTo>
                    <a:pt x="7960" y="7486"/>
                  </a:lnTo>
                  <a:lnTo>
                    <a:pt x="8076" y="7662"/>
                  </a:lnTo>
                  <a:lnTo>
                    <a:pt x="8196" y="7835"/>
                  </a:lnTo>
                  <a:lnTo>
                    <a:pt x="8323" y="8008"/>
                  </a:lnTo>
                  <a:lnTo>
                    <a:pt x="8455" y="8179"/>
                  </a:lnTo>
                  <a:lnTo>
                    <a:pt x="8590" y="8348"/>
                  </a:lnTo>
                  <a:lnTo>
                    <a:pt x="8728" y="8515"/>
                  </a:lnTo>
                  <a:lnTo>
                    <a:pt x="8869" y="8678"/>
                  </a:lnTo>
                  <a:lnTo>
                    <a:pt x="9012" y="8840"/>
                  </a:lnTo>
                  <a:lnTo>
                    <a:pt x="9157" y="8999"/>
                  </a:lnTo>
                  <a:lnTo>
                    <a:pt x="9302" y="9155"/>
                  </a:lnTo>
                  <a:lnTo>
                    <a:pt x="9447" y="9307"/>
                  </a:lnTo>
                  <a:lnTo>
                    <a:pt x="9591" y="9455"/>
                  </a:lnTo>
                  <a:lnTo>
                    <a:pt x="9734" y="9600"/>
                  </a:lnTo>
                  <a:lnTo>
                    <a:pt x="9874" y="9740"/>
                  </a:lnTo>
                  <a:lnTo>
                    <a:pt x="10013" y="9876"/>
                  </a:lnTo>
                  <a:lnTo>
                    <a:pt x="10148" y="10008"/>
                  </a:lnTo>
                  <a:lnTo>
                    <a:pt x="10278" y="10134"/>
                  </a:lnTo>
                  <a:lnTo>
                    <a:pt x="10526" y="10371"/>
                  </a:lnTo>
                  <a:lnTo>
                    <a:pt x="10749" y="10585"/>
                  </a:lnTo>
                  <a:lnTo>
                    <a:pt x="10741" y="10649"/>
                  </a:lnTo>
                  <a:lnTo>
                    <a:pt x="10720" y="10714"/>
                  </a:lnTo>
                  <a:lnTo>
                    <a:pt x="10686" y="10776"/>
                  </a:lnTo>
                  <a:lnTo>
                    <a:pt x="10638" y="10839"/>
                  </a:lnTo>
                  <a:lnTo>
                    <a:pt x="10578" y="10900"/>
                  </a:lnTo>
                  <a:lnTo>
                    <a:pt x="10504" y="10961"/>
                  </a:lnTo>
                  <a:lnTo>
                    <a:pt x="10420" y="11020"/>
                  </a:lnTo>
                  <a:lnTo>
                    <a:pt x="10323" y="11079"/>
                  </a:lnTo>
                  <a:lnTo>
                    <a:pt x="10214" y="11136"/>
                  </a:lnTo>
                  <a:lnTo>
                    <a:pt x="10095" y="11192"/>
                  </a:lnTo>
                  <a:lnTo>
                    <a:pt x="9964" y="11246"/>
                  </a:lnTo>
                  <a:lnTo>
                    <a:pt x="9825" y="11298"/>
                  </a:lnTo>
                  <a:lnTo>
                    <a:pt x="9674" y="11349"/>
                  </a:lnTo>
                  <a:lnTo>
                    <a:pt x="9513" y="11399"/>
                  </a:lnTo>
                  <a:lnTo>
                    <a:pt x="9343" y="11447"/>
                  </a:lnTo>
                  <a:lnTo>
                    <a:pt x="9166" y="11492"/>
                  </a:lnTo>
                  <a:lnTo>
                    <a:pt x="8978" y="11535"/>
                  </a:lnTo>
                  <a:lnTo>
                    <a:pt x="8782" y="11577"/>
                  </a:lnTo>
                  <a:lnTo>
                    <a:pt x="8578" y="11616"/>
                  </a:lnTo>
                  <a:lnTo>
                    <a:pt x="8367" y="11653"/>
                  </a:lnTo>
                  <a:lnTo>
                    <a:pt x="8149" y="11687"/>
                  </a:lnTo>
                  <a:lnTo>
                    <a:pt x="7924" y="11719"/>
                  </a:lnTo>
                  <a:lnTo>
                    <a:pt x="7692" y="11749"/>
                  </a:lnTo>
                  <a:lnTo>
                    <a:pt x="7453" y="11776"/>
                  </a:lnTo>
                  <a:lnTo>
                    <a:pt x="7209" y="11800"/>
                  </a:lnTo>
                  <a:lnTo>
                    <a:pt x="6960" y="11820"/>
                  </a:lnTo>
                  <a:lnTo>
                    <a:pt x="6705" y="11838"/>
                  </a:lnTo>
                  <a:lnTo>
                    <a:pt x="6445" y="11854"/>
                  </a:lnTo>
                  <a:lnTo>
                    <a:pt x="6181" y="11866"/>
                  </a:lnTo>
                  <a:lnTo>
                    <a:pt x="5913" y="11875"/>
                  </a:lnTo>
                  <a:lnTo>
                    <a:pt x="5641" y="11879"/>
                  </a:lnTo>
                  <a:lnTo>
                    <a:pt x="5365" y="11881"/>
                  </a:lnTo>
                  <a:lnTo>
                    <a:pt x="5090" y="11879"/>
                  </a:lnTo>
                  <a:lnTo>
                    <a:pt x="4819" y="11875"/>
                  </a:lnTo>
                  <a:lnTo>
                    <a:pt x="4551" y="11867"/>
                  </a:lnTo>
                  <a:lnTo>
                    <a:pt x="4287" y="11855"/>
                  </a:lnTo>
                  <a:lnTo>
                    <a:pt x="4028" y="11841"/>
                  </a:lnTo>
                  <a:lnTo>
                    <a:pt x="3774" y="11824"/>
                  </a:lnTo>
                  <a:lnTo>
                    <a:pt x="3524" y="11804"/>
                  </a:lnTo>
                  <a:lnTo>
                    <a:pt x="3281" y="11780"/>
                  </a:lnTo>
                  <a:lnTo>
                    <a:pt x="3043" y="11756"/>
                  </a:lnTo>
                  <a:lnTo>
                    <a:pt x="2812" y="11727"/>
                  </a:lnTo>
                  <a:lnTo>
                    <a:pt x="2587" y="11697"/>
                  </a:lnTo>
                  <a:lnTo>
                    <a:pt x="2370" y="11664"/>
                  </a:lnTo>
                  <a:lnTo>
                    <a:pt x="2159" y="11628"/>
                  </a:lnTo>
                  <a:lnTo>
                    <a:pt x="1956" y="11591"/>
                  </a:lnTo>
                  <a:lnTo>
                    <a:pt x="1761" y="11551"/>
                  </a:lnTo>
                  <a:lnTo>
                    <a:pt x="1574" y="11509"/>
                  </a:lnTo>
                  <a:lnTo>
                    <a:pt x="1396" y="11465"/>
                  </a:lnTo>
                  <a:lnTo>
                    <a:pt x="1228" y="11420"/>
                  </a:lnTo>
                  <a:lnTo>
                    <a:pt x="1068" y="11371"/>
                  </a:lnTo>
                  <a:lnTo>
                    <a:pt x="918" y="11322"/>
                  </a:lnTo>
                  <a:lnTo>
                    <a:pt x="779" y="11271"/>
                  </a:lnTo>
                  <a:lnTo>
                    <a:pt x="649" y="11218"/>
                  </a:lnTo>
                  <a:lnTo>
                    <a:pt x="530" y="11163"/>
                  </a:lnTo>
                  <a:lnTo>
                    <a:pt x="423" y="11108"/>
                  </a:lnTo>
                  <a:lnTo>
                    <a:pt x="327" y="11051"/>
                  </a:lnTo>
                  <a:lnTo>
                    <a:pt x="242" y="10992"/>
                  </a:lnTo>
                  <a:lnTo>
                    <a:pt x="169" y="10932"/>
                  </a:lnTo>
                  <a:lnTo>
                    <a:pt x="109" y="10872"/>
                  </a:lnTo>
                  <a:lnTo>
                    <a:pt x="62" y="10809"/>
                  </a:lnTo>
                  <a:lnTo>
                    <a:pt x="27" y="10747"/>
                  </a:lnTo>
                  <a:lnTo>
                    <a:pt x="7" y="10683"/>
                  </a:lnTo>
                  <a:lnTo>
                    <a:pt x="0" y="10619"/>
                  </a:lnTo>
                </a:path>
              </a:pathLst>
            </a:custGeom>
            <a:noFill/>
            <a:ln w="3175">
              <a:solidFill>
                <a:srgbClr val="1F1A17"/>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689" name="Rectangle 10"/>
            <p:cNvSpPr>
              <a:spLocks noChangeArrowheads="1"/>
            </p:cNvSpPr>
            <p:nvPr/>
          </p:nvSpPr>
          <p:spPr bwMode="auto">
            <a:xfrm rot="-5400000">
              <a:off x="2189" y="2879"/>
              <a:ext cx="117"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i</a:t>
              </a:r>
              <a:endParaRPr lang="nl-NL" altLang="en-US">
                <a:latin typeface="Calibri" pitchFamily="34" charset="0"/>
              </a:endParaRPr>
            </a:p>
          </p:txBody>
        </p:sp>
        <p:sp>
          <p:nvSpPr>
            <p:cNvPr id="71690" name="Rectangle 11"/>
            <p:cNvSpPr>
              <a:spLocks noChangeArrowheads="1"/>
            </p:cNvSpPr>
            <p:nvPr/>
          </p:nvSpPr>
          <p:spPr bwMode="auto">
            <a:xfrm rot="-5400000">
              <a:off x="2160" y="2810"/>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n</a:t>
              </a:r>
              <a:endParaRPr lang="nl-NL" altLang="en-US">
                <a:latin typeface="Calibri" pitchFamily="34" charset="0"/>
              </a:endParaRPr>
            </a:p>
          </p:txBody>
        </p:sp>
        <p:sp>
          <p:nvSpPr>
            <p:cNvPr id="71691" name="Rectangle 12"/>
            <p:cNvSpPr>
              <a:spLocks noChangeArrowheads="1"/>
            </p:cNvSpPr>
            <p:nvPr/>
          </p:nvSpPr>
          <p:spPr bwMode="auto">
            <a:xfrm rot="-5400000">
              <a:off x="2185" y="2737"/>
              <a:ext cx="12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t</a:t>
              </a:r>
              <a:endParaRPr lang="nl-NL" altLang="en-US">
                <a:latin typeface="Calibri" pitchFamily="34" charset="0"/>
              </a:endParaRPr>
            </a:p>
          </p:txBody>
        </p:sp>
        <p:sp>
          <p:nvSpPr>
            <p:cNvPr id="71692" name="Rectangle 13"/>
            <p:cNvSpPr>
              <a:spLocks noChangeArrowheads="1"/>
            </p:cNvSpPr>
            <p:nvPr/>
          </p:nvSpPr>
          <p:spPr bwMode="auto">
            <a:xfrm rot="-5400000">
              <a:off x="2160" y="2662"/>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e</a:t>
              </a:r>
              <a:endParaRPr lang="nl-NL" altLang="en-US">
                <a:latin typeface="Calibri" pitchFamily="34" charset="0"/>
              </a:endParaRPr>
            </a:p>
          </p:txBody>
        </p:sp>
        <p:sp>
          <p:nvSpPr>
            <p:cNvPr id="71693" name="Rectangle 14"/>
            <p:cNvSpPr>
              <a:spLocks noChangeArrowheads="1"/>
            </p:cNvSpPr>
            <p:nvPr/>
          </p:nvSpPr>
          <p:spPr bwMode="auto">
            <a:xfrm rot="-5400000">
              <a:off x="2160" y="2564"/>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g</a:t>
              </a:r>
              <a:endParaRPr lang="nl-NL" altLang="en-US">
                <a:latin typeface="Calibri" pitchFamily="34" charset="0"/>
              </a:endParaRPr>
            </a:p>
          </p:txBody>
        </p:sp>
        <p:sp>
          <p:nvSpPr>
            <p:cNvPr id="71694" name="Rectangle 15"/>
            <p:cNvSpPr>
              <a:spLocks noChangeArrowheads="1"/>
            </p:cNvSpPr>
            <p:nvPr/>
          </p:nvSpPr>
          <p:spPr bwMode="auto">
            <a:xfrm rot="-5400000">
              <a:off x="2180" y="2485"/>
              <a:ext cx="13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r</a:t>
              </a:r>
              <a:endParaRPr lang="nl-NL" altLang="en-US">
                <a:latin typeface="Calibri" pitchFamily="34" charset="0"/>
              </a:endParaRPr>
            </a:p>
          </p:txBody>
        </p:sp>
        <p:sp>
          <p:nvSpPr>
            <p:cNvPr id="71695" name="Rectangle 16"/>
            <p:cNvSpPr>
              <a:spLocks noChangeArrowheads="1"/>
            </p:cNvSpPr>
            <p:nvPr/>
          </p:nvSpPr>
          <p:spPr bwMode="auto">
            <a:xfrm rot="-5400000">
              <a:off x="2160" y="2406"/>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a</a:t>
              </a:r>
              <a:endParaRPr lang="nl-NL" altLang="en-US">
                <a:latin typeface="Calibri" pitchFamily="34" charset="0"/>
              </a:endParaRPr>
            </a:p>
          </p:txBody>
        </p:sp>
        <p:sp>
          <p:nvSpPr>
            <p:cNvPr id="71696" name="Rectangle 17"/>
            <p:cNvSpPr>
              <a:spLocks noChangeArrowheads="1"/>
            </p:cNvSpPr>
            <p:nvPr/>
          </p:nvSpPr>
          <p:spPr bwMode="auto">
            <a:xfrm rot="-5400000">
              <a:off x="2185" y="2333"/>
              <a:ext cx="12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t</a:t>
              </a:r>
              <a:endParaRPr lang="nl-NL" altLang="en-US">
                <a:latin typeface="Calibri" pitchFamily="34" charset="0"/>
              </a:endParaRPr>
            </a:p>
          </p:txBody>
        </p:sp>
        <p:sp>
          <p:nvSpPr>
            <p:cNvPr id="71697" name="Rectangle 18"/>
            <p:cNvSpPr>
              <a:spLocks noChangeArrowheads="1"/>
            </p:cNvSpPr>
            <p:nvPr/>
          </p:nvSpPr>
          <p:spPr bwMode="auto">
            <a:xfrm rot="-5400000">
              <a:off x="2189" y="2287"/>
              <a:ext cx="117"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i</a:t>
              </a:r>
              <a:endParaRPr lang="nl-NL" altLang="en-US">
                <a:latin typeface="Calibri" pitchFamily="34" charset="0"/>
              </a:endParaRPr>
            </a:p>
          </p:txBody>
        </p:sp>
        <p:sp>
          <p:nvSpPr>
            <p:cNvPr id="71698" name="Rectangle 19"/>
            <p:cNvSpPr>
              <a:spLocks noChangeArrowheads="1"/>
            </p:cNvSpPr>
            <p:nvPr/>
          </p:nvSpPr>
          <p:spPr bwMode="auto">
            <a:xfrm rot="-5400000">
              <a:off x="2160" y="2219"/>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o</a:t>
              </a:r>
              <a:endParaRPr lang="nl-NL" altLang="en-US">
                <a:latin typeface="Calibri" pitchFamily="34" charset="0"/>
              </a:endParaRPr>
            </a:p>
          </p:txBody>
        </p:sp>
        <p:sp>
          <p:nvSpPr>
            <p:cNvPr id="71699" name="Rectangle 20"/>
            <p:cNvSpPr>
              <a:spLocks noChangeArrowheads="1"/>
            </p:cNvSpPr>
            <p:nvPr/>
          </p:nvSpPr>
          <p:spPr bwMode="auto">
            <a:xfrm rot="-5400000">
              <a:off x="2160" y="2120"/>
              <a:ext cx="176" cy="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200">
                  <a:solidFill>
                    <a:srgbClr val="1F1A17"/>
                  </a:solidFill>
                </a:rPr>
                <a:t>n</a:t>
              </a:r>
              <a:endParaRPr lang="nl-NL" altLang="en-US">
                <a:latin typeface="Calibri" pitchFamily="34" charset="0"/>
              </a:endParaRPr>
            </a:p>
          </p:txBody>
        </p:sp>
        <p:sp>
          <p:nvSpPr>
            <p:cNvPr id="71700" name="Rectangle 37"/>
            <p:cNvSpPr>
              <a:spLocks noChangeArrowheads="1"/>
            </p:cNvSpPr>
            <p:nvPr/>
          </p:nvSpPr>
          <p:spPr bwMode="auto">
            <a:xfrm>
              <a:off x="1193" y="1763"/>
              <a:ext cx="9" cy="1510"/>
            </a:xfrm>
            <a:prstGeom prst="rect">
              <a:avLst/>
            </a:prstGeom>
            <a:solidFill>
              <a:schemeClr val="tx1"/>
            </a:solidFill>
            <a:ln w="9525">
              <a:solidFill>
                <a:schemeClr val="bg1"/>
              </a:solidFill>
              <a:miter lim="800000"/>
              <a:headEnd/>
              <a:tailEnd/>
            </a:ln>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solidFill>
                  <a:schemeClr val="bg1"/>
                </a:solidFill>
                <a:latin typeface="Calibri" pitchFamily="34" charset="0"/>
              </a:endParaRPr>
            </a:p>
          </p:txBody>
        </p:sp>
        <p:sp>
          <p:nvSpPr>
            <p:cNvPr id="71701" name="Freeform 38"/>
            <p:cNvSpPr>
              <a:spLocks/>
            </p:cNvSpPr>
            <p:nvPr/>
          </p:nvSpPr>
          <p:spPr bwMode="auto">
            <a:xfrm>
              <a:off x="1170" y="3241"/>
              <a:ext cx="54" cy="64"/>
            </a:xfrm>
            <a:custGeom>
              <a:avLst/>
              <a:gdLst>
                <a:gd name="T0" fmla="*/ 0 w 272"/>
                <a:gd name="T1" fmla="*/ 0 h 318"/>
                <a:gd name="T2" fmla="*/ 0 w 272"/>
                <a:gd name="T3" fmla="*/ 0 h 318"/>
                <a:gd name="T4" fmla="*/ 0 w 272"/>
                <a:gd name="T5" fmla="*/ 0 h 318"/>
                <a:gd name="T6" fmla="*/ 0 w 272"/>
                <a:gd name="T7" fmla="*/ 0 h 318"/>
                <a:gd name="T8" fmla="*/ 0 w 272"/>
                <a:gd name="T9" fmla="*/ 0 h 318"/>
                <a:gd name="T10" fmla="*/ 0 w 272"/>
                <a:gd name="T11" fmla="*/ 0 h 318"/>
                <a:gd name="T12" fmla="*/ 0 w 272"/>
                <a:gd name="T13" fmla="*/ 0 h 318"/>
                <a:gd name="T14" fmla="*/ 0 w 272"/>
                <a:gd name="T15" fmla="*/ 0 h 318"/>
                <a:gd name="T16" fmla="*/ 0 w 272"/>
                <a:gd name="T17" fmla="*/ 0 h 318"/>
                <a:gd name="T18" fmla="*/ 0 w 272"/>
                <a:gd name="T19" fmla="*/ 0 h 318"/>
                <a:gd name="T20" fmla="*/ 0 w 272"/>
                <a:gd name="T21" fmla="*/ 0 h 318"/>
                <a:gd name="T22" fmla="*/ 0 w 272"/>
                <a:gd name="T23" fmla="*/ 0 h 318"/>
                <a:gd name="T24" fmla="*/ 0 w 272"/>
                <a:gd name="T25" fmla="*/ 0 h 318"/>
                <a:gd name="T26" fmla="*/ 0 w 272"/>
                <a:gd name="T27" fmla="*/ 0 h 318"/>
                <a:gd name="T28" fmla="*/ 0 w 272"/>
                <a:gd name="T29" fmla="*/ 0 h 318"/>
                <a:gd name="T30" fmla="*/ 0 w 272"/>
                <a:gd name="T31" fmla="*/ 0 h 318"/>
                <a:gd name="T32" fmla="*/ 0 w 272"/>
                <a:gd name="T33" fmla="*/ 0 h 318"/>
                <a:gd name="T34" fmla="*/ 0 w 272"/>
                <a:gd name="T35" fmla="*/ 0 h 318"/>
                <a:gd name="T36" fmla="*/ 0 w 272"/>
                <a:gd name="T37" fmla="*/ 0 h 318"/>
                <a:gd name="T38" fmla="*/ 0 w 272"/>
                <a:gd name="T39" fmla="*/ 0 h 318"/>
                <a:gd name="T40" fmla="*/ 0 w 272"/>
                <a:gd name="T41" fmla="*/ 0 h 318"/>
                <a:gd name="T42" fmla="*/ 0 w 272"/>
                <a:gd name="T43" fmla="*/ 0 h 318"/>
                <a:gd name="T44" fmla="*/ 0 w 272"/>
                <a:gd name="T45" fmla="*/ 0 h 318"/>
                <a:gd name="T46" fmla="*/ 0 w 272"/>
                <a:gd name="T47" fmla="*/ 0 h 318"/>
                <a:gd name="T48" fmla="*/ 0 w 272"/>
                <a:gd name="T49" fmla="*/ 0 h 318"/>
                <a:gd name="T50" fmla="*/ 0 w 272"/>
                <a:gd name="T51" fmla="*/ 0 h 318"/>
                <a:gd name="T52" fmla="*/ 0 w 272"/>
                <a:gd name="T53" fmla="*/ 0 h 318"/>
                <a:gd name="T54" fmla="*/ 0 w 272"/>
                <a:gd name="T55" fmla="*/ 0 h 318"/>
                <a:gd name="T56" fmla="*/ 0 w 272"/>
                <a:gd name="T57" fmla="*/ 0 h 318"/>
                <a:gd name="T58" fmla="*/ 0 w 272"/>
                <a:gd name="T59" fmla="*/ 0 h 318"/>
                <a:gd name="T60" fmla="*/ 0 w 272"/>
                <a:gd name="T61" fmla="*/ 0 h 318"/>
                <a:gd name="T62" fmla="*/ 0 w 272"/>
                <a:gd name="T63" fmla="*/ 0 h 318"/>
                <a:gd name="T64" fmla="*/ 0 w 272"/>
                <a:gd name="T65" fmla="*/ 0 h 318"/>
                <a:gd name="T66" fmla="*/ 0 w 272"/>
                <a:gd name="T67" fmla="*/ 0 h 318"/>
                <a:gd name="T68" fmla="*/ 0 w 272"/>
                <a:gd name="T69" fmla="*/ 0 h 318"/>
                <a:gd name="T70" fmla="*/ 0 w 272"/>
                <a:gd name="T71" fmla="*/ 0 h 318"/>
                <a:gd name="T72" fmla="*/ 0 w 272"/>
                <a:gd name="T73" fmla="*/ 0 h 318"/>
                <a:gd name="T74" fmla="*/ 0 w 272"/>
                <a:gd name="T75" fmla="*/ 0 h 318"/>
                <a:gd name="T76" fmla="*/ 0 w 272"/>
                <a:gd name="T77" fmla="*/ 0 h 318"/>
                <a:gd name="T78" fmla="*/ 0 w 272"/>
                <a:gd name="T79" fmla="*/ 0 h 318"/>
                <a:gd name="T80" fmla="*/ 0 w 272"/>
                <a:gd name="T81" fmla="*/ 0 h 318"/>
                <a:gd name="T82" fmla="*/ 0 w 272"/>
                <a:gd name="T83" fmla="*/ 0 h 318"/>
                <a:gd name="T84" fmla="*/ 0 w 272"/>
                <a:gd name="T85" fmla="*/ 0 h 318"/>
                <a:gd name="T86" fmla="*/ 0 w 272"/>
                <a:gd name="T87" fmla="*/ 0 h 318"/>
                <a:gd name="T88" fmla="*/ 0 w 272"/>
                <a:gd name="T89" fmla="*/ 0 h 318"/>
                <a:gd name="T90" fmla="*/ 0 w 272"/>
                <a:gd name="T91" fmla="*/ 0 h 318"/>
                <a:gd name="T92" fmla="*/ 0 w 272"/>
                <a:gd name="T93" fmla="*/ 0 h 318"/>
                <a:gd name="T94" fmla="*/ 0 w 272"/>
                <a:gd name="T95" fmla="*/ 0 h 318"/>
                <a:gd name="T96" fmla="*/ 0 w 272"/>
                <a:gd name="T97" fmla="*/ 0 h 318"/>
                <a:gd name="T98" fmla="*/ 0 w 272"/>
                <a:gd name="T99" fmla="*/ 0 h 318"/>
                <a:gd name="T100" fmla="*/ 0 w 272"/>
                <a:gd name="T101" fmla="*/ 0 h 318"/>
                <a:gd name="T102" fmla="*/ 0 w 272"/>
                <a:gd name="T103" fmla="*/ 0 h 31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72"/>
                <a:gd name="T157" fmla="*/ 0 h 318"/>
                <a:gd name="T158" fmla="*/ 272 w 272"/>
                <a:gd name="T159" fmla="*/ 318 h 318"/>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72" h="318">
                  <a:moveTo>
                    <a:pt x="137" y="318"/>
                  </a:moveTo>
                  <a:lnTo>
                    <a:pt x="272" y="0"/>
                  </a:lnTo>
                  <a:lnTo>
                    <a:pt x="267" y="2"/>
                  </a:lnTo>
                  <a:lnTo>
                    <a:pt x="264" y="3"/>
                  </a:lnTo>
                  <a:lnTo>
                    <a:pt x="259" y="5"/>
                  </a:lnTo>
                  <a:lnTo>
                    <a:pt x="255" y="8"/>
                  </a:lnTo>
                  <a:lnTo>
                    <a:pt x="250" y="9"/>
                  </a:lnTo>
                  <a:lnTo>
                    <a:pt x="247" y="11"/>
                  </a:lnTo>
                  <a:lnTo>
                    <a:pt x="242" y="13"/>
                  </a:lnTo>
                  <a:lnTo>
                    <a:pt x="238" y="14"/>
                  </a:lnTo>
                  <a:lnTo>
                    <a:pt x="233" y="16"/>
                  </a:lnTo>
                  <a:lnTo>
                    <a:pt x="229" y="18"/>
                  </a:lnTo>
                  <a:lnTo>
                    <a:pt x="225" y="19"/>
                  </a:lnTo>
                  <a:lnTo>
                    <a:pt x="221" y="20"/>
                  </a:lnTo>
                  <a:lnTo>
                    <a:pt x="219" y="21"/>
                  </a:lnTo>
                  <a:lnTo>
                    <a:pt x="216" y="21"/>
                  </a:lnTo>
                  <a:lnTo>
                    <a:pt x="214" y="22"/>
                  </a:lnTo>
                  <a:lnTo>
                    <a:pt x="212" y="22"/>
                  </a:lnTo>
                  <a:lnTo>
                    <a:pt x="209" y="23"/>
                  </a:lnTo>
                  <a:lnTo>
                    <a:pt x="204" y="25"/>
                  </a:lnTo>
                  <a:lnTo>
                    <a:pt x="202" y="26"/>
                  </a:lnTo>
                  <a:lnTo>
                    <a:pt x="200" y="26"/>
                  </a:lnTo>
                  <a:lnTo>
                    <a:pt x="197" y="27"/>
                  </a:lnTo>
                  <a:lnTo>
                    <a:pt x="195" y="27"/>
                  </a:lnTo>
                  <a:lnTo>
                    <a:pt x="193" y="28"/>
                  </a:lnTo>
                  <a:lnTo>
                    <a:pt x="192" y="28"/>
                  </a:lnTo>
                  <a:lnTo>
                    <a:pt x="189" y="28"/>
                  </a:lnTo>
                  <a:lnTo>
                    <a:pt x="187" y="29"/>
                  </a:lnTo>
                  <a:lnTo>
                    <a:pt x="185" y="29"/>
                  </a:lnTo>
                  <a:lnTo>
                    <a:pt x="183" y="29"/>
                  </a:lnTo>
                  <a:lnTo>
                    <a:pt x="180" y="30"/>
                  </a:lnTo>
                  <a:lnTo>
                    <a:pt x="178" y="30"/>
                  </a:lnTo>
                  <a:lnTo>
                    <a:pt x="176" y="30"/>
                  </a:lnTo>
                  <a:lnTo>
                    <a:pt x="175" y="31"/>
                  </a:lnTo>
                  <a:lnTo>
                    <a:pt x="173" y="31"/>
                  </a:lnTo>
                  <a:lnTo>
                    <a:pt x="170" y="31"/>
                  </a:lnTo>
                  <a:lnTo>
                    <a:pt x="168" y="31"/>
                  </a:lnTo>
                  <a:lnTo>
                    <a:pt x="166" y="31"/>
                  </a:lnTo>
                  <a:lnTo>
                    <a:pt x="164" y="33"/>
                  </a:lnTo>
                  <a:lnTo>
                    <a:pt x="161" y="33"/>
                  </a:lnTo>
                  <a:lnTo>
                    <a:pt x="159" y="33"/>
                  </a:lnTo>
                  <a:lnTo>
                    <a:pt x="157" y="33"/>
                  </a:lnTo>
                  <a:lnTo>
                    <a:pt x="156" y="33"/>
                  </a:lnTo>
                  <a:lnTo>
                    <a:pt x="153" y="33"/>
                  </a:lnTo>
                  <a:lnTo>
                    <a:pt x="151" y="34"/>
                  </a:lnTo>
                  <a:lnTo>
                    <a:pt x="149" y="34"/>
                  </a:lnTo>
                  <a:lnTo>
                    <a:pt x="147" y="34"/>
                  </a:lnTo>
                  <a:lnTo>
                    <a:pt x="144" y="34"/>
                  </a:lnTo>
                  <a:lnTo>
                    <a:pt x="142" y="34"/>
                  </a:lnTo>
                  <a:lnTo>
                    <a:pt x="140" y="34"/>
                  </a:lnTo>
                  <a:lnTo>
                    <a:pt x="139" y="34"/>
                  </a:lnTo>
                  <a:lnTo>
                    <a:pt x="137" y="34"/>
                  </a:lnTo>
                  <a:lnTo>
                    <a:pt x="134" y="34"/>
                  </a:lnTo>
                  <a:lnTo>
                    <a:pt x="132" y="34"/>
                  </a:lnTo>
                  <a:lnTo>
                    <a:pt x="130" y="34"/>
                  </a:lnTo>
                  <a:lnTo>
                    <a:pt x="128" y="34"/>
                  </a:lnTo>
                  <a:lnTo>
                    <a:pt x="125" y="34"/>
                  </a:lnTo>
                  <a:lnTo>
                    <a:pt x="123" y="34"/>
                  </a:lnTo>
                  <a:lnTo>
                    <a:pt x="121" y="34"/>
                  </a:lnTo>
                  <a:lnTo>
                    <a:pt x="120" y="33"/>
                  </a:lnTo>
                  <a:lnTo>
                    <a:pt x="117" y="33"/>
                  </a:lnTo>
                  <a:lnTo>
                    <a:pt x="115" y="33"/>
                  </a:lnTo>
                  <a:lnTo>
                    <a:pt x="113" y="33"/>
                  </a:lnTo>
                  <a:lnTo>
                    <a:pt x="111" y="33"/>
                  </a:lnTo>
                  <a:lnTo>
                    <a:pt x="108" y="33"/>
                  </a:lnTo>
                  <a:lnTo>
                    <a:pt x="106" y="31"/>
                  </a:lnTo>
                  <a:lnTo>
                    <a:pt x="104" y="31"/>
                  </a:lnTo>
                  <a:lnTo>
                    <a:pt x="103" y="31"/>
                  </a:lnTo>
                  <a:lnTo>
                    <a:pt x="101" y="31"/>
                  </a:lnTo>
                  <a:lnTo>
                    <a:pt x="98" y="31"/>
                  </a:lnTo>
                  <a:lnTo>
                    <a:pt x="96" y="30"/>
                  </a:lnTo>
                  <a:lnTo>
                    <a:pt x="94" y="30"/>
                  </a:lnTo>
                  <a:lnTo>
                    <a:pt x="92" y="30"/>
                  </a:lnTo>
                  <a:lnTo>
                    <a:pt x="89" y="29"/>
                  </a:lnTo>
                  <a:lnTo>
                    <a:pt x="87" y="29"/>
                  </a:lnTo>
                  <a:lnTo>
                    <a:pt x="85" y="29"/>
                  </a:lnTo>
                  <a:lnTo>
                    <a:pt x="84" y="28"/>
                  </a:lnTo>
                  <a:lnTo>
                    <a:pt x="81" y="28"/>
                  </a:lnTo>
                  <a:lnTo>
                    <a:pt x="79" y="28"/>
                  </a:lnTo>
                  <a:lnTo>
                    <a:pt x="77" y="27"/>
                  </a:lnTo>
                  <a:lnTo>
                    <a:pt x="75" y="27"/>
                  </a:lnTo>
                  <a:lnTo>
                    <a:pt x="72" y="26"/>
                  </a:lnTo>
                  <a:lnTo>
                    <a:pt x="70" y="26"/>
                  </a:lnTo>
                  <a:lnTo>
                    <a:pt x="68" y="25"/>
                  </a:lnTo>
                  <a:lnTo>
                    <a:pt x="65" y="23"/>
                  </a:lnTo>
                  <a:lnTo>
                    <a:pt x="60" y="22"/>
                  </a:lnTo>
                  <a:lnTo>
                    <a:pt x="58" y="22"/>
                  </a:lnTo>
                  <a:lnTo>
                    <a:pt x="56" y="21"/>
                  </a:lnTo>
                  <a:lnTo>
                    <a:pt x="53" y="21"/>
                  </a:lnTo>
                  <a:lnTo>
                    <a:pt x="51" y="20"/>
                  </a:lnTo>
                  <a:lnTo>
                    <a:pt x="48" y="19"/>
                  </a:lnTo>
                  <a:lnTo>
                    <a:pt x="43" y="18"/>
                  </a:lnTo>
                  <a:lnTo>
                    <a:pt x="39" y="16"/>
                  </a:lnTo>
                  <a:lnTo>
                    <a:pt x="34" y="14"/>
                  </a:lnTo>
                  <a:lnTo>
                    <a:pt x="31" y="13"/>
                  </a:lnTo>
                  <a:lnTo>
                    <a:pt x="26" y="11"/>
                  </a:lnTo>
                  <a:lnTo>
                    <a:pt x="22" y="9"/>
                  </a:lnTo>
                  <a:lnTo>
                    <a:pt x="17" y="8"/>
                  </a:lnTo>
                  <a:lnTo>
                    <a:pt x="13" y="5"/>
                  </a:lnTo>
                  <a:lnTo>
                    <a:pt x="9" y="3"/>
                  </a:lnTo>
                  <a:lnTo>
                    <a:pt x="5" y="2"/>
                  </a:lnTo>
                  <a:lnTo>
                    <a:pt x="0" y="0"/>
                  </a:lnTo>
                  <a:lnTo>
                    <a:pt x="137" y="318"/>
                  </a:lnTo>
                  <a:close/>
                </a:path>
              </a:pathLst>
            </a:custGeom>
            <a:solidFill>
              <a:schemeClr val="tx1"/>
            </a:solidFill>
            <a:ln w="9525">
              <a:solidFill>
                <a:schemeClr val="tx1"/>
              </a:solidFill>
              <a:round/>
              <a:headEnd/>
              <a:tailEnd/>
            </a:ln>
          </p:spPr>
          <p:txBody>
            <a:bodyPr/>
            <a:lstStyle/>
            <a:p>
              <a:endParaRPr lang="en-GB"/>
            </a:p>
          </p:txBody>
        </p:sp>
        <p:sp>
          <p:nvSpPr>
            <p:cNvPr id="71702" name="Rectangle 39"/>
            <p:cNvSpPr>
              <a:spLocks noChangeArrowheads="1"/>
            </p:cNvSpPr>
            <p:nvPr/>
          </p:nvSpPr>
          <p:spPr bwMode="auto">
            <a:xfrm>
              <a:off x="3504" y="1368"/>
              <a:ext cx="128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issue assessment</a:t>
              </a:r>
            </a:p>
          </p:txBody>
        </p:sp>
        <p:sp>
          <p:nvSpPr>
            <p:cNvPr id="71703" name="Rectangle 40"/>
            <p:cNvSpPr>
              <a:spLocks noChangeArrowheads="1"/>
            </p:cNvSpPr>
            <p:nvPr/>
          </p:nvSpPr>
          <p:spPr bwMode="auto">
            <a:xfrm>
              <a:off x="3592" y="3360"/>
              <a:ext cx="1139"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implementation</a:t>
              </a:r>
            </a:p>
          </p:txBody>
        </p:sp>
        <p:sp>
          <p:nvSpPr>
            <p:cNvPr id="71704" name="Rectangle 41"/>
            <p:cNvSpPr>
              <a:spLocks noChangeArrowheads="1"/>
            </p:cNvSpPr>
            <p:nvPr/>
          </p:nvSpPr>
          <p:spPr bwMode="auto">
            <a:xfrm>
              <a:off x="3591" y="3525"/>
              <a:ext cx="1063"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and evaluation</a:t>
              </a:r>
            </a:p>
          </p:txBody>
        </p:sp>
        <p:sp>
          <p:nvSpPr>
            <p:cNvPr id="71705" name="Rectangle 42"/>
            <p:cNvSpPr>
              <a:spLocks noChangeArrowheads="1"/>
            </p:cNvSpPr>
            <p:nvPr/>
          </p:nvSpPr>
          <p:spPr bwMode="auto">
            <a:xfrm>
              <a:off x="3430" y="2393"/>
              <a:ext cx="1544"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program preparation</a:t>
              </a:r>
            </a:p>
          </p:txBody>
        </p:sp>
        <p:sp>
          <p:nvSpPr>
            <p:cNvPr id="71706" name="Rectangle 43"/>
            <p:cNvSpPr>
              <a:spLocks noChangeArrowheads="1"/>
            </p:cNvSpPr>
            <p:nvPr/>
          </p:nvSpPr>
          <p:spPr bwMode="auto">
            <a:xfrm>
              <a:off x="3583" y="2557"/>
              <a:ext cx="118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and formulation</a:t>
              </a:r>
            </a:p>
          </p:txBody>
        </p:sp>
        <p:sp>
          <p:nvSpPr>
            <p:cNvPr id="71707" name="Text Box 44"/>
            <p:cNvSpPr txBox="1">
              <a:spLocks noChangeArrowheads="1"/>
            </p:cNvSpPr>
            <p:nvPr/>
          </p:nvSpPr>
          <p:spPr bwMode="auto">
            <a:xfrm>
              <a:off x="1920" y="3504"/>
              <a:ext cx="69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a:solidFill>
                    <a:srgbClr val="000000"/>
                  </a:solidFill>
                  <a:latin typeface="Calibri" pitchFamily="34" charset="0"/>
                </a:rPr>
                <a:t>sectors</a:t>
              </a:r>
            </a:p>
          </p:txBody>
        </p:sp>
        <p:sp>
          <p:nvSpPr>
            <p:cNvPr id="71708" name="Text Box 45"/>
            <p:cNvSpPr txBox="1">
              <a:spLocks noChangeArrowheads="1"/>
            </p:cNvSpPr>
            <p:nvPr/>
          </p:nvSpPr>
          <p:spPr bwMode="auto">
            <a:xfrm>
              <a:off x="1872" y="1632"/>
              <a:ext cx="69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a:solidFill>
                    <a:srgbClr val="000000"/>
                  </a:solidFill>
                  <a:latin typeface="Calibri" pitchFamily="34" charset="0"/>
                </a:rPr>
                <a:t>sectors</a:t>
              </a:r>
            </a:p>
          </p:txBody>
        </p:sp>
        <p:sp>
          <p:nvSpPr>
            <p:cNvPr id="71709" name="Text Box 46"/>
            <p:cNvSpPr txBox="1">
              <a:spLocks noChangeArrowheads="1"/>
            </p:cNvSpPr>
            <p:nvPr/>
          </p:nvSpPr>
          <p:spPr bwMode="auto">
            <a:xfrm rot="-5400000">
              <a:off x="881" y="2407"/>
              <a:ext cx="452" cy="2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latin typeface="Comic Sans MS" pitchFamily="66" charset="0"/>
                </a:rPr>
                <a:t>time</a:t>
              </a:r>
            </a:p>
          </p:txBody>
        </p:sp>
      </p:grpSp>
    </p:spTree>
    <p:extLst>
      <p:ext uri="{BB962C8B-B14F-4D97-AF65-F5344CB8AC3E}">
        <p14:creationId xmlns:p14="http://schemas.microsoft.com/office/powerpoint/2010/main" val="12777196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2706" name="Rectangle 2"/>
          <p:cNvSpPr>
            <a:spLocks noChangeArrowheads="1"/>
          </p:cNvSpPr>
          <p:nvPr/>
        </p:nvSpPr>
        <p:spPr bwMode="auto">
          <a:xfrm>
            <a:off x="900113" y="161925"/>
            <a:ext cx="7632700"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2000" b="1" dirty="0">
                <a:solidFill>
                  <a:schemeClr val="hlink"/>
                </a:solidFill>
                <a:latin typeface="Comic Sans MS" pitchFamily="66" charset="0"/>
              </a:rPr>
              <a:t> </a:t>
            </a:r>
            <a:r>
              <a:rPr lang="en-AU" altLang="en-US" sz="2000" b="1" dirty="0">
                <a:solidFill>
                  <a:srgbClr val="00B0F0"/>
                </a:solidFill>
                <a:latin typeface="Comic Sans MS" pitchFamily="66" charset="0"/>
              </a:rPr>
              <a:t>SECTORAL MANAGEMENT OR PLANNING.</a:t>
            </a:r>
          </a:p>
          <a:p>
            <a:pPr eaLnBrk="1" hangingPunct="1"/>
            <a:endParaRPr lang="en-US" altLang="en-US" sz="2000" b="1" dirty="0">
              <a:latin typeface="Comic Sans MS" pitchFamily="66" charset="0"/>
            </a:endParaRPr>
          </a:p>
          <a:p>
            <a:pPr eaLnBrk="1" hangingPunct="1"/>
            <a:r>
              <a:rPr lang="en-AU" altLang="en-US" sz="2000" b="1" dirty="0">
                <a:solidFill>
                  <a:schemeClr val="bg1"/>
                </a:solidFill>
                <a:latin typeface="Comic Sans MS" pitchFamily="66" charset="0"/>
              </a:rPr>
              <a:t>The management of a single resource or use by a unit of government e.g. coastal erosion, oil and gas. </a:t>
            </a:r>
          </a:p>
          <a:p>
            <a:pPr eaLnBrk="1" hangingPunct="1"/>
            <a:endParaRPr lang="en-AU" altLang="en-US" sz="2000" b="1" dirty="0">
              <a:solidFill>
                <a:schemeClr val="bg1"/>
              </a:solidFill>
              <a:latin typeface="Comic Sans MS" pitchFamily="66" charset="0"/>
            </a:endParaRPr>
          </a:p>
          <a:p>
            <a:pPr eaLnBrk="1" hangingPunct="1"/>
            <a:r>
              <a:rPr lang="en-AU" altLang="en-US" sz="2000" b="1" dirty="0">
                <a:solidFill>
                  <a:schemeClr val="bg1"/>
                </a:solidFill>
                <a:latin typeface="Comic Sans MS" pitchFamily="66" charset="0"/>
              </a:rPr>
              <a:t>International agencies describe it as a socio - economic development area.</a:t>
            </a:r>
          </a:p>
          <a:p>
            <a:pPr eaLnBrk="1" hangingPunct="1"/>
            <a:endParaRPr lang="en-AU" altLang="en-US" sz="2000" b="1" dirty="0">
              <a:solidFill>
                <a:schemeClr val="bg1"/>
              </a:solidFill>
              <a:latin typeface="Comic Sans MS" pitchFamily="66" charset="0"/>
            </a:endParaRPr>
          </a:p>
          <a:p>
            <a:pPr eaLnBrk="1" hangingPunct="1"/>
            <a:r>
              <a:rPr lang="en-AU" altLang="en-US" sz="2000" b="1" dirty="0">
                <a:solidFill>
                  <a:schemeClr val="bg1"/>
                </a:solidFill>
                <a:latin typeface="Comic Sans MS" pitchFamily="66" charset="0"/>
              </a:rPr>
              <a:t> Natural resource fields are fishing, agriculture, transport etc.</a:t>
            </a:r>
            <a:endParaRPr lang="en-US" altLang="en-US" sz="2000" b="1" dirty="0">
              <a:solidFill>
                <a:schemeClr val="bg1"/>
              </a:solidFill>
              <a:latin typeface="Comic Sans MS" pitchFamily="66" charset="0"/>
            </a:endParaRPr>
          </a:p>
          <a:p>
            <a:endParaRPr lang="en-US" altLang="en-US" sz="2400" b="1" dirty="0">
              <a:solidFill>
                <a:schemeClr val="bg1"/>
              </a:solidFill>
              <a:latin typeface="Calibri" pitchFamily="34" charset="0"/>
            </a:endParaRPr>
          </a:p>
        </p:txBody>
      </p:sp>
      <p:sp>
        <p:nvSpPr>
          <p:cNvPr id="72707" name="Rectangle 2"/>
          <p:cNvSpPr>
            <a:spLocks noChangeArrowheads="1"/>
          </p:cNvSpPr>
          <p:nvPr/>
        </p:nvSpPr>
        <p:spPr bwMode="auto">
          <a:xfrm>
            <a:off x="928688" y="3571875"/>
            <a:ext cx="7858125"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AU" altLang="en-US" sz="2000" b="1" dirty="0">
                <a:solidFill>
                  <a:schemeClr val="hlink"/>
                </a:solidFill>
                <a:latin typeface="Comic Sans MS" pitchFamily="66" charset="0"/>
              </a:rPr>
              <a:t> </a:t>
            </a:r>
            <a:r>
              <a:rPr lang="en-AU" altLang="en-US" sz="2000" b="1" dirty="0">
                <a:solidFill>
                  <a:srgbClr val="00B0F0"/>
                </a:solidFill>
                <a:latin typeface="Comic Sans MS" pitchFamily="66" charset="0"/>
              </a:rPr>
              <a:t>INTEGRATED PLANNING</a:t>
            </a:r>
            <a:r>
              <a:rPr lang="en-AU" altLang="en-US" sz="2000" b="1" dirty="0">
                <a:solidFill>
                  <a:schemeClr val="hlink"/>
                </a:solidFill>
                <a:latin typeface="Comic Sans MS" pitchFamily="66" charset="0"/>
              </a:rPr>
              <a:t>.</a:t>
            </a:r>
          </a:p>
          <a:p>
            <a:pPr eaLnBrk="1" hangingPunct="1"/>
            <a:endParaRPr lang="en-US" altLang="en-US" sz="2000" b="1" dirty="0">
              <a:solidFill>
                <a:schemeClr val="hlink"/>
              </a:solidFill>
              <a:latin typeface="Comic Sans MS" pitchFamily="66" charset="0"/>
            </a:endParaRPr>
          </a:p>
          <a:p>
            <a:pPr eaLnBrk="1" hangingPunct="1"/>
            <a:r>
              <a:rPr lang="en-AU" altLang="en-US" sz="2000" b="1" dirty="0">
                <a:solidFill>
                  <a:schemeClr val="bg1"/>
                </a:solidFill>
                <a:latin typeface="Comic Sans MS" pitchFamily="66" charset="0"/>
              </a:rPr>
              <a:t>This guides the activities of two or more sectors in planning and management. </a:t>
            </a:r>
          </a:p>
          <a:p>
            <a:pPr eaLnBrk="1" hangingPunct="1"/>
            <a:endParaRPr lang="en-AU" altLang="en-US" sz="2000" b="1" dirty="0">
              <a:solidFill>
                <a:schemeClr val="bg1"/>
              </a:solidFill>
              <a:latin typeface="Comic Sans MS" pitchFamily="66" charset="0"/>
            </a:endParaRPr>
          </a:p>
          <a:p>
            <a:pPr eaLnBrk="1" hangingPunct="1"/>
            <a:r>
              <a:rPr lang="en-AU" altLang="en-US" sz="2000" b="1" dirty="0">
                <a:solidFill>
                  <a:schemeClr val="bg1"/>
                </a:solidFill>
                <a:latin typeface="Comic Sans MS" pitchFamily="66" charset="0"/>
              </a:rPr>
              <a:t>It balances and optimizes environmental protection, public use and economic development. </a:t>
            </a:r>
          </a:p>
          <a:p>
            <a:pPr eaLnBrk="1" hangingPunct="1"/>
            <a:endParaRPr lang="en-AU" altLang="en-US" sz="2000" b="1" dirty="0">
              <a:solidFill>
                <a:schemeClr val="bg1"/>
              </a:solidFill>
              <a:latin typeface="Comic Sans MS" pitchFamily="66" charset="0"/>
            </a:endParaRPr>
          </a:p>
          <a:p>
            <a:pPr eaLnBrk="1" hangingPunct="1"/>
            <a:r>
              <a:rPr lang="en-AU" altLang="en-US" sz="2000" b="1" dirty="0">
                <a:solidFill>
                  <a:schemeClr val="bg1"/>
                </a:solidFill>
                <a:latin typeface="Comic Sans MS" pitchFamily="66" charset="0"/>
              </a:rPr>
              <a:t>National economic planning and land use planning spring to mind.</a:t>
            </a:r>
            <a:endParaRPr lang="en-US" altLang="en-US" sz="2000" dirty="0">
              <a:latin typeface="Comic Sans MS" pitchFamily="66" charset="0"/>
            </a:endParaRPr>
          </a:p>
        </p:txBody>
      </p:sp>
    </p:spTree>
    <p:extLst>
      <p:ext uri="{BB962C8B-B14F-4D97-AF65-F5344CB8AC3E}">
        <p14:creationId xmlns:p14="http://schemas.microsoft.com/office/powerpoint/2010/main" val="783704104"/>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0658" name="Text Box 2"/>
          <p:cNvSpPr txBox="1">
            <a:spLocks noChangeArrowheads="1"/>
          </p:cNvSpPr>
          <p:nvPr/>
        </p:nvSpPr>
        <p:spPr bwMode="auto">
          <a:xfrm>
            <a:off x="530225" y="438150"/>
            <a:ext cx="147027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3200" b="1" dirty="0">
                <a:solidFill>
                  <a:srgbClr val="00B0F0"/>
                </a:solidFill>
                <a:latin typeface="Calibri" pitchFamily="34" charset="0"/>
                <a:cs typeface="Times New Roman" pitchFamily="18" charset="0"/>
              </a:rPr>
              <a:t>RIO ‘92</a:t>
            </a:r>
            <a:r>
              <a:rPr lang="nl-NL" altLang="en-US" dirty="0">
                <a:solidFill>
                  <a:srgbClr val="00B0F0"/>
                </a:solidFill>
                <a:latin typeface="Calibri" pitchFamily="34" charset="0"/>
              </a:rPr>
              <a:t> </a:t>
            </a:r>
          </a:p>
        </p:txBody>
      </p:sp>
      <p:sp>
        <p:nvSpPr>
          <p:cNvPr id="94211" name="Text Box 3"/>
          <p:cNvSpPr txBox="1">
            <a:spLocks noChangeArrowheads="1"/>
          </p:cNvSpPr>
          <p:nvPr/>
        </p:nvSpPr>
        <p:spPr bwMode="auto">
          <a:xfrm>
            <a:off x="533400" y="1214438"/>
            <a:ext cx="8001000" cy="448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marL="495300" indent="-495300"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lnSpc>
                <a:spcPct val="170000"/>
              </a:lnSpc>
            </a:pPr>
            <a:r>
              <a:rPr lang="nl-NL" altLang="en-US" sz="2400">
                <a:solidFill>
                  <a:schemeClr val="bg1"/>
                </a:solidFill>
                <a:latin typeface="Comic Sans MS" pitchFamily="66" charset="0"/>
                <a:cs typeface="Times New Roman" pitchFamily="18" charset="0"/>
              </a:rPr>
              <a:t>ICZM central tool to help solve coastal problems</a:t>
            </a:r>
          </a:p>
          <a:p>
            <a:pPr eaLnBrk="1" hangingPunct="1">
              <a:lnSpc>
                <a:spcPct val="170000"/>
              </a:lnSpc>
            </a:pPr>
            <a:r>
              <a:rPr lang="nl-NL" altLang="en-US" sz="2400">
                <a:solidFill>
                  <a:schemeClr val="bg1"/>
                </a:solidFill>
                <a:latin typeface="Comic Sans MS" pitchFamily="66" charset="0"/>
                <a:cs typeface="Times New Roman" pitchFamily="18" charset="0"/>
              </a:rPr>
              <a:t>ICZM = balance between</a:t>
            </a:r>
          </a:p>
          <a:p>
            <a:pPr eaLnBrk="1" hangingPunct="1">
              <a:lnSpc>
                <a:spcPct val="170000"/>
              </a:lnSpc>
              <a:buFontTx/>
              <a:buAutoNum type="romanLcParenBoth"/>
            </a:pPr>
            <a:r>
              <a:rPr lang="nl-NL" altLang="en-US" sz="2400">
                <a:solidFill>
                  <a:schemeClr val="bg1"/>
                </a:solidFill>
                <a:latin typeface="Comic Sans MS" pitchFamily="66" charset="0"/>
                <a:cs typeface="Times New Roman" pitchFamily="18" charset="0"/>
              </a:rPr>
              <a:t>resource </a:t>
            </a:r>
            <a:r>
              <a:rPr lang="nl-NL" altLang="en-US" sz="2400" i="1">
                <a:solidFill>
                  <a:schemeClr val="bg1"/>
                </a:solidFill>
                <a:latin typeface="Comic Sans MS" pitchFamily="66" charset="0"/>
                <a:cs typeface="Times New Roman" pitchFamily="18" charset="0"/>
              </a:rPr>
              <a:t>exploitation</a:t>
            </a:r>
            <a:r>
              <a:rPr lang="nl-NL" altLang="en-US" sz="2400">
                <a:solidFill>
                  <a:schemeClr val="bg1"/>
                </a:solidFill>
                <a:latin typeface="Comic Sans MS" pitchFamily="66" charset="0"/>
                <a:cs typeface="Times New Roman" pitchFamily="18" charset="0"/>
              </a:rPr>
              <a:t> </a:t>
            </a:r>
          </a:p>
          <a:p>
            <a:pPr eaLnBrk="1" hangingPunct="1">
              <a:lnSpc>
                <a:spcPct val="170000"/>
              </a:lnSpc>
            </a:pPr>
            <a:r>
              <a:rPr lang="nl-NL" altLang="en-US" sz="2400">
                <a:solidFill>
                  <a:schemeClr val="bg1"/>
                </a:solidFill>
                <a:latin typeface="Comic Sans MS" pitchFamily="66" charset="0"/>
                <a:cs typeface="Times New Roman" pitchFamily="18" charset="0"/>
              </a:rPr>
              <a:t>(ii) </a:t>
            </a:r>
            <a:r>
              <a:rPr lang="nl-NL" altLang="en-US" sz="2400" i="1">
                <a:solidFill>
                  <a:schemeClr val="bg1"/>
                </a:solidFill>
                <a:latin typeface="Comic Sans MS" pitchFamily="66" charset="0"/>
                <a:cs typeface="Times New Roman" pitchFamily="18" charset="0"/>
              </a:rPr>
              <a:t>ecosystem</a:t>
            </a:r>
            <a:r>
              <a:rPr lang="nl-NL" altLang="en-US" sz="2400">
                <a:solidFill>
                  <a:schemeClr val="bg1"/>
                </a:solidFill>
                <a:latin typeface="Comic Sans MS" pitchFamily="66" charset="0"/>
                <a:cs typeface="Times New Roman" pitchFamily="18" charset="0"/>
              </a:rPr>
              <a:t> health </a:t>
            </a:r>
          </a:p>
          <a:p>
            <a:pPr eaLnBrk="1" hangingPunct="1">
              <a:lnSpc>
                <a:spcPct val="170000"/>
              </a:lnSpc>
            </a:pPr>
            <a:r>
              <a:rPr lang="nl-NL" altLang="en-US" sz="2400">
                <a:solidFill>
                  <a:schemeClr val="bg1"/>
                </a:solidFill>
                <a:latin typeface="Comic Sans MS" pitchFamily="66" charset="0"/>
                <a:cs typeface="Times New Roman" pitchFamily="18" charset="0"/>
              </a:rPr>
              <a:t>(iii) quality of </a:t>
            </a:r>
            <a:r>
              <a:rPr lang="nl-NL" altLang="en-US" sz="2400" i="1">
                <a:solidFill>
                  <a:schemeClr val="bg1"/>
                </a:solidFill>
                <a:latin typeface="Comic Sans MS" pitchFamily="66" charset="0"/>
                <a:cs typeface="Times New Roman" pitchFamily="18" charset="0"/>
              </a:rPr>
              <a:t>life</a:t>
            </a:r>
            <a:endParaRPr lang="nl-NL" altLang="en-US" sz="2400">
              <a:solidFill>
                <a:schemeClr val="bg1"/>
              </a:solidFill>
              <a:latin typeface="Comic Sans MS" pitchFamily="66" charset="0"/>
              <a:cs typeface="Times New Roman" pitchFamily="18" charset="0"/>
            </a:endParaRPr>
          </a:p>
          <a:p>
            <a:pPr eaLnBrk="1" hangingPunct="1">
              <a:lnSpc>
                <a:spcPct val="170000"/>
              </a:lnSpc>
            </a:pPr>
            <a:r>
              <a:rPr lang="nl-NL" altLang="en-US" sz="2400">
                <a:solidFill>
                  <a:schemeClr val="bg1"/>
                </a:solidFill>
                <a:latin typeface="Comic Sans MS" pitchFamily="66" charset="0"/>
                <a:cs typeface="Times New Roman" pitchFamily="18" charset="0"/>
              </a:rPr>
              <a:t>Governance &amp; Management processes assimilate:</a:t>
            </a:r>
          </a:p>
          <a:p>
            <a:pPr eaLnBrk="1" hangingPunct="1">
              <a:lnSpc>
                <a:spcPct val="170000"/>
              </a:lnSpc>
            </a:pPr>
            <a:r>
              <a:rPr lang="nl-NL" altLang="en-US" sz="2400">
                <a:solidFill>
                  <a:schemeClr val="bg1"/>
                </a:solidFill>
                <a:latin typeface="Comic Sans MS" pitchFamily="66" charset="0"/>
                <a:cs typeface="Times New Roman" pitchFamily="18" charset="0"/>
              </a:rPr>
              <a:t>scientific, economic, social, cultural values</a:t>
            </a:r>
            <a:endParaRPr lang="nl-NL" altLang="en-US" sz="2400">
              <a:solidFill>
                <a:schemeClr val="bg1"/>
              </a:solidFill>
              <a:latin typeface="Comic Sans MS" pitchFamily="66" charset="0"/>
            </a:endParaRPr>
          </a:p>
        </p:txBody>
      </p:sp>
      <p:pic>
        <p:nvPicPr>
          <p:cNvPr id="70660" name="Picture 4" descr="C:\Documents and Settings\Allan\My Documents\MY PICTURES\AMROTH.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7750" y="1857375"/>
            <a:ext cx="4130675"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22481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anim calcmode="lin" valueType="num">
                                      <p:cBhvr additive="base">
                                        <p:cTn id="7" dur="500" fill="hold"/>
                                        <p:tgtEl>
                                          <p:spTgt spid="942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421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4211">
                                            <p:txEl>
                                              <p:pRg st="1" end="1"/>
                                            </p:txEl>
                                          </p:spTgt>
                                        </p:tgtEl>
                                        <p:attrNameLst>
                                          <p:attrName>style.visibility</p:attrName>
                                        </p:attrNameLst>
                                      </p:cBhvr>
                                      <p:to>
                                        <p:strVal val="visible"/>
                                      </p:to>
                                    </p:set>
                                    <p:anim calcmode="lin" valueType="num">
                                      <p:cBhvr additive="base">
                                        <p:cTn id="13" dur="500" fill="hold"/>
                                        <p:tgtEl>
                                          <p:spTgt spid="942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42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4211">
                                            <p:txEl>
                                              <p:pRg st="2" end="2"/>
                                            </p:txEl>
                                          </p:spTgt>
                                        </p:tgtEl>
                                        <p:attrNameLst>
                                          <p:attrName>style.visibility</p:attrName>
                                        </p:attrNameLst>
                                      </p:cBhvr>
                                      <p:to>
                                        <p:strVal val="visible"/>
                                      </p:to>
                                    </p:set>
                                    <p:anim calcmode="lin" valueType="num">
                                      <p:cBhvr additive="base">
                                        <p:cTn id="19" dur="500" fill="hold"/>
                                        <p:tgtEl>
                                          <p:spTgt spid="942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421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4211">
                                            <p:txEl>
                                              <p:pRg st="3" end="3"/>
                                            </p:txEl>
                                          </p:spTgt>
                                        </p:tgtEl>
                                        <p:attrNameLst>
                                          <p:attrName>style.visibility</p:attrName>
                                        </p:attrNameLst>
                                      </p:cBhvr>
                                      <p:to>
                                        <p:strVal val="visible"/>
                                      </p:to>
                                    </p:set>
                                    <p:anim calcmode="lin" valueType="num">
                                      <p:cBhvr additive="base">
                                        <p:cTn id="25" dur="500" fill="hold"/>
                                        <p:tgtEl>
                                          <p:spTgt spid="942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42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4211">
                                            <p:txEl>
                                              <p:pRg st="4" end="4"/>
                                            </p:txEl>
                                          </p:spTgt>
                                        </p:tgtEl>
                                        <p:attrNameLst>
                                          <p:attrName>style.visibility</p:attrName>
                                        </p:attrNameLst>
                                      </p:cBhvr>
                                      <p:to>
                                        <p:strVal val="visible"/>
                                      </p:to>
                                    </p:set>
                                    <p:anim calcmode="lin" valueType="num">
                                      <p:cBhvr additive="base">
                                        <p:cTn id="31" dur="500" fill="hold"/>
                                        <p:tgtEl>
                                          <p:spTgt spid="942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42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4211">
                                            <p:txEl>
                                              <p:pRg st="5" end="5"/>
                                            </p:txEl>
                                          </p:spTgt>
                                        </p:tgtEl>
                                        <p:attrNameLst>
                                          <p:attrName>style.visibility</p:attrName>
                                        </p:attrNameLst>
                                      </p:cBhvr>
                                      <p:to>
                                        <p:strVal val="visible"/>
                                      </p:to>
                                    </p:set>
                                    <p:anim calcmode="lin" valueType="num">
                                      <p:cBhvr additive="base">
                                        <p:cTn id="37" dur="500" fill="hold"/>
                                        <p:tgtEl>
                                          <p:spTgt spid="9421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42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4211">
                                            <p:txEl>
                                              <p:pRg st="6" end="6"/>
                                            </p:txEl>
                                          </p:spTgt>
                                        </p:tgtEl>
                                        <p:attrNameLst>
                                          <p:attrName>style.visibility</p:attrName>
                                        </p:attrNameLst>
                                      </p:cBhvr>
                                      <p:to>
                                        <p:strVal val="visible"/>
                                      </p:to>
                                    </p:set>
                                    <p:anim calcmode="lin" valueType="num">
                                      <p:cBhvr additive="base">
                                        <p:cTn id="43" dur="500" fill="hold"/>
                                        <p:tgtEl>
                                          <p:spTgt spid="9421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4211">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bg>
      <p:bgPr>
        <a:solidFill>
          <a:srgbClr val="002060"/>
        </a:solidFill>
        <a:effectLst/>
      </p:bgPr>
    </p:bg>
    <p:spTree>
      <p:nvGrpSpPr>
        <p:cNvPr id="1" name=""/>
        <p:cNvGrpSpPr/>
        <p:nvPr/>
      </p:nvGrpSpPr>
      <p:grpSpPr>
        <a:xfrm>
          <a:off x="0" y="0"/>
          <a:ext cx="0" cy="0"/>
          <a:chOff x="0" y="0"/>
          <a:chExt cx="0" cy="0"/>
        </a:xfrm>
      </p:grpSpPr>
      <p:pic>
        <p:nvPicPr>
          <p:cNvPr id="3076" name="Picture 2" descr="Imag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8788"/>
            <a:ext cx="9144000" cy="6399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7" name="Text Box 3"/>
          <p:cNvSpPr txBox="1">
            <a:spLocks noChangeArrowheads="1"/>
          </p:cNvSpPr>
          <p:nvPr/>
        </p:nvSpPr>
        <p:spPr bwMode="auto">
          <a:xfrm>
            <a:off x="1476375" y="0"/>
            <a:ext cx="7127875" cy="20680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058" tIns="41029" rIns="82058" bIns="41029">
            <a:spAutoFit/>
          </a:bodyPr>
          <a:lstStyle>
            <a:lvl1pPr defTabSz="820738" eaLnBrk="0" hangingPunct="0">
              <a:defRPr>
                <a:solidFill>
                  <a:schemeClr val="tx1"/>
                </a:solidFill>
                <a:latin typeface="Arial" pitchFamily="34" charset="0"/>
              </a:defRPr>
            </a:lvl1pPr>
            <a:lvl2pPr marL="742950" indent="-285750" defTabSz="820738" eaLnBrk="0" hangingPunct="0">
              <a:defRPr>
                <a:solidFill>
                  <a:schemeClr val="tx1"/>
                </a:solidFill>
                <a:latin typeface="Arial" pitchFamily="34" charset="0"/>
              </a:defRPr>
            </a:lvl2pPr>
            <a:lvl3pPr marL="1143000" indent="-228600" defTabSz="820738" eaLnBrk="0" hangingPunct="0">
              <a:defRPr>
                <a:solidFill>
                  <a:schemeClr val="tx1"/>
                </a:solidFill>
                <a:latin typeface="Arial" pitchFamily="34" charset="0"/>
              </a:defRPr>
            </a:lvl3pPr>
            <a:lvl4pPr marL="1600200" indent="-228600" defTabSz="820738" eaLnBrk="0" hangingPunct="0">
              <a:defRPr>
                <a:solidFill>
                  <a:schemeClr val="tx1"/>
                </a:solidFill>
                <a:latin typeface="Arial" pitchFamily="34" charset="0"/>
              </a:defRPr>
            </a:lvl4pPr>
            <a:lvl5pPr marL="2057400" indent="-228600" defTabSz="820738" eaLnBrk="0" hangingPunct="0">
              <a:defRPr>
                <a:solidFill>
                  <a:schemeClr val="tx1"/>
                </a:solidFill>
                <a:latin typeface="Arial" pitchFamily="34" charset="0"/>
              </a:defRPr>
            </a:lvl5pPr>
            <a:lvl6pPr marL="2514600" indent="-228600" defTabSz="820738" eaLnBrk="0" fontAlgn="base" hangingPunct="0">
              <a:spcBef>
                <a:spcPct val="0"/>
              </a:spcBef>
              <a:spcAft>
                <a:spcPct val="0"/>
              </a:spcAft>
              <a:defRPr>
                <a:solidFill>
                  <a:schemeClr val="tx1"/>
                </a:solidFill>
                <a:latin typeface="Arial" pitchFamily="34" charset="0"/>
              </a:defRPr>
            </a:lvl6pPr>
            <a:lvl7pPr marL="2971800" indent="-228600" defTabSz="820738" eaLnBrk="0" fontAlgn="base" hangingPunct="0">
              <a:spcBef>
                <a:spcPct val="0"/>
              </a:spcBef>
              <a:spcAft>
                <a:spcPct val="0"/>
              </a:spcAft>
              <a:defRPr>
                <a:solidFill>
                  <a:schemeClr val="tx1"/>
                </a:solidFill>
                <a:latin typeface="Arial" pitchFamily="34" charset="0"/>
              </a:defRPr>
            </a:lvl7pPr>
            <a:lvl8pPr marL="3429000" indent="-228600" defTabSz="820738" eaLnBrk="0" fontAlgn="base" hangingPunct="0">
              <a:spcBef>
                <a:spcPct val="0"/>
              </a:spcBef>
              <a:spcAft>
                <a:spcPct val="0"/>
              </a:spcAft>
              <a:defRPr>
                <a:solidFill>
                  <a:schemeClr val="tx1"/>
                </a:solidFill>
                <a:latin typeface="Arial" pitchFamily="34" charset="0"/>
              </a:defRPr>
            </a:lvl8pPr>
            <a:lvl9pPr marL="3886200" indent="-228600" defTabSz="820738" eaLnBrk="0" fontAlgn="base" hangingPunct="0">
              <a:spcBef>
                <a:spcPct val="0"/>
              </a:spcBef>
              <a:spcAft>
                <a:spcPct val="0"/>
              </a:spcAft>
              <a:defRPr>
                <a:solidFill>
                  <a:schemeClr val="tx1"/>
                </a:solidFill>
                <a:latin typeface="Arial" pitchFamily="34" charset="0"/>
              </a:defRPr>
            </a:lvl9pPr>
          </a:lstStyle>
          <a:p>
            <a:pPr eaLnBrk="1" hangingPunct="1"/>
            <a:r>
              <a:rPr lang="en-GB" altLang="en-US" sz="2900" b="1" dirty="0">
                <a:solidFill>
                  <a:schemeClr val="bg1"/>
                </a:solidFill>
                <a:latin typeface="Calibri" pitchFamily="34" charset="0"/>
              </a:rPr>
              <a:t> </a:t>
            </a:r>
            <a:r>
              <a:rPr lang="en-GB" altLang="en-US" sz="2400" b="1" dirty="0" smtClean="0">
                <a:solidFill>
                  <a:schemeClr val="bg1"/>
                </a:solidFill>
                <a:latin typeface="Comic Sans MS" pitchFamily="66" charset="0"/>
              </a:rPr>
              <a:t>An ICM </a:t>
            </a:r>
            <a:r>
              <a:rPr lang="en-GB" altLang="en-US" sz="2400" b="1" dirty="0">
                <a:solidFill>
                  <a:schemeClr val="bg1"/>
                </a:solidFill>
                <a:latin typeface="Comic Sans MS" pitchFamily="66" charset="0"/>
              </a:rPr>
              <a:t>strategy needs four P’s</a:t>
            </a:r>
            <a:r>
              <a:rPr lang="en-GB" altLang="en-US" sz="2900" b="1" dirty="0">
                <a:latin typeface="Calibri" pitchFamily="34" charset="0"/>
              </a:rPr>
              <a:t>:</a:t>
            </a:r>
          </a:p>
          <a:p>
            <a:pPr eaLnBrk="1" hangingPunct="1">
              <a:buClr>
                <a:srgbClr val="FC1004"/>
              </a:buClr>
              <a:buFont typeface="Wingdings" pitchFamily="2" charset="2"/>
              <a:buChar char="Ø"/>
            </a:pPr>
            <a:r>
              <a:rPr lang="en-GB" altLang="en-US" sz="2500" b="1" dirty="0">
                <a:solidFill>
                  <a:schemeClr val="bg1"/>
                </a:solidFill>
                <a:latin typeface="Calibri" pitchFamily="34" charset="0"/>
              </a:rPr>
              <a:t> </a:t>
            </a:r>
            <a:r>
              <a:rPr lang="en-GB" altLang="en-US" sz="2500" b="1" dirty="0" smtClean="0">
                <a:solidFill>
                  <a:schemeClr val="bg1"/>
                </a:solidFill>
                <a:latin typeface="Calibri" pitchFamily="34" charset="0"/>
              </a:rPr>
              <a:t> </a:t>
            </a:r>
            <a:r>
              <a:rPr lang="en-GB" altLang="en-US" sz="2500" b="1" dirty="0" smtClean="0">
                <a:solidFill>
                  <a:schemeClr val="bg1"/>
                </a:solidFill>
                <a:latin typeface="Comic Sans MS" pitchFamily="66" charset="0"/>
              </a:rPr>
              <a:t>Practitioners</a:t>
            </a:r>
            <a:endParaRPr lang="en-GB" altLang="en-US" sz="2500" b="1" dirty="0">
              <a:solidFill>
                <a:schemeClr val="bg1"/>
              </a:solidFill>
              <a:latin typeface="Comic Sans MS" pitchFamily="66" charset="0"/>
            </a:endParaRPr>
          </a:p>
          <a:p>
            <a:pPr eaLnBrk="1" hangingPunct="1">
              <a:buClr>
                <a:srgbClr val="FC1004"/>
              </a:buClr>
              <a:buFont typeface="Wingdings" pitchFamily="2" charset="2"/>
              <a:buChar char="Ø"/>
            </a:pPr>
            <a:r>
              <a:rPr lang="en-GB" altLang="en-US" sz="2500" b="1" dirty="0">
                <a:solidFill>
                  <a:schemeClr val="bg1"/>
                </a:solidFill>
                <a:latin typeface="Comic Sans MS" pitchFamily="66" charset="0"/>
              </a:rPr>
              <a:t> Public</a:t>
            </a:r>
          </a:p>
          <a:p>
            <a:pPr eaLnBrk="1" hangingPunct="1">
              <a:buClr>
                <a:srgbClr val="FC1004"/>
              </a:buClr>
              <a:buFont typeface="Wingdings" pitchFamily="2" charset="2"/>
              <a:buChar char="Ø"/>
            </a:pPr>
            <a:r>
              <a:rPr lang="en-GB" altLang="en-US" sz="2500" b="1" dirty="0">
                <a:solidFill>
                  <a:schemeClr val="bg1"/>
                </a:solidFill>
                <a:latin typeface="Comic Sans MS" pitchFamily="66" charset="0"/>
              </a:rPr>
              <a:t> Professionals</a:t>
            </a:r>
          </a:p>
          <a:p>
            <a:pPr eaLnBrk="1" hangingPunct="1">
              <a:buClr>
                <a:srgbClr val="FC1004"/>
              </a:buClr>
              <a:buFont typeface="Wingdings" pitchFamily="2" charset="2"/>
              <a:buChar char="Ø"/>
            </a:pPr>
            <a:r>
              <a:rPr lang="en-GB" altLang="en-US" sz="2500" b="1" dirty="0">
                <a:solidFill>
                  <a:schemeClr val="bg1"/>
                </a:solidFill>
                <a:latin typeface="Comic Sans MS" pitchFamily="66" charset="0"/>
              </a:rPr>
              <a:t> Politicians</a:t>
            </a:r>
            <a:endParaRPr lang="en-US" altLang="en-US" sz="2500" b="1" dirty="0">
              <a:solidFill>
                <a:schemeClr val="bg1"/>
              </a:solidFill>
              <a:latin typeface="Comic Sans MS" pitchFamily="66" charset="0"/>
            </a:endParaRPr>
          </a:p>
        </p:txBody>
      </p:sp>
      <p:sp>
        <p:nvSpPr>
          <p:cNvPr id="3078" name="Text Box 4"/>
          <p:cNvSpPr txBox="1">
            <a:spLocks noChangeArrowheads="1"/>
          </p:cNvSpPr>
          <p:nvPr/>
        </p:nvSpPr>
        <p:spPr bwMode="auto">
          <a:xfrm>
            <a:off x="6524625" y="5229225"/>
            <a:ext cx="2619375"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058" tIns="41029" rIns="82058" bIns="41029">
            <a:spAutoFit/>
          </a:bodyPr>
          <a:lstStyle>
            <a:lvl1pPr defTabSz="820738" eaLnBrk="0" hangingPunct="0">
              <a:defRPr>
                <a:solidFill>
                  <a:schemeClr val="tx1"/>
                </a:solidFill>
                <a:latin typeface="Arial" pitchFamily="34" charset="0"/>
              </a:defRPr>
            </a:lvl1pPr>
            <a:lvl2pPr marL="742950" indent="-285750" defTabSz="820738" eaLnBrk="0" hangingPunct="0">
              <a:defRPr>
                <a:solidFill>
                  <a:schemeClr val="tx1"/>
                </a:solidFill>
                <a:latin typeface="Arial" pitchFamily="34" charset="0"/>
              </a:defRPr>
            </a:lvl2pPr>
            <a:lvl3pPr marL="1143000" indent="-228600" defTabSz="820738" eaLnBrk="0" hangingPunct="0">
              <a:defRPr>
                <a:solidFill>
                  <a:schemeClr val="tx1"/>
                </a:solidFill>
                <a:latin typeface="Arial" pitchFamily="34" charset="0"/>
              </a:defRPr>
            </a:lvl3pPr>
            <a:lvl4pPr marL="1600200" indent="-228600" defTabSz="820738" eaLnBrk="0" hangingPunct="0">
              <a:defRPr>
                <a:solidFill>
                  <a:schemeClr val="tx1"/>
                </a:solidFill>
                <a:latin typeface="Arial" pitchFamily="34" charset="0"/>
              </a:defRPr>
            </a:lvl4pPr>
            <a:lvl5pPr marL="2057400" indent="-228600" defTabSz="820738" eaLnBrk="0" hangingPunct="0">
              <a:defRPr>
                <a:solidFill>
                  <a:schemeClr val="tx1"/>
                </a:solidFill>
                <a:latin typeface="Arial" pitchFamily="34" charset="0"/>
              </a:defRPr>
            </a:lvl5pPr>
            <a:lvl6pPr marL="2514600" indent="-228600" defTabSz="820738" eaLnBrk="0" fontAlgn="base" hangingPunct="0">
              <a:spcBef>
                <a:spcPct val="0"/>
              </a:spcBef>
              <a:spcAft>
                <a:spcPct val="0"/>
              </a:spcAft>
              <a:defRPr>
                <a:solidFill>
                  <a:schemeClr val="tx1"/>
                </a:solidFill>
                <a:latin typeface="Arial" pitchFamily="34" charset="0"/>
              </a:defRPr>
            </a:lvl6pPr>
            <a:lvl7pPr marL="2971800" indent="-228600" defTabSz="820738" eaLnBrk="0" fontAlgn="base" hangingPunct="0">
              <a:spcBef>
                <a:spcPct val="0"/>
              </a:spcBef>
              <a:spcAft>
                <a:spcPct val="0"/>
              </a:spcAft>
              <a:defRPr>
                <a:solidFill>
                  <a:schemeClr val="tx1"/>
                </a:solidFill>
                <a:latin typeface="Arial" pitchFamily="34" charset="0"/>
              </a:defRPr>
            </a:lvl7pPr>
            <a:lvl8pPr marL="3429000" indent="-228600" defTabSz="820738" eaLnBrk="0" fontAlgn="base" hangingPunct="0">
              <a:spcBef>
                <a:spcPct val="0"/>
              </a:spcBef>
              <a:spcAft>
                <a:spcPct val="0"/>
              </a:spcAft>
              <a:defRPr>
                <a:solidFill>
                  <a:schemeClr val="tx1"/>
                </a:solidFill>
                <a:latin typeface="Arial" pitchFamily="34" charset="0"/>
              </a:defRPr>
            </a:lvl8pPr>
            <a:lvl9pPr marL="3886200" indent="-228600" defTabSz="820738" eaLnBrk="0" fontAlgn="base" hangingPunct="0">
              <a:spcBef>
                <a:spcPct val="0"/>
              </a:spcBef>
              <a:spcAft>
                <a:spcPct val="0"/>
              </a:spcAft>
              <a:defRPr>
                <a:solidFill>
                  <a:schemeClr val="tx1"/>
                </a:solidFill>
                <a:latin typeface="Arial" pitchFamily="34" charset="0"/>
              </a:defRPr>
            </a:lvl9pPr>
          </a:lstStyle>
          <a:p>
            <a:pPr eaLnBrk="1" hangingPunct="1"/>
            <a:endParaRPr lang="en-GB" altLang="en-US" sz="2500" b="1">
              <a:solidFill>
                <a:schemeClr val="bg1"/>
              </a:solidFill>
              <a:latin typeface="Calibri" pitchFamily="34" charset="0"/>
            </a:endParaRPr>
          </a:p>
          <a:p>
            <a:pPr eaLnBrk="1" hangingPunct="1"/>
            <a:r>
              <a:rPr lang="en-GB" altLang="en-US" sz="2500" b="1">
                <a:solidFill>
                  <a:schemeClr val="bg1"/>
                </a:solidFill>
                <a:latin typeface="Calibri" pitchFamily="34" charset="0"/>
              </a:rPr>
              <a:t>    Organisation</a:t>
            </a:r>
          </a:p>
          <a:p>
            <a:pPr eaLnBrk="1" hangingPunct="1"/>
            <a:r>
              <a:rPr lang="en-GB" altLang="en-US" sz="2500" b="1">
                <a:solidFill>
                  <a:schemeClr val="bg1"/>
                </a:solidFill>
                <a:latin typeface="Calibri" pitchFamily="34" charset="0"/>
              </a:rPr>
              <a:t>  Measurement</a:t>
            </a:r>
          </a:p>
          <a:p>
            <a:pPr eaLnBrk="1" hangingPunct="1"/>
            <a:r>
              <a:rPr lang="en-GB" altLang="en-US" sz="2500" b="1">
                <a:solidFill>
                  <a:schemeClr val="bg1"/>
                </a:solidFill>
                <a:latin typeface="Calibri" pitchFamily="34" charset="0"/>
              </a:rPr>
              <a:t>Conceptualisation</a:t>
            </a:r>
            <a:endParaRPr lang="en-US" altLang="en-US" sz="2500" b="1">
              <a:solidFill>
                <a:schemeClr val="bg1"/>
              </a:solidFill>
              <a:latin typeface="Calibri" pitchFamily="34" charset="0"/>
            </a:endParaRPr>
          </a:p>
        </p:txBody>
      </p:sp>
      <p:pic>
        <p:nvPicPr>
          <p:cNvPr id="121861" name="Picture 5" descr="Bush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1487488"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1862" name="Picture 6" descr="aezz"/>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9563" y="2420938"/>
            <a:ext cx="2484437" cy="2144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1864" name="Picture 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88125" y="476250"/>
            <a:ext cx="2555875"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21865" name="Object 9"/>
          <p:cNvGraphicFramePr>
            <a:graphicFrameLocks noChangeAspect="1"/>
          </p:cNvGraphicFramePr>
          <p:nvPr/>
        </p:nvGraphicFramePr>
        <p:xfrm>
          <a:off x="0" y="1916113"/>
          <a:ext cx="6588125" cy="3260725"/>
        </p:xfrm>
        <a:graphic>
          <a:graphicData uri="http://schemas.openxmlformats.org/presentationml/2006/ole">
            <mc:AlternateContent xmlns:mc="http://schemas.openxmlformats.org/markup-compatibility/2006">
              <mc:Choice xmlns:v="urn:schemas-microsoft-com:vml" Requires="v">
                <p:oleObj spid="_x0000_s7206" name="Document" r:id="rId8" imgW="5949095" imgH="3476691" progId="Word.Document.8">
                  <p:embed/>
                </p:oleObj>
              </mc:Choice>
              <mc:Fallback>
                <p:oleObj name="Document" r:id="rId8" imgW="5949095" imgH="3476691" progId="Word.Document.8">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1916113"/>
                        <a:ext cx="6588125" cy="326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121866" name="Picture 10" descr="CAQ3O9EB"/>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0" y="4508500"/>
            <a:ext cx="1331913" cy="909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1868" name="Picture 12" descr="Image 5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67175" y="476250"/>
            <a:ext cx="2592388"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80646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1868"/>
                                        </p:tgtEl>
                                        <p:attrNameLst>
                                          <p:attrName>style.visibility</p:attrName>
                                        </p:attrNameLst>
                                      </p:cBhvr>
                                      <p:to>
                                        <p:strVal val="visible"/>
                                      </p:to>
                                    </p:set>
                                    <p:anim calcmode="lin" valueType="num">
                                      <p:cBhvr additive="base">
                                        <p:cTn id="7" dur="500" fill="hold"/>
                                        <p:tgtEl>
                                          <p:spTgt spid="121868"/>
                                        </p:tgtEl>
                                        <p:attrNameLst>
                                          <p:attrName>ppt_x</p:attrName>
                                        </p:attrNameLst>
                                      </p:cBhvr>
                                      <p:tavLst>
                                        <p:tav tm="0">
                                          <p:val>
                                            <p:strVal val="#ppt_x"/>
                                          </p:val>
                                        </p:tav>
                                        <p:tav tm="100000">
                                          <p:val>
                                            <p:strVal val="#ppt_x"/>
                                          </p:val>
                                        </p:tav>
                                      </p:tavLst>
                                    </p:anim>
                                    <p:anim calcmode="lin" valueType="num">
                                      <p:cBhvr additive="base">
                                        <p:cTn id="8" dur="500" fill="hold"/>
                                        <p:tgtEl>
                                          <p:spTgt spid="12186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1864"/>
                                        </p:tgtEl>
                                        <p:attrNameLst>
                                          <p:attrName>style.visibility</p:attrName>
                                        </p:attrNameLst>
                                      </p:cBhvr>
                                      <p:to>
                                        <p:strVal val="visible"/>
                                      </p:to>
                                    </p:set>
                                    <p:anim calcmode="lin" valueType="num">
                                      <p:cBhvr additive="base">
                                        <p:cTn id="13" dur="500" fill="hold"/>
                                        <p:tgtEl>
                                          <p:spTgt spid="121864"/>
                                        </p:tgtEl>
                                        <p:attrNameLst>
                                          <p:attrName>ppt_x</p:attrName>
                                        </p:attrNameLst>
                                      </p:cBhvr>
                                      <p:tavLst>
                                        <p:tav tm="0">
                                          <p:val>
                                            <p:strVal val="#ppt_x"/>
                                          </p:val>
                                        </p:tav>
                                        <p:tav tm="100000">
                                          <p:val>
                                            <p:strVal val="#ppt_x"/>
                                          </p:val>
                                        </p:tav>
                                      </p:tavLst>
                                    </p:anim>
                                    <p:anim calcmode="lin" valueType="num">
                                      <p:cBhvr additive="base">
                                        <p:cTn id="14" dur="500" fill="hold"/>
                                        <p:tgtEl>
                                          <p:spTgt spid="12186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1862"/>
                                        </p:tgtEl>
                                        <p:attrNameLst>
                                          <p:attrName>style.visibility</p:attrName>
                                        </p:attrNameLst>
                                      </p:cBhvr>
                                      <p:to>
                                        <p:strVal val="visible"/>
                                      </p:to>
                                    </p:set>
                                    <p:anim calcmode="lin" valueType="num">
                                      <p:cBhvr additive="base">
                                        <p:cTn id="19" dur="500" fill="hold"/>
                                        <p:tgtEl>
                                          <p:spTgt spid="121862"/>
                                        </p:tgtEl>
                                        <p:attrNameLst>
                                          <p:attrName>ppt_x</p:attrName>
                                        </p:attrNameLst>
                                      </p:cBhvr>
                                      <p:tavLst>
                                        <p:tav tm="0">
                                          <p:val>
                                            <p:strVal val="#ppt_x"/>
                                          </p:val>
                                        </p:tav>
                                        <p:tav tm="100000">
                                          <p:val>
                                            <p:strVal val="#ppt_x"/>
                                          </p:val>
                                        </p:tav>
                                      </p:tavLst>
                                    </p:anim>
                                    <p:anim calcmode="lin" valueType="num">
                                      <p:cBhvr additive="base">
                                        <p:cTn id="20" dur="500" fill="hold"/>
                                        <p:tgtEl>
                                          <p:spTgt spid="121862"/>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1861"/>
                                        </p:tgtEl>
                                        <p:attrNameLst>
                                          <p:attrName>style.visibility</p:attrName>
                                        </p:attrNameLst>
                                      </p:cBhvr>
                                      <p:to>
                                        <p:strVal val="visible"/>
                                      </p:to>
                                    </p:set>
                                    <p:anim calcmode="lin" valueType="num">
                                      <p:cBhvr additive="base">
                                        <p:cTn id="25" dur="500" fill="hold"/>
                                        <p:tgtEl>
                                          <p:spTgt spid="121861"/>
                                        </p:tgtEl>
                                        <p:attrNameLst>
                                          <p:attrName>ppt_x</p:attrName>
                                        </p:attrNameLst>
                                      </p:cBhvr>
                                      <p:tavLst>
                                        <p:tav tm="0">
                                          <p:val>
                                            <p:strVal val="#ppt_x"/>
                                          </p:val>
                                        </p:tav>
                                        <p:tav tm="100000">
                                          <p:val>
                                            <p:strVal val="#ppt_x"/>
                                          </p:val>
                                        </p:tav>
                                      </p:tavLst>
                                    </p:anim>
                                    <p:anim calcmode="lin" valueType="num">
                                      <p:cBhvr additive="base">
                                        <p:cTn id="26" dur="500" fill="hold"/>
                                        <p:tgtEl>
                                          <p:spTgt spid="121861"/>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1865"/>
                                        </p:tgtEl>
                                        <p:attrNameLst>
                                          <p:attrName>style.visibility</p:attrName>
                                        </p:attrNameLst>
                                      </p:cBhvr>
                                      <p:to>
                                        <p:strVal val="visible"/>
                                      </p:to>
                                    </p:set>
                                    <p:anim calcmode="lin" valueType="num">
                                      <p:cBhvr additive="base">
                                        <p:cTn id="31" dur="500" fill="hold"/>
                                        <p:tgtEl>
                                          <p:spTgt spid="121865"/>
                                        </p:tgtEl>
                                        <p:attrNameLst>
                                          <p:attrName>ppt_x</p:attrName>
                                        </p:attrNameLst>
                                      </p:cBhvr>
                                      <p:tavLst>
                                        <p:tav tm="0">
                                          <p:val>
                                            <p:strVal val="#ppt_x"/>
                                          </p:val>
                                        </p:tav>
                                        <p:tav tm="100000">
                                          <p:val>
                                            <p:strVal val="#ppt_x"/>
                                          </p:val>
                                        </p:tav>
                                      </p:tavLst>
                                    </p:anim>
                                    <p:anim calcmode="lin" valueType="num">
                                      <p:cBhvr additive="base">
                                        <p:cTn id="32" dur="500" fill="hold"/>
                                        <p:tgtEl>
                                          <p:spTgt spid="121865"/>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121866"/>
                                        </p:tgtEl>
                                        <p:attrNameLst>
                                          <p:attrName>style.visibility</p:attrName>
                                        </p:attrNameLst>
                                      </p:cBhvr>
                                      <p:to>
                                        <p:strVal val="visible"/>
                                      </p:to>
                                    </p:set>
                                    <p:anim calcmode="lin" valueType="num">
                                      <p:cBhvr additive="base">
                                        <p:cTn id="37" dur="500" fill="hold"/>
                                        <p:tgtEl>
                                          <p:spTgt spid="121866"/>
                                        </p:tgtEl>
                                        <p:attrNameLst>
                                          <p:attrName>ppt_x</p:attrName>
                                        </p:attrNameLst>
                                      </p:cBhvr>
                                      <p:tavLst>
                                        <p:tav tm="0">
                                          <p:val>
                                            <p:strVal val="#ppt_x"/>
                                          </p:val>
                                        </p:tav>
                                        <p:tav tm="100000">
                                          <p:val>
                                            <p:strVal val="#ppt_x"/>
                                          </p:val>
                                        </p:tav>
                                      </p:tavLst>
                                    </p:anim>
                                    <p:anim calcmode="lin" valueType="num">
                                      <p:cBhvr additive="base">
                                        <p:cTn id="38" dur="500" fill="hold"/>
                                        <p:tgtEl>
                                          <p:spTgt spid="1218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3730" name="Text Box 2"/>
          <p:cNvSpPr txBox="1">
            <a:spLocks noChangeArrowheads="1"/>
          </p:cNvSpPr>
          <p:nvPr/>
        </p:nvSpPr>
        <p:spPr bwMode="auto">
          <a:xfrm>
            <a:off x="609600" y="214313"/>
            <a:ext cx="7696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3200" b="1">
                <a:solidFill>
                  <a:schemeClr val="accent1"/>
                </a:solidFill>
                <a:latin typeface="Calibri" pitchFamily="34" charset="0"/>
                <a:cs typeface="Times New Roman" pitchFamily="18" charset="0"/>
              </a:rPr>
              <a:t>ORDERS OF OUTCOME, Olsen 2003</a:t>
            </a:r>
            <a:r>
              <a:rPr lang="nl-NL" altLang="en-US" sz="3200" b="1">
                <a:solidFill>
                  <a:schemeClr val="accent1"/>
                </a:solidFill>
                <a:latin typeface="Calibri" pitchFamily="34" charset="0"/>
                <a:cs typeface="Times New Roman" pitchFamily="18" charset="0"/>
              </a:rPr>
              <a:t> </a:t>
            </a:r>
          </a:p>
        </p:txBody>
      </p:sp>
      <p:sp>
        <p:nvSpPr>
          <p:cNvPr id="73731" name="Rectangle 5"/>
          <p:cNvSpPr>
            <a:spLocks noChangeArrowheads="1"/>
          </p:cNvSpPr>
          <p:nvPr/>
        </p:nvSpPr>
        <p:spPr bwMode="auto">
          <a:xfrm>
            <a:off x="2066925" y="12811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pic>
        <p:nvPicPr>
          <p:cNvPr id="103428" name="Picture 4" descr="four-orders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338" y="939800"/>
            <a:ext cx="8983662" cy="591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37439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1000"/>
                                  </p:stCondLst>
                                  <p:childTnLst>
                                    <p:set>
                                      <p:cBhvr>
                                        <p:cTn id="6" dur="1" fill="hold">
                                          <p:stCondLst>
                                            <p:cond delay="0"/>
                                          </p:stCondLst>
                                        </p:cTn>
                                        <p:tgtEl>
                                          <p:spTgt spid="103428"/>
                                        </p:tgtEl>
                                        <p:attrNameLst>
                                          <p:attrName>style.visibility</p:attrName>
                                        </p:attrNameLst>
                                      </p:cBhvr>
                                      <p:to>
                                        <p:strVal val="visible"/>
                                      </p:to>
                                    </p:set>
                                    <p:anim calcmode="lin" valueType="num">
                                      <p:cBhvr additive="base">
                                        <p:cTn id="7" dur="500" fill="hold"/>
                                        <p:tgtEl>
                                          <p:spTgt spid="103428"/>
                                        </p:tgtEl>
                                        <p:attrNameLst>
                                          <p:attrName>ppt_x</p:attrName>
                                        </p:attrNameLst>
                                      </p:cBhvr>
                                      <p:tavLst>
                                        <p:tav tm="0">
                                          <p:val>
                                            <p:strVal val="0-#ppt_w/2"/>
                                          </p:val>
                                        </p:tav>
                                        <p:tav tm="100000">
                                          <p:val>
                                            <p:strVal val="#ppt_x"/>
                                          </p:val>
                                        </p:tav>
                                      </p:tavLst>
                                    </p:anim>
                                    <p:anim calcmode="lin" valueType="num">
                                      <p:cBhvr additive="base">
                                        <p:cTn id="8" dur="500" fill="hold"/>
                                        <p:tgtEl>
                                          <p:spTgt spid="1034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4754" name="Text Box 2"/>
          <p:cNvSpPr txBox="1">
            <a:spLocks noChangeArrowheads="1"/>
          </p:cNvSpPr>
          <p:nvPr/>
        </p:nvSpPr>
        <p:spPr bwMode="auto">
          <a:xfrm>
            <a:off x="609600" y="457200"/>
            <a:ext cx="7696200"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3200" b="1">
                <a:solidFill>
                  <a:schemeClr val="accent1"/>
                </a:solidFill>
                <a:latin typeface="Calibri" pitchFamily="34" charset="0"/>
                <a:cs typeface="Times New Roman" pitchFamily="18" charset="0"/>
              </a:rPr>
              <a:t>             CHANGE IN BEHAVIOUR</a:t>
            </a:r>
          </a:p>
        </p:txBody>
      </p:sp>
      <p:sp>
        <p:nvSpPr>
          <p:cNvPr id="74755" name="Rectangle 3"/>
          <p:cNvSpPr>
            <a:spLocks noChangeArrowheads="1"/>
          </p:cNvSpPr>
          <p:nvPr/>
        </p:nvSpPr>
        <p:spPr bwMode="auto">
          <a:xfrm>
            <a:off x="2066925" y="12811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74756" name="Rectangle 6"/>
          <p:cNvSpPr>
            <a:spLocks noChangeArrowheads="1"/>
          </p:cNvSpPr>
          <p:nvPr/>
        </p:nvSpPr>
        <p:spPr bwMode="auto">
          <a:xfrm>
            <a:off x="1966913" y="203835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grpSp>
        <p:nvGrpSpPr>
          <p:cNvPr id="74757" name="Group 40"/>
          <p:cNvGrpSpPr>
            <a:grpSpLocks/>
          </p:cNvGrpSpPr>
          <p:nvPr/>
        </p:nvGrpSpPr>
        <p:grpSpPr bwMode="auto">
          <a:xfrm>
            <a:off x="381000" y="1600200"/>
            <a:ext cx="8305800" cy="4662488"/>
            <a:chOff x="552" y="1140"/>
            <a:chExt cx="4615" cy="2407"/>
          </a:xfrm>
        </p:grpSpPr>
        <p:sp>
          <p:nvSpPr>
            <p:cNvPr id="74758" name="Rectangle 39"/>
            <p:cNvSpPr>
              <a:spLocks noChangeArrowheads="1"/>
            </p:cNvSpPr>
            <p:nvPr/>
          </p:nvSpPr>
          <p:spPr bwMode="auto">
            <a:xfrm>
              <a:off x="4080" y="1152"/>
              <a:ext cx="1080" cy="1950"/>
            </a:xfrm>
            <a:prstGeom prst="rect">
              <a:avLst/>
            </a:prstGeom>
            <a:solidFill>
              <a:schemeClr val="accent1"/>
            </a:solidFill>
            <a:ln w="12700">
              <a:solidFill>
                <a:schemeClr val="tx1"/>
              </a:solidFill>
              <a:miter lim="800000"/>
              <a:headEnd type="none" w="sm" len="sm"/>
              <a:tailEnd type="none" w="sm" len="sm"/>
            </a:ln>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74759" name="Rectangle 37"/>
            <p:cNvSpPr>
              <a:spLocks noChangeArrowheads="1"/>
            </p:cNvSpPr>
            <p:nvPr/>
          </p:nvSpPr>
          <p:spPr bwMode="auto">
            <a:xfrm>
              <a:off x="558" y="1152"/>
              <a:ext cx="864" cy="1956"/>
            </a:xfrm>
            <a:prstGeom prst="rect">
              <a:avLst/>
            </a:prstGeom>
            <a:solidFill>
              <a:schemeClr val="accent1"/>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74760" name="Rectangle 7"/>
            <p:cNvSpPr>
              <a:spLocks noChangeArrowheads="1"/>
            </p:cNvSpPr>
            <p:nvPr/>
          </p:nvSpPr>
          <p:spPr bwMode="auto">
            <a:xfrm>
              <a:off x="1428" y="1144"/>
              <a:ext cx="2651" cy="1964"/>
            </a:xfrm>
            <a:prstGeom prst="rect">
              <a:avLst/>
            </a:prstGeom>
            <a:solidFill>
              <a:srgbClr val="FFFC85"/>
            </a:solidFill>
            <a:ln>
              <a:noFill/>
            </a:ln>
            <a:extLs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74761" name="Freeform 8"/>
            <p:cNvSpPr>
              <a:spLocks noEditPoints="1"/>
            </p:cNvSpPr>
            <p:nvPr/>
          </p:nvSpPr>
          <p:spPr bwMode="auto">
            <a:xfrm>
              <a:off x="552" y="1140"/>
              <a:ext cx="4615" cy="1976"/>
            </a:xfrm>
            <a:custGeom>
              <a:avLst/>
              <a:gdLst>
                <a:gd name="T0" fmla="*/ 0 w 16128"/>
                <a:gd name="T1" fmla="*/ 12 h 7101"/>
                <a:gd name="T2" fmla="*/ 31 w 16128"/>
                <a:gd name="T3" fmla="*/ 12 h 7101"/>
                <a:gd name="T4" fmla="*/ 31 w 16128"/>
                <a:gd name="T5" fmla="*/ 12 h 7101"/>
                <a:gd name="T6" fmla="*/ 0 w 16128"/>
                <a:gd name="T7" fmla="*/ 12 h 7101"/>
                <a:gd name="T8" fmla="*/ 0 w 16128"/>
                <a:gd name="T9" fmla="*/ 12 h 7101"/>
                <a:gd name="T10" fmla="*/ 31 w 16128"/>
                <a:gd name="T11" fmla="*/ 12 h 7101"/>
                <a:gd name="T12" fmla="*/ 31 w 16128"/>
                <a:gd name="T13" fmla="*/ 12 h 7101"/>
                <a:gd name="T14" fmla="*/ 31 w 16128"/>
                <a:gd name="T15" fmla="*/ 12 h 7101"/>
                <a:gd name="T16" fmla="*/ 31 w 16128"/>
                <a:gd name="T17" fmla="*/ 12 h 7101"/>
                <a:gd name="T18" fmla="*/ 31 w 16128"/>
                <a:gd name="T19" fmla="*/ 12 h 7101"/>
                <a:gd name="T20" fmla="*/ 31 w 16128"/>
                <a:gd name="T21" fmla="*/ 12 h 7101"/>
                <a:gd name="T22" fmla="*/ 31 w 16128"/>
                <a:gd name="T23" fmla="*/ 0 h 7101"/>
                <a:gd name="T24" fmla="*/ 31 w 16128"/>
                <a:gd name="T25" fmla="*/ 0 h 7101"/>
                <a:gd name="T26" fmla="*/ 31 w 16128"/>
                <a:gd name="T27" fmla="*/ 12 h 7101"/>
                <a:gd name="T28" fmla="*/ 31 w 16128"/>
                <a:gd name="T29" fmla="*/ 12 h 7101"/>
                <a:gd name="T30" fmla="*/ 31 w 16128"/>
                <a:gd name="T31" fmla="*/ 0 h 7101"/>
                <a:gd name="T32" fmla="*/ 31 w 16128"/>
                <a:gd name="T33" fmla="*/ 0 h 7101"/>
                <a:gd name="T34" fmla="*/ 31 w 16128"/>
                <a:gd name="T35" fmla="*/ 0 h 7101"/>
                <a:gd name="T36" fmla="*/ 31 w 16128"/>
                <a:gd name="T37" fmla="*/ 0 h 7101"/>
                <a:gd name="T38" fmla="*/ 31 w 16128"/>
                <a:gd name="T39" fmla="*/ 0 h 7101"/>
                <a:gd name="T40" fmla="*/ 31 w 16128"/>
                <a:gd name="T41" fmla="*/ 0 h 7101"/>
                <a:gd name="T42" fmla="*/ 0 w 16128"/>
                <a:gd name="T43" fmla="*/ 0 h 7101"/>
                <a:gd name="T44" fmla="*/ 0 w 16128"/>
                <a:gd name="T45" fmla="*/ 0 h 7101"/>
                <a:gd name="T46" fmla="*/ 31 w 16128"/>
                <a:gd name="T47" fmla="*/ 0 h 7101"/>
                <a:gd name="T48" fmla="*/ 31 w 16128"/>
                <a:gd name="T49" fmla="*/ 0 h 7101"/>
                <a:gd name="T50" fmla="*/ 0 w 16128"/>
                <a:gd name="T51" fmla="*/ 0 h 7101"/>
                <a:gd name="T52" fmla="*/ 0 w 16128"/>
                <a:gd name="T53" fmla="*/ 0 h 7101"/>
                <a:gd name="T54" fmla="*/ 0 w 16128"/>
                <a:gd name="T55" fmla="*/ 0 h 7101"/>
                <a:gd name="T56" fmla="*/ 0 w 16128"/>
                <a:gd name="T57" fmla="*/ 0 h 7101"/>
                <a:gd name="T58" fmla="*/ 0 w 16128"/>
                <a:gd name="T59" fmla="*/ 0 h 7101"/>
                <a:gd name="T60" fmla="*/ 0 w 16128"/>
                <a:gd name="T61" fmla="*/ 0 h 7101"/>
                <a:gd name="T62" fmla="*/ 0 w 16128"/>
                <a:gd name="T63" fmla="*/ 12 h 7101"/>
                <a:gd name="T64" fmla="*/ 0 w 16128"/>
                <a:gd name="T65" fmla="*/ 12 h 7101"/>
                <a:gd name="T66" fmla="*/ 0 w 16128"/>
                <a:gd name="T67" fmla="*/ 0 h 7101"/>
                <a:gd name="T68" fmla="*/ 0 w 16128"/>
                <a:gd name="T69" fmla="*/ 0 h 7101"/>
                <a:gd name="T70" fmla="*/ 0 w 16128"/>
                <a:gd name="T71" fmla="*/ 12 h 7101"/>
                <a:gd name="T72" fmla="*/ 0 w 16128"/>
                <a:gd name="T73" fmla="*/ 12 h 7101"/>
                <a:gd name="T74" fmla="*/ 0 w 16128"/>
                <a:gd name="T75" fmla="*/ 12 h 7101"/>
                <a:gd name="T76" fmla="*/ 0 w 16128"/>
                <a:gd name="T77" fmla="*/ 12 h 7101"/>
                <a:gd name="T78" fmla="*/ 0 w 16128"/>
                <a:gd name="T79" fmla="*/ 12 h 710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16128"/>
                <a:gd name="T121" fmla="*/ 0 h 7101"/>
                <a:gd name="T122" fmla="*/ 16128 w 16128"/>
                <a:gd name="T123" fmla="*/ 7101 h 710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16128" h="7101">
                  <a:moveTo>
                    <a:pt x="22" y="7056"/>
                  </a:moveTo>
                  <a:lnTo>
                    <a:pt x="16106" y="7056"/>
                  </a:lnTo>
                  <a:lnTo>
                    <a:pt x="16106" y="7101"/>
                  </a:lnTo>
                  <a:lnTo>
                    <a:pt x="22" y="7101"/>
                  </a:lnTo>
                  <a:lnTo>
                    <a:pt x="22" y="7056"/>
                  </a:lnTo>
                  <a:close/>
                  <a:moveTo>
                    <a:pt x="16128" y="7078"/>
                  </a:moveTo>
                  <a:lnTo>
                    <a:pt x="16128" y="7101"/>
                  </a:lnTo>
                  <a:lnTo>
                    <a:pt x="16106" y="7101"/>
                  </a:lnTo>
                  <a:lnTo>
                    <a:pt x="16106" y="7078"/>
                  </a:lnTo>
                  <a:lnTo>
                    <a:pt x="16128" y="7078"/>
                  </a:lnTo>
                  <a:close/>
                  <a:moveTo>
                    <a:pt x="16084" y="7078"/>
                  </a:moveTo>
                  <a:lnTo>
                    <a:pt x="16084" y="22"/>
                  </a:lnTo>
                  <a:lnTo>
                    <a:pt x="16128" y="22"/>
                  </a:lnTo>
                  <a:lnTo>
                    <a:pt x="16128" y="7078"/>
                  </a:lnTo>
                  <a:lnTo>
                    <a:pt x="16084" y="7078"/>
                  </a:lnTo>
                  <a:close/>
                  <a:moveTo>
                    <a:pt x="16106" y="0"/>
                  </a:moveTo>
                  <a:lnTo>
                    <a:pt x="16128" y="0"/>
                  </a:lnTo>
                  <a:lnTo>
                    <a:pt x="16128" y="22"/>
                  </a:lnTo>
                  <a:lnTo>
                    <a:pt x="16106" y="22"/>
                  </a:lnTo>
                  <a:lnTo>
                    <a:pt x="16106" y="0"/>
                  </a:lnTo>
                  <a:close/>
                  <a:moveTo>
                    <a:pt x="16106" y="44"/>
                  </a:moveTo>
                  <a:lnTo>
                    <a:pt x="22" y="44"/>
                  </a:lnTo>
                  <a:lnTo>
                    <a:pt x="22" y="0"/>
                  </a:lnTo>
                  <a:lnTo>
                    <a:pt x="16106" y="0"/>
                  </a:lnTo>
                  <a:lnTo>
                    <a:pt x="16106" y="44"/>
                  </a:lnTo>
                  <a:close/>
                  <a:moveTo>
                    <a:pt x="0" y="22"/>
                  </a:moveTo>
                  <a:lnTo>
                    <a:pt x="0" y="0"/>
                  </a:lnTo>
                  <a:lnTo>
                    <a:pt x="22" y="0"/>
                  </a:lnTo>
                  <a:lnTo>
                    <a:pt x="22" y="22"/>
                  </a:lnTo>
                  <a:lnTo>
                    <a:pt x="0" y="22"/>
                  </a:lnTo>
                  <a:close/>
                  <a:moveTo>
                    <a:pt x="44" y="22"/>
                  </a:moveTo>
                  <a:lnTo>
                    <a:pt x="44" y="7078"/>
                  </a:lnTo>
                  <a:lnTo>
                    <a:pt x="0" y="7078"/>
                  </a:lnTo>
                  <a:lnTo>
                    <a:pt x="0" y="22"/>
                  </a:lnTo>
                  <a:lnTo>
                    <a:pt x="44" y="22"/>
                  </a:lnTo>
                  <a:close/>
                  <a:moveTo>
                    <a:pt x="22" y="7101"/>
                  </a:moveTo>
                  <a:lnTo>
                    <a:pt x="0" y="7101"/>
                  </a:lnTo>
                  <a:lnTo>
                    <a:pt x="0" y="7078"/>
                  </a:lnTo>
                  <a:lnTo>
                    <a:pt x="22" y="7078"/>
                  </a:lnTo>
                  <a:lnTo>
                    <a:pt x="22" y="7101"/>
                  </a:lnTo>
                  <a:close/>
                </a:path>
              </a:pathLst>
            </a:custGeom>
            <a:solidFill>
              <a:srgbClr val="1F1A17"/>
            </a:solidFill>
            <a:ln w="9525">
              <a:solidFill>
                <a:schemeClr val="tx1"/>
              </a:solidFill>
              <a:round/>
              <a:headEnd/>
              <a:tailEnd/>
            </a:ln>
          </p:spPr>
          <p:txBody>
            <a:bodyPr/>
            <a:lstStyle/>
            <a:p>
              <a:endParaRPr lang="en-GB"/>
            </a:p>
          </p:txBody>
        </p:sp>
        <p:sp>
          <p:nvSpPr>
            <p:cNvPr id="74762" name="Rectangle 9"/>
            <p:cNvSpPr>
              <a:spLocks noChangeArrowheads="1"/>
            </p:cNvSpPr>
            <p:nvPr/>
          </p:nvSpPr>
          <p:spPr bwMode="auto">
            <a:xfrm>
              <a:off x="835" y="1314"/>
              <a:ext cx="408"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problem</a:t>
              </a:r>
              <a:endParaRPr lang="nl-NL" altLang="en-US">
                <a:latin typeface="Calibri" pitchFamily="34" charset="0"/>
              </a:endParaRPr>
            </a:p>
          </p:txBody>
        </p:sp>
        <p:sp>
          <p:nvSpPr>
            <p:cNvPr id="74763" name="Rectangle 10"/>
            <p:cNvSpPr>
              <a:spLocks noChangeArrowheads="1"/>
            </p:cNvSpPr>
            <p:nvPr/>
          </p:nvSpPr>
          <p:spPr bwMode="auto">
            <a:xfrm>
              <a:off x="777" y="3151"/>
              <a:ext cx="475"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present</a:t>
              </a:r>
              <a:endParaRPr lang="nl-NL" altLang="en-US">
                <a:solidFill>
                  <a:schemeClr val="bg1"/>
                </a:solidFill>
                <a:latin typeface="Calibri" pitchFamily="34" charset="0"/>
              </a:endParaRPr>
            </a:p>
          </p:txBody>
        </p:sp>
        <p:sp>
          <p:nvSpPr>
            <p:cNvPr id="74764" name="Rectangle 11"/>
            <p:cNvSpPr>
              <a:spLocks noChangeArrowheads="1"/>
            </p:cNvSpPr>
            <p:nvPr/>
          </p:nvSpPr>
          <p:spPr bwMode="auto">
            <a:xfrm>
              <a:off x="757" y="3352"/>
              <a:ext cx="496"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s</a:t>
              </a:r>
              <a:r>
                <a:rPr lang="nl-NL" altLang="en-US">
                  <a:solidFill>
                    <a:schemeClr val="bg1"/>
                  </a:solidFill>
                </a:rPr>
                <a:t>ituation</a:t>
              </a:r>
              <a:endParaRPr lang="nl-NL" altLang="en-US">
                <a:solidFill>
                  <a:schemeClr val="bg1"/>
                </a:solidFill>
                <a:latin typeface="Calibri" pitchFamily="34" charset="0"/>
              </a:endParaRPr>
            </a:p>
          </p:txBody>
        </p:sp>
        <p:sp>
          <p:nvSpPr>
            <p:cNvPr id="74765" name="Rectangle 12"/>
            <p:cNvSpPr>
              <a:spLocks noChangeArrowheads="1"/>
            </p:cNvSpPr>
            <p:nvPr/>
          </p:nvSpPr>
          <p:spPr bwMode="auto">
            <a:xfrm>
              <a:off x="1834" y="3157"/>
              <a:ext cx="387"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actors</a:t>
              </a:r>
              <a:endParaRPr lang="nl-NL" altLang="en-US">
                <a:solidFill>
                  <a:schemeClr val="bg1"/>
                </a:solidFill>
                <a:latin typeface="Calibri" pitchFamily="34" charset="0"/>
              </a:endParaRPr>
            </a:p>
          </p:txBody>
        </p:sp>
        <p:sp>
          <p:nvSpPr>
            <p:cNvPr id="74766" name="Rectangle 13"/>
            <p:cNvSpPr>
              <a:spLocks noChangeArrowheads="1"/>
            </p:cNvSpPr>
            <p:nvPr/>
          </p:nvSpPr>
          <p:spPr bwMode="auto">
            <a:xfrm>
              <a:off x="3046" y="3188"/>
              <a:ext cx="618"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change in</a:t>
              </a:r>
              <a:endParaRPr lang="nl-NL" altLang="en-US">
                <a:solidFill>
                  <a:schemeClr val="bg1"/>
                </a:solidFill>
                <a:latin typeface="Calibri" pitchFamily="34" charset="0"/>
              </a:endParaRPr>
            </a:p>
          </p:txBody>
        </p:sp>
        <p:sp>
          <p:nvSpPr>
            <p:cNvPr id="74767" name="Rectangle 14"/>
            <p:cNvSpPr>
              <a:spLocks noChangeArrowheads="1"/>
            </p:cNvSpPr>
            <p:nvPr/>
          </p:nvSpPr>
          <p:spPr bwMode="auto">
            <a:xfrm>
              <a:off x="3043" y="3388"/>
              <a:ext cx="626"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behaviour</a:t>
              </a:r>
              <a:endParaRPr lang="nl-NL" altLang="en-US">
                <a:solidFill>
                  <a:schemeClr val="bg1"/>
                </a:solidFill>
                <a:latin typeface="Calibri" pitchFamily="34" charset="0"/>
              </a:endParaRPr>
            </a:p>
          </p:txBody>
        </p:sp>
        <p:sp>
          <p:nvSpPr>
            <p:cNvPr id="74768" name="Rectangle 15"/>
            <p:cNvSpPr>
              <a:spLocks noChangeArrowheads="1"/>
            </p:cNvSpPr>
            <p:nvPr/>
          </p:nvSpPr>
          <p:spPr bwMode="auto">
            <a:xfrm>
              <a:off x="4151" y="3170"/>
              <a:ext cx="973"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desired future</a:t>
              </a:r>
              <a:r>
                <a:rPr lang="nl-NL" altLang="en-US">
                  <a:solidFill>
                    <a:schemeClr val="bg1"/>
                  </a:solidFill>
                </a:rPr>
                <a:t>d</a:t>
              </a:r>
              <a:endParaRPr lang="nl-NL" altLang="en-US">
                <a:solidFill>
                  <a:schemeClr val="bg1"/>
                </a:solidFill>
                <a:latin typeface="Calibri" pitchFamily="34" charset="0"/>
              </a:endParaRPr>
            </a:p>
          </p:txBody>
        </p:sp>
        <p:sp>
          <p:nvSpPr>
            <p:cNvPr id="74769" name="Rectangle 16"/>
            <p:cNvSpPr>
              <a:spLocks noChangeArrowheads="1"/>
            </p:cNvSpPr>
            <p:nvPr/>
          </p:nvSpPr>
          <p:spPr bwMode="auto">
            <a:xfrm>
              <a:off x="4377" y="3370"/>
              <a:ext cx="531"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chemeClr val="bg1"/>
                  </a:solidFill>
                </a:rPr>
                <a:t>situation</a:t>
              </a:r>
              <a:endParaRPr lang="nl-NL" altLang="en-US">
                <a:solidFill>
                  <a:schemeClr val="bg1"/>
                </a:solidFill>
                <a:latin typeface="Calibri" pitchFamily="34" charset="0"/>
              </a:endParaRPr>
            </a:p>
          </p:txBody>
        </p:sp>
        <p:sp>
          <p:nvSpPr>
            <p:cNvPr id="74770" name="Rectangle 17"/>
            <p:cNvSpPr>
              <a:spLocks noChangeArrowheads="1"/>
            </p:cNvSpPr>
            <p:nvPr/>
          </p:nvSpPr>
          <p:spPr bwMode="auto">
            <a:xfrm>
              <a:off x="1740" y="1310"/>
              <a:ext cx="415"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partners</a:t>
              </a:r>
              <a:endParaRPr lang="nl-NL" altLang="en-US">
                <a:latin typeface="Calibri" pitchFamily="34" charset="0"/>
              </a:endParaRPr>
            </a:p>
          </p:txBody>
        </p:sp>
        <p:sp>
          <p:nvSpPr>
            <p:cNvPr id="74771" name="Rectangle 18"/>
            <p:cNvSpPr>
              <a:spLocks noChangeArrowheads="1"/>
            </p:cNvSpPr>
            <p:nvPr/>
          </p:nvSpPr>
          <p:spPr bwMode="auto">
            <a:xfrm>
              <a:off x="1713" y="2496"/>
              <a:ext cx="206"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own</a:t>
              </a:r>
              <a:endParaRPr lang="nl-NL" altLang="en-US">
                <a:latin typeface="Calibri" pitchFamily="34" charset="0"/>
              </a:endParaRPr>
            </a:p>
          </p:txBody>
        </p:sp>
        <p:sp>
          <p:nvSpPr>
            <p:cNvPr id="74772" name="Rectangle 19"/>
            <p:cNvSpPr>
              <a:spLocks noChangeArrowheads="1"/>
            </p:cNvSpPr>
            <p:nvPr/>
          </p:nvSpPr>
          <p:spPr bwMode="auto">
            <a:xfrm>
              <a:off x="1768" y="2654"/>
              <a:ext cx="614"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organisation</a:t>
              </a:r>
              <a:endParaRPr lang="nl-NL" altLang="en-US">
                <a:latin typeface="Calibri" pitchFamily="34" charset="0"/>
              </a:endParaRPr>
            </a:p>
          </p:txBody>
        </p:sp>
        <p:sp>
          <p:nvSpPr>
            <p:cNvPr id="74773" name="Rectangle 20"/>
            <p:cNvSpPr>
              <a:spLocks noChangeArrowheads="1"/>
            </p:cNvSpPr>
            <p:nvPr/>
          </p:nvSpPr>
          <p:spPr bwMode="auto">
            <a:xfrm>
              <a:off x="2867" y="1314"/>
              <a:ext cx="840"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 desired change</a:t>
              </a:r>
              <a:endParaRPr lang="nl-NL" altLang="en-US">
                <a:latin typeface="Calibri" pitchFamily="34" charset="0"/>
              </a:endParaRPr>
            </a:p>
          </p:txBody>
        </p:sp>
        <p:sp>
          <p:nvSpPr>
            <p:cNvPr id="74774" name="Rectangle 21"/>
            <p:cNvSpPr>
              <a:spLocks noChangeArrowheads="1"/>
            </p:cNvSpPr>
            <p:nvPr/>
          </p:nvSpPr>
          <p:spPr bwMode="auto">
            <a:xfrm>
              <a:off x="2939" y="1476"/>
              <a:ext cx="614"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in behaviour</a:t>
              </a:r>
              <a:endParaRPr lang="nl-NL" altLang="en-US">
                <a:latin typeface="Calibri" pitchFamily="34" charset="0"/>
              </a:endParaRPr>
            </a:p>
          </p:txBody>
        </p:sp>
        <p:sp>
          <p:nvSpPr>
            <p:cNvPr id="74775" name="Rectangle 22"/>
            <p:cNvSpPr>
              <a:spLocks noChangeArrowheads="1"/>
            </p:cNvSpPr>
            <p:nvPr/>
          </p:nvSpPr>
          <p:spPr bwMode="auto">
            <a:xfrm>
              <a:off x="2894" y="2484"/>
              <a:ext cx="922"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 influence change</a:t>
              </a:r>
              <a:endParaRPr lang="nl-NL" altLang="en-US">
                <a:latin typeface="Calibri" pitchFamily="34" charset="0"/>
              </a:endParaRPr>
            </a:p>
          </p:txBody>
        </p:sp>
        <p:sp>
          <p:nvSpPr>
            <p:cNvPr id="74776" name="Rectangle 23"/>
            <p:cNvSpPr>
              <a:spLocks noChangeArrowheads="1"/>
            </p:cNvSpPr>
            <p:nvPr/>
          </p:nvSpPr>
          <p:spPr bwMode="auto">
            <a:xfrm>
              <a:off x="2932" y="2643"/>
              <a:ext cx="614"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in behaviour</a:t>
              </a:r>
              <a:endParaRPr lang="nl-NL" altLang="en-US">
                <a:latin typeface="Calibri" pitchFamily="34" charset="0"/>
              </a:endParaRPr>
            </a:p>
          </p:txBody>
        </p:sp>
        <p:sp>
          <p:nvSpPr>
            <p:cNvPr id="74777" name="Rectangle 24"/>
            <p:cNvSpPr>
              <a:spLocks noChangeArrowheads="1"/>
            </p:cNvSpPr>
            <p:nvPr/>
          </p:nvSpPr>
          <p:spPr bwMode="auto">
            <a:xfrm>
              <a:off x="2832" y="1749"/>
              <a:ext cx="583" cy="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1600">
                  <a:solidFill>
                    <a:srgbClr val="1F1A17"/>
                  </a:solidFill>
                </a:rPr>
                <a:t>- evaluation</a:t>
              </a:r>
              <a:endParaRPr lang="nl-NL" altLang="en-US">
                <a:latin typeface="Calibri" pitchFamily="34" charset="0"/>
              </a:endParaRPr>
            </a:p>
          </p:txBody>
        </p:sp>
        <p:sp>
          <p:nvSpPr>
            <p:cNvPr id="74778" name="Rectangle 25"/>
            <p:cNvSpPr>
              <a:spLocks noChangeArrowheads="1"/>
            </p:cNvSpPr>
            <p:nvPr/>
          </p:nvSpPr>
          <p:spPr bwMode="auto">
            <a:xfrm>
              <a:off x="4230" y="1347"/>
              <a:ext cx="309" cy="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rgbClr val="1F1A17"/>
                  </a:solidFill>
                </a:rPr>
                <a:t>goal:</a:t>
              </a:r>
              <a:endParaRPr lang="nl-NL" altLang="en-US" sz="2000">
                <a:latin typeface="Calibri" pitchFamily="34" charset="0"/>
              </a:endParaRPr>
            </a:p>
          </p:txBody>
        </p:sp>
        <p:sp>
          <p:nvSpPr>
            <p:cNvPr id="74779" name="Rectangle 26"/>
            <p:cNvSpPr>
              <a:spLocks noChangeArrowheads="1"/>
            </p:cNvSpPr>
            <p:nvPr/>
          </p:nvSpPr>
          <p:spPr bwMode="auto">
            <a:xfrm>
              <a:off x="4200" y="1562"/>
              <a:ext cx="864" cy="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000">
                  <a:solidFill>
                    <a:srgbClr val="1F1A17"/>
                  </a:solidFill>
                </a:rPr>
                <a:t>solve problem</a:t>
              </a:r>
            </a:p>
          </p:txBody>
        </p:sp>
        <p:sp>
          <p:nvSpPr>
            <p:cNvPr id="74780" name="Line 27"/>
            <p:cNvSpPr>
              <a:spLocks noChangeShapeType="1"/>
            </p:cNvSpPr>
            <p:nvPr/>
          </p:nvSpPr>
          <p:spPr bwMode="auto">
            <a:xfrm>
              <a:off x="1422" y="1147"/>
              <a:ext cx="1" cy="1963"/>
            </a:xfrm>
            <a:prstGeom prst="line">
              <a:avLst/>
            </a:prstGeom>
            <a:noFill/>
            <a:ln w="3175">
              <a:solidFill>
                <a:srgbClr val="1F1A1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4781" name="Line 28"/>
            <p:cNvSpPr>
              <a:spLocks noChangeShapeType="1"/>
            </p:cNvSpPr>
            <p:nvPr/>
          </p:nvSpPr>
          <p:spPr bwMode="auto">
            <a:xfrm>
              <a:off x="2570" y="1147"/>
              <a:ext cx="1" cy="1963"/>
            </a:xfrm>
            <a:prstGeom prst="line">
              <a:avLst/>
            </a:prstGeom>
            <a:noFill/>
            <a:ln w="3175">
              <a:solidFill>
                <a:srgbClr val="1F1A1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4782" name="Line 29"/>
            <p:cNvSpPr>
              <a:spLocks noChangeShapeType="1"/>
            </p:cNvSpPr>
            <p:nvPr/>
          </p:nvSpPr>
          <p:spPr bwMode="auto">
            <a:xfrm>
              <a:off x="4083" y="1147"/>
              <a:ext cx="1" cy="1963"/>
            </a:xfrm>
            <a:prstGeom prst="line">
              <a:avLst/>
            </a:prstGeom>
            <a:noFill/>
            <a:ln w="3175">
              <a:solidFill>
                <a:srgbClr val="1F1A1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4783" name="Line 30"/>
            <p:cNvSpPr>
              <a:spLocks noChangeShapeType="1"/>
            </p:cNvSpPr>
            <p:nvPr/>
          </p:nvSpPr>
          <p:spPr bwMode="auto">
            <a:xfrm>
              <a:off x="1424" y="2204"/>
              <a:ext cx="2662" cy="1"/>
            </a:xfrm>
            <a:prstGeom prst="line">
              <a:avLst/>
            </a:prstGeom>
            <a:noFill/>
            <a:ln w="3175">
              <a:solidFill>
                <a:srgbClr val="1F1A17"/>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74784" name="Rectangle 31"/>
            <p:cNvSpPr>
              <a:spLocks noChangeArrowheads="1"/>
            </p:cNvSpPr>
            <p:nvPr/>
          </p:nvSpPr>
          <p:spPr bwMode="auto">
            <a:xfrm>
              <a:off x="2769" y="2053"/>
              <a:ext cx="10" cy="255"/>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sp>
          <p:nvSpPr>
            <p:cNvPr id="74785" name="Freeform 32"/>
            <p:cNvSpPr>
              <a:spLocks/>
            </p:cNvSpPr>
            <p:nvPr/>
          </p:nvSpPr>
          <p:spPr bwMode="auto">
            <a:xfrm>
              <a:off x="2740" y="2269"/>
              <a:ext cx="68" cy="76"/>
            </a:xfrm>
            <a:custGeom>
              <a:avLst/>
              <a:gdLst>
                <a:gd name="T0" fmla="*/ 0 w 238"/>
                <a:gd name="T1" fmla="*/ 0 h 277"/>
                <a:gd name="T2" fmla="*/ 0 w 238"/>
                <a:gd name="T3" fmla="*/ 0 h 277"/>
                <a:gd name="T4" fmla="*/ 0 w 238"/>
                <a:gd name="T5" fmla="*/ 0 h 277"/>
                <a:gd name="T6" fmla="*/ 0 w 238"/>
                <a:gd name="T7" fmla="*/ 0 h 277"/>
                <a:gd name="T8" fmla="*/ 0 w 238"/>
                <a:gd name="T9" fmla="*/ 0 h 277"/>
                <a:gd name="T10" fmla="*/ 0 w 238"/>
                <a:gd name="T11" fmla="*/ 0 h 277"/>
                <a:gd name="T12" fmla="*/ 0 w 238"/>
                <a:gd name="T13" fmla="*/ 0 h 277"/>
                <a:gd name="T14" fmla="*/ 0 w 238"/>
                <a:gd name="T15" fmla="*/ 0 h 277"/>
                <a:gd name="T16" fmla="*/ 0 w 238"/>
                <a:gd name="T17" fmla="*/ 0 h 277"/>
                <a:gd name="T18" fmla="*/ 0 w 238"/>
                <a:gd name="T19" fmla="*/ 0 h 277"/>
                <a:gd name="T20" fmla="*/ 0 w 238"/>
                <a:gd name="T21" fmla="*/ 0 h 277"/>
                <a:gd name="T22" fmla="*/ 0 w 238"/>
                <a:gd name="T23" fmla="*/ 0 h 277"/>
                <a:gd name="T24" fmla="*/ 0 w 238"/>
                <a:gd name="T25" fmla="*/ 0 h 277"/>
                <a:gd name="T26" fmla="*/ 0 w 238"/>
                <a:gd name="T27" fmla="*/ 0 h 277"/>
                <a:gd name="T28" fmla="*/ 0 w 238"/>
                <a:gd name="T29" fmla="*/ 0 h 277"/>
                <a:gd name="T30" fmla="*/ 0 w 238"/>
                <a:gd name="T31" fmla="*/ 0 h 277"/>
                <a:gd name="T32" fmla="*/ 0 w 238"/>
                <a:gd name="T33" fmla="*/ 0 h 277"/>
                <a:gd name="T34" fmla="*/ 0 w 238"/>
                <a:gd name="T35" fmla="*/ 0 h 277"/>
                <a:gd name="T36" fmla="*/ 0 w 238"/>
                <a:gd name="T37" fmla="*/ 0 h 277"/>
                <a:gd name="T38" fmla="*/ 0 w 238"/>
                <a:gd name="T39" fmla="*/ 0 h 277"/>
                <a:gd name="T40" fmla="*/ 0 w 238"/>
                <a:gd name="T41" fmla="*/ 0 h 277"/>
                <a:gd name="T42" fmla="*/ 0 w 238"/>
                <a:gd name="T43" fmla="*/ 0 h 277"/>
                <a:gd name="T44" fmla="*/ 0 w 238"/>
                <a:gd name="T45" fmla="*/ 0 h 277"/>
                <a:gd name="T46" fmla="*/ 0 w 238"/>
                <a:gd name="T47" fmla="*/ 0 h 277"/>
                <a:gd name="T48" fmla="*/ 0 w 238"/>
                <a:gd name="T49" fmla="*/ 0 h 277"/>
                <a:gd name="T50" fmla="*/ 0 w 238"/>
                <a:gd name="T51" fmla="*/ 0 h 277"/>
                <a:gd name="T52" fmla="*/ 0 w 238"/>
                <a:gd name="T53" fmla="*/ 0 h 277"/>
                <a:gd name="T54" fmla="*/ 0 w 238"/>
                <a:gd name="T55" fmla="*/ 0 h 277"/>
                <a:gd name="T56" fmla="*/ 0 w 238"/>
                <a:gd name="T57" fmla="*/ 0 h 277"/>
                <a:gd name="T58" fmla="*/ 0 w 238"/>
                <a:gd name="T59" fmla="*/ 0 h 277"/>
                <a:gd name="T60" fmla="*/ 0 w 238"/>
                <a:gd name="T61" fmla="*/ 0 h 277"/>
                <a:gd name="T62" fmla="*/ 0 w 238"/>
                <a:gd name="T63" fmla="*/ 0 h 277"/>
                <a:gd name="T64" fmla="*/ 0 w 238"/>
                <a:gd name="T65" fmla="*/ 0 h 277"/>
                <a:gd name="T66" fmla="*/ 0 w 238"/>
                <a:gd name="T67" fmla="*/ 0 h 277"/>
                <a:gd name="T68" fmla="*/ 0 w 238"/>
                <a:gd name="T69" fmla="*/ 0 h 277"/>
                <a:gd name="T70" fmla="*/ 0 w 238"/>
                <a:gd name="T71" fmla="*/ 0 h 277"/>
                <a:gd name="T72" fmla="*/ 0 w 238"/>
                <a:gd name="T73" fmla="*/ 0 h 277"/>
                <a:gd name="T74" fmla="*/ 0 w 238"/>
                <a:gd name="T75" fmla="*/ 0 h 277"/>
                <a:gd name="T76" fmla="*/ 0 w 238"/>
                <a:gd name="T77" fmla="*/ 0 h 277"/>
                <a:gd name="T78" fmla="*/ 0 w 238"/>
                <a:gd name="T79" fmla="*/ 0 h 277"/>
                <a:gd name="T80" fmla="*/ 0 w 238"/>
                <a:gd name="T81" fmla="*/ 0 h 277"/>
                <a:gd name="T82" fmla="*/ 0 w 238"/>
                <a:gd name="T83" fmla="*/ 0 h 277"/>
                <a:gd name="T84" fmla="*/ 0 w 238"/>
                <a:gd name="T85" fmla="*/ 0 h 277"/>
                <a:gd name="T86" fmla="*/ 0 w 238"/>
                <a:gd name="T87" fmla="*/ 0 h 277"/>
                <a:gd name="T88" fmla="*/ 0 w 238"/>
                <a:gd name="T89" fmla="*/ 0 h 277"/>
                <a:gd name="T90" fmla="*/ 0 w 238"/>
                <a:gd name="T91" fmla="*/ 0 h 277"/>
                <a:gd name="T92" fmla="*/ 0 w 238"/>
                <a:gd name="T93" fmla="*/ 0 h 277"/>
                <a:gd name="T94" fmla="*/ 0 w 238"/>
                <a:gd name="T95" fmla="*/ 0 h 277"/>
                <a:gd name="T96" fmla="*/ 0 w 238"/>
                <a:gd name="T97" fmla="*/ 0 h 277"/>
                <a:gd name="T98" fmla="*/ 0 w 238"/>
                <a:gd name="T99" fmla="*/ 1 h 27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238"/>
                <a:gd name="T151" fmla="*/ 0 h 277"/>
                <a:gd name="T152" fmla="*/ 238 w 238"/>
                <a:gd name="T153" fmla="*/ 277 h 277"/>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238" h="277">
                  <a:moveTo>
                    <a:pt x="119" y="277"/>
                  </a:moveTo>
                  <a:lnTo>
                    <a:pt x="238" y="0"/>
                  </a:lnTo>
                  <a:lnTo>
                    <a:pt x="234" y="2"/>
                  </a:lnTo>
                  <a:lnTo>
                    <a:pt x="230" y="4"/>
                  </a:lnTo>
                  <a:lnTo>
                    <a:pt x="226" y="6"/>
                  </a:lnTo>
                  <a:lnTo>
                    <a:pt x="222" y="7"/>
                  </a:lnTo>
                  <a:lnTo>
                    <a:pt x="218" y="9"/>
                  </a:lnTo>
                  <a:lnTo>
                    <a:pt x="215" y="10"/>
                  </a:lnTo>
                  <a:lnTo>
                    <a:pt x="211" y="12"/>
                  </a:lnTo>
                  <a:lnTo>
                    <a:pt x="207" y="13"/>
                  </a:lnTo>
                  <a:lnTo>
                    <a:pt x="203" y="15"/>
                  </a:lnTo>
                  <a:lnTo>
                    <a:pt x="200" y="16"/>
                  </a:lnTo>
                  <a:lnTo>
                    <a:pt x="196" y="17"/>
                  </a:lnTo>
                  <a:lnTo>
                    <a:pt x="192" y="18"/>
                  </a:lnTo>
                  <a:lnTo>
                    <a:pt x="189" y="19"/>
                  </a:lnTo>
                  <a:lnTo>
                    <a:pt x="185" y="21"/>
                  </a:lnTo>
                  <a:lnTo>
                    <a:pt x="181" y="22"/>
                  </a:lnTo>
                  <a:lnTo>
                    <a:pt x="178" y="22"/>
                  </a:lnTo>
                  <a:lnTo>
                    <a:pt x="176" y="23"/>
                  </a:lnTo>
                  <a:lnTo>
                    <a:pt x="174" y="23"/>
                  </a:lnTo>
                  <a:lnTo>
                    <a:pt x="172" y="24"/>
                  </a:lnTo>
                  <a:lnTo>
                    <a:pt x="170" y="24"/>
                  </a:lnTo>
                  <a:lnTo>
                    <a:pt x="168" y="25"/>
                  </a:lnTo>
                  <a:lnTo>
                    <a:pt x="167" y="25"/>
                  </a:lnTo>
                  <a:lnTo>
                    <a:pt x="165" y="25"/>
                  </a:lnTo>
                  <a:lnTo>
                    <a:pt x="163" y="26"/>
                  </a:lnTo>
                  <a:lnTo>
                    <a:pt x="161" y="26"/>
                  </a:lnTo>
                  <a:lnTo>
                    <a:pt x="159" y="26"/>
                  </a:lnTo>
                  <a:lnTo>
                    <a:pt x="157" y="27"/>
                  </a:lnTo>
                  <a:lnTo>
                    <a:pt x="156" y="27"/>
                  </a:lnTo>
                  <a:lnTo>
                    <a:pt x="154" y="27"/>
                  </a:lnTo>
                  <a:lnTo>
                    <a:pt x="152" y="27"/>
                  </a:lnTo>
                  <a:lnTo>
                    <a:pt x="150" y="28"/>
                  </a:lnTo>
                  <a:lnTo>
                    <a:pt x="148" y="28"/>
                  </a:lnTo>
                  <a:lnTo>
                    <a:pt x="146" y="28"/>
                  </a:lnTo>
                  <a:lnTo>
                    <a:pt x="145" y="28"/>
                  </a:lnTo>
                  <a:lnTo>
                    <a:pt x="143" y="29"/>
                  </a:lnTo>
                  <a:lnTo>
                    <a:pt x="141" y="29"/>
                  </a:lnTo>
                  <a:lnTo>
                    <a:pt x="139" y="29"/>
                  </a:lnTo>
                  <a:lnTo>
                    <a:pt x="137" y="29"/>
                  </a:lnTo>
                  <a:lnTo>
                    <a:pt x="135" y="29"/>
                  </a:lnTo>
                  <a:lnTo>
                    <a:pt x="133" y="29"/>
                  </a:lnTo>
                  <a:lnTo>
                    <a:pt x="132" y="29"/>
                  </a:lnTo>
                  <a:lnTo>
                    <a:pt x="130" y="30"/>
                  </a:lnTo>
                  <a:lnTo>
                    <a:pt x="128" y="30"/>
                  </a:lnTo>
                  <a:lnTo>
                    <a:pt x="126" y="30"/>
                  </a:lnTo>
                  <a:lnTo>
                    <a:pt x="124" y="30"/>
                  </a:lnTo>
                  <a:lnTo>
                    <a:pt x="122" y="30"/>
                  </a:lnTo>
                  <a:lnTo>
                    <a:pt x="121" y="30"/>
                  </a:lnTo>
                  <a:lnTo>
                    <a:pt x="119" y="30"/>
                  </a:lnTo>
                  <a:lnTo>
                    <a:pt x="117" y="30"/>
                  </a:lnTo>
                  <a:lnTo>
                    <a:pt x="115" y="30"/>
                  </a:lnTo>
                  <a:lnTo>
                    <a:pt x="113" y="30"/>
                  </a:lnTo>
                  <a:lnTo>
                    <a:pt x="111" y="30"/>
                  </a:lnTo>
                  <a:lnTo>
                    <a:pt x="110" y="30"/>
                  </a:lnTo>
                  <a:lnTo>
                    <a:pt x="108" y="30"/>
                  </a:lnTo>
                  <a:lnTo>
                    <a:pt x="106" y="29"/>
                  </a:lnTo>
                  <a:lnTo>
                    <a:pt x="104" y="29"/>
                  </a:lnTo>
                  <a:lnTo>
                    <a:pt x="102" y="29"/>
                  </a:lnTo>
                  <a:lnTo>
                    <a:pt x="99" y="29"/>
                  </a:lnTo>
                  <a:lnTo>
                    <a:pt x="97" y="29"/>
                  </a:lnTo>
                  <a:lnTo>
                    <a:pt x="96" y="29"/>
                  </a:lnTo>
                  <a:lnTo>
                    <a:pt x="94" y="29"/>
                  </a:lnTo>
                  <a:lnTo>
                    <a:pt x="92" y="28"/>
                  </a:lnTo>
                  <a:lnTo>
                    <a:pt x="90" y="28"/>
                  </a:lnTo>
                  <a:lnTo>
                    <a:pt x="88" y="28"/>
                  </a:lnTo>
                  <a:lnTo>
                    <a:pt x="86" y="28"/>
                  </a:lnTo>
                  <a:lnTo>
                    <a:pt x="85" y="27"/>
                  </a:lnTo>
                  <a:lnTo>
                    <a:pt x="83" y="27"/>
                  </a:lnTo>
                  <a:lnTo>
                    <a:pt x="81" y="27"/>
                  </a:lnTo>
                  <a:lnTo>
                    <a:pt x="79" y="27"/>
                  </a:lnTo>
                  <a:lnTo>
                    <a:pt x="77" y="26"/>
                  </a:lnTo>
                  <a:lnTo>
                    <a:pt x="75" y="26"/>
                  </a:lnTo>
                  <a:lnTo>
                    <a:pt x="74" y="26"/>
                  </a:lnTo>
                  <a:lnTo>
                    <a:pt x="72" y="25"/>
                  </a:lnTo>
                  <a:lnTo>
                    <a:pt x="70" y="25"/>
                  </a:lnTo>
                  <a:lnTo>
                    <a:pt x="68" y="25"/>
                  </a:lnTo>
                  <a:lnTo>
                    <a:pt x="66" y="24"/>
                  </a:lnTo>
                  <a:lnTo>
                    <a:pt x="64" y="24"/>
                  </a:lnTo>
                  <a:lnTo>
                    <a:pt x="62" y="23"/>
                  </a:lnTo>
                  <a:lnTo>
                    <a:pt x="61" y="23"/>
                  </a:lnTo>
                  <a:lnTo>
                    <a:pt x="59" y="22"/>
                  </a:lnTo>
                  <a:lnTo>
                    <a:pt x="55" y="22"/>
                  </a:lnTo>
                  <a:lnTo>
                    <a:pt x="51" y="21"/>
                  </a:lnTo>
                  <a:lnTo>
                    <a:pt x="48" y="19"/>
                  </a:lnTo>
                  <a:lnTo>
                    <a:pt x="44" y="18"/>
                  </a:lnTo>
                  <a:lnTo>
                    <a:pt x="40" y="17"/>
                  </a:lnTo>
                  <a:lnTo>
                    <a:pt x="37" y="16"/>
                  </a:lnTo>
                  <a:lnTo>
                    <a:pt x="33" y="15"/>
                  </a:lnTo>
                  <a:lnTo>
                    <a:pt x="29" y="13"/>
                  </a:lnTo>
                  <a:lnTo>
                    <a:pt x="26" y="12"/>
                  </a:lnTo>
                  <a:lnTo>
                    <a:pt x="22" y="10"/>
                  </a:lnTo>
                  <a:lnTo>
                    <a:pt x="18" y="9"/>
                  </a:lnTo>
                  <a:lnTo>
                    <a:pt x="15" y="7"/>
                  </a:lnTo>
                  <a:lnTo>
                    <a:pt x="11" y="6"/>
                  </a:lnTo>
                  <a:lnTo>
                    <a:pt x="7" y="4"/>
                  </a:lnTo>
                  <a:lnTo>
                    <a:pt x="4" y="2"/>
                  </a:lnTo>
                  <a:lnTo>
                    <a:pt x="0" y="0"/>
                  </a:lnTo>
                  <a:lnTo>
                    <a:pt x="119" y="2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4786" name="Freeform 33"/>
            <p:cNvSpPr>
              <a:spLocks/>
            </p:cNvSpPr>
            <p:nvPr/>
          </p:nvSpPr>
          <p:spPr bwMode="auto">
            <a:xfrm>
              <a:off x="3741" y="2053"/>
              <a:ext cx="213" cy="240"/>
            </a:xfrm>
            <a:custGeom>
              <a:avLst/>
              <a:gdLst>
                <a:gd name="T0" fmla="*/ 1 w 742"/>
                <a:gd name="T1" fmla="*/ 1 h 864"/>
                <a:gd name="T2" fmla="*/ 1 w 742"/>
                <a:gd name="T3" fmla="*/ 1 h 864"/>
                <a:gd name="T4" fmla="*/ 1 w 742"/>
                <a:gd name="T5" fmla="*/ 1 h 864"/>
                <a:gd name="T6" fmla="*/ 1 w 742"/>
                <a:gd name="T7" fmla="*/ 1 h 864"/>
                <a:gd name="T8" fmla="*/ 1 w 742"/>
                <a:gd name="T9" fmla="*/ 1 h 864"/>
                <a:gd name="T10" fmla="*/ 1 w 742"/>
                <a:gd name="T11" fmla="*/ 1 h 864"/>
                <a:gd name="T12" fmla="*/ 1 w 742"/>
                <a:gd name="T13" fmla="*/ 1 h 864"/>
                <a:gd name="T14" fmla="*/ 1 w 742"/>
                <a:gd name="T15" fmla="*/ 1 h 864"/>
                <a:gd name="T16" fmla="*/ 1 w 742"/>
                <a:gd name="T17" fmla="*/ 1 h 864"/>
                <a:gd name="T18" fmla="*/ 1 w 742"/>
                <a:gd name="T19" fmla="*/ 1 h 864"/>
                <a:gd name="T20" fmla="*/ 1 w 742"/>
                <a:gd name="T21" fmla="*/ 1 h 864"/>
                <a:gd name="T22" fmla="*/ 1 w 742"/>
                <a:gd name="T23" fmla="*/ 1 h 864"/>
                <a:gd name="T24" fmla="*/ 1 w 742"/>
                <a:gd name="T25" fmla="*/ 1 h 864"/>
                <a:gd name="T26" fmla="*/ 1 w 742"/>
                <a:gd name="T27" fmla="*/ 1 h 864"/>
                <a:gd name="T28" fmla="*/ 1 w 742"/>
                <a:gd name="T29" fmla="*/ 1 h 864"/>
                <a:gd name="T30" fmla="*/ 1 w 742"/>
                <a:gd name="T31" fmla="*/ 1 h 864"/>
                <a:gd name="T32" fmla="*/ 1 w 742"/>
                <a:gd name="T33" fmla="*/ 1 h 864"/>
                <a:gd name="T34" fmla="*/ 1 w 742"/>
                <a:gd name="T35" fmla="*/ 1 h 864"/>
                <a:gd name="T36" fmla="*/ 1 w 742"/>
                <a:gd name="T37" fmla="*/ 1 h 864"/>
                <a:gd name="T38" fmla="*/ 1 w 742"/>
                <a:gd name="T39" fmla="*/ 1 h 864"/>
                <a:gd name="T40" fmla="*/ 1 w 742"/>
                <a:gd name="T41" fmla="*/ 1 h 864"/>
                <a:gd name="T42" fmla="*/ 1 w 742"/>
                <a:gd name="T43" fmla="*/ 1 h 864"/>
                <a:gd name="T44" fmla="*/ 1 w 742"/>
                <a:gd name="T45" fmla="*/ 1 h 864"/>
                <a:gd name="T46" fmla="*/ 1 w 742"/>
                <a:gd name="T47" fmla="*/ 1 h 864"/>
                <a:gd name="T48" fmla="*/ 1 w 742"/>
                <a:gd name="T49" fmla="*/ 1 h 864"/>
                <a:gd name="T50" fmla="*/ 1 w 742"/>
                <a:gd name="T51" fmla="*/ 1 h 864"/>
                <a:gd name="T52" fmla="*/ 1 w 742"/>
                <a:gd name="T53" fmla="*/ 1 h 864"/>
                <a:gd name="T54" fmla="*/ 1 w 742"/>
                <a:gd name="T55" fmla="*/ 1 h 864"/>
                <a:gd name="T56" fmla="*/ 1 w 742"/>
                <a:gd name="T57" fmla="*/ 1 h 864"/>
                <a:gd name="T58" fmla="*/ 1 w 742"/>
                <a:gd name="T59" fmla="*/ 1 h 864"/>
                <a:gd name="T60" fmla="*/ 1 w 742"/>
                <a:gd name="T61" fmla="*/ 1 h 864"/>
                <a:gd name="T62" fmla="*/ 1 w 742"/>
                <a:gd name="T63" fmla="*/ 1 h 864"/>
                <a:gd name="T64" fmla="*/ 1 w 742"/>
                <a:gd name="T65" fmla="*/ 1 h 864"/>
                <a:gd name="T66" fmla="*/ 1 w 742"/>
                <a:gd name="T67" fmla="*/ 1 h 864"/>
                <a:gd name="T68" fmla="*/ 1 w 742"/>
                <a:gd name="T69" fmla="*/ 1 h 864"/>
                <a:gd name="T70" fmla="*/ 1 w 742"/>
                <a:gd name="T71" fmla="*/ 1 h 864"/>
                <a:gd name="T72" fmla="*/ 1 w 742"/>
                <a:gd name="T73" fmla="*/ 1 h 864"/>
                <a:gd name="T74" fmla="*/ 0 w 742"/>
                <a:gd name="T75" fmla="*/ 1 h 864"/>
                <a:gd name="T76" fmla="*/ 0 w 742"/>
                <a:gd name="T77" fmla="*/ 1 h 864"/>
                <a:gd name="T78" fmla="*/ 0 w 742"/>
                <a:gd name="T79" fmla="*/ 1 h 864"/>
                <a:gd name="T80" fmla="*/ 0 w 742"/>
                <a:gd name="T81" fmla="*/ 1 h 864"/>
                <a:gd name="T82" fmla="*/ 0 w 742"/>
                <a:gd name="T83" fmla="*/ 1 h 864"/>
                <a:gd name="T84" fmla="*/ 0 w 742"/>
                <a:gd name="T85" fmla="*/ 1 h 864"/>
                <a:gd name="T86" fmla="*/ 0 w 742"/>
                <a:gd name="T87" fmla="*/ 1 h 864"/>
                <a:gd name="T88" fmla="*/ 0 w 742"/>
                <a:gd name="T89" fmla="*/ 1 h 864"/>
                <a:gd name="T90" fmla="*/ 0 w 742"/>
                <a:gd name="T91" fmla="*/ 1 h 864"/>
                <a:gd name="T92" fmla="*/ 0 w 742"/>
                <a:gd name="T93" fmla="*/ 1 h 864"/>
                <a:gd name="T94" fmla="*/ 0 w 742"/>
                <a:gd name="T95" fmla="*/ 1 h 864"/>
                <a:gd name="T96" fmla="*/ 0 w 742"/>
                <a:gd name="T97" fmla="*/ 1 h 864"/>
                <a:gd name="T98" fmla="*/ 1 w 742"/>
                <a:gd name="T99" fmla="*/ 0 h 864"/>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w 742"/>
                <a:gd name="T151" fmla="*/ 0 h 864"/>
                <a:gd name="T152" fmla="*/ 742 w 742"/>
                <a:gd name="T153" fmla="*/ 864 h 864"/>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T150" t="T151" r="T152" b="T153"/>
              <a:pathLst>
                <a:path w="742" h="864">
                  <a:moveTo>
                    <a:pt x="371" y="0"/>
                  </a:moveTo>
                  <a:lnTo>
                    <a:pt x="742" y="864"/>
                  </a:lnTo>
                  <a:lnTo>
                    <a:pt x="730" y="859"/>
                  </a:lnTo>
                  <a:lnTo>
                    <a:pt x="719" y="853"/>
                  </a:lnTo>
                  <a:lnTo>
                    <a:pt x="707" y="848"/>
                  </a:lnTo>
                  <a:lnTo>
                    <a:pt x="696" y="843"/>
                  </a:lnTo>
                  <a:lnTo>
                    <a:pt x="684" y="838"/>
                  </a:lnTo>
                  <a:lnTo>
                    <a:pt x="673" y="833"/>
                  </a:lnTo>
                  <a:lnTo>
                    <a:pt x="661" y="828"/>
                  </a:lnTo>
                  <a:lnTo>
                    <a:pt x="650" y="824"/>
                  </a:lnTo>
                  <a:lnTo>
                    <a:pt x="638" y="820"/>
                  </a:lnTo>
                  <a:lnTo>
                    <a:pt x="626" y="816"/>
                  </a:lnTo>
                  <a:lnTo>
                    <a:pt x="614" y="812"/>
                  </a:lnTo>
                  <a:lnTo>
                    <a:pt x="603" y="808"/>
                  </a:lnTo>
                  <a:lnTo>
                    <a:pt x="591" y="805"/>
                  </a:lnTo>
                  <a:lnTo>
                    <a:pt x="580" y="801"/>
                  </a:lnTo>
                  <a:lnTo>
                    <a:pt x="568" y="798"/>
                  </a:lnTo>
                  <a:lnTo>
                    <a:pt x="557" y="795"/>
                  </a:lnTo>
                  <a:lnTo>
                    <a:pt x="551" y="794"/>
                  </a:lnTo>
                  <a:lnTo>
                    <a:pt x="545" y="793"/>
                  </a:lnTo>
                  <a:lnTo>
                    <a:pt x="540" y="791"/>
                  </a:lnTo>
                  <a:lnTo>
                    <a:pt x="534" y="790"/>
                  </a:lnTo>
                  <a:lnTo>
                    <a:pt x="528" y="789"/>
                  </a:lnTo>
                  <a:lnTo>
                    <a:pt x="522" y="788"/>
                  </a:lnTo>
                  <a:lnTo>
                    <a:pt x="517" y="786"/>
                  </a:lnTo>
                  <a:lnTo>
                    <a:pt x="510" y="785"/>
                  </a:lnTo>
                  <a:lnTo>
                    <a:pt x="504" y="784"/>
                  </a:lnTo>
                  <a:lnTo>
                    <a:pt x="498" y="783"/>
                  </a:lnTo>
                  <a:lnTo>
                    <a:pt x="493" y="782"/>
                  </a:lnTo>
                  <a:lnTo>
                    <a:pt x="487" y="781"/>
                  </a:lnTo>
                  <a:lnTo>
                    <a:pt x="481" y="780"/>
                  </a:lnTo>
                  <a:lnTo>
                    <a:pt x="475" y="780"/>
                  </a:lnTo>
                  <a:lnTo>
                    <a:pt x="470" y="779"/>
                  </a:lnTo>
                  <a:lnTo>
                    <a:pt x="464" y="778"/>
                  </a:lnTo>
                  <a:lnTo>
                    <a:pt x="458" y="777"/>
                  </a:lnTo>
                  <a:lnTo>
                    <a:pt x="452" y="777"/>
                  </a:lnTo>
                  <a:lnTo>
                    <a:pt x="447" y="776"/>
                  </a:lnTo>
                  <a:lnTo>
                    <a:pt x="441" y="776"/>
                  </a:lnTo>
                  <a:lnTo>
                    <a:pt x="435" y="775"/>
                  </a:lnTo>
                  <a:lnTo>
                    <a:pt x="429" y="775"/>
                  </a:lnTo>
                  <a:lnTo>
                    <a:pt x="424" y="774"/>
                  </a:lnTo>
                  <a:lnTo>
                    <a:pt x="418" y="774"/>
                  </a:lnTo>
                  <a:lnTo>
                    <a:pt x="412" y="773"/>
                  </a:lnTo>
                  <a:lnTo>
                    <a:pt x="406" y="773"/>
                  </a:lnTo>
                  <a:lnTo>
                    <a:pt x="401" y="773"/>
                  </a:lnTo>
                  <a:lnTo>
                    <a:pt x="395" y="773"/>
                  </a:lnTo>
                  <a:lnTo>
                    <a:pt x="389" y="773"/>
                  </a:lnTo>
                  <a:lnTo>
                    <a:pt x="382" y="772"/>
                  </a:lnTo>
                  <a:lnTo>
                    <a:pt x="377" y="772"/>
                  </a:lnTo>
                  <a:lnTo>
                    <a:pt x="371" y="772"/>
                  </a:lnTo>
                  <a:lnTo>
                    <a:pt x="365" y="772"/>
                  </a:lnTo>
                  <a:lnTo>
                    <a:pt x="359" y="772"/>
                  </a:lnTo>
                  <a:lnTo>
                    <a:pt x="354" y="773"/>
                  </a:lnTo>
                  <a:lnTo>
                    <a:pt x="348" y="773"/>
                  </a:lnTo>
                  <a:lnTo>
                    <a:pt x="342" y="773"/>
                  </a:lnTo>
                  <a:lnTo>
                    <a:pt x="336" y="773"/>
                  </a:lnTo>
                  <a:lnTo>
                    <a:pt x="331" y="773"/>
                  </a:lnTo>
                  <a:lnTo>
                    <a:pt x="325" y="774"/>
                  </a:lnTo>
                  <a:lnTo>
                    <a:pt x="319" y="774"/>
                  </a:lnTo>
                  <a:lnTo>
                    <a:pt x="313" y="775"/>
                  </a:lnTo>
                  <a:lnTo>
                    <a:pt x="308" y="775"/>
                  </a:lnTo>
                  <a:lnTo>
                    <a:pt x="302" y="776"/>
                  </a:lnTo>
                  <a:lnTo>
                    <a:pt x="296" y="776"/>
                  </a:lnTo>
                  <a:lnTo>
                    <a:pt x="290" y="777"/>
                  </a:lnTo>
                  <a:lnTo>
                    <a:pt x="285" y="777"/>
                  </a:lnTo>
                  <a:lnTo>
                    <a:pt x="279" y="778"/>
                  </a:lnTo>
                  <a:lnTo>
                    <a:pt x="273" y="779"/>
                  </a:lnTo>
                  <a:lnTo>
                    <a:pt x="267" y="780"/>
                  </a:lnTo>
                  <a:lnTo>
                    <a:pt x="262" y="780"/>
                  </a:lnTo>
                  <a:lnTo>
                    <a:pt x="255" y="781"/>
                  </a:lnTo>
                  <a:lnTo>
                    <a:pt x="249" y="782"/>
                  </a:lnTo>
                  <a:lnTo>
                    <a:pt x="243" y="783"/>
                  </a:lnTo>
                  <a:lnTo>
                    <a:pt x="238" y="784"/>
                  </a:lnTo>
                  <a:lnTo>
                    <a:pt x="232" y="785"/>
                  </a:lnTo>
                  <a:lnTo>
                    <a:pt x="226" y="786"/>
                  </a:lnTo>
                  <a:lnTo>
                    <a:pt x="220" y="788"/>
                  </a:lnTo>
                  <a:lnTo>
                    <a:pt x="215" y="789"/>
                  </a:lnTo>
                  <a:lnTo>
                    <a:pt x="209" y="790"/>
                  </a:lnTo>
                  <a:lnTo>
                    <a:pt x="203" y="791"/>
                  </a:lnTo>
                  <a:lnTo>
                    <a:pt x="197" y="793"/>
                  </a:lnTo>
                  <a:lnTo>
                    <a:pt x="192" y="794"/>
                  </a:lnTo>
                  <a:lnTo>
                    <a:pt x="186" y="795"/>
                  </a:lnTo>
                  <a:lnTo>
                    <a:pt x="174" y="798"/>
                  </a:lnTo>
                  <a:lnTo>
                    <a:pt x="163" y="801"/>
                  </a:lnTo>
                  <a:lnTo>
                    <a:pt x="151" y="805"/>
                  </a:lnTo>
                  <a:lnTo>
                    <a:pt x="140" y="808"/>
                  </a:lnTo>
                  <a:lnTo>
                    <a:pt x="127" y="812"/>
                  </a:lnTo>
                  <a:lnTo>
                    <a:pt x="116" y="816"/>
                  </a:lnTo>
                  <a:lnTo>
                    <a:pt x="104" y="820"/>
                  </a:lnTo>
                  <a:lnTo>
                    <a:pt x="93" y="824"/>
                  </a:lnTo>
                  <a:lnTo>
                    <a:pt x="81" y="828"/>
                  </a:lnTo>
                  <a:lnTo>
                    <a:pt x="70" y="833"/>
                  </a:lnTo>
                  <a:lnTo>
                    <a:pt x="58" y="838"/>
                  </a:lnTo>
                  <a:lnTo>
                    <a:pt x="47" y="843"/>
                  </a:lnTo>
                  <a:lnTo>
                    <a:pt x="35" y="848"/>
                  </a:lnTo>
                  <a:lnTo>
                    <a:pt x="24" y="853"/>
                  </a:lnTo>
                  <a:lnTo>
                    <a:pt x="12" y="859"/>
                  </a:lnTo>
                  <a:lnTo>
                    <a:pt x="0" y="864"/>
                  </a:lnTo>
                  <a:lnTo>
                    <a:pt x="37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4787" name="Rectangle 34"/>
            <p:cNvSpPr>
              <a:spLocks noChangeArrowheads="1"/>
            </p:cNvSpPr>
            <p:nvPr/>
          </p:nvSpPr>
          <p:spPr bwMode="auto">
            <a:xfrm>
              <a:off x="3829" y="2174"/>
              <a:ext cx="35" cy="171"/>
            </a:xfrm>
            <a:prstGeom prst="rect">
              <a:avLst/>
            </a:prstGeom>
            <a:solidFill>
              <a:srgbClr val="1F1A1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a:latin typeface="Calibri" pitchFamily="34" charset="0"/>
              </a:endParaRPr>
            </a:p>
          </p:txBody>
        </p:sp>
      </p:grpSp>
      <p:pic>
        <p:nvPicPr>
          <p:cNvPr id="36" name="Picture 16" descr="C:\Documents and Settings\Allan\My Documents\MY PICTURES\I beat anorexi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5097" y="1410775"/>
            <a:ext cx="4127848" cy="398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000511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5778" name="Picture 2" descr="delta940816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9" name="Text Box 3"/>
          <p:cNvSpPr txBox="1">
            <a:spLocks noChangeArrowheads="1"/>
          </p:cNvSpPr>
          <p:nvPr/>
        </p:nvSpPr>
        <p:spPr bwMode="auto">
          <a:xfrm>
            <a:off x="1619250" y="3068638"/>
            <a:ext cx="21653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s-ES" altLang="en-US" sz="2400" b="1">
              <a:solidFill>
                <a:schemeClr val="bg1"/>
              </a:solidFill>
            </a:endParaRPr>
          </a:p>
        </p:txBody>
      </p:sp>
      <p:sp>
        <p:nvSpPr>
          <p:cNvPr id="75780" name="Text Box 4"/>
          <p:cNvSpPr txBox="1">
            <a:spLocks noChangeArrowheads="1"/>
          </p:cNvSpPr>
          <p:nvPr/>
        </p:nvSpPr>
        <p:spPr bwMode="auto">
          <a:xfrm>
            <a:off x="6124575" y="0"/>
            <a:ext cx="3019425"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400" b="1">
                <a:latin typeface="Garamond" pitchFamily="18" charset="0"/>
                <a:cs typeface="Arial" pitchFamily="34" charset="0"/>
              </a:rPr>
              <a:t>EU ICM. </a:t>
            </a:r>
          </a:p>
          <a:p>
            <a:pPr eaLnBrk="1" hangingPunct="1"/>
            <a:r>
              <a:rPr lang="en-GB" altLang="en-US" sz="2400" b="1">
                <a:solidFill>
                  <a:schemeClr val="bg1"/>
                </a:solidFill>
                <a:latin typeface="Comic Sans MS" pitchFamily="66" charset="0"/>
                <a:cs typeface="Arial" pitchFamily="34" charset="0"/>
              </a:rPr>
              <a:t>Eight Principles to </a:t>
            </a:r>
          </a:p>
          <a:p>
            <a:pPr eaLnBrk="1" hangingPunct="1"/>
            <a:r>
              <a:rPr lang="en-GB" altLang="en-US" sz="2400" b="1">
                <a:solidFill>
                  <a:schemeClr val="bg1"/>
                </a:solidFill>
                <a:latin typeface="Comic Sans MS" pitchFamily="66" charset="0"/>
                <a:cs typeface="Arial" pitchFamily="34" charset="0"/>
              </a:rPr>
              <a:t>provide a baseline for successful</a:t>
            </a:r>
          </a:p>
          <a:p>
            <a:pPr eaLnBrk="1" hangingPunct="1"/>
            <a:r>
              <a:rPr lang="en-GB" altLang="en-US" sz="2400" b="1">
                <a:solidFill>
                  <a:schemeClr val="bg1"/>
                </a:solidFill>
                <a:latin typeface="Comic Sans MS" pitchFamily="66" charset="0"/>
                <a:cs typeface="Arial" pitchFamily="34" charset="0"/>
              </a:rPr>
              <a:t>ICM</a:t>
            </a:r>
          </a:p>
          <a:p>
            <a:pPr eaLnBrk="1" hangingPunct="1"/>
            <a:endParaRPr lang="en-US" altLang="en-US" sz="2400" b="1">
              <a:solidFill>
                <a:schemeClr val="bg1"/>
              </a:solidFill>
              <a:latin typeface="Comic Sans MS" pitchFamily="66" charset="0"/>
              <a:cs typeface="Arial" pitchFamily="34" charset="0"/>
            </a:endParaRPr>
          </a:p>
        </p:txBody>
      </p:sp>
      <p:sp>
        <p:nvSpPr>
          <p:cNvPr id="75781" name="Text Box 5"/>
          <p:cNvSpPr txBox="1">
            <a:spLocks noChangeArrowheads="1"/>
          </p:cNvSpPr>
          <p:nvPr/>
        </p:nvSpPr>
        <p:spPr bwMode="auto">
          <a:xfrm>
            <a:off x="4840288" y="3789363"/>
            <a:ext cx="437197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0000"/>
              </a:buClr>
              <a:buFont typeface="Wingdings" pitchFamily="2" charset="2"/>
              <a:buChar char="Ø"/>
            </a:pPr>
            <a:endParaRPr lang="en-GB" altLang="en-US" sz="2000" b="1">
              <a:latin typeface="Garamond" pitchFamily="18" charset="0"/>
              <a:cs typeface="Arial" pitchFamily="34" charset="0"/>
            </a:endParaRPr>
          </a:p>
          <a:p>
            <a:pPr eaLnBrk="1" hangingPunct="1"/>
            <a:endParaRPr lang="en-GB" altLang="en-US" sz="2000" b="1">
              <a:latin typeface="Garamond" pitchFamily="18" charset="0"/>
              <a:cs typeface="Arial" pitchFamily="34" charset="0"/>
            </a:endParaRPr>
          </a:p>
          <a:p>
            <a:pPr eaLnBrk="1" hangingPunct="1"/>
            <a:endParaRPr lang="en-GB" altLang="en-US" sz="2000" b="1">
              <a:latin typeface="Garamond" pitchFamily="18" charset="0"/>
              <a:cs typeface="Arial" pitchFamily="34" charset="0"/>
            </a:endParaRPr>
          </a:p>
          <a:p>
            <a:pPr eaLnBrk="1" hangingPunct="1"/>
            <a:endParaRPr lang="en-US" altLang="en-US" sz="2000" b="1">
              <a:latin typeface="Garamond" pitchFamily="18" charset="0"/>
              <a:cs typeface="Arial" pitchFamily="34" charset="0"/>
            </a:endParaRPr>
          </a:p>
        </p:txBody>
      </p:sp>
      <p:sp>
        <p:nvSpPr>
          <p:cNvPr id="75782" name="Text Box 6"/>
          <p:cNvSpPr txBox="1">
            <a:spLocks noChangeArrowheads="1"/>
          </p:cNvSpPr>
          <p:nvPr/>
        </p:nvSpPr>
        <p:spPr bwMode="auto">
          <a:xfrm>
            <a:off x="4067175" y="3284538"/>
            <a:ext cx="5273675" cy="527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Broad </a:t>
            </a:r>
            <a:r>
              <a:rPr lang="en-GB" altLang="en-US" sz="2000" b="1">
                <a:solidFill>
                  <a:srgbClr val="66FF33"/>
                </a:solidFill>
                <a:latin typeface="Comic Sans MS" pitchFamily="66" charset="0"/>
                <a:cs typeface="Arial" pitchFamily="34" charset="0"/>
              </a:rPr>
              <a:t>holistic</a:t>
            </a:r>
            <a:r>
              <a:rPr lang="en-GB" altLang="en-US" sz="2000" b="1">
                <a:solidFill>
                  <a:schemeClr val="bg1"/>
                </a:solidFill>
                <a:latin typeface="Comic Sans MS" pitchFamily="66" charset="0"/>
                <a:cs typeface="Arial" pitchFamily="34" charset="0"/>
              </a:rPr>
              <a:t> approach, e.g. zoning</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a:t>
            </a:r>
            <a:r>
              <a:rPr lang="en-GB" altLang="en-US" sz="2000" b="1">
                <a:solidFill>
                  <a:srgbClr val="66FF33"/>
                </a:solidFill>
                <a:latin typeface="Comic Sans MS" pitchFamily="66" charset="0"/>
                <a:cs typeface="Arial" pitchFamily="34" charset="0"/>
              </a:rPr>
              <a:t>Long term</a:t>
            </a:r>
            <a:r>
              <a:rPr lang="en-GB" altLang="en-US" sz="2000" b="1">
                <a:solidFill>
                  <a:schemeClr val="bg1"/>
                </a:solidFill>
                <a:latin typeface="Comic Sans MS" pitchFamily="66" charset="0"/>
                <a:cs typeface="Arial" pitchFamily="34" charset="0"/>
              </a:rPr>
              <a:t> perspective re development</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Gradual </a:t>
            </a:r>
            <a:r>
              <a:rPr lang="en-GB" altLang="en-US" sz="2000" b="1">
                <a:solidFill>
                  <a:srgbClr val="66FF33"/>
                </a:solidFill>
                <a:latin typeface="Comic Sans MS" pitchFamily="66" charset="0"/>
                <a:cs typeface="Arial" pitchFamily="34" charset="0"/>
              </a:rPr>
              <a:t>adaptive</a:t>
            </a:r>
            <a:r>
              <a:rPr lang="en-GB" altLang="en-US" sz="2000" b="1">
                <a:solidFill>
                  <a:schemeClr val="bg1"/>
                </a:solidFill>
                <a:latin typeface="Comic Sans MS" pitchFamily="66" charset="0"/>
                <a:cs typeface="Arial" pitchFamily="34" charset="0"/>
              </a:rPr>
              <a:t> management to    </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reflect local specificity.</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Working with </a:t>
            </a:r>
            <a:r>
              <a:rPr lang="en-GB" altLang="en-US" sz="2000" b="1">
                <a:solidFill>
                  <a:srgbClr val="66FF33"/>
                </a:solidFill>
                <a:latin typeface="Comic Sans MS" pitchFamily="66" charset="0"/>
                <a:cs typeface="Arial" pitchFamily="34" charset="0"/>
              </a:rPr>
              <a:t>natural processes</a:t>
            </a:r>
            <a:r>
              <a:rPr lang="en-GB" altLang="en-US" sz="2000" b="1">
                <a:solidFill>
                  <a:schemeClr val="bg1"/>
                </a:solidFill>
                <a:latin typeface="Comic Sans MS" pitchFamily="66" charset="0"/>
                <a:cs typeface="Arial" pitchFamily="34" charset="0"/>
              </a:rPr>
              <a:t> &amp;</a:t>
            </a:r>
          </a:p>
          <a:p>
            <a:pPr eaLnBrk="1" hangingPunct="1">
              <a:buClr>
                <a:srgbClr val="FF0000"/>
              </a:buClr>
              <a:buFont typeface="Wingdings" pitchFamily="2" charset="2"/>
              <a:buNone/>
            </a:pPr>
            <a:r>
              <a:rPr lang="en-GB" altLang="en-US" sz="2000" b="1">
                <a:solidFill>
                  <a:schemeClr val="bg1"/>
                </a:solidFill>
                <a:latin typeface="Comic Sans MS" pitchFamily="66" charset="0"/>
                <a:cs typeface="Arial" pitchFamily="34" charset="0"/>
              </a:rPr>
              <a:t>   resolving acceptable usage levels</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a:t>
            </a:r>
            <a:r>
              <a:rPr lang="en-GB" altLang="en-US" sz="2000" b="1">
                <a:solidFill>
                  <a:srgbClr val="66FF33"/>
                </a:solidFill>
                <a:latin typeface="Comic Sans MS" pitchFamily="66" charset="0"/>
                <a:cs typeface="Arial" pitchFamily="34" charset="0"/>
              </a:rPr>
              <a:t>Participatory</a:t>
            </a:r>
            <a:r>
              <a:rPr lang="en-GB" altLang="en-US" sz="2000" b="1">
                <a:solidFill>
                  <a:schemeClr val="bg1"/>
                </a:solidFill>
                <a:latin typeface="Comic Sans MS" pitchFamily="66" charset="0"/>
                <a:cs typeface="Arial" pitchFamily="34" charset="0"/>
              </a:rPr>
              <a:t> planning.</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Support &amp; involvement of </a:t>
            </a:r>
            <a:r>
              <a:rPr lang="en-GB" altLang="en-US" sz="2000" b="1">
                <a:solidFill>
                  <a:srgbClr val="66FF33"/>
                </a:solidFill>
                <a:latin typeface="Comic Sans MS" pitchFamily="66" charset="0"/>
                <a:cs typeface="Arial" pitchFamily="34" charset="0"/>
              </a:rPr>
              <a:t>all actors</a:t>
            </a:r>
            <a:r>
              <a:rPr lang="en-GB" altLang="en-US" sz="2000" b="1">
                <a:solidFill>
                  <a:schemeClr val="bg1"/>
                </a:solidFill>
                <a:latin typeface="Comic Sans MS" pitchFamily="66" charset="0"/>
                <a:cs typeface="Arial" pitchFamily="34" charset="0"/>
              </a:rPr>
              <a:t>.</a:t>
            </a:r>
          </a:p>
          <a:p>
            <a:pPr eaLnBrk="1" hangingPunct="1">
              <a:buClr>
                <a:srgbClr val="FF0000"/>
              </a:buClr>
              <a:buFont typeface="Wingdings" pitchFamily="2" charset="2"/>
              <a:buChar char="Ø"/>
            </a:pPr>
            <a:r>
              <a:rPr lang="en-GB" altLang="en-US" sz="2000" b="1">
                <a:solidFill>
                  <a:schemeClr val="bg1"/>
                </a:solidFill>
                <a:latin typeface="Comic Sans MS" pitchFamily="66" charset="0"/>
                <a:cs typeface="Arial" pitchFamily="34" charset="0"/>
              </a:rPr>
              <a:t> Use of a </a:t>
            </a:r>
            <a:r>
              <a:rPr lang="en-GB" altLang="en-US" sz="2000" b="1">
                <a:solidFill>
                  <a:srgbClr val="66FF33"/>
                </a:solidFill>
                <a:latin typeface="Comic Sans MS" pitchFamily="66" charset="0"/>
                <a:cs typeface="Arial" pitchFamily="34" charset="0"/>
              </a:rPr>
              <a:t>combination </a:t>
            </a:r>
            <a:r>
              <a:rPr lang="en-GB" altLang="en-US" sz="2000" b="1">
                <a:solidFill>
                  <a:schemeClr val="bg1"/>
                </a:solidFill>
                <a:latin typeface="Comic Sans MS" pitchFamily="66" charset="0"/>
                <a:cs typeface="Arial" pitchFamily="34" charset="0"/>
              </a:rPr>
              <a:t>of instrument,  </a:t>
            </a:r>
          </a:p>
          <a:p>
            <a:pPr eaLnBrk="1" hangingPunct="1">
              <a:buClr>
                <a:srgbClr val="FF0000"/>
              </a:buClr>
              <a:buFont typeface="Wingdings" pitchFamily="2" charset="2"/>
              <a:buNone/>
            </a:pPr>
            <a:r>
              <a:rPr lang="en-GB" altLang="en-US" sz="2000" b="1">
                <a:solidFill>
                  <a:schemeClr val="bg1"/>
                </a:solidFill>
                <a:latin typeface="Comic Sans MS" pitchFamily="66" charset="0"/>
                <a:cs typeface="Arial" pitchFamily="34" charset="0"/>
              </a:rPr>
              <a:t>   e.g. landscape improvement,   </a:t>
            </a:r>
          </a:p>
          <a:p>
            <a:pPr eaLnBrk="1" hangingPunct="1">
              <a:buClr>
                <a:srgbClr val="FF0000"/>
              </a:buClr>
              <a:buFont typeface="Wingdings" pitchFamily="2" charset="2"/>
              <a:buNone/>
            </a:pPr>
            <a:r>
              <a:rPr lang="en-GB" altLang="en-US" sz="2000" b="1">
                <a:solidFill>
                  <a:schemeClr val="bg1"/>
                </a:solidFill>
                <a:latin typeface="Comic Sans MS" pitchFamily="66" charset="0"/>
                <a:cs typeface="Arial" pitchFamily="34" charset="0"/>
              </a:rPr>
              <a:t>   interpretation services, etc</a:t>
            </a:r>
          </a:p>
          <a:p>
            <a:pPr eaLnBrk="1" hangingPunct="1">
              <a:buClr>
                <a:srgbClr val="FF0000"/>
              </a:buClr>
              <a:buFont typeface="Wingdings" pitchFamily="2" charset="2"/>
              <a:buChar char="Ø"/>
            </a:pPr>
            <a:endParaRPr lang="en-GB" altLang="en-US" sz="2000" b="1">
              <a:solidFill>
                <a:schemeClr val="bg1"/>
              </a:solidFill>
              <a:latin typeface="Comic Sans MS" pitchFamily="66" charset="0"/>
              <a:cs typeface="Arial" pitchFamily="34" charset="0"/>
            </a:endParaRPr>
          </a:p>
          <a:p>
            <a:pPr eaLnBrk="1" hangingPunct="1"/>
            <a:endParaRPr lang="en-GB" altLang="en-US" sz="2000" b="1">
              <a:solidFill>
                <a:schemeClr val="bg1"/>
              </a:solidFill>
              <a:latin typeface="Comic Sans MS" pitchFamily="66" charset="0"/>
              <a:cs typeface="Arial" pitchFamily="34" charset="0"/>
            </a:endParaRPr>
          </a:p>
          <a:p>
            <a:pPr eaLnBrk="1" hangingPunct="1"/>
            <a:endParaRPr lang="en-GB" altLang="en-US" sz="2000" b="1">
              <a:latin typeface="Garamond" pitchFamily="18" charset="0"/>
              <a:cs typeface="Arial" pitchFamily="34" charset="0"/>
            </a:endParaRPr>
          </a:p>
          <a:p>
            <a:pPr eaLnBrk="1" hangingPunct="1"/>
            <a:endParaRPr lang="en-GB" altLang="en-US" sz="2000" b="1">
              <a:latin typeface="Garamond" pitchFamily="18" charset="0"/>
              <a:cs typeface="Arial" pitchFamily="34" charset="0"/>
            </a:endParaRPr>
          </a:p>
          <a:p>
            <a:pPr eaLnBrk="1" hangingPunct="1"/>
            <a:endParaRPr lang="en-GB" altLang="en-US" sz="2000" b="1">
              <a:latin typeface="Garamond" pitchFamily="18" charset="0"/>
              <a:cs typeface="Arial" pitchFamily="34" charset="0"/>
            </a:endParaRPr>
          </a:p>
          <a:p>
            <a:pPr eaLnBrk="1" hangingPunct="1"/>
            <a:endParaRPr lang="en-US" altLang="en-US" sz="2000" b="1">
              <a:latin typeface="Garamond" pitchFamily="18" charset="0"/>
              <a:cs typeface="Arial" pitchFamily="34" charset="0"/>
            </a:endParaRPr>
          </a:p>
        </p:txBody>
      </p:sp>
      <p:sp>
        <p:nvSpPr>
          <p:cNvPr id="75783" name="Text Box 7"/>
          <p:cNvSpPr txBox="1">
            <a:spLocks noChangeArrowheads="1"/>
          </p:cNvSpPr>
          <p:nvPr/>
        </p:nvSpPr>
        <p:spPr bwMode="auto">
          <a:xfrm>
            <a:off x="7596188" y="2852738"/>
            <a:ext cx="13620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b="1">
                <a:solidFill>
                  <a:schemeClr val="bg1"/>
                </a:solidFill>
                <a:latin typeface="Comic Sans MS" pitchFamily="66" charset="0"/>
              </a:rPr>
              <a:t>IT NEEDS</a:t>
            </a:r>
            <a:endParaRPr lang="en-US" altLang="en-US" b="1">
              <a:solidFill>
                <a:schemeClr val="bg1"/>
              </a:solidFill>
              <a:latin typeface="Comic Sans MS" pitchFamily="66" charset="0"/>
            </a:endParaRPr>
          </a:p>
        </p:txBody>
      </p:sp>
      <p:sp>
        <p:nvSpPr>
          <p:cNvPr id="75784" name="Rectangle 9"/>
          <p:cNvSpPr>
            <a:spLocks noChangeArrowheads="1"/>
          </p:cNvSpPr>
          <p:nvPr/>
        </p:nvSpPr>
        <p:spPr bwMode="auto">
          <a:xfrm>
            <a:off x="0" y="2921000"/>
            <a:ext cx="4562475"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NZ" altLang="en-US" b="1">
              <a:solidFill>
                <a:schemeClr val="bg1"/>
              </a:solidFill>
            </a:endParaRPr>
          </a:p>
          <a:p>
            <a:pPr eaLnBrk="1" hangingPunct="1"/>
            <a:r>
              <a:rPr lang="en-NZ" altLang="en-US" b="1">
                <a:solidFill>
                  <a:schemeClr val="bg1"/>
                </a:solidFill>
              </a:rPr>
              <a:t> </a:t>
            </a:r>
          </a:p>
          <a:p>
            <a:pPr eaLnBrk="1" hangingPunct="1"/>
            <a:r>
              <a:rPr lang="en-NZ" altLang="en-US" b="1">
                <a:solidFill>
                  <a:schemeClr val="bg1"/>
                </a:solidFill>
              </a:rPr>
              <a:t> </a:t>
            </a:r>
            <a:endParaRPr lang="en-US" altLang="en-US" b="1">
              <a:solidFill>
                <a:schemeClr val="bg1"/>
              </a:solidFill>
            </a:endParaRPr>
          </a:p>
        </p:txBody>
      </p:sp>
    </p:spTree>
    <p:extLst>
      <p:ext uri="{BB962C8B-B14F-4D97-AF65-F5344CB8AC3E}">
        <p14:creationId xmlns:p14="http://schemas.microsoft.com/office/powerpoint/2010/main" val="3107950600"/>
      </p:ext>
    </p:extLst>
  </p:cSld>
  <p:clrMapOvr>
    <a:masterClrMapping/>
  </p:clrMapOvr>
  <p:transition/>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6802" name="Rectangle 2"/>
          <p:cNvSpPr>
            <a:spLocks noGrp="1" noChangeArrowheads="1"/>
          </p:cNvSpPr>
          <p:nvPr>
            <p:ph type="ctrTitle"/>
          </p:nvPr>
        </p:nvSpPr>
        <p:spPr>
          <a:xfrm>
            <a:off x="250825" y="144463"/>
            <a:ext cx="7543800" cy="836612"/>
          </a:xfrm>
        </p:spPr>
        <p:txBody>
          <a:bodyPr/>
          <a:lstStyle/>
          <a:p>
            <a:pPr eaLnBrk="1" hangingPunct="1"/>
            <a:r>
              <a:rPr lang="en-GB" altLang="en-US" sz="2000" b="1" smtClean="0">
                <a:solidFill>
                  <a:schemeClr val="bg1"/>
                </a:solidFill>
                <a:cs typeface="Times New Roman" pitchFamily="18" charset="0"/>
              </a:rPr>
              <a:t>ICM Guidelines</a:t>
            </a:r>
            <a:r>
              <a:rPr lang="en-US" altLang="en-US" sz="2000" i="1" smtClean="0">
                <a:solidFill>
                  <a:srgbClr val="C8C804"/>
                </a:solidFill>
                <a:latin typeface="Verdana" pitchFamily="34" charset="0"/>
                <a:cs typeface="Times New Roman" pitchFamily="18" charset="0"/>
              </a:rPr>
              <a:t/>
            </a:r>
            <a:br>
              <a:rPr lang="en-US" altLang="en-US" sz="2000" i="1" smtClean="0">
                <a:solidFill>
                  <a:srgbClr val="C8C804"/>
                </a:solidFill>
                <a:latin typeface="Verdana" pitchFamily="34" charset="0"/>
                <a:cs typeface="Times New Roman" pitchFamily="18" charset="0"/>
              </a:rPr>
            </a:br>
            <a:r>
              <a:rPr lang="en-US" altLang="en-US" sz="2400" b="1" i="1" u="sng" smtClean="0">
                <a:solidFill>
                  <a:srgbClr val="C8C804"/>
                </a:solidFill>
                <a:cs typeface="Times New Roman" pitchFamily="18" charset="0"/>
              </a:rPr>
              <a:t>GENERAL concepts</a:t>
            </a:r>
            <a:endParaRPr lang="en-GB" altLang="en-US" sz="2000" b="1" i="1" u="sng" smtClean="0">
              <a:cs typeface="Times New Roman" pitchFamily="18" charset="0"/>
            </a:endParaRPr>
          </a:p>
        </p:txBody>
      </p:sp>
      <p:sp>
        <p:nvSpPr>
          <p:cNvPr id="76803" name="Rectangle 3"/>
          <p:cNvSpPr>
            <a:spLocks noGrp="1" noChangeArrowheads="1"/>
          </p:cNvSpPr>
          <p:nvPr>
            <p:ph type="subTitle" idx="1"/>
          </p:nvPr>
        </p:nvSpPr>
        <p:spPr>
          <a:xfrm>
            <a:off x="0" y="1371600"/>
            <a:ext cx="6227763" cy="5486400"/>
          </a:xfrm>
        </p:spPr>
        <p:txBody>
          <a:bodyPr/>
          <a:lstStyle/>
          <a:p>
            <a:pPr marL="482600" indent="-381000" algn="just" defTabSz="952500" eaLnBrk="1" hangingPunct="1">
              <a:lnSpc>
                <a:spcPct val="90000"/>
              </a:lnSpc>
              <a:spcBef>
                <a:spcPct val="40000"/>
              </a:spcBef>
              <a:buClr>
                <a:srgbClr val="FF3300"/>
              </a:buClr>
              <a:buSzPct val="120000"/>
              <a:buFont typeface="Wingdings" pitchFamily="2" charset="2"/>
              <a:buChar char="Ø"/>
            </a:pPr>
            <a:r>
              <a:rPr lang="en-US" altLang="en-US" sz="2400" i="1" smtClean="0">
                <a:solidFill>
                  <a:schemeClr val="bg1"/>
                </a:solidFill>
                <a:latin typeface="Comic Sans MS" pitchFamily="66" charset="0"/>
                <a:cs typeface="Times New Roman" pitchFamily="18" charset="0"/>
              </a:rPr>
              <a:t>Identification of user preferences   and priorities.</a:t>
            </a:r>
          </a:p>
          <a:p>
            <a:pPr marL="482600" indent="-381000" algn="just" defTabSz="952500" eaLnBrk="1" hangingPunct="1">
              <a:lnSpc>
                <a:spcPct val="90000"/>
              </a:lnSpc>
              <a:spcBef>
                <a:spcPct val="40000"/>
              </a:spcBef>
              <a:buClr>
                <a:srgbClr val="FF3300"/>
              </a:buClr>
              <a:buSzPct val="120000"/>
              <a:buFont typeface="Wingdings" pitchFamily="2" charset="2"/>
              <a:buChar char="Ø"/>
            </a:pPr>
            <a:r>
              <a:rPr lang="en-GB" altLang="en-US" sz="2400" i="1" smtClean="0">
                <a:solidFill>
                  <a:schemeClr val="bg1"/>
                </a:solidFill>
                <a:latin typeface="Comic Sans MS" pitchFamily="66" charset="0"/>
                <a:cs typeface="Times New Roman" pitchFamily="18" charset="0"/>
              </a:rPr>
              <a:t>Establish a strong </a:t>
            </a:r>
            <a:r>
              <a:rPr lang="en-GB" altLang="en-US" sz="2400" i="1" smtClean="0">
                <a:solidFill>
                  <a:srgbClr val="66FF33"/>
                </a:solidFill>
                <a:latin typeface="Comic Sans MS" pitchFamily="66" charset="0"/>
                <a:cs typeface="Times New Roman" pitchFamily="18" charset="0"/>
              </a:rPr>
              <a:t>policy </a:t>
            </a:r>
            <a:r>
              <a:rPr lang="en-GB" altLang="en-US" sz="2400" i="1" smtClean="0">
                <a:solidFill>
                  <a:schemeClr val="bg1"/>
                </a:solidFill>
                <a:latin typeface="Comic Sans MS" pitchFamily="66" charset="0"/>
                <a:cs typeface="Times New Roman" pitchFamily="18" charset="0"/>
              </a:rPr>
              <a:t>base.</a:t>
            </a:r>
          </a:p>
          <a:p>
            <a:pPr marL="482600" indent="-381000" algn="just" defTabSz="952500" eaLnBrk="1" hangingPunct="1">
              <a:lnSpc>
                <a:spcPct val="90000"/>
              </a:lnSpc>
              <a:spcBef>
                <a:spcPct val="40000"/>
              </a:spcBef>
              <a:buClr>
                <a:srgbClr val="FF3300"/>
              </a:buClr>
              <a:buSzPct val="120000"/>
              <a:buFont typeface="Wingdings" pitchFamily="2" charset="2"/>
              <a:buChar char="Ø"/>
            </a:pPr>
            <a:r>
              <a:rPr lang="en-US" altLang="en-US" sz="2400" i="1" smtClean="0">
                <a:solidFill>
                  <a:schemeClr val="bg1"/>
                </a:solidFill>
                <a:latin typeface="Comic Sans MS" pitchFamily="66" charset="0"/>
                <a:cs typeface="Times New Roman" pitchFamily="18" charset="0"/>
              </a:rPr>
              <a:t>Clearly define the </a:t>
            </a:r>
            <a:r>
              <a:rPr lang="en-US" altLang="en-US" sz="2400" i="1" smtClean="0">
                <a:solidFill>
                  <a:srgbClr val="66FF33"/>
                </a:solidFill>
                <a:latin typeface="Comic Sans MS" pitchFamily="66" charset="0"/>
                <a:cs typeface="Times New Roman" pitchFamily="18" charset="0"/>
              </a:rPr>
              <a:t>area.</a:t>
            </a:r>
          </a:p>
          <a:p>
            <a:pPr marL="482600" indent="-381000" algn="just" defTabSz="952500" eaLnBrk="1" hangingPunct="1">
              <a:lnSpc>
                <a:spcPct val="90000"/>
              </a:lnSpc>
              <a:spcBef>
                <a:spcPct val="40000"/>
              </a:spcBef>
              <a:buClr>
                <a:srgbClr val="FF3300"/>
              </a:buClr>
              <a:buSzPct val="120000"/>
              <a:buFont typeface="Wingdings" pitchFamily="2" charset="2"/>
              <a:buChar char="Ø"/>
            </a:pPr>
            <a:r>
              <a:rPr lang="en-US" altLang="en-US" sz="2400" i="1" smtClean="0">
                <a:solidFill>
                  <a:srgbClr val="66FF33"/>
                </a:solidFill>
                <a:latin typeface="Comic Sans MS" pitchFamily="66" charset="0"/>
                <a:cs typeface="Times New Roman" pitchFamily="18" charset="0"/>
              </a:rPr>
              <a:t>Identify</a:t>
            </a:r>
            <a:r>
              <a:rPr lang="en-US" altLang="en-US" sz="2400" i="1" smtClean="0">
                <a:solidFill>
                  <a:schemeClr val="bg1"/>
                </a:solidFill>
                <a:latin typeface="Comic Sans MS" pitchFamily="66" charset="0"/>
                <a:cs typeface="Times New Roman" pitchFamily="18" charset="0"/>
              </a:rPr>
              <a:t>: coastal resources, criteria</a:t>
            </a:r>
          </a:p>
          <a:p>
            <a:pPr marL="482600" indent="-381000" algn="just" defTabSz="952500" eaLnBrk="1" hangingPunct="1">
              <a:lnSpc>
                <a:spcPct val="90000"/>
              </a:lnSpc>
              <a:spcBef>
                <a:spcPct val="40000"/>
              </a:spcBef>
              <a:buClr>
                <a:srgbClr val="FF3300"/>
              </a:buClr>
              <a:buSzPct val="120000"/>
              <a:buFont typeface="Wingdings" pitchFamily="2" charset="2"/>
              <a:buNone/>
            </a:pPr>
            <a:r>
              <a:rPr lang="en-US" altLang="en-US" sz="2400" i="1" smtClean="0">
                <a:solidFill>
                  <a:schemeClr val="bg1"/>
                </a:solidFill>
                <a:latin typeface="Comic Sans MS" pitchFamily="66" charset="0"/>
                <a:cs typeface="Times New Roman" pitchFamily="18" charset="0"/>
              </a:rPr>
              <a:t>   indicators for coastal quality, official </a:t>
            </a:r>
          </a:p>
          <a:p>
            <a:pPr marL="482600" indent="-381000" algn="just" defTabSz="952500" eaLnBrk="1" hangingPunct="1">
              <a:lnSpc>
                <a:spcPct val="90000"/>
              </a:lnSpc>
              <a:spcBef>
                <a:spcPct val="40000"/>
              </a:spcBef>
              <a:buClr>
                <a:srgbClr val="FF3300"/>
              </a:buClr>
              <a:buSzPct val="120000"/>
              <a:buFont typeface="Wingdings" pitchFamily="2" charset="2"/>
              <a:buNone/>
            </a:pPr>
            <a:r>
              <a:rPr lang="en-US" altLang="en-US" sz="2400" i="1" smtClean="0">
                <a:solidFill>
                  <a:schemeClr val="bg1"/>
                </a:solidFill>
                <a:latin typeface="Comic Sans MS" pitchFamily="66" charset="0"/>
                <a:cs typeface="Times New Roman" pitchFamily="18" charset="0"/>
              </a:rPr>
              <a:t>   &amp; non-binding regulations, local use</a:t>
            </a:r>
          </a:p>
          <a:p>
            <a:pPr marL="482600" indent="-381000" algn="just" defTabSz="952500" eaLnBrk="1" hangingPunct="1">
              <a:lnSpc>
                <a:spcPct val="90000"/>
              </a:lnSpc>
              <a:spcBef>
                <a:spcPct val="40000"/>
              </a:spcBef>
              <a:buClr>
                <a:srgbClr val="FF3300"/>
              </a:buClr>
              <a:buSzPct val="120000"/>
              <a:buFont typeface="Wingdings" pitchFamily="2" charset="2"/>
              <a:buNone/>
            </a:pPr>
            <a:r>
              <a:rPr lang="en-US" altLang="en-US" sz="2400" i="1" smtClean="0">
                <a:solidFill>
                  <a:schemeClr val="bg1"/>
                </a:solidFill>
                <a:latin typeface="Comic Sans MS" pitchFamily="66" charset="0"/>
                <a:cs typeface="Times New Roman" pitchFamily="18" charset="0"/>
              </a:rPr>
              <a:t>    patterns, funding. </a:t>
            </a:r>
          </a:p>
          <a:p>
            <a:pPr marL="482600" indent="-381000" algn="just" defTabSz="952500" eaLnBrk="1" hangingPunct="1">
              <a:lnSpc>
                <a:spcPct val="90000"/>
              </a:lnSpc>
              <a:spcBef>
                <a:spcPct val="40000"/>
              </a:spcBef>
              <a:buClr>
                <a:srgbClr val="FF3300"/>
              </a:buClr>
              <a:buSzPct val="120000"/>
              <a:buFont typeface="Wingdings" pitchFamily="2" charset="2"/>
              <a:buChar char="Ø"/>
            </a:pPr>
            <a:r>
              <a:rPr lang="en-US" altLang="en-US" sz="2400" i="1" smtClean="0">
                <a:solidFill>
                  <a:schemeClr val="bg1"/>
                </a:solidFill>
                <a:latin typeface="Comic Sans MS" pitchFamily="66" charset="0"/>
                <a:cs typeface="Times New Roman" pitchFamily="18" charset="0"/>
              </a:rPr>
              <a:t>Establish manager’s </a:t>
            </a:r>
            <a:r>
              <a:rPr lang="en-US" altLang="en-US" sz="2400" i="1" smtClean="0">
                <a:solidFill>
                  <a:srgbClr val="66FF33"/>
                </a:solidFill>
                <a:latin typeface="Comic Sans MS" pitchFamily="66" charset="0"/>
                <a:cs typeface="Times New Roman" pitchFamily="18" charset="0"/>
              </a:rPr>
              <a:t>responsibilities.</a:t>
            </a:r>
          </a:p>
          <a:p>
            <a:pPr marL="482600" indent="-381000" algn="just" defTabSz="952500" eaLnBrk="1" hangingPunct="1">
              <a:lnSpc>
                <a:spcPct val="90000"/>
              </a:lnSpc>
              <a:spcBef>
                <a:spcPct val="40000"/>
              </a:spcBef>
              <a:buClr>
                <a:srgbClr val="FF3300"/>
              </a:buClr>
              <a:buSzPct val="120000"/>
              <a:buFont typeface="Wingdings" pitchFamily="2" charset="2"/>
              <a:buChar char="Ø"/>
            </a:pPr>
            <a:r>
              <a:rPr lang="en-US" altLang="en-US" sz="2400" i="1" smtClean="0">
                <a:solidFill>
                  <a:srgbClr val="66FF33"/>
                </a:solidFill>
                <a:latin typeface="Comic Sans MS" pitchFamily="66" charset="0"/>
                <a:cs typeface="Times New Roman" pitchFamily="18" charset="0"/>
              </a:rPr>
              <a:t>Understand natural processes</a:t>
            </a:r>
          </a:p>
          <a:p>
            <a:pPr marL="482600" indent="-381000" algn="just" defTabSz="952500" eaLnBrk="1" hangingPunct="1">
              <a:lnSpc>
                <a:spcPct val="90000"/>
              </a:lnSpc>
              <a:spcBef>
                <a:spcPct val="40000"/>
              </a:spcBef>
              <a:buClr>
                <a:srgbClr val="FF3300"/>
              </a:buClr>
              <a:buSzPct val="120000"/>
              <a:buFont typeface="Wingdings" pitchFamily="2" charset="2"/>
              <a:buChar char="Ø"/>
            </a:pPr>
            <a:endParaRPr lang="en-GB" altLang="en-US" sz="2400" i="1" smtClean="0">
              <a:solidFill>
                <a:srgbClr val="66FF33"/>
              </a:solidFill>
              <a:latin typeface="Comic Sans MS" pitchFamily="66" charset="0"/>
              <a:cs typeface="Times New Roman" pitchFamily="18" charset="0"/>
            </a:endParaRPr>
          </a:p>
        </p:txBody>
      </p:sp>
      <p:pic>
        <p:nvPicPr>
          <p:cNvPr id="76804" name="Picture 7" descr="aezz"/>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6688" y="2260600"/>
            <a:ext cx="2627312" cy="197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090" name="Picture 10" descr="CroatPly 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4508500"/>
            <a:ext cx="2484437" cy="186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6" name="Line 10"/>
          <p:cNvSpPr>
            <a:spLocks noChangeShapeType="1"/>
          </p:cNvSpPr>
          <p:nvPr/>
        </p:nvSpPr>
        <p:spPr bwMode="auto">
          <a:xfrm flipV="1">
            <a:off x="2714625" y="1855788"/>
            <a:ext cx="3500438" cy="46037"/>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6807" name="Line 11"/>
          <p:cNvSpPr>
            <a:spLocks noChangeShapeType="1"/>
          </p:cNvSpPr>
          <p:nvPr/>
        </p:nvSpPr>
        <p:spPr bwMode="auto">
          <a:xfrm>
            <a:off x="5795963" y="5734050"/>
            <a:ext cx="647700" cy="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76808" name="Picture 12" descr="an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43663" y="0"/>
            <a:ext cx="2700337"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09" name="Line 11"/>
          <p:cNvSpPr>
            <a:spLocks noChangeShapeType="1"/>
          </p:cNvSpPr>
          <p:nvPr/>
        </p:nvSpPr>
        <p:spPr bwMode="auto">
          <a:xfrm>
            <a:off x="4786313" y="1857375"/>
            <a:ext cx="1571625" cy="5715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8397451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74090"/>
                                        </p:tgtEl>
                                        <p:attrNameLst>
                                          <p:attrName>style.visibility</p:attrName>
                                        </p:attrNameLst>
                                      </p:cBhvr>
                                      <p:to>
                                        <p:strVal val="visible"/>
                                      </p:to>
                                    </p:set>
                                    <p:anim calcmode="lin" valueType="num">
                                      <p:cBhvr additive="base">
                                        <p:cTn id="7" dur="500" fill="hold"/>
                                        <p:tgtEl>
                                          <p:spTgt spid="174090"/>
                                        </p:tgtEl>
                                        <p:attrNameLst>
                                          <p:attrName>ppt_x</p:attrName>
                                        </p:attrNameLst>
                                      </p:cBhvr>
                                      <p:tavLst>
                                        <p:tav tm="0">
                                          <p:val>
                                            <p:strVal val="#ppt_x"/>
                                          </p:val>
                                        </p:tav>
                                        <p:tav tm="100000">
                                          <p:val>
                                            <p:strVal val="#ppt_x"/>
                                          </p:val>
                                        </p:tav>
                                      </p:tavLst>
                                    </p:anim>
                                    <p:anim calcmode="lin" valueType="num">
                                      <p:cBhvr additive="base">
                                        <p:cTn id="8" dur="500" fill="hold"/>
                                        <p:tgtEl>
                                          <p:spTgt spid="1740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7826" name="Picture 4" descr="Imag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50"/>
            <a:ext cx="9144000" cy="708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7" name="Rectangle 5"/>
          <p:cNvSpPr>
            <a:spLocks noChangeArrowheads="1"/>
          </p:cNvSpPr>
          <p:nvPr/>
        </p:nvSpPr>
        <p:spPr bwMode="auto">
          <a:xfrm>
            <a:off x="1908175" y="385763"/>
            <a:ext cx="3889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a:solidFill>
                  <a:schemeClr val="bg1"/>
                </a:solidFill>
                <a:latin typeface="Comic Sans MS" pitchFamily="66" charset="0"/>
              </a:rPr>
              <a:t>Fundamental concepts of ICM</a:t>
            </a:r>
          </a:p>
        </p:txBody>
      </p:sp>
      <p:sp>
        <p:nvSpPr>
          <p:cNvPr id="77828" name="Rectangle 6"/>
          <p:cNvSpPr>
            <a:spLocks noChangeArrowheads="1"/>
          </p:cNvSpPr>
          <p:nvPr/>
        </p:nvSpPr>
        <p:spPr bwMode="auto">
          <a:xfrm>
            <a:off x="2195513" y="981075"/>
            <a:ext cx="6529387" cy="2563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i="1">
                <a:solidFill>
                  <a:schemeClr val="tx2"/>
                </a:solidFill>
              </a:rPr>
              <a:t> </a:t>
            </a:r>
            <a:r>
              <a:rPr lang="en-US" altLang="en-US" b="1" i="1" u="sng">
                <a:solidFill>
                  <a:srgbClr val="FFFF00"/>
                </a:solidFill>
              </a:rPr>
              <a:t>CONCEPTUAL UNDERSTANDING</a:t>
            </a:r>
          </a:p>
          <a:p>
            <a:pPr eaLnBrk="1" hangingPunct="1"/>
            <a:endParaRPr lang="en-US" altLang="en-US" b="1" i="1">
              <a:solidFill>
                <a:srgbClr val="FFFF00"/>
              </a:solidFill>
            </a:endParaRPr>
          </a:p>
          <a:p>
            <a:pPr eaLnBrk="1" hangingPunct="1">
              <a:buClr>
                <a:srgbClr val="FF3300"/>
              </a:buClr>
              <a:buFont typeface="Wingdings" pitchFamily="2" charset="2"/>
              <a:buChar char="Ø"/>
            </a:pPr>
            <a:r>
              <a:rPr lang="en-US" altLang="en-US" i="1">
                <a:solidFill>
                  <a:schemeClr val="tx2"/>
                </a:solidFill>
              </a:rPr>
              <a:t> </a:t>
            </a:r>
            <a:r>
              <a:rPr lang="en-US" altLang="en-US" i="1">
                <a:solidFill>
                  <a:schemeClr val="bg1"/>
                </a:solidFill>
              </a:rPr>
              <a:t>Sediment transport </a:t>
            </a:r>
            <a:r>
              <a:rPr lang="en-US" altLang="en-US" b="1" i="1">
                <a:solidFill>
                  <a:srgbClr val="FFFF00"/>
                </a:solidFill>
              </a:rPr>
              <a:t>pathways</a:t>
            </a:r>
            <a:r>
              <a:rPr lang="en-US" altLang="en-US" b="1" i="1">
                <a:solidFill>
                  <a:schemeClr val="bg1"/>
                </a:solidFill>
              </a:rPr>
              <a:t>.</a:t>
            </a:r>
          </a:p>
          <a:p>
            <a:pPr eaLnBrk="1" hangingPunct="1">
              <a:buClr>
                <a:srgbClr val="FF3300"/>
              </a:buClr>
              <a:buFont typeface="Wingdings" pitchFamily="2" charset="2"/>
              <a:buChar char="Ø"/>
            </a:pPr>
            <a:endParaRPr lang="en-US" altLang="en-US" b="1" i="1">
              <a:solidFill>
                <a:schemeClr val="bg1"/>
              </a:solidFill>
            </a:endParaRPr>
          </a:p>
          <a:p>
            <a:pPr eaLnBrk="1" hangingPunct="1">
              <a:buClr>
                <a:srgbClr val="FF3300"/>
              </a:buClr>
              <a:buFont typeface="Wingdings" pitchFamily="2" charset="2"/>
              <a:buChar char="Ø"/>
            </a:pPr>
            <a:r>
              <a:rPr lang="en-US" altLang="en-US" i="1">
                <a:solidFill>
                  <a:schemeClr val="bg1"/>
                </a:solidFill>
              </a:rPr>
              <a:t> </a:t>
            </a:r>
            <a:r>
              <a:rPr lang="en-US" altLang="en-US" b="1" i="1">
                <a:solidFill>
                  <a:srgbClr val="FFFF00"/>
                </a:solidFill>
              </a:rPr>
              <a:t>External </a:t>
            </a:r>
            <a:r>
              <a:rPr lang="en-US" altLang="en-US" i="1">
                <a:solidFill>
                  <a:schemeClr val="bg1"/>
                </a:solidFill>
              </a:rPr>
              <a:t>factors influencing sediment formation / transport.</a:t>
            </a:r>
          </a:p>
          <a:p>
            <a:pPr eaLnBrk="1" hangingPunct="1">
              <a:buClr>
                <a:srgbClr val="FF3300"/>
              </a:buClr>
              <a:buFont typeface="Wingdings" pitchFamily="2" charset="2"/>
              <a:buChar char="Ø"/>
            </a:pPr>
            <a:endParaRPr lang="en-US" altLang="en-US" i="1">
              <a:solidFill>
                <a:schemeClr val="bg1"/>
              </a:solidFill>
            </a:endParaRPr>
          </a:p>
          <a:p>
            <a:pPr eaLnBrk="1" hangingPunct="1">
              <a:buClr>
                <a:srgbClr val="FF3300"/>
              </a:buClr>
              <a:buFont typeface="Wingdings" pitchFamily="2" charset="2"/>
              <a:buChar char="Ø"/>
            </a:pPr>
            <a:r>
              <a:rPr lang="en-US" altLang="en-US" i="1">
                <a:solidFill>
                  <a:schemeClr val="bg1"/>
                </a:solidFill>
              </a:rPr>
              <a:t> Sediment </a:t>
            </a:r>
            <a:r>
              <a:rPr lang="en-US" altLang="en-US" b="1" i="1">
                <a:solidFill>
                  <a:srgbClr val="FFFF00"/>
                </a:solidFill>
              </a:rPr>
              <a:t>sources / sinks</a:t>
            </a:r>
            <a:r>
              <a:rPr lang="en-US" altLang="en-US" b="1" i="1">
                <a:solidFill>
                  <a:schemeClr val="bg1"/>
                </a:solidFill>
              </a:rPr>
              <a:t>.</a:t>
            </a:r>
          </a:p>
          <a:p>
            <a:pPr eaLnBrk="1" hangingPunct="1">
              <a:buClr>
                <a:srgbClr val="FF3300"/>
              </a:buClr>
              <a:buFont typeface="Wingdings" pitchFamily="2" charset="2"/>
              <a:buChar char="Ø"/>
            </a:pPr>
            <a:endParaRPr lang="en-US" altLang="en-US" b="1" i="1">
              <a:solidFill>
                <a:schemeClr val="bg1"/>
              </a:solidFill>
            </a:endParaRPr>
          </a:p>
          <a:p>
            <a:pPr eaLnBrk="1" hangingPunct="1">
              <a:buClr>
                <a:srgbClr val="FF3300"/>
              </a:buClr>
              <a:buFont typeface="Wingdings" pitchFamily="2" charset="2"/>
              <a:buChar char="Ø"/>
            </a:pPr>
            <a:r>
              <a:rPr lang="en-US" altLang="en-US" b="1" i="1">
                <a:solidFill>
                  <a:schemeClr val="bg1"/>
                </a:solidFill>
              </a:rPr>
              <a:t> </a:t>
            </a:r>
            <a:r>
              <a:rPr lang="en-US" altLang="en-US" b="1" i="1">
                <a:solidFill>
                  <a:srgbClr val="FFFF00"/>
                </a:solidFill>
              </a:rPr>
              <a:t>Sediment cells</a:t>
            </a:r>
            <a:r>
              <a:rPr lang="en-US" altLang="en-US" i="1">
                <a:solidFill>
                  <a:schemeClr val="bg1"/>
                </a:solidFill>
              </a:rPr>
              <a:t> and </a:t>
            </a:r>
            <a:r>
              <a:rPr lang="en-GB" altLang="en-US" i="1">
                <a:solidFill>
                  <a:schemeClr val="bg1"/>
                </a:solidFill>
              </a:rPr>
              <a:t>sediment budgets.</a:t>
            </a:r>
          </a:p>
        </p:txBody>
      </p:sp>
      <p:pic>
        <p:nvPicPr>
          <p:cNvPr id="9523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3800" y="3744913"/>
            <a:ext cx="4140200" cy="311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523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573463"/>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42991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5238"/>
                                        </p:tgtEl>
                                        <p:attrNameLst>
                                          <p:attrName>style.visibility</p:attrName>
                                        </p:attrNameLst>
                                      </p:cBhvr>
                                      <p:to>
                                        <p:strVal val="visible"/>
                                      </p:to>
                                    </p:set>
                                    <p:anim calcmode="lin" valueType="num">
                                      <p:cBhvr additive="base">
                                        <p:cTn id="7" dur="500" fill="hold"/>
                                        <p:tgtEl>
                                          <p:spTgt spid="95238"/>
                                        </p:tgtEl>
                                        <p:attrNameLst>
                                          <p:attrName>ppt_x</p:attrName>
                                        </p:attrNameLst>
                                      </p:cBhvr>
                                      <p:tavLst>
                                        <p:tav tm="0">
                                          <p:val>
                                            <p:strVal val="#ppt_x"/>
                                          </p:val>
                                        </p:tav>
                                        <p:tav tm="100000">
                                          <p:val>
                                            <p:strVal val="#ppt_x"/>
                                          </p:val>
                                        </p:tav>
                                      </p:tavLst>
                                    </p:anim>
                                    <p:anim calcmode="lin" valueType="num">
                                      <p:cBhvr additive="base">
                                        <p:cTn id="8" dur="500" fill="hold"/>
                                        <p:tgtEl>
                                          <p:spTgt spid="9523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95239"/>
                                        </p:tgtEl>
                                        <p:attrNameLst>
                                          <p:attrName>style.visibility</p:attrName>
                                        </p:attrNameLst>
                                      </p:cBhvr>
                                      <p:to>
                                        <p:strVal val="visible"/>
                                      </p:to>
                                    </p:set>
                                    <p:anim calcmode="lin" valueType="num">
                                      <p:cBhvr additive="base">
                                        <p:cTn id="13" dur="500" fill="hold"/>
                                        <p:tgtEl>
                                          <p:spTgt spid="95239"/>
                                        </p:tgtEl>
                                        <p:attrNameLst>
                                          <p:attrName>ppt_x</p:attrName>
                                        </p:attrNameLst>
                                      </p:cBhvr>
                                      <p:tavLst>
                                        <p:tav tm="0">
                                          <p:val>
                                            <p:strVal val="#ppt_x"/>
                                          </p:val>
                                        </p:tav>
                                        <p:tav tm="100000">
                                          <p:val>
                                            <p:strVal val="#ppt_x"/>
                                          </p:val>
                                        </p:tav>
                                      </p:tavLst>
                                    </p:anim>
                                    <p:anim calcmode="lin" valueType="num">
                                      <p:cBhvr additive="base">
                                        <p:cTn id="14" dur="500" fill="hold"/>
                                        <p:tgtEl>
                                          <p:spTgt spid="952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5124" name="Picture 2" descr="Image 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1450"/>
            <a:ext cx="9144000" cy="708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Rectangle 3"/>
          <p:cNvSpPr>
            <a:spLocks noChangeArrowheads="1"/>
          </p:cNvSpPr>
          <p:nvPr/>
        </p:nvSpPr>
        <p:spPr bwMode="auto">
          <a:xfrm>
            <a:off x="1547813" y="260350"/>
            <a:ext cx="3889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a:solidFill>
                  <a:schemeClr val="bg1"/>
                </a:solidFill>
                <a:latin typeface="Comic Sans MS" pitchFamily="66" charset="0"/>
              </a:rPr>
              <a:t>Fundamental concepts of ICM</a:t>
            </a:r>
          </a:p>
        </p:txBody>
      </p:sp>
      <p:sp>
        <p:nvSpPr>
          <p:cNvPr id="5126" name="Rectangle 4"/>
          <p:cNvSpPr>
            <a:spLocks noChangeArrowheads="1"/>
          </p:cNvSpPr>
          <p:nvPr/>
        </p:nvSpPr>
        <p:spPr bwMode="auto">
          <a:xfrm>
            <a:off x="1187450" y="908050"/>
            <a:ext cx="7343775" cy="521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i="1">
                <a:solidFill>
                  <a:srgbClr val="FFFF66"/>
                </a:solidFill>
              </a:rPr>
              <a:t> </a:t>
            </a:r>
            <a:r>
              <a:rPr lang="en-US" altLang="en-US" b="1" i="1" u="sng">
                <a:solidFill>
                  <a:srgbClr val="FFFF66"/>
                </a:solidFill>
              </a:rPr>
              <a:t>SOUND MANAGEMENT</a:t>
            </a:r>
          </a:p>
          <a:p>
            <a:pPr eaLnBrk="1" hangingPunct="1"/>
            <a:endParaRPr lang="en-US" altLang="en-US" b="1" i="1">
              <a:solidFill>
                <a:srgbClr val="FFFF66"/>
              </a:solidFill>
            </a:endParaRPr>
          </a:p>
          <a:p>
            <a:pPr eaLnBrk="1" hangingPunct="1">
              <a:buClr>
                <a:srgbClr val="FF3300"/>
              </a:buClr>
              <a:buFont typeface="Wingdings" pitchFamily="2" charset="2"/>
              <a:buChar char="Ø"/>
            </a:pPr>
            <a:r>
              <a:rPr lang="en-US" altLang="en-US" i="1">
                <a:solidFill>
                  <a:schemeClr val="tx2"/>
                </a:solidFill>
              </a:rPr>
              <a:t> </a:t>
            </a:r>
            <a:r>
              <a:rPr lang="en-US" altLang="en-US" sz="2000" i="1">
                <a:solidFill>
                  <a:schemeClr val="bg1"/>
                </a:solidFill>
                <a:latin typeface="Comic Sans MS" pitchFamily="66" charset="0"/>
              </a:rPr>
              <a:t>Work with </a:t>
            </a:r>
            <a:r>
              <a:rPr lang="en-US" altLang="en-US" sz="2000" b="1" i="1">
                <a:solidFill>
                  <a:srgbClr val="FFFF00"/>
                </a:solidFill>
                <a:latin typeface="Comic Sans MS" pitchFamily="66" charset="0"/>
              </a:rPr>
              <a:t>natural processes</a:t>
            </a:r>
            <a:r>
              <a:rPr lang="en-US" altLang="en-US" sz="2000" i="1">
                <a:solidFill>
                  <a:schemeClr val="bg1"/>
                </a:solidFill>
                <a:latin typeface="Comic Sans MS" pitchFamily="66" charset="0"/>
              </a:rPr>
              <a:t>.</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a:t>
            </a:r>
            <a:r>
              <a:rPr lang="en-US" altLang="en-US" sz="2000" b="1" i="1">
                <a:solidFill>
                  <a:srgbClr val="FFFF00"/>
                </a:solidFill>
                <a:latin typeface="Comic Sans MS" pitchFamily="66" charset="0"/>
              </a:rPr>
              <a:t>Optimise</a:t>
            </a:r>
            <a:r>
              <a:rPr lang="en-US" altLang="en-US" sz="2000" i="1">
                <a:solidFill>
                  <a:schemeClr val="bg1"/>
                </a:solidFill>
                <a:latin typeface="Comic Sans MS" pitchFamily="66" charset="0"/>
              </a:rPr>
              <a:t> use of beach resources.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a:t>
            </a:r>
            <a:r>
              <a:rPr lang="en-US" altLang="en-US" sz="2000" b="1" i="1">
                <a:solidFill>
                  <a:srgbClr val="FFFF00"/>
                </a:solidFill>
                <a:latin typeface="Comic Sans MS" pitchFamily="66" charset="0"/>
              </a:rPr>
              <a:t>Holistic </a:t>
            </a:r>
            <a:r>
              <a:rPr lang="en-US" altLang="en-US" sz="2000" i="1">
                <a:solidFill>
                  <a:schemeClr val="bg1"/>
                </a:solidFill>
                <a:latin typeface="Comic Sans MS" pitchFamily="66" charset="0"/>
              </a:rPr>
              <a:t>management plans.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a:t>
            </a:r>
            <a:r>
              <a:rPr lang="en-US" altLang="en-US" sz="2000" b="1" i="1">
                <a:solidFill>
                  <a:srgbClr val="FFFF00"/>
                </a:solidFill>
                <a:latin typeface="Comic Sans MS" pitchFamily="66" charset="0"/>
              </a:rPr>
              <a:t>Justify </a:t>
            </a:r>
            <a:r>
              <a:rPr lang="en-US" altLang="en-US" sz="2000" i="1">
                <a:solidFill>
                  <a:schemeClr val="bg1"/>
                </a:solidFill>
                <a:latin typeface="Comic Sans MS" pitchFamily="66" charset="0"/>
              </a:rPr>
              <a:t> improvement schemes.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Identify user </a:t>
            </a:r>
            <a:r>
              <a:rPr lang="en-US" altLang="en-US" sz="2000" b="1" i="1">
                <a:solidFill>
                  <a:srgbClr val="FFFF00"/>
                </a:solidFill>
                <a:latin typeface="Comic Sans MS" pitchFamily="66" charset="0"/>
              </a:rPr>
              <a:t>preferences and priorities.</a:t>
            </a:r>
          </a:p>
          <a:p>
            <a:pPr eaLnBrk="1" hangingPunct="1">
              <a:buClr>
                <a:srgbClr val="FF3300"/>
              </a:buClr>
              <a:buFont typeface="Wingdings" pitchFamily="2" charset="2"/>
              <a:buChar char="Ø"/>
            </a:pPr>
            <a:endParaRPr lang="en-US" altLang="en-US" sz="2000" b="1" i="1">
              <a:solidFill>
                <a:srgbClr val="FFFF00"/>
              </a:solidFill>
              <a:latin typeface="Comic Sans MS" pitchFamily="66" charset="0"/>
            </a:endParaRPr>
          </a:p>
          <a:p>
            <a:pPr eaLnBrk="1" hangingPunct="1">
              <a:buClr>
                <a:srgbClr val="FF3300"/>
              </a:buClr>
              <a:buFont typeface="Wingdings" pitchFamily="2" charset="2"/>
              <a:buChar char="Ø"/>
            </a:pPr>
            <a:r>
              <a:rPr lang="en-GB" altLang="en-US" sz="2000" i="1">
                <a:solidFill>
                  <a:schemeClr val="bg1"/>
                </a:solidFill>
                <a:latin typeface="Comic Sans MS" pitchFamily="66" charset="0"/>
              </a:rPr>
              <a:t> Establish necessary </a:t>
            </a:r>
            <a:r>
              <a:rPr lang="en-GB" altLang="en-US" sz="2000" i="1">
                <a:solidFill>
                  <a:srgbClr val="FFFF00"/>
                </a:solidFill>
                <a:latin typeface="Comic Sans MS" pitchFamily="66" charset="0"/>
              </a:rPr>
              <a:t>l</a:t>
            </a:r>
            <a:r>
              <a:rPr lang="en-GB" altLang="en-US" sz="2000" b="1" i="1">
                <a:solidFill>
                  <a:srgbClr val="FFFF00"/>
                </a:solidFill>
                <a:latin typeface="Comic Sans MS" pitchFamily="66" charset="0"/>
              </a:rPr>
              <a:t>egal </a:t>
            </a:r>
            <a:r>
              <a:rPr lang="en-GB" altLang="en-US" sz="2000" i="1">
                <a:solidFill>
                  <a:schemeClr val="bg1"/>
                </a:solidFill>
                <a:latin typeface="Comic Sans MS" pitchFamily="66" charset="0"/>
              </a:rPr>
              <a:t>and  administrative framework.</a:t>
            </a:r>
          </a:p>
          <a:p>
            <a:pPr eaLnBrk="1" hangingPunct="1">
              <a:buClr>
                <a:srgbClr val="FF3300"/>
              </a:buClr>
              <a:buFont typeface="Wingdings" pitchFamily="2" charset="2"/>
              <a:buChar char="Ø"/>
            </a:pPr>
            <a:endParaRPr lang="en-GB" altLang="en-US" sz="2000" i="1">
              <a:solidFill>
                <a:schemeClr val="bg1"/>
              </a:solidFill>
              <a:latin typeface="Comic Sans MS" pitchFamily="66" charset="0"/>
            </a:endParaRPr>
          </a:p>
          <a:p>
            <a:pPr eaLnBrk="1" hangingPunct="1">
              <a:buClr>
                <a:srgbClr val="FF3300"/>
              </a:buClr>
              <a:buFont typeface="Wingdings" pitchFamily="2" charset="2"/>
              <a:buChar char="Ø"/>
            </a:pPr>
            <a:r>
              <a:rPr lang="en-GB" altLang="en-US" sz="2000" b="1" i="1">
                <a:solidFill>
                  <a:srgbClr val="FFFF00"/>
                </a:solidFill>
                <a:latin typeface="Comic Sans MS" pitchFamily="66" charset="0"/>
              </a:rPr>
              <a:t> Monitor</a:t>
            </a:r>
            <a:r>
              <a:rPr lang="en-GB" altLang="en-US" sz="2000" i="1">
                <a:solidFill>
                  <a:schemeClr val="bg1"/>
                </a:solidFill>
                <a:latin typeface="Comic Sans MS" pitchFamily="66" charset="0"/>
              </a:rPr>
              <a:t> and evaluate process</a:t>
            </a:r>
            <a:r>
              <a:rPr lang="en-GB" altLang="en-US" sz="2000">
                <a:solidFill>
                  <a:schemeClr val="bg1"/>
                </a:solidFill>
                <a:latin typeface="Comic Sans MS" pitchFamily="66" charset="0"/>
              </a:rPr>
              <a:t> </a:t>
            </a:r>
          </a:p>
          <a:p>
            <a:pPr eaLnBrk="1" hangingPunct="1">
              <a:buClr>
                <a:srgbClr val="FF3300"/>
              </a:buClr>
              <a:buFont typeface="Wingdings" pitchFamily="2" charset="2"/>
              <a:buChar char="Ø"/>
            </a:pPr>
            <a:endParaRPr lang="en-GB" altLang="en-US" sz="2000">
              <a:solidFill>
                <a:schemeClr val="bg1"/>
              </a:solidFill>
              <a:latin typeface="Comic Sans MS" pitchFamily="66" charset="0"/>
            </a:endParaRPr>
          </a:p>
          <a:p>
            <a:pPr eaLnBrk="1" hangingPunct="1">
              <a:buClr>
                <a:srgbClr val="FF3300"/>
              </a:buClr>
              <a:buFont typeface="Wingdings" pitchFamily="2" charset="2"/>
              <a:buChar char="Ø"/>
            </a:pPr>
            <a:r>
              <a:rPr lang="en-GB" altLang="en-US" sz="2000" i="1">
                <a:solidFill>
                  <a:schemeClr val="bg1"/>
                </a:solidFill>
                <a:latin typeface="Comic Sans MS" pitchFamily="66" charset="0"/>
              </a:rPr>
              <a:t>  </a:t>
            </a:r>
            <a:r>
              <a:rPr lang="en-GB" altLang="en-US" sz="2000" b="1" i="1">
                <a:solidFill>
                  <a:srgbClr val="FFFF00"/>
                </a:solidFill>
                <a:latin typeface="Comic Sans MS" pitchFamily="66" charset="0"/>
              </a:rPr>
              <a:t>Education</a:t>
            </a:r>
          </a:p>
        </p:txBody>
      </p:sp>
      <p:pic>
        <p:nvPicPr>
          <p:cNvPr id="5127" name="Picture 3" descr="kerel13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738" y="5616575"/>
            <a:ext cx="1655762"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8" descr="beac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4913313"/>
            <a:ext cx="2987675"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2" descr="Image 4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19925" y="620713"/>
            <a:ext cx="2124075" cy="1839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122" name="Object 2"/>
          <p:cNvGraphicFramePr>
            <a:graphicFrameLocks noChangeAspect="1"/>
          </p:cNvGraphicFramePr>
          <p:nvPr/>
        </p:nvGraphicFramePr>
        <p:xfrm>
          <a:off x="7019925" y="2781300"/>
          <a:ext cx="2124075" cy="1628775"/>
        </p:xfrm>
        <a:graphic>
          <a:graphicData uri="http://schemas.openxmlformats.org/presentationml/2006/ole">
            <mc:AlternateContent xmlns:mc="http://schemas.openxmlformats.org/markup-compatibility/2006">
              <mc:Choice xmlns:v="urn:schemas-microsoft-com:vml" Requires="v">
                <p:oleObj spid="_x0000_s9254" name="PaperPort Document" r:id="rId7" imgW="5461920" imgH="2956680" progId="Paper.Document">
                  <p:embed/>
                </p:oleObj>
              </mc:Choice>
              <mc:Fallback>
                <p:oleObj name="PaperPort Document" r:id="rId7" imgW="5461920" imgH="2956680" progId="Paper.Document">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019925" y="2781300"/>
                        <a:ext cx="2124075"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30" name="Line 11"/>
          <p:cNvSpPr>
            <a:spLocks noChangeShapeType="1"/>
          </p:cNvSpPr>
          <p:nvPr/>
        </p:nvSpPr>
        <p:spPr bwMode="auto">
          <a:xfrm flipV="1">
            <a:off x="6011863" y="2420938"/>
            <a:ext cx="936625" cy="107950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1" name="Line 12"/>
          <p:cNvSpPr>
            <a:spLocks noChangeShapeType="1"/>
          </p:cNvSpPr>
          <p:nvPr/>
        </p:nvSpPr>
        <p:spPr bwMode="auto">
          <a:xfrm>
            <a:off x="5219700" y="4941888"/>
            <a:ext cx="0" cy="574675"/>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2" name="Line 13"/>
          <p:cNvSpPr>
            <a:spLocks noChangeShapeType="1"/>
          </p:cNvSpPr>
          <p:nvPr/>
        </p:nvSpPr>
        <p:spPr bwMode="auto">
          <a:xfrm>
            <a:off x="6516688" y="4221163"/>
            <a:ext cx="936625" cy="936625"/>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3" name="Line 14"/>
          <p:cNvSpPr>
            <a:spLocks noChangeShapeType="1"/>
          </p:cNvSpPr>
          <p:nvPr/>
        </p:nvSpPr>
        <p:spPr bwMode="auto">
          <a:xfrm>
            <a:off x="2916238" y="5949950"/>
            <a:ext cx="0" cy="90805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5134" name="Line 15"/>
          <p:cNvSpPr>
            <a:spLocks noChangeShapeType="1"/>
          </p:cNvSpPr>
          <p:nvPr/>
        </p:nvSpPr>
        <p:spPr bwMode="auto">
          <a:xfrm>
            <a:off x="5643563" y="3500438"/>
            <a:ext cx="1285875" cy="71437"/>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032471490"/>
      </p:ext>
    </p:extLst>
  </p:cSld>
  <p:clrMapOvr>
    <a:masterClrMapping/>
  </p:clrMapOvr>
  <p:transition/>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8850" name="Picture 2" descr="Imag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8851" name="Rectangle 3"/>
          <p:cNvSpPr>
            <a:spLocks noChangeArrowheads="1"/>
          </p:cNvSpPr>
          <p:nvPr/>
        </p:nvSpPr>
        <p:spPr bwMode="auto">
          <a:xfrm>
            <a:off x="1908175" y="385763"/>
            <a:ext cx="3889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a:solidFill>
                  <a:schemeClr val="bg1"/>
                </a:solidFill>
                <a:latin typeface="Comic Sans MS" pitchFamily="66" charset="0"/>
              </a:rPr>
              <a:t>Fundamental concepts of ICM</a:t>
            </a:r>
          </a:p>
        </p:txBody>
      </p:sp>
      <p:sp>
        <p:nvSpPr>
          <p:cNvPr id="78852" name="Rectangle 6"/>
          <p:cNvSpPr>
            <a:spLocks noChangeArrowheads="1"/>
          </p:cNvSpPr>
          <p:nvPr/>
        </p:nvSpPr>
        <p:spPr bwMode="auto">
          <a:xfrm>
            <a:off x="395288" y="908050"/>
            <a:ext cx="3382962" cy="234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i="1">
              <a:solidFill>
                <a:schemeClr val="bg1"/>
              </a:solidFill>
            </a:endParaRPr>
          </a:p>
          <a:p>
            <a:pPr eaLnBrk="1" hangingPunct="1"/>
            <a:r>
              <a:rPr lang="en-GB" altLang="en-US" i="1">
                <a:solidFill>
                  <a:schemeClr val="bg1"/>
                </a:solidFill>
              </a:rPr>
              <a:t>   </a:t>
            </a:r>
            <a:r>
              <a:rPr lang="en-GB" altLang="en-US" sz="2000" i="1">
                <a:solidFill>
                  <a:schemeClr val="bg1"/>
                </a:solidFill>
                <a:latin typeface="Comic Sans MS" pitchFamily="66" charset="0"/>
              </a:rPr>
              <a:t>Utilise:</a:t>
            </a:r>
          </a:p>
          <a:p>
            <a:pPr eaLnBrk="1" hangingPunct="1"/>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Appropriate techniques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Qualified ‘</a:t>
            </a:r>
            <a:r>
              <a:rPr lang="en-US" altLang="en-US" sz="2000" b="1" i="1">
                <a:solidFill>
                  <a:srgbClr val="FFFF00"/>
                </a:solidFill>
                <a:latin typeface="Comic Sans MS" pitchFamily="66" charset="0"/>
              </a:rPr>
              <a:t>experts’</a:t>
            </a:r>
          </a:p>
          <a:p>
            <a:pPr eaLnBrk="1" hangingPunct="1">
              <a:spcBef>
                <a:spcPct val="50000"/>
              </a:spcBef>
              <a:buClr>
                <a:schemeClr val="tx2"/>
              </a:buClr>
              <a:buFont typeface="Wingdings" pitchFamily="2" charset="2"/>
              <a:buChar char="Ø"/>
            </a:pPr>
            <a:endParaRPr lang="en-GB" altLang="en-US" sz="2000" b="1" i="1">
              <a:solidFill>
                <a:srgbClr val="FFFF00"/>
              </a:solidFill>
              <a:latin typeface="Comic Sans MS" pitchFamily="66" charset="0"/>
              <a:cs typeface="Times New Roman" pitchFamily="18" charset="0"/>
            </a:endParaRPr>
          </a:p>
        </p:txBody>
      </p:sp>
      <p:pic>
        <p:nvPicPr>
          <p:cNvPr id="97288"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9125" y="2357438"/>
            <a:ext cx="2290763"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6788" name="Picture 4" descr="hpsimpsons-134x6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5499100"/>
            <a:ext cx="2843213"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717292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7288"/>
                                        </p:tgtEl>
                                        <p:attrNameLst>
                                          <p:attrName>style.visibility</p:attrName>
                                        </p:attrNameLst>
                                      </p:cBhvr>
                                      <p:to>
                                        <p:strVal val="visible"/>
                                      </p:to>
                                    </p:set>
                                    <p:anim calcmode="lin" valueType="num">
                                      <p:cBhvr additive="base">
                                        <p:cTn id="7" dur="500" fill="hold"/>
                                        <p:tgtEl>
                                          <p:spTgt spid="97288"/>
                                        </p:tgtEl>
                                        <p:attrNameLst>
                                          <p:attrName>ppt_x</p:attrName>
                                        </p:attrNameLst>
                                      </p:cBhvr>
                                      <p:tavLst>
                                        <p:tav tm="0">
                                          <p:val>
                                            <p:strVal val="#ppt_x"/>
                                          </p:val>
                                        </p:tav>
                                        <p:tav tm="100000">
                                          <p:val>
                                            <p:strVal val="#ppt_x"/>
                                          </p:val>
                                        </p:tav>
                                      </p:tavLst>
                                    </p:anim>
                                    <p:anim calcmode="lin" valueType="num">
                                      <p:cBhvr additive="base">
                                        <p:cTn id="8" dur="500" fill="hold"/>
                                        <p:tgtEl>
                                          <p:spTgt spid="9728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46788"/>
                                        </p:tgtEl>
                                        <p:attrNameLst>
                                          <p:attrName>style.visibility</p:attrName>
                                        </p:attrNameLst>
                                      </p:cBhvr>
                                      <p:to>
                                        <p:strVal val="visible"/>
                                      </p:to>
                                    </p:set>
                                    <p:anim calcmode="lin" valueType="num">
                                      <p:cBhvr additive="base">
                                        <p:cTn id="13" dur="500" fill="hold"/>
                                        <p:tgtEl>
                                          <p:spTgt spid="246788"/>
                                        </p:tgtEl>
                                        <p:attrNameLst>
                                          <p:attrName>ppt_x</p:attrName>
                                        </p:attrNameLst>
                                      </p:cBhvr>
                                      <p:tavLst>
                                        <p:tav tm="0">
                                          <p:val>
                                            <p:strVal val="#ppt_x"/>
                                          </p:val>
                                        </p:tav>
                                        <p:tav tm="100000">
                                          <p:val>
                                            <p:strVal val="#ppt_x"/>
                                          </p:val>
                                        </p:tav>
                                      </p:tavLst>
                                    </p:anim>
                                    <p:anim calcmode="lin" valueType="num">
                                      <p:cBhvr additive="base">
                                        <p:cTn id="14" dur="500" fill="hold"/>
                                        <p:tgtEl>
                                          <p:spTgt spid="24678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98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3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46700"/>
            <a:ext cx="3779838" cy="151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6" name="Text Box 4"/>
          <p:cNvSpPr txBox="1">
            <a:spLocks noChangeArrowheads="1"/>
          </p:cNvSpPr>
          <p:nvPr/>
        </p:nvSpPr>
        <p:spPr bwMode="auto">
          <a:xfrm>
            <a:off x="5364163" y="6092825"/>
            <a:ext cx="2085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400">
                <a:solidFill>
                  <a:schemeClr val="bg1"/>
                </a:solidFill>
                <a:latin typeface="Comic Sans MS" pitchFamily="66" charset="0"/>
              </a:rPr>
              <a:t>EDUCATION</a:t>
            </a:r>
            <a:endParaRPr lang="en-US" altLang="en-US" sz="2400">
              <a:solidFill>
                <a:schemeClr val="bg1"/>
              </a:solidFill>
              <a:latin typeface="Comic Sans MS" pitchFamily="66" charset="0"/>
            </a:endParaRPr>
          </a:p>
        </p:txBody>
      </p:sp>
    </p:spTree>
    <p:extLst>
      <p:ext uri="{BB962C8B-B14F-4D97-AF65-F5344CB8AC3E}">
        <p14:creationId xmlns:p14="http://schemas.microsoft.com/office/powerpoint/2010/main" val="276580664"/>
      </p:ext>
    </p:extLst>
  </p:cSld>
  <p:clrMapOvr>
    <a:masterClrMapping/>
  </p:clrMapOvr>
  <p:transition/>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80898" name="Picture 2" descr="Imag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450"/>
            <a:ext cx="9144000" cy="708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9" name="Rectangle 3"/>
          <p:cNvSpPr>
            <a:spLocks noChangeArrowheads="1"/>
          </p:cNvSpPr>
          <p:nvPr/>
        </p:nvSpPr>
        <p:spPr bwMode="auto">
          <a:xfrm>
            <a:off x="1692275" y="333375"/>
            <a:ext cx="38893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a:solidFill>
                  <a:schemeClr val="bg1"/>
                </a:solidFill>
                <a:latin typeface="Comic Sans MS" pitchFamily="66" charset="0"/>
              </a:rPr>
              <a:t>Fundamental concepts of ICM</a:t>
            </a:r>
          </a:p>
        </p:txBody>
      </p:sp>
      <p:sp>
        <p:nvSpPr>
          <p:cNvPr id="80900" name="Rectangle 4"/>
          <p:cNvSpPr>
            <a:spLocks noChangeArrowheads="1"/>
          </p:cNvSpPr>
          <p:nvPr/>
        </p:nvSpPr>
        <p:spPr bwMode="auto">
          <a:xfrm>
            <a:off x="468313" y="981075"/>
            <a:ext cx="4562475" cy="426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i="1" u="sng">
                <a:solidFill>
                  <a:srgbClr val="FFFF00"/>
                </a:solidFill>
              </a:rPr>
              <a:t> </a:t>
            </a:r>
            <a:r>
              <a:rPr lang="en-US" altLang="en-US" b="1" i="1" u="sng">
                <a:solidFill>
                  <a:srgbClr val="FFFF00"/>
                </a:solidFill>
              </a:rPr>
              <a:t>DATA AVAILABILITY</a:t>
            </a:r>
          </a:p>
          <a:p>
            <a:pPr eaLnBrk="1" hangingPunct="1"/>
            <a:endParaRPr lang="en-US" altLang="en-US" i="1">
              <a:solidFill>
                <a:srgbClr val="FFFF00"/>
              </a:solidFill>
            </a:endParaRPr>
          </a:p>
          <a:p>
            <a:pPr eaLnBrk="1" hangingPunct="1"/>
            <a:endParaRPr lang="en-US" altLang="en-US" i="1">
              <a:solidFill>
                <a:schemeClr val="tx2"/>
              </a:solidFill>
            </a:endParaRPr>
          </a:p>
          <a:p>
            <a:pPr eaLnBrk="1" hangingPunct="1">
              <a:buClr>
                <a:srgbClr val="FF3300"/>
              </a:buClr>
              <a:buFont typeface="Wingdings" pitchFamily="2" charset="2"/>
              <a:buChar char="Ø"/>
            </a:pPr>
            <a:r>
              <a:rPr lang="en-US" altLang="en-US" i="1">
                <a:solidFill>
                  <a:schemeClr val="tx2"/>
                </a:solidFill>
              </a:rPr>
              <a:t> </a:t>
            </a:r>
            <a:r>
              <a:rPr lang="en-US" altLang="en-US" sz="2000" i="1">
                <a:solidFill>
                  <a:schemeClr val="bg1"/>
                </a:solidFill>
                <a:latin typeface="Comic Sans MS" pitchFamily="66" charset="0"/>
              </a:rPr>
              <a:t>Physical data.</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Ecological data.</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Socio-economic data.</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Base-line data.</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GB" altLang="en-US" sz="2000" i="1">
                <a:solidFill>
                  <a:schemeClr val="bg1"/>
                </a:solidFill>
                <a:latin typeface="Comic Sans MS" pitchFamily="66" charset="0"/>
              </a:rPr>
              <a:t> Beach management model concept.</a:t>
            </a:r>
          </a:p>
          <a:p>
            <a:pPr eaLnBrk="1" hangingPunct="1">
              <a:buClr>
                <a:srgbClr val="FF3300"/>
              </a:buClr>
              <a:buFont typeface="Wingdings" pitchFamily="2" charset="2"/>
              <a:buChar char="Ø"/>
            </a:pPr>
            <a:endParaRPr lang="en-GB" altLang="en-US" sz="2000" i="1">
              <a:solidFill>
                <a:schemeClr val="bg1"/>
              </a:solidFill>
              <a:latin typeface="Comic Sans MS" pitchFamily="66" charset="0"/>
            </a:endParaRPr>
          </a:p>
          <a:p>
            <a:pPr eaLnBrk="1" hangingPunct="1">
              <a:buClr>
                <a:srgbClr val="FF3300"/>
              </a:buClr>
              <a:buFont typeface="Wingdings" pitchFamily="2" charset="2"/>
              <a:buChar char="Ø"/>
            </a:pPr>
            <a:r>
              <a:rPr lang="en-GB" altLang="en-US" sz="2000" i="1">
                <a:solidFill>
                  <a:schemeClr val="bg1"/>
                </a:solidFill>
                <a:latin typeface="Comic Sans MS" pitchFamily="66" charset="0"/>
              </a:rPr>
              <a:t> Monitoring</a:t>
            </a:r>
          </a:p>
        </p:txBody>
      </p:sp>
      <p:pic>
        <p:nvPicPr>
          <p:cNvPr id="80901" name="Picture 6" descr="Image 1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3860800"/>
            <a:ext cx="2665412" cy="1998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2" name="Line 7"/>
          <p:cNvSpPr>
            <a:spLocks noChangeShapeType="1"/>
          </p:cNvSpPr>
          <p:nvPr/>
        </p:nvSpPr>
        <p:spPr bwMode="auto">
          <a:xfrm>
            <a:off x="2987675" y="5013325"/>
            <a:ext cx="1943100" cy="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80903" name="Picture 8" descr="DSCF07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125" y="1181100"/>
            <a:ext cx="2555875"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0904" name="Picture 9" descr="DSCF072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1275" y="1196975"/>
            <a:ext cx="2519363" cy="189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905" name="Line 10"/>
          <p:cNvSpPr>
            <a:spLocks noChangeShapeType="1"/>
          </p:cNvSpPr>
          <p:nvPr/>
        </p:nvSpPr>
        <p:spPr bwMode="auto">
          <a:xfrm>
            <a:off x="2843213" y="2636838"/>
            <a:ext cx="792162" cy="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258756838"/>
      </p:ext>
    </p:extLst>
  </p:cSld>
  <p:clrMapOvr>
    <a:masterClrMapping/>
  </p:clrMapOvr>
  <p:transition/>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81922" name="Picture 2" descr="Image 1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8600"/>
            <a:ext cx="9144000" cy="708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3" name="Rectangle 3"/>
          <p:cNvSpPr>
            <a:spLocks noChangeArrowheads="1"/>
          </p:cNvSpPr>
          <p:nvPr/>
        </p:nvSpPr>
        <p:spPr bwMode="auto">
          <a:xfrm>
            <a:off x="1908175" y="385763"/>
            <a:ext cx="3889206"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dirty="0">
                <a:solidFill>
                  <a:schemeClr val="bg1"/>
                </a:solidFill>
                <a:latin typeface="Comic Sans MS" pitchFamily="66" charset="0"/>
              </a:rPr>
              <a:t>Fundamental concepts of </a:t>
            </a:r>
            <a:r>
              <a:rPr lang="en-US" altLang="en-US" sz="2000" b="1" i="1" dirty="0" smtClean="0">
                <a:solidFill>
                  <a:schemeClr val="bg1"/>
                </a:solidFill>
                <a:latin typeface="Comic Sans MS" pitchFamily="66" charset="0"/>
              </a:rPr>
              <a:t>ICM</a:t>
            </a:r>
            <a:endParaRPr lang="en-US" altLang="en-US" sz="2000" b="1" i="1" dirty="0">
              <a:solidFill>
                <a:schemeClr val="bg1"/>
              </a:solidFill>
              <a:latin typeface="Comic Sans MS" pitchFamily="66" charset="0"/>
            </a:endParaRPr>
          </a:p>
        </p:txBody>
      </p:sp>
      <p:sp>
        <p:nvSpPr>
          <p:cNvPr id="81924" name="Rectangle 4"/>
          <p:cNvSpPr>
            <a:spLocks noChangeArrowheads="1"/>
          </p:cNvSpPr>
          <p:nvPr/>
        </p:nvSpPr>
        <p:spPr bwMode="auto">
          <a:xfrm>
            <a:off x="827088" y="1052513"/>
            <a:ext cx="5832475"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i="1" u="sng">
                <a:solidFill>
                  <a:srgbClr val="FFFF00"/>
                </a:solidFill>
              </a:rPr>
              <a:t>Legislation and Enforcement</a:t>
            </a:r>
          </a:p>
          <a:p>
            <a:pPr eaLnBrk="1" hangingPunct="1"/>
            <a:r>
              <a:rPr lang="en-US" altLang="en-US" sz="2000" b="1" i="1">
                <a:solidFill>
                  <a:srgbClr val="FFFF00"/>
                </a:solidFill>
              </a:rPr>
              <a:t> </a:t>
            </a:r>
          </a:p>
          <a:p>
            <a:pPr eaLnBrk="1" hangingPunct="1"/>
            <a:endParaRPr lang="en-US" altLang="en-US" sz="2000" b="1" i="1">
              <a:solidFill>
                <a:srgbClr val="FFFF00"/>
              </a:solidFill>
            </a:endParaRPr>
          </a:p>
          <a:p>
            <a:pPr eaLnBrk="1" hangingPunct="1">
              <a:buClr>
                <a:srgbClr val="FF3300"/>
              </a:buClr>
              <a:buFont typeface="Wingdings" pitchFamily="2" charset="2"/>
              <a:buChar char="Ø"/>
            </a:pPr>
            <a:r>
              <a:rPr lang="en-US" altLang="en-US" i="1">
                <a:solidFill>
                  <a:schemeClr val="tx2"/>
                </a:solidFill>
              </a:rPr>
              <a:t> </a:t>
            </a:r>
            <a:r>
              <a:rPr lang="en-US" altLang="en-US" sz="2000" i="1">
                <a:solidFill>
                  <a:schemeClr val="bg1"/>
                </a:solidFill>
                <a:latin typeface="Comic Sans MS" pitchFamily="66" charset="0"/>
              </a:rPr>
              <a:t>Environmental standards &amp; objectives.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Roles and responsibilities.</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Common law.</a:t>
            </a:r>
          </a:p>
          <a:p>
            <a:pPr eaLnBrk="1" hangingPunct="1">
              <a:buClr>
                <a:srgbClr val="FF3300"/>
              </a:buClr>
              <a:buFont typeface="Wingdings" pitchFamily="2" charset="2"/>
              <a:buChar char="Ø"/>
            </a:pPr>
            <a:endParaRPr lang="en-US" altLang="en-US" sz="2000" i="1">
              <a:solidFill>
                <a:schemeClr val="bg1"/>
              </a:solidFill>
              <a:latin typeface="Comic Sans MS" pitchFamily="66" charset="0"/>
            </a:endParaRPr>
          </a:p>
          <a:p>
            <a:pPr eaLnBrk="1" hangingPunct="1">
              <a:buClr>
                <a:srgbClr val="FF3300"/>
              </a:buClr>
              <a:buFont typeface="Wingdings" pitchFamily="2" charset="2"/>
              <a:buChar char="Ø"/>
            </a:pPr>
            <a:r>
              <a:rPr lang="en-US" altLang="en-US" sz="2000" i="1">
                <a:solidFill>
                  <a:schemeClr val="bg1"/>
                </a:solidFill>
                <a:latin typeface="Comic Sans MS" pitchFamily="66" charset="0"/>
              </a:rPr>
              <a:t> Statutory law.  </a:t>
            </a:r>
          </a:p>
          <a:p>
            <a:pPr eaLnBrk="1" hangingPunct="1">
              <a:spcBef>
                <a:spcPct val="50000"/>
              </a:spcBef>
              <a:buClr>
                <a:srgbClr val="FF3300"/>
              </a:buClr>
              <a:buFont typeface="Wingdings" pitchFamily="2" charset="2"/>
              <a:buChar char="Ø"/>
            </a:pPr>
            <a:endParaRPr lang="en-GB" altLang="en-US" sz="2000" i="1">
              <a:solidFill>
                <a:schemeClr val="bg1"/>
              </a:solidFill>
              <a:latin typeface="Comic Sans MS" pitchFamily="66" charset="0"/>
              <a:cs typeface="Times New Roman" pitchFamily="18" charset="0"/>
            </a:endParaRPr>
          </a:p>
        </p:txBody>
      </p:sp>
      <p:pic>
        <p:nvPicPr>
          <p:cNvPr id="81925" name="Picture 5" descr="JETSKI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9563" y="908050"/>
            <a:ext cx="2484437" cy="202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26" name="Rectangle 7"/>
          <p:cNvSpPr>
            <a:spLocks noChangeArrowheads="1"/>
          </p:cNvSpPr>
          <p:nvPr/>
        </p:nvSpPr>
        <p:spPr bwMode="auto">
          <a:xfrm>
            <a:off x="2987675" y="3284538"/>
            <a:ext cx="5580063"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buClr>
                <a:srgbClr val="FF3300"/>
              </a:buClr>
              <a:buFont typeface="Wingdings" pitchFamily="2" charset="2"/>
              <a:buNone/>
            </a:pPr>
            <a:r>
              <a:rPr lang="en-GB" altLang="en-US">
                <a:solidFill>
                  <a:schemeClr val="bg1"/>
                </a:solidFill>
              </a:rPr>
              <a:t> </a:t>
            </a:r>
            <a:r>
              <a:rPr lang="en-GB" altLang="en-US" b="1">
                <a:solidFill>
                  <a:srgbClr val="66FF33"/>
                </a:solidFill>
              </a:rPr>
              <a:t>CYPRU</a:t>
            </a:r>
            <a:r>
              <a:rPr lang="en-GB" altLang="en-US">
                <a:solidFill>
                  <a:srgbClr val="66FF33"/>
                </a:solidFill>
              </a:rPr>
              <a:t>S</a:t>
            </a:r>
            <a:r>
              <a:rPr lang="en-GB" altLang="en-US">
                <a:solidFill>
                  <a:schemeClr val="bg1"/>
                </a:solidFill>
              </a:rPr>
              <a:t>: Fore front Protection, Swimming    </a:t>
            </a:r>
          </a:p>
          <a:p>
            <a:pPr eaLnBrk="1" hangingPunct="1">
              <a:buClr>
                <a:srgbClr val="FF3300"/>
              </a:buClr>
              <a:buFont typeface="Wingdings" pitchFamily="2" charset="2"/>
              <a:buNone/>
            </a:pPr>
            <a:r>
              <a:rPr lang="en-GB" altLang="en-US">
                <a:solidFill>
                  <a:schemeClr val="bg1"/>
                </a:solidFill>
              </a:rPr>
              <a:t>                  Protection; High Speed craft law e.g.</a:t>
            </a:r>
          </a:p>
          <a:p>
            <a:pPr eaLnBrk="1" hangingPunct="1">
              <a:buClr>
                <a:srgbClr val="FF3300"/>
              </a:buClr>
              <a:buFont typeface="Wingdings" pitchFamily="2" charset="2"/>
              <a:buChar char="Ø"/>
            </a:pPr>
            <a:r>
              <a:rPr lang="en-GB" altLang="en-US">
                <a:solidFill>
                  <a:schemeClr val="bg1"/>
                </a:solidFill>
              </a:rPr>
              <a:t>Each umbrella must be calculated for </a:t>
            </a:r>
          </a:p>
          <a:p>
            <a:pPr eaLnBrk="1" hangingPunct="1">
              <a:buClr>
                <a:srgbClr val="FF3300"/>
              </a:buClr>
              <a:buFont typeface="Wingdings" pitchFamily="2" charset="2"/>
              <a:buNone/>
            </a:pPr>
            <a:r>
              <a:rPr lang="en-GB" altLang="en-US">
                <a:solidFill>
                  <a:schemeClr val="bg1"/>
                </a:solidFill>
              </a:rPr>
              <a:t>   </a:t>
            </a:r>
            <a:r>
              <a:rPr lang="el-GR" altLang="en-US">
                <a:solidFill>
                  <a:schemeClr val="bg1"/>
                </a:solidFill>
              </a:rPr>
              <a:t>16</a:t>
            </a:r>
            <a:r>
              <a:rPr lang="en-GB" altLang="en-US">
                <a:solidFill>
                  <a:schemeClr val="bg1"/>
                </a:solidFill>
              </a:rPr>
              <a:t>m</a:t>
            </a:r>
            <a:r>
              <a:rPr lang="en-GB" altLang="en-US" baseline="30000">
                <a:solidFill>
                  <a:schemeClr val="bg1"/>
                </a:solidFill>
              </a:rPr>
              <a:t>2</a:t>
            </a:r>
            <a:r>
              <a:rPr lang="en-GB" altLang="en-US">
                <a:solidFill>
                  <a:schemeClr val="bg1"/>
                </a:solidFill>
              </a:rPr>
              <a:t> &amp; have only 2 beds (8m</a:t>
            </a:r>
            <a:r>
              <a:rPr lang="en-GB" altLang="en-US" baseline="30000">
                <a:solidFill>
                  <a:schemeClr val="bg1"/>
                </a:solidFill>
              </a:rPr>
              <a:t>2</a:t>
            </a:r>
            <a:r>
              <a:rPr lang="en-GB" altLang="en-US">
                <a:solidFill>
                  <a:schemeClr val="bg1"/>
                </a:solidFill>
              </a:rPr>
              <a:t> each)</a:t>
            </a:r>
            <a:endParaRPr lang="el-GR" altLang="en-US">
              <a:solidFill>
                <a:schemeClr val="bg1"/>
              </a:solidFill>
            </a:endParaRPr>
          </a:p>
          <a:p>
            <a:pPr eaLnBrk="1" hangingPunct="1">
              <a:buClr>
                <a:srgbClr val="FF3300"/>
              </a:buClr>
              <a:buFont typeface="Wingdings" pitchFamily="2" charset="2"/>
              <a:buNone/>
            </a:pPr>
            <a:endParaRPr lang="el-GR" altLang="en-US">
              <a:solidFill>
                <a:schemeClr val="bg1"/>
              </a:solidFill>
            </a:endParaRPr>
          </a:p>
          <a:p>
            <a:pPr eaLnBrk="1" hangingPunct="1">
              <a:buClr>
                <a:srgbClr val="FF3300"/>
              </a:buClr>
              <a:buFont typeface="Wingdings" pitchFamily="2" charset="2"/>
              <a:buChar char="Ø"/>
            </a:pPr>
            <a:r>
              <a:rPr lang="en-GB" altLang="en-US">
                <a:solidFill>
                  <a:schemeClr val="bg1"/>
                </a:solidFill>
              </a:rPr>
              <a:t>Each rented area or each concessionaire </a:t>
            </a:r>
          </a:p>
          <a:p>
            <a:pPr eaLnBrk="1" hangingPunct="1">
              <a:buClr>
                <a:srgbClr val="FF3300"/>
              </a:buClr>
              <a:buFont typeface="Wingdings" pitchFamily="2" charset="2"/>
              <a:buNone/>
            </a:pPr>
            <a:r>
              <a:rPr lang="en-GB" altLang="en-US">
                <a:solidFill>
                  <a:schemeClr val="bg1"/>
                </a:solidFill>
              </a:rPr>
              <a:t>   must leave a space of 20m between the </a:t>
            </a:r>
          </a:p>
          <a:p>
            <a:pPr eaLnBrk="1" hangingPunct="1">
              <a:buClr>
                <a:srgbClr val="FF3300"/>
              </a:buClr>
              <a:buFont typeface="Wingdings" pitchFamily="2" charset="2"/>
              <a:buNone/>
            </a:pPr>
            <a:r>
              <a:rPr lang="en-GB" altLang="en-US">
                <a:solidFill>
                  <a:schemeClr val="bg1"/>
                </a:solidFill>
              </a:rPr>
              <a:t>   next one</a:t>
            </a:r>
            <a:r>
              <a:rPr lang="en-GB" altLang="en-US" b="1">
                <a:solidFill>
                  <a:schemeClr val="bg1"/>
                </a:solidFill>
              </a:rPr>
              <a:t>.</a:t>
            </a:r>
            <a:endParaRPr lang="en-US" altLang="en-US" b="1">
              <a:solidFill>
                <a:schemeClr val="bg1"/>
              </a:solidFill>
            </a:endParaRPr>
          </a:p>
        </p:txBody>
      </p:sp>
      <p:pic>
        <p:nvPicPr>
          <p:cNvPr id="81927" name="Picture 8" descr="sitting-on-the-beach"/>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51763" y="4221163"/>
            <a:ext cx="1392237" cy="2636837"/>
          </a:xfrm>
          <a:prstGeom prst="rect">
            <a:avLst/>
          </a:prstGeom>
          <a:noFill/>
          <a:ln w="5715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1928" name="Line 11"/>
          <p:cNvSpPr>
            <a:spLocks noChangeShapeType="1"/>
          </p:cNvSpPr>
          <p:nvPr/>
        </p:nvSpPr>
        <p:spPr bwMode="auto">
          <a:xfrm>
            <a:off x="2700338" y="3500438"/>
            <a:ext cx="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1929" name="Line 12"/>
          <p:cNvSpPr>
            <a:spLocks noChangeShapeType="1"/>
          </p:cNvSpPr>
          <p:nvPr/>
        </p:nvSpPr>
        <p:spPr bwMode="auto">
          <a:xfrm>
            <a:off x="2700338" y="3429000"/>
            <a:ext cx="358775" cy="0"/>
          </a:xfrm>
          <a:prstGeom prst="line">
            <a:avLst/>
          </a:prstGeom>
          <a:noFill/>
          <a:ln w="28575">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81930" name="Picture 13" descr="SAFARIBOA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4722813"/>
            <a:ext cx="2708275" cy="2135187"/>
          </a:xfrm>
          <a:prstGeom prst="rect">
            <a:avLst/>
          </a:prstGeom>
          <a:noFill/>
          <a:ln w="381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10327"/>
      </p:ext>
    </p:extLst>
  </p:cSld>
  <p:clrMapOvr>
    <a:masterClrMapping/>
  </p:clrMapOvr>
  <p:transition/>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82946" name="Picture 2" descr="DSCN176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836613"/>
            <a:ext cx="7394575" cy="554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1" name="Rectangle 3"/>
          <p:cNvSpPr>
            <a:spLocks noGrp="1" noChangeArrowheads="1"/>
          </p:cNvSpPr>
          <p:nvPr>
            <p:ph type="subTitle" idx="1"/>
          </p:nvPr>
        </p:nvSpPr>
        <p:spPr>
          <a:xfrm>
            <a:off x="0" y="765175"/>
            <a:ext cx="7596188" cy="5472113"/>
          </a:xfrm>
        </p:spPr>
        <p:txBody>
          <a:bodyPr rtlCol="0">
            <a:normAutofit/>
          </a:bodyPr>
          <a:lstStyle/>
          <a:p>
            <a:pPr marL="101600" algn="just" defTabSz="952500" eaLnBrk="1" fontAlgn="auto" hangingPunct="1">
              <a:spcAft>
                <a:spcPts val="0"/>
              </a:spcAft>
              <a:buClr>
                <a:schemeClr val="tx2"/>
              </a:buClr>
              <a:buSzPct val="120000"/>
              <a:defRPr/>
            </a:pPr>
            <a:r>
              <a:rPr lang="en-GB" sz="2000" b="1" smtClean="0">
                <a:solidFill>
                  <a:srgbClr val="FFFF66"/>
                </a:solidFill>
                <a:cs typeface="Times New Roman" pitchFamily="18" charset="0"/>
              </a:rPr>
              <a:t>ENVIRONMENTAL BENEFITS</a:t>
            </a:r>
          </a:p>
          <a:p>
            <a:pPr marL="101600" algn="just" defTabSz="952500" eaLnBrk="1" fontAlgn="auto" hangingPunct="1">
              <a:spcAft>
                <a:spcPts val="0"/>
              </a:spcAft>
              <a:buClr>
                <a:schemeClr val="tx2"/>
              </a:buClr>
              <a:buSzPct val="120000"/>
              <a:defRPr/>
            </a:pPr>
            <a:endParaRPr lang="en-GB" sz="800" b="1" smtClean="0">
              <a:cs typeface="Times New Roman" pitchFamily="18" charset="0"/>
            </a:endParaRP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Conservation oriented beach management </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has a direct benefit to the environmental</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well-being of that environment. </a:t>
            </a:r>
          </a:p>
          <a:p>
            <a:pPr marL="101600" algn="just" defTabSz="952500" eaLnBrk="1" fontAlgn="auto" hangingPunct="1">
              <a:spcAft>
                <a:spcPts val="0"/>
              </a:spcAft>
              <a:buClr>
                <a:schemeClr val="tx2"/>
              </a:buClr>
              <a:buSzPct val="120000"/>
              <a:defRPr/>
            </a:pPr>
            <a:endParaRPr lang="en-GB" sz="2400" smtClean="0">
              <a:solidFill>
                <a:schemeClr val="bg1"/>
              </a:solidFill>
              <a:cs typeface="Times New Roman" pitchFamily="18" charset="0"/>
            </a:endParaRPr>
          </a:p>
          <a:p>
            <a:pPr marL="101600" algn="just" defTabSz="952500" eaLnBrk="1" fontAlgn="auto" hangingPunct="1">
              <a:spcAft>
                <a:spcPts val="0"/>
              </a:spcAft>
              <a:buClr>
                <a:schemeClr val="tx2"/>
              </a:buClr>
              <a:buSzPct val="120000"/>
              <a:defRPr/>
            </a:pPr>
            <a:endParaRPr lang="en-GB" sz="2400" smtClean="0">
              <a:solidFill>
                <a:schemeClr val="bg1"/>
              </a:solidFill>
              <a:cs typeface="Times New Roman" pitchFamily="18" charset="0"/>
            </a:endParaRPr>
          </a:p>
          <a:p>
            <a:pPr marL="101600" algn="just" defTabSz="952500" eaLnBrk="1" fontAlgn="auto" hangingPunct="1">
              <a:spcAft>
                <a:spcPts val="0"/>
              </a:spcAft>
              <a:buClr>
                <a:schemeClr val="tx2"/>
              </a:buClr>
              <a:buSzPct val="120000"/>
              <a:defRPr/>
            </a:pPr>
            <a:endParaRPr lang="en-GB" sz="2400" smtClean="0">
              <a:cs typeface="Times New Roman" pitchFamily="18" charset="0"/>
            </a:endParaRP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e.g. dune management and non-mechanical</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beach cleaning operations serve to</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enhance the diversity of flora and fauna</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within a beach system, thereby improving</a:t>
            </a:r>
          </a:p>
          <a:p>
            <a:pPr marL="101600" algn="just" defTabSz="952500" eaLnBrk="1" fontAlgn="auto" hangingPunct="1">
              <a:spcAft>
                <a:spcPts val="0"/>
              </a:spcAft>
              <a:buClr>
                <a:schemeClr val="tx2"/>
              </a:buClr>
              <a:buSzPct val="120000"/>
              <a:defRPr/>
            </a:pPr>
            <a:r>
              <a:rPr lang="en-GB" sz="2400" smtClean="0">
                <a:solidFill>
                  <a:schemeClr val="bg1"/>
                </a:solidFill>
                <a:cs typeface="Times New Roman" pitchFamily="18" charset="0"/>
              </a:rPr>
              <a:t>  the biological function of the beach system. </a:t>
            </a:r>
            <a:endParaRPr lang="en-GB" sz="2400" i="1" smtClean="0">
              <a:solidFill>
                <a:schemeClr val="bg1"/>
              </a:solidFill>
              <a:cs typeface="Times New Roman" pitchFamily="18" charset="0"/>
            </a:endParaRPr>
          </a:p>
        </p:txBody>
      </p:sp>
      <p:sp>
        <p:nvSpPr>
          <p:cNvPr id="82948" name="Rectangle 5"/>
          <p:cNvSpPr>
            <a:spLocks noGrp="1" noChangeArrowheads="1"/>
          </p:cNvSpPr>
          <p:nvPr>
            <p:ph type="ctrTitle"/>
          </p:nvPr>
        </p:nvSpPr>
        <p:spPr>
          <a:xfrm>
            <a:off x="1547664" y="19050"/>
            <a:ext cx="5140325" cy="504825"/>
          </a:xfrm>
          <a:noFill/>
        </p:spPr>
        <p:txBody>
          <a:bodyPr/>
          <a:lstStyle/>
          <a:p>
            <a:pPr eaLnBrk="1" hangingPunct="1"/>
            <a:r>
              <a:rPr lang="en-GB" altLang="en-US" sz="2400" i="1" dirty="0" smtClean="0">
                <a:solidFill>
                  <a:srgbClr val="C8C804"/>
                </a:solidFill>
              </a:rPr>
              <a:t>Justification</a:t>
            </a:r>
            <a:r>
              <a:rPr lang="en-GB" altLang="en-US" sz="2400" i="1" dirty="0">
                <a:solidFill>
                  <a:srgbClr val="C8C804"/>
                </a:solidFill>
              </a:rPr>
              <a:t> </a:t>
            </a:r>
            <a:r>
              <a:rPr lang="en-GB" altLang="en-US" sz="2400" i="1" dirty="0" smtClean="0">
                <a:solidFill>
                  <a:srgbClr val="C8C804"/>
                </a:solidFill>
              </a:rPr>
              <a:t>of ICM</a:t>
            </a:r>
            <a:r>
              <a:rPr lang="en-GB" altLang="en-US" sz="2400" dirty="0" smtClean="0"/>
              <a:t> </a:t>
            </a:r>
          </a:p>
        </p:txBody>
      </p:sp>
      <p:pic>
        <p:nvPicPr>
          <p:cNvPr id="82949"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0488" y="0"/>
            <a:ext cx="2703512"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0" name="Picture 7" descr="KIF_11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3663" y="2133600"/>
            <a:ext cx="2700337" cy="237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51" name="Picture 8" descr="Westkapell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43663" y="4508500"/>
            <a:ext cx="2700337"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1123599"/>
      </p:ext>
    </p:extLst>
  </p:cSld>
  <p:clrMapOvr>
    <a:masterClrMapping/>
  </p:clrMapOv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251520" y="404664"/>
            <a:ext cx="4572000" cy="5970865"/>
          </a:xfrm>
          <a:prstGeom prst="rect">
            <a:avLst/>
          </a:prstGeom>
        </p:spPr>
        <p:txBody>
          <a:bodyPr>
            <a:spAutoFit/>
          </a:bodyPr>
          <a:lstStyle/>
          <a:p>
            <a:r>
              <a:rPr lang="en-GB" altLang="en-US" sz="2400" b="1" dirty="0" smtClean="0">
                <a:solidFill>
                  <a:srgbClr val="FFFF66"/>
                </a:solidFill>
              </a:rPr>
              <a:t>SOCIAL BENEFITS</a:t>
            </a:r>
          </a:p>
          <a:p>
            <a:endParaRPr lang="en-GB" altLang="en-US" b="1" dirty="0">
              <a:solidFill>
                <a:srgbClr val="C8C804"/>
              </a:solidFill>
            </a:endParaRPr>
          </a:p>
          <a:p>
            <a:pPr>
              <a:buClr>
                <a:srgbClr val="FF3300"/>
              </a:buClr>
              <a:buFont typeface="Wingdings" pitchFamily="2" charset="2"/>
              <a:buChar char="Ø"/>
            </a:pPr>
            <a:r>
              <a:rPr lang="en-GB" altLang="en-US" i="1" dirty="0">
                <a:solidFill>
                  <a:schemeClr val="tx2"/>
                </a:solidFill>
              </a:rPr>
              <a:t> </a:t>
            </a:r>
            <a:r>
              <a:rPr lang="en-GB" altLang="en-US" sz="2000" i="1" dirty="0">
                <a:solidFill>
                  <a:schemeClr val="bg1"/>
                </a:solidFill>
                <a:latin typeface="Comic Sans MS" pitchFamily="66" charset="0"/>
              </a:rPr>
              <a:t>Bather </a:t>
            </a:r>
            <a:r>
              <a:rPr lang="en-GB" altLang="en-US" sz="2000" i="1" dirty="0">
                <a:solidFill>
                  <a:srgbClr val="66FF33"/>
                </a:solidFill>
                <a:latin typeface="Comic Sans MS" pitchFamily="66" charset="0"/>
              </a:rPr>
              <a:t>health and safety</a:t>
            </a:r>
            <a:r>
              <a:rPr lang="en-GB" altLang="en-US" sz="2000" i="1" dirty="0">
                <a:solidFill>
                  <a:schemeClr val="bg1"/>
                </a:solidFill>
                <a:latin typeface="Comic Sans MS" pitchFamily="66" charset="0"/>
              </a:rPr>
              <a:t> </a:t>
            </a:r>
          </a:p>
          <a:p>
            <a:pPr>
              <a:buClr>
                <a:srgbClr val="FF3300"/>
              </a:buClr>
            </a:pPr>
            <a:r>
              <a:rPr lang="en-GB" altLang="en-US" sz="2000" i="1" dirty="0">
                <a:solidFill>
                  <a:schemeClr val="bg1"/>
                </a:solidFill>
                <a:latin typeface="Comic Sans MS" pitchFamily="66" charset="0"/>
              </a:rPr>
              <a:t>   standards.</a:t>
            </a:r>
          </a:p>
          <a:p>
            <a:pPr>
              <a:buClr>
                <a:srgbClr val="FF3300"/>
              </a:buClr>
              <a:buFont typeface="Wingdings" pitchFamily="2" charset="2"/>
              <a:buChar char="Ø"/>
            </a:pPr>
            <a:endParaRPr lang="en-GB" altLang="en-US" sz="2000" i="1" dirty="0">
              <a:solidFill>
                <a:schemeClr val="bg1"/>
              </a:solidFill>
              <a:latin typeface="Comic Sans MS" pitchFamily="66" charset="0"/>
            </a:endParaRPr>
          </a:p>
          <a:p>
            <a:pPr>
              <a:buClr>
                <a:srgbClr val="FF3300"/>
              </a:buClr>
              <a:buFont typeface="Wingdings" pitchFamily="2" charset="2"/>
              <a:buChar char="Ø"/>
            </a:pPr>
            <a:r>
              <a:rPr lang="en-GB" altLang="en-US" sz="2000" i="1" dirty="0">
                <a:solidFill>
                  <a:schemeClr val="bg1"/>
                </a:solidFill>
                <a:latin typeface="Comic Sans MS" pitchFamily="66" charset="0"/>
              </a:rPr>
              <a:t> Increased </a:t>
            </a:r>
            <a:r>
              <a:rPr lang="en-GB" altLang="en-US" sz="2000" i="1" dirty="0">
                <a:solidFill>
                  <a:srgbClr val="66FF33"/>
                </a:solidFill>
                <a:latin typeface="Comic Sans MS" pitchFamily="66" charset="0"/>
              </a:rPr>
              <a:t>local employment </a:t>
            </a:r>
          </a:p>
          <a:p>
            <a:pPr>
              <a:buClr>
                <a:srgbClr val="FF3300"/>
              </a:buClr>
            </a:pPr>
            <a:r>
              <a:rPr lang="en-GB" altLang="en-US" sz="2000" i="1" dirty="0">
                <a:solidFill>
                  <a:srgbClr val="66FF33"/>
                </a:solidFill>
                <a:latin typeface="Comic Sans MS" pitchFamily="66" charset="0"/>
              </a:rPr>
              <a:t>   opportunities</a:t>
            </a:r>
            <a:r>
              <a:rPr lang="en-GB" altLang="en-US" sz="2000" i="1" dirty="0">
                <a:solidFill>
                  <a:schemeClr val="bg1"/>
                </a:solidFill>
                <a:latin typeface="Comic Sans MS" pitchFamily="66" charset="0"/>
              </a:rPr>
              <a:t> &amp; increased   </a:t>
            </a:r>
          </a:p>
          <a:p>
            <a:pPr>
              <a:buClr>
                <a:srgbClr val="FF3300"/>
              </a:buClr>
            </a:pPr>
            <a:r>
              <a:rPr lang="en-GB" altLang="en-US" sz="2000" i="1" dirty="0">
                <a:solidFill>
                  <a:schemeClr val="bg1"/>
                </a:solidFill>
                <a:latin typeface="Comic Sans MS" pitchFamily="66" charset="0"/>
              </a:rPr>
              <a:t>   opportunities for recreation.</a:t>
            </a:r>
          </a:p>
          <a:p>
            <a:pPr>
              <a:buClr>
                <a:srgbClr val="FF3300"/>
              </a:buClr>
              <a:buFont typeface="Wingdings" pitchFamily="2" charset="2"/>
              <a:buChar char="Ø"/>
            </a:pPr>
            <a:endParaRPr lang="en-GB" altLang="en-US" sz="2000" i="1" dirty="0">
              <a:solidFill>
                <a:schemeClr val="bg1"/>
              </a:solidFill>
              <a:latin typeface="Comic Sans MS" pitchFamily="66" charset="0"/>
            </a:endParaRPr>
          </a:p>
          <a:p>
            <a:pPr>
              <a:buClr>
                <a:srgbClr val="FF3300"/>
              </a:buClr>
              <a:buFont typeface="Wingdings" pitchFamily="2" charset="2"/>
              <a:buChar char="Ø"/>
            </a:pPr>
            <a:r>
              <a:rPr lang="en-GB" altLang="en-US" sz="2000" i="1" dirty="0">
                <a:solidFill>
                  <a:schemeClr val="bg1"/>
                </a:solidFill>
                <a:latin typeface="Comic Sans MS" pitchFamily="66" charset="0"/>
              </a:rPr>
              <a:t> Improved </a:t>
            </a:r>
            <a:r>
              <a:rPr lang="en-GB" altLang="en-US" sz="2000" i="1" dirty="0">
                <a:solidFill>
                  <a:srgbClr val="66FF33"/>
                </a:solidFill>
                <a:latin typeface="Comic Sans MS" pitchFamily="66" charset="0"/>
              </a:rPr>
              <a:t>recreational</a:t>
            </a:r>
            <a:r>
              <a:rPr lang="en-GB" altLang="en-US" sz="2000" i="1" dirty="0">
                <a:solidFill>
                  <a:schemeClr val="bg1"/>
                </a:solidFill>
                <a:latin typeface="Comic Sans MS" pitchFamily="66" charset="0"/>
              </a:rPr>
              <a:t> quality.</a:t>
            </a:r>
          </a:p>
          <a:p>
            <a:pPr>
              <a:buClr>
                <a:srgbClr val="FF3300"/>
              </a:buClr>
              <a:buFont typeface="Wingdings" pitchFamily="2" charset="2"/>
              <a:buChar char="Ø"/>
            </a:pPr>
            <a:endParaRPr lang="en-GB" altLang="en-US" sz="2000" i="1" dirty="0">
              <a:solidFill>
                <a:schemeClr val="bg1"/>
              </a:solidFill>
              <a:latin typeface="Comic Sans MS" pitchFamily="66" charset="0"/>
            </a:endParaRPr>
          </a:p>
          <a:p>
            <a:pPr>
              <a:buClr>
                <a:srgbClr val="FF3300"/>
              </a:buClr>
              <a:buFont typeface="Wingdings" pitchFamily="2" charset="2"/>
              <a:buChar char="Ø"/>
            </a:pPr>
            <a:r>
              <a:rPr lang="en-GB" altLang="en-US" sz="2000" i="1" dirty="0">
                <a:solidFill>
                  <a:schemeClr val="bg1"/>
                </a:solidFill>
                <a:latin typeface="Comic Sans MS" pitchFamily="66" charset="0"/>
              </a:rPr>
              <a:t> Addressing the need for increased  </a:t>
            </a:r>
          </a:p>
          <a:p>
            <a:pPr>
              <a:buClr>
                <a:srgbClr val="FF3300"/>
              </a:buClr>
            </a:pPr>
            <a:r>
              <a:rPr lang="en-GB" altLang="en-US" sz="2000" i="1" dirty="0">
                <a:solidFill>
                  <a:schemeClr val="bg1"/>
                </a:solidFill>
                <a:latin typeface="Comic Sans MS" pitchFamily="66" charset="0"/>
              </a:rPr>
              <a:t>    </a:t>
            </a:r>
            <a:r>
              <a:rPr lang="en-GB" altLang="en-US" sz="2000" i="1" dirty="0">
                <a:solidFill>
                  <a:srgbClr val="66FF33"/>
                </a:solidFill>
                <a:latin typeface="Comic Sans MS" pitchFamily="66" charset="0"/>
              </a:rPr>
              <a:t>beach space.</a:t>
            </a:r>
          </a:p>
          <a:p>
            <a:pPr>
              <a:buClr>
                <a:srgbClr val="FF3300"/>
              </a:buClr>
              <a:buFont typeface="Wingdings" pitchFamily="2" charset="2"/>
              <a:buChar char="Ø"/>
            </a:pPr>
            <a:endParaRPr lang="en-GB" altLang="en-US" sz="2000" i="1" dirty="0">
              <a:solidFill>
                <a:schemeClr val="bg1"/>
              </a:solidFill>
              <a:latin typeface="Comic Sans MS" pitchFamily="66" charset="0"/>
            </a:endParaRPr>
          </a:p>
          <a:p>
            <a:pPr>
              <a:buClr>
                <a:srgbClr val="FF3300"/>
              </a:buClr>
              <a:buFont typeface="Wingdings" pitchFamily="2" charset="2"/>
              <a:buChar char="Ø"/>
            </a:pPr>
            <a:r>
              <a:rPr lang="en-GB" altLang="en-US" sz="2000" i="1" dirty="0">
                <a:solidFill>
                  <a:schemeClr val="bg1"/>
                </a:solidFill>
                <a:latin typeface="Comic Sans MS" pitchFamily="66" charset="0"/>
              </a:rPr>
              <a:t> </a:t>
            </a:r>
            <a:r>
              <a:rPr lang="en-GB" altLang="en-US" sz="2000" i="1" dirty="0">
                <a:solidFill>
                  <a:srgbClr val="66FF33"/>
                </a:solidFill>
                <a:latin typeface="Comic Sans MS" pitchFamily="66" charset="0"/>
              </a:rPr>
              <a:t>Restoring </a:t>
            </a:r>
            <a:r>
              <a:rPr lang="en-GB" altLang="en-US" sz="2000" i="1" dirty="0">
                <a:solidFill>
                  <a:schemeClr val="bg1"/>
                </a:solidFill>
                <a:latin typeface="Comic Sans MS" pitchFamily="66" charset="0"/>
              </a:rPr>
              <a:t>lost or eroding beaches. </a:t>
            </a:r>
          </a:p>
          <a:p>
            <a:pPr>
              <a:buClr>
                <a:srgbClr val="FF3300"/>
              </a:buClr>
              <a:buFont typeface="Wingdings" pitchFamily="2" charset="2"/>
              <a:buChar char="Ø"/>
            </a:pPr>
            <a:endParaRPr lang="en-GB" altLang="en-US" sz="2000" i="1" dirty="0">
              <a:solidFill>
                <a:schemeClr val="bg1"/>
              </a:solidFill>
              <a:latin typeface="Comic Sans MS" pitchFamily="66" charset="0"/>
            </a:endParaRPr>
          </a:p>
          <a:p>
            <a:pPr>
              <a:buClr>
                <a:srgbClr val="FF3300"/>
              </a:buClr>
              <a:buFont typeface="Wingdings" pitchFamily="2" charset="2"/>
              <a:buChar char="Ø"/>
            </a:pPr>
            <a:r>
              <a:rPr lang="en-GB" altLang="en-US" sz="2000" i="1" dirty="0">
                <a:solidFill>
                  <a:schemeClr val="bg1"/>
                </a:solidFill>
                <a:latin typeface="Comic Sans MS" pitchFamily="66" charset="0"/>
              </a:rPr>
              <a:t> Improving the general </a:t>
            </a:r>
            <a:r>
              <a:rPr lang="en-GB" altLang="en-US" sz="2000" i="1" dirty="0">
                <a:solidFill>
                  <a:srgbClr val="66FF33"/>
                </a:solidFill>
                <a:latin typeface="Comic Sans MS" pitchFamily="66" charset="0"/>
              </a:rPr>
              <a:t>aesthetics </a:t>
            </a:r>
            <a:r>
              <a:rPr lang="en-GB" altLang="en-US" sz="2000" i="1" dirty="0">
                <a:solidFill>
                  <a:schemeClr val="bg1"/>
                </a:solidFill>
                <a:latin typeface="Comic Sans MS" pitchFamily="66" charset="0"/>
              </a:rPr>
              <a:t>  </a:t>
            </a:r>
          </a:p>
          <a:p>
            <a:pPr>
              <a:buClr>
                <a:srgbClr val="FF3300"/>
              </a:buClr>
            </a:pPr>
            <a:r>
              <a:rPr lang="en-GB" altLang="en-US" sz="2000" i="1" dirty="0">
                <a:solidFill>
                  <a:schemeClr val="bg1"/>
                </a:solidFill>
                <a:latin typeface="Comic Sans MS" pitchFamily="66" charset="0"/>
              </a:rPr>
              <a:t>   and amenity  value of an area</a:t>
            </a:r>
            <a:endParaRPr lang="en-GB" sz="2000" dirty="0"/>
          </a:p>
        </p:txBody>
      </p:sp>
      <p:pic>
        <p:nvPicPr>
          <p:cNvPr id="3" name="Picture 2" descr="MASNOU SUR AN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625" y="692150"/>
            <a:ext cx="3635375" cy="263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3863" y="3644900"/>
            <a:ext cx="3640137" cy="283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4644008" y="219998"/>
            <a:ext cx="3275256" cy="461665"/>
          </a:xfrm>
          <a:prstGeom prst="rect">
            <a:avLst/>
          </a:prstGeom>
        </p:spPr>
        <p:txBody>
          <a:bodyPr wrap="none">
            <a:spAutoFit/>
          </a:bodyPr>
          <a:lstStyle/>
          <a:p>
            <a:r>
              <a:rPr lang="en-GB" altLang="en-US" sz="2400" b="1" i="1" dirty="0">
                <a:solidFill>
                  <a:srgbClr val="C8C804"/>
                </a:solidFill>
                <a:latin typeface="Comic Sans MS" pitchFamily="66" charset="0"/>
              </a:rPr>
              <a:t>Justification of ICM</a:t>
            </a:r>
            <a:endParaRPr lang="en-US" altLang="en-US" sz="2400" b="1" dirty="0">
              <a:solidFill>
                <a:schemeClr val="bg1"/>
              </a:solidFill>
              <a:latin typeface="Comic Sans MS" pitchFamily="66" charset="0"/>
            </a:endParaRPr>
          </a:p>
        </p:txBody>
      </p:sp>
      <p:sp>
        <p:nvSpPr>
          <p:cNvPr id="6" name="Line 10"/>
          <p:cNvSpPr>
            <a:spLocks noChangeShapeType="1"/>
          </p:cNvSpPr>
          <p:nvPr/>
        </p:nvSpPr>
        <p:spPr bwMode="auto">
          <a:xfrm>
            <a:off x="4716016" y="5229200"/>
            <a:ext cx="680343" cy="0"/>
          </a:xfrm>
          <a:prstGeom prst="line">
            <a:avLst/>
          </a:prstGeom>
          <a:noFill/>
          <a:ln w="38100">
            <a:solidFill>
              <a:srgbClr val="FF33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37041998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84994" name="Picture 2" descr="atoll-de-Mururo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4995" name="Rectangle 3"/>
          <p:cNvSpPr>
            <a:spLocks noChangeArrowheads="1"/>
          </p:cNvSpPr>
          <p:nvPr/>
        </p:nvSpPr>
        <p:spPr bwMode="auto">
          <a:xfrm>
            <a:off x="795338" y="1484313"/>
            <a:ext cx="7880350" cy="4665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sz="2400" b="1" i="1">
              <a:solidFill>
                <a:schemeClr val="hlink"/>
              </a:solidFill>
              <a:latin typeface="Calibri" pitchFamily="34" charset="0"/>
            </a:endParaRPr>
          </a:p>
          <a:p>
            <a:pPr eaLnBrk="1" hangingPunct="1"/>
            <a:endParaRPr lang="en-GB" altLang="en-US" sz="2400" b="1" i="1">
              <a:solidFill>
                <a:schemeClr val="hlink"/>
              </a:solidFill>
              <a:latin typeface="Calibri" pitchFamily="34" charset="0"/>
            </a:endParaRPr>
          </a:p>
          <a:p>
            <a:pPr eaLnBrk="1" hangingPunct="1"/>
            <a:r>
              <a:rPr lang="en-GB" altLang="en-US" sz="2800" b="1" i="1">
                <a:solidFill>
                  <a:srgbClr val="FFFF00"/>
                </a:solidFill>
                <a:latin typeface="Comic Sans MS" pitchFamily="66" charset="0"/>
              </a:rPr>
              <a:t>Analysis:</a:t>
            </a:r>
            <a:r>
              <a:rPr lang="en-GB" altLang="en-US" sz="2800">
                <a:solidFill>
                  <a:schemeClr val="hlink"/>
                </a:solidFill>
                <a:latin typeface="Comic Sans MS" pitchFamily="66" charset="0"/>
              </a:rPr>
              <a:t>.</a:t>
            </a:r>
            <a:r>
              <a:rPr lang="en-GB" altLang="en-US" sz="2800">
                <a:latin typeface="Comic Sans MS" pitchFamily="66" charset="0"/>
              </a:rPr>
              <a:t>            </a:t>
            </a:r>
            <a:r>
              <a:rPr lang="tr-TR" altLang="en-US" sz="2800">
                <a:solidFill>
                  <a:schemeClr val="bg1"/>
                </a:solidFill>
                <a:latin typeface="Comic Sans MS" pitchFamily="66" charset="0"/>
              </a:rPr>
              <a:t>Where o</a:t>
            </a:r>
            <a:r>
              <a:rPr lang="en-GB" altLang="en-US" sz="2800">
                <a:solidFill>
                  <a:schemeClr val="bg1"/>
                </a:solidFill>
                <a:latin typeface="Comic Sans MS" pitchFamily="66" charset="0"/>
              </a:rPr>
              <a:t>ne seeks to  </a:t>
            </a:r>
          </a:p>
          <a:p>
            <a:pPr eaLnBrk="1" hangingPunct="1"/>
            <a:r>
              <a:rPr lang="en-GB" altLang="en-US" sz="2800">
                <a:solidFill>
                  <a:schemeClr val="bg1"/>
                </a:solidFill>
                <a:latin typeface="Comic Sans MS" pitchFamily="66" charset="0"/>
              </a:rPr>
              <a:t>                            understand the context </a:t>
            </a:r>
          </a:p>
          <a:p>
            <a:pPr eaLnBrk="1" hangingPunct="1"/>
            <a:r>
              <a:rPr lang="en-GB" altLang="en-US" sz="2800">
                <a:solidFill>
                  <a:schemeClr val="bg1"/>
                </a:solidFill>
                <a:latin typeface="Comic Sans MS" pitchFamily="66" charset="0"/>
              </a:rPr>
              <a:t>		          of the system organisation</a:t>
            </a:r>
          </a:p>
          <a:p>
            <a:pPr eaLnBrk="1" hangingPunct="1"/>
            <a:r>
              <a:rPr lang="en-GB" altLang="en-US" sz="2800">
                <a:latin typeface="Comic Sans MS" pitchFamily="66" charset="0"/>
              </a:rPr>
              <a:t>.</a:t>
            </a:r>
          </a:p>
          <a:p>
            <a:pPr eaLnBrk="1" hangingPunct="1"/>
            <a:r>
              <a:rPr lang="en-GB" altLang="en-US" sz="2800" b="1" i="1">
                <a:solidFill>
                  <a:srgbClr val="FFFF00"/>
                </a:solidFill>
                <a:latin typeface="Comic Sans MS" pitchFamily="66" charset="0"/>
              </a:rPr>
              <a:t>Choice:</a:t>
            </a:r>
            <a:r>
              <a:rPr lang="en-GB" altLang="en-US" sz="2800" b="1" i="1">
                <a:solidFill>
                  <a:schemeClr val="hlink"/>
                </a:solidFill>
                <a:latin typeface="Comic Sans MS" pitchFamily="66" charset="0"/>
              </a:rPr>
              <a:t>  </a:t>
            </a:r>
            <a:r>
              <a:rPr lang="en-GB" altLang="en-US" sz="2800">
                <a:latin typeface="Comic Sans MS" pitchFamily="66" charset="0"/>
              </a:rPr>
              <a:t>              </a:t>
            </a:r>
            <a:r>
              <a:rPr lang="en-GB" altLang="en-US" sz="2800">
                <a:solidFill>
                  <a:schemeClr val="bg1"/>
                </a:solidFill>
                <a:latin typeface="Comic Sans MS" pitchFamily="66" charset="0"/>
              </a:rPr>
              <a:t>Between possible courses</a:t>
            </a:r>
          </a:p>
          <a:p>
            <a:pPr eaLnBrk="1" hangingPunct="1"/>
            <a:r>
              <a:rPr lang="en-GB" altLang="en-US" sz="2800">
                <a:solidFill>
                  <a:schemeClr val="bg1"/>
                </a:solidFill>
                <a:latin typeface="Comic Sans MS" pitchFamily="66" charset="0"/>
              </a:rPr>
              <a:t>		           of action</a:t>
            </a:r>
            <a:r>
              <a:rPr lang="en-GB" altLang="en-US" sz="2800">
                <a:latin typeface="Comic Sans MS" pitchFamily="66" charset="0"/>
              </a:rPr>
              <a:t>.</a:t>
            </a:r>
          </a:p>
          <a:p>
            <a:pPr eaLnBrk="1" hangingPunct="1"/>
            <a:endParaRPr lang="en-GB" altLang="en-US" sz="2800">
              <a:latin typeface="Comic Sans MS" pitchFamily="66" charset="0"/>
            </a:endParaRPr>
          </a:p>
          <a:p>
            <a:pPr eaLnBrk="1" hangingPunct="1"/>
            <a:r>
              <a:rPr lang="en-GB" altLang="en-US" sz="2800" b="1" i="1">
                <a:solidFill>
                  <a:srgbClr val="FFFF00"/>
                </a:solidFill>
                <a:latin typeface="Comic Sans MS" pitchFamily="66" charset="0"/>
              </a:rPr>
              <a:t>Implementation:</a:t>
            </a:r>
            <a:r>
              <a:rPr lang="en-GB" altLang="en-US" sz="2800">
                <a:solidFill>
                  <a:schemeClr val="hlink"/>
                </a:solidFill>
                <a:latin typeface="Comic Sans MS" pitchFamily="66" charset="0"/>
              </a:rPr>
              <a:t>.</a:t>
            </a:r>
            <a:r>
              <a:rPr lang="en-GB" altLang="en-US" sz="2800">
                <a:latin typeface="Comic Sans MS" pitchFamily="66" charset="0"/>
              </a:rPr>
              <a:t> </a:t>
            </a:r>
            <a:r>
              <a:rPr lang="en-GB" altLang="en-US" sz="2800">
                <a:solidFill>
                  <a:schemeClr val="bg1"/>
                </a:solidFill>
                <a:latin typeface="Comic Sans MS" pitchFamily="66" charset="0"/>
              </a:rPr>
              <a:t>Where the chosen option   </a:t>
            </a:r>
          </a:p>
          <a:p>
            <a:pPr eaLnBrk="1" hangingPunct="1"/>
            <a:r>
              <a:rPr lang="en-GB" altLang="en-US" sz="2800">
                <a:solidFill>
                  <a:schemeClr val="bg1"/>
                </a:solidFill>
                <a:latin typeface="Comic Sans MS" pitchFamily="66" charset="0"/>
              </a:rPr>
              <a:t>                             is put into effect.</a:t>
            </a:r>
          </a:p>
        </p:txBody>
      </p:sp>
      <p:sp>
        <p:nvSpPr>
          <p:cNvPr id="84996" name="Rectangle 4"/>
          <p:cNvSpPr>
            <a:spLocks noChangeArrowheads="1"/>
          </p:cNvSpPr>
          <p:nvPr/>
        </p:nvSpPr>
        <p:spPr bwMode="auto">
          <a:xfrm>
            <a:off x="0" y="549275"/>
            <a:ext cx="88931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800" b="1">
                <a:solidFill>
                  <a:srgbClr val="FFFF00"/>
                </a:solidFill>
                <a:latin typeface="Calibri" pitchFamily="34" charset="0"/>
              </a:rPr>
              <a:t> </a:t>
            </a:r>
            <a:r>
              <a:rPr lang="en-GB" altLang="en-US" sz="2800" b="1">
                <a:solidFill>
                  <a:srgbClr val="FFFF00"/>
                </a:solidFill>
                <a:latin typeface="Comic Sans MS" pitchFamily="66" charset="0"/>
              </a:rPr>
              <a:t>For ICM Guidelines you must have</a:t>
            </a:r>
            <a:r>
              <a:rPr lang="en-GB" altLang="en-US" sz="2400" b="1">
                <a:solidFill>
                  <a:srgbClr val="FFFF00"/>
                </a:solidFill>
                <a:latin typeface="Calibri" pitchFamily="34" charset="0"/>
              </a:rPr>
              <a:t>:</a:t>
            </a:r>
            <a:endParaRPr lang="en-US" altLang="en-US" sz="2400" b="1">
              <a:solidFill>
                <a:srgbClr val="FFFF00"/>
              </a:solidFill>
              <a:latin typeface="Calibri" pitchFamily="34" charset="0"/>
            </a:endParaRPr>
          </a:p>
        </p:txBody>
      </p:sp>
    </p:spTree>
    <p:extLst>
      <p:ext uri="{BB962C8B-B14F-4D97-AF65-F5344CB8AC3E}">
        <p14:creationId xmlns:p14="http://schemas.microsoft.com/office/powerpoint/2010/main" val="237057529"/>
      </p:ext>
    </p:extLst>
  </p:cSld>
  <p:clrMapOvr>
    <a:masterClrMapping/>
  </p:clrMapOvr>
  <p:transition/>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ctrTitle"/>
          </p:nvPr>
        </p:nvSpPr>
        <p:spPr/>
        <p:txBody>
          <a:bodyPr/>
          <a:lstStyle/>
          <a:p>
            <a:pPr eaLnBrk="1" hangingPunct="1"/>
            <a:endParaRPr lang="tr-TR" altLang="en-US" dirty="0" smtClean="0"/>
          </a:p>
        </p:txBody>
      </p:sp>
      <p:sp>
        <p:nvSpPr>
          <p:cNvPr id="44035" name="Rectangle 3"/>
          <p:cNvSpPr>
            <a:spLocks noGrp="1" noChangeArrowheads="1"/>
          </p:cNvSpPr>
          <p:nvPr>
            <p:ph type="subTitle" idx="1"/>
          </p:nvPr>
        </p:nvSpPr>
        <p:spPr/>
        <p:txBody>
          <a:bodyPr/>
          <a:lstStyle/>
          <a:p>
            <a:pPr eaLnBrk="1" hangingPunct="1"/>
            <a:endParaRPr lang="tr-TR" altLang="en-US" smtClean="0"/>
          </a:p>
        </p:txBody>
      </p:sp>
      <p:pic>
        <p:nvPicPr>
          <p:cNvPr id="44036" name="Picture 4" descr="Slid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5" y="-3176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7" name="AutoShape 5"/>
          <p:cNvSpPr>
            <a:spLocks noChangeArrowheads="1"/>
          </p:cNvSpPr>
          <p:nvPr/>
        </p:nvSpPr>
        <p:spPr bwMode="auto">
          <a:xfrm>
            <a:off x="2673350" y="3587750"/>
            <a:ext cx="2197100" cy="2044700"/>
          </a:xfrm>
          <a:prstGeom prst="triangle">
            <a:avLst>
              <a:gd name="adj" fmla="val 48894"/>
            </a:avLst>
          </a:prstGeom>
          <a:solidFill>
            <a:schemeClr val="accent1"/>
          </a:solidFill>
          <a:ln w="12700">
            <a:solidFill>
              <a:schemeClr val="tx1"/>
            </a:solidFill>
            <a:miter lim="800000"/>
            <a:headEnd/>
            <a:tailEnd/>
          </a:ln>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US" altLang="en-US" dirty="0"/>
          </a:p>
        </p:txBody>
      </p:sp>
      <p:sp>
        <p:nvSpPr>
          <p:cNvPr id="44038" name="Rectangle 6"/>
          <p:cNvSpPr>
            <a:spLocks noChangeArrowheads="1"/>
          </p:cNvSpPr>
          <p:nvPr/>
        </p:nvSpPr>
        <p:spPr bwMode="auto">
          <a:xfrm>
            <a:off x="1331913" y="692150"/>
            <a:ext cx="52974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en-GB" altLang="en-US" sz="2800" b="1" i="1" dirty="0">
                <a:solidFill>
                  <a:srgbClr val="00B0F0"/>
                </a:solidFill>
                <a:latin typeface="Comic Sans MS" pitchFamily="66" charset="0"/>
              </a:rPr>
              <a:t>THE SOCRATES DIALOGUE</a:t>
            </a:r>
            <a:endParaRPr lang="en-US" altLang="en-US" sz="2800" b="1" i="1" dirty="0">
              <a:solidFill>
                <a:srgbClr val="00B0F0"/>
              </a:solidFill>
              <a:latin typeface="Comic Sans MS" pitchFamily="66" charset="0"/>
            </a:endParaRPr>
          </a:p>
        </p:txBody>
      </p:sp>
      <p:sp>
        <p:nvSpPr>
          <p:cNvPr id="44039" name="Rectangle 7"/>
          <p:cNvSpPr>
            <a:spLocks noChangeArrowheads="1"/>
          </p:cNvSpPr>
          <p:nvPr/>
        </p:nvSpPr>
        <p:spPr bwMode="auto">
          <a:xfrm>
            <a:off x="3203575" y="2879725"/>
            <a:ext cx="12446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en-GB" altLang="en-US" sz="2800" b="1" dirty="0">
                <a:solidFill>
                  <a:schemeClr val="bg1"/>
                </a:solidFill>
                <a:latin typeface="Comic Sans MS" pitchFamily="66" charset="0"/>
              </a:rPr>
              <a:t>Gnosis</a:t>
            </a:r>
            <a:endParaRPr lang="en-US" altLang="en-US" sz="2800" b="1" dirty="0">
              <a:solidFill>
                <a:schemeClr val="bg1"/>
              </a:solidFill>
              <a:latin typeface="Comic Sans MS" pitchFamily="66" charset="0"/>
            </a:endParaRPr>
          </a:p>
        </p:txBody>
      </p:sp>
      <p:sp>
        <p:nvSpPr>
          <p:cNvPr id="44040" name="Rectangle 8"/>
          <p:cNvSpPr>
            <a:spLocks noChangeArrowheads="1"/>
          </p:cNvSpPr>
          <p:nvPr/>
        </p:nvSpPr>
        <p:spPr bwMode="auto">
          <a:xfrm>
            <a:off x="4880347" y="5113337"/>
            <a:ext cx="20304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en-GB" altLang="en-US" sz="2800" b="1" dirty="0">
                <a:solidFill>
                  <a:schemeClr val="bg1"/>
                </a:solidFill>
                <a:latin typeface="Comic Sans MS" pitchFamily="66" charset="0"/>
              </a:rPr>
              <a:t>Judgement</a:t>
            </a:r>
            <a:endParaRPr lang="en-US" altLang="en-US" sz="2800" b="1" dirty="0">
              <a:solidFill>
                <a:schemeClr val="bg1"/>
              </a:solidFill>
              <a:latin typeface="Comic Sans MS" pitchFamily="66" charset="0"/>
            </a:endParaRPr>
          </a:p>
        </p:txBody>
      </p:sp>
      <p:sp>
        <p:nvSpPr>
          <p:cNvPr id="44041" name="Oval 11"/>
          <p:cNvSpPr>
            <a:spLocks noChangeArrowheads="1"/>
          </p:cNvSpPr>
          <p:nvPr/>
        </p:nvSpPr>
        <p:spPr bwMode="auto">
          <a:xfrm>
            <a:off x="1116013" y="5084763"/>
            <a:ext cx="1368425" cy="1008062"/>
          </a:xfrm>
          <a:prstGeom prst="ellipse">
            <a:avLst/>
          </a:prstGeom>
          <a:solidFill>
            <a:srgbClr val="FFFF00"/>
          </a:solidFill>
          <a:ln w="9525">
            <a:solidFill>
              <a:srgbClr val="FFFF66"/>
            </a:solidFill>
            <a:round/>
            <a:headEnd/>
            <a:tailEnd/>
          </a:ln>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GB" altLang="en-US" sz="2800" b="1" dirty="0">
                <a:solidFill>
                  <a:srgbClr val="FF0000"/>
                </a:solidFill>
              </a:rPr>
              <a:t>Action</a:t>
            </a:r>
            <a:endParaRPr lang="en-US" altLang="en-US" sz="2800" b="1" dirty="0">
              <a:solidFill>
                <a:srgbClr val="FF0000"/>
              </a:solidFill>
            </a:endParaRPr>
          </a:p>
        </p:txBody>
      </p:sp>
      <p:sp>
        <p:nvSpPr>
          <p:cNvPr id="44042" name="Rectangle 11"/>
          <p:cNvSpPr>
            <a:spLocks noChangeArrowheads="1"/>
          </p:cNvSpPr>
          <p:nvPr/>
        </p:nvSpPr>
        <p:spPr bwMode="auto">
          <a:xfrm>
            <a:off x="4581525" y="1341438"/>
            <a:ext cx="45624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b="1" i="1" dirty="0">
                <a:solidFill>
                  <a:schemeClr val="bg1"/>
                </a:solidFill>
              </a:rPr>
              <a:t>`Why is it so difficult to go from planning to implementation?`</a:t>
            </a:r>
          </a:p>
          <a:p>
            <a:pPr eaLnBrk="1" hangingPunct="1"/>
            <a:r>
              <a:rPr lang="en-US" altLang="en-US" dirty="0">
                <a:solidFill>
                  <a:schemeClr val="bg1"/>
                </a:solidFill>
              </a:rPr>
              <a:t>       van der Meulen,. 2001</a:t>
            </a:r>
          </a:p>
        </p:txBody>
      </p:sp>
      <p:sp>
        <p:nvSpPr>
          <p:cNvPr id="44043" name="Rectangle 12"/>
          <p:cNvSpPr>
            <a:spLocks noChangeArrowheads="1"/>
          </p:cNvSpPr>
          <p:nvPr/>
        </p:nvSpPr>
        <p:spPr bwMode="auto">
          <a:xfrm>
            <a:off x="4581525" y="2349500"/>
            <a:ext cx="4562475"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b="1" i="1" dirty="0">
                <a:solidFill>
                  <a:schemeClr val="bg1"/>
                </a:solidFill>
              </a:rPr>
              <a:t>  </a:t>
            </a:r>
            <a:r>
              <a:rPr lang="en-US" altLang="en-US" b="1" i="1" dirty="0" smtClean="0">
                <a:solidFill>
                  <a:schemeClr val="bg1"/>
                </a:solidFill>
              </a:rPr>
              <a:t>‘We </a:t>
            </a:r>
            <a:r>
              <a:rPr lang="en-US" altLang="en-US" b="1" i="1" dirty="0">
                <a:solidFill>
                  <a:schemeClr val="bg1"/>
                </a:solidFill>
              </a:rPr>
              <a:t>are still battling to produce  </a:t>
            </a:r>
          </a:p>
          <a:p>
            <a:pPr eaLnBrk="1" hangingPunct="1"/>
            <a:r>
              <a:rPr lang="en-US" altLang="en-US" b="1" i="1" dirty="0">
                <a:solidFill>
                  <a:schemeClr val="bg1"/>
                </a:solidFill>
              </a:rPr>
              <a:t>  practical results`</a:t>
            </a:r>
          </a:p>
          <a:p>
            <a:pPr eaLnBrk="1" hangingPunct="1"/>
            <a:r>
              <a:rPr lang="en-US" altLang="en-US" dirty="0">
                <a:solidFill>
                  <a:schemeClr val="bg1"/>
                </a:solidFill>
              </a:rPr>
              <a:t>        van der Meulen, 2005</a:t>
            </a:r>
          </a:p>
        </p:txBody>
      </p:sp>
      <p:pic>
        <p:nvPicPr>
          <p:cNvPr id="12" name="Picture 11" descr="hpsimpsons-134x64[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254" y="5588794"/>
            <a:ext cx="2843212" cy="1358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Hear_speak_see_no_evil_Toshogu"/>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9512" y="1367557"/>
            <a:ext cx="3995737" cy="1512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746106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4638"/>
            <a:ext cx="8229600" cy="1144587"/>
          </a:xfrm>
        </p:spPr>
        <p:txBody>
          <a:bodyPr/>
          <a:lstStyle/>
          <a:p>
            <a:endParaRPr lang="en-GB" altLang="en-US" smtClean="0"/>
          </a:p>
        </p:txBody>
      </p:sp>
      <p:sp>
        <p:nvSpPr>
          <p:cNvPr id="19459" name="Rectangle 3"/>
          <p:cNvSpPr>
            <a:spLocks noGrp="1" noChangeArrowheads="1"/>
          </p:cNvSpPr>
          <p:nvPr>
            <p:ph type="body" idx="1"/>
          </p:nvPr>
        </p:nvSpPr>
        <p:spPr/>
        <p:txBody>
          <a:bodyPr/>
          <a:lstStyle/>
          <a:p>
            <a:endParaRPr lang="en-GB" altLang="en-US" smtClean="0"/>
          </a:p>
        </p:txBody>
      </p:sp>
      <p:pic>
        <p:nvPicPr>
          <p:cNvPr id="19460" name="Picture 4" descr="94-094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 Box 5"/>
          <p:cNvSpPr txBox="1">
            <a:spLocks/>
          </p:cNvSpPr>
          <p:nvPr/>
        </p:nvSpPr>
        <p:spPr bwMode="auto">
          <a:xfrm>
            <a:off x="107504" y="2871788"/>
            <a:ext cx="6061075" cy="177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4291" tIns="32146" rIns="64291" bIns="32146">
            <a:spAutoFit/>
          </a:bodyPr>
          <a:lstStyle>
            <a:lvl1pPr defTabSz="642938" eaLnBrk="0" hangingPunct="0">
              <a:defRPr>
                <a:solidFill>
                  <a:schemeClr val="tx1"/>
                </a:solidFill>
                <a:latin typeface="Arial" pitchFamily="34" charset="0"/>
              </a:defRPr>
            </a:lvl1pPr>
            <a:lvl2pPr marL="742950" indent="-285750" defTabSz="642938" eaLnBrk="0" hangingPunct="0">
              <a:defRPr>
                <a:solidFill>
                  <a:schemeClr val="tx1"/>
                </a:solidFill>
                <a:latin typeface="Arial" pitchFamily="34" charset="0"/>
              </a:defRPr>
            </a:lvl2pPr>
            <a:lvl3pPr marL="1143000" indent="-228600" defTabSz="642938" eaLnBrk="0" hangingPunct="0">
              <a:defRPr>
                <a:solidFill>
                  <a:schemeClr val="tx1"/>
                </a:solidFill>
                <a:latin typeface="Arial" pitchFamily="34" charset="0"/>
              </a:defRPr>
            </a:lvl3pPr>
            <a:lvl4pPr marL="1600200" indent="-228600" defTabSz="642938" eaLnBrk="0" hangingPunct="0">
              <a:defRPr>
                <a:solidFill>
                  <a:schemeClr val="tx1"/>
                </a:solidFill>
                <a:latin typeface="Arial" pitchFamily="34" charset="0"/>
              </a:defRPr>
            </a:lvl4pPr>
            <a:lvl5pPr marL="2057400" indent="-228600" defTabSz="642938" eaLnBrk="0" hangingPunct="0">
              <a:defRPr>
                <a:solidFill>
                  <a:schemeClr val="tx1"/>
                </a:solidFill>
                <a:latin typeface="Arial" pitchFamily="34" charset="0"/>
              </a:defRPr>
            </a:lvl5pPr>
            <a:lvl6pPr marL="2514600" indent="-228600" defTabSz="642938" eaLnBrk="0" fontAlgn="base" hangingPunct="0">
              <a:spcBef>
                <a:spcPct val="0"/>
              </a:spcBef>
              <a:spcAft>
                <a:spcPct val="0"/>
              </a:spcAft>
              <a:defRPr>
                <a:solidFill>
                  <a:schemeClr val="tx1"/>
                </a:solidFill>
                <a:latin typeface="Arial" pitchFamily="34" charset="0"/>
              </a:defRPr>
            </a:lvl6pPr>
            <a:lvl7pPr marL="2971800" indent="-228600" defTabSz="642938" eaLnBrk="0" fontAlgn="base" hangingPunct="0">
              <a:spcBef>
                <a:spcPct val="0"/>
              </a:spcBef>
              <a:spcAft>
                <a:spcPct val="0"/>
              </a:spcAft>
              <a:defRPr>
                <a:solidFill>
                  <a:schemeClr val="tx1"/>
                </a:solidFill>
                <a:latin typeface="Arial" pitchFamily="34" charset="0"/>
              </a:defRPr>
            </a:lvl7pPr>
            <a:lvl8pPr marL="3429000" indent="-228600" defTabSz="642938" eaLnBrk="0" fontAlgn="base" hangingPunct="0">
              <a:spcBef>
                <a:spcPct val="0"/>
              </a:spcBef>
              <a:spcAft>
                <a:spcPct val="0"/>
              </a:spcAft>
              <a:defRPr>
                <a:solidFill>
                  <a:schemeClr val="tx1"/>
                </a:solidFill>
                <a:latin typeface="Arial" pitchFamily="34" charset="0"/>
              </a:defRPr>
            </a:lvl8pPr>
            <a:lvl9pPr marL="3886200" indent="-228600" defTabSz="642938" eaLnBrk="0" fontAlgn="base" hangingPunct="0">
              <a:spcBef>
                <a:spcPct val="0"/>
              </a:spcBef>
              <a:spcAft>
                <a:spcPct val="0"/>
              </a:spcAft>
              <a:defRPr>
                <a:solidFill>
                  <a:schemeClr val="tx1"/>
                </a:solidFill>
                <a:latin typeface="Arial" pitchFamily="34" charset="0"/>
              </a:defRPr>
            </a:lvl9pPr>
          </a:lstStyle>
          <a:p>
            <a:pPr eaLnBrk="1" hangingPunct="1"/>
            <a:r>
              <a:rPr lang="en-GB" altLang="en-US" sz="2200" dirty="0">
                <a:solidFill>
                  <a:schemeClr val="bg1"/>
                </a:solidFill>
                <a:latin typeface="Comic Sans MS" panose="030F0702030302020204" pitchFamily="66" charset="0"/>
                <a:sym typeface="Times" pitchFamily="18" charset="0"/>
              </a:rPr>
              <a:t>NZ Resource Management Act, 1991 drew</a:t>
            </a:r>
          </a:p>
          <a:p>
            <a:pPr eaLnBrk="1" hangingPunct="1"/>
            <a:r>
              <a:rPr lang="en-GB" altLang="en-US" sz="2200" dirty="0">
                <a:solidFill>
                  <a:schemeClr val="bg1"/>
                </a:solidFill>
                <a:latin typeface="Comic Sans MS" panose="030F0702030302020204" pitchFamily="66" charset="0"/>
                <a:sym typeface="Times" pitchFamily="18" charset="0"/>
              </a:rPr>
              <a:t>together disparate legislation and interests.</a:t>
            </a:r>
          </a:p>
          <a:p>
            <a:pPr eaLnBrk="1" hangingPunct="1"/>
            <a:r>
              <a:rPr lang="en-GB" altLang="en-US" sz="2200" dirty="0">
                <a:solidFill>
                  <a:schemeClr val="bg1"/>
                </a:solidFill>
                <a:latin typeface="Comic Sans MS" panose="030F0702030302020204" pitchFamily="66" charset="0"/>
                <a:sym typeface="Times" pitchFamily="18" charset="0"/>
              </a:rPr>
              <a:t>The aim was focused on sustainable</a:t>
            </a:r>
          </a:p>
          <a:p>
            <a:pPr eaLnBrk="1" hangingPunct="1"/>
            <a:r>
              <a:rPr lang="en-GB" altLang="en-US" sz="2200" dirty="0">
                <a:solidFill>
                  <a:schemeClr val="bg1"/>
                </a:solidFill>
                <a:latin typeface="Comic Sans MS" panose="030F0702030302020204" pitchFamily="66" charset="0"/>
                <a:sym typeface="Times" pitchFamily="18" charset="0"/>
              </a:rPr>
              <a:t>management of natural and human</a:t>
            </a:r>
          </a:p>
          <a:p>
            <a:pPr eaLnBrk="1" hangingPunct="1"/>
            <a:r>
              <a:rPr lang="en-GB" altLang="en-US" sz="2200" dirty="0">
                <a:solidFill>
                  <a:schemeClr val="bg1"/>
                </a:solidFill>
                <a:latin typeface="Comic Sans MS" panose="030F0702030302020204" pitchFamily="66" charset="0"/>
                <a:sym typeface="Times" pitchFamily="18" charset="0"/>
              </a:rPr>
              <a:t>resources</a:t>
            </a:r>
            <a:endParaRPr lang="en-US" altLang="en-US" sz="2200" dirty="0">
              <a:solidFill>
                <a:schemeClr val="bg1"/>
              </a:solidFill>
              <a:latin typeface="Comic Sans MS" panose="030F0702030302020204" pitchFamily="66" charset="0"/>
              <a:sym typeface="Times" pitchFamily="18" charset="0"/>
            </a:endParaRPr>
          </a:p>
        </p:txBody>
      </p:sp>
      <p:pic>
        <p:nvPicPr>
          <p:cNvPr id="19462" name="Picture 6" descr="nz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4673600" cy="280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7" descr="nz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6015" y="3944464"/>
            <a:ext cx="4416921" cy="2907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76920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5362" name="Picture 2" descr="Image 7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9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3"/>
          <p:cNvSpPr>
            <a:spLocks/>
          </p:cNvSpPr>
          <p:nvPr/>
        </p:nvSpPr>
        <p:spPr bwMode="auto">
          <a:xfrm>
            <a:off x="0" y="238125"/>
            <a:ext cx="4318000" cy="548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4291" tIns="32146" rIns="64291" bIns="32146">
            <a:spAutoFit/>
          </a:bodyPr>
          <a:lstStyle>
            <a:lvl1pPr defTabSz="642938" eaLnBrk="0" hangingPunct="0">
              <a:defRPr>
                <a:solidFill>
                  <a:schemeClr val="tx1"/>
                </a:solidFill>
                <a:latin typeface="Arial" pitchFamily="34" charset="0"/>
              </a:defRPr>
            </a:lvl1pPr>
            <a:lvl2pPr marL="742950" indent="-285750" defTabSz="642938" eaLnBrk="0" hangingPunct="0">
              <a:defRPr>
                <a:solidFill>
                  <a:schemeClr val="tx1"/>
                </a:solidFill>
                <a:latin typeface="Arial" pitchFamily="34" charset="0"/>
              </a:defRPr>
            </a:lvl2pPr>
            <a:lvl3pPr marL="1143000" indent="-228600" defTabSz="642938" eaLnBrk="0" hangingPunct="0">
              <a:defRPr>
                <a:solidFill>
                  <a:schemeClr val="tx1"/>
                </a:solidFill>
                <a:latin typeface="Arial" pitchFamily="34" charset="0"/>
              </a:defRPr>
            </a:lvl3pPr>
            <a:lvl4pPr marL="1600200" indent="-228600" defTabSz="642938" eaLnBrk="0" hangingPunct="0">
              <a:defRPr>
                <a:solidFill>
                  <a:schemeClr val="tx1"/>
                </a:solidFill>
                <a:latin typeface="Arial" pitchFamily="34" charset="0"/>
              </a:defRPr>
            </a:lvl4pPr>
            <a:lvl5pPr marL="2057400" indent="-228600" defTabSz="642938" eaLnBrk="0" hangingPunct="0">
              <a:defRPr>
                <a:solidFill>
                  <a:schemeClr val="tx1"/>
                </a:solidFill>
                <a:latin typeface="Arial" pitchFamily="34" charset="0"/>
              </a:defRPr>
            </a:lvl5pPr>
            <a:lvl6pPr marL="2514600" indent="-228600" defTabSz="642938" eaLnBrk="0" fontAlgn="base" hangingPunct="0">
              <a:spcBef>
                <a:spcPct val="0"/>
              </a:spcBef>
              <a:spcAft>
                <a:spcPct val="0"/>
              </a:spcAft>
              <a:defRPr>
                <a:solidFill>
                  <a:schemeClr val="tx1"/>
                </a:solidFill>
                <a:latin typeface="Arial" pitchFamily="34" charset="0"/>
              </a:defRPr>
            </a:lvl6pPr>
            <a:lvl7pPr marL="2971800" indent="-228600" defTabSz="642938" eaLnBrk="0" fontAlgn="base" hangingPunct="0">
              <a:spcBef>
                <a:spcPct val="0"/>
              </a:spcBef>
              <a:spcAft>
                <a:spcPct val="0"/>
              </a:spcAft>
              <a:defRPr>
                <a:solidFill>
                  <a:schemeClr val="tx1"/>
                </a:solidFill>
                <a:latin typeface="Arial" pitchFamily="34" charset="0"/>
              </a:defRPr>
            </a:lvl7pPr>
            <a:lvl8pPr marL="3429000" indent="-228600" defTabSz="642938" eaLnBrk="0" fontAlgn="base" hangingPunct="0">
              <a:spcBef>
                <a:spcPct val="0"/>
              </a:spcBef>
              <a:spcAft>
                <a:spcPct val="0"/>
              </a:spcAft>
              <a:defRPr>
                <a:solidFill>
                  <a:schemeClr val="tx1"/>
                </a:solidFill>
                <a:latin typeface="Arial" pitchFamily="34" charset="0"/>
              </a:defRPr>
            </a:lvl8pPr>
            <a:lvl9pPr marL="3886200" indent="-228600" defTabSz="642938" eaLnBrk="0" fontAlgn="base" hangingPunct="0">
              <a:spcBef>
                <a:spcPct val="0"/>
              </a:spcBef>
              <a:spcAft>
                <a:spcPct val="0"/>
              </a:spcAft>
              <a:defRPr>
                <a:solidFill>
                  <a:schemeClr val="tx1"/>
                </a:solidFill>
                <a:latin typeface="Arial" pitchFamily="34" charset="0"/>
              </a:defRPr>
            </a:lvl9pPr>
          </a:lstStyle>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We have good control over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development.</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Integration of shoreline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management between </a:t>
            </a:r>
            <a:r>
              <a:rPr lang="en-GB" altLang="en-US" sz="2200" dirty="0" smtClean="0">
                <a:solidFill>
                  <a:srgbClr val="FFFFFF"/>
                </a:solidFill>
                <a:latin typeface="Times" pitchFamily="18" charset="0"/>
                <a:sym typeface="Arial" pitchFamily="34" charset="0"/>
              </a:rPr>
              <a:t>flooding  </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&amp; sea defence.</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Increasing public awareness </a:t>
            </a:r>
            <a:endParaRPr lang="en-GB" altLang="en-US" sz="2200" dirty="0" smtClean="0">
              <a:solidFill>
                <a:srgbClr val="FFFFFF"/>
              </a:solidFill>
              <a:latin typeface="Times" pitchFamily="18" charset="0"/>
              <a:sym typeface="Arial" pitchFamily="34" charset="0"/>
            </a:endParaRPr>
          </a:p>
          <a:p>
            <a:pPr eaLnBrk="1" hangingPunct="1">
              <a:buClr>
                <a:srgbClr val="FF3300"/>
              </a:buClr>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 &amp;  </a:t>
            </a:r>
            <a:r>
              <a:rPr lang="en-GB" altLang="en-US" sz="2200" dirty="0">
                <a:solidFill>
                  <a:srgbClr val="FFFFFF"/>
                </a:solidFill>
                <a:latin typeface="Times" pitchFamily="18" charset="0"/>
                <a:sym typeface="Arial" pitchFamily="34" charset="0"/>
              </a:rPr>
              <a:t>strong </a:t>
            </a:r>
            <a:r>
              <a:rPr lang="en-GB" altLang="en-US" sz="2200" dirty="0" smtClean="0">
                <a:solidFill>
                  <a:srgbClr val="FFFFFF"/>
                </a:solidFill>
                <a:latin typeface="Times" pitchFamily="18" charset="0"/>
                <a:sym typeface="Arial" pitchFamily="34" charset="0"/>
              </a:rPr>
              <a:t>voluntary</a:t>
            </a:r>
          </a:p>
          <a:p>
            <a:pPr eaLnBrk="1" hangingPunct="1">
              <a:buClr>
                <a:srgbClr val="FF3300"/>
              </a:buClr>
            </a:pPr>
            <a:r>
              <a:rPr lang="en-GB" altLang="en-US" sz="2200" dirty="0" smtClean="0">
                <a:solidFill>
                  <a:srgbClr val="FFFFFF"/>
                </a:solidFill>
                <a:latin typeface="Times" pitchFamily="18" charset="0"/>
                <a:sym typeface="Arial" pitchFamily="34" charset="0"/>
              </a:rPr>
              <a:t> </a:t>
            </a:r>
            <a:r>
              <a:rPr lang="en-GB" altLang="en-US" sz="2200" dirty="0">
                <a:solidFill>
                  <a:srgbClr val="FFFFFF"/>
                </a:solidFill>
                <a:latin typeface="Times" pitchFamily="18" charset="0"/>
                <a:sym typeface="Arial" pitchFamily="34" charset="0"/>
              </a:rPr>
              <a:t>sector </a:t>
            </a:r>
            <a:r>
              <a:rPr lang="en-GB" altLang="en-US" sz="2200" dirty="0" smtClean="0">
                <a:solidFill>
                  <a:srgbClr val="FFFFFF"/>
                </a:solidFill>
                <a:latin typeface="Times" pitchFamily="18" charset="0"/>
                <a:sym typeface="Arial" pitchFamily="34" charset="0"/>
              </a:rPr>
              <a:t>involvement.</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Recent increase in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reports of good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intentions and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aspirations for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coastal management.</a:t>
            </a:r>
            <a:endParaRPr lang="en-GB" altLang="en-US" sz="2200" dirty="0">
              <a:solidFill>
                <a:srgbClr val="FFFFFF"/>
              </a:solidFill>
              <a:latin typeface="Times" pitchFamily="18" charset="0"/>
              <a:sym typeface="Arial" pitchFamily="34" charset="0"/>
            </a:endParaRPr>
          </a:p>
        </p:txBody>
      </p:sp>
      <p:sp>
        <p:nvSpPr>
          <p:cNvPr id="15364" name="Text Box 4"/>
          <p:cNvSpPr txBox="1">
            <a:spLocks/>
          </p:cNvSpPr>
          <p:nvPr/>
        </p:nvSpPr>
        <p:spPr bwMode="auto">
          <a:xfrm>
            <a:off x="6228184" y="6496050"/>
            <a:ext cx="1785937" cy="40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4291" tIns="32146" rIns="64291" bIns="32146">
            <a:spAutoFit/>
          </a:bodyPr>
          <a:lstStyle>
            <a:lvl1pPr defTabSz="642938" eaLnBrk="0" hangingPunct="0">
              <a:defRPr>
                <a:solidFill>
                  <a:schemeClr val="tx1"/>
                </a:solidFill>
                <a:latin typeface="Arial" pitchFamily="34" charset="0"/>
              </a:defRPr>
            </a:lvl1pPr>
            <a:lvl2pPr marL="742950" indent="-285750" defTabSz="642938" eaLnBrk="0" hangingPunct="0">
              <a:defRPr>
                <a:solidFill>
                  <a:schemeClr val="tx1"/>
                </a:solidFill>
                <a:latin typeface="Arial" pitchFamily="34" charset="0"/>
              </a:defRPr>
            </a:lvl2pPr>
            <a:lvl3pPr marL="1143000" indent="-228600" defTabSz="642938" eaLnBrk="0" hangingPunct="0">
              <a:defRPr>
                <a:solidFill>
                  <a:schemeClr val="tx1"/>
                </a:solidFill>
                <a:latin typeface="Arial" pitchFamily="34" charset="0"/>
              </a:defRPr>
            </a:lvl3pPr>
            <a:lvl4pPr marL="1600200" indent="-228600" defTabSz="642938" eaLnBrk="0" hangingPunct="0">
              <a:defRPr>
                <a:solidFill>
                  <a:schemeClr val="tx1"/>
                </a:solidFill>
                <a:latin typeface="Arial" pitchFamily="34" charset="0"/>
              </a:defRPr>
            </a:lvl4pPr>
            <a:lvl5pPr marL="2057400" indent="-228600" defTabSz="642938" eaLnBrk="0" hangingPunct="0">
              <a:defRPr>
                <a:solidFill>
                  <a:schemeClr val="tx1"/>
                </a:solidFill>
                <a:latin typeface="Arial" pitchFamily="34" charset="0"/>
              </a:defRPr>
            </a:lvl5pPr>
            <a:lvl6pPr marL="2514600" indent="-228600" defTabSz="642938" eaLnBrk="0" fontAlgn="base" hangingPunct="0">
              <a:spcBef>
                <a:spcPct val="0"/>
              </a:spcBef>
              <a:spcAft>
                <a:spcPct val="0"/>
              </a:spcAft>
              <a:defRPr>
                <a:solidFill>
                  <a:schemeClr val="tx1"/>
                </a:solidFill>
                <a:latin typeface="Arial" pitchFamily="34" charset="0"/>
              </a:defRPr>
            </a:lvl6pPr>
            <a:lvl7pPr marL="2971800" indent="-228600" defTabSz="642938" eaLnBrk="0" fontAlgn="base" hangingPunct="0">
              <a:spcBef>
                <a:spcPct val="0"/>
              </a:spcBef>
              <a:spcAft>
                <a:spcPct val="0"/>
              </a:spcAft>
              <a:defRPr>
                <a:solidFill>
                  <a:schemeClr val="tx1"/>
                </a:solidFill>
                <a:latin typeface="Arial" pitchFamily="34" charset="0"/>
              </a:defRPr>
            </a:lvl7pPr>
            <a:lvl8pPr marL="3429000" indent="-228600" defTabSz="642938" eaLnBrk="0" fontAlgn="base" hangingPunct="0">
              <a:spcBef>
                <a:spcPct val="0"/>
              </a:spcBef>
              <a:spcAft>
                <a:spcPct val="0"/>
              </a:spcAft>
              <a:defRPr>
                <a:solidFill>
                  <a:schemeClr val="tx1"/>
                </a:solidFill>
                <a:latin typeface="Arial" pitchFamily="34" charset="0"/>
              </a:defRPr>
            </a:lvl8pPr>
            <a:lvl9pPr marL="3886200" indent="-228600" defTabSz="642938" eaLnBrk="0" fontAlgn="base" hangingPunct="0">
              <a:spcBef>
                <a:spcPct val="0"/>
              </a:spcBef>
              <a:spcAft>
                <a:spcPct val="0"/>
              </a:spcAft>
              <a:defRPr>
                <a:solidFill>
                  <a:schemeClr val="tx1"/>
                </a:solidFill>
                <a:latin typeface="Arial" pitchFamily="34" charset="0"/>
              </a:defRPr>
            </a:lvl9pPr>
          </a:lstStyle>
          <a:p>
            <a:pPr eaLnBrk="1" hangingPunct="1"/>
            <a:r>
              <a:rPr lang="en-GB" altLang="en-US" sz="2200" b="1" dirty="0">
                <a:solidFill>
                  <a:srgbClr val="FFFFFF"/>
                </a:solidFill>
                <a:latin typeface="Times" pitchFamily="18" charset="0"/>
                <a:sym typeface="Times" pitchFamily="18" charset="0"/>
              </a:rPr>
              <a:t>POSITIVES</a:t>
            </a:r>
            <a:endParaRPr lang="en-US" altLang="en-US" sz="2200" b="1" dirty="0">
              <a:solidFill>
                <a:srgbClr val="FFFFFF"/>
              </a:solidFill>
              <a:latin typeface="Times" pitchFamily="18" charset="0"/>
              <a:sym typeface="Times" pitchFamily="18" charset="0"/>
            </a:endParaRPr>
          </a:p>
        </p:txBody>
      </p:sp>
    </p:spTree>
    <p:extLst>
      <p:ext uri="{BB962C8B-B14F-4D97-AF65-F5344CB8AC3E}">
        <p14:creationId xmlns:p14="http://schemas.microsoft.com/office/powerpoint/2010/main" val="20541626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6386" name="Picture 2" descr="Image 7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9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Rectangle 3"/>
          <p:cNvSpPr>
            <a:spLocks/>
          </p:cNvSpPr>
          <p:nvPr/>
        </p:nvSpPr>
        <p:spPr bwMode="auto">
          <a:xfrm>
            <a:off x="-1" y="385763"/>
            <a:ext cx="4773613" cy="649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64291" tIns="32146" rIns="64291" bIns="32146">
            <a:spAutoFit/>
          </a:bodyPr>
          <a:lstStyle>
            <a:lvl1pPr defTabSz="642938" eaLnBrk="0" hangingPunct="0">
              <a:defRPr>
                <a:solidFill>
                  <a:schemeClr val="tx1"/>
                </a:solidFill>
                <a:latin typeface="Arial" pitchFamily="34" charset="0"/>
              </a:defRPr>
            </a:lvl1pPr>
            <a:lvl2pPr marL="742950" indent="-285750" defTabSz="642938" eaLnBrk="0" hangingPunct="0">
              <a:defRPr>
                <a:solidFill>
                  <a:schemeClr val="tx1"/>
                </a:solidFill>
                <a:latin typeface="Arial" pitchFamily="34" charset="0"/>
              </a:defRPr>
            </a:lvl2pPr>
            <a:lvl3pPr marL="1143000" indent="-228600" defTabSz="642938" eaLnBrk="0" hangingPunct="0">
              <a:defRPr>
                <a:solidFill>
                  <a:schemeClr val="tx1"/>
                </a:solidFill>
                <a:latin typeface="Arial" pitchFamily="34" charset="0"/>
              </a:defRPr>
            </a:lvl3pPr>
            <a:lvl4pPr marL="1600200" indent="-228600" defTabSz="642938" eaLnBrk="0" hangingPunct="0">
              <a:defRPr>
                <a:solidFill>
                  <a:schemeClr val="tx1"/>
                </a:solidFill>
                <a:latin typeface="Arial" pitchFamily="34" charset="0"/>
              </a:defRPr>
            </a:lvl4pPr>
            <a:lvl5pPr marL="2057400" indent="-228600" defTabSz="642938" eaLnBrk="0" hangingPunct="0">
              <a:defRPr>
                <a:solidFill>
                  <a:schemeClr val="tx1"/>
                </a:solidFill>
                <a:latin typeface="Arial" pitchFamily="34" charset="0"/>
              </a:defRPr>
            </a:lvl5pPr>
            <a:lvl6pPr marL="2514600" indent="-228600" defTabSz="642938" eaLnBrk="0" fontAlgn="base" hangingPunct="0">
              <a:spcBef>
                <a:spcPct val="0"/>
              </a:spcBef>
              <a:spcAft>
                <a:spcPct val="0"/>
              </a:spcAft>
              <a:defRPr>
                <a:solidFill>
                  <a:schemeClr val="tx1"/>
                </a:solidFill>
                <a:latin typeface="Arial" pitchFamily="34" charset="0"/>
              </a:defRPr>
            </a:lvl6pPr>
            <a:lvl7pPr marL="2971800" indent="-228600" defTabSz="642938" eaLnBrk="0" fontAlgn="base" hangingPunct="0">
              <a:spcBef>
                <a:spcPct val="0"/>
              </a:spcBef>
              <a:spcAft>
                <a:spcPct val="0"/>
              </a:spcAft>
              <a:defRPr>
                <a:solidFill>
                  <a:schemeClr val="tx1"/>
                </a:solidFill>
                <a:latin typeface="Arial" pitchFamily="34" charset="0"/>
              </a:defRPr>
            </a:lvl7pPr>
            <a:lvl8pPr marL="3429000" indent="-228600" defTabSz="642938" eaLnBrk="0" fontAlgn="base" hangingPunct="0">
              <a:spcBef>
                <a:spcPct val="0"/>
              </a:spcBef>
              <a:spcAft>
                <a:spcPct val="0"/>
              </a:spcAft>
              <a:defRPr>
                <a:solidFill>
                  <a:schemeClr val="tx1"/>
                </a:solidFill>
                <a:latin typeface="Arial" pitchFamily="34" charset="0"/>
              </a:defRPr>
            </a:lvl8pPr>
            <a:lvl9pPr marL="3886200" indent="-228600" defTabSz="642938" eaLnBrk="0" fontAlgn="base" hangingPunct="0">
              <a:spcBef>
                <a:spcPct val="0"/>
              </a:spcBef>
              <a:spcAft>
                <a:spcPct val="0"/>
              </a:spcAft>
              <a:defRPr>
                <a:solidFill>
                  <a:schemeClr val="tx1"/>
                </a:solidFill>
                <a:latin typeface="Arial" pitchFamily="34" charset="0"/>
              </a:defRPr>
            </a:lvl9pPr>
          </a:lstStyle>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Sector management; poor integration;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minimal </a:t>
            </a:r>
            <a:r>
              <a:rPr lang="en-GB" altLang="en-US" sz="2200" dirty="0" err="1" smtClean="0">
                <a:solidFill>
                  <a:srgbClr val="FFFFFF"/>
                </a:solidFill>
                <a:latin typeface="Times" pitchFamily="18" charset="0"/>
                <a:sym typeface="Arial" pitchFamily="34" charset="0"/>
              </a:rPr>
              <a:t>partnership.s</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Division between ownership and</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regulations at MLW </a:t>
            </a:r>
            <a:r>
              <a:rPr lang="en-GB" altLang="en-US" sz="2200" dirty="0" smtClean="0">
                <a:solidFill>
                  <a:srgbClr val="FFFFFF"/>
                </a:solidFill>
                <a:latin typeface="Times" pitchFamily="18" charset="0"/>
                <a:sym typeface="Arial" pitchFamily="34" charset="0"/>
              </a:rPr>
              <a:t>mark.</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Effective coastal </a:t>
            </a:r>
            <a:endParaRPr lang="en-GB" altLang="en-US" sz="2200" dirty="0" smtClean="0">
              <a:solidFill>
                <a:srgbClr val="FFFFFF"/>
              </a:solidFill>
              <a:latin typeface="Times" pitchFamily="18" charset="0"/>
              <a:sym typeface="Arial" pitchFamily="34" charset="0"/>
            </a:endParaRPr>
          </a:p>
          <a:p>
            <a:pPr eaLnBrk="1" hangingPunct="1">
              <a:buClr>
                <a:srgbClr val="FF3300"/>
              </a:buClr>
            </a:pPr>
            <a:r>
              <a:rPr lang="en-GB" altLang="en-US" sz="2200" dirty="0" smtClean="0">
                <a:solidFill>
                  <a:srgbClr val="FFFFFF"/>
                </a:solidFill>
                <a:latin typeface="Times" pitchFamily="18" charset="0"/>
                <a:sym typeface="Arial" pitchFamily="34" charset="0"/>
              </a:rPr>
              <a:t>  management </a:t>
            </a:r>
            <a:r>
              <a:rPr lang="en-GB" altLang="en-US" sz="2200" dirty="0">
                <a:solidFill>
                  <a:srgbClr val="FFFFFF"/>
                </a:solidFill>
                <a:latin typeface="Times" pitchFamily="18" charset="0"/>
                <a:sym typeface="Arial" pitchFamily="34" charset="0"/>
              </a:rPr>
              <a:t>relies  </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on local </a:t>
            </a:r>
            <a:r>
              <a:rPr lang="en-GB" altLang="en-US" sz="2200" dirty="0" smtClean="0">
                <a:solidFill>
                  <a:srgbClr val="FFFFFF"/>
                </a:solidFill>
                <a:latin typeface="Times" pitchFamily="18" charset="0"/>
                <a:sym typeface="Arial" pitchFamily="34" charset="0"/>
              </a:rPr>
              <a:t>initiatives.</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Lack of effective </a:t>
            </a:r>
            <a:endParaRPr lang="en-GB" altLang="en-US" sz="2200" dirty="0" smtClean="0">
              <a:solidFill>
                <a:srgbClr val="FFFFFF"/>
              </a:solidFill>
              <a:latin typeface="Times" pitchFamily="18" charset="0"/>
              <a:sym typeface="Arial" pitchFamily="34" charset="0"/>
            </a:endParaRPr>
          </a:p>
          <a:p>
            <a:pPr eaLnBrk="1" hangingPunct="1">
              <a:buClr>
                <a:srgbClr val="FF3300"/>
              </a:buClr>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 presentation of </a:t>
            </a:r>
            <a:r>
              <a:rPr lang="en-GB" altLang="en-US" sz="2200" dirty="0">
                <a:solidFill>
                  <a:srgbClr val="FFFFFF"/>
                </a:solidFill>
                <a:latin typeface="Times" pitchFamily="18" charset="0"/>
                <a:sym typeface="Arial" pitchFamily="34" charset="0"/>
              </a:rPr>
              <a:t>cost </a:t>
            </a:r>
            <a:endParaRPr lang="en-GB" altLang="en-US" sz="2200" dirty="0" smtClean="0">
              <a:solidFill>
                <a:srgbClr val="FFFFFF"/>
              </a:solidFill>
              <a:latin typeface="Times" pitchFamily="18" charset="0"/>
              <a:sym typeface="Arial" pitchFamily="34" charset="0"/>
            </a:endParaRPr>
          </a:p>
          <a:p>
            <a:pPr eaLnBrk="1" hangingPunct="1">
              <a:buClr>
                <a:srgbClr val="FF3300"/>
              </a:buClr>
            </a:pPr>
            <a:r>
              <a:rPr lang="en-GB" altLang="en-US" sz="2200" dirty="0">
                <a:solidFill>
                  <a:srgbClr val="FFFFFF"/>
                </a:solidFill>
                <a:latin typeface="Times" pitchFamily="18" charset="0"/>
                <a:sym typeface="Arial" pitchFamily="34" charset="0"/>
              </a:rPr>
              <a:t> </a:t>
            </a:r>
            <a:r>
              <a:rPr lang="en-GB" altLang="en-US" sz="2200" dirty="0" smtClean="0">
                <a:solidFill>
                  <a:srgbClr val="FFFFFF"/>
                </a:solidFill>
                <a:latin typeface="Times" pitchFamily="18" charset="0"/>
                <a:sym typeface="Arial" pitchFamily="34" charset="0"/>
              </a:rPr>
              <a:t> benefit </a:t>
            </a:r>
            <a:r>
              <a:rPr lang="en-GB" altLang="en-US" sz="2200" dirty="0">
                <a:solidFill>
                  <a:srgbClr val="FFFFFF"/>
                </a:solidFill>
                <a:latin typeface="Times" pitchFamily="18" charset="0"/>
                <a:sym typeface="Arial" pitchFamily="34" charset="0"/>
              </a:rPr>
              <a:t>case for</a:t>
            </a:r>
          </a:p>
          <a:p>
            <a:pPr eaLnBrk="1" hangingPunct="1">
              <a:buClr>
                <a:srgbClr val="FF3300"/>
              </a:buClr>
              <a:buFont typeface="Wingdings" pitchFamily="2" charset="2"/>
              <a:buNone/>
            </a:pPr>
            <a:r>
              <a:rPr lang="en-GB" altLang="en-US" sz="2200" dirty="0">
                <a:solidFill>
                  <a:srgbClr val="FFFFFF"/>
                </a:solidFill>
                <a:latin typeface="Times" pitchFamily="18" charset="0"/>
                <a:sym typeface="Arial" pitchFamily="34" charset="0"/>
              </a:rPr>
              <a:t>  ICZM to central </a:t>
            </a:r>
            <a:r>
              <a:rPr lang="en-GB" altLang="en-US" sz="2200" dirty="0" smtClean="0">
                <a:solidFill>
                  <a:srgbClr val="FFFFFF"/>
                </a:solidFill>
                <a:latin typeface="Times" pitchFamily="18" charset="0"/>
                <a:sym typeface="Arial" pitchFamily="34" charset="0"/>
              </a:rPr>
              <a:t>government.</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None/>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Lack of adequate </a:t>
            </a:r>
            <a:r>
              <a:rPr lang="en-GB" altLang="en-US" sz="2200" dirty="0" smtClean="0">
                <a:solidFill>
                  <a:srgbClr val="FFFFFF"/>
                </a:solidFill>
                <a:latin typeface="Times" pitchFamily="18" charset="0"/>
                <a:sym typeface="Arial" pitchFamily="34" charset="0"/>
              </a:rPr>
              <a:t>funding.</a:t>
            </a: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endParaRPr lang="en-GB" altLang="en-US" sz="2200" dirty="0">
              <a:solidFill>
                <a:srgbClr val="FFFFFF"/>
              </a:solidFill>
              <a:latin typeface="Times" pitchFamily="18" charset="0"/>
              <a:sym typeface="Arial" pitchFamily="34" charset="0"/>
            </a:endParaRPr>
          </a:p>
          <a:p>
            <a:pPr eaLnBrk="1" hangingPunct="1">
              <a:buClr>
                <a:srgbClr val="FF3300"/>
              </a:buClr>
              <a:buFont typeface="Wingdings" pitchFamily="2" charset="2"/>
              <a:buChar char="§"/>
            </a:pPr>
            <a:r>
              <a:rPr lang="en-GB" altLang="en-US" sz="2200" dirty="0">
                <a:solidFill>
                  <a:srgbClr val="FFFFFF"/>
                </a:solidFill>
                <a:latin typeface="Times" pitchFamily="18" charset="0"/>
                <a:sym typeface="Arial" pitchFamily="34" charset="0"/>
              </a:rPr>
              <a:t>Good intentions have not yet </a:t>
            </a:r>
          </a:p>
          <a:p>
            <a:pPr eaLnBrk="1" hangingPunct="1">
              <a:buClr>
                <a:srgbClr val="FF3300"/>
              </a:buClr>
              <a:buFont typeface="Wingdings" pitchFamily="2" charset="2"/>
              <a:buNone/>
            </a:pPr>
            <a:r>
              <a:rPr lang="en-GB" altLang="en-US" sz="2200" dirty="0" smtClean="0">
                <a:solidFill>
                  <a:srgbClr val="FFFFFF"/>
                </a:solidFill>
                <a:latin typeface="Times" pitchFamily="18" charset="0"/>
                <a:sym typeface="Arial" pitchFamily="34" charset="0"/>
              </a:rPr>
              <a:t>delivered appreciable measurable </a:t>
            </a:r>
            <a:r>
              <a:rPr lang="en-GB" altLang="en-US" sz="2200" dirty="0">
                <a:solidFill>
                  <a:srgbClr val="FFFFFF"/>
                </a:solidFill>
                <a:latin typeface="Times" pitchFamily="18" charset="0"/>
                <a:sym typeface="Arial" pitchFamily="34" charset="0"/>
              </a:rPr>
              <a:t>results.</a:t>
            </a:r>
          </a:p>
        </p:txBody>
      </p:sp>
      <p:sp>
        <p:nvSpPr>
          <p:cNvPr id="16388" name="Text Box 4"/>
          <p:cNvSpPr txBox="1">
            <a:spLocks/>
          </p:cNvSpPr>
          <p:nvPr/>
        </p:nvSpPr>
        <p:spPr bwMode="auto">
          <a:xfrm>
            <a:off x="6156176" y="6491102"/>
            <a:ext cx="1770063" cy="39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64291" tIns="32146" rIns="64291" bIns="32146">
            <a:spAutoFit/>
          </a:bodyPr>
          <a:lstStyle>
            <a:lvl1pPr defTabSz="642938" eaLnBrk="0" hangingPunct="0">
              <a:defRPr>
                <a:solidFill>
                  <a:schemeClr val="tx1"/>
                </a:solidFill>
                <a:latin typeface="Arial" pitchFamily="34" charset="0"/>
              </a:defRPr>
            </a:lvl1pPr>
            <a:lvl2pPr marL="742950" indent="-285750" defTabSz="642938" eaLnBrk="0" hangingPunct="0">
              <a:defRPr>
                <a:solidFill>
                  <a:schemeClr val="tx1"/>
                </a:solidFill>
                <a:latin typeface="Arial" pitchFamily="34" charset="0"/>
              </a:defRPr>
            </a:lvl2pPr>
            <a:lvl3pPr marL="1143000" indent="-228600" defTabSz="642938" eaLnBrk="0" hangingPunct="0">
              <a:defRPr>
                <a:solidFill>
                  <a:schemeClr val="tx1"/>
                </a:solidFill>
                <a:latin typeface="Arial" pitchFamily="34" charset="0"/>
              </a:defRPr>
            </a:lvl3pPr>
            <a:lvl4pPr marL="1600200" indent="-228600" defTabSz="642938" eaLnBrk="0" hangingPunct="0">
              <a:defRPr>
                <a:solidFill>
                  <a:schemeClr val="tx1"/>
                </a:solidFill>
                <a:latin typeface="Arial" pitchFamily="34" charset="0"/>
              </a:defRPr>
            </a:lvl4pPr>
            <a:lvl5pPr marL="2057400" indent="-228600" defTabSz="642938" eaLnBrk="0" hangingPunct="0">
              <a:defRPr>
                <a:solidFill>
                  <a:schemeClr val="tx1"/>
                </a:solidFill>
                <a:latin typeface="Arial" pitchFamily="34" charset="0"/>
              </a:defRPr>
            </a:lvl5pPr>
            <a:lvl6pPr marL="2514600" indent="-228600" defTabSz="642938" eaLnBrk="0" fontAlgn="base" hangingPunct="0">
              <a:spcBef>
                <a:spcPct val="0"/>
              </a:spcBef>
              <a:spcAft>
                <a:spcPct val="0"/>
              </a:spcAft>
              <a:defRPr>
                <a:solidFill>
                  <a:schemeClr val="tx1"/>
                </a:solidFill>
                <a:latin typeface="Arial" pitchFamily="34" charset="0"/>
              </a:defRPr>
            </a:lvl6pPr>
            <a:lvl7pPr marL="2971800" indent="-228600" defTabSz="642938" eaLnBrk="0" fontAlgn="base" hangingPunct="0">
              <a:spcBef>
                <a:spcPct val="0"/>
              </a:spcBef>
              <a:spcAft>
                <a:spcPct val="0"/>
              </a:spcAft>
              <a:defRPr>
                <a:solidFill>
                  <a:schemeClr val="tx1"/>
                </a:solidFill>
                <a:latin typeface="Arial" pitchFamily="34" charset="0"/>
              </a:defRPr>
            </a:lvl7pPr>
            <a:lvl8pPr marL="3429000" indent="-228600" defTabSz="642938" eaLnBrk="0" fontAlgn="base" hangingPunct="0">
              <a:spcBef>
                <a:spcPct val="0"/>
              </a:spcBef>
              <a:spcAft>
                <a:spcPct val="0"/>
              </a:spcAft>
              <a:defRPr>
                <a:solidFill>
                  <a:schemeClr val="tx1"/>
                </a:solidFill>
                <a:latin typeface="Arial" pitchFamily="34" charset="0"/>
              </a:defRPr>
            </a:lvl8pPr>
            <a:lvl9pPr marL="3886200" indent="-228600" defTabSz="642938" eaLnBrk="0" fontAlgn="base" hangingPunct="0">
              <a:spcBef>
                <a:spcPct val="0"/>
              </a:spcBef>
              <a:spcAft>
                <a:spcPct val="0"/>
              </a:spcAft>
              <a:defRPr>
                <a:solidFill>
                  <a:schemeClr val="tx1"/>
                </a:solidFill>
                <a:latin typeface="Arial" pitchFamily="34" charset="0"/>
              </a:defRPr>
            </a:lvl9pPr>
          </a:lstStyle>
          <a:p>
            <a:pPr eaLnBrk="1" hangingPunct="1"/>
            <a:r>
              <a:rPr lang="en-GB" altLang="en-US" sz="2200" b="1" dirty="0">
                <a:solidFill>
                  <a:srgbClr val="FFFFFF"/>
                </a:solidFill>
                <a:latin typeface="Times" pitchFamily="18" charset="0"/>
                <a:sym typeface="Times" pitchFamily="18" charset="0"/>
              </a:rPr>
              <a:t>NEGATIVES</a:t>
            </a:r>
            <a:endParaRPr lang="en-US" altLang="en-US" sz="2200" b="1" dirty="0">
              <a:solidFill>
                <a:srgbClr val="FFFFFF"/>
              </a:solidFill>
              <a:latin typeface="Times" pitchFamily="18" charset="0"/>
              <a:sym typeface="Times" pitchFamily="18" charset="0"/>
            </a:endParaRPr>
          </a:p>
        </p:txBody>
      </p:sp>
    </p:spTree>
    <p:extLst>
      <p:ext uri="{BB962C8B-B14F-4D97-AF65-F5344CB8AC3E}">
        <p14:creationId xmlns:p14="http://schemas.microsoft.com/office/powerpoint/2010/main" val="20626677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Rectangle 4"/>
          <p:cNvSpPr/>
          <p:nvPr/>
        </p:nvSpPr>
        <p:spPr>
          <a:xfrm>
            <a:off x="0" y="0"/>
            <a:ext cx="4572000" cy="3170099"/>
          </a:xfrm>
          <a:prstGeom prst="rect">
            <a:avLst/>
          </a:prstGeom>
        </p:spPr>
        <p:txBody>
          <a:bodyPr>
            <a:spAutoFit/>
          </a:bodyPr>
          <a:lstStyle/>
          <a:p>
            <a:r>
              <a:rPr lang="en-GB" dirty="0" smtClean="0">
                <a:solidFill>
                  <a:schemeClr val="bg1"/>
                </a:solidFill>
                <a:latin typeface="Comic Sans MS" pitchFamily="66" charset="0"/>
              </a:rPr>
              <a:t> </a:t>
            </a:r>
            <a:r>
              <a:rPr lang="en-GB" sz="2000" b="1" dirty="0" smtClean="0">
                <a:solidFill>
                  <a:srgbClr val="FFFF00"/>
                </a:solidFill>
                <a:latin typeface="Comic Sans MS" pitchFamily="66" charset="0"/>
              </a:rPr>
              <a:t>A tale of two instruments</a:t>
            </a:r>
          </a:p>
          <a:p>
            <a:r>
              <a:rPr lang="en-GB" sz="2000" dirty="0" smtClean="0">
                <a:solidFill>
                  <a:schemeClr val="bg1"/>
                </a:solidFill>
                <a:latin typeface="Comic Sans MS" pitchFamily="66" charset="0"/>
              </a:rPr>
              <a:t>Legal instrument-enforceable act,</a:t>
            </a:r>
          </a:p>
          <a:p>
            <a:r>
              <a:rPr lang="en-GB" sz="2000" dirty="0" smtClean="0">
                <a:solidFill>
                  <a:schemeClr val="bg1"/>
                </a:solidFill>
                <a:latin typeface="Comic Sans MS" pitchFamily="66" charset="0"/>
              </a:rPr>
              <a:t>process etc.</a:t>
            </a:r>
          </a:p>
          <a:p>
            <a:endParaRPr lang="en-GB" sz="2000" dirty="0" smtClean="0">
              <a:solidFill>
                <a:schemeClr val="bg1"/>
              </a:solidFill>
              <a:latin typeface="Comic Sans MS" pitchFamily="66" charset="0"/>
            </a:endParaRPr>
          </a:p>
          <a:p>
            <a:r>
              <a:rPr lang="en-GB" sz="2000" dirty="0" smtClean="0">
                <a:solidFill>
                  <a:schemeClr val="bg1"/>
                </a:solidFill>
                <a:latin typeface="Comic Sans MS" pitchFamily="66" charset="0"/>
              </a:rPr>
              <a:t>Each tale begins </a:t>
            </a:r>
            <a:r>
              <a:rPr lang="en-GB" sz="2000" i="1" dirty="0" smtClean="0">
                <a:solidFill>
                  <a:schemeClr val="bg1"/>
                </a:solidFill>
                <a:latin typeface="Comic Sans MS" pitchFamily="66" charset="0"/>
              </a:rPr>
              <a:t>circa </a:t>
            </a:r>
            <a:r>
              <a:rPr lang="en-GB" sz="2000" dirty="0" smtClean="0">
                <a:solidFill>
                  <a:schemeClr val="bg1"/>
                </a:solidFill>
                <a:latin typeface="Comic Sans MS" pitchFamily="66" charset="0"/>
              </a:rPr>
              <a:t>early 1990s,</a:t>
            </a:r>
          </a:p>
          <a:p>
            <a:r>
              <a:rPr lang="en-GB" sz="2000" dirty="0" smtClean="0">
                <a:solidFill>
                  <a:schemeClr val="bg1"/>
                </a:solidFill>
                <a:latin typeface="Comic Sans MS" pitchFamily="66" charset="0"/>
              </a:rPr>
              <a:t> but follow different courses .</a:t>
            </a:r>
          </a:p>
          <a:p>
            <a:endParaRPr lang="en-GB" sz="2000" dirty="0" smtClean="0">
              <a:solidFill>
                <a:schemeClr val="bg1"/>
              </a:solidFill>
              <a:latin typeface="Comic Sans MS" pitchFamily="66" charset="0"/>
            </a:endParaRPr>
          </a:p>
          <a:p>
            <a:r>
              <a:rPr lang="en-GB" sz="2000" i="1" dirty="0" smtClean="0">
                <a:solidFill>
                  <a:schemeClr val="bg1"/>
                </a:solidFill>
                <a:latin typeface="Comic Sans MS" pitchFamily="66" charset="0"/>
              </a:rPr>
              <a:t>‘</a:t>
            </a:r>
            <a:r>
              <a:rPr lang="en-GB" sz="2000" i="1" dirty="0" smtClean="0">
                <a:solidFill>
                  <a:srgbClr val="FFFF00"/>
                </a:solidFill>
                <a:latin typeface="Comic Sans MS" pitchFamily="66" charset="0"/>
              </a:rPr>
              <a:t>It was the best of times, the worst </a:t>
            </a:r>
          </a:p>
          <a:p>
            <a:r>
              <a:rPr lang="en-GB" sz="2000" i="1" dirty="0" smtClean="0">
                <a:solidFill>
                  <a:srgbClr val="FFFF00"/>
                </a:solidFill>
                <a:latin typeface="Comic Sans MS" pitchFamily="66" charset="0"/>
              </a:rPr>
              <a:t>of times</a:t>
            </a:r>
            <a:r>
              <a:rPr lang="en-GB" sz="2000" dirty="0" smtClean="0">
                <a:solidFill>
                  <a:srgbClr val="FFFF00"/>
                </a:solidFill>
                <a:latin typeface="Comic Sans MS" pitchFamily="66" charset="0"/>
              </a:rPr>
              <a:t>.’</a:t>
            </a:r>
          </a:p>
          <a:p>
            <a:r>
              <a:rPr lang="en-GB" sz="2000" dirty="0" smtClean="0">
                <a:solidFill>
                  <a:srgbClr val="FFFF00"/>
                </a:solidFill>
                <a:latin typeface="Comic Sans MS" pitchFamily="66" charset="0"/>
              </a:rPr>
              <a:t>‘A tale of two Cites’ -Dickens</a:t>
            </a:r>
            <a:r>
              <a:rPr lang="en-GB" sz="2000" dirty="0" smtClean="0">
                <a:solidFill>
                  <a:schemeClr val="bg1"/>
                </a:solidFill>
                <a:latin typeface="Comic Sans MS" pitchFamily="66" charset="0"/>
              </a:rPr>
              <a:t>.</a:t>
            </a:r>
            <a:endParaRPr lang="en-US" sz="2000" dirty="0"/>
          </a:p>
        </p:txBody>
      </p:sp>
      <p:sp>
        <p:nvSpPr>
          <p:cNvPr id="6" name="Rectangle 5"/>
          <p:cNvSpPr/>
          <p:nvPr/>
        </p:nvSpPr>
        <p:spPr>
          <a:xfrm>
            <a:off x="4572000" y="0"/>
            <a:ext cx="4572000" cy="4708981"/>
          </a:xfrm>
          <a:prstGeom prst="rect">
            <a:avLst/>
          </a:prstGeom>
        </p:spPr>
        <p:txBody>
          <a:bodyPr>
            <a:spAutoFit/>
          </a:bodyPr>
          <a:lstStyle/>
          <a:p>
            <a:r>
              <a:rPr lang="en-GB" sz="2000" b="1" dirty="0">
                <a:solidFill>
                  <a:srgbClr val="00B0F0"/>
                </a:solidFill>
                <a:latin typeface="Comic Sans MS" pitchFamily="66" charset="0"/>
              </a:rPr>
              <a:t>1</a:t>
            </a:r>
            <a:r>
              <a:rPr lang="en-GB" sz="2000" b="1" dirty="0" smtClean="0">
                <a:solidFill>
                  <a:srgbClr val="00B0F0"/>
                </a:solidFill>
                <a:latin typeface="Comic Sans MS" pitchFamily="66" charset="0"/>
              </a:rPr>
              <a:t>. Mediterranean  Protocol</a:t>
            </a:r>
          </a:p>
          <a:p>
            <a:endParaRPr lang="en-GB" sz="2000" dirty="0" smtClean="0">
              <a:solidFill>
                <a:schemeClr val="bg1"/>
              </a:solidFill>
              <a:latin typeface="Comic Sans MS" pitchFamily="66" charset="0"/>
            </a:endParaRPr>
          </a:p>
          <a:p>
            <a:pPr>
              <a:buFont typeface="Arial" pitchFamily="34" charset="0"/>
              <a:buChar char="•"/>
            </a:pPr>
            <a:r>
              <a:rPr lang="en-GB" sz="2000" dirty="0" smtClean="0">
                <a:solidFill>
                  <a:schemeClr val="bg1"/>
                </a:solidFill>
                <a:latin typeface="Comic Sans MS" pitchFamily="66" charset="0"/>
              </a:rPr>
              <a:t>Developed rapidly.</a:t>
            </a:r>
          </a:p>
          <a:p>
            <a:pPr>
              <a:buFont typeface="Arial" pitchFamily="34" charset="0"/>
              <a:buChar char="•"/>
            </a:pPr>
            <a:r>
              <a:rPr lang="en-GB" sz="2000" dirty="0" smtClean="0">
                <a:solidFill>
                  <a:schemeClr val="bg1"/>
                </a:solidFill>
                <a:latin typeface="Comic Sans MS" pitchFamily="66" charset="0"/>
              </a:rPr>
              <a:t>Built on success and ambition</a:t>
            </a:r>
          </a:p>
          <a:p>
            <a:pPr>
              <a:buFont typeface="Arial" pitchFamily="34" charset="0"/>
              <a:buChar char="•"/>
            </a:pPr>
            <a:r>
              <a:rPr lang="en-GB" sz="2000" dirty="0" smtClean="0">
                <a:solidFill>
                  <a:schemeClr val="bg1"/>
                </a:solidFill>
                <a:latin typeface="Comic Sans MS" pitchFamily="66" charset="0"/>
              </a:rPr>
              <a:t>Driven by common sense of space.</a:t>
            </a:r>
          </a:p>
          <a:p>
            <a:pPr>
              <a:buFont typeface="Arial" pitchFamily="34" charset="0"/>
              <a:buChar char="•"/>
            </a:pPr>
            <a:r>
              <a:rPr lang="en-GB" sz="2000" dirty="0" smtClean="0">
                <a:solidFill>
                  <a:schemeClr val="bg1"/>
                </a:solidFill>
                <a:latin typeface="Comic Sans MS" pitchFamily="66" charset="0"/>
              </a:rPr>
              <a:t>In a volatile political </a:t>
            </a:r>
          </a:p>
          <a:p>
            <a:r>
              <a:rPr lang="en-GB" sz="2000" dirty="0" smtClean="0">
                <a:solidFill>
                  <a:schemeClr val="bg1"/>
                </a:solidFill>
                <a:latin typeface="Comic Sans MS" pitchFamily="66" charset="0"/>
              </a:rPr>
              <a:t>  environment.</a:t>
            </a:r>
          </a:p>
          <a:p>
            <a:pPr>
              <a:buFont typeface="Arial" pitchFamily="34" charset="0"/>
              <a:buChar char="•"/>
            </a:pPr>
            <a:endParaRPr lang="en-GB" sz="2000" dirty="0" smtClean="0">
              <a:solidFill>
                <a:schemeClr val="bg1"/>
              </a:solidFill>
              <a:latin typeface="Comic Sans MS" pitchFamily="66" charset="0"/>
            </a:endParaRPr>
          </a:p>
          <a:p>
            <a:r>
              <a:rPr lang="en-GB" sz="2000" b="1" dirty="0" smtClean="0">
                <a:solidFill>
                  <a:srgbClr val="00B0F0"/>
                </a:solidFill>
                <a:latin typeface="Comic Sans MS" pitchFamily="66" charset="0"/>
              </a:rPr>
              <a:t>2. EU  directive</a:t>
            </a:r>
          </a:p>
          <a:p>
            <a:pPr>
              <a:buFont typeface="Arial" pitchFamily="34" charset="0"/>
              <a:buChar char="•"/>
            </a:pPr>
            <a:endParaRPr lang="en-GB" sz="2000" dirty="0" smtClean="0">
              <a:solidFill>
                <a:schemeClr val="bg1"/>
              </a:solidFill>
              <a:latin typeface="Comic Sans MS" pitchFamily="66" charset="0"/>
            </a:endParaRPr>
          </a:p>
          <a:p>
            <a:pPr>
              <a:buFont typeface="Arial" pitchFamily="34" charset="0"/>
              <a:buChar char="•"/>
            </a:pPr>
            <a:r>
              <a:rPr lang="en-GB" sz="2000" dirty="0" smtClean="0">
                <a:solidFill>
                  <a:schemeClr val="bg1"/>
                </a:solidFill>
                <a:latin typeface="Comic Sans MS" pitchFamily="66" charset="0"/>
              </a:rPr>
              <a:t>Slow, hesitant &amp; conservative.</a:t>
            </a:r>
          </a:p>
          <a:p>
            <a:pPr>
              <a:buFont typeface="Arial" pitchFamily="34" charset="0"/>
              <a:buChar char="•"/>
            </a:pPr>
            <a:r>
              <a:rPr lang="en-GB" sz="2000" dirty="0" smtClean="0">
                <a:solidFill>
                  <a:schemeClr val="bg1"/>
                </a:solidFill>
                <a:latin typeface="Comic Sans MS" pitchFamily="66" charset="0"/>
              </a:rPr>
              <a:t>Built on previous steps failures.</a:t>
            </a:r>
          </a:p>
          <a:p>
            <a:pPr>
              <a:buFont typeface="Arial" pitchFamily="34" charset="0"/>
              <a:buChar char="•"/>
            </a:pPr>
            <a:r>
              <a:rPr lang="en-GB" sz="2000" dirty="0" smtClean="0">
                <a:solidFill>
                  <a:schemeClr val="bg1"/>
                </a:solidFill>
                <a:latin typeface="Comic Sans MS" pitchFamily="66" charset="0"/>
              </a:rPr>
              <a:t>Dictated by risk avoidance in a </a:t>
            </a:r>
          </a:p>
          <a:p>
            <a:r>
              <a:rPr lang="en-GB" sz="2000" dirty="0" smtClean="0">
                <a:solidFill>
                  <a:schemeClr val="bg1"/>
                </a:solidFill>
                <a:latin typeface="Comic Sans MS" pitchFamily="66" charset="0"/>
              </a:rPr>
              <a:t>  sclerotic EU political </a:t>
            </a:r>
          </a:p>
          <a:p>
            <a:r>
              <a:rPr lang="en-GB" sz="2000" dirty="0" smtClean="0">
                <a:solidFill>
                  <a:schemeClr val="bg1"/>
                </a:solidFill>
                <a:latin typeface="Comic Sans MS" pitchFamily="66" charset="0"/>
              </a:rPr>
              <a:t>  environment.</a:t>
            </a:r>
            <a:endParaRPr lang="en-US" sz="2000" dirty="0">
              <a:solidFill>
                <a:schemeClr val="bg1"/>
              </a:solidFill>
              <a:latin typeface="Comic Sans MS" pitchFamily="66" charset="0"/>
            </a:endParaRPr>
          </a:p>
        </p:txBody>
      </p:sp>
      <p:pic>
        <p:nvPicPr>
          <p:cNvPr id="7" name="Picture 3" descr="C:\Users\Allan\Desktop\Australia talk\sHIPMAN\Capture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158" y="3143248"/>
            <a:ext cx="4143372" cy="3042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214282" y="6211669"/>
            <a:ext cx="8643998" cy="707886"/>
          </a:xfrm>
          <a:prstGeom prst="rect">
            <a:avLst/>
          </a:prstGeom>
        </p:spPr>
        <p:txBody>
          <a:bodyPr wrap="square">
            <a:spAutoFit/>
          </a:bodyPr>
          <a:lstStyle/>
          <a:p>
            <a:r>
              <a:rPr lang="en-GB" sz="2000" i="1" dirty="0" smtClean="0">
                <a:solidFill>
                  <a:srgbClr val="FFFF00"/>
                </a:solidFill>
                <a:latin typeface="Comic Sans MS" pitchFamily="66" charset="0"/>
              </a:rPr>
              <a:t>‘…… an eddy that turned and turned purposeless until the stream absorbed it and carried it onto the sea.’</a:t>
            </a:r>
            <a:endParaRPr lang="en-US" sz="2000" i="1" dirty="0">
              <a:solidFill>
                <a:srgbClr val="FFFF00"/>
              </a:solidFill>
              <a:latin typeface="Comic Sans MS" pitchFamily="66" charset="0"/>
            </a:endParaRPr>
          </a:p>
        </p:txBody>
      </p:sp>
      <p:pic>
        <p:nvPicPr>
          <p:cNvPr id="9" name="Picture 2" descr="D:\MY PICTUREs\Great photos\Great jpegs\WoodpeckerOn Ar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9663" y="1311406"/>
            <a:ext cx="5513311" cy="36636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Oval Callout 9"/>
          <p:cNvSpPr/>
          <p:nvPr/>
        </p:nvSpPr>
        <p:spPr>
          <a:xfrm>
            <a:off x="4397055" y="1356519"/>
            <a:ext cx="2925763" cy="463550"/>
          </a:xfrm>
          <a:prstGeom prst="wedgeEllipseCallout">
            <a:avLst>
              <a:gd name="adj1" fmla="val 37681"/>
              <a:gd name="adj2" fmla="val 18328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sz="1200" b="1" dirty="0" smtClean="0">
                <a:solidFill>
                  <a:schemeClr val="bg1"/>
                </a:solidFill>
              </a:rPr>
              <a:t>THE </a:t>
            </a:r>
            <a:r>
              <a:rPr lang="en-GB" sz="1200" b="1" dirty="0">
                <a:solidFill>
                  <a:schemeClr val="bg1"/>
                </a:solidFill>
              </a:rPr>
              <a:t>WOODPECKER MUST GO</a:t>
            </a:r>
          </a:p>
        </p:txBody>
      </p:sp>
    </p:spTree>
    <p:extLst>
      <p:ext uri="{BB962C8B-B14F-4D97-AF65-F5344CB8AC3E}">
        <p14:creationId xmlns:p14="http://schemas.microsoft.com/office/powerpoint/2010/main" val="3367397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C:\Users\Allan\Desktop\Australia talk\MSP Eulker\msp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576" y="27841"/>
            <a:ext cx="3923928" cy="39559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Allan\Desktop\Australia talk\MSP Eulker\msp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7094" y="82342"/>
            <a:ext cx="4032448" cy="38469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Allan\Desktop\Australia talk\MSP Eulker\msp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1051" y="3212976"/>
            <a:ext cx="4030660" cy="386104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111549" y="548680"/>
            <a:ext cx="4820550" cy="461665"/>
          </a:xfrm>
          <a:prstGeom prst="rect">
            <a:avLst/>
          </a:prstGeom>
          <a:noFill/>
        </p:spPr>
        <p:txBody>
          <a:bodyPr wrap="none" rtlCol="0">
            <a:spAutoFit/>
          </a:bodyPr>
          <a:lstStyle/>
          <a:p>
            <a:r>
              <a:rPr lang="en-GB" sz="2400" b="1" dirty="0" smtClean="0">
                <a:solidFill>
                  <a:srgbClr val="FFFF00"/>
                </a:solidFill>
                <a:latin typeface="Comic Sans MS" panose="030F0702030302020204" pitchFamily="66" charset="0"/>
              </a:rPr>
              <a:t>MARINE SPATIAL PLANNING</a:t>
            </a:r>
            <a:endParaRPr lang="en-GB" sz="2400" b="1" dirty="0">
              <a:solidFill>
                <a:srgbClr val="FFFF00"/>
              </a:solidFill>
              <a:latin typeface="Comic Sans MS" panose="030F0702030302020204" pitchFamily="66" charset="0"/>
            </a:endParaRPr>
          </a:p>
        </p:txBody>
      </p:sp>
      <p:sp>
        <p:nvSpPr>
          <p:cNvPr id="3" name="TextBox 2"/>
          <p:cNvSpPr txBox="1"/>
          <p:nvPr/>
        </p:nvSpPr>
        <p:spPr>
          <a:xfrm>
            <a:off x="3491880" y="1123417"/>
            <a:ext cx="1778147" cy="646331"/>
          </a:xfrm>
          <a:prstGeom prst="rect">
            <a:avLst/>
          </a:prstGeom>
          <a:noFill/>
        </p:spPr>
        <p:txBody>
          <a:bodyPr wrap="square" rtlCol="0">
            <a:spAutoFit/>
          </a:bodyPr>
          <a:lstStyle/>
          <a:p>
            <a:r>
              <a:rPr lang="en-GB" dirty="0" smtClean="0">
                <a:solidFill>
                  <a:schemeClr val="bg1"/>
                </a:solidFill>
                <a:latin typeface="Comic Sans MS" panose="030F0702030302020204" pitchFamily="66" charset="0"/>
              </a:rPr>
              <a:t>‘The new kid on </a:t>
            </a:r>
            <a:r>
              <a:rPr lang="en-GB" dirty="0">
                <a:solidFill>
                  <a:schemeClr val="bg1"/>
                </a:solidFill>
                <a:latin typeface="Comic Sans MS" panose="030F0702030302020204" pitchFamily="66" charset="0"/>
              </a:rPr>
              <a:t>T</a:t>
            </a:r>
            <a:r>
              <a:rPr lang="en-GB" dirty="0" smtClean="0">
                <a:solidFill>
                  <a:schemeClr val="bg1"/>
                </a:solidFill>
                <a:latin typeface="Comic Sans MS" panose="030F0702030302020204" pitchFamily="66" charset="0"/>
              </a:rPr>
              <a:t>he block</a:t>
            </a:r>
            <a:r>
              <a:rPr lang="en-GB" dirty="0" smtClean="0">
                <a:solidFill>
                  <a:schemeClr val="bg1"/>
                </a:solidFill>
              </a:rPr>
              <a:t>’</a:t>
            </a:r>
            <a:endParaRPr lang="en-GB" dirty="0">
              <a:solidFill>
                <a:schemeClr val="bg1"/>
              </a:solidFill>
            </a:endParaRPr>
          </a:p>
        </p:txBody>
      </p:sp>
      <p:pic>
        <p:nvPicPr>
          <p:cNvPr id="1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7094" y="3831536"/>
            <a:ext cx="3675261" cy="2623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1947448"/>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236296"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6804248" y="2060848"/>
            <a:ext cx="2419252" cy="2031325"/>
          </a:xfrm>
          <a:prstGeom prst="rect">
            <a:avLst/>
          </a:prstGeom>
          <a:noFill/>
        </p:spPr>
        <p:txBody>
          <a:bodyPr wrap="none" rtlCol="0">
            <a:spAutoFit/>
          </a:bodyPr>
          <a:lstStyle/>
          <a:p>
            <a:r>
              <a:rPr lang="en-GB" sz="4000" b="1" dirty="0" smtClean="0">
                <a:solidFill>
                  <a:schemeClr val="bg1"/>
                </a:solidFill>
              </a:rPr>
              <a:t>2000-2014</a:t>
            </a:r>
          </a:p>
          <a:p>
            <a:r>
              <a:rPr lang="en-GB" sz="2600" b="1" dirty="0" smtClean="0">
                <a:solidFill>
                  <a:srgbClr val="00B0F0"/>
                </a:solidFill>
              </a:rPr>
              <a:t>12,721,400 km</a:t>
            </a:r>
            <a:r>
              <a:rPr lang="en-GB" sz="2600" b="1" baseline="30000" dirty="0" smtClean="0">
                <a:solidFill>
                  <a:srgbClr val="00B0F0"/>
                </a:solidFill>
              </a:rPr>
              <a:t>2</a:t>
            </a:r>
          </a:p>
          <a:p>
            <a:r>
              <a:rPr lang="en-GB" sz="3600" b="1" baseline="30000" dirty="0" smtClean="0">
                <a:solidFill>
                  <a:srgbClr val="00B0F0"/>
                </a:solidFill>
              </a:rPr>
              <a:t>9.0% of EEZs</a:t>
            </a:r>
            <a:endParaRPr lang="en-GB" sz="3600" dirty="0">
              <a:solidFill>
                <a:srgbClr val="00B0F0"/>
              </a:solidFill>
            </a:endParaRPr>
          </a:p>
          <a:p>
            <a:endParaRPr lang="en-GB" sz="2400" b="1" dirty="0">
              <a:solidFill>
                <a:schemeClr val="bg1"/>
              </a:solidFill>
            </a:endParaRPr>
          </a:p>
        </p:txBody>
      </p:sp>
    </p:spTree>
    <p:extLst>
      <p:ext uri="{BB962C8B-B14F-4D97-AF65-F5344CB8AC3E}">
        <p14:creationId xmlns:p14="http://schemas.microsoft.com/office/powerpoint/2010/main" val="315004016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C:\Users\Allan\Desktop\Australia talk\MSP Eulker\msp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4" y="-33732"/>
            <a:ext cx="9144000" cy="71351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43808" y="3284984"/>
            <a:ext cx="3950370" cy="2870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9938655"/>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2290" name="Picture 2" descr="C:\Users\Allan\Desktop\Australia talk\MSP Eulker\msp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7101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6194454"/>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20482" name="Object 2"/>
          <p:cNvGraphicFramePr>
            <a:graphicFrameLocks noChangeAspect="1"/>
          </p:cNvGraphicFramePr>
          <p:nvPr/>
        </p:nvGraphicFramePr>
        <p:xfrm>
          <a:off x="0" y="-458788"/>
          <a:ext cx="9144000" cy="7316788"/>
        </p:xfrm>
        <a:graphic>
          <a:graphicData uri="http://schemas.openxmlformats.org/presentationml/2006/ole">
            <mc:AlternateContent xmlns:mc="http://schemas.openxmlformats.org/markup-compatibility/2006">
              <mc:Choice xmlns:v="urn:schemas-microsoft-com:vml" Requires="v">
                <p:oleObj spid="_x0000_s12340" name="Freelance Presentation" r:id="rId3" imgW="5352504" imgH="3774819" progId="FLWPresentation">
                  <p:embed/>
                </p:oleObj>
              </mc:Choice>
              <mc:Fallback>
                <p:oleObj name="Freelance Presentation" r:id="rId3" imgW="5352504" imgH="3774819" progId="FLWPresentation">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58788"/>
                        <a:ext cx="9144000" cy="7316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20483" name="Object 3"/>
          <p:cNvGraphicFramePr>
            <a:graphicFrameLocks noChangeAspect="1"/>
          </p:cNvGraphicFramePr>
          <p:nvPr/>
        </p:nvGraphicFramePr>
        <p:xfrm>
          <a:off x="5076825" y="3806825"/>
          <a:ext cx="4067175" cy="3051175"/>
        </p:xfrm>
        <a:graphic>
          <a:graphicData uri="http://schemas.openxmlformats.org/presentationml/2006/ole">
            <mc:AlternateContent xmlns:mc="http://schemas.openxmlformats.org/markup-compatibility/2006">
              <mc:Choice xmlns:v="urn:schemas-microsoft-com:vml" Requires="v">
                <p:oleObj spid="_x0000_s12341" name="Slide" r:id="rId5" imgW="4572180" imgH="3428883" progId="PowerPoint.Slide.8">
                  <p:embed/>
                </p:oleObj>
              </mc:Choice>
              <mc:Fallback>
                <p:oleObj name="Slide" r:id="rId5" imgW="4572180" imgH="3428883" progId="PowerPoint.Slide.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76825" y="3806825"/>
                        <a:ext cx="4067175" cy="3051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5480550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21506" name="Object 2"/>
          <p:cNvGraphicFramePr>
            <a:graphicFrameLocks noChangeAspect="1"/>
          </p:cNvGraphicFramePr>
          <p:nvPr>
            <p:extLst>
              <p:ext uri="{D42A27DB-BD31-4B8C-83A1-F6EECF244321}">
                <p14:modId xmlns:p14="http://schemas.microsoft.com/office/powerpoint/2010/main" val="2936704489"/>
              </p:ext>
            </p:extLst>
          </p:nvPr>
        </p:nvGraphicFramePr>
        <p:xfrm>
          <a:off x="0" y="0"/>
          <a:ext cx="9144000" cy="6858000"/>
        </p:xfrm>
        <a:graphic>
          <a:graphicData uri="http://schemas.openxmlformats.org/presentationml/2006/ole">
            <mc:AlternateContent xmlns:mc="http://schemas.openxmlformats.org/markup-compatibility/2006">
              <mc:Choice xmlns:v="urn:schemas-microsoft-com:vml" Requires="v">
                <p:oleObj spid="_x0000_s13337" name="Freelance Presentation" r:id="rId3" imgW="5352504" imgH="3774819" progId="FLWPresentation">
                  <p:embed/>
                </p:oleObj>
              </mc:Choice>
              <mc:Fallback>
                <p:oleObj name="Freelance Presentation" r:id="rId3" imgW="5352504" imgH="3774819" progId="FLWPresentation">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 name="Down Arrow 1"/>
          <p:cNvSpPr/>
          <p:nvPr/>
        </p:nvSpPr>
        <p:spPr>
          <a:xfrm>
            <a:off x="349227" y="3645024"/>
            <a:ext cx="144016" cy="7623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Down Arrow 3"/>
          <p:cNvSpPr/>
          <p:nvPr/>
        </p:nvSpPr>
        <p:spPr>
          <a:xfrm>
            <a:off x="2483768" y="3356992"/>
            <a:ext cx="144016" cy="5463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701527" y="1988840"/>
            <a:ext cx="144016" cy="7623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94418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49154" name="Text Box 3"/>
          <p:cNvSpPr txBox="1">
            <a:spLocks noChangeArrowheads="1"/>
          </p:cNvSpPr>
          <p:nvPr/>
        </p:nvSpPr>
        <p:spPr bwMode="auto">
          <a:xfrm>
            <a:off x="6025282" y="145500"/>
            <a:ext cx="832718"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3200" b="1" dirty="0">
                <a:solidFill>
                  <a:srgbClr val="00B0F0"/>
                </a:solidFill>
                <a:latin typeface="Calibri" pitchFamily="34" charset="0"/>
                <a:cs typeface="Times New Roman" pitchFamily="18" charset="0"/>
              </a:rPr>
              <a:t>SO</a:t>
            </a:r>
            <a:r>
              <a:rPr lang="en-GB" altLang="en-US" sz="3200" dirty="0">
                <a:solidFill>
                  <a:schemeClr val="accent1"/>
                </a:solidFill>
                <a:latin typeface="Calibri" pitchFamily="34" charset="0"/>
                <a:cs typeface="Times New Roman" pitchFamily="18" charset="0"/>
              </a:rPr>
              <a:t>: </a:t>
            </a:r>
            <a:endParaRPr lang="nl-NL" altLang="en-US" sz="3200" dirty="0">
              <a:solidFill>
                <a:schemeClr val="accent1"/>
              </a:solidFill>
              <a:latin typeface="Calibri" pitchFamily="34" charset="0"/>
              <a:cs typeface="Times New Roman" pitchFamily="18" charset="0"/>
            </a:endParaRPr>
          </a:p>
        </p:txBody>
      </p:sp>
      <p:pic>
        <p:nvPicPr>
          <p:cNvPr id="49155" name="Picture 12" descr="Afbeeld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812" y="1008062"/>
            <a:ext cx="5553075" cy="5236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78" name="Text Box 2"/>
          <p:cNvSpPr txBox="1">
            <a:spLocks noChangeArrowheads="1"/>
          </p:cNvSpPr>
          <p:nvPr/>
        </p:nvSpPr>
        <p:spPr bwMode="auto">
          <a:xfrm>
            <a:off x="214313" y="1773238"/>
            <a:ext cx="4214812" cy="491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lnSpc>
                <a:spcPct val="160000"/>
              </a:lnSpc>
            </a:pPr>
            <a:r>
              <a:rPr lang="nl-NL" altLang="en-US" sz="2800" b="1" dirty="0" smtClean="0">
                <a:solidFill>
                  <a:schemeClr val="bg1"/>
                </a:solidFill>
                <a:latin typeface="Calibri" pitchFamily="34" charset="0"/>
                <a:cs typeface="Times New Roman" pitchFamily="18" charset="0"/>
              </a:rPr>
              <a:t>ICM </a:t>
            </a:r>
            <a:r>
              <a:rPr lang="nl-NL" altLang="en-US" sz="2800" b="1" dirty="0">
                <a:solidFill>
                  <a:schemeClr val="bg1"/>
                </a:solidFill>
                <a:latin typeface="Calibri" pitchFamily="34" charset="0"/>
                <a:cs typeface="Times New Roman" pitchFamily="18" charset="0"/>
              </a:rPr>
              <a:t>complex and time consuming?</a:t>
            </a:r>
          </a:p>
          <a:p>
            <a:pPr algn="ctr" eaLnBrk="1" hangingPunct="1">
              <a:lnSpc>
                <a:spcPct val="160000"/>
              </a:lnSpc>
            </a:pPr>
            <a:r>
              <a:rPr lang="nl-NL" altLang="en-US" sz="2800" b="1" dirty="0">
                <a:solidFill>
                  <a:schemeClr val="bg1"/>
                </a:solidFill>
                <a:latin typeface="Calibri" pitchFamily="34" charset="0"/>
                <a:cs typeface="Times New Roman" pitchFamily="18" charset="0"/>
              </a:rPr>
              <a:t>Varied coasts, many actors and aspects</a:t>
            </a:r>
          </a:p>
          <a:p>
            <a:pPr algn="ctr" eaLnBrk="1" hangingPunct="1">
              <a:lnSpc>
                <a:spcPct val="160000"/>
              </a:lnSpc>
            </a:pPr>
            <a:r>
              <a:rPr lang="nl-NL" altLang="en-US" sz="2800" b="1" dirty="0">
                <a:solidFill>
                  <a:schemeClr val="bg1"/>
                </a:solidFill>
                <a:latin typeface="Calibri" pitchFamily="34" charset="0"/>
                <a:cs typeface="Times New Roman" pitchFamily="18" charset="0"/>
              </a:rPr>
              <a:t>Different  socio-cultural settings</a:t>
            </a:r>
          </a:p>
          <a:p>
            <a:pPr algn="ctr" eaLnBrk="1" hangingPunct="1">
              <a:lnSpc>
                <a:spcPct val="160000"/>
              </a:lnSpc>
            </a:pPr>
            <a:r>
              <a:rPr lang="nl-NL" altLang="en-US" sz="2800" b="1" dirty="0">
                <a:solidFill>
                  <a:schemeClr val="bg1"/>
                </a:solidFill>
                <a:latin typeface="Calibri" pitchFamily="34" charset="0"/>
                <a:cs typeface="Times New Roman" pitchFamily="18" charset="0"/>
              </a:rPr>
              <a:t>How much </a:t>
            </a:r>
            <a:r>
              <a:rPr lang="nl-NL" altLang="en-US" sz="2800" b="1" dirty="0" smtClean="0">
                <a:solidFill>
                  <a:schemeClr val="bg1"/>
                </a:solidFill>
                <a:latin typeface="Calibri" pitchFamily="34" charset="0"/>
                <a:cs typeface="Times New Roman" pitchFamily="18" charset="0"/>
              </a:rPr>
              <a:t>integratioN?</a:t>
            </a:r>
            <a:endParaRPr lang="nl-NL" altLang="en-US" sz="2800" b="1" dirty="0">
              <a:solidFill>
                <a:schemeClr val="bg1"/>
              </a:solidFill>
              <a:latin typeface="Calibri" pitchFamily="34" charset="0"/>
            </a:endParaRPr>
          </a:p>
        </p:txBody>
      </p:sp>
      <p:sp>
        <p:nvSpPr>
          <p:cNvPr id="49157" name="Rectangle 4"/>
          <p:cNvSpPr>
            <a:spLocks noChangeArrowheads="1"/>
          </p:cNvSpPr>
          <p:nvPr/>
        </p:nvSpPr>
        <p:spPr bwMode="auto">
          <a:xfrm>
            <a:off x="4572000" y="2132856"/>
            <a:ext cx="4572000" cy="48013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Emphasize implementation</a:t>
            </a:r>
          </a:p>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 </a:t>
            </a:r>
            <a:r>
              <a:rPr lang="nl-NL" altLang="en-US" sz="2000" dirty="0" smtClean="0">
                <a:solidFill>
                  <a:srgbClr val="FFFF00"/>
                </a:solidFill>
                <a:latin typeface="Comic Sans MS" pitchFamily="66" charset="0"/>
                <a:cs typeface="Times New Roman" pitchFamily="18" charset="0"/>
              </a:rPr>
              <a:t>Emphasize local</a:t>
            </a:r>
            <a:r>
              <a:rPr lang="nl-NL" altLang="en-US" sz="2000" dirty="0">
                <a:solidFill>
                  <a:srgbClr val="FFFF00"/>
                </a:solidFill>
                <a:latin typeface="Comic Sans MS" pitchFamily="66" charset="0"/>
                <a:cs typeface="Times New Roman" pitchFamily="18" charset="0"/>
              </a:rPr>
              <a:t>, community </a:t>
            </a:r>
            <a:r>
              <a:rPr lang="nl-NL" altLang="en-US" sz="2000" dirty="0" smtClean="0">
                <a:solidFill>
                  <a:srgbClr val="FFFF00"/>
                </a:solidFill>
                <a:latin typeface="Comic Sans MS" pitchFamily="66" charset="0"/>
                <a:cs typeface="Times New Roman" pitchFamily="18" charset="0"/>
              </a:rPr>
              <a:t> </a:t>
            </a:r>
          </a:p>
          <a:p>
            <a:pPr eaLnBrk="1" hangingPunct="1">
              <a:lnSpc>
                <a:spcPct val="170000"/>
              </a:lnSpc>
            </a:pPr>
            <a:r>
              <a:rPr lang="nl-NL" altLang="en-US" sz="2000" dirty="0" smtClean="0">
                <a:solidFill>
                  <a:srgbClr val="FFFF00"/>
                </a:solidFill>
                <a:latin typeface="Comic Sans MS" pitchFamily="66" charset="0"/>
                <a:cs typeface="Times New Roman" pitchFamily="18" charset="0"/>
              </a:rPr>
              <a:t>  learning based ICM and MSP</a:t>
            </a:r>
            <a:endParaRPr lang="nl-NL" altLang="en-US" sz="2000" dirty="0">
              <a:solidFill>
                <a:srgbClr val="FFFF00"/>
              </a:solidFill>
              <a:latin typeface="Comic Sans MS" pitchFamily="66" charset="0"/>
              <a:cs typeface="Times New Roman" pitchFamily="18" charset="0"/>
            </a:endParaRPr>
          </a:p>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 Apply nested governance</a:t>
            </a:r>
          </a:p>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 Interdiscipline</a:t>
            </a:r>
          </a:p>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 Equity and ICZM (artisanal </a:t>
            </a:r>
            <a:endParaRPr lang="nl-NL" altLang="en-US" sz="2000" dirty="0" smtClean="0">
              <a:solidFill>
                <a:srgbClr val="FFFF00"/>
              </a:solidFill>
              <a:latin typeface="Comic Sans MS" pitchFamily="66" charset="0"/>
              <a:cs typeface="Times New Roman" pitchFamily="18" charset="0"/>
            </a:endParaRPr>
          </a:p>
          <a:p>
            <a:pPr eaLnBrk="1" hangingPunct="1">
              <a:lnSpc>
                <a:spcPct val="170000"/>
              </a:lnSpc>
            </a:pPr>
            <a:r>
              <a:rPr lang="nl-NL" altLang="en-US" sz="2000" dirty="0">
                <a:solidFill>
                  <a:srgbClr val="FFFF00"/>
                </a:solidFill>
                <a:latin typeface="Comic Sans MS" pitchFamily="66" charset="0"/>
                <a:cs typeface="Times New Roman" pitchFamily="18" charset="0"/>
              </a:rPr>
              <a:t> </a:t>
            </a:r>
            <a:r>
              <a:rPr lang="nl-NL" altLang="en-US" sz="2000" dirty="0" smtClean="0">
                <a:solidFill>
                  <a:srgbClr val="FFFF00"/>
                </a:solidFill>
                <a:latin typeface="Comic Sans MS" pitchFamily="66" charset="0"/>
                <a:cs typeface="Times New Roman" pitchFamily="18" charset="0"/>
              </a:rPr>
              <a:t> resource </a:t>
            </a:r>
            <a:r>
              <a:rPr lang="nl-NL" altLang="en-US" sz="2000" dirty="0">
                <a:solidFill>
                  <a:srgbClr val="FFFF00"/>
                </a:solidFill>
                <a:latin typeface="Comic Sans MS" pitchFamily="66" charset="0"/>
                <a:cs typeface="Times New Roman" pitchFamily="18" charset="0"/>
              </a:rPr>
              <a:t>use; poverty elevation)</a:t>
            </a:r>
          </a:p>
          <a:p>
            <a:pPr eaLnBrk="1" hangingPunct="1">
              <a:lnSpc>
                <a:spcPct val="170000"/>
              </a:lnSpc>
              <a:buFontTx/>
              <a:buChar char="•"/>
            </a:pPr>
            <a:r>
              <a:rPr lang="nl-NL" altLang="en-US" sz="2000" dirty="0">
                <a:solidFill>
                  <a:srgbClr val="FFFF00"/>
                </a:solidFill>
                <a:latin typeface="Comic Sans MS" pitchFamily="66" charset="0"/>
                <a:cs typeface="Times New Roman" pitchFamily="18" charset="0"/>
              </a:rPr>
              <a:t> </a:t>
            </a:r>
            <a:r>
              <a:rPr lang="nl-NL" altLang="en-US" sz="2000" b="1" dirty="0">
                <a:solidFill>
                  <a:srgbClr val="FF0000"/>
                </a:solidFill>
                <a:latin typeface="Comic Sans MS" pitchFamily="66" charset="0"/>
                <a:cs typeface="Times New Roman" pitchFamily="18" charset="0"/>
              </a:rPr>
              <a:t>Take sea and land tog</a:t>
            </a:r>
            <a:r>
              <a:rPr lang="nl-NL" altLang="en-US" sz="2000" b="1" dirty="0">
                <a:solidFill>
                  <a:srgbClr val="C00000"/>
                </a:solidFill>
                <a:latin typeface="Comic Sans MS" pitchFamily="66" charset="0"/>
                <a:cs typeface="Times New Roman" pitchFamily="18" charset="0"/>
              </a:rPr>
              <a:t>ether</a:t>
            </a:r>
          </a:p>
          <a:p>
            <a:pPr eaLnBrk="1" hangingPunct="1">
              <a:lnSpc>
                <a:spcPct val="170000"/>
              </a:lnSpc>
              <a:buFontTx/>
              <a:buChar char="•"/>
            </a:pPr>
            <a:endParaRPr lang="nl-NL" altLang="en-US" sz="2000" dirty="0">
              <a:solidFill>
                <a:srgbClr val="FFFF00"/>
              </a:solidFill>
              <a:latin typeface="Comic Sans MS" pitchFamily="66" charset="0"/>
              <a:cs typeface="Times New Roman" pitchFamily="18" charset="0"/>
            </a:endParaRPr>
          </a:p>
        </p:txBody>
      </p:sp>
      <p:sp>
        <p:nvSpPr>
          <p:cNvPr id="49158" name="Rectangle 5"/>
          <p:cNvSpPr>
            <a:spLocks noChangeArrowheads="1"/>
          </p:cNvSpPr>
          <p:nvPr/>
        </p:nvSpPr>
        <p:spPr bwMode="auto">
          <a:xfrm>
            <a:off x="5148263" y="836613"/>
            <a:ext cx="3995737"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nl-NL" altLang="en-US" sz="2400" b="1" dirty="0">
                <a:solidFill>
                  <a:srgbClr val="00B0F0"/>
                </a:solidFill>
                <a:latin typeface="Comic Sans MS" pitchFamily="66" charset="0"/>
                <a:cs typeface="Times New Roman" pitchFamily="18" charset="0"/>
              </a:rPr>
              <a:t>WHICH WAY TO GO </a:t>
            </a:r>
          </a:p>
          <a:p>
            <a:pPr eaLnBrk="1" hangingPunct="1"/>
            <a:r>
              <a:rPr lang="nl-NL" altLang="en-US" sz="2400" b="1" dirty="0">
                <a:solidFill>
                  <a:srgbClr val="00B0F0"/>
                </a:solidFill>
                <a:latin typeface="Comic Sans MS" pitchFamily="66" charset="0"/>
                <a:cs typeface="Times New Roman" pitchFamily="18" charset="0"/>
              </a:rPr>
              <a:t>WHERE DO WE STAND?</a:t>
            </a:r>
          </a:p>
        </p:txBody>
      </p:sp>
      <p:pic>
        <p:nvPicPr>
          <p:cNvPr id="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721" y="-32345"/>
            <a:ext cx="2531055" cy="1700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57218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1000"/>
                                  </p:stCondLst>
                                  <p:childTnLst>
                                    <p:set>
                                      <p:cBhvr>
                                        <p:cTn id="6" dur="1" fill="hold">
                                          <p:stCondLst>
                                            <p:cond delay="0"/>
                                          </p:stCondLst>
                                        </p:cTn>
                                        <p:tgtEl>
                                          <p:spTgt spid="101378"/>
                                        </p:tgtEl>
                                        <p:attrNameLst>
                                          <p:attrName>style.visibility</p:attrName>
                                        </p:attrNameLst>
                                      </p:cBhvr>
                                      <p:to>
                                        <p:strVal val="visible"/>
                                      </p:to>
                                    </p:set>
                                    <p:anim calcmode="lin" valueType="num">
                                      <p:cBhvr additive="base">
                                        <p:cTn id="7" dur="500" fill="hold"/>
                                        <p:tgtEl>
                                          <p:spTgt spid="101378"/>
                                        </p:tgtEl>
                                        <p:attrNameLst>
                                          <p:attrName>ppt_x</p:attrName>
                                        </p:attrNameLst>
                                      </p:cBhvr>
                                      <p:tavLst>
                                        <p:tav tm="0">
                                          <p:val>
                                            <p:strVal val="0-#ppt_w/2"/>
                                          </p:val>
                                        </p:tav>
                                        <p:tav tm="100000">
                                          <p:val>
                                            <p:strVal val="#ppt_x"/>
                                          </p:val>
                                        </p:tav>
                                      </p:tavLst>
                                    </p:anim>
                                    <p:anim calcmode="lin" valueType="num">
                                      <p:cBhvr additive="base">
                                        <p:cTn id="8" dur="500" fill="hold"/>
                                        <p:tgtEl>
                                          <p:spTgt spid="10137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8" grpId="0" autoUpdateAnimBg="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737" y="1600200"/>
            <a:ext cx="8208526"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78979" y="260648"/>
            <a:ext cx="3700933" cy="646331"/>
          </a:xfrm>
          <a:prstGeom prst="rect">
            <a:avLst/>
          </a:prstGeom>
        </p:spPr>
        <p:txBody>
          <a:bodyPr wrap="square">
            <a:spAutoFit/>
          </a:bodyPr>
          <a:lstStyle/>
          <a:p>
            <a:r>
              <a:rPr lang="en-US" altLang="en-US" dirty="0"/>
              <a:t>The important parameters affecting </a:t>
            </a:r>
            <a:endParaRPr lang="en-US" altLang="en-US" dirty="0" smtClean="0"/>
          </a:p>
          <a:p>
            <a:r>
              <a:rPr lang="en-US" altLang="en-US" dirty="0" smtClean="0"/>
              <a:t>the </a:t>
            </a:r>
            <a:r>
              <a:rPr lang="en-US" altLang="en-US" dirty="0"/>
              <a:t>impacts were defined</a:t>
            </a:r>
            <a:endParaRPr lang="en-GB" dirty="0"/>
          </a:p>
        </p:txBody>
      </p:sp>
      <p:pic>
        <p:nvPicPr>
          <p:cNvPr id="4" name="Rectangle 430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260648"/>
            <a:ext cx="3131840" cy="1544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4949130"/>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1"/>
          <p:cNvSpPr>
            <a:spLocks noGrp="1"/>
          </p:cNvSpPr>
          <p:nvPr>
            <p:ph type="title"/>
          </p:nvPr>
        </p:nvSpPr>
        <p:spPr>
          <a:xfrm>
            <a:off x="457200" y="274638"/>
            <a:ext cx="4186808" cy="1143000"/>
          </a:xfrm>
          <a:noFill/>
        </p:spPr>
        <p:txBody>
          <a:bodyPr/>
          <a:lstStyle/>
          <a:p>
            <a:pPr marL="0" indent="0" algn="l" defTabSz="914400" eaLnBrk="1" hangingPunct="1"/>
            <a:r>
              <a:rPr lang="en-US" altLang="en-US" dirty="0" smtClean="0"/>
              <a:t>After discussions:</a:t>
            </a:r>
          </a:p>
        </p:txBody>
      </p:sp>
      <p:graphicFrame>
        <p:nvGraphicFramePr>
          <p:cNvPr id="4097" name="Object 1"/>
          <p:cNvGraphicFramePr>
            <a:graphicFrameLocks noGrp="1" noChangeAspect="1"/>
          </p:cNvGraphicFramePr>
          <p:nvPr>
            <p:ph idx="1"/>
            <p:extLst>
              <p:ext uri="{D42A27DB-BD31-4B8C-83A1-F6EECF244321}">
                <p14:modId xmlns:p14="http://schemas.microsoft.com/office/powerpoint/2010/main" val="1433829466"/>
              </p:ext>
            </p:extLst>
          </p:nvPr>
        </p:nvGraphicFramePr>
        <p:xfrm>
          <a:off x="35099" y="1116707"/>
          <a:ext cx="9108901" cy="5955486"/>
        </p:xfrm>
        <a:graphic>
          <a:graphicData uri="http://schemas.openxmlformats.org/presentationml/2006/ole">
            <mc:AlternateContent xmlns:mc="http://schemas.openxmlformats.org/markup-compatibility/2006">
              <mc:Choice xmlns:v="urn:schemas-microsoft-com:vml" Requires="v">
                <p:oleObj spid="_x0000_s14346" name="Document" r:id="rId3" imgW="11782444" imgH="8063751" progId="Word.Document.12">
                  <p:embed/>
                </p:oleObj>
              </mc:Choice>
              <mc:Fallback>
                <p:oleObj name="Document" r:id="rId3" imgW="11782444" imgH="8063751" progId="Word.Document.12">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99" y="1116707"/>
                        <a:ext cx="9108901" cy="5955486"/>
                      </a:xfrm>
                      <a:prstGeom prst="rect">
                        <a:avLst/>
                      </a:prstGeom>
                      <a:solidFill>
                        <a:schemeClr val="bg1"/>
                      </a:solidFill>
                      <a:ln>
                        <a:noFill/>
                      </a:ln>
                      <a:effectLst/>
                      <a:extLst/>
                    </p:spPr>
                  </p:pic>
                </p:oleObj>
              </mc:Fallback>
            </mc:AlternateContent>
          </a:graphicData>
        </a:graphic>
      </p:graphicFrame>
      <p:pic>
        <p:nvPicPr>
          <p:cNvPr id="4" name="Rectangle 43009"/>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60032" y="0"/>
            <a:ext cx="3131840" cy="1544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13629429"/>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275" y="2214790"/>
            <a:ext cx="2394224" cy="17460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descr="CANCU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0"/>
            <a:ext cx="3952977" cy="32157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0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88468" y="4437112"/>
            <a:ext cx="1577318" cy="21990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00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42486" y="2636912"/>
            <a:ext cx="2123300" cy="152290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3" descr="YUCATAN1"/>
          <p:cNvPicPr>
            <a:picLocks noChangeAspect="1" noChangeArrowheads="1"/>
          </p:cNvPicPr>
          <p:nvPr/>
        </p:nvPicPr>
        <p:blipFill>
          <a:blip r:embed="rId6" cstate="print">
            <a:lum contrast="12000"/>
            <a:extLst>
              <a:ext uri="{28A0092B-C50C-407E-A947-70E740481C1C}">
                <a14:useLocalDpi xmlns:a14="http://schemas.microsoft.com/office/drawing/2010/main" val="0"/>
              </a:ext>
            </a:extLst>
          </a:blip>
          <a:srcRect/>
          <a:stretch>
            <a:fillRect/>
          </a:stretch>
        </p:blipFill>
        <p:spPr bwMode="auto">
          <a:xfrm>
            <a:off x="5436096" y="3494444"/>
            <a:ext cx="3265430" cy="2835809"/>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8275" y="5371377"/>
            <a:ext cx="2361407" cy="16569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8274" y="3977227"/>
            <a:ext cx="2361407" cy="13699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Rectangle 43009"/>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275" y="3448"/>
            <a:ext cx="3365085" cy="2211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1568588"/>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1196" y="0"/>
            <a:ext cx="8229600" cy="1143000"/>
          </a:xfrm>
        </p:spPr>
        <p:txBody>
          <a:bodyPr>
            <a:normAutofit fontScale="90000"/>
          </a:bodyPr>
          <a:lstStyle/>
          <a:p>
            <a:r>
              <a:rPr lang="en-US" sz="3600" b="1" dirty="0" smtClean="0">
                <a:solidFill>
                  <a:srgbClr val="FFFF00"/>
                </a:solidFill>
              </a:rPr>
              <a:t>Proposed EU Directive for MSP and ICM</a:t>
            </a:r>
            <a:br>
              <a:rPr lang="en-US" sz="3600" b="1" dirty="0" smtClean="0">
                <a:solidFill>
                  <a:srgbClr val="FFFF00"/>
                </a:solidFill>
              </a:rPr>
            </a:br>
            <a:r>
              <a:rPr lang="en-US" sz="3600" b="1" dirty="0" smtClean="0">
                <a:solidFill>
                  <a:srgbClr val="FFFF00"/>
                </a:solidFill>
              </a:rPr>
              <a:t> (12.03. 2013)</a:t>
            </a:r>
            <a:endParaRPr lang="en-US" sz="3600" b="1" dirty="0">
              <a:solidFill>
                <a:srgbClr val="FFFF00"/>
              </a:solidFill>
            </a:endParaRPr>
          </a:p>
        </p:txBody>
      </p:sp>
      <p:sp>
        <p:nvSpPr>
          <p:cNvPr id="3" name="Content Placeholder 2"/>
          <p:cNvSpPr>
            <a:spLocks noGrp="1"/>
          </p:cNvSpPr>
          <p:nvPr>
            <p:ph idx="1"/>
          </p:nvPr>
        </p:nvSpPr>
        <p:spPr>
          <a:xfrm>
            <a:off x="568244" y="1340768"/>
            <a:ext cx="8229600" cy="2061355"/>
          </a:xfrm>
        </p:spPr>
        <p:txBody>
          <a:bodyPr>
            <a:normAutofit lnSpcReduction="10000"/>
          </a:bodyPr>
          <a:lstStyle/>
          <a:p>
            <a:pPr>
              <a:buNone/>
            </a:pPr>
            <a:r>
              <a:rPr lang="en-US" sz="2000" dirty="0" smtClean="0">
                <a:solidFill>
                  <a:schemeClr val="bg1"/>
                </a:solidFill>
                <a:latin typeface="+mj-lt"/>
              </a:rPr>
              <a:t>Each Member State shall establish and implement maritime spatial plan(s) and ICM strategy(</a:t>
            </a:r>
            <a:r>
              <a:rPr lang="en-US" sz="2000" dirty="0" err="1" smtClean="0">
                <a:solidFill>
                  <a:schemeClr val="bg1"/>
                </a:solidFill>
                <a:latin typeface="+mj-lt"/>
              </a:rPr>
              <a:t>ies</a:t>
            </a:r>
            <a:r>
              <a:rPr lang="en-US" sz="2000" dirty="0" smtClean="0">
                <a:solidFill>
                  <a:schemeClr val="bg1"/>
                </a:solidFill>
                <a:latin typeface="+mj-lt"/>
              </a:rPr>
              <a:t>), which should, at least: 	</a:t>
            </a:r>
          </a:p>
          <a:p>
            <a:r>
              <a:rPr lang="en-US" sz="2000" dirty="0" smtClean="0">
                <a:solidFill>
                  <a:schemeClr val="bg1"/>
                </a:solidFill>
                <a:latin typeface="+mj-lt"/>
              </a:rPr>
              <a:t>(a) be </a:t>
            </a:r>
            <a:r>
              <a:rPr lang="en-US" sz="2000" b="1" dirty="0" smtClean="0">
                <a:solidFill>
                  <a:srgbClr val="00B0F0"/>
                </a:solidFill>
                <a:latin typeface="+mj-lt"/>
              </a:rPr>
              <a:t>mutually coordinated</a:t>
            </a:r>
            <a:r>
              <a:rPr lang="en-US" sz="2000" dirty="0" smtClean="0">
                <a:solidFill>
                  <a:schemeClr val="bg1"/>
                </a:solidFill>
                <a:latin typeface="+mj-lt"/>
              </a:rPr>
              <a:t>, provided they are not integrated;</a:t>
            </a:r>
          </a:p>
          <a:p>
            <a:r>
              <a:rPr lang="en-US" sz="2000" dirty="0" smtClean="0">
                <a:solidFill>
                  <a:schemeClr val="bg1"/>
                </a:solidFill>
                <a:latin typeface="+mj-lt"/>
              </a:rPr>
              <a:t>(b) ensure effective </a:t>
            </a:r>
            <a:r>
              <a:rPr lang="en-US" sz="2000" b="1" dirty="0" smtClean="0">
                <a:solidFill>
                  <a:srgbClr val="00B0F0"/>
                </a:solidFill>
                <a:latin typeface="+mj-lt"/>
              </a:rPr>
              <a:t>cooperation</a:t>
            </a:r>
            <a:r>
              <a:rPr lang="en-US" sz="2000" b="1" dirty="0" smtClean="0">
                <a:solidFill>
                  <a:schemeClr val="bg1"/>
                </a:solidFill>
                <a:latin typeface="+mj-lt"/>
              </a:rPr>
              <a:t> </a:t>
            </a:r>
            <a:r>
              <a:rPr lang="en-US" sz="2000" dirty="0" smtClean="0">
                <a:solidFill>
                  <a:schemeClr val="bg1"/>
                </a:solidFill>
                <a:latin typeface="+mj-lt"/>
              </a:rPr>
              <a:t>between and within Member States;</a:t>
            </a:r>
          </a:p>
          <a:p>
            <a:r>
              <a:rPr lang="en-US" sz="2000" dirty="0" smtClean="0">
                <a:solidFill>
                  <a:schemeClr val="bg1"/>
                </a:solidFill>
                <a:latin typeface="+mj-lt"/>
              </a:rPr>
              <a:t>(c) identify </a:t>
            </a:r>
            <a:r>
              <a:rPr lang="en-US" sz="2000" b="1" dirty="0" smtClean="0">
                <a:solidFill>
                  <a:srgbClr val="00B0F0"/>
                </a:solidFill>
                <a:latin typeface="+mj-lt"/>
              </a:rPr>
              <a:t>trans-boundary effects</a:t>
            </a:r>
            <a:r>
              <a:rPr lang="en-US" sz="2000" b="1" dirty="0" smtClean="0">
                <a:solidFill>
                  <a:schemeClr val="bg1"/>
                </a:solidFill>
                <a:latin typeface="+mj-lt"/>
              </a:rPr>
              <a:t> </a:t>
            </a:r>
            <a:r>
              <a:rPr lang="en-US" sz="2000" dirty="0" smtClean="0">
                <a:solidFill>
                  <a:schemeClr val="bg1"/>
                </a:solidFill>
                <a:latin typeface="+mj-lt"/>
              </a:rPr>
              <a:t>on the marine and coastal zones of third countries.</a:t>
            </a:r>
            <a:endParaRPr lang="en-US" sz="1800" dirty="0" smtClean="0">
              <a:solidFill>
                <a:schemeClr val="bg1"/>
              </a:solidFill>
              <a:latin typeface="+mj-lt"/>
            </a:endParaRPr>
          </a:p>
        </p:txBody>
      </p:sp>
      <p:sp>
        <p:nvSpPr>
          <p:cNvPr id="6" name="Rectangle 5"/>
          <p:cNvSpPr/>
          <p:nvPr/>
        </p:nvSpPr>
        <p:spPr>
          <a:xfrm rot="16200000">
            <a:off x="5693439" y="3263624"/>
            <a:ext cx="6534472" cy="276999"/>
          </a:xfrm>
          <a:prstGeom prst="rect">
            <a:avLst/>
          </a:prstGeom>
        </p:spPr>
        <p:txBody>
          <a:bodyPr wrap="square">
            <a:spAutoFit/>
          </a:bodyPr>
          <a:lstStyle/>
          <a:p>
            <a:r>
              <a:rPr lang="en-US" sz="1200" dirty="0" smtClean="0">
                <a:latin typeface="+mj-lt"/>
              </a:rPr>
              <a:t>http://ec.europa.eu/maritimeaffairs/events/2012/03/260312_programme_en.pdf</a:t>
            </a:r>
            <a:endParaRPr lang="en-US" sz="1200" dirty="0">
              <a:latin typeface="+mj-lt"/>
            </a:endParaRPr>
          </a:p>
        </p:txBody>
      </p:sp>
      <p:sp>
        <p:nvSpPr>
          <p:cNvPr id="4" name="Rectangle 3"/>
          <p:cNvSpPr/>
          <p:nvPr/>
        </p:nvSpPr>
        <p:spPr>
          <a:xfrm>
            <a:off x="971600" y="3435612"/>
            <a:ext cx="7128792" cy="1631216"/>
          </a:xfrm>
          <a:prstGeom prst="rect">
            <a:avLst/>
          </a:prstGeom>
        </p:spPr>
        <p:txBody>
          <a:bodyPr wrap="square">
            <a:spAutoFit/>
          </a:bodyPr>
          <a:lstStyle/>
          <a:p>
            <a:pPr>
              <a:buNone/>
            </a:pPr>
            <a:r>
              <a:rPr lang="en-US" sz="2000" dirty="0">
                <a:solidFill>
                  <a:schemeClr val="bg1"/>
                </a:solidFill>
                <a:latin typeface="Comic Sans MS" panose="030F0702030302020204" pitchFamily="66" charset="0"/>
              </a:rPr>
              <a:t>On 12 March 2014, a </a:t>
            </a:r>
            <a:r>
              <a:rPr lang="en-US" sz="2000" b="1" dirty="0">
                <a:solidFill>
                  <a:srgbClr val="00B0F0"/>
                </a:solidFill>
                <a:latin typeface="Comic Sans MS" panose="030F0702030302020204" pitchFamily="66" charset="0"/>
              </a:rPr>
              <a:t>draft directive was approved establishing </a:t>
            </a:r>
            <a:r>
              <a:rPr lang="en-US" sz="2000" b="1" dirty="0">
                <a:solidFill>
                  <a:schemeClr val="bg1"/>
                </a:solidFill>
                <a:latin typeface="Comic Sans MS" panose="030F0702030302020204" pitchFamily="66" charset="0"/>
              </a:rPr>
              <a:t>a </a:t>
            </a:r>
            <a:r>
              <a:rPr lang="en-US" sz="2000" dirty="0">
                <a:solidFill>
                  <a:schemeClr val="bg1"/>
                </a:solidFill>
                <a:latin typeface="Comic Sans MS" panose="030F0702030302020204" pitchFamily="66" charset="0"/>
              </a:rPr>
              <a:t>framework for… </a:t>
            </a:r>
            <a:r>
              <a:rPr lang="en-US" sz="2000" i="1" dirty="0">
                <a:solidFill>
                  <a:schemeClr val="bg1"/>
                </a:solidFill>
                <a:latin typeface="Comic Sans MS" panose="030F0702030302020204" pitchFamily="66" charset="0"/>
              </a:rPr>
              <a:t>maritime spatial planning</a:t>
            </a:r>
            <a:r>
              <a:rPr lang="en-US" sz="2000" dirty="0">
                <a:solidFill>
                  <a:schemeClr val="bg1"/>
                </a:solidFill>
                <a:latin typeface="Comic Sans MS" panose="030F0702030302020204" pitchFamily="66" charset="0"/>
              </a:rPr>
              <a:t>.</a:t>
            </a:r>
          </a:p>
          <a:p>
            <a:pPr>
              <a:buNone/>
            </a:pPr>
            <a:r>
              <a:rPr lang="en-US" sz="2000" dirty="0">
                <a:solidFill>
                  <a:schemeClr val="bg1"/>
                </a:solidFill>
                <a:latin typeface="Comic Sans MS" panose="030F0702030302020204" pitchFamily="66" charset="0"/>
              </a:rPr>
              <a:t>	… aimed at contributing </a:t>
            </a:r>
            <a:r>
              <a:rPr lang="en-US" sz="2000" b="1" dirty="0">
                <a:solidFill>
                  <a:schemeClr val="bg1"/>
                </a:solidFill>
                <a:latin typeface="Comic Sans MS" panose="030F0702030302020204" pitchFamily="66" charset="0"/>
              </a:rPr>
              <a:t>to </a:t>
            </a:r>
            <a:r>
              <a:rPr lang="en-US" sz="2000" b="1" dirty="0">
                <a:solidFill>
                  <a:srgbClr val="FFFF00"/>
                </a:solidFill>
                <a:latin typeface="Comic Sans MS" panose="030F0702030302020204" pitchFamily="66" charset="0"/>
              </a:rPr>
              <a:t>sustainable</a:t>
            </a:r>
            <a:r>
              <a:rPr lang="en-US" sz="2000" b="1" dirty="0">
                <a:solidFill>
                  <a:schemeClr val="bg1"/>
                </a:solidFill>
                <a:latin typeface="Comic Sans MS" panose="030F0702030302020204" pitchFamily="66" charset="0"/>
              </a:rPr>
              <a:t> </a:t>
            </a:r>
            <a:r>
              <a:rPr lang="en-US" sz="2000" dirty="0">
                <a:solidFill>
                  <a:schemeClr val="bg1"/>
                </a:solidFill>
                <a:latin typeface="Comic Sans MS" panose="030F0702030302020204" pitchFamily="66" charset="0"/>
              </a:rPr>
              <a:t>growth of maritime economies and the </a:t>
            </a:r>
            <a:r>
              <a:rPr lang="en-US" sz="2000" b="1" dirty="0">
                <a:solidFill>
                  <a:srgbClr val="FFFF00"/>
                </a:solidFill>
                <a:latin typeface="Comic Sans MS" panose="030F0702030302020204" pitchFamily="66" charset="0"/>
              </a:rPr>
              <a:t>sustainable development</a:t>
            </a:r>
            <a:r>
              <a:rPr lang="en-US" sz="2000" dirty="0">
                <a:solidFill>
                  <a:schemeClr val="bg1"/>
                </a:solidFill>
                <a:latin typeface="Comic Sans MS" panose="030F0702030302020204" pitchFamily="66" charset="0"/>
              </a:rPr>
              <a:t> of marine areas.</a:t>
            </a:r>
          </a:p>
        </p:txBody>
      </p:sp>
    </p:spTree>
    <p:extLst>
      <p:ext uri="{BB962C8B-B14F-4D97-AF65-F5344CB8AC3E}">
        <p14:creationId xmlns:p14="http://schemas.microsoft.com/office/powerpoint/2010/main" val="2291013099"/>
      </p:ext>
    </p:extLst>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23554" name="Picture 2" descr="C:\Documents and Settings\Allan\My Documents\MY PICTURES\an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28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5" name="TextBox 2"/>
          <p:cNvSpPr txBox="1">
            <a:spLocks noChangeArrowheads="1"/>
          </p:cNvSpPr>
          <p:nvPr/>
        </p:nvSpPr>
        <p:spPr bwMode="auto">
          <a:xfrm>
            <a:off x="500063" y="285750"/>
            <a:ext cx="8643937"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Arial" pitchFamily="34" charset="0"/>
              </a:defRPr>
            </a:lvl1pPr>
            <a:lvl2pPr marL="742950" indent="-285750" eaLnBrk="0" hangingPunct="0">
              <a:spcBef>
                <a:spcPct val="20000"/>
              </a:spcBef>
              <a:buChar char="–"/>
              <a:defRPr sz="2800">
                <a:solidFill>
                  <a:schemeClr val="tx1"/>
                </a:solidFill>
                <a:latin typeface="Arial" pitchFamily="34" charset="0"/>
              </a:defRPr>
            </a:lvl2pPr>
            <a:lvl3pPr marL="1143000" indent="-228600" eaLnBrk="0" hangingPunct="0">
              <a:spcBef>
                <a:spcPct val="20000"/>
              </a:spcBef>
              <a:buChar char="•"/>
              <a:defRPr sz="2400">
                <a:solidFill>
                  <a:schemeClr val="tx1"/>
                </a:solidFill>
                <a:latin typeface="Arial" pitchFamily="34" charset="0"/>
              </a:defRPr>
            </a:lvl3pPr>
            <a:lvl4pPr marL="1600200" indent="-228600" eaLnBrk="0" hangingPunct="0">
              <a:spcBef>
                <a:spcPct val="20000"/>
              </a:spcBef>
              <a:buChar char="–"/>
              <a:defRPr sz="2000">
                <a:solidFill>
                  <a:schemeClr val="tx1"/>
                </a:solidFill>
                <a:latin typeface="Arial" pitchFamily="34" charset="0"/>
              </a:defRPr>
            </a:lvl4pPr>
            <a:lvl5pPr marL="2057400" indent="-228600" eaLnBrk="0" hangingPunct="0">
              <a:spcBef>
                <a:spcPct val="20000"/>
              </a:spcBef>
              <a:buChar char="»"/>
              <a:defRPr sz="2000">
                <a:solidFill>
                  <a:schemeClr val="tx1"/>
                </a:solidFill>
                <a:latin typeface="Arial" pitchFamily="34" charset="0"/>
              </a:defRPr>
            </a:lvl5pPr>
            <a:lvl6pPr marL="2514600" indent="-228600" eaLnBrk="0" fontAlgn="base" hangingPunct="0">
              <a:spcBef>
                <a:spcPct val="20000"/>
              </a:spcBef>
              <a:spcAft>
                <a:spcPct val="0"/>
              </a:spcAft>
              <a:buChar char="»"/>
              <a:defRPr sz="2000">
                <a:solidFill>
                  <a:schemeClr val="tx1"/>
                </a:solidFill>
                <a:latin typeface="Arial" pitchFamily="34" charset="0"/>
              </a:defRPr>
            </a:lvl6pPr>
            <a:lvl7pPr marL="2971800" indent="-228600" eaLnBrk="0" fontAlgn="base" hangingPunct="0">
              <a:spcBef>
                <a:spcPct val="20000"/>
              </a:spcBef>
              <a:spcAft>
                <a:spcPct val="0"/>
              </a:spcAft>
              <a:buChar char="»"/>
              <a:defRPr sz="2000">
                <a:solidFill>
                  <a:schemeClr val="tx1"/>
                </a:solidFill>
                <a:latin typeface="Arial" pitchFamily="34" charset="0"/>
              </a:defRPr>
            </a:lvl7pPr>
            <a:lvl8pPr marL="3429000" indent="-228600" eaLnBrk="0" fontAlgn="base" hangingPunct="0">
              <a:spcBef>
                <a:spcPct val="20000"/>
              </a:spcBef>
              <a:spcAft>
                <a:spcPct val="0"/>
              </a:spcAft>
              <a:buChar char="»"/>
              <a:defRPr sz="2000">
                <a:solidFill>
                  <a:schemeClr val="tx1"/>
                </a:solidFill>
                <a:latin typeface="Arial" pitchFamily="34" charset="0"/>
              </a:defRPr>
            </a:lvl8pPr>
            <a:lvl9pPr marL="3886200" indent="-228600" eaLnBrk="0" fontAlgn="base" hangingPunct="0">
              <a:spcBef>
                <a:spcPct val="20000"/>
              </a:spcBef>
              <a:spcAft>
                <a:spcPct val="0"/>
              </a:spcAft>
              <a:buChar char="»"/>
              <a:defRPr sz="2000">
                <a:solidFill>
                  <a:schemeClr val="tx1"/>
                </a:solidFill>
                <a:latin typeface="Arial" pitchFamily="34" charset="0"/>
              </a:defRPr>
            </a:lvl9pPr>
          </a:lstStyle>
          <a:p>
            <a:pPr eaLnBrk="1" hangingPunct="1">
              <a:spcBef>
                <a:spcPct val="0"/>
              </a:spcBef>
              <a:buFontTx/>
              <a:buNone/>
            </a:pPr>
            <a:r>
              <a:rPr lang="en-GB" altLang="en-US" sz="2400" b="1" dirty="0">
                <a:solidFill>
                  <a:srgbClr val="002060"/>
                </a:solidFill>
                <a:latin typeface="Comic Sans MS" pitchFamily="66" charset="0"/>
              </a:rPr>
              <a:t>Marine Strategy Framework: Protection  of ecosystem; Sustainable resource usage; common approaches: </a:t>
            </a:r>
          </a:p>
          <a:p>
            <a:pPr eaLnBrk="1" hangingPunct="1">
              <a:spcBef>
                <a:spcPct val="0"/>
              </a:spcBef>
              <a:buFontTx/>
              <a:buNone/>
            </a:pPr>
            <a:r>
              <a:rPr lang="en-GB" altLang="en-US" sz="2400" b="1" dirty="0">
                <a:solidFill>
                  <a:srgbClr val="002060"/>
                </a:solidFill>
                <a:latin typeface="Comic Sans MS" pitchFamily="66" charset="0"/>
              </a:rPr>
              <a:t>5 </a:t>
            </a:r>
            <a:r>
              <a:rPr lang="en-GB" altLang="en-US" sz="2400" b="1" dirty="0" smtClean="0">
                <a:solidFill>
                  <a:srgbClr val="002060"/>
                </a:solidFill>
                <a:latin typeface="Comic Sans MS" pitchFamily="66" charset="0"/>
              </a:rPr>
              <a:t>steps</a:t>
            </a:r>
          </a:p>
          <a:p>
            <a:pPr eaLnBrk="1" hangingPunct="1">
              <a:spcBef>
                <a:spcPct val="0"/>
              </a:spcBef>
              <a:buFontTx/>
              <a:buNone/>
            </a:pPr>
            <a:endParaRPr lang="en-GB" altLang="en-US" sz="2400" b="1" dirty="0">
              <a:solidFill>
                <a:srgbClr val="002060"/>
              </a:solidFill>
              <a:latin typeface="Comic Sans MS" pitchFamily="66" charset="0"/>
            </a:endParaRPr>
          </a:p>
          <a:p>
            <a:pPr eaLnBrk="1" hangingPunct="1">
              <a:spcBef>
                <a:spcPct val="0"/>
              </a:spcBef>
              <a:buFontTx/>
              <a:buNone/>
            </a:pPr>
            <a:r>
              <a:rPr lang="en-GB" altLang="en-US" sz="2400" b="1" dirty="0">
                <a:solidFill>
                  <a:srgbClr val="002060"/>
                </a:solidFill>
                <a:latin typeface="Comic Sans MS" pitchFamily="66" charset="0"/>
              </a:rPr>
              <a:t>To be implemented by 2020. </a:t>
            </a:r>
            <a:endParaRPr lang="en-US" altLang="en-US" sz="2400" b="1" dirty="0">
              <a:solidFill>
                <a:srgbClr val="002060"/>
              </a:solidFill>
              <a:latin typeface="Comic Sans MS" pitchFamily="66" charset="0"/>
            </a:endParaRPr>
          </a:p>
        </p:txBody>
      </p:sp>
    </p:spTree>
    <p:extLst>
      <p:ext uri="{BB962C8B-B14F-4D97-AF65-F5344CB8AC3E}">
        <p14:creationId xmlns:p14="http://schemas.microsoft.com/office/powerpoint/2010/main" val="2763023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4528" y="980728"/>
            <a:ext cx="9029223" cy="1143000"/>
          </a:xfrm>
        </p:spPr>
        <p:txBody>
          <a:bodyPr>
            <a:normAutofit fontScale="90000"/>
          </a:bodyPr>
          <a:lstStyle/>
          <a:p>
            <a:r>
              <a:rPr lang="en-US" sz="3600" b="1" dirty="0" smtClean="0">
                <a:solidFill>
                  <a:srgbClr val="92D050"/>
                </a:solidFill>
              </a:rPr>
              <a:t>Integrating coastal and maritime policies/plans: some questions</a:t>
            </a:r>
            <a:r>
              <a:rPr lang="en-US" sz="3600" b="1" dirty="0">
                <a:solidFill>
                  <a:srgbClr val="92D050"/>
                </a:solidFill>
              </a:rPr>
              <a:t>?</a:t>
            </a:r>
          </a:p>
        </p:txBody>
      </p:sp>
      <p:sp>
        <p:nvSpPr>
          <p:cNvPr id="3" name="Content Placeholder 2"/>
          <p:cNvSpPr>
            <a:spLocks noGrp="1"/>
          </p:cNvSpPr>
          <p:nvPr>
            <p:ph idx="1"/>
          </p:nvPr>
        </p:nvSpPr>
        <p:spPr>
          <a:xfrm>
            <a:off x="107504" y="1988840"/>
            <a:ext cx="8856984" cy="4525963"/>
          </a:xfrm>
        </p:spPr>
        <p:txBody>
          <a:bodyPr>
            <a:normAutofit/>
          </a:bodyPr>
          <a:lstStyle/>
          <a:p>
            <a:pPr lvl="0"/>
            <a:r>
              <a:rPr lang="pt-BR" sz="2000" b="1" dirty="0" smtClean="0">
                <a:solidFill>
                  <a:schemeClr val="bg1"/>
                </a:solidFill>
                <a:latin typeface="+mj-lt"/>
              </a:rPr>
              <a:t>Are </a:t>
            </a:r>
            <a:r>
              <a:rPr lang="pt-BR" sz="2000" b="1" dirty="0" smtClean="0">
                <a:solidFill>
                  <a:srgbClr val="00B0F0"/>
                </a:solidFill>
                <a:latin typeface="+mj-lt"/>
              </a:rPr>
              <a:t>national</a:t>
            </a:r>
            <a:r>
              <a:rPr lang="pt-BR" sz="2000" b="1" dirty="0" smtClean="0">
                <a:solidFill>
                  <a:schemeClr val="bg1"/>
                </a:solidFill>
                <a:latin typeface="+mj-lt"/>
              </a:rPr>
              <a:t> policies and plans in place for both </a:t>
            </a:r>
            <a:r>
              <a:rPr lang="pt-BR" sz="2000" b="1" dirty="0" smtClean="0">
                <a:solidFill>
                  <a:srgbClr val="00B0F0"/>
                </a:solidFill>
                <a:latin typeface="+mj-lt"/>
              </a:rPr>
              <a:t>coastal zone and  ocean?</a:t>
            </a:r>
            <a:r>
              <a:rPr lang="pt-BR" sz="2000" b="1" dirty="0">
                <a:solidFill>
                  <a:schemeClr val="bg1"/>
                </a:solidFill>
                <a:latin typeface="+mj-lt"/>
              </a:rPr>
              <a:t> </a:t>
            </a:r>
            <a:endParaRPr lang="pt-BR" sz="2000" b="1" dirty="0" smtClean="0">
              <a:solidFill>
                <a:schemeClr val="bg1"/>
              </a:solidFill>
              <a:latin typeface="+mj-lt"/>
            </a:endParaRPr>
          </a:p>
          <a:p>
            <a:pPr lvl="0"/>
            <a:r>
              <a:rPr lang="pt-BR" sz="2000" b="1" dirty="0" smtClean="0">
                <a:solidFill>
                  <a:schemeClr val="bg1"/>
                </a:solidFill>
                <a:latin typeface="+mj-lt"/>
              </a:rPr>
              <a:t>Is </a:t>
            </a:r>
            <a:r>
              <a:rPr lang="pt-BR" sz="2000" b="1" dirty="0">
                <a:solidFill>
                  <a:schemeClr val="bg1"/>
                </a:solidFill>
                <a:latin typeface="+mj-lt"/>
              </a:rPr>
              <a:t>there </a:t>
            </a:r>
            <a:r>
              <a:rPr lang="pt-BR" sz="2000" b="1" dirty="0" smtClean="0">
                <a:solidFill>
                  <a:srgbClr val="00B0F0"/>
                </a:solidFill>
                <a:latin typeface="+mj-lt"/>
              </a:rPr>
              <a:t>public </a:t>
            </a:r>
            <a:r>
              <a:rPr lang="pt-BR" sz="2000" b="1" dirty="0">
                <a:solidFill>
                  <a:srgbClr val="00B0F0"/>
                </a:solidFill>
                <a:latin typeface="+mj-lt"/>
              </a:rPr>
              <a:t>participation </a:t>
            </a:r>
            <a:r>
              <a:rPr lang="pt-BR" sz="2000" b="1" dirty="0" smtClean="0">
                <a:solidFill>
                  <a:srgbClr val="00B0F0"/>
                </a:solidFill>
                <a:latin typeface="+mj-lt"/>
              </a:rPr>
              <a:t>&amp; stakeholder involvement, flexibility </a:t>
            </a:r>
            <a:r>
              <a:rPr lang="pt-BR" sz="2000" b="1" dirty="0" smtClean="0">
                <a:solidFill>
                  <a:schemeClr val="bg1"/>
                </a:solidFill>
                <a:latin typeface="+mj-lt"/>
              </a:rPr>
              <a:t> </a:t>
            </a:r>
            <a:r>
              <a:rPr lang="pt-BR" sz="2000" b="1" dirty="0" smtClean="0">
                <a:solidFill>
                  <a:srgbClr val="00B0F0"/>
                </a:solidFill>
                <a:latin typeface="+mj-lt"/>
              </a:rPr>
              <a:t>(</a:t>
            </a:r>
            <a:r>
              <a:rPr lang="pt-BR" sz="2000" b="1" dirty="0">
                <a:solidFill>
                  <a:srgbClr val="00B0F0"/>
                </a:solidFill>
                <a:latin typeface="+mj-lt"/>
              </a:rPr>
              <a:t>systemic </a:t>
            </a:r>
            <a:r>
              <a:rPr lang="pt-BR" sz="2000" b="1" i="1" dirty="0">
                <a:solidFill>
                  <a:srgbClr val="00B0F0"/>
                </a:solidFill>
                <a:latin typeface="+mj-lt"/>
              </a:rPr>
              <a:t>vs. </a:t>
            </a:r>
            <a:r>
              <a:rPr lang="pt-BR" sz="2000" b="1" dirty="0">
                <a:solidFill>
                  <a:srgbClr val="00B0F0"/>
                </a:solidFill>
                <a:latin typeface="+mj-lt"/>
              </a:rPr>
              <a:t>a </a:t>
            </a:r>
            <a:r>
              <a:rPr lang="pt-BR" sz="2000" b="1" dirty="0" smtClean="0">
                <a:solidFill>
                  <a:srgbClr val="00B0F0"/>
                </a:solidFill>
                <a:latin typeface="+mj-lt"/>
              </a:rPr>
              <a:t>sectoral?).</a:t>
            </a:r>
            <a:r>
              <a:rPr lang="pt-BR" sz="2000" b="1" dirty="0" smtClean="0">
                <a:solidFill>
                  <a:schemeClr val="bg1"/>
                </a:solidFill>
                <a:latin typeface="+mj-lt"/>
              </a:rPr>
              <a:t> </a:t>
            </a:r>
            <a:r>
              <a:rPr lang="pt-BR" sz="2000" b="1" dirty="0">
                <a:solidFill>
                  <a:schemeClr val="bg1"/>
                </a:solidFill>
                <a:latin typeface="+mj-lt"/>
              </a:rPr>
              <a:t>n</a:t>
            </a:r>
            <a:r>
              <a:rPr lang="pt-BR" sz="2000" b="1" dirty="0" smtClean="0">
                <a:solidFill>
                  <a:schemeClr val="bg1"/>
                </a:solidFill>
                <a:latin typeface="+mj-lt"/>
              </a:rPr>
              <a:t>b. </a:t>
            </a:r>
            <a:r>
              <a:rPr lang="pt-BR" sz="2000" b="1" dirty="0">
                <a:solidFill>
                  <a:schemeClr val="bg1"/>
                </a:solidFill>
                <a:latin typeface="+mj-lt"/>
              </a:rPr>
              <a:t>People and institutions </a:t>
            </a:r>
            <a:r>
              <a:rPr lang="pt-BR" sz="2000" b="1" dirty="0" smtClean="0">
                <a:solidFill>
                  <a:schemeClr val="bg1"/>
                </a:solidFill>
                <a:latin typeface="+mj-lt"/>
              </a:rPr>
              <a:t>temd to </a:t>
            </a:r>
            <a:r>
              <a:rPr lang="pt-BR" sz="2000" b="1" dirty="0" smtClean="0">
                <a:solidFill>
                  <a:srgbClr val="00B0F0"/>
                </a:solidFill>
                <a:latin typeface="+mj-lt"/>
              </a:rPr>
              <a:t>resist</a:t>
            </a:r>
            <a:r>
              <a:rPr lang="pt-BR" sz="2000" b="1" dirty="0" smtClean="0">
                <a:solidFill>
                  <a:schemeClr val="bg1"/>
                </a:solidFill>
                <a:latin typeface="+mj-lt"/>
              </a:rPr>
              <a:t> </a:t>
            </a:r>
            <a:r>
              <a:rPr lang="pt-BR" sz="2000" b="1" dirty="0">
                <a:solidFill>
                  <a:schemeClr val="bg1"/>
                </a:solidFill>
                <a:latin typeface="+mj-lt"/>
              </a:rPr>
              <a:t>change. </a:t>
            </a:r>
            <a:endParaRPr lang="en-US" sz="2000" b="1" dirty="0" smtClean="0">
              <a:solidFill>
                <a:srgbClr val="00B0F0"/>
              </a:solidFill>
              <a:latin typeface="+mj-lt"/>
            </a:endParaRPr>
          </a:p>
          <a:p>
            <a:pPr lvl="0"/>
            <a:r>
              <a:rPr lang="x-none" sz="2000" b="1" smtClean="0">
                <a:solidFill>
                  <a:schemeClr val="bg1"/>
                </a:solidFill>
                <a:latin typeface="+mj-lt"/>
              </a:rPr>
              <a:t>Are </a:t>
            </a:r>
            <a:r>
              <a:rPr lang="en-US" sz="2000" b="1" dirty="0" smtClean="0">
                <a:solidFill>
                  <a:srgbClr val="00B0F0"/>
                </a:solidFill>
                <a:latin typeface="+mj-lt"/>
              </a:rPr>
              <a:t>ICM</a:t>
            </a:r>
            <a:r>
              <a:rPr lang="x-none" sz="2000" b="1" smtClean="0">
                <a:solidFill>
                  <a:schemeClr val="bg1"/>
                </a:solidFill>
                <a:latin typeface="+mj-lt"/>
              </a:rPr>
              <a:t> strategies </a:t>
            </a:r>
            <a:r>
              <a:rPr lang="en-US" sz="2000" b="1" dirty="0" smtClean="0">
                <a:solidFill>
                  <a:schemeClr val="bg1"/>
                </a:solidFill>
                <a:latin typeface="+mj-lt"/>
              </a:rPr>
              <a:t>coordinated </a:t>
            </a:r>
            <a:r>
              <a:rPr lang="x-none" sz="2000" b="1" smtClean="0">
                <a:solidFill>
                  <a:schemeClr val="bg1"/>
                </a:solidFill>
                <a:latin typeface="+mj-lt"/>
              </a:rPr>
              <a:t>with </a:t>
            </a:r>
            <a:r>
              <a:rPr lang="x-none" sz="2000" b="1" smtClean="0">
                <a:solidFill>
                  <a:srgbClr val="00B0F0"/>
                </a:solidFill>
                <a:latin typeface="+mj-lt"/>
              </a:rPr>
              <a:t>MSP</a:t>
            </a:r>
            <a:r>
              <a:rPr lang="x-none" sz="2000" b="1" smtClean="0">
                <a:solidFill>
                  <a:schemeClr val="bg1"/>
                </a:solidFill>
                <a:latin typeface="+mj-lt"/>
              </a:rPr>
              <a:t> policies? </a:t>
            </a:r>
            <a:endParaRPr lang="en-US" sz="2000" b="1" dirty="0" smtClean="0">
              <a:solidFill>
                <a:schemeClr val="bg1"/>
              </a:solidFill>
              <a:latin typeface="+mj-lt"/>
            </a:endParaRPr>
          </a:p>
          <a:p>
            <a:r>
              <a:rPr lang="en-US" sz="2000" b="1" dirty="0" smtClean="0">
                <a:solidFill>
                  <a:schemeClr val="bg1"/>
                </a:solidFill>
                <a:latin typeface="+mj-lt"/>
              </a:rPr>
              <a:t>Do they share </a:t>
            </a:r>
            <a:r>
              <a:rPr lang="x-none" sz="2000" b="1" smtClean="0">
                <a:solidFill>
                  <a:srgbClr val="00B0F0"/>
                </a:solidFill>
                <a:latin typeface="+mj-lt"/>
              </a:rPr>
              <a:t>common goals/overarching objectives?</a:t>
            </a:r>
            <a:endParaRPr lang="en-US" sz="2000" b="1" dirty="0" smtClean="0">
              <a:solidFill>
                <a:srgbClr val="00B0F0"/>
              </a:solidFill>
              <a:latin typeface="+mj-lt"/>
            </a:endParaRPr>
          </a:p>
          <a:p>
            <a:pPr lvl="0"/>
            <a:r>
              <a:rPr lang="x-none" sz="2000" b="1" smtClean="0">
                <a:solidFill>
                  <a:schemeClr val="bg1"/>
                </a:solidFill>
                <a:latin typeface="+mj-lt"/>
              </a:rPr>
              <a:t>Are </a:t>
            </a:r>
            <a:r>
              <a:rPr lang="x-none" sz="2000" b="1" smtClean="0">
                <a:solidFill>
                  <a:srgbClr val="00B0F0"/>
                </a:solidFill>
                <a:latin typeface="+mj-lt"/>
              </a:rPr>
              <a:t>planning instruments </a:t>
            </a:r>
            <a:r>
              <a:rPr lang="x-none" sz="2000" b="1" smtClean="0">
                <a:solidFill>
                  <a:schemeClr val="bg1"/>
                </a:solidFill>
                <a:latin typeface="+mj-lt"/>
              </a:rPr>
              <a:t>for coast and ocean </a:t>
            </a:r>
            <a:r>
              <a:rPr lang="x-none" sz="2000" b="1" smtClean="0">
                <a:solidFill>
                  <a:srgbClr val="00B0F0"/>
                </a:solidFill>
                <a:latin typeface="+mj-lt"/>
              </a:rPr>
              <a:t>compatible?</a:t>
            </a:r>
            <a:endParaRPr lang="en-US" sz="2000" b="1" dirty="0" smtClean="0">
              <a:solidFill>
                <a:srgbClr val="00B0F0"/>
              </a:solidFill>
              <a:latin typeface="+mj-lt"/>
            </a:endParaRPr>
          </a:p>
          <a:p>
            <a:pPr lvl="0"/>
            <a:r>
              <a:rPr lang="x-none" sz="2000" b="1" smtClean="0">
                <a:solidFill>
                  <a:schemeClr val="bg1"/>
                </a:solidFill>
                <a:latin typeface="+mj-lt"/>
              </a:rPr>
              <a:t>Is there </a:t>
            </a:r>
            <a:r>
              <a:rPr lang="x-none" sz="2000" b="1" smtClean="0">
                <a:solidFill>
                  <a:srgbClr val="00B0F0"/>
                </a:solidFill>
                <a:latin typeface="+mj-lt"/>
              </a:rPr>
              <a:t>coordination between agencies </a:t>
            </a:r>
            <a:r>
              <a:rPr lang="x-none" sz="2000" b="1" smtClean="0">
                <a:solidFill>
                  <a:schemeClr val="bg1"/>
                </a:solidFill>
                <a:latin typeface="+mj-lt"/>
              </a:rPr>
              <a:t>responsible for ICM and MSP?</a:t>
            </a:r>
            <a:endParaRPr lang="en-US" sz="2000" b="1" dirty="0" smtClean="0">
              <a:solidFill>
                <a:schemeClr val="bg1"/>
              </a:solidFill>
              <a:latin typeface="+mj-lt"/>
            </a:endParaRPr>
          </a:p>
          <a:p>
            <a:pPr lvl="0"/>
            <a:r>
              <a:rPr lang="x-none" sz="2000" b="1" smtClean="0">
                <a:solidFill>
                  <a:schemeClr val="bg1"/>
                </a:solidFill>
                <a:latin typeface="+mj-lt"/>
              </a:rPr>
              <a:t>Are there </a:t>
            </a:r>
            <a:r>
              <a:rPr lang="x-none" sz="2000" b="1" smtClean="0">
                <a:solidFill>
                  <a:srgbClr val="00B0F0"/>
                </a:solidFill>
                <a:latin typeface="+mj-lt"/>
              </a:rPr>
              <a:t>common</a:t>
            </a:r>
            <a:r>
              <a:rPr lang="en-GB" sz="2000" b="1" dirty="0" smtClean="0">
                <a:solidFill>
                  <a:srgbClr val="00B0F0"/>
                </a:solidFill>
                <a:latin typeface="+mj-lt"/>
              </a:rPr>
              <a:t>/appropriate </a:t>
            </a:r>
            <a:r>
              <a:rPr lang="x-none" sz="2000" b="1" smtClean="0">
                <a:solidFill>
                  <a:srgbClr val="00B0F0"/>
                </a:solidFill>
                <a:latin typeface="+mj-lt"/>
              </a:rPr>
              <a:t>indicators?</a:t>
            </a:r>
            <a:r>
              <a:rPr lang="x-none" sz="2000" b="1" smtClean="0">
                <a:solidFill>
                  <a:schemeClr val="bg1"/>
                </a:solidFill>
                <a:latin typeface="+mj-lt"/>
              </a:rPr>
              <a:t> In what areas/fields?</a:t>
            </a:r>
            <a:endParaRPr lang="en-US" sz="2000" b="1" dirty="0" smtClean="0">
              <a:solidFill>
                <a:schemeClr val="bg1"/>
              </a:solidFill>
              <a:latin typeface="+mj-lt"/>
            </a:endParaRPr>
          </a:p>
          <a:p>
            <a:pPr lvl="0"/>
            <a:r>
              <a:rPr lang="en-US" sz="2000" b="1" dirty="0" smtClean="0">
                <a:solidFill>
                  <a:schemeClr val="bg1"/>
                </a:solidFill>
                <a:latin typeface="+mj-lt"/>
              </a:rPr>
              <a:t>Is there scope for </a:t>
            </a:r>
            <a:r>
              <a:rPr lang="en-US" sz="2000" b="1" dirty="0" smtClean="0">
                <a:solidFill>
                  <a:srgbClr val="00B0F0"/>
                </a:solidFill>
                <a:latin typeface="+mj-lt"/>
              </a:rPr>
              <a:t>integrated measures?</a:t>
            </a:r>
          </a:p>
        </p:txBody>
      </p:sp>
      <p:pic>
        <p:nvPicPr>
          <p:cNvPr id="15362" name="Picture 2" descr="C:\Users\Allan\Pictures\Aber storms 2013\155249829-cca63864-16d2-4ff1-b507-79c691494dc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88224" y="5214452"/>
            <a:ext cx="2382018" cy="1678911"/>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descr="C:\Users\Allan\Pictures\Aber storms 2013\155251022-4290b5d4-b451-468f-a2df-fbe83c2e49fb.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5218148"/>
            <a:ext cx="2553891" cy="178322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07504" y="188640"/>
            <a:ext cx="8862738" cy="923330"/>
          </a:xfrm>
          <a:prstGeom prst="rect">
            <a:avLst/>
          </a:prstGeom>
        </p:spPr>
        <p:txBody>
          <a:bodyPr wrap="square">
            <a:spAutoFit/>
          </a:bodyPr>
          <a:lstStyle/>
          <a:p>
            <a:pPr>
              <a:buNone/>
            </a:pPr>
            <a:r>
              <a:rPr lang="en-US" b="1" dirty="0">
                <a:solidFill>
                  <a:schemeClr val="accent6">
                    <a:lumMod val="75000"/>
                  </a:schemeClr>
                </a:solidFill>
                <a:latin typeface="Comic Sans MS" panose="030F0702030302020204" pitchFamily="66" charset="0"/>
              </a:rPr>
              <a:t>On 12 March 2014, a </a:t>
            </a:r>
            <a:r>
              <a:rPr lang="en-US" b="1" dirty="0">
                <a:solidFill>
                  <a:srgbClr val="00B0F0"/>
                </a:solidFill>
                <a:latin typeface="Comic Sans MS" panose="030F0702030302020204" pitchFamily="66" charset="0"/>
              </a:rPr>
              <a:t>draft directive was approved establishing </a:t>
            </a:r>
            <a:r>
              <a:rPr lang="en-US" b="1" dirty="0">
                <a:solidFill>
                  <a:schemeClr val="accent6">
                    <a:lumMod val="75000"/>
                  </a:schemeClr>
                </a:solidFill>
                <a:latin typeface="Comic Sans MS" panose="030F0702030302020204" pitchFamily="66" charset="0"/>
              </a:rPr>
              <a:t>a framework for… </a:t>
            </a:r>
            <a:r>
              <a:rPr lang="en-US" b="1" i="1" dirty="0">
                <a:solidFill>
                  <a:schemeClr val="accent6">
                    <a:lumMod val="75000"/>
                  </a:schemeClr>
                </a:solidFill>
                <a:latin typeface="Comic Sans MS" panose="030F0702030302020204" pitchFamily="66" charset="0"/>
              </a:rPr>
              <a:t>maritime spatial planning</a:t>
            </a:r>
            <a:r>
              <a:rPr lang="en-US" b="1" dirty="0">
                <a:solidFill>
                  <a:schemeClr val="accent6">
                    <a:lumMod val="75000"/>
                  </a:schemeClr>
                </a:solidFill>
                <a:latin typeface="Comic Sans MS" panose="030F0702030302020204" pitchFamily="66" charset="0"/>
              </a:rPr>
              <a:t>  … aimed at contributing to</a:t>
            </a:r>
            <a:r>
              <a:rPr lang="en-US" b="1" dirty="0">
                <a:solidFill>
                  <a:schemeClr val="bg1"/>
                </a:solidFill>
                <a:latin typeface="Comic Sans MS" panose="030F0702030302020204" pitchFamily="66" charset="0"/>
              </a:rPr>
              <a:t> </a:t>
            </a:r>
            <a:r>
              <a:rPr lang="en-US" b="1" dirty="0">
                <a:solidFill>
                  <a:schemeClr val="accent6">
                    <a:lumMod val="75000"/>
                  </a:schemeClr>
                </a:solidFill>
                <a:latin typeface="Comic Sans MS" panose="030F0702030302020204" pitchFamily="66" charset="0"/>
              </a:rPr>
              <a:t>sustainable growth of maritime economies and the</a:t>
            </a:r>
            <a:r>
              <a:rPr lang="en-US" b="1" dirty="0">
                <a:solidFill>
                  <a:schemeClr val="bg1"/>
                </a:solidFill>
                <a:latin typeface="Comic Sans MS" panose="030F0702030302020204" pitchFamily="66" charset="0"/>
              </a:rPr>
              <a:t> </a:t>
            </a:r>
            <a:r>
              <a:rPr lang="en-US" b="1" dirty="0">
                <a:solidFill>
                  <a:srgbClr val="FFFF00"/>
                </a:solidFill>
                <a:latin typeface="Comic Sans MS" panose="030F0702030302020204" pitchFamily="66" charset="0"/>
              </a:rPr>
              <a:t>sustainable development</a:t>
            </a:r>
            <a:r>
              <a:rPr lang="en-US" dirty="0">
                <a:solidFill>
                  <a:schemeClr val="bg1"/>
                </a:solidFill>
                <a:latin typeface="Comic Sans MS" panose="030F0702030302020204" pitchFamily="66" charset="0"/>
              </a:rPr>
              <a:t> </a:t>
            </a:r>
            <a:r>
              <a:rPr lang="en-US" b="1" dirty="0">
                <a:solidFill>
                  <a:schemeClr val="accent6">
                    <a:lumMod val="75000"/>
                  </a:schemeClr>
                </a:solidFill>
                <a:latin typeface="Comic Sans MS" panose="030F0702030302020204" pitchFamily="66" charset="0"/>
              </a:rPr>
              <a:t>of marine areas</a:t>
            </a:r>
            <a:r>
              <a:rPr lang="en-US" dirty="0">
                <a:solidFill>
                  <a:schemeClr val="bg1"/>
                </a:solidFill>
                <a:latin typeface="Comic Sans MS" panose="030F0702030302020204" pitchFamily="66" charset="0"/>
              </a:rPr>
              <a:t>.</a:t>
            </a:r>
          </a:p>
        </p:txBody>
      </p:sp>
      <p:pic>
        <p:nvPicPr>
          <p:cNvPr id="7" name="Picture 6" descr="C:\Users\Allan\Desktop\155250867-300fa9e3-4353-4849-8a79-418c2127b75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63888" y="5218147"/>
            <a:ext cx="2448272" cy="1639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126799"/>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4" name="Rectangle 3"/>
          <p:cNvSpPr/>
          <p:nvPr/>
        </p:nvSpPr>
        <p:spPr>
          <a:xfrm>
            <a:off x="251520" y="32997"/>
            <a:ext cx="8712968" cy="7171194"/>
          </a:xfrm>
          <a:prstGeom prst="rect">
            <a:avLst/>
          </a:prstGeom>
        </p:spPr>
        <p:txBody>
          <a:bodyPr wrap="square">
            <a:spAutoFit/>
          </a:bodyPr>
          <a:lstStyle/>
          <a:p>
            <a:r>
              <a:rPr lang="en-GB" sz="2000" dirty="0" smtClean="0">
                <a:solidFill>
                  <a:schemeClr val="bg1"/>
                </a:solidFill>
                <a:latin typeface="Comic Sans MS" panose="030F0702030302020204" pitchFamily="66" charset="0"/>
              </a:rPr>
              <a:t>The </a:t>
            </a:r>
            <a:r>
              <a:rPr lang="en-GB" sz="2000" b="1" dirty="0" smtClean="0">
                <a:solidFill>
                  <a:srgbClr val="FFFF00"/>
                </a:solidFill>
                <a:latin typeface="Comic Sans MS" panose="030F0702030302020204" pitchFamily="66" charset="0"/>
              </a:rPr>
              <a:t>National Flood Emergency Framework </a:t>
            </a:r>
            <a:r>
              <a:rPr lang="en-GB" sz="2000" dirty="0" smtClean="0">
                <a:solidFill>
                  <a:schemeClr val="bg1"/>
                </a:solidFill>
                <a:latin typeface="Comic Sans MS" panose="030F0702030302020204" pitchFamily="66" charset="0"/>
              </a:rPr>
              <a:t>concept was promoted by Sir Michael Pitt re </a:t>
            </a:r>
            <a:r>
              <a:rPr lang="en-GB" sz="2000" b="1" dirty="0" smtClean="0">
                <a:solidFill>
                  <a:schemeClr val="accent6">
                    <a:lumMod val="75000"/>
                  </a:schemeClr>
                </a:solidFill>
                <a:latin typeface="Comic Sans MS" panose="030F0702030302020204" pitchFamily="66" charset="0"/>
              </a:rPr>
              <a:t>summer</a:t>
            </a:r>
            <a:r>
              <a:rPr lang="en-GB" sz="2000" dirty="0" smtClean="0">
                <a:solidFill>
                  <a:schemeClr val="bg1"/>
                </a:solidFill>
                <a:latin typeface="Comic Sans MS" panose="030F0702030302020204" pitchFamily="66" charset="0"/>
              </a:rPr>
              <a:t> </a:t>
            </a:r>
            <a:r>
              <a:rPr lang="en-GB" sz="2000" b="1" dirty="0" smtClean="0">
                <a:solidFill>
                  <a:schemeClr val="accent6">
                    <a:lumMod val="75000"/>
                  </a:schemeClr>
                </a:solidFill>
                <a:latin typeface="Comic Sans MS" panose="030F0702030302020204" pitchFamily="66" charset="0"/>
              </a:rPr>
              <a:t>2007</a:t>
            </a:r>
            <a:r>
              <a:rPr lang="en-GB" sz="2000" dirty="0" smtClean="0">
                <a:solidFill>
                  <a:schemeClr val="bg1"/>
                </a:solidFill>
                <a:latin typeface="Comic Sans MS" panose="030F0702030302020204" pitchFamily="66" charset="0"/>
              </a:rPr>
              <a:t> floods.</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 </a:t>
            </a:r>
            <a:r>
              <a:rPr lang="en-GB" sz="2000" b="1" dirty="0" smtClean="0">
                <a:solidFill>
                  <a:srgbClr val="FFFF00"/>
                </a:solidFill>
                <a:latin typeface="Comic Sans MS" panose="030F0702030302020204" pitchFamily="66" charset="0"/>
              </a:rPr>
              <a:t>PURPOSE -to provide a forward looking policy framework for flood emergency planning and respons</a:t>
            </a:r>
            <a:r>
              <a:rPr lang="en-GB" sz="2000" dirty="0" smtClean="0">
                <a:solidFill>
                  <a:srgbClr val="FFFF00"/>
                </a:solidFill>
                <a:latin typeface="Comic Sans MS" panose="030F0702030302020204" pitchFamily="66" charset="0"/>
              </a:rPr>
              <a:t>e</a:t>
            </a:r>
            <a:r>
              <a:rPr lang="en-GB" sz="2000" dirty="0" smtClean="0">
                <a:solidFill>
                  <a:schemeClr val="bg1"/>
                </a:solidFill>
                <a:latin typeface="Comic Sans MS" panose="030F0702030302020204" pitchFamily="66" charset="0"/>
              </a:rPr>
              <a:t>. </a:t>
            </a:r>
            <a:r>
              <a:rPr lang="en-GB" sz="2000" dirty="0">
                <a:solidFill>
                  <a:schemeClr val="bg1"/>
                </a:solidFill>
                <a:latin typeface="Comic Sans MS" panose="030F0702030302020204" pitchFamily="66" charset="0"/>
              </a:rPr>
              <a:t>B</a:t>
            </a:r>
            <a:r>
              <a:rPr lang="en-GB" sz="2000" dirty="0" smtClean="0">
                <a:solidFill>
                  <a:schemeClr val="bg1"/>
                </a:solidFill>
                <a:latin typeface="Comic Sans MS" panose="030F0702030302020204" pitchFamily="66" charset="0"/>
              </a:rPr>
              <a:t>rings together information, guidance and key policies </a:t>
            </a:r>
            <a:r>
              <a:rPr lang="en-GB" sz="2000" dirty="0">
                <a:solidFill>
                  <a:schemeClr val="bg1"/>
                </a:solidFill>
                <a:latin typeface="Comic Sans MS" panose="030F0702030302020204" pitchFamily="66" charset="0"/>
              </a:rPr>
              <a:t>-</a:t>
            </a:r>
            <a:r>
              <a:rPr lang="en-GB" sz="2000" dirty="0" smtClean="0">
                <a:solidFill>
                  <a:schemeClr val="bg1"/>
                </a:solidFill>
                <a:latin typeface="Comic Sans MS" panose="030F0702030302020204" pitchFamily="66" charset="0"/>
              </a:rPr>
              <a:t> a resource for flood emergency planning at national/regional and local levels to: </a:t>
            </a:r>
            <a:endParaRPr lang="en-GB" sz="2000" dirty="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 </a:t>
            </a:r>
            <a:endParaRPr lang="en-GB" sz="2000" b="1" dirty="0" smtClean="0">
              <a:solidFill>
                <a:srgbClr val="FFFF00"/>
              </a:solidFill>
              <a:latin typeface="Comic Sans MS" panose="030F0702030302020204" pitchFamily="66" charset="0"/>
            </a:endParaRPr>
          </a:p>
          <a:p>
            <a:r>
              <a:rPr lang="en-GB" sz="2000" dirty="0" smtClean="0">
                <a:solidFill>
                  <a:schemeClr val="bg1"/>
                </a:solidFill>
                <a:latin typeface="Comic Sans MS" panose="030F0702030302020204" pitchFamily="66" charset="0"/>
              </a:rPr>
              <a:t> •ensure delivery bodies understand </a:t>
            </a:r>
            <a:r>
              <a:rPr lang="en-GB" sz="2000" b="1" dirty="0" smtClean="0">
                <a:solidFill>
                  <a:srgbClr val="00B0F0"/>
                </a:solidFill>
                <a:latin typeface="Comic Sans MS" panose="030F0702030302020204" pitchFamily="66" charset="0"/>
              </a:rPr>
              <a:t>respective roles/responsibilities.</a:t>
            </a:r>
          </a:p>
          <a:p>
            <a:endParaRPr lang="en-GB" sz="2000" b="1" dirty="0" smtClean="0">
              <a:solidFill>
                <a:srgbClr val="00B0F0"/>
              </a:solidFill>
              <a:latin typeface="Comic Sans MS" panose="030F0702030302020204" pitchFamily="66" charset="0"/>
            </a:endParaRPr>
          </a:p>
          <a:p>
            <a:r>
              <a:rPr lang="en-GB" sz="2000" dirty="0" smtClean="0">
                <a:solidFill>
                  <a:schemeClr val="bg1"/>
                </a:solidFill>
                <a:latin typeface="Comic Sans MS" panose="030F0702030302020204" pitchFamily="66" charset="0"/>
              </a:rPr>
              <a:t>• give all players a </a:t>
            </a:r>
            <a:r>
              <a:rPr lang="en-GB" sz="2000" b="1" dirty="0" smtClean="0">
                <a:solidFill>
                  <a:srgbClr val="00B0F0"/>
                </a:solidFill>
                <a:latin typeface="Comic Sans MS" panose="030F0702030302020204" pitchFamily="66" charset="0"/>
              </a:rPr>
              <a:t>common point of reference</a:t>
            </a:r>
            <a:r>
              <a:rPr lang="en-GB" sz="2000" dirty="0" smtClean="0">
                <a:solidFill>
                  <a:srgbClr val="00B0F0"/>
                </a:solidFill>
                <a:latin typeface="Comic Sans MS" panose="030F0702030302020204" pitchFamily="66" charset="0"/>
              </a:rPr>
              <a:t> </a:t>
            </a:r>
            <a:r>
              <a:rPr lang="en-GB" sz="2000" dirty="0" smtClean="0">
                <a:solidFill>
                  <a:schemeClr val="bg1"/>
                </a:solidFill>
                <a:latin typeface="Comic Sans MS" panose="030F0702030302020204" pitchFamily="66" charset="0"/>
              </a:rPr>
              <a:t>- bringing together  </a:t>
            </a:r>
          </a:p>
          <a:p>
            <a:r>
              <a:rPr lang="en-GB" sz="2000" dirty="0">
                <a:solidFill>
                  <a:schemeClr val="bg1"/>
                </a:solidFill>
                <a:latin typeface="Comic Sans MS" panose="030F0702030302020204" pitchFamily="66" charset="0"/>
              </a:rPr>
              <a:t> </a:t>
            </a:r>
            <a:r>
              <a:rPr lang="en-GB" sz="2000" dirty="0" smtClean="0">
                <a:solidFill>
                  <a:schemeClr val="bg1"/>
                </a:solidFill>
                <a:latin typeface="Comic Sans MS" panose="030F0702030302020204" pitchFamily="66" charset="0"/>
              </a:rPr>
              <a:t> information, guidance and key policies in a single planning document.</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 establish </a:t>
            </a:r>
            <a:r>
              <a:rPr lang="en-GB" sz="2000" b="1" dirty="0" smtClean="0">
                <a:solidFill>
                  <a:srgbClr val="00B0F0"/>
                </a:solidFill>
                <a:latin typeface="Comic Sans MS" panose="030F0702030302020204" pitchFamily="66" charset="0"/>
              </a:rPr>
              <a:t>clear thresholds for emergency response </a:t>
            </a:r>
            <a:r>
              <a:rPr lang="en-GB" sz="2000" dirty="0" smtClean="0">
                <a:solidFill>
                  <a:schemeClr val="bg1"/>
                </a:solidFill>
                <a:latin typeface="Comic Sans MS" panose="030F0702030302020204" pitchFamily="66" charset="0"/>
              </a:rPr>
              <a:t>arrangements</a:t>
            </a:r>
          </a:p>
          <a:p>
            <a:r>
              <a:rPr lang="en-GB" sz="2000" dirty="0" smtClean="0">
                <a:solidFill>
                  <a:schemeClr val="bg1"/>
                </a:solidFill>
                <a:latin typeface="Comic Sans MS" panose="030F0702030302020204" pitchFamily="66" charset="0"/>
              </a:rPr>
              <a:t>• proper emphasis on </a:t>
            </a:r>
            <a:r>
              <a:rPr lang="en-GB" sz="2000" b="1" dirty="0" smtClean="0">
                <a:solidFill>
                  <a:srgbClr val="00B0F0"/>
                </a:solidFill>
                <a:latin typeface="Comic Sans MS" panose="030F0702030302020204" pitchFamily="66" charset="0"/>
              </a:rPr>
              <a:t>multi-agency approach </a:t>
            </a:r>
            <a:r>
              <a:rPr lang="en-GB" sz="2000" dirty="0" smtClean="0">
                <a:solidFill>
                  <a:schemeClr val="bg1"/>
                </a:solidFill>
                <a:latin typeface="Comic Sans MS" panose="030F0702030302020204" pitchFamily="66" charset="0"/>
              </a:rPr>
              <a:t>to managing floods.</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•provide </a:t>
            </a:r>
            <a:r>
              <a:rPr lang="en-GB" sz="2000" b="1" dirty="0" smtClean="0">
                <a:solidFill>
                  <a:srgbClr val="00B0F0"/>
                </a:solidFill>
                <a:latin typeface="Comic Sans MS" panose="030F0702030302020204" pitchFamily="66" charset="0"/>
              </a:rPr>
              <a:t>clarity</a:t>
            </a:r>
            <a:r>
              <a:rPr lang="en-GB" sz="2000" dirty="0" smtClean="0">
                <a:solidFill>
                  <a:schemeClr val="bg1"/>
                </a:solidFill>
                <a:latin typeface="Comic Sans MS" panose="030F0702030302020204" pitchFamily="66" charset="0"/>
              </a:rPr>
              <a:t> on improving resilience and minimising flood.</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•provide a basis for individual responders to </a:t>
            </a:r>
            <a:r>
              <a:rPr lang="en-GB" sz="2000" b="1" dirty="0" smtClean="0">
                <a:solidFill>
                  <a:srgbClr val="00B0F0"/>
                </a:solidFill>
                <a:latin typeface="Comic Sans MS" panose="030F0702030302020204" pitchFamily="66" charset="0"/>
              </a:rPr>
              <a:t>develop/review </a:t>
            </a:r>
            <a:r>
              <a:rPr lang="en-GB" sz="2000" dirty="0" smtClean="0">
                <a:solidFill>
                  <a:schemeClr val="bg1"/>
                </a:solidFill>
                <a:latin typeface="Comic Sans MS" panose="030F0702030302020204" pitchFamily="66" charset="0"/>
              </a:rPr>
              <a:t>plans. </a:t>
            </a:r>
          </a:p>
          <a:p>
            <a:endParaRPr lang="en-GB" sz="2000" dirty="0" smtClean="0">
              <a:solidFill>
                <a:schemeClr val="bg1"/>
              </a:solidFill>
              <a:latin typeface="Comic Sans MS" panose="030F0702030302020204" pitchFamily="66" charset="0"/>
            </a:endParaRPr>
          </a:p>
          <a:p>
            <a:r>
              <a:rPr lang="en-GB" sz="2000" dirty="0" smtClean="0">
                <a:solidFill>
                  <a:schemeClr val="bg1"/>
                </a:solidFill>
                <a:latin typeface="Comic Sans MS" panose="030F0702030302020204" pitchFamily="66" charset="0"/>
              </a:rPr>
              <a:t>•be a </a:t>
            </a:r>
            <a:r>
              <a:rPr lang="en-GB" sz="2000" b="1" dirty="0" smtClean="0">
                <a:solidFill>
                  <a:srgbClr val="00B0F0"/>
                </a:solidFill>
                <a:latin typeface="Comic Sans MS" panose="030F0702030302020204" pitchFamily="66" charset="0"/>
              </a:rPr>
              <a:t>long-term asset </a:t>
            </a:r>
            <a:r>
              <a:rPr lang="en-GB" sz="2000" dirty="0" smtClean="0">
                <a:solidFill>
                  <a:schemeClr val="bg1"/>
                </a:solidFill>
                <a:latin typeface="Comic Sans MS" panose="030F0702030302020204" pitchFamily="66" charset="0"/>
              </a:rPr>
              <a:t>to provide the basis for continuous </a:t>
            </a:r>
          </a:p>
          <a:p>
            <a:r>
              <a:rPr lang="en-GB" sz="2000" dirty="0">
                <a:solidFill>
                  <a:schemeClr val="bg1"/>
                </a:solidFill>
                <a:latin typeface="Comic Sans MS" panose="030F0702030302020204" pitchFamily="66" charset="0"/>
              </a:rPr>
              <a:t> </a:t>
            </a:r>
            <a:r>
              <a:rPr lang="en-GB" sz="2000" dirty="0" smtClean="0">
                <a:solidFill>
                  <a:schemeClr val="bg1"/>
                </a:solidFill>
                <a:latin typeface="Comic Sans MS" panose="030F0702030302020204" pitchFamily="66" charset="0"/>
              </a:rPr>
              <a:t> improvement in flood emergency management.</a:t>
            </a:r>
          </a:p>
          <a:p>
            <a:endParaRPr lang="en-GB" sz="2000"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477588731"/>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24796" y="45830"/>
            <a:ext cx="9144000" cy="6863417"/>
          </a:xfrm>
          <a:prstGeom prst="rect">
            <a:avLst/>
          </a:prstGeom>
        </p:spPr>
        <p:txBody>
          <a:bodyPr wrap="square">
            <a:spAutoFit/>
          </a:bodyPr>
          <a:lstStyle/>
          <a:p>
            <a:r>
              <a:rPr lang="en-GB" sz="2000" i="1" dirty="0" smtClean="0">
                <a:solidFill>
                  <a:srgbClr val="00B0F0"/>
                </a:solidFill>
                <a:latin typeface="Comic Sans MS" panose="030F0702030302020204" pitchFamily="66" charset="0"/>
              </a:rPr>
              <a:t>“</a:t>
            </a:r>
            <a:r>
              <a:rPr lang="en-GB" i="1" dirty="0" smtClean="0">
                <a:solidFill>
                  <a:srgbClr val="92D050"/>
                </a:solidFill>
                <a:latin typeface="Comic Sans MS" panose="030F0702030302020204" pitchFamily="66" charset="0"/>
              </a:rPr>
              <a:t>The </a:t>
            </a:r>
            <a:r>
              <a:rPr lang="en-GB" b="1" i="1" dirty="0">
                <a:solidFill>
                  <a:srgbClr val="FFFF00"/>
                </a:solidFill>
                <a:latin typeface="Comic Sans MS" panose="030F0702030302020204" pitchFamily="66" charset="0"/>
              </a:rPr>
              <a:t>risk</a:t>
            </a:r>
            <a:r>
              <a:rPr lang="en-GB" i="1" dirty="0">
                <a:solidFill>
                  <a:srgbClr val="FFFF00"/>
                </a:solidFill>
                <a:latin typeface="Comic Sans MS" panose="030F0702030302020204" pitchFamily="66" charset="0"/>
              </a:rPr>
              <a:t> </a:t>
            </a:r>
            <a:r>
              <a:rPr lang="en-GB" i="1" dirty="0">
                <a:solidFill>
                  <a:srgbClr val="92D050"/>
                </a:solidFill>
                <a:latin typeface="Comic Sans MS" panose="030F0702030302020204" pitchFamily="66" charset="0"/>
              </a:rPr>
              <a:t>of flooding continues to </a:t>
            </a:r>
            <a:r>
              <a:rPr lang="en-GB" b="1" i="1" dirty="0">
                <a:solidFill>
                  <a:srgbClr val="FFFF00"/>
                </a:solidFill>
                <a:latin typeface="Comic Sans MS" panose="030F0702030302020204" pitchFamily="66" charset="0"/>
              </a:rPr>
              <a:t>escalate</a:t>
            </a:r>
            <a:r>
              <a:rPr lang="en-GB" i="1" dirty="0">
                <a:solidFill>
                  <a:srgbClr val="FFFF00"/>
                </a:solidFill>
                <a:latin typeface="Comic Sans MS" panose="030F0702030302020204" pitchFamily="66" charset="0"/>
              </a:rPr>
              <a:t>;</a:t>
            </a:r>
            <a:r>
              <a:rPr lang="en-GB" i="1" dirty="0">
                <a:solidFill>
                  <a:srgbClr val="92D050"/>
                </a:solidFill>
                <a:latin typeface="Comic Sans MS" panose="030F0702030302020204" pitchFamily="66" charset="0"/>
              </a:rPr>
              <a:t> making the events that shattered so many communities </a:t>
            </a:r>
            <a:r>
              <a:rPr lang="en-GB" b="1" i="1" dirty="0">
                <a:solidFill>
                  <a:srgbClr val="FFFF00"/>
                </a:solidFill>
                <a:latin typeface="Comic Sans MS" panose="030F0702030302020204" pitchFamily="66" charset="0"/>
              </a:rPr>
              <a:t>last year </a:t>
            </a:r>
            <a:r>
              <a:rPr lang="en-GB" i="1" dirty="0">
                <a:solidFill>
                  <a:srgbClr val="92D050"/>
                </a:solidFill>
                <a:latin typeface="Comic Sans MS" panose="030F0702030302020204" pitchFamily="66" charset="0"/>
              </a:rPr>
              <a:t>an ever increasing threat. I urge the Government to show </a:t>
            </a:r>
            <a:r>
              <a:rPr lang="en-GB" i="1" dirty="0">
                <a:solidFill>
                  <a:srgbClr val="FFFF00"/>
                </a:solidFill>
                <a:latin typeface="Comic Sans MS" panose="030F0702030302020204" pitchFamily="66" charset="0"/>
              </a:rPr>
              <a:t>l</a:t>
            </a:r>
            <a:r>
              <a:rPr lang="en-GB" b="1" i="1" dirty="0">
                <a:solidFill>
                  <a:srgbClr val="FFFF00"/>
                </a:solidFill>
                <a:latin typeface="Comic Sans MS" panose="030F0702030302020204" pitchFamily="66" charset="0"/>
              </a:rPr>
              <a:t>eadership</a:t>
            </a:r>
            <a:r>
              <a:rPr lang="en-GB" i="1" dirty="0">
                <a:solidFill>
                  <a:srgbClr val="92D050"/>
                </a:solidFill>
                <a:latin typeface="Comic Sans MS" panose="030F0702030302020204" pitchFamily="66" charset="0"/>
              </a:rPr>
              <a:t> and urgently set out the process and timescale for improving resilience in the UK. The </a:t>
            </a:r>
            <a:r>
              <a:rPr lang="en-GB" b="1" i="1" dirty="0">
                <a:solidFill>
                  <a:srgbClr val="FFFF00"/>
                </a:solidFill>
                <a:latin typeface="Comic Sans MS" panose="030F0702030302020204" pitchFamily="66" charset="0"/>
              </a:rPr>
              <a:t>recommendations</a:t>
            </a:r>
            <a:r>
              <a:rPr lang="en-GB" i="1" dirty="0">
                <a:solidFill>
                  <a:srgbClr val="FFFF00"/>
                </a:solidFill>
                <a:latin typeface="Comic Sans MS" panose="030F0702030302020204" pitchFamily="66" charset="0"/>
              </a:rPr>
              <a:t> </a:t>
            </a:r>
            <a:r>
              <a:rPr lang="en-GB" i="1" dirty="0">
                <a:solidFill>
                  <a:srgbClr val="92D050"/>
                </a:solidFill>
                <a:latin typeface="Comic Sans MS" panose="030F0702030302020204" pitchFamily="66" charset="0"/>
              </a:rPr>
              <a:t>in my report are realistic and affordable and should be made a </a:t>
            </a:r>
            <a:r>
              <a:rPr lang="en-GB" b="1" i="1" dirty="0">
                <a:solidFill>
                  <a:srgbClr val="FFFF00"/>
                </a:solidFill>
                <a:latin typeface="Comic Sans MS" panose="030F0702030302020204" pitchFamily="66" charset="0"/>
              </a:rPr>
              <a:t>priority.</a:t>
            </a:r>
            <a:r>
              <a:rPr lang="en-GB" i="1" dirty="0">
                <a:solidFill>
                  <a:srgbClr val="92D050"/>
                </a:solidFill>
                <a:latin typeface="Comic Sans MS" panose="030F0702030302020204" pitchFamily="66" charset="0"/>
              </a:rPr>
              <a:t> Waiting for another serious event is a dangerous ‘strategy of luck’; </a:t>
            </a:r>
            <a:r>
              <a:rPr lang="en-GB" b="1" i="1" dirty="0" smtClean="0">
                <a:solidFill>
                  <a:srgbClr val="FFFF00"/>
                </a:solidFill>
                <a:latin typeface="Comic Sans MS" panose="030F0702030302020204" pitchFamily="66" charset="0"/>
              </a:rPr>
              <a:t>act </a:t>
            </a:r>
            <a:r>
              <a:rPr lang="en-GB" b="1" i="1" dirty="0">
                <a:solidFill>
                  <a:srgbClr val="FFFF00"/>
                </a:solidFill>
                <a:latin typeface="Comic Sans MS" panose="030F0702030302020204" pitchFamily="66" charset="0"/>
              </a:rPr>
              <a:t>now</a:t>
            </a:r>
            <a:r>
              <a:rPr lang="en-GB" b="1" i="1" dirty="0">
                <a:solidFill>
                  <a:srgbClr val="92D050"/>
                </a:solidFill>
                <a:latin typeface="Comic Sans MS" panose="030F0702030302020204" pitchFamily="66" charset="0"/>
              </a:rPr>
              <a:t> </a:t>
            </a:r>
            <a:r>
              <a:rPr lang="en-GB" i="1" dirty="0">
                <a:solidFill>
                  <a:srgbClr val="92D050"/>
                </a:solidFill>
                <a:latin typeface="Comic Sans MS" panose="030F0702030302020204" pitchFamily="66" charset="0"/>
              </a:rPr>
              <a:t>to protect our future.</a:t>
            </a:r>
            <a:r>
              <a:rPr lang="en-GB" sz="2000" i="1" dirty="0">
                <a:solidFill>
                  <a:srgbClr val="92D050"/>
                </a:solidFill>
                <a:latin typeface="Comic Sans MS" panose="030F0702030302020204" pitchFamily="66" charset="0"/>
              </a:rPr>
              <a:t>” </a:t>
            </a:r>
            <a:r>
              <a:rPr lang="en-GB" sz="2000" b="1" dirty="0" smtClean="0">
                <a:solidFill>
                  <a:srgbClr val="FFFF00"/>
                </a:solidFill>
                <a:latin typeface="Comic Sans MS" panose="030F0702030302020204" pitchFamily="66" charset="0"/>
              </a:rPr>
              <a:t>The PITT report, 2008 </a:t>
            </a:r>
            <a:r>
              <a:rPr lang="en-GB" sz="2000" dirty="0" smtClean="0">
                <a:solidFill>
                  <a:srgbClr val="FFFF00"/>
                </a:solidFill>
                <a:latin typeface="Comic Sans MS" panose="030F0702030302020204" pitchFamily="66" charset="0"/>
              </a:rPr>
              <a:t>prompted by the </a:t>
            </a:r>
            <a:r>
              <a:rPr lang="en-GB" sz="2000" b="1" dirty="0" smtClean="0">
                <a:solidFill>
                  <a:srgbClr val="FFFF00"/>
                </a:solidFill>
                <a:latin typeface="Comic Sans MS" panose="030F0702030302020204" pitchFamily="66" charset="0"/>
              </a:rPr>
              <a:t>2007 floods -</a:t>
            </a:r>
            <a:r>
              <a:rPr lang="en-GB" dirty="0" smtClean="0">
                <a:solidFill>
                  <a:srgbClr val="FFFF00"/>
                </a:solidFill>
                <a:latin typeface="Comic Sans MS" panose="030F0702030302020204" pitchFamily="66" charset="0"/>
              </a:rPr>
              <a:t>to provide a policy framework </a:t>
            </a:r>
            <a:r>
              <a:rPr lang="en-GB" sz="2000" dirty="0" smtClean="0">
                <a:solidFill>
                  <a:srgbClr val="FFFF00"/>
                </a:solidFill>
                <a:latin typeface="Comic Sans MS" panose="030F0702030302020204" pitchFamily="66" charset="0"/>
              </a:rPr>
              <a:t>.</a:t>
            </a:r>
            <a:endParaRPr lang="en-GB" sz="2000" dirty="0">
              <a:solidFill>
                <a:schemeClr val="accent6">
                  <a:lumMod val="75000"/>
                </a:schemeClr>
              </a:solidFill>
              <a:latin typeface="Comic Sans MS" panose="030F0702030302020204" pitchFamily="66" charset="0"/>
            </a:endParaRPr>
          </a:p>
          <a:p>
            <a:endParaRPr lang="en-GB" dirty="0">
              <a:solidFill>
                <a:schemeClr val="accent6">
                  <a:lumMod val="75000"/>
                </a:schemeClr>
              </a:solidFill>
            </a:endParaRPr>
          </a:p>
          <a:p>
            <a:r>
              <a:rPr lang="en-GB" dirty="0">
                <a:solidFill>
                  <a:schemeClr val="bg1"/>
                </a:solidFill>
              </a:rPr>
              <a:t>• </a:t>
            </a:r>
            <a:r>
              <a:rPr lang="en-GB" b="1" dirty="0">
                <a:solidFill>
                  <a:schemeClr val="accent6">
                    <a:lumMod val="75000"/>
                  </a:schemeClr>
                </a:solidFill>
                <a:latin typeface="Comic Sans MS" panose="030F0702030302020204" pitchFamily="66" charset="0"/>
              </a:rPr>
              <a:t>Establish a Cabinet Committee </a:t>
            </a:r>
            <a:r>
              <a:rPr lang="en-GB" dirty="0">
                <a:solidFill>
                  <a:schemeClr val="bg1"/>
                </a:solidFill>
                <a:latin typeface="Comic Sans MS" panose="030F0702030302020204" pitchFamily="66" charset="0"/>
              </a:rPr>
              <a:t>dedicated to tackling </a:t>
            </a:r>
            <a:r>
              <a:rPr lang="en-GB" dirty="0" smtClean="0">
                <a:solidFill>
                  <a:schemeClr val="bg1"/>
                </a:solidFill>
                <a:latin typeface="Comic Sans MS" panose="030F0702030302020204" pitchFamily="66" charset="0"/>
              </a:rPr>
              <a:t>flooding </a:t>
            </a:r>
            <a:r>
              <a:rPr lang="en-GB" dirty="0">
                <a:solidFill>
                  <a:schemeClr val="bg1"/>
                </a:solidFill>
                <a:latin typeface="Comic Sans MS" panose="030F0702030302020204" pitchFamily="66" charset="0"/>
              </a:rPr>
              <a:t>risk </a:t>
            </a:r>
            <a:r>
              <a:rPr lang="en-GB" dirty="0" smtClean="0">
                <a:solidFill>
                  <a:schemeClr val="bg1"/>
                </a:solidFill>
                <a:latin typeface="Comic Sans MS" panose="030F0702030302020204" pitchFamily="66" charset="0"/>
              </a:rPr>
              <a:t> bringing it </a:t>
            </a:r>
            <a:r>
              <a:rPr lang="en-GB" dirty="0">
                <a:solidFill>
                  <a:schemeClr val="bg1"/>
                </a:solidFill>
                <a:latin typeface="Comic Sans MS" panose="030F0702030302020204" pitchFamily="66" charset="0"/>
              </a:rPr>
              <a:t>in line with other major </a:t>
            </a:r>
            <a:r>
              <a:rPr lang="en-GB" dirty="0" smtClean="0">
                <a:solidFill>
                  <a:schemeClr val="bg1"/>
                </a:solidFill>
                <a:latin typeface="Comic Sans MS" panose="030F0702030302020204" pitchFamily="66" charset="0"/>
              </a:rPr>
              <a:t>risks, </a:t>
            </a:r>
            <a:r>
              <a:rPr lang="en-GB" dirty="0">
                <a:solidFill>
                  <a:schemeClr val="bg1"/>
                </a:solidFill>
                <a:latin typeface="Comic Sans MS" panose="030F0702030302020204" pitchFamily="66" charset="0"/>
              </a:rPr>
              <a:t>such </a:t>
            </a:r>
            <a:r>
              <a:rPr lang="en-GB" dirty="0" smtClean="0">
                <a:solidFill>
                  <a:schemeClr val="bg1"/>
                </a:solidFill>
                <a:latin typeface="Comic Sans MS" panose="030F0702030302020204" pitchFamily="66" charset="0"/>
              </a:rPr>
              <a:t>as, </a:t>
            </a:r>
            <a:r>
              <a:rPr lang="en-GB" dirty="0">
                <a:solidFill>
                  <a:schemeClr val="bg1"/>
                </a:solidFill>
                <a:latin typeface="Comic Sans MS" panose="030F0702030302020204" pitchFamily="66" charset="0"/>
              </a:rPr>
              <a:t>pandemic </a:t>
            </a:r>
            <a:r>
              <a:rPr lang="en-GB" dirty="0" smtClean="0">
                <a:solidFill>
                  <a:schemeClr val="bg1"/>
                </a:solidFill>
                <a:latin typeface="Comic Sans MS" panose="030F0702030302020204" pitchFamily="66" charset="0"/>
              </a:rPr>
              <a:t>‘flu </a:t>
            </a:r>
            <a:r>
              <a:rPr lang="en-GB" dirty="0">
                <a:solidFill>
                  <a:schemeClr val="bg1"/>
                </a:solidFill>
                <a:latin typeface="Comic Sans MS" panose="030F0702030302020204" pitchFamily="66" charset="0"/>
              </a:rPr>
              <a:t>and terrorism; </a:t>
            </a:r>
          </a:p>
          <a:p>
            <a:r>
              <a:rPr lang="en-GB" dirty="0">
                <a:solidFill>
                  <a:schemeClr val="bg1"/>
                </a:solidFill>
                <a:latin typeface="Comic Sans MS" panose="030F0702030302020204" pitchFamily="66" charset="0"/>
              </a:rPr>
              <a:t>• </a:t>
            </a:r>
            <a:r>
              <a:rPr lang="en-GB" dirty="0">
                <a:solidFill>
                  <a:srgbClr val="FF0000"/>
                </a:solidFill>
                <a:latin typeface="Comic Sans MS" panose="030F0702030302020204" pitchFamily="66" charset="0"/>
              </a:rPr>
              <a:t>M</a:t>
            </a:r>
            <a:r>
              <a:rPr lang="en-GB" b="1" dirty="0" smtClean="0">
                <a:solidFill>
                  <a:schemeClr val="accent6">
                    <a:lumMod val="75000"/>
                  </a:schemeClr>
                </a:solidFill>
                <a:latin typeface="Comic Sans MS" panose="030F0702030302020204" pitchFamily="66" charset="0"/>
              </a:rPr>
              <a:t>onthly </a:t>
            </a:r>
            <a:r>
              <a:rPr lang="en-GB" dirty="0" smtClean="0">
                <a:solidFill>
                  <a:schemeClr val="bg1"/>
                </a:solidFill>
                <a:latin typeface="Comic Sans MS" panose="030F0702030302020204" pitchFamily="66" charset="0"/>
              </a:rPr>
              <a:t> progress </a:t>
            </a:r>
            <a:r>
              <a:rPr lang="en-GB" b="1" dirty="0" smtClean="0">
                <a:solidFill>
                  <a:schemeClr val="accent6">
                    <a:lumMod val="75000"/>
                  </a:schemeClr>
                </a:solidFill>
                <a:latin typeface="Comic Sans MS" panose="030F0702030302020204" pitchFamily="66" charset="0"/>
              </a:rPr>
              <a:t>summaries </a:t>
            </a:r>
            <a:r>
              <a:rPr lang="en-GB" dirty="0" smtClean="0">
                <a:solidFill>
                  <a:schemeClr val="bg1"/>
                </a:solidFill>
                <a:latin typeface="Comic Sans MS" panose="030F0702030302020204" pitchFamily="66" charset="0"/>
              </a:rPr>
              <a:t>during </a:t>
            </a:r>
            <a:r>
              <a:rPr lang="en-GB" dirty="0">
                <a:solidFill>
                  <a:schemeClr val="bg1"/>
                </a:solidFill>
                <a:latin typeface="Comic Sans MS" panose="030F0702030302020204" pitchFamily="66" charset="0"/>
              </a:rPr>
              <a:t>the recovery phase </a:t>
            </a:r>
            <a:r>
              <a:rPr lang="en-GB" dirty="0">
                <a:solidFill>
                  <a:srgbClr val="FFFF00"/>
                </a:solidFill>
                <a:latin typeface="Comic Sans MS" panose="030F0702030302020204" pitchFamily="66" charset="0"/>
              </a:rPr>
              <a:t>of major </a:t>
            </a:r>
            <a:r>
              <a:rPr lang="en-GB" dirty="0">
                <a:solidFill>
                  <a:schemeClr val="bg1"/>
                </a:solidFill>
                <a:latin typeface="Comic Sans MS" panose="030F0702030302020204" pitchFamily="66" charset="0"/>
              </a:rPr>
              <a:t>flooding events, including number of households still displaced; </a:t>
            </a:r>
          </a:p>
          <a:p>
            <a:r>
              <a:rPr lang="en-GB" dirty="0">
                <a:solidFill>
                  <a:schemeClr val="bg1"/>
                </a:solidFill>
                <a:latin typeface="Comic Sans MS" panose="030F0702030302020204" pitchFamily="66" charset="0"/>
              </a:rPr>
              <a:t>• Ensure </a:t>
            </a:r>
            <a:r>
              <a:rPr lang="en-GB" b="1" dirty="0">
                <a:solidFill>
                  <a:schemeClr val="accent6">
                    <a:lumMod val="75000"/>
                  </a:schemeClr>
                </a:solidFill>
                <a:latin typeface="Comic Sans MS" panose="030F0702030302020204" pitchFamily="66" charset="0"/>
              </a:rPr>
              <a:t>proper resourcing of flood resilience measures</a:t>
            </a:r>
            <a:r>
              <a:rPr lang="en-GB" dirty="0">
                <a:solidFill>
                  <a:schemeClr val="bg1"/>
                </a:solidFill>
                <a:latin typeface="Comic Sans MS" panose="030F0702030302020204" pitchFamily="66" charset="0"/>
              </a:rPr>
              <a:t>, with </a:t>
            </a:r>
            <a:r>
              <a:rPr lang="en-GB" dirty="0">
                <a:solidFill>
                  <a:srgbClr val="FFFF00"/>
                </a:solidFill>
                <a:latin typeface="Comic Sans MS" panose="030F0702030302020204" pitchFamily="66" charset="0"/>
              </a:rPr>
              <a:t>above inflation </a:t>
            </a:r>
            <a:r>
              <a:rPr lang="en-GB" dirty="0">
                <a:solidFill>
                  <a:schemeClr val="bg1"/>
                </a:solidFill>
                <a:latin typeface="Comic Sans MS" panose="030F0702030302020204" pitchFamily="66" charset="0"/>
              </a:rPr>
              <a:t>increases every spending review; </a:t>
            </a:r>
          </a:p>
          <a:p>
            <a:r>
              <a:rPr lang="en-GB" dirty="0">
                <a:solidFill>
                  <a:schemeClr val="bg1"/>
                </a:solidFill>
                <a:latin typeface="Comic Sans MS" panose="030F0702030302020204" pitchFamily="66" charset="0"/>
              </a:rPr>
              <a:t>• Establish a </a:t>
            </a:r>
            <a:r>
              <a:rPr lang="en-GB" b="1" dirty="0">
                <a:solidFill>
                  <a:schemeClr val="accent6">
                    <a:lumMod val="75000"/>
                  </a:schemeClr>
                </a:solidFill>
                <a:latin typeface="Comic Sans MS" panose="030F0702030302020204" pitchFamily="66" charset="0"/>
              </a:rPr>
              <a:t>National Resilience Forum </a:t>
            </a:r>
            <a:r>
              <a:rPr lang="en-GB" dirty="0">
                <a:solidFill>
                  <a:schemeClr val="bg1"/>
                </a:solidFill>
                <a:latin typeface="Comic Sans MS" panose="030F0702030302020204" pitchFamily="66" charset="0"/>
              </a:rPr>
              <a:t>to facilitate </a:t>
            </a:r>
            <a:r>
              <a:rPr lang="en-GB" dirty="0" smtClean="0">
                <a:solidFill>
                  <a:schemeClr val="bg1"/>
                </a:solidFill>
                <a:latin typeface="Comic Sans MS" panose="030F0702030302020204" pitchFamily="66" charset="0"/>
              </a:rPr>
              <a:t> </a:t>
            </a:r>
            <a:r>
              <a:rPr lang="en-GB" dirty="0">
                <a:solidFill>
                  <a:schemeClr val="bg1"/>
                </a:solidFill>
                <a:latin typeface="Comic Sans MS" panose="030F0702030302020204" pitchFamily="66" charset="0"/>
              </a:rPr>
              <a:t>planning for flooding and other emergencies; </a:t>
            </a:r>
          </a:p>
          <a:p>
            <a:r>
              <a:rPr lang="en-GB" dirty="0">
                <a:solidFill>
                  <a:schemeClr val="bg1"/>
                </a:solidFill>
                <a:latin typeface="Comic Sans MS" panose="030F0702030302020204" pitchFamily="66" charset="0"/>
              </a:rPr>
              <a:t>• Have </a:t>
            </a:r>
            <a:r>
              <a:rPr lang="en-GB" b="1" dirty="0">
                <a:solidFill>
                  <a:schemeClr val="accent6">
                    <a:lumMod val="75000"/>
                  </a:schemeClr>
                </a:solidFill>
                <a:latin typeface="Comic Sans MS" panose="030F0702030302020204" pitchFamily="66" charset="0"/>
              </a:rPr>
              <a:t>pre planned, rather than </a:t>
            </a:r>
            <a:r>
              <a:rPr lang="en-GB" b="1" i="1" dirty="0">
                <a:solidFill>
                  <a:schemeClr val="accent6">
                    <a:lumMod val="75000"/>
                  </a:schemeClr>
                </a:solidFill>
                <a:latin typeface="Comic Sans MS" panose="030F0702030302020204" pitchFamily="66" charset="0"/>
              </a:rPr>
              <a:t>ad hoc</a:t>
            </a:r>
            <a:r>
              <a:rPr lang="en-GB" b="1" dirty="0">
                <a:solidFill>
                  <a:schemeClr val="accent6">
                    <a:lumMod val="75000"/>
                  </a:schemeClr>
                </a:solidFill>
                <a:latin typeface="Comic Sans MS" panose="030F0702030302020204" pitchFamily="66" charset="0"/>
              </a:rPr>
              <a:t>, financial arrangement</a:t>
            </a:r>
            <a:r>
              <a:rPr lang="en-GB" dirty="0">
                <a:solidFill>
                  <a:schemeClr val="accent6">
                    <a:lumMod val="75000"/>
                  </a:schemeClr>
                </a:solidFill>
                <a:latin typeface="Comic Sans MS" panose="030F0702030302020204" pitchFamily="66" charset="0"/>
              </a:rPr>
              <a:t>s </a:t>
            </a:r>
            <a:r>
              <a:rPr lang="en-GB" dirty="0">
                <a:solidFill>
                  <a:schemeClr val="bg1"/>
                </a:solidFill>
                <a:latin typeface="Comic Sans MS" panose="030F0702030302020204" pitchFamily="66" charset="0"/>
              </a:rPr>
              <a:t>in place for responding to the financial burden of exceptional emergencies; </a:t>
            </a:r>
          </a:p>
          <a:p>
            <a:r>
              <a:rPr lang="en-GB" dirty="0">
                <a:solidFill>
                  <a:schemeClr val="bg1"/>
                </a:solidFill>
                <a:latin typeface="Comic Sans MS" panose="030F0702030302020204" pitchFamily="66" charset="0"/>
              </a:rPr>
              <a:t>• Publish an </a:t>
            </a:r>
            <a:r>
              <a:rPr lang="en-GB" b="1" dirty="0">
                <a:solidFill>
                  <a:schemeClr val="accent6">
                    <a:lumMod val="75000"/>
                  </a:schemeClr>
                </a:solidFill>
                <a:latin typeface="Comic Sans MS" panose="030F0702030302020204" pitchFamily="66" charset="0"/>
              </a:rPr>
              <a:t>action plan to implement the recommendations </a:t>
            </a:r>
            <a:r>
              <a:rPr lang="en-GB" dirty="0">
                <a:solidFill>
                  <a:schemeClr val="bg1"/>
                </a:solidFill>
                <a:latin typeface="Comic Sans MS" panose="030F0702030302020204" pitchFamily="66" charset="0"/>
              </a:rPr>
              <a:t>in this </a:t>
            </a:r>
            <a:r>
              <a:rPr lang="en-GB" dirty="0" smtClean="0">
                <a:solidFill>
                  <a:schemeClr val="bg1"/>
                </a:solidFill>
                <a:latin typeface="Comic Sans MS" panose="030F0702030302020204" pitchFamily="66" charset="0"/>
              </a:rPr>
              <a:t>review</a:t>
            </a:r>
            <a:r>
              <a:rPr lang="en-GB" dirty="0">
                <a:solidFill>
                  <a:schemeClr val="bg1"/>
                </a:solidFill>
                <a:latin typeface="Comic Sans MS" panose="030F0702030302020204" pitchFamily="66" charset="0"/>
              </a:rPr>
              <a:t> </a:t>
            </a:r>
            <a:r>
              <a:rPr lang="en-GB" dirty="0" smtClean="0">
                <a:solidFill>
                  <a:schemeClr val="bg1"/>
                </a:solidFill>
                <a:latin typeface="Comic Sans MS" panose="030F0702030302020204" pitchFamily="66" charset="0"/>
              </a:rPr>
              <a:t>+ </a:t>
            </a:r>
            <a:r>
              <a:rPr lang="en-GB" dirty="0">
                <a:solidFill>
                  <a:schemeClr val="bg1"/>
                </a:solidFill>
                <a:latin typeface="Comic Sans MS" panose="030F0702030302020204" pitchFamily="66" charset="0"/>
              </a:rPr>
              <a:t>regular </a:t>
            </a:r>
            <a:r>
              <a:rPr lang="en-GB" dirty="0" smtClean="0">
                <a:solidFill>
                  <a:schemeClr val="bg1"/>
                </a:solidFill>
                <a:latin typeface="Comic Sans MS" panose="030F0702030302020204" pitchFamily="66" charset="0"/>
              </a:rPr>
              <a:t>updates</a:t>
            </a:r>
            <a:r>
              <a:rPr lang="en-GB" dirty="0">
                <a:solidFill>
                  <a:schemeClr val="bg1"/>
                </a:solidFill>
                <a:latin typeface="Comic Sans MS" panose="030F0702030302020204" pitchFamily="66" charset="0"/>
              </a:rPr>
              <a:t>. </a:t>
            </a:r>
            <a:endParaRPr lang="en-GB" dirty="0" smtClean="0">
              <a:solidFill>
                <a:schemeClr val="bg1"/>
              </a:solidFill>
              <a:latin typeface="Comic Sans MS" panose="030F0702030302020204" pitchFamily="66" charset="0"/>
            </a:endParaRPr>
          </a:p>
          <a:p>
            <a:endParaRPr lang="en-GB" dirty="0">
              <a:solidFill>
                <a:schemeClr val="bg1"/>
              </a:solidFill>
              <a:latin typeface="Comic Sans MS" panose="030F0702030302020204" pitchFamily="66" charset="0"/>
            </a:endParaRPr>
          </a:p>
          <a:p>
            <a:r>
              <a:rPr lang="en-GB" sz="2000" i="1" dirty="0" smtClean="0">
                <a:solidFill>
                  <a:srgbClr val="92D050"/>
                </a:solidFill>
                <a:latin typeface="Comic Sans MS" panose="030F0702030302020204" pitchFamily="66" charset="0"/>
              </a:rPr>
              <a:t>“</a:t>
            </a:r>
            <a:r>
              <a:rPr lang="en-GB" i="1" dirty="0">
                <a:solidFill>
                  <a:srgbClr val="92D050"/>
                </a:solidFill>
                <a:latin typeface="Comic Sans MS" panose="030F0702030302020204" pitchFamily="66" charset="0"/>
              </a:rPr>
              <a:t>We need to be more willing to tell people the truth about risk. The current lack of clarity and transparency has the potential to put not only people’s homes, but lives in jeopardy</a:t>
            </a:r>
            <a:r>
              <a:rPr lang="en-GB" i="1" dirty="0" smtClean="0">
                <a:solidFill>
                  <a:srgbClr val="92D050"/>
                </a:solidFill>
                <a:latin typeface="Comic Sans MS" panose="030F0702030302020204" pitchFamily="66" charset="0"/>
              </a:rPr>
              <a:t>.” </a:t>
            </a:r>
            <a:endParaRPr lang="en-GB" i="1" dirty="0">
              <a:solidFill>
                <a:srgbClr val="92D050"/>
              </a:solidFill>
              <a:latin typeface="Comic Sans MS" panose="030F0702030302020204" pitchFamily="66" charset="0"/>
            </a:endParaRPr>
          </a:p>
        </p:txBody>
      </p:sp>
    </p:spTree>
    <p:extLst>
      <p:ext uri="{BB962C8B-B14F-4D97-AF65-F5344CB8AC3E}">
        <p14:creationId xmlns:p14="http://schemas.microsoft.com/office/powerpoint/2010/main" val="3419751083"/>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12155"/>
            <a:ext cx="4523127" cy="1627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4011" y="4895100"/>
            <a:ext cx="4480830" cy="1962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85124" y="1627671"/>
            <a:ext cx="2793979" cy="32501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Grp="1" noChangeAspect="1" noChangeArrowheads="1"/>
          </p:cNvPicPr>
          <p:nvPr>
            <p:ph idx="1"/>
          </p:nvPr>
        </p:nvPicPr>
        <p:blipFill>
          <a:blip r:embed="rId7">
            <a:extLst>
              <a:ext uri="{28A0092B-C50C-407E-A947-70E740481C1C}">
                <a14:useLocalDpi xmlns:a14="http://schemas.microsoft.com/office/drawing/2010/main" val="0"/>
              </a:ext>
            </a:extLst>
          </a:blip>
          <a:srcRect/>
          <a:stretch>
            <a:fillRect/>
          </a:stretch>
        </p:blipFill>
        <p:spPr bwMode="auto">
          <a:xfrm>
            <a:off x="467544" y="0"/>
            <a:ext cx="4667143" cy="16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8" name="Object 7"/>
          <p:cNvGraphicFramePr>
            <a:graphicFrameLocks noChangeAspect="1"/>
          </p:cNvGraphicFramePr>
          <p:nvPr>
            <p:extLst>
              <p:ext uri="{D42A27DB-BD31-4B8C-83A1-F6EECF244321}">
                <p14:modId xmlns:p14="http://schemas.microsoft.com/office/powerpoint/2010/main" val="55279390"/>
              </p:ext>
            </p:extLst>
          </p:nvPr>
        </p:nvGraphicFramePr>
        <p:xfrm>
          <a:off x="2267744" y="1722648"/>
          <a:ext cx="1656089" cy="1543595"/>
        </p:xfrm>
        <a:graphic>
          <a:graphicData uri="http://schemas.openxmlformats.org/presentationml/2006/ole">
            <mc:AlternateContent xmlns:mc="http://schemas.openxmlformats.org/markup-compatibility/2006">
              <mc:Choice xmlns:v="urn:schemas-microsoft-com:vml" Requires="v">
                <p:oleObj spid="_x0000_s3154" name="Picture" r:id="rId8" imgW="0" imgH="0" progId="StaticMetafile">
                  <p:embed/>
                </p:oleObj>
              </mc:Choice>
              <mc:Fallback>
                <p:oleObj name="Picture" r:id="rId8" imgW="0" imgH="0" progId="StaticMetafile">
                  <p:embed/>
                  <p:pic>
                    <p:nvPicPr>
                      <p:cNvPr id="0" name=""/>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267744" y="1722648"/>
                        <a:ext cx="1656089" cy="1543595"/>
                      </a:xfrm>
                      <a:prstGeom prst="rect">
                        <a:avLst/>
                      </a:prstGeom>
                      <a:noFill/>
                      <a:ln>
                        <a:noFill/>
                      </a:ln>
                    </p:spPr>
                  </p:pic>
                </p:oleObj>
              </mc:Fallback>
            </mc:AlternateContent>
          </a:graphicData>
        </a:graphic>
      </p:graphicFrame>
      <p:pic>
        <p:nvPicPr>
          <p:cNvPr id="9" name="Picture 2" descr="C:\Users\Allan\Desktop\5.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41" y="1627671"/>
            <a:ext cx="2476500" cy="173355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7" descr="C:\Users\Allan\Desktop\13.png"/>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241" y="3361221"/>
            <a:ext cx="2476499" cy="179070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5" descr="C:\Users\Allan\Desktop\9.jp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477742" y="1627671"/>
            <a:ext cx="2166268" cy="1753703"/>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3" descr="C:\Users\Allan\Desktop\11.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77742" y="3372271"/>
            <a:ext cx="2166269" cy="177965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C:\Users\Allan\Desktop\untitle3.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242" y="5057353"/>
            <a:ext cx="2476500"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6" descr="C:\Users\Allan\Desktop\15.jp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477740" y="5038725"/>
            <a:ext cx="2166269" cy="1819275"/>
          </a:xfrm>
          <a:prstGeom prst="rect">
            <a:avLst/>
          </a:prstGeom>
          <a:noFill/>
          <a:extLst>
            <a:ext uri="{909E8E84-426E-40DD-AFC4-6F175D3DCCD1}">
              <a14:hiddenFill xmlns:a14="http://schemas.microsoft.com/office/drawing/2010/main">
                <a:solidFill>
                  <a:srgbClr val="FFFFFF"/>
                </a:solidFill>
              </a14:hiddenFill>
            </a:ext>
          </a:extLst>
        </p:spPr>
      </p:pic>
      <p:pic>
        <p:nvPicPr>
          <p:cNvPr id="9231" name="Picture 15"/>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4588001" y="1627671"/>
            <a:ext cx="1697124" cy="15435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43" name="Picture 27"/>
          <p:cNvPicPr>
            <a:picLocks noChangeAspect="1" noChangeArrowheads="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4644011" y="3142431"/>
            <a:ext cx="1800197" cy="17459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220072" y="293849"/>
            <a:ext cx="4009313" cy="1015663"/>
          </a:xfrm>
          <a:prstGeom prst="rect">
            <a:avLst/>
          </a:prstGeom>
        </p:spPr>
        <p:txBody>
          <a:bodyPr wrap="square">
            <a:spAutoFit/>
          </a:bodyPr>
          <a:lstStyle/>
          <a:p>
            <a:r>
              <a:rPr lang="en-GB" sz="2000" b="1" dirty="0">
                <a:solidFill>
                  <a:srgbClr val="00B0F0"/>
                </a:solidFill>
                <a:latin typeface="Comic Sans MS" panose="030F0702030302020204" pitchFamily="66" charset="0"/>
              </a:rPr>
              <a:t>CLIMATE </a:t>
            </a:r>
            <a:r>
              <a:rPr lang="en-GB" sz="2000" b="1" dirty="0" smtClean="0">
                <a:solidFill>
                  <a:srgbClr val="00B0F0"/>
                </a:solidFill>
                <a:latin typeface="Comic Sans MS" panose="030F0702030302020204" pitchFamily="66" charset="0"/>
              </a:rPr>
              <a:t>CHANGE, </a:t>
            </a:r>
            <a:r>
              <a:rPr lang="en-GB" sz="2000" b="1" dirty="0">
                <a:solidFill>
                  <a:srgbClr val="00B0F0"/>
                </a:solidFill>
                <a:latin typeface="Comic Sans MS" panose="030F0702030302020204" pitchFamily="66" charset="0"/>
              </a:rPr>
              <a:t>SEA LEVEL RISE &amp; </a:t>
            </a:r>
            <a:r>
              <a:rPr lang="en-GB" sz="2000" b="1" dirty="0" smtClean="0">
                <a:solidFill>
                  <a:srgbClr val="00B0F0"/>
                </a:solidFill>
                <a:latin typeface="Comic Sans MS" panose="030F0702030302020204" pitchFamily="66" charset="0"/>
              </a:rPr>
              <a:t>STORMS</a:t>
            </a:r>
            <a:r>
              <a:rPr lang="en-GB" sz="2000" b="1" dirty="0">
                <a:solidFill>
                  <a:srgbClr val="00B0F0"/>
                </a:solidFill>
                <a:latin typeface="Comic Sans MS" panose="030F0702030302020204" pitchFamily="66" charset="0"/>
              </a:rPr>
              <a:t>: A </a:t>
            </a:r>
            <a:endParaRPr lang="en-GB" sz="2000" b="1" dirty="0" smtClean="0">
              <a:solidFill>
                <a:srgbClr val="00B0F0"/>
              </a:solidFill>
              <a:latin typeface="Comic Sans MS" panose="030F0702030302020204" pitchFamily="66" charset="0"/>
            </a:endParaRPr>
          </a:p>
          <a:p>
            <a:r>
              <a:rPr lang="en-GB" sz="2000" b="1" dirty="0" smtClean="0">
                <a:solidFill>
                  <a:srgbClr val="00B0F0"/>
                </a:solidFill>
                <a:latin typeface="Comic Sans MS" panose="030F0702030302020204" pitchFamily="66" charset="0"/>
              </a:rPr>
              <a:t>SCIENTISTS  PERSPECTIVE</a:t>
            </a:r>
            <a:r>
              <a:rPr lang="en-GB" sz="2000" b="1" dirty="0" smtClean="0">
                <a:solidFill>
                  <a:schemeClr val="bg1"/>
                </a:solidFill>
                <a:latin typeface="Comic Sans MS" panose="030F0702030302020204" pitchFamily="66" charset="0"/>
              </a:rPr>
              <a:t>.</a:t>
            </a:r>
            <a:endParaRPr lang="en-GB" sz="2000" b="1"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3265152913"/>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49154" name="Picture 2" descr="money-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628775"/>
            <a:ext cx="2881313" cy="443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5" name="Rectangle 3"/>
          <p:cNvSpPr>
            <a:spLocks noChangeArrowheads="1"/>
          </p:cNvSpPr>
          <p:nvPr/>
        </p:nvSpPr>
        <p:spPr bwMode="auto">
          <a:xfrm>
            <a:off x="0" y="333375"/>
            <a:ext cx="4392613"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hangingPunct="1"/>
            <a:r>
              <a:rPr lang="en-US" altLang="en-US" sz="6000" b="1" u="sng">
                <a:solidFill>
                  <a:schemeClr val="bg1"/>
                </a:solidFill>
              </a:rPr>
              <a:t>Basic Truth</a:t>
            </a:r>
            <a:endParaRPr lang="en-US" altLang="en-US" sz="4400">
              <a:solidFill>
                <a:schemeClr val="bg1"/>
              </a:solidFill>
            </a:endParaRPr>
          </a:p>
        </p:txBody>
      </p:sp>
      <p:grpSp>
        <p:nvGrpSpPr>
          <p:cNvPr id="49156" name="Group 4"/>
          <p:cNvGrpSpPr>
            <a:grpSpLocks/>
          </p:cNvGrpSpPr>
          <p:nvPr/>
        </p:nvGrpSpPr>
        <p:grpSpPr bwMode="auto">
          <a:xfrm>
            <a:off x="3708400" y="3716338"/>
            <a:ext cx="5143500" cy="1892300"/>
            <a:chOff x="864" y="1104"/>
            <a:chExt cx="4056" cy="2016"/>
          </a:xfrm>
        </p:grpSpPr>
        <p:sp>
          <p:nvSpPr>
            <p:cNvPr id="49160" name="Rectangle 5"/>
            <p:cNvSpPr>
              <a:spLocks noChangeArrowheads="1"/>
            </p:cNvSpPr>
            <p:nvPr/>
          </p:nvSpPr>
          <p:spPr bwMode="auto">
            <a:xfrm>
              <a:off x="912" y="1104"/>
              <a:ext cx="4008" cy="2016"/>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a:p>
          </p:txBody>
        </p:sp>
        <p:sp>
          <p:nvSpPr>
            <p:cNvPr id="49161" name="Rectangle 6"/>
            <p:cNvSpPr>
              <a:spLocks noChangeArrowheads="1"/>
            </p:cNvSpPr>
            <p:nvPr/>
          </p:nvSpPr>
          <p:spPr bwMode="auto">
            <a:xfrm>
              <a:off x="1584" y="1728"/>
              <a:ext cx="2760" cy="840"/>
            </a:xfrm>
            <a:prstGeom prst="rect">
              <a:avLst/>
            </a:prstGeom>
            <a:solidFill>
              <a:schemeClr val="accent2"/>
            </a:solidFill>
            <a:ln w="9525">
              <a:solidFill>
                <a:schemeClr val="tx1"/>
              </a:solidFill>
              <a:miter lim="800000"/>
              <a:headEnd/>
              <a:tailEnd/>
            </a:ln>
          </p:spPr>
          <p:txBody>
            <a:bodyPr wrap="none" anchor="ct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endParaRPr lang="en-GB" altLang="en-US"/>
            </a:p>
          </p:txBody>
        </p:sp>
        <p:sp>
          <p:nvSpPr>
            <p:cNvPr id="49162" name="Text Box 7"/>
            <p:cNvSpPr txBox="1">
              <a:spLocks noChangeArrowheads="1"/>
            </p:cNvSpPr>
            <p:nvPr/>
          </p:nvSpPr>
          <p:spPr bwMode="auto">
            <a:xfrm>
              <a:off x="864" y="1200"/>
              <a:ext cx="1897"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spcBef>
                  <a:spcPct val="50000"/>
                </a:spcBef>
              </a:pPr>
              <a:r>
                <a:rPr lang="en-US" altLang="en-US" sz="3200" b="1">
                  <a:solidFill>
                    <a:srgbClr val="FF0000"/>
                  </a:solidFill>
                  <a:latin typeface="Times New Roman" pitchFamily="18" charset="0"/>
                </a:rPr>
                <a:t>   Economics</a:t>
              </a:r>
            </a:p>
          </p:txBody>
        </p:sp>
        <p:sp>
          <p:nvSpPr>
            <p:cNvPr id="49163" name="Text Box 8"/>
            <p:cNvSpPr txBox="1">
              <a:spLocks noChangeArrowheads="1"/>
            </p:cNvSpPr>
            <p:nvPr/>
          </p:nvSpPr>
          <p:spPr bwMode="auto">
            <a:xfrm>
              <a:off x="2016" y="1718"/>
              <a:ext cx="1896" cy="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a:spcBef>
                  <a:spcPct val="50000"/>
                </a:spcBef>
              </a:pPr>
              <a:r>
                <a:rPr lang="en-US" altLang="en-US" sz="2400" b="1">
                  <a:solidFill>
                    <a:schemeClr val="bg1"/>
                  </a:solidFill>
                  <a:latin typeface="Times New Roman" pitchFamily="18" charset="0"/>
                </a:rPr>
                <a:t>Coastal/Beach Management</a:t>
              </a:r>
            </a:p>
          </p:txBody>
        </p:sp>
      </p:grpSp>
      <p:sp>
        <p:nvSpPr>
          <p:cNvPr id="174089" name="Text Box 9"/>
          <p:cNvSpPr txBox="1">
            <a:spLocks noChangeArrowheads="1"/>
          </p:cNvSpPr>
          <p:nvPr/>
        </p:nvSpPr>
        <p:spPr bwMode="auto">
          <a:xfrm>
            <a:off x="3924300" y="5732463"/>
            <a:ext cx="5400675"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spcBef>
                <a:spcPct val="50000"/>
              </a:spcBef>
            </a:pPr>
            <a:r>
              <a:rPr lang="en-US" altLang="en-US" sz="3300" b="1">
                <a:solidFill>
                  <a:srgbClr val="FF0000"/>
                </a:solidFill>
                <a:latin typeface="Times New Roman" pitchFamily="18" charset="0"/>
              </a:rPr>
              <a:t>Sometimes forgotten by activists and idealists!</a:t>
            </a:r>
            <a:endParaRPr lang="en-CA" altLang="en-US" sz="3300" b="1">
              <a:solidFill>
                <a:srgbClr val="FF0000"/>
              </a:solidFill>
              <a:latin typeface="Times New Roman" pitchFamily="18" charset="0"/>
            </a:endParaRPr>
          </a:p>
        </p:txBody>
      </p:sp>
      <p:pic>
        <p:nvPicPr>
          <p:cNvPr id="49158" name="Picture 2" descr="D:\MY PICTUREs\Great photos\Great jpegs\WoodpeckerOn Ar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0"/>
            <a:ext cx="47879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9" name="TextBox 10"/>
          <p:cNvSpPr txBox="1">
            <a:spLocks noChangeArrowheads="1"/>
          </p:cNvSpPr>
          <p:nvPr/>
        </p:nvSpPr>
        <p:spPr bwMode="auto">
          <a:xfrm>
            <a:off x="5076825" y="115888"/>
            <a:ext cx="316706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a:solidFill>
                  <a:schemeClr val="bg1"/>
                </a:solidFill>
              </a:rPr>
              <a:t>The woodpecker must go!</a:t>
            </a:r>
          </a:p>
        </p:txBody>
      </p:sp>
    </p:spTree>
    <p:extLst>
      <p:ext uri="{BB962C8B-B14F-4D97-AF65-F5344CB8AC3E}">
        <p14:creationId xmlns:p14="http://schemas.microsoft.com/office/powerpoint/2010/main" val="736052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174089"/>
                                        </p:tgtEl>
                                        <p:attrNameLst>
                                          <p:attrName>style.visibility</p:attrName>
                                        </p:attrNameLst>
                                      </p:cBhvr>
                                      <p:to>
                                        <p:strVal val="visible"/>
                                      </p:to>
                                    </p:set>
                                  </p:childTnLst>
                                </p:cTn>
                              </p:par>
                              <p:par>
                                <p:cTn id="7" presetID="6" presetClass="emph" presetSubtype="0" fill="hold" grpId="1" nodeType="withEffect">
                                  <p:stCondLst>
                                    <p:cond delay="0"/>
                                  </p:stCondLst>
                                  <p:childTnLst>
                                    <p:animScale>
                                      <p:cBhvr>
                                        <p:cTn id="8" dur="2000" fill="hold"/>
                                        <p:tgtEl>
                                          <p:spTgt spid="174089"/>
                                        </p:tgtEl>
                                      </p:cBhvr>
                                      <p:by x="110000" y="11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089" grpId="0"/>
      <p:bldP spid="174089" grpId="1"/>
    </p:bldLst>
  </p:timing>
</p:sld>
</file>

<file path=ppt/slides/slide114.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21089"/>
            <a:ext cx="3802066" cy="2609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50296" y="4221088"/>
            <a:ext cx="3664078" cy="2609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2795" y="3356992"/>
            <a:ext cx="6924675" cy="1543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156175" y="1908413"/>
            <a:ext cx="3107517" cy="646331"/>
          </a:xfrm>
          <a:prstGeom prst="rect">
            <a:avLst/>
          </a:prstGeom>
          <a:noFill/>
        </p:spPr>
        <p:txBody>
          <a:bodyPr wrap="none" rtlCol="0">
            <a:spAutoFit/>
          </a:bodyPr>
          <a:lstStyle/>
          <a:p>
            <a:r>
              <a:rPr lang="en-GB" b="1" dirty="0" smtClean="0">
                <a:solidFill>
                  <a:srgbClr val="FF0000"/>
                </a:solidFill>
              </a:rPr>
              <a:t>Miami: Current assets $416bn</a:t>
            </a:r>
          </a:p>
          <a:p>
            <a:r>
              <a:rPr lang="en-GB" b="1" dirty="0">
                <a:solidFill>
                  <a:srgbClr val="FF0000"/>
                </a:solidFill>
              </a:rPr>
              <a:t> </a:t>
            </a:r>
            <a:r>
              <a:rPr lang="en-GB" b="1" dirty="0" smtClean="0">
                <a:solidFill>
                  <a:srgbClr val="FF0000"/>
                </a:solidFill>
              </a:rPr>
              <a:t>            Future assets $ 3,313bn</a:t>
            </a:r>
            <a:endParaRPr lang="en-GB" b="1" dirty="0">
              <a:solidFill>
                <a:srgbClr val="FF0000"/>
              </a:solidFill>
            </a:endParaRPr>
          </a:p>
        </p:txBody>
      </p:sp>
      <p:sp>
        <p:nvSpPr>
          <p:cNvPr id="2" name="Rectangle 1"/>
          <p:cNvSpPr/>
          <p:nvPr/>
        </p:nvSpPr>
        <p:spPr>
          <a:xfrm>
            <a:off x="1403648" y="116632"/>
            <a:ext cx="7225634" cy="677108"/>
          </a:xfrm>
          <a:prstGeom prst="rect">
            <a:avLst/>
          </a:prstGeom>
          <a:solidFill>
            <a:srgbClr val="002060"/>
          </a:solidFill>
        </p:spPr>
        <p:txBody>
          <a:bodyPr wrap="square">
            <a:spAutoFit/>
          </a:bodyPr>
          <a:lstStyle/>
          <a:p>
            <a:r>
              <a:rPr lang="en-GB" sz="2000" b="1" dirty="0">
                <a:solidFill>
                  <a:srgbClr val="00B0F0"/>
                </a:solidFill>
                <a:latin typeface="Comic Sans MS" panose="030F0702030302020204" pitchFamily="66" charset="0"/>
              </a:rPr>
              <a:t>CLIMATE CHANGE: A MANAGERS </a:t>
            </a:r>
            <a:r>
              <a:rPr lang="en-GB" sz="2000" b="1" dirty="0" smtClean="0">
                <a:solidFill>
                  <a:srgbClr val="00B0F0"/>
                </a:solidFill>
                <a:latin typeface="Comic Sans MS" panose="030F0702030302020204" pitchFamily="66" charset="0"/>
              </a:rPr>
              <a:t>PERSPECTIVE</a:t>
            </a:r>
            <a:r>
              <a:rPr lang="en-GB" b="1" dirty="0" smtClean="0">
                <a:solidFill>
                  <a:srgbClr val="00B0F0"/>
                </a:solidFill>
                <a:latin typeface="Comic Sans MS" panose="030F0702030302020204" pitchFamily="66" charset="0"/>
              </a:rPr>
              <a:t>.</a:t>
            </a:r>
          </a:p>
          <a:p>
            <a:endParaRPr lang="en-GB" dirty="0">
              <a:solidFill>
                <a:schemeClr val="bg1"/>
              </a:solidFill>
            </a:endParaRPr>
          </a:p>
        </p:txBody>
      </p:sp>
      <p:pic>
        <p:nvPicPr>
          <p:cNvPr id="1024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1520" y="2924944"/>
            <a:ext cx="8172450" cy="514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35843" y="692696"/>
            <a:ext cx="9108157" cy="2139047"/>
          </a:xfrm>
          <a:prstGeom prst="rect">
            <a:avLst/>
          </a:prstGeom>
        </p:spPr>
        <p:txBody>
          <a:bodyPr wrap="square">
            <a:spAutoFit/>
          </a:bodyPr>
          <a:lstStyle/>
          <a:p>
            <a:r>
              <a:rPr lang="en-GB" sz="1900" b="1" dirty="0">
                <a:solidFill>
                  <a:schemeClr val="bg1"/>
                </a:solidFill>
                <a:latin typeface="Comic Sans MS" panose="030F0702030302020204" pitchFamily="66" charset="0"/>
              </a:rPr>
              <a:t>SOME COASTAL TRENDS INDICATE THAT:</a:t>
            </a:r>
          </a:p>
          <a:p>
            <a:endParaRPr lang="en-GB" sz="1900" b="1" dirty="0">
              <a:solidFill>
                <a:schemeClr val="bg1"/>
              </a:solidFill>
              <a:latin typeface="Comic Sans MS" panose="030F0702030302020204" pitchFamily="66" charset="0"/>
            </a:endParaRPr>
          </a:p>
          <a:p>
            <a:pPr marL="342900" indent="-342900">
              <a:buFont typeface="Arial" panose="020B0604020202020204" pitchFamily="34" charset="0"/>
              <a:buChar char="•"/>
            </a:pPr>
            <a:r>
              <a:rPr lang="en-GB" sz="1900" b="1" dirty="0">
                <a:solidFill>
                  <a:schemeClr val="bg1"/>
                </a:solidFill>
                <a:latin typeface="Comic Sans MS" panose="030F0702030302020204" pitchFamily="66" charset="0"/>
              </a:rPr>
              <a:t>INCREASED NUMBERS OF PEOPLE ARE MOVING TO THE COAST.</a:t>
            </a:r>
          </a:p>
          <a:p>
            <a:pPr marL="342900" indent="-342900">
              <a:buFont typeface="Arial" panose="020B0604020202020204" pitchFamily="34" charset="0"/>
              <a:buChar char="•"/>
            </a:pPr>
            <a:r>
              <a:rPr lang="en-GB" sz="1900" b="1" dirty="0">
                <a:solidFill>
                  <a:schemeClr val="bg1"/>
                </a:solidFill>
                <a:latin typeface="Comic Sans MS" panose="030F0702030302020204" pitchFamily="66" charset="0"/>
              </a:rPr>
              <a:t>THE COAST’S CONTRIBUTION TO </a:t>
            </a:r>
            <a:r>
              <a:rPr lang="en-GB" sz="1900" b="1" dirty="0" smtClean="0">
                <a:solidFill>
                  <a:schemeClr val="bg1"/>
                </a:solidFill>
                <a:latin typeface="Comic Sans MS" panose="030F0702030302020204" pitchFamily="66" charset="0"/>
              </a:rPr>
              <a:t>GDP IS </a:t>
            </a:r>
            <a:r>
              <a:rPr lang="en-GB" sz="1900" b="1" dirty="0">
                <a:solidFill>
                  <a:schemeClr val="bg1"/>
                </a:solidFill>
                <a:latin typeface="Comic Sans MS" panose="030F0702030302020204" pitchFamily="66" charset="0"/>
              </a:rPr>
              <a:t>RISING.</a:t>
            </a:r>
          </a:p>
          <a:p>
            <a:pPr marL="342900" indent="-342900">
              <a:buFont typeface="Arial" panose="020B0604020202020204" pitchFamily="34" charset="0"/>
              <a:buChar char="•"/>
            </a:pPr>
            <a:r>
              <a:rPr lang="en-GB" sz="1900" b="1" dirty="0">
                <a:solidFill>
                  <a:schemeClr val="bg1"/>
                </a:solidFill>
                <a:latin typeface="Comic Sans MS" panose="030F0702030302020204" pitchFamily="66" charset="0"/>
              </a:rPr>
              <a:t>EROSION EXCEEDS </a:t>
            </a:r>
            <a:r>
              <a:rPr lang="en-GB" sz="1900" b="1" dirty="0" smtClean="0">
                <a:solidFill>
                  <a:schemeClr val="bg1"/>
                </a:solidFill>
                <a:latin typeface="Comic Sans MS" panose="030F0702030302020204" pitchFamily="66" charset="0"/>
              </a:rPr>
              <a:t>DEPOSITION.</a:t>
            </a:r>
            <a:endParaRPr lang="en-GB" sz="1900" b="1" dirty="0">
              <a:solidFill>
                <a:schemeClr val="bg1"/>
              </a:solidFill>
              <a:latin typeface="Comic Sans MS" panose="030F0702030302020204" pitchFamily="66" charset="0"/>
            </a:endParaRPr>
          </a:p>
          <a:p>
            <a:pPr marL="342900" indent="-342900">
              <a:buFont typeface="Arial" panose="020B0604020202020204" pitchFamily="34" charset="0"/>
              <a:buChar char="•"/>
            </a:pPr>
            <a:r>
              <a:rPr lang="en-GB" sz="1900" b="1" dirty="0">
                <a:solidFill>
                  <a:schemeClr val="bg1"/>
                </a:solidFill>
                <a:latin typeface="Comic Sans MS" panose="030F0702030302020204" pitchFamily="66" charset="0"/>
              </a:rPr>
              <a:t>SEA LEVEL IS </a:t>
            </a:r>
            <a:r>
              <a:rPr lang="en-GB" sz="1900" b="1" dirty="0" smtClean="0">
                <a:solidFill>
                  <a:schemeClr val="bg1"/>
                </a:solidFill>
                <a:latin typeface="Comic Sans MS" panose="030F0702030302020204" pitchFamily="66" charset="0"/>
              </a:rPr>
              <a:t>RISING.</a:t>
            </a:r>
            <a:endParaRPr lang="en-GB" sz="1900" b="1" dirty="0">
              <a:solidFill>
                <a:schemeClr val="bg1"/>
              </a:solidFill>
              <a:latin typeface="Comic Sans MS" panose="030F0702030302020204" pitchFamily="66" charset="0"/>
            </a:endParaRPr>
          </a:p>
          <a:p>
            <a:pPr marL="342900" indent="-342900">
              <a:buFont typeface="Arial" panose="020B0604020202020204" pitchFamily="34" charset="0"/>
              <a:buChar char="•"/>
            </a:pPr>
            <a:r>
              <a:rPr lang="en-GB" sz="1900" b="1" dirty="0">
                <a:solidFill>
                  <a:schemeClr val="bg1"/>
                </a:solidFill>
                <a:latin typeface="Comic Sans MS" panose="030F0702030302020204" pitchFamily="66" charset="0"/>
              </a:rPr>
              <a:t>INCREASED STORM FEROCITY &amp; FREQUENCY EXPECTED</a:t>
            </a:r>
          </a:p>
        </p:txBody>
      </p:sp>
    </p:spTree>
    <p:extLst>
      <p:ext uri="{BB962C8B-B14F-4D97-AF65-F5344CB8AC3E}">
        <p14:creationId xmlns:p14="http://schemas.microsoft.com/office/powerpoint/2010/main" val="228285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5.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0243" name="Picture 3" descr="C:\Users\Allan\Pictures\Porthcawl Harbour Storm  Flickr - Photo Sharing!_files\porthcawl 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68144" y="4335799"/>
            <a:ext cx="3246114" cy="253817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C:\Users\Allan\Pictures\Porthcawl Harbour Storm  Flickr - Photo Sharing!_files\sjp_ech_020114RESCUE1801-0JPG-647136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61" y="-4847"/>
            <a:ext cx="2970664" cy="2353727"/>
          </a:xfrm>
          <a:prstGeom prst="rect">
            <a:avLst/>
          </a:prstGeom>
          <a:noFill/>
          <a:extLst>
            <a:ext uri="{909E8E84-426E-40DD-AFC4-6F175D3DCCD1}">
              <a14:hiddenFill xmlns:a14="http://schemas.microsoft.com/office/drawing/2010/main">
                <a:solidFill>
                  <a:srgbClr val="FFFFFF"/>
                </a:solidFill>
              </a14:hiddenFill>
            </a:ext>
          </a:extLst>
        </p:spPr>
      </p:pic>
      <p:pic>
        <p:nvPicPr>
          <p:cNvPr id="10246" name="Picture 6" descr="C:\Users\Allan\Pictures\Porthcawl Harbour Storm  Flickr - Photo Sharing!_files\untitle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738" y="2451745"/>
            <a:ext cx="2379834" cy="172291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7" descr="C:\Users\Allan\Desktop\155250867-300fa9e3-4353-4849-8a79-418c2127b75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56175" y="1"/>
            <a:ext cx="2958083" cy="234888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187161" y="2451745"/>
            <a:ext cx="2744564" cy="17229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2" name="Picture 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1926" y="4335799"/>
            <a:ext cx="2901459" cy="2492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0862" y="2430812"/>
            <a:ext cx="2528707" cy="1770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2"/>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224987" y="0"/>
            <a:ext cx="2706738" cy="23488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43809" y="4335799"/>
            <a:ext cx="3024336" cy="2522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6981629"/>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6386" name="Picture 2" descr="C:\Users\Allan\Desktop\UntitREM5.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654" y="0"/>
            <a:ext cx="90873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2896598"/>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71682" name="Rectangle 2"/>
          <p:cNvSpPr>
            <a:spLocks noChangeArrowheads="1"/>
          </p:cNvSpPr>
          <p:nvPr/>
        </p:nvSpPr>
        <p:spPr bwMode="auto">
          <a:xfrm>
            <a:off x="0" y="0"/>
            <a:ext cx="9190038" cy="643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endParaRPr lang="en-US" altLang="en-US" sz="900"/>
          </a:p>
          <a:p>
            <a:endParaRPr lang="en-GB" altLang="en-US" sz="1600">
              <a:cs typeface="Times New Roman" pitchFamily="18" charset="0"/>
            </a:endParaRPr>
          </a:p>
          <a:p>
            <a:endParaRPr lang="en-GB" altLang="en-US" sz="1600">
              <a:cs typeface="Times New Roman" pitchFamily="18" charset="0"/>
            </a:endParaRPr>
          </a:p>
          <a:p>
            <a:pPr eaLnBrk="1" hangingPunct="1"/>
            <a:endParaRPr lang="en-GB" altLang="en-US" b="1">
              <a:latin typeface="Comic Sans MS" pitchFamily="66" charset="0"/>
            </a:endParaRPr>
          </a:p>
          <a:p>
            <a:pPr eaLnBrk="1" hangingPunct="1"/>
            <a:r>
              <a:rPr lang="en-GB" altLang="en-US" sz="2000">
                <a:solidFill>
                  <a:schemeClr val="bg1"/>
                </a:solidFill>
                <a:latin typeface="Comic Sans MS" pitchFamily="66" charset="0"/>
              </a:rPr>
              <a:t>1-The goals of ICZRBM must be within the frame work of </a:t>
            </a:r>
            <a:r>
              <a:rPr lang="en-GB" altLang="en-US" sz="2000" b="1">
                <a:solidFill>
                  <a:srgbClr val="FFFF00"/>
                </a:solidFill>
                <a:latin typeface="Comic Sans MS" pitchFamily="66" charset="0"/>
              </a:rPr>
              <a:t>SUSTAINABLE </a:t>
            </a:r>
          </a:p>
          <a:p>
            <a:pPr eaLnBrk="1" hangingPunct="1"/>
            <a:r>
              <a:rPr lang="en-GB" altLang="en-US" sz="2000" b="1">
                <a:solidFill>
                  <a:srgbClr val="FFFF00"/>
                </a:solidFill>
                <a:latin typeface="Comic Sans MS" pitchFamily="66" charset="0"/>
              </a:rPr>
              <a:t>DEVELOPMENT</a:t>
            </a:r>
          </a:p>
          <a:p>
            <a:pPr eaLnBrk="1" hangingPunct="1"/>
            <a:endParaRPr lang="en-US" altLang="en-US" sz="2000">
              <a:solidFill>
                <a:schemeClr val="bg1"/>
              </a:solidFill>
              <a:latin typeface="Comic Sans MS" pitchFamily="66" charset="0"/>
            </a:endParaRPr>
          </a:p>
          <a:p>
            <a:pPr eaLnBrk="1" hangingPunct="1"/>
            <a:r>
              <a:rPr lang="en-GB" altLang="en-US" sz="2000">
                <a:solidFill>
                  <a:srgbClr val="FFFF00"/>
                </a:solidFill>
                <a:latin typeface="Comic Sans MS" pitchFamily="66" charset="0"/>
              </a:rPr>
              <a:t>2-</a:t>
            </a:r>
            <a:r>
              <a:rPr lang="en-GB" altLang="en-US" sz="2000" b="1">
                <a:solidFill>
                  <a:srgbClr val="FFFF00"/>
                </a:solidFill>
                <a:latin typeface="Comic Sans MS" pitchFamily="66" charset="0"/>
              </a:rPr>
              <a:t>ENVIRONMENTAL CONSERVATION</a:t>
            </a:r>
            <a:r>
              <a:rPr lang="en-GB" altLang="en-US" sz="2000">
                <a:solidFill>
                  <a:srgbClr val="FFFF00"/>
                </a:solidFill>
                <a:latin typeface="Comic Sans MS" pitchFamily="66" charset="0"/>
              </a:rPr>
              <a:t> </a:t>
            </a:r>
            <a:r>
              <a:rPr lang="en-GB" altLang="en-US" sz="2000">
                <a:solidFill>
                  <a:schemeClr val="bg1"/>
                </a:solidFill>
                <a:latin typeface="Comic Sans MS" pitchFamily="66" charset="0"/>
              </a:rPr>
              <a:t>is of equal importance to </a:t>
            </a:r>
          </a:p>
          <a:p>
            <a:pPr eaLnBrk="1" hangingPunct="1"/>
            <a:r>
              <a:rPr lang="en-GB" altLang="en-US" sz="2000" b="1">
                <a:solidFill>
                  <a:srgbClr val="FFFF00"/>
                </a:solidFill>
                <a:latin typeface="Comic Sans MS" pitchFamily="66" charset="0"/>
              </a:rPr>
              <a:t>SOCIO-ECONOMIC DEVELOPMENT</a:t>
            </a:r>
            <a:endParaRPr lang="en-US" altLang="en-US" sz="2000">
              <a:solidFill>
                <a:srgbClr val="FFFF00"/>
              </a:solidFill>
              <a:latin typeface="Comic Sans MS" pitchFamily="66" charset="0"/>
            </a:endParaRPr>
          </a:p>
          <a:p>
            <a:pPr eaLnBrk="1" hangingPunct="1"/>
            <a:r>
              <a:rPr lang="en-GB" altLang="en-US" sz="2000" b="1">
                <a:solidFill>
                  <a:schemeClr val="bg1"/>
                </a:solidFill>
                <a:latin typeface="Comic Sans MS" pitchFamily="66" charset="0"/>
              </a:rPr>
              <a:t> </a:t>
            </a:r>
            <a:endParaRPr lang="en-US" altLang="en-US" sz="2000">
              <a:solidFill>
                <a:schemeClr val="bg1"/>
              </a:solidFill>
              <a:latin typeface="Comic Sans MS" pitchFamily="66" charset="0"/>
            </a:endParaRPr>
          </a:p>
          <a:p>
            <a:r>
              <a:rPr lang="en-GB" altLang="en-US" sz="2000">
                <a:solidFill>
                  <a:schemeClr val="bg1"/>
                </a:solidFill>
                <a:latin typeface="Comic Sans MS" pitchFamily="66" charset="0"/>
                <a:cs typeface="Times New Roman" pitchFamily="18" charset="0"/>
              </a:rPr>
              <a:t>3-REDUCE POTENTIAL </a:t>
            </a:r>
            <a:r>
              <a:rPr lang="en-GB" altLang="en-US" sz="2000" b="1">
                <a:solidFill>
                  <a:srgbClr val="FFFF00"/>
                </a:solidFill>
                <a:latin typeface="Comic Sans MS" pitchFamily="66" charset="0"/>
                <a:cs typeface="Times New Roman" pitchFamily="18" charset="0"/>
              </a:rPr>
              <a:t>CONFLICTS</a:t>
            </a:r>
            <a:r>
              <a:rPr lang="en-GB" altLang="en-US" sz="2000">
                <a:solidFill>
                  <a:schemeClr val="bg1"/>
                </a:solidFill>
                <a:latin typeface="Comic Sans MS" pitchFamily="66" charset="0"/>
                <a:cs typeface="Times New Roman" pitchFamily="18" charset="0"/>
              </a:rPr>
              <a:t>, STREAMLINE POTENTIAL </a:t>
            </a:r>
          </a:p>
          <a:p>
            <a:r>
              <a:rPr lang="en-GB" altLang="en-US" sz="2000" b="1">
                <a:solidFill>
                  <a:srgbClr val="FFFF00"/>
                </a:solidFill>
                <a:latin typeface="Comic Sans MS" pitchFamily="66" charset="0"/>
                <a:cs typeface="Times New Roman" pitchFamily="18" charset="0"/>
              </a:rPr>
              <a:t>OVERLAPS</a:t>
            </a:r>
            <a:r>
              <a:rPr lang="en-GB" altLang="en-US" sz="2000" b="1">
                <a:solidFill>
                  <a:schemeClr val="bg1"/>
                </a:solidFill>
                <a:latin typeface="Comic Sans MS" pitchFamily="66" charset="0"/>
                <a:cs typeface="Times New Roman" pitchFamily="18" charset="0"/>
              </a:rPr>
              <a:t>  </a:t>
            </a:r>
            <a:r>
              <a:rPr lang="en-GB" altLang="en-US" sz="2000">
                <a:solidFill>
                  <a:schemeClr val="bg1"/>
                </a:solidFill>
                <a:latin typeface="Comic Sans MS" pitchFamily="66" charset="0"/>
                <a:cs typeface="Times New Roman" pitchFamily="18" charset="0"/>
              </a:rPr>
              <a:t>AMONGST POLICIES.</a:t>
            </a:r>
          </a:p>
          <a:p>
            <a:endParaRPr lang="en-GB" altLang="en-US" sz="2000">
              <a:solidFill>
                <a:schemeClr val="bg1"/>
              </a:solidFill>
              <a:latin typeface="Comic Sans MS" pitchFamily="66" charset="0"/>
              <a:cs typeface="Times New Roman" pitchFamily="18" charset="0"/>
            </a:endParaRPr>
          </a:p>
          <a:p>
            <a:r>
              <a:rPr lang="en-GB" altLang="en-US" sz="2000">
                <a:solidFill>
                  <a:schemeClr val="bg1"/>
                </a:solidFill>
                <a:latin typeface="Comic Sans MS" pitchFamily="66" charset="0"/>
                <a:cs typeface="Times New Roman" pitchFamily="18" charset="0"/>
              </a:rPr>
              <a:t>4-RECOGNISE KEY </a:t>
            </a:r>
            <a:r>
              <a:rPr lang="en-GB" altLang="en-US" sz="2000" b="1">
                <a:solidFill>
                  <a:srgbClr val="FFFF00"/>
                </a:solidFill>
                <a:latin typeface="Comic Sans MS" pitchFamily="66" charset="0"/>
                <a:cs typeface="Times New Roman" pitchFamily="18" charset="0"/>
              </a:rPr>
              <a:t>LINKAGES</a:t>
            </a:r>
            <a:r>
              <a:rPr lang="en-GB" altLang="en-US" sz="2000">
                <a:solidFill>
                  <a:srgbClr val="FFFF00"/>
                </a:solidFill>
                <a:latin typeface="Comic Sans MS" pitchFamily="66" charset="0"/>
                <a:cs typeface="Times New Roman" pitchFamily="18" charset="0"/>
              </a:rPr>
              <a:t> </a:t>
            </a:r>
            <a:r>
              <a:rPr lang="en-GB" altLang="en-US" sz="2000">
                <a:solidFill>
                  <a:schemeClr val="bg1"/>
                </a:solidFill>
                <a:latin typeface="Comic Sans MS" pitchFamily="66" charset="0"/>
                <a:cs typeface="Times New Roman" pitchFamily="18" charset="0"/>
              </a:rPr>
              <a:t>BETWEEN COASTAL AREAS AND RIVER </a:t>
            </a:r>
          </a:p>
          <a:p>
            <a:r>
              <a:rPr lang="en-GB" altLang="en-US" sz="2000">
                <a:solidFill>
                  <a:schemeClr val="bg1"/>
                </a:solidFill>
                <a:latin typeface="Comic Sans MS" pitchFamily="66" charset="0"/>
                <a:cs typeface="Times New Roman" pitchFamily="18" charset="0"/>
              </a:rPr>
              <a:t>BASIN  SYSTEMS  (both natural processes and human activities).</a:t>
            </a:r>
            <a:endParaRPr lang="en-US" altLang="en-US" sz="2000">
              <a:solidFill>
                <a:schemeClr val="bg1"/>
              </a:solidFill>
              <a:latin typeface="Comic Sans MS" pitchFamily="66" charset="0"/>
            </a:endParaRPr>
          </a:p>
          <a:p>
            <a:r>
              <a:rPr lang="en-GB" altLang="en-US" sz="2000">
                <a:solidFill>
                  <a:schemeClr val="bg1"/>
                </a:solidFill>
                <a:latin typeface="Comic Sans MS" pitchFamily="66" charset="0"/>
                <a:cs typeface="Times New Roman" pitchFamily="18" charset="0"/>
              </a:rPr>
              <a:t> </a:t>
            </a:r>
          </a:p>
          <a:p>
            <a:r>
              <a:rPr lang="en-GB" altLang="en-US" sz="2000">
                <a:solidFill>
                  <a:schemeClr val="bg1"/>
                </a:solidFill>
                <a:latin typeface="Comic Sans MS" pitchFamily="66" charset="0"/>
                <a:cs typeface="Times New Roman" pitchFamily="18" charset="0"/>
              </a:rPr>
              <a:t>5-IDENTIFY </a:t>
            </a:r>
            <a:r>
              <a:rPr lang="en-GB" altLang="en-US" sz="2000" b="1">
                <a:solidFill>
                  <a:srgbClr val="FFFF00"/>
                </a:solidFill>
                <a:latin typeface="Comic Sans MS" pitchFamily="66" charset="0"/>
                <a:cs typeface="Times New Roman" pitchFamily="18" charset="0"/>
              </a:rPr>
              <a:t>KEY LOCATIONS</a:t>
            </a:r>
            <a:r>
              <a:rPr lang="en-GB" altLang="en-US" sz="2000">
                <a:solidFill>
                  <a:srgbClr val="FFFF00"/>
                </a:solidFill>
                <a:latin typeface="Comic Sans MS" pitchFamily="66" charset="0"/>
                <a:cs typeface="Times New Roman" pitchFamily="18" charset="0"/>
              </a:rPr>
              <a:t> </a:t>
            </a:r>
            <a:r>
              <a:rPr lang="en-GB" altLang="en-US" sz="2000">
                <a:solidFill>
                  <a:schemeClr val="bg1"/>
                </a:solidFill>
                <a:latin typeface="Comic Sans MS" pitchFamily="66" charset="0"/>
                <a:cs typeface="Times New Roman" pitchFamily="18" charset="0"/>
              </a:rPr>
              <a:t>(both geographical and sectoral).  </a:t>
            </a:r>
          </a:p>
          <a:p>
            <a:endParaRPr lang="en-GB" altLang="en-US">
              <a:solidFill>
                <a:schemeClr val="bg1"/>
              </a:solidFill>
              <a:latin typeface="Comic Sans MS" pitchFamily="66" charset="0"/>
              <a:cs typeface="Times New Roman" pitchFamily="18" charset="0"/>
            </a:endParaRPr>
          </a:p>
          <a:p>
            <a:endParaRPr lang="en-GB" altLang="en-US" sz="1600">
              <a:solidFill>
                <a:schemeClr val="bg1"/>
              </a:solidFill>
              <a:cs typeface="Times New Roman" pitchFamily="18" charset="0"/>
            </a:endParaRPr>
          </a:p>
          <a:p>
            <a:endParaRPr lang="en-GB" altLang="en-US" sz="1600">
              <a:solidFill>
                <a:schemeClr val="bg1"/>
              </a:solidFill>
              <a:cs typeface="Times New Roman" pitchFamily="18" charset="0"/>
            </a:endParaRPr>
          </a:p>
          <a:p>
            <a:endParaRPr lang="en-US" altLang="en-US" sz="900">
              <a:solidFill>
                <a:schemeClr val="bg1"/>
              </a:solidFill>
            </a:endParaRPr>
          </a:p>
          <a:p>
            <a:r>
              <a:rPr lang="en-GB" altLang="en-US" sz="1600">
                <a:solidFill>
                  <a:schemeClr val="bg1"/>
                </a:solidFill>
                <a:cs typeface="Times New Roman" pitchFamily="18" charset="0"/>
              </a:rPr>
              <a:t/>
            </a:r>
            <a:br>
              <a:rPr lang="en-GB" altLang="en-US" sz="1600">
                <a:solidFill>
                  <a:schemeClr val="bg1"/>
                </a:solidFill>
                <a:cs typeface="Times New Roman" pitchFamily="18" charset="0"/>
              </a:rPr>
            </a:br>
            <a:endParaRPr lang="en-GB" altLang="en-US">
              <a:solidFill>
                <a:schemeClr val="bg1"/>
              </a:solidFill>
            </a:endParaRPr>
          </a:p>
        </p:txBody>
      </p:sp>
      <p:sp>
        <p:nvSpPr>
          <p:cNvPr id="71683" name="Rectangle 6"/>
          <p:cNvSpPr>
            <a:spLocks noChangeArrowheads="1"/>
          </p:cNvSpPr>
          <p:nvPr/>
        </p:nvSpPr>
        <p:spPr bwMode="auto">
          <a:xfrm>
            <a:off x="2786063" y="214313"/>
            <a:ext cx="245903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r>
              <a:rPr lang="en-GB" altLang="en-US" sz="2400" b="1">
                <a:solidFill>
                  <a:srgbClr val="00B0F0"/>
                </a:solidFill>
                <a:cs typeface="Times New Roman" pitchFamily="18" charset="0"/>
              </a:rPr>
              <a:t>CONCLUSIONS</a:t>
            </a:r>
            <a:endParaRPr lang="en-US" altLang="en-US" sz="2400">
              <a:solidFill>
                <a:srgbClr val="00B0F0"/>
              </a:solidFill>
            </a:endParaRPr>
          </a:p>
        </p:txBody>
      </p:sp>
      <p:sp>
        <p:nvSpPr>
          <p:cNvPr id="71684" name="Rectangle 7"/>
          <p:cNvSpPr>
            <a:spLocks noChangeArrowheads="1"/>
          </p:cNvSpPr>
          <p:nvPr/>
        </p:nvSpPr>
        <p:spPr bwMode="auto">
          <a:xfrm>
            <a:off x="0" y="5214938"/>
            <a:ext cx="9144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just"/>
            <a:r>
              <a:rPr lang="en-GB" altLang="en-US" sz="2000">
                <a:solidFill>
                  <a:srgbClr val="FFFF00"/>
                </a:solidFill>
                <a:latin typeface="Comic Sans MS" pitchFamily="66" charset="0"/>
                <a:cs typeface="Times New Roman" pitchFamily="18" charset="0"/>
              </a:rPr>
              <a:t>NB Ketchum (</a:t>
            </a:r>
            <a:r>
              <a:rPr lang="en-GB" altLang="en-US" sz="2000" i="1">
                <a:solidFill>
                  <a:srgbClr val="FFFF00"/>
                </a:solidFill>
                <a:latin typeface="Comic Sans MS" pitchFamily="66" charset="0"/>
                <a:cs typeface="Times New Roman" pitchFamily="18" charset="0"/>
              </a:rPr>
              <a:t>The Waters Edge, MIT press,1972</a:t>
            </a:r>
            <a:r>
              <a:rPr lang="en-GB" altLang="en-US" sz="2000">
                <a:solidFill>
                  <a:srgbClr val="FFFF00"/>
                </a:solidFill>
                <a:latin typeface="Comic Sans MS" pitchFamily="66" charset="0"/>
                <a:cs typeface="Times New Roman" pitchFamily="18" charset="0"/>
              </a:rPr>
              <a:t>) defined the :</a:t>
            </a:r>
            <a:endParaRPr lang="en-US" altLang="en-US" sz="2000">
              <a:solidFill>
                <a:srgbClr val="FFFF00"/>
              </a:solidFill>
              <a:latin typeface="Comic Sans MS" pitchFamily="66" charset="0"/>
            </a:endParaRPr>
          </a:p>
          <a:p>
            <a:pPr algn="just"/>
            <a:r>
              <a:rPr lang="en-GB" altLang="en-US" sz="2000">
                <a:latin typeface="Comic Sans MS" pitchFamily="66" charset="0"/>
                <a:cs typeface="Times New Roman" pitchFamily="18" charset="0"/>
              </a:rPr>
              <a:t> </a:t>
            </a:r>
            <a:r>
              <a:rPr lang="en-GB" altLang="en-US" sz="2000" i="1">
                <a:solidFill>
                  <a:srgbClr val="FF00FF"/>
                </a:solidFill>
                <a:latin typeface="Comic Sans MS" pitchFamily="66" charset="0"/>
                <a:cs typeface="Times New Roman" pitchFamily="18" charset="0"/>
              </a:rPr>
              <a:t>‘coastal zone as the band of dry land and adjacent ocean space (water and submerged land) in which land ecology and use directly affect ocean space ecology and vice versa. The coastal zone is a band of variable width’.</a:t>
            </a:r>
            <a:endParaRPr lang="en-GB" altLang="en-US" sz="2000">
              <a:latin typeface="Comic Sans MS" pitchFamily="66" charset="0"/>
            </a:endParaRPr>
          </a:p>
        </p:txBody>
      </p:sp>
    </p:spTree>
    <p:extLst>
      <p:ext uri="{BB962C8B-B14F-4D97-AF65-F5344CB8AC3E}">
        <p14:creationId xmlns:p14="http://schemas.microsoft.com/office/powerpoint/2010/main" val="8191708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ctrTitle"/>
          </p:nvPr>
        </p:nvSpPr>
        <p:spPr/>
        <p:txBody>
          <a:bodyPr/>
          <a:lstStyle/>
          <a:p>
            <a:endParaRPr lang="en-US" altLang="en-US" smtClean="0"/>
          </a:p>
        </p:txBody>
      </p:sp>
      <p:sp>
        <p:nvSpPr>
          <p:cNvPr id="77827" name="Rectangle 3"/>
          <p:cNvSpPr>
            <a:spLocks noGrp="1" noChangeArrowheads="1"/>
          </p:cNvSpPr>
          <p:nvPr>
            <p:ph type="subTitle" idx="1"/>
          </p:nvPr>
        </p:nvSpPr>
        <p:spPr/>
        <p:txBody>
          <a:bodyPr/>
          <a:lstStyle/>
          <a:p>
            <a:endParaRPr lang="en-US" altLang="en-US" smtClean="0"/>
          </a:p>
        </p:txBody>
      </p:sp>
      <p:pic>
        <p:nvPicPr>
          <p:cNvPr id="77828" name="Picture 4"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71563"/>
            <a:ext cx="9144000" cy="81438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829" name="Rectangle 5"/>
          <p:cNvSpPr>
            <a:spLocks noChangeArrowheads="1"/>
          </p:cNvSpPr>
          <p:nvPr/>
        </p:nvSpPr>
        <p:spPr bwMode="auto">
          <a:xfrm>
            <a:off x="428625" y="2857500"/>
            <a:ext cx="8424863"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400" i="1">
                <a:solidFill>
                  <a:schemeClr val="bg1"/>
                </a:solidFill>
                <a:latin typeface="Comic Sans MS" pitchFamily="66" charset="0"/>
                <a:cs typeface="Arial" pitchFamily="34" charset="0"/>
              </a:rPr>
              <a:t>‘In a world of time and change, there is no last chapter. The story never ends in a full stop. Life is like Herakles’ contest with the Lernean hydra. Even when the human combatant has struck off one of the serpent’s heads, a cluster of fresh heads springs up in the severed head’s place. </a:t>
            </a:r>
            <a:r>
              <a:rPr lang="en-GB" altLang="en-US" sz="2400" i="1">
                <a:solidFill>
                  <a:srgbClr val="FFFF66"/>
                </a:solidFill>
                <a:latin typeface="Comic Sans MS" pitchFamily="66" charset="0"/>
                <a:cs typeface="Arial" pitchFamily="34" charset="0"/>
              </a:rPr>
              <a:t>The solution of one problem creates other problems which have not been foreseen and certainly have not been produced intentionally</a:t>
            </a:r>
            <a:r>
              <a:rPr lang="en-GB" altLang="en-US" sz="2400">
                <a:solidFill>
                  <a:srgbClr val="FFFF66"/>
                </a:solidFill>
                <a:latin typeface="Comic Sans MS" pitchFamily="66" charset="0"/>
                <a:cs typeface="Arial" pitchFamily="34" charset="0"/>
              </a:rPr>
              <a:t>.’</a:t>
            </a:r>
          </a:p>
          <a:p>
            <a:pPr eaLnBrk="1" hangingPunct="1"/>
            <a:r>
              <a:rPr lang="en-GB" altLang="en-US" sz="2400" b="1">
                <a:solidFill>
                  <a:srgbClr val="FFFFFF"/>
                </a:solidFill>
                <a:latin typeface="Garamond" pitchFamily="18" charset="0"/>
                <a:cs typeface="Arial" pitchFamily="34" charset="0"/>
              </a:rPr>
              <a:t>A J Toynbee, Experiences, p331.</a:t>
            </a:r>
          </a:p>
        </p:txBody>
      </p:sp>
    </p:spTree>
    <p:extLst>
      <p:ext uri="{BB962C8B-B14F-4D97-AF65-F5344CB8AC3E}">
        <p14:creationId xmlns:p14="http://schemas.microsoft.com/office/powerpoint/2010/main" val="38871073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skyscreen1024"/>
          <p:cNvPicPr>
            <a:picLocks noChangeAspect="1" noChangeArrowheads="1"/>
          </p:cNvPicPr>
          <p:nvPr/>
        </p:nvPicPr>
        <p:blipFill>
          <a:blip r:embed="rId2">
            <a:extLst>
              <a:ext uri="{28A0092B-C50C-407E-A947-70E740481C1C}">
                <a14:useLocalDpi xmlns:a14="http://schemas.microsoft.com/office/drawing/2010/main" val="0"/>
              </a:ext>
            </a:extLst>
          </a:blip>
          <a:srcRect b="6047"/>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0931" name="Text Box 3"/>
          <p:cNvSpPr txBox="1">
            <a:spLocks noChangeArrowheads="1"/>
          </p:cNvSpPr>
          <p:nvPr/>
        </p:nvSpPr>
        <p:spPr bwMode="auto">
          <a:xfrm>
            <a:off x="3203575" y="425450"/>
            <a:ext cx="2728913"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tr-TR" altLang="en-US" sz="4400" b="1">
                <a:solidFill>
                  <a:schemeClr val="accent1"/>
                </a:solidFill>
                <a:latin typeface="Arial Black" pitchFamily="34" charset="0"/>
                <a:cs typeface="Arial" pitchFamily="34" charset="0"/>
              </a:rPr>
              <a:t>FUTURE</a:t>
            </a:r>
          </a:p>
        </p:txBody>
      </p:sp>
      <p:sp>
        <p:nvSpPr>
          <p:cNvPr id="380932" name="WordArt 4"/>
          <p:cNvSpPr>
            <a:spLocks noChangeArrowheads="1" noChangeShapeType="1" noTextEdit="1"/>
          </p:cNvSpPr>
          <p:nvPr/>
        </p:nvSpPr>
        <p:spPr bwMode="auto">
          <a:xfrm>
            <a:off x="6084888" y="188913"/>
            <a:ext cx="1296987" cy="177323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GB" sz="3600" kern="10">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Arial Black"/>
              </a:rPr>
              <a:t>?</a:t>
            </a:r>
          </a:p>
        </p:txBody>
      </p:sp>
      <p:sp>
        <p:nvSpPr>
          <p:cNvPr id="380933" name="Text Box 5"/>
          <p:cNvSpPr txBox="1">
            <a:spLocks noChangeArrowheads="1"/>
          </p:cNvSpPr>
          <p:nvPr/>
        </p:nvSpPr>
        <p:spPr bwMode="auto">
          <a:xfrm>
            <a:off x="385763" y="5305425"/>
            <a:ext cx="8431212" cy="1570038"/>
          </a:xfrm>
          <a:prstGeom prst="rect">
            <a:avLst/>
          </a:prstGeom>
          <a:noFill/>
          <a:ln w="9525">
            <a:noFill/>
            <a:miter lim="800000"/>
            <a:headEnd/>
            <a:tailEnd/>
          </a:ln>
          <a:effectLst/>
        </p:spPr>
        <p:txBody>
          <a:bodyPr wrap="none">
            <a:spAutoFit/>
          </a:bodyPr>
          <a:lstStyle/>
          <a:p>
            <a:pPr algn="ctr" fontAlgn="auto">
              <a:lnSpc>
                <a:spcPct val="120000"/>
              </a:lnSpc>
              <a:spcBef>
                <a:spcPts val="0"/>
              </a:spcBef>
              <a:spcAft>
                <a:spcPts val="0"/>
              </a:spcAft>
              <a:defRPr/>
            </a:pPr>
            <a:r>
              <a:rPr lang="tr-TR" sz="2400" b="1" dirty="0">
                <a:solidFill>
                  <a:srgbClr val="000099"/>
                </a:solidFill>
                <a:latin typeface="Arial Black" pitchFamily="34" charset="0"/>
                <a:cs typeface="Arial" charset="0"/>
              </a:rPr>
              <a:t>THE </a:t>
            </a:r>
            <a:r>
              <a:rPr lang="en-GB" sz="2400" b="1" dirty="0">
                <a:solidFill>
                  <a:srgbClr val="000099"/>
                </a:solidFill>
                <a:latin typeface="Arial Black" pitchFamily="34" charset="0"/>
                <a:cs typeface="Arial" charset="0"/>
              </a:rPr>
              <a:t>COAST</a:t>
            </a:r>
            <a:r>
              <a:rPr lang="tr-TR" sz="2400" b="1" dirty="0">
                <a:solidFill>
                  <a:srgbClr val="000099"/>
                </a:solidFill>
                <a:latin typeface="Arial Black" pitchFamily="34" charset="0"/>
                <a:cs typeface="Arial" charset="0"/>
              </a:rPr>
              <a:t> IS </a:t>
            </a:r>
            <a:r>
              <a:rPr lang="en-GB" sz="2400" b="1" dirty="0">
                <a:solidFill>
                  <a:srgbClr val="000099"/>
                </a:solidFill>
                <a:latin typeface="Arial Black" pitchFamily="34" charset="0"/>
                <a:cs typeface="Arial" charset="0"/>
              </a:rPr>
              <a:t>A</a:t>
            </a:r>
            <a:r>
              <a:rPr lang="tr-TR" sz="2400" b="1" dirty="0">
                <a:solidFill>
                  <a:srgbClr val="000099"/>
                </a:solidFill>
                <a:latin typeface="Arial Black" pitchFamily="34" charset="0"/>
                <a:cs typeface="Arial" charset="0"/>
              </a:rPr>
              <a:t> BATTLE FIELD OF</a:t>
            </a:r>
            <a:r>
              <a:rPr lang="en-GB" sz="2400" b="1" dirty="0">
                <a:solidFill>
                  <a:srgbClr val="000099"/>
                </a:solidFill>
                <a:latin typeface="Arial Black" pitchFamily="34" charset="0"/>
                <a:cs typeface="Arial" charset="0"/>
              </a:rPr>
              <a:t> PHYSICAL</a:t>
            </a:r>
            <a:endParaRPr lang="tr-TR" sz="2400" b="1" dirty="0">
              <a:solidFill>
                <a:srgbClr val="000099"/>
              </a:solidFill>
              <a:latin typeface="Arial Black" pitchFamily="34" charset="0"/>
              <a:cs typeface="Arial" charset="0"/>
            </a:endParaRPr>
          </a:p>
          <a:p>
            <a:pPr algn="ctr" fontAlgn="auto">
              <a:lnSpc>
                <a:spcPct val="120000"/>
              </a:lnSpc>
              <a:spcBef>
                <a:spcPts val="0"/>
              </a:spcBef>
              <a:spcAft>
                <a:spcPts val="0"/>
              </a:spcAft>
              <a:defRPr/>
            </a:pPr>
            <a:r>
              <a:rPr lang="tr-TR" sz="2400" b="1" dirty="0">
                <a:solidFill>
                  <a:srgbClr val="000099"/>
                </a:solidFill>
                <a:latin typeface="Arial Black" pitchFamily="34" charset="0"/>
                <a:cs typeface="Arial" charset="0"/>
              </a:rPr>
              <a:t>ECONOMIC</a:t>
            </a:r>
            <a:r>
              <a:rPr lang="en-GB" sz="2400" b="1" dirty="0">
                <a:solidFill>
                  <a:srgbClr val="000099"/>
                </a:solidFill>
                <a:latin typeface="Arial Black" pitchFamily="34" charset="0"/>
                <a:cs typeface="Arial" charset="0"/>
              </a:rPr>
              <a:t>, </a:t>
            </a:r>
            <a:r>
              <a:rPr lang="tr-TR" sz="2400" b="1" dirty="0">
                <a:solidFill>
                  <a:srgbClr val="000099"/>
                </a:solidFill>
                <a:latin typeface="Arial Black" pitchFamily="34" charset="0"/>
                <a:cs typeface="Arial" charset="0"/>
              </a:rPr>
              <a:t>SOCIAL &amp;  ECOLOGICAL INTERESTS</a:t>
            </a:r>
          </a:p>
          <a:p>
            <a:pPr algn="ctr" fontAlgn="auto">
              <a:lnSpc>
                <a:spcPct val="120000"/>
              </a:lnSpc>
              <a:spcBef>
                <a:spcPts val="0"/>
              </a:spcBef>
              <a:spcAft>
                <a:spcPts val="0"/>
              </a:spcAft>
              <a:defRPr/>
            </a:pPr>
            <a:r>
              <a:rPr lang="en-GB" sz="3200" b="1" i="1" dirty="0">
                <a:solidFill>
                  <a:srgbClr val="000099"/>
                </a:solidFill>
                <a:effectLst>
                  <a:outerShdw blurRad="38100" dist="38100" dir="2700000" algn="tl">
                    <a:srgbClr val="C0C0C0"/>
                  </a:outerShdw>
                </a:effectLst>
                <a:latin typeface="Arial Black" pitchFamily="34" charset="0"/>
                <a:cs typeface="Arial" charset="0"/>
              </a:rPr>
              <a:t>‘</a:t>
            </a:r>
            <a:r>
              <a:rPr lang="tr-TR" sz="3200" b="1" i="1" dirty="0">
                <a:solidFill>
                  <a:srgbClr val="000099"/>
                </a:solidFill>
                <a:effectLst>
                  <a:outerShdw blurRad="38100" dist="38100" dir="2700000" algn="tl">
                    <a:srgbClr val="C0C0C0"/>
                  </a:outerShdw>
                </a:effectLst>
                <a:latin typeface="Arial Black" pitchFamily="34" charset="0"/>
                <a:cs typeface="Arial" charset="0"/>
              </a:rPr>
              <a:t>LOOSERS  </a:t>
            </a:r>
            <a:r>
              <a:rPr lang="en-GB" sz="3200" b="1" i="1" dirty="0">
                <a:solidFill>
                  <a:srgbClr val="000099"/>
                </a:solidFill>
                <a:effectLst>
                  <a:outerShdw blurRad="38100" dist="38100" dir="2700000" algn="tl">
                    <a:srgbClr val="C0C0C0"/>
                  </a:outerShdw>
                </a:effectLst>
                <a:latin typeface="Arial Black" pitchFamily="34" charset="0"/>
                <a:cs typeface="Arial" charset="0"/>
              </a:rPr>
              <a:t>vs.</a:t>
            </a:r>
            <a:r>
              <a:rPr lang="tr-TR" sz="3200" b="1" i="1" dirty="0">
                <a:solidFill>
                  <a:srgbClr val="000099"/>
                </a:solidFill>
                <a:effectLst>
                  <a:outerShdw blurRad="38100" dist="38100" dir="2700000" algn="tl">
                    <a:srgbClr val="C0C0C0"/>
                  </a:outerShdw>
                </a:effectLst>
                <a:latin typeface="Arial Black" pitchFamily="34" charset="0"/>
                <a:cs typeface="Arial" charset="0"/>
              </a:rPr>
              <a:t> GAINERS</a:t>
            </a:r>
            <a:r>
              <a:rPr lang="en-GB" sz="3200" b="1" i="1" dirty="0">
                <a:effectLst>
                  <a:outerShdw blurRad="38100" dist="38100" dir="2700000" algn="tl">
                    <a:srgbClr val="C0C0C0"/>
                  </a:outerShdw>
                </a:effectLst>
                <a:latin typeface="Arial Black" pitchFamily="34" charset="0"/>
                <a:cs typeface="Arial" charset="0"/>
              </a:rPr>
              <a:t>’</a:t>
            </a:r>
            <a:endParaRPr lang="tr-TR" sz="3200" b="1" i="1" dirty="0">
              <a:effectLst>
                <a:outerShdw blurRad="38100" dist="38100" dir="2700000" algn="tl">
                  <a:srgbClr val="C0C0C0"/>
                </a:outerShdw>
              </a:effectLst>
              <a:latin typeface="Arial Black" pitchFamily="34" charset="0"/>
              <a:cs typeface="Arial" charset="0"/>
            </a:endParaRPr>
          </a:p>
        </p:txBody>
      </p:sp>
    </p:spTree>
    <p:extLst>
      <p:ext uri="{BB962C8B-B14F-4D97-AF65-F5344CB8AC3E}">
        <p14:creationId xmlns:p14="http://schemas.microsoft.com/office/powerpoint/2010/main" val="5750533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500"/>
                                  </p:stCondLst>
                                  <p:childTnLst>
                                    <p:set>
                                      <p:cBhvr>
                                        <p:cTn id="6" dur="1" fill="hold">
                                          <p:stCondLst>
                                            <p:cond delay="0"/>
                                          </p:stCondLst>
                                        </p:cTn>
                                        <p:tgtEl>
                                          <p:spTgt spid="380931"/>
                                        </p:tgtEl>
                                        <p:attrNameLst>
                                          <p:attrName>style.visibility</p:attrName>
                                        </p:attrNameLst>
                                      </p:cBhvr>
                                      <p:to>
                                        <p:strVal val="visible"/>
                                      </p:to>
                                    </p:set>
                                  </p:childTnLst>
                                </p:cTn>
                              </p:par>
                              <p:par>
                                <p:cTn id="7" presetID="3" presetClass="entr" presetSubtype="0" fill="hold" grpId="0" nodeType="withEffect">
                                  <p:stCondLst>
                                    <p:cond delay="1000"/>
                                  </p:stCondLst>
                                  <p:childTnLst>
                                    <p:set>
                                      <p:cBhvr>
                                        <p:cTn id="8" dur="1" fill="hold">
                                          <p:stCondLst>
                                            <p:cond delay="0"/>
                                          </p:stCondLst>
                                        </p:cTn>
                                        <p:tgtEl>
                                          <p:spTgt spid="3809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0931" grpId="0"/>
      <p:bldP spid="380932" grpId="0" animBg="1"/>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descr="dante he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7339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3" name="Rectangle 3"/>
          <p:cNvSpPr>
            <a:spLocks noGrp="1" noChangeArrowheads="1"/>
          </p:cNvSpPr>
          <p:nvPr>
            <p:ph type="title"/>
          </p:nvPr>
        </p:nvSpPr>
        <p:spPr>
          <a:xfrm>
            <a:off x="0" y="0"/>
            <a:ext cx="4643438" cy="576263"/>
          </a:xfrm>
        </p:spPr>
        <p:txBody>
          <a:bodyPr rtlCol="0">
            <a:normAutofit fontScale="90000"/>
          </a:bodyPr>
          <a:lstStyle/>
          <a:p>
            <a:pPr algn="l" eaLnBrk="1" fontAlgn="auto" hangingPunct="1">
              <a:spcBef>
                <a:spcPct val="20000"/>
              </a:spcBef>
              <a:spcAft>
                <a:spcPts val="0"/>
              </a:spcAft>
              <a:defRPr/>
            </a:pPr>
            <a:r>
              <a:rPr lang="tr-TR" sz="4000" b="1" smtClean="0">
                <a:solidFill>
                  <a:srgbClr val="FF0000"/>
                </a:solidFill>
              </a:rPr>
              <a:t> </a:t>
            </a:r>
            <a:r>
              <a:rPr lang="en-US" sz="2000" b="1" i="1" smtClean="0">
                <a:solidFill>
                  <a:srgbClr val="FF0000"/>
                </a:solidFill>
              </a:rPr>
              <a:t>               A SUBWAY TO HELL</a:t>
            </a:r>
            <a:r>
              <a:rPr lang="tr-TR" sz="2000" b="1" i="1" smtClean="0">
                <a:solidFill>
                  <a:srgbClr val="FF0000"/>
                </a:solidFill>
              </a:rPr>
              <a:t> ?</a:t>
            </a:r>
            <a:endParaRPr lang="en-US" sz="2000" b="1" i="1" smtClean="0">
              <a:solidFill>
                <a:srgbClr val="FF0000"/>
              </a:solidFill>
            </a:endParaRPr>
          </a:p>
        </p:txBody>
      </p:sp>
      <p:sp>
        <p:nvSpPr>
          <p:cNvPr id="381956" name="Text Box 4"/>
          <p:cNvSpPr txBox="1">
            <a:spLocks noChangeArrowheads="1"/>
          </p:cNvSpPr>
          <p:nvPr/>
        </p:nvSpPr>
        <p:spPr bwMode="auto">
          <a:xfrm>
            <a:off x="0" y="6092825"/>
            <a:ext cx="4500563" cy="822325"/>
          </a:xfrm>
          <a:prstGeom prst="rect">
            <a:avLst/>
          </a:prstGeom>
          <a:gradFill rotWithShape="1">
            <a:gsLst>
              <a:gs pos="0">
                <a:schemeClr val="bg1">
                  <a:alpha val="60001"/>
                </a:schemeClr>
              </a:gs>
              <a:gs pos="100000">
                <a:schemeClr val="bg1">
                  <a:gamma/>
                  <a:shade val="86275"/>
                  <a:invGamma/>
                  <a:alpha val="60001"/>
                </a:schemeClr>
              </a:gs>
            </a:gsLst>
            <a:lin ang="5400000" scaled="1"/>
          </a:gradFill>
          <a:ln w="9525">
            <a:noFill/>
            <a:miter lim="800000"/>
            <a:headEnd/>
            <a:tailEnd/>
          </a:ln>
          <a:effectLst/>
        </p:spPr>
        <p:txBody>
          <a:bodyPr>
            <a:spAutoFit/>
          </a:bodyPr>
          <a:lstStyle/>
          <a:p>
            <a:pPr algn="ctr" fontAlgn="auto">
              <a:spcBef>
                <a:spcPts val="0"/>
              </a:spcBef>
              <a:spcAft>
                <a:spcPts val="0"/>
              </a:spcAft>
              <a:defRPr/>
            </a:pPr>
            <a:r>
              <a:rPr lang="tr-TR" sz="2400" b="1">
                <a:solidFill>
                  <a:srgbClr val="FF3300"/>
                </a:solidFill>
                <a:latin typeface="Arial" charset="0"/>
                <a:cs typeface="Arial" charset="0"/>
              </a:rPr>
              <a:t>Illustration of Dante’s Inferno</a:t>
            </a:r>
            <a:r>
              <a:rPr lang="en-GB" sz="2400" b="1">
                <a:solidFill>
                  <a:srgbClr val="FF3300"/>
                </a:solidFill>
                <a:latin typeface="Arial" charset="0"/>
                <a:cs typeface="Arial" charset="0"/>
              </a:rPr>
              <a:t>’</a:t>
            </a:r>
            <a:r>
              <a:rPr lang="tr-TR" sz="2400" b="1">
                <a:solidFill>
                  <a:srgbClr val="FF3300"/>
                </a:solidFill>
                <a:latin typeface="Arial" charset="0"/>
                <a:cs typeface="Arial" charset="0"/>
              </a:rPr>
              <a:t> </a:t>
            </a:r>
          </a:p>
          <a:p>
            <a:pPr algn="ctr" fontAlgn="auto">
              <a:spcBef>
                <a:spcPts val="0"/>
              </a:spcBef>
              <a:spcAft>
                <a:spcPts val="0"/>
              </a:spcAft>
              <a:defRPr/>
            </a:pPr>
            <a:r>
              <a:rPr lang="tr-TR" sz="2400" b="1">
                <a:solidFill>
                  <a:srgbClr val="FF3300"/>
                </a:solidFill>
                <a:latin typeface="Arial" charset="0"/>
                <a:cs typeface="Arial" charset="0"/>
              </a:rPr>
              <a:t>by W. Blake</a:t>
            </a:r>
          </a:p>
        </p:txBody>
      </p:sp>
      <p:pic>
        <p:nvPicPr>
          <p:cNvPr id="88069" name="Picture 5" descr="art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0"/>
            <a:ext cx="4716462" cy="6894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8070" name="Rectangle 6"/>
          <p:cNvSpPr>
            <a:spLocks noChangeArrowheads="1"/>
          </p:cNvSpPr>
          <p:nvPr/>
        </p:nvSpPr>
        <p:spPr bwMode="auto">
          <a:xfrm>
            <a:off x="4357688" y="188913"/>
            <a:ext cx="4786312"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sz="2000" b="1" i="1">
                <a:solidFill>
                  <a:schemeClr val="bg1"/>
                </a:solidFill>
              </a:rPr>
              <a:t>or:</a:t>
            </a:r>
            <a:r>
              <a:rPr lang="tr-TR" altLang="en-US" sz="2000" b="1" i="1">
                <a:solidFill>
                  <a:schemeClr val="bg1"/>
                </a:solidFill>
              </a:rPr>
              <a:t> </a:t>
            </a:r>
            <a:r>
              <a:rPr lang="en-US" altLang="en-US" sz="2000" b="1" i="1">
                <a:solidFill>
                  <a:schemeClr val="bg1"/>
                </a:solidFill>
              </a:rPr>
              <a:t>A GATEWAY TO HEAVEN</a:t>
            </a:r>
            <a:r>
              <a:rPr lang="tr-TR" altLang="en-US" sz="2000" b="1" i="1">
                <a:solidFill>
                  <a:schemeClr val="bg1"/>
                </a:solidFill>
              </a:rPr>
              <a:t> . . .</a:t>
            </a:r>
            <a:endParaRPr lang="en-US" altLang="en-US" sz="2000" b="1" i="1">
              <a:solidFill>
                <a:schemeClr val="bg1"/>
              </a:solidFill>
            </a:endParaRPr>
          </a:p>
        </p:txBody>
      </p:sp>
    </p:spTree>
    <p:extLst>
      <p:ext uri="{BB962C8B-B14F-4D97-AF65-F5344CB8AC3E}">
        <p14:creationId xmlns:p14="http://schemas.microsoft.com/office/powerpoint/2010/main" val="2576859191"/>
      </p:ext>
    </p:extLst>
  </p:cSld>
  <p:clrMapOvr>
    <a:masterClrMapping/>
  </p:clrMapOvr>
  <p:transition/>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72706" name="Picture 2" descr="Picture2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67" name="Text Box 7"/>
          <p:cNvSpPr txBox="1">
            <a:spLocks noChangeArrowheads="1"/>
          </p:cNvSpPr>
          <p:nvPr/>
        </p:nvSpPr>
        <p:spPr bwMode="auto">
          <a:xfrm>
            <a:off x="0" y="-7193"/>
            <a:ext cx="9144000" cy="6863417"/>
          </a:xfrm>
          <a:prstGeom prst="rect">
            <a:avLst/>
          </a:prstGeom>
          <a:noFill/>
          <a:ln w="9525">
            <a:noFill/>
            <a:miter lim="800000"/>
            <a:headEnd/>
            <a:tailEnd/>
          </a:ln>
          <a:effectLst/>
        </p:spPr>
        <p:txBody>
          <a:bodyPr wrap="square">
            <a:spAutoFit/>
          </a:bodyPr>
          <a:lstStyle/>
          <a:p>
            <a:pPr>
              <a:defRPr/>
            </a:pPr>
            <a:r>
              <a:rPr lang="en-GB" sz="2000" dirty="0">
                <a:solidFill>
                  <a:srgbClr val="0070C0"/>
                </a:solidFill>
                <a:latin typeface="Comic Sans MS" pitchFamily="66" charset="0"/>
              </a:rPr>
              <a:t>Our world is on a NON sustainable course and any one of the 12 problems of non sustainability (below) would limit our lifestyles. They are like time bombs set for 50 years hence. </a:t>
            </a:r>
            <a:r>
              <a:rPr lang="en-GB" sz="2000" dirty="0" smtClean="0">
                <a:solidFill>
                  <a:srgbClr val="0070C0"/>
                </a:solidFill>
                <a:latin typeface="Comic Sans MS" pitchFamily="66" charset="0"/>
              </a:rPr>
              <a:t>Societal </a:t>
            </a:r>
            <a:r>
              <a:rPr lang="en-GB" sz="2000" dirty="0">
                <a:solidFill>
                  <a:srgbClr val="0070C0"/>
                </a:solidFill>
                <a:latin typeface="Comic Sans MS" pitchFamily="66" charset="0"/>
              </a:rPr>
              <a:t>environmental problems fall into 4 groups, all inter-related:</a:t>
            </a:r>
          </a:p>
          <a:p>
            <a:pPr>
              <a:defRPr/>
            </a:pPr>
            <a:endParaRPr lang="en-GB" sz="2000" dirty="0">
              <a:solidFill>
                <a:schemeClr val="bg1"/>
              </a:solidFill>
              <a:latin typeface="Comic Sans MS" pitchFamily="66" charset="0"/>
            </a:endParaRPr>
          </a:p>
          <a:p>
            <a:pPr marL="342900" indent="-342900">
              <a:buClr>
                <a:srgbClr val="FF3300"/>
              </a:buClr>
              <a:defRPr/>
            </a:pPr>
            <a:r>
              <a:rPr lang="en-GB" sz="2000" dirty="0">
                <a:solidFill>
                  <a:schemeClr val="bg1"/>
                </a:solidFill>
                <a:latin typeface="Comic Sans MS" pitchFamily="66" charset="0"/>
              </a:rPr>
              <a:t>A</a:t>
            </a:r>
            <a:r>
              <a:rPr lang="en-GB" sz="2000" dirty="0">
                <a:solidFill>
                  <a:srgbClr val="FFFF00"/>
                </a:solidFill>
                <a:latin typeface="Comic Sans MS" pitchFamily="66" charset="0"/>
              </a:rPr>
              <a:t>)  </a:t>
            </a:r>
            <a:r>
              <a:rPr lang="en-GB" sz="2000" b="1" dirty="0">
                <a:solidFill>
                  <a:srgbClr val="FFFF00"/>
                </a:solidFill>
                <a:latin typeface="Comic Sans MS" pitchFamily="66" charset="0"/>
              </a:rPr>
              <a:t>Natural resource destruction</a:t>
            </a:r>
            <a:r>
              <a:rPr lang="en-GB" sz="2000" b="1" dirty="0">
                <a:solidFill>
                  <a:srgbClr val="FFFF00"/>
                </a:solidFill>
                <a:latin typeface="Arial" charset="0"/>
              </a:rPr>
              <a:t> </a:t>
            </a:r>
          </a:p>
          <a:p>
            <a:pPr marL="342900" indent="-342900">
              <a:buClr>
                <a:srgbClr val="FF3300"/>
              </a:buClr>
              <a:buFont typeface="Wingdings" pitchFamily="2" charset="2"/>
              <a:buChar char="Ø"/>
              <a:defRPr/>
            </a:pPr>
            <a:r>
              <a:rPr lang="en-GB" sz="2000" b="1" dirty="0">
                <a:solidFill>
                  <a:schemeClr val="bg1"/>
                </a:solidFill>
                <a:latin typeface="Arial" charset="0"/>
              </a:rPr>
              <a:t>Natural habitats or conversion to human ones.</a:t>
            </a:r>
          </a:p>
          <a:p>
            <a:pPr marL="342900" indent="-342900">
              <a:buClr>
                <a:srgbClr val="FF3300"/>
              </a:buClr>
              <a:buFont typeface="Wingdings" pitchFamily="2" charset="2"/>
              <a:buChar char="Ø"/>
              <a:defRPr/>
            </a:pPr>
            <a:r>
              <a:rPr lang="en-GB" sz="2000" b="1" dirty="0" smtClean="0">
                <a:solidFill>
                  <a:schemeClr val="bg1"/>
                </a:solidFill>
                <a:latin typeface="Arial" charset="0"/>
              </a:rPr>
              <a:t>Wild </a:t>
            </a:r>
            <a:r>
              <a:rPr lang="en-GB" sz="2000" b="1" dirty="0">
                <a:solidFill>
                  <a:schemeClr val="bg1"/>
                </a:solidFill>
                <a:latin typeface="Arial" charset="0"/>
              </a:rPr>
              <a:t>foods, especially fish</a:t>
            </a:r>
          </a:p>
          <a:p>
            <a:pPr marL="342900" indent="-342900">
              <a:buClr>
                <a:srgbClr val="FF3300"/>
              </a:buClr>
              <a:buFont typeface="Wingdings" pitchFamily="2" charset="2"/>
              <a:buChar char="Ø"/>
              <a:defRPr/>
            </a:pPr>
            <a:r>
              <a:rPr lang="en-GB" sz="2000" b="1" dirty="0" smtClean="0">
                <a:solidFill>
                  <a:schemeClr val="bg1"/>
                </a:solidFill>
                <a:latin typeface="Arial" charset="0"/>
              </a:rPr>
              <a:t>Wild </a:t>
            </a:r>
            <a:r>
              <a:rPr lang="en-GB" sz="2000" b="1" dirty="0">
                <a:solidFill>
                  <a:schemeClr val="bg1"/>
                </a:solidFill>
                <a:latin typeface="Arial" charset="0"/>
              </a:rPr>
              <a:t>species/genetic diversity</a:t>
            </a:r>
          </a:p>
          <a:p>
            <a:pPr marL="342900" indent="-342900">
              <a:buClr>
                <a:srgbClr val="FF3300"/>
              </a:buClr>
              <a:buFont typeface="Wingdings" pitchFamily="2" charset="2"/>
              <a:buChar char="Ø"/>
              <a:defRPr/>
            </a:pPr>
            <a:r>
              <a:rPr lang="en-GB" sz="2000" b="1" dirty="0" smtClean="0">
                <a:solidFill>
                  <a:schemeClr val="bg1"/>
                </a:solidFill>
                <a:latin typeface="Arial" charset="0"/>
              </a:rPr>
              <a:t>Soils</a:t>
            </a:r>
            <a:endParaRPr lang="en-GB" sz="2000" b="1" dirty="0">
              <a:solidFill>
                <a:schemeClr val="bg1"/>
              </a:solidFill>
              <a:latin typeface="Comic Sans MS" pitchFamily="66" charset="0"/>
            </a:endParaRPr>
          </a:p>
          <a:p>
            <a:pPr>
              <a:buClr>
                <a:srgbClr val="FF3300"/>
              </a:buClr>
              <a:defRPr/>
            </a:pPr>
            <a:r>
              <a:rPr lang="en-GB" sz="2000" dirty="0">
                <a:solidFill>
                  <a:schemeClr val="bg1"/>
                </a:solidFill>
                <a:latin typeface="Comic Sans MS" pitchFamily="66" charset="0"/>
              </a:rPr>
              <a:t>B)  </a:t>
            </a:r>
            <a:r>
              <a:rPr lang="en-GB" sz="2000" b="1" dirty="0">
                <a:solidFill>
                  <a:srgbClr val="FFFF00"/>
                </a:solidFill>
                <a:latin typeface="Comic Sans MS" pitchFamily="66" charset="0"/>
              </a:rPr>
              <a:t>Ceilings on natural resources</a:t>
            </a:r>
          </a:p>
          <a:p>
            <a:pPr>
              <a:buClr>
                <a:srgbClr val="FF3300"/>
              </a:buClr>
              <a:buFont typeface="Wingdings" pitchFamily="2" charset="2"/>
              <a:buChar char="Ø"/>
              <a:defRPr/>
            </a:pPr>
            <a:r>
              <a:rPr lang="en-GB" sz="2000" b="1" dirty="0">
                <a:solidFill>
                  <a:schemeClr val="bg1"/>
                </a:solidFill>
                <a:latin typeface="Arial" charset="0"/>
              </a:rPr>
              <a:t>Energy</a:t>
            </a:r>
          </a:p>
          <a:p>
            <a:pPr>
              <a:buClr>
                <a:srgbClr val="FF3300"/>
              </a:buClr>
              <a:buFont typeface="Wingdings" pitchFamily="2" charset="2"/>
              <a:buChar char="Ø"/>
              <a:defRPr/>
            </a:pPr>
            <a:r>
              <a:rPr lang="en-GB" sz="2000" b="1" dirty="0">
                <a:solidFill>
                  <a:schemeClr val="bg1"/>
                </a:solidFill>
                <a:latin typeface="Arial" charset="0"/>
              </a:rPr>
              <a:t>Freshwater</a:t>
            </a:r>
          </a:p>
          <a:p>
            <a:pPr>
              <a:buClr>
                <a:srgbClr val="FF3300"/>
              </a:buClr>
              <a:buFont typeface="Wingdings" pitchFamily="2" charset="2"/>
              <a:buChar char="Ø"/>
              <a:defRPr/>
            </a:pPr>
            <a:r>
              <a:rPr lang="en-GB" sz="2000" b="1" dirty="0">
                <a:solidFill>
                  <a:schemeClr val="bg1"/>
                </a:solidFill>
                <a:latin typeface="Arial" charset="0"/>
              </a:rPr>
              <a:t>Photosynthetic capacity</a:t>
            </a:r>
            <a:endParaRPr lang="en-GB" sz="2000" b="1" dirty="0">
              <a:solidFill>
                <a:schemeClr val="bg1"/>
              </a:solidFill>
              <a:latin typeface="Comic Sans MS" pitchFamily="66" charset="0"/>
            </a:endParaRPr>
          </a:p>
          <a:p>
            <a:pPr>
              <a:buClr>
                <a:srgbClr val="FF3300"/>
              </a:buClr>
              <a:defRPr/>
            </a:pPr>
            <a:r>
              <a:rPr lang="en-GB" sz="2000" dirty="0">
                <a:solidFill>
                  <a:schemeClr val="bg1"/>
                </a:solidFill>
                <a:latin typeface="Comic Sans MS" pitchFamily="66" charset="0"/>
              </a:rPr>
              <a:t>C) </a:t>
            </a:r>
            <a:r>
              <a:rPr lang="en-GB" sz="2000" b="1" dirty="0">
                <a:solidFill>
                  <a:schemeClr val="bg1"/>
                </a:solidFill>
                <a:latin typeface="Comic Sans MS" pitchFamily="66" charset="0"/>
              </a:rPr>
              <a:t> </a:t>
            </a:r>
            <a:r>
              <a:rPr lang="en-GB" sz="2000" b="1" dirty="0">
                <a:solidFill>
                  <a:srgbClr val="FFFF00"/>
                </a:solidFill>
                <a:latin typeface="Comic Sans MS" pitchFamily="66" charset="0"/>
              </a:rPr>
              <a:t>Harmful materials</a:t>
            </a:r>
          </a:p>
          <a:p>
            <a:pPr>
              <a:buClr>
                <a:srgbClr val="FF3300"/>
              </a:buClr>
              <a:buFont typeface="Wingdings" pitchFamily="2" charset="2"/>
              <a:buChar char="Ø"/>
              <a:defRPr/>
            </a:pPr>
            <a:r>
              <a:rPr lang="en-GB" sz="2000" b="1" dirty="0">
                <a:solidFill>
                  <a:schemeClr val="bg1"/>
                </a:solidFill>
                <a:latin typeface="Arial" charset="0"/>
              </a:rPr>
              <a:t>Toxic chemicals</a:t>
            </a:r>
          </a:p>
          <a:p>
            <a:pPr>
              <a:buClr>
                <a:srgbClr val="FF3300"/>
              </a:buClr>
              <a:buFont typeface="Wingdings" pitchFamily="2" charset="2"/>
              <a:buChar char="Ø"/>
              <a:defRPr/>
            </a:pPr>
            <a:r>
              <a:rPr lang="en-GB" sz="2000" b="1" dirty="0">
                <a:solidFill>
                  <a:schemeClr val="bg1"/>
                </a:solidFill>
                <a:latin typeface="Arial" charset="0"/>
              </a:rPr>
              <a:t>Alien species</a:t>
            </a:r>
          </a:p>
          <a:p>
            <a:pPr>
              <a:buClr>
                <a:srgbClr val="FF3300"/>
              </a:buClr>
              <a:buFont typeface="Wingdings" pitchFamily="2" charset="2"/>
              <a:buChar char="Ø"/>
              <a:defRPr/>
            </a:pPr>
            <a:r>
              <a:rPr lang="en-GB" sz="2000" b="1" dirty="0">
                <a:solidFill>
                  <a:schemeClr val="bg1"/>
                </a:solidFill>
                <a:latin typeface="Arial" charset="0"/>
              </a:rPr>
              <a:t>Atmospheric gas</a:t>
            </a:r>
            <a:endParaRPr lang="en-GB" sz="2000" b="1" dirty="0">
              <a:solidFill>
                <a:schemeClr val="bg1"/>
              </a:solidFill>
              <a:latin typeface="Comic Sans MS" pitchFamily="66" charset="0"/>
            </a:endParaRPr>
          </a:p>
          <a:p>
            <a:pPr>
              <a:buClr>
                <a:srgbClr val="FF3300"/>
              </a:buClr>
              <a:defRPr/>
            </a:pPr>
            <a:r>
              <a:rPr lang="en-GB" sz="2000" b="1" dirty="0">
                <a:solidFill>
                  <a:schemeClr val="bg1"/>
                </a:solidFill>
                <a:latin typeface="Comic Sans MS" pitchFamily="66" charset="0"/>
              </a:rPr>
              <a:t>D)  </a:t>
            </a:r>
            <a:r>
              <a:rPr lang="en-GB" sz="2000" b="1" dirty="0">
                <a:solidFill>
                  <a:srgbClr val="FFFF00"/>
                </a:solidFill>
                <a:latin typeface="Comic Sans MS" pitchFamily="66" charset="0"/>
              </a:rPr>
              <a:t>Population</a:t>
            </a:r>
          </a:p>
          <a:p>
            <a:pPr>
              <a:buClr>
                <a:srgbClr val="FF3300"/>
              </a:buClr>
              <a:buFont typeface="Wingdings" pitchFamily="2" charset="2"/>
              <a:buChar char="Ø"/>
              <a:defRPr/>
            </a:pPr>
            <a:r>
              <a:rPr lang="en-GB" sz="2000" dirty="0">
                <a:latin typeface="Arial" charset="0"/>
              </a:rPr>
              <a:t> </a:t>
            </a:r>
            <a:r>
              <a:rPr lang="en-GB" sz="2000" b="1" dirty="0">
                <a:solidFill>
                  <a:schemeClr val="bg1"/>
                </a:solidFill>
                <a:latin typeface="Arial" charset="0"/>
              </a:rPr>
              <a:t>Growth</a:t>
            </a:r>
          </a:p>
          <a:p>
            <a:pPr>
              <a:buClr>
                <a:srgbClr val="FF3300"/>
              </a:buClr>
              <a:buFont typeface="Wingdings" pitchFamily="2" charset="2"/>
              <a:buChar char="Ø"/>
              <a:defRPr/>
            </a:pPr>
            <a:r>
              <a:rPr lang="en-GB" sz="2000" b="1" dirty="0" smtClean="0">
                <a:solidFill>
                  <a:schemeClr val="bg1"/>
                </a:solidFill>
                <a:latin typeface="Arial" charset="0"/>
              </a:rPr>
              <a:t> Impact </a:t>
            </a:r>
            <a:r>
              <a:rPr lang="en-GB" sz="2000" b="1" dirty="0">
                <a:solidFill>
                  <a:schemeClr val="bg1"/>
                </a:solidFill>
                <a:latin typeface="Arial" charset="0"/>
              </a:rPr>
              <a:t>on the environment </a:t>
            </a:r>
            <a:endParaRPr lang="en-US" sz="2000" b="1" dirty="0">
              <a:solidFill>
                <a:schemeClr val="bg1"/>
              </a:solidFill>
              <a:latin typeface="Comic Sans MS" pitchFamily="66" charset="0"/>
            </a:endParaRPr>
          </a:p>
          <a:p>
            <a:pPr>
              <a:defRPr/>
            </a:pPr>
            <a:r>
              <a:rPr lang="en-GB" sz="2000" b="1" dirty="0">
                <a:solidFill>
                  <a:schemeClr val="bg1"/>
                </a:solidFill>
                <a:latin typeface="Comic Sans MS" pitchFamily="66" charset="0"/>
              </a:rPr>
              <a:t> </a:t>
            </a:r>
            <a:endParaRPr lang="en-US" sz="2000" b="1" dirty="0">
              <a:solidFill>
                <a:schemeClr val="bg1"/>
              </a:solidFill>
              <a:latin typeface="Comic Sans MS" pitchFamily="66" charset="0"/>
            </a:endParaRPr>
          </a:p>
        </p:txBody>
      </p:sp>
    </p:spTree>
    <p:extLst>
      <p:ext uri="{BB962C8B-B14F-4D97-AF65-F5344CB8AC3E}">
        <p14:creationId xmlns:p14="http://schemas.microsoft.com/office/powerpoint/2010/main" val="2884734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showMasterPhAnim="0">
  <p:cSld>
    <p:bg>
      <p:bgPr>
        <a:solidFill>
          <a:srgbClr val="002060"/>
        </a:solidFill>
        <a:effectLst/>
      </p:bgPr>
    </p:bg>
    <p:spTree>
      <p:nvGrpSpPr>
        <p:cNvPr id="1" name=""/>
        <p:cNvGrpSpPr/>
        <p:nvPr/>
      </p:nvGrpSpPr>
      <p:grpSpPr>
        <a:xfrm>
          <a:off x="0" y="0"/>
          <a:ext cx="0" cy="0"/>
          <a:chOff x="0" y="0"/>
          <a:chExt cx="0" cy="0"/>
        </a:xfrm>
      </p:grpSpPr>
      <p:pic>
        <p:nvPicPr>
          <p:cNvPr id="27650" name="Picture 2" descr="Picture2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4627" name="Rectangle 3"/>
          <p:cNvSpPr>
            <a:spLocks noGrp="1" noChangeArrowheads="1"/>
          </p:cNvSpPr>
          <p:nvPr>
            <p:ph type="body" idx="1"/>
          </p:nvPr>
        </p:nvSpPr>
        <p:spPr>
          <a:xfrm>
            <a:off x="3132138" y="6021388"/>
            <a:ext cx="6011862" cy="1052512"/>
          </a:xfrm>
          <a:solidFill>
            <a:srgbClr val="808080">
              <a:alpha val="50980"/>
            </a:srgbClr>
          </a:solidFill>
        </p:spPr>
        <p:txBody>
          <a:bodyPr/>
          <a:lstStyle/>
          <a:p>
            <a:pPr eaLnBrk="1" hangingPunct="1">
              <a:lnSpc>
                <a:spcPct val="80000"/>
              </a:lnSpc>
              <a:buFontTx/>
              <a:buNone/>
            </a:pPr>
            <a:r>
              <a:rPr lang="en-GB" altLang="en-US" sz="1200" b="1" smtClean="0">
                <a:solidFill>
                  <a:srgbClr val="FFCC00"/>
                </a:solidFill>
              </a:rPr>
              <a:t>       </a:t>
            </a:r>
            <a:r>
              <a:rPr lang="en-GB" altLang="en-US" sz="1800" b="1" smtClean="0">
                <a:solidFill>
                  <a:srgbClr val="FFCC00"/>
                </a:solidFill>
              </a:rPr>
              <a:t>THE </a:t>
            </a:r>
            <a:r>
              <a:rPr lang="tr-TR" altLang="en-US" sz="1800" b="1" smtClean="0">
                <a:solidFill>
                  <a:srgbClr val="FFCC00"/>
                </a:solidFill>
              </a:rPr>
              <a:t>CONTINUED AVAILABILITY OF NATURAL RESOURCES FOR FUTURE GENERATIONS MUST BE SECURED FOR</a:t>
            </a:r>
            <a:r>
              <a:rPr lang="en-GB" altLang="en-US" sz="1800" b="1" smtClean="0">
                <a:solidFill>
                  <a:srgbClr val="FFCC00"/>
                </a:solidFill>
              </a:rPr>
              <a:t> THE </a:t>
            </a:r>
            <a:r>
              <a:rPr lang="tr-TR" altLang="en-US" sz="1800" b="1" smtClean="0">
                <a:solidFill>
                  <a:srgbClr val="FFCC00"/>
                </a:solidFill>
              </a:rPr>
              <a:t> SURVIVAL OF MANKIND</a:t>
            </a:r>
            <a:r>
              <a:rPr lang="tr-TR" altLang="en-US" sz="1200" smtClean="0">
                <a:solidFill>
                  <a:srgbClr val="FFCC00"/>
                </a:solidFill>
              </a:rPr>
              <a:t> </a:t>
            </a:r>
            <a:endParaRPr lang="en-US" altLang="en-US" sz="1200" smtClean="0">
              <a:solidFill>
                <a:srgbClr val="FFCC00"/>
              </a:solidFill>
            </a:endParaRPr>
          </a:p>
        </p:txBody>
      </p:sp>
      <p:sp>
        <p:nvSpPr>
          <p:cNvPr id="27652" name="Text Box 4"/>
          <p:cNvSpPr txBox="1">
            <a:spLocks noChangeArrowheads="1"/>
          </p:cNvSpPr>
          <p:nvPr/>
        </p:nvSpPr>
        <p:spPr bwMode="auto">
          <a:xfrm>
            <a:off x="250825" y="260350"/>
            <a:ext cx="23161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tr-TR" altLang="en-US" sz="2800" b="1">
                <a:solidFill>
                  <a:schemeClr val="bg1"/>
                </a:solidFill>
              </a:rPr>
              <a:t>BECAUSE ...</a:t>
            </a:r>
            <a:endParaRPr lang="en-GB" altLang="en-US" sz="2800" b="1">
              <a:solidFill>
                <a:schemeClr val="bg1"/>
              </a:solidFill>
            </a:endParaRPr>
          </a:p>
        </p:txBody>
      </p:sp>
    </p:spTree>
    <p:extLst>
      <p:ext uri="{BB962C8B-B14F-4D97-AF65-F5344CB8AC3E}">
        <p14:creationId xmlns:p14="http://schemas.microsoft.com/office/powerpoint/2010/main" val="639513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54627">
                                            <p:bg/>
                                          </p:spTgt>
                                        </p:tgtEl>
                                        <p:attrNameLst>
                                          <p:attrName>style.visibility</p:attrName>
                                        </p:attrNameLst>
                                      </p:cBhvr>
                                      <p:to>
                                        <p:strVal val="visible"/>
                                      </p:to>
                                    </p:set>
                                    <p:anim calcmode="lin" valueType="num">
                                      <p:cBhvr additive="base">
                                        <p:cTn id="7" dur="500" fill="hold"/>
                                        <p:tgtEl>
                                          <p:spTgt spid="154627">
                                            <p:bg/>
                                          </p:spTgt>
                                        </p:tgtEl>
                                        <p:attrNameLst>
                                          <p:attrName>ppt_x</p:attrName>
                                        </p:attrNameLst>
                                      </p:cBhvr>
                                      <p:tavLst>
                                        <p:tav tm="0">
                                          <p:val>
                                            <p:strVal val="1+#ppt_w/2"/>
                                          </p:val>
                                        </p:tav>
                                        <p:tav tm="100000">
                                          <p:val>
                                            <p:strVal val="#ppt_x"/>
                                          </p:val>
                                        </p:tav>
                                      </p:tavLst>
                                    </p:anim>
                                    <p:anim calcmode="lin" valueType="num">
                                      <p:cBhvr additive="base">
                                        <p:cTn id="8" dur="500" fill="hold"/>
                                        <p:tgtEl>
                                          <p:spTgt spid="154627">
                                            <p:bg/>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54627">
                                            <p:txEl>
                                              <p:pRg st="0" end="0"/>
                                            </p:txEl>
                                          </p:spTgt>
                                        </p:tgtEl>
                                        <p:attrNameLst>
                                          <p:attrName>style.visibility</p:attrName>
                                        </p:attrNameLst>
                                      </p:cBhvr>
                                      <p:to>
                                        <p:strVal val="visible"/>
                                      </p:to>
                                    </p:set>
                                    <p:anim calcmode="lin" valueType="num">
                                      <p:cBhvr additive="base">
                                        <p:cTn id="11" dur="500" fill="hold"/>
                                        <p:tgtEl>
                                          <p:spTgt spid="154627">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5462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4627" grpId="0" build="p" animBg="1" autoUpdateAnimBg="0" advAuto="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ChangeArrowheads="1"/>
          </p:cNvSpPr>
          <p:nvPr/>
        </p:nvSpPr>
        <p:spPr bwMode="auto">
          <a:xfrm>
            <a:off x="3098800" y="-3816350"/>
            <a:ext cx="2482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a:t>The Creation of Adam </a:t>
            </a:r>
          </a:p>
        </p:txBody>
      </p:sp>
      <p:graphicFrame>
        <p:nvGraphicFramePr>
          <p:cNvPr id="386051" name="Group 3"/>
          <p:cNvGraphicFramePr>
            <a:graphicFrameLocks noGrp="1"/>
          </p:cNvGraphicFramePr>
          <p:nvPr/>
        </p:nvGraphicFramePr>
        <p:xfrm>
          <a:off x="3098800" y="-3449638"/>
          <a:ext cx="208002" cy="14112876"/>
        </p:xfrm>
        <a:graphic>
          <a:graphicData uri="http://schemas.openxmlformats.org/drawingml/2006/table">
            <a:tbl>
              <a:tblPr/>
              <a:tblGrid>
                <a:gridCol w="208002"/>
              </a:tblGrid>
              <a:tr h="14112876">
                <a:tc>
                  <a:txBody>
                    <a:bodyPr/>
                    <a:lstStyle/>
                    <a:p>
                      <a:pPr marL="0" marR="0" lvl="0" indent="0" algn="ctr" defTabSz="914400" rtl="0" eaLnBrk="1" fontAlgn="t"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charset="0"/>
                          <a:hlinkClick r:id=""/>
                        </a:rPr>
                        <a:t>  </a:t>
                      </a:r>
                      <a:r>
                        <a:rPr kumimoji="0" lang="en-US" sz="9200" b="0" i="0" u="none" strike="noStrike" cap="none" normalizeH="0" baseline="0" smtClean="0">
                          <a:ln>
                            <a:noFill/>
                          </a:ln>
                          <a:solidFill>
                            <a:schemeClr val="tx1"/>
                          </a:solidFill>
                          <a:effectLst/>
                          <a:latin typeface="Arial" charset="0"/>
                        </a:rPr>
                        <a:t> </a:t>
                      </a:r>
                      <a:r>
                        <a:rPr kumimoji="0" lang="en-US" sz="1800" b="0" i="0" u="none" strike="noStrike" cap="none" normalizeH="0" baseline="0" smtClean="0">
                          <a:ln>
                            <a:noFill/>
                          </a:ln>
                          <a:solidFill>
                            <a:schemeClr val="tx1"/>
                          </a:solidFill>
                          <a:effectLst/>
                          <a:latin typeface="Arial" charset="0"/>
                        </a:rPr>
                        <a:t>                                            </a:t>
                      </a:r>
                    </a:p>
                  </a:txBody>
                  <a:tcPr marL="91301" marR="91301" marT="45722" marB="45722" horzOverflow="overflow">
                    <a:lnL cap="flat">
                      <a:noFill/>
                    </a:lnL>
                    <a:lnR cap="flat">
                      <a:noFill/>
                    </a:lnR>
                    <a:lnT cap="flat">
                      <a:noFill/>
                    </a:lnT>
                    <a:lnB cap="flat">
                      <a:noFill/>
                    </a:lnB>
                    <a:lnTlToBr>
                      <a:noFill/>
                    </a:lnTlToBr>
                    <a:lnBlToTr>
                      <a:noFill/>
                    </a:lnBlToTr>
                    <a:noFill/>
                  </a:tcPr>
                </a:tc>
              </a:tr>
            </a:tbl>
          </a:graphicData>
        </a:graphic>
      </p:graphicFrame>
      <p:pic>
        <p:nvPicPr>
          <p:cNvPr id="89093" name="Picture 9" descr="300px-God2-Sistine_Chape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9288" y="-3128963"/>
            <a:ext cx="285750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9094" name="Rectangle 10"/>
          <p:cNvSpPr>
            <a:spLocks noChangeArrowheads="1"/>
          </p:cNvSpPr>
          <p:nvPr/>
        </p:nvSpPr>
        <p:spPr bwMode="auto">
          <a:xfrm>
            <a:off x="0" y="1485900"/>
            <a:ext cx="9144000" cy="388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a:hlinkClick r:id="rId4"/>
              </a:rPr>
              <a:t>  </a:t>
            </a:r>
            <a:r>
              <a:rPr lang="en-US" altLang="en-US" sz="23100"/>
              <a:t> </a:t>
            </a:r>
            <a:r>
              <a:rPr lang="en-US" altLang="en-US"/>
              <a:t>                                                                                                               </a:t>
            </a:r>
            <a:br>
              <a:rPr lang="en-US" altLang="en-US"/>
            </a:br>
            <a:endParaRPr lang="en-US" altLang="en-US"/>
          </a:p>
        </p:txBody>
      </p:sp>
      <p:pic>
        <p:nvPicPr>
          <p:cNvPr id="89095" name="Picture 11" descr="File:God2-Sistine Chapel.pn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6063" name="Picture 1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27313" y="549275"/>
            <a:ext cx="2808287" cy="1150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6064" name="Rectangle 16"/>
          <p:cNvSpPr>
            <a:spLocks noChangeArrowheads="1"/>
          </p:cNvSpPr>
          <p:nvPr/>
        </p:nvSpPr>
        <p:spPr bwMode="auto">
          <a:xfrm>
            <a:off x="2628851" y="836712"/>
            <a:ext cx="25908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sz="2000" b="1" dirty="0" smtClean="0">
                <a:solidFill>
                  <a:schemeClr val="bg1"/>
                </a:solidFill>
                <a:latin typeface="Calibri" pitchFamily="34" charset="0"/>
              </a:rPr>
              <a:t>  So. Adam</a:t>
            </a:r>
            <a:r>
              <a:rPr lang="en-US" altLang="en-US" sz="2000" b="1" dirty="0">
                <a:solidFill>
                  <a:schemeClr val="bg1"/>
                </a:solidFill>
                <a:latin typeface="Calibri" pitchFamily="34" charset="0"/>
              </a:rPr>
              <a:t>.  </a:t>
            </a:r>
            <a:endParaRPr lang="en-US" altLang="en-US" sz="2000" b="1" dirty="0" smtClean="0">
              <a:solidFill>
                <a:schemeClr val="bg1"/>
              </a:solidFill>
              <a:latin typeface="Calibri" pitchFamily="34" charset="0"/>
            </a:endParaRPr>
          </a:p>
          <a:p>
            <a:pPr eaLnBrk="1" hangingPunct="1"/>
            <a:r>
              <a:rPr lang="en-US" altLang="en-US" sz="2000" b="1" dirty="0">
                <a:solidFill>
                  <a:schemeClr val="bg1"/>
                </a:solidFill>
                <a:latin typeface="Calibri" pitchFamily="34" charset="0"/>
              </a:rPr>
              <a:t> </a:t>
            </a:r>
            <a:r>
              <a:rPr lang="en-US" altLang="en-US" sz="2000" b="1" dirty="0" smtClean="0">
                <a:solidFill>
                  <a:schemeClr val="bg1"/>
                </a:solidFill>
                <a:latin typeface="Calibri" pitchFamily="34" charset="0"/>
              </a:rPr>
              <a:t>          ICM is </a:t>
            </a:r>
            <a:r>
              <a:rPr lang="en-US" altLang="en-US" sz="2000" b="1" dirty="0">
                <a:solidFill>
                  <a:schemeClr val="bg1"/>
                </a:solidFill>
                <a:latin typeface="Calibri" pitchFamily="34" charset="0"/>
              </a:rPr>
              <a:t>FUN</a:t>
            </a:r>
          </a:p>
        </p:txBody>
      </p:sp>
    </p:spTree>
    <p:extLst>
      <p:ext uri="{BB962C8B-B14F-4D97-AF65-F5344CB8AC3E}">
        <p14:creationId xmlns:p14="http://schemas.microsoft.com/office/powerpoint/2010/main" val="98874817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86063"/>
                                        </p:tgtEl>
                                        <p:attrNameLst>
                                          <p:attrName>style.visibility</p:attrName>
                                        </p:attrNameLst>
                                      </p:cBhvr>
                                      <p:to>
                                        <p:strVal val="visible"/>
                                      </p:to>
                                    </p:set>
                                    <p:anim calcmode="lin" valueType="num">
                                      <p:cBhvr additive="base">
                                        <p:cTn id="7" dur="500" fill="hold"/>
                                        <p:tgtEl>
                                          <p:spTgt spid="386063"/>
                                        </p:tgtEl>
                                        <p:attrNameLst>
                                          <p:attrName>ppt_x</p:attrName>
                                        </p:attrNameLst>
                                      </p:cBhvr>
                                      <p:tavLst>
                                        <p:tav tm="0">
                                          <p:val>
                                            <p:strVal val="#ppt_x"/>
                                          </p:val>
                                        </p:tav>
                                        <p:tav tm="100000">
                                          <p:val>
                                            <p:strVal val="#ppt_x"/>
                                          </p:val>
                                        </p:tav>
                                      </p:tavLst>
                                    </p:anim>
                                    <p:anim calcmode="lin" valueType="num">
                                      <p:cBhvr additive="base">
                                        <p:cTn id="8" dur="500" fill="hold"/>
                                        <p:tgtEl>
                                          <p:spTgt spid="38606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86064">
                                            <p:txEl>
                                              <p:pRg st="0" end="0"/>
                                            </p:txEl>
                                          </p:spTgt>
                                        </p:tgtEl>
                                        <p:attrNameLst>
                                          <p:attrName>style.visibility</p:attrName>
                                        </p:attrNameLst>
                                      </p:cBhvr>
                                      <p:to>
                                        <p:strVal val="visible"/>
                                      </p:to>
                                    </p:set>
                                    <p:anim calcmode="lin" valueType="num">
                                      <p:cBhvr additive="base">
                                        <p:cTn id="13" dur="500" fill="hold"/>
                                        <p:tgtEl>
                                          <p:spTgt spid="38606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606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86064">
                                            <p:txEl>
                                              <p:pRg st="1" end="1"/>
                                            </p:txEl>
                                          </p:spTgt>
                                        </p:tgtEl>
                                        <p:attrNameLst>
                                          <p:attrName>style.visibility</p:attrName>
                                        </p:attrNameLst>
                                      </p:cBhvr>
                                      <p:to>
                                        <p:strVal val="visible"/>
                                      </p:to>
                                    </p:set>
                                    <p:anim calcmode="lin" valueType="num">
                                      <p:cBhvr additive="base">
                                        <p:cTn id="19" dur="500" fill="hold"/>
                                        <p:tgtEl>
                                          <p:spTgt spid="38606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8606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0"/>
            <a:ext cx="911542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0115" name="TextBox 2"/>
          <p:cNvSpPr txBox="1">
            <a:spLocks noChangeArrowheads="1"/>
          </p:cNvSpPr>
          <p:nvPr/>
        </p:nvSpPr>
        <p:spPr bwMode="auto">
          <a:xfrm>
            <a:off x="1043608" y="116632"/>
            <a:ext cx="438405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dirty="0">
                <a:solidFill>
                  <a:srgbClr val="FFFF00"/>
                </a:solidFill>
                <a:latin typeface="Calibri" pitchFamily="34" charset="0"/>
              </a:rPr>
              <a:t>Cassini </a:t>
            </a:r>
            <a:r>
              <a:rPr lang="en-GB" altLang="en-US" dirty="0" err="1">
                <a:solidFill>
                  <a:srgbClr val="FFFF00"/>
                </a:solidFill>
                <a:latin typeface="Calibri" pitchFamily="34" charset="0"/>
              </a:rPr>
              <a:t>Juygens</a:t>
            </a:r>
            <a:r>
              <a:rPr lang="en-GB" altLang="en-US" dirty="0">
                <a:solidFill>
                  <a:srgbClr val="FFFF00"/>
                </a:solidFill>
                <a:latin typeface="Calibri" pitchFamily="34" charset="0"/>
              </a:rPr>
              <a:t> probe, </a:t>
            </a:r>
            <a:r>
              <a:rPr lang="en-GB" altLang="en-US" dirty="0" smtClean="0">
                <a:solidFill>
                  <a:srgbClr val="FFFF00"/>
                </a:solidFill>
                <a:latin typeface="Calibri" pitchFamily="34" charset="0"/>
              </a:rPr>
              <a:t>2004 at </a:t>
            </a:r>
            <a:r>
              <a:rPr lang="en-GB" altLang="en-US" dirty="0">
                <a:solidFill>
                  <a:srgbClr val="FFFF00"/>
                </a:solidFill>
                <a:latin typeface="Calibri" pitchFamily="34" charset="0"/>
              </a:rPr>
              <a:t>Saturn’s rings</a:t>
            </a:r>
          </a:p>
        </p:txBody>
      </p:sp>
      <p:sp>
        <p:nvSpPr>
          <p:cNvPr id="4" name="Rectangle 3"/>
          <p:cNvSpPr>
            <a:spLocks noChangeArrowheads="1"/>
          </p:cNvSpPr>
          <p:nvPr/>
        </p:nvSpPr>
        <p:spPr bwMode="auto">
          <a:xfrm>
            <a:off x="3851275" y="1628775"/>
            <a:ext cx="5292725" cy="237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US" altLang="en-US" b="1" i="1">
                <a:solidFill>
                  <a:srgbClr val="00B0F0"/>
                </a:solidFill>
                <a:latin typeface="Calibri" pitchFamily="34" charset="0"/>
                <a:cs typeface="Arial" pitchFamily="34" charset="0"/>
              </a:rPr>
              <a:t>WE ARE THE PILGRIMS, MASTER, WE SHALL GO</a:t>
            </a:r>
          </a:p>
          <a:p>
            <a:pPr eaLnBrk="1" hangingPunct="1"/>
            <a:r>
              <a:rPr lang="en-US" altLang="en-US" b="1" i="1">
                <a:solidFill>
                  <a:srgbClr val="00B0F0"/>
                </a:solidFill>
                <a:latin typeface="Calibri" pitchFamily="34" charset="0"/>
                <a:cs typeface="Arial" pitchFamily="34" charset="0"/>
              </a:rPr>
              <a:t>ALWAYS A LITTLE FURTHER. IT MAY BE </a:t>
            </a:r>
          </a:p>
          <a:p>
            <a:pPr eaLnBrk="1" hangingPunct="1"/>
            <a:r>
              <a:rPr lang="en-US" altLang="en-US" b="1" i="1">
                <a:solidFill>
                  <a:srgbClr val="00B0F0"/>
                </a:solidFill>
                <a:latin typeface="Calibri" pitchFamily="34" charset="0"/>
                <a:cs typeface="Arial" pitchFamily="34" charset="0"/>
              </a:rPr>
              <a:t>BEYOND THAT LAST BLUE MOUNTAIN BARR'D WITH SNOW,</a:t>
            </a:r>
          </a:p>
          <a:p>
            <a:pPr eaLnBrk="1" hangingPunct="1"/>
            <a:r>
              <a:rPr lang="en-US" altLang="en-US" b="1" i="1">
                <a:solidFill>
                  <a:srgbClr val="00B0F0"/>
                </a:solidFill>
                <a:latin typeface="Calibri" pitchFamily="34" charset="0"/>
                <a:cs typeface="Arial" pitchFamily="34" charset="0"/>
              </a:rPr>
              <a:t>ACROSS THAT ANGRY OR GLIMMERING SEA’</a:t>
            </a:r>
            <a:endParaRPr lang="en-US" altLang="en-US" b="1" i="1">
              <a:solidFill>
                <a:srgbClr val="FFFF00"/>
              </a:solidFill>
              <a:latin typeface="Calibri" pitchFamily="34" charset="0"/>
              <a:cs typeface="Arial" pitchFamily="34" charset="0"/>
            </a:endParaRPr>
          </a:p>
          <a:p>
            <a:pPr eaLnBrk="1" hangingPunct="1"/>
            <a:r>
              <a:rPr lang="en-US" altLang="en-US" b="1" i="1">
                <a:solidFill>
                  <a:srgbClr val="FFFF00"/>
                </a:solidFill>
                <a:latin typeface="Calibri" pitchFamily="34" charset="0"/>
                <a:cs typeface="Arial" pitchFamily="34" charset="0"/>
              </a:rPr>
              <a:t>‘        </a:t>
            </a:r>
            <a:r>
              <a:rPr lang="en-US" altLang="en-US" sz="2000" b="1">
                <a:solidFill>
                  <a:srgbClr val="FFFF00"/>
                </a:solidFill>
                <a:latin typeface="Calibri" pitchFamily="34" charset="0"/>
                <a:cs typeface="Arial" pitchFamily="34" charset="0"/>
              </a:rPr>
              <a:t>Flecker</a:t>
            </a:r>
            <a:r>
              <a:rPr lang="en-US" altLang="en-US" sz="2000">
                <a:solidFill>
                  <a:srgbClr val="FFFF00"/>
                </a:solidFill>
                <a:latin typeface="Calibri" pitchFamily="34" charset="0"/>
                <a:cs typeface="Arial" pitchFamily="34" charset="0"/>
              </a:rPr>
              <a:t>, </a:t>
            </a:r>
            <a:r>
              <a:rPr lang="en-US" altLang="en-US" sz="2000" b="1" i="1">
                <a:solidFill>
                  <a:srgbClr val="FFFF00"/>
                </a:solidFill>
                <a:latin typeface="Calibri" pitchFamily="34" charset="0"/>
                <a:cs typeface="Arial" pitchFamily="34" charset="0"/>
              </a:rPr>
              <a:t>'The Golden Journey </a:t>
            </a:r>
          </a:p>
          <a:p>
            <a:pPr eaLnBrk="1" hangingPunct="1"/>
            <a:r>
              <a:rPr lang="en-US" altLang="en-US" sz="2000" b="1" i="1">
                <a:solidFill>
                  <a:srgbClr val="FFFF00"/>
                </a:solidFill>
                <a:latin typeface="Calibri" pitchFamily="34" charset="0"/>
                <a:cs typeface="Arial" pitchFamily="34" charset="0"/>
              </a:rPr>
              <a:t>                         to Samarkand</a:t>
            </a:r>
            <a:r>
              <a:rPr lang="en-US" altLang="en-US" sz="2000">
                <a:solidFill>
                  <a:srgbClr val="FFFFFF"/>
                </a:solidFill>
                <a:latin typeface="Calibri" pitchFamily="34" charset="0"/>
                <a:cs typeface="Arial" pitchFamily="34" charset="0"/>
              </a:rPr>
              <a:t>'</a:t>
            </a:r>
            <a:endParaRPr lang="en-GB" altLang="en-US">
              <a:latin typeface="Calibri" pitchFamily="34" charset="0"/>
            </a:endParaRPr>
          </a:p>
        </p:txBody>
      </p:sp>
    </p:spTree>
    <p:extLst>
      <p:ext uri="{BB962C8B-B14F-4D97-AF65-F5344CB8AC3E}">
        <p14:creationId xmlns:p14="http://schemas.microsoft.com/office/powerpoint/2010/main" val="240938530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70" name="Object 2"/>
          <p:cNvGraphicFramePr>
            <a:graphicFrameLocks noChangeAspect="1"/>
          </p:cNvGraphicFramePr>
          <p:nvPr/>
        </p:nvGraphicFramePr>
        <p:xfrm>
          <a:off x="-468313" y="3221038"/>
          <a:ext cx="5400676" cy="3636962"/>
        </p:xfrm>
        <a:graphic>
          <a:graphicData uri="http://schemas.openxmlformats.org/presentationml/2006/ole">
            <mc:AlternateContent xmlns:mc="http://schemas.openxmlformats.org/markup-compatibility/2006">
              <mc:Choice xmlns:v="urn:schemas-microsoft-com:vml" Requires="v">
                <p:oleObj spid="_x0000_s10273" name="Slide" r:id="rId3" imgW="4572000" imgH="3429000" progId="PowerPoint.Slide.8">
                  <p:embed/>
                </p:oleObj>
              </mc:Choice>
              <mc:Fallback>
                <p:oleObj name="Slide" r:id="rId3" imgW="4572000" imgH="3429000" progId="PowerPoint.Slide.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3221038"/>
                        <a:ext cx="5400676" cy="3636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7171" name="Picture 2" descr="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42888"/>
            <a:ext cx="4572000"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0279" name="Picture 7" descr="tea brea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0"/>
            <a:ext cx="464343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3" name="WordArt 8"/>
          <p:cNvSpPr>
            <a:spLocks noChangeArrowheads="1" noChangeShapeType="1" noTextEdit="1"/>
          </p:cNvSpPr>
          <p:nvPr/>
        </p:nvSpPr>
        <p:spPr bwMode="auto">
          <a:xfrm>
            <a:off x="468313" y="2492375"/>
            <a:ext cx="2981325" cy="874713"/>
          </a:xfrm>
          <a:prstGeom prst="rect">
            <a:avLst/>
          </a:prstGeom>
        </p:spPr>
        <p:txBody>
          <a:bodyPr wrap="none" fromWordArt="1">
            <a:prstTxWarp prst="textCascadeUp">
              <a:avLst>
                <a:gd name="adj" fmla="val 44444"/>
              </a:avLst>
            </a:prstTxWarp>
            <a:scene3d>
              <a:camera prst="legacyPerspectiveFront">
                <a:rot lat="20519976" lon="1080000" rev="0"/>
              </a:camera>
              <a:lightRig rig="legacyHarsh2" dir="b"/>
            </a:scene3d>
            <a:sp3d extrusionH="430200" prstMaterial="legacyMatte">
              <a:extrusionClr>
                <a:srgbClr val="FF6600"/>
              </a:extrusionClr>
            </a:sp3d>
          </a:bodyPr>
          <a:lstStyle/>
          <a:p>
            <a:pPr algn="ctr"/>
            <a:r>
              <a:rPr lang="en-GB" sz="3600" kern="10">
                <a:ln w="9525">
                  <a:round/>
                  <a:headEnd/>
                  <a:tailEnd/>
                </a:ln>
                <a:gradFill rotWithShape="1">
                  <a:gsLst>
                    <a:gs pos="0">
                      <a:srgbClr val="FFE701"/>
                    </a:gs>
                    <a:gs pos="100000">
                      <a:srgbClr val="FE3E02"/>
                    </a:gs>
                  </a:gsLst>
                  <a:lin ang="5400000" scaled="1"/>
                </a:gradFill>
                <a:latin typeface="Impact"/>
              </a:rPr>
              <a:t>ICM is FUN</a:t>
            </a:r>
          </a:p>
        </p:txBody>
      </p:sp>
      <p:sp>
        <p:nvSpPr>
          <p:cNvPr id="310281" name="Text Box 9"/>
          <p:cNvSpPr txBox="1">
            <a:spLocks noChangeArrowheads="1"/>
          </p:cNvSpPr>
          <p:nvPr/>
        </p:nvSpPr>
        <p:spPr bwMode="auto">
          <a:xfrm>
            <a:off x="5148263" y="188913"/>
            <a:ext cx="32067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r>
              <a:rPr lang="en-GB" altLang="en-US">
                <a:solidFill>
                  <a:schemeClr val="bg1"/>
                </a:solidFill>
                <a:latin typeface="Calibri" pitchFamily="34" charset="0"/>
              </a:rPr>
              <a:t>So let us have a coffee break!</a:t>
            </a:r>
            <a:endParaRPr lang="en-US" altLang="en-US">
              <a:solidFill>
                <a:schemeClr val="bg1"/>
              </a:solidFill>
              <a:latin typeface="Calibri" pitchFamily="34" charset="0"/>
            </a:endParaRPr>
          </a:p>
        </p:txBody>
      </p:sp>
    </p:spTree>
    <p:extLst>
      <p:ext uri="{BB962C8B-B14F-4D97-AF65-F5344CB8AC3E}">
        <p14:creationId xmlns:p14="http://schemas.microsoft.com/office/powerpoint/2010/main" val="37541318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0281"/>
                                        </p:tgtEl>
                                        <p:attrNameLst>
                                          <p:attrName>style.visibility</p:attrName>
                                        </p:attrNameLst>
                                      </p:cBhvr>
                                      <p:to>
                                        <p:strVal val="visible"/>
                                      </p:to>
                                    </p:set>
                                    <p:anim calcmode="lin" valueType="num">
                                      <p:cBhvr additive="base">
                                        <p:cTn id="7" dur="500" fill="hold"/>
                                        <p:tgtEl>
                                          <p:spTgt spid="310281"/>
                                        </p:tgtEl>
                                        <p:attrNameLst>
                                          <p:attrName>ppt_x</p:attrName>
                                        </p:attrNameLst>
                                      </p:cBhvr>
                                      <p:tavLst>
                                        <p:tav tm="0">
                                          <p:val>
                                            <p:strVal val="#ppt_x"/>
                                          </p:val>
                                        </p:tav>
                                        <p:tav tm="100000">
                                          <p:val>
                                            <p:strVal val="#ppt_x"/>
                                          </p:val>
                                        </p:tav>
                                      </p:tavLst>
                                    </p:anim>
                                    <p:anim calcmode="lin" valueType="num">
                                      <p:cBhvr additive="base">
                                        <p:cTn id="8" dur="500" fill="hold"/>
                                        <p:tgtEl>
                                          <p:spTgt spid="31028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10279"/>
                                        </p:tgtEl>
                                        <p:attrNameLst>
                                          <p:attrName>style.visibility</p:attrName>
                                        </p:attrNameLst>
                                      </p:cBhvr>
                                      <p:to>
                                        <p:strVal val="visible"/>
                                      </p:to>
                                    </p:set>
                                    <p:anim calcmode="lin" valueType="num">
                                      <p:cBhvr additive="base">
                                        <p:cTn id="13" dur="500" fill="hold"/>
                                        <p:tgtEl>
                                          <p:spTgt spid="310279"/>
                                        </p:tgtEl>
                                        <p:attrNameLst>
                                          <p:attrName>ppt_x</p:attrName>
                                        </p:attrNameLst>
                                      </p:cBhvr>
                                      <p:tavLst>
                                        <p:tav tm="0">
                                          <p:val>
                                            <p:strVal val="#ppt_x"/>
                                          </p:val>
                                        </p:tav>
                                        <p:tav tm="100000">
                                          <p:val>
                                            <p:strVal val="#ppt_x"/>
                                          </p:val>
                                        </p:tav>
                                      </p:tavLst>
                                    </p:anim>
                                    <p:anim calcmode="lin" valueType="num">
                                      <p:cBhvr additive="base">
                                        <p:cTn id="14" dur="500" fill="hold"/>
                                        <p:tgtEl>
                                          <p:spTgt spid="31027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0281" grpId="0"/>
    </p:bldLst>
  </p:timing>
</p:sld>
</file>

<file path=ppt/slides/slide126.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Rectangle 1"/>
          <p:cNvSpPr/>
          <p:nvPr/>
        </p:nvSpPr>
        <p:spPr>
          <a:xfrm>
            <a:off x="0" y="20951"/>
            <a:ext cx="9144000" cy="1477328"/>
          </a:xfrm>
          <a:prstGeom prst="rect">
            <a:avLst/>
          </a:prstGeom>
        </p:spPr>
        <p:txBody>
          <a:bodyPr wrap="square">
            <a:spAutoFit/>
          </a:bodyPr>
          <a:lstStyle/>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900171619"/>
      </p:ext>
    </p:extLst>
  </p:cSld>
  <p:clrMapOvr>
    <a:masterClrMapping/>
  </p:clrMapOvr>
  <p:timing>
    <p:tnLst>
      <p:par>
        <p:cTn id="1" dur="indefinite" restart="never" nodeType="tmRoot"/>
      </p:par>
    </p:tn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57038"/>
            <a:ext cx="8640960" cy="68643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88385276"/>
      </p:ext>
    </p:extLst>
  </p:cSld>
  <p:clrMapOvr>
    <a:masterClrMapping/>
  </p:clrMapOvr>
  <p:timing>
    <p:tnLst>
      <p:par>
        <p:cTn id="1" dur="indefinite" restart="never" nodeType="tmRoot"/>
      </p:par>
    </p:tnLst>
  </p:timing>
</p:sld>
</file>

<file path=ppt/slides/slide128.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pic>
        <p:nvPicPr>
          <p:cNvPr id="14338" name="Picture 2" descr="C:\Users\Allan\Desktop\Untitled.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94" y="0"/>
            <a:ext cx="9158194" cy="6840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962748"/>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TextBox 4"/>
          <p:cNvSpPr txBox="1"/>
          <p:nvPr/>
        </p:nvSpPr>
        <p:spPr>
          <a:xfrm>
            <a:off x="0" y="0"/>
            <a:ext cx="8892480" cy="4278094"/>
          </a:xfrm>
          <a:prstGeom prst="rect">
            <a:avLst/>
          </a:prstGeom>
          <a:noFill/>
        </p:spPr>
        <p:txBody>
          <a:bodyPr wrap="square" rtlCol="0">
            <a:spAutoFit/>
          </a:bodyPr>
          <a:lstStyle/>
          <a:p>
            <a:r>
              <a:rPr lang="en-GB" sz="2800" dirty="0" smtClean="0">
                <a:solidFill>
                  <a:srgbClr val="00B0F0"/>
                </a:solidFill>
                <a:latin typeface="Comic Sans MS" panose="030F0702030302020204" pitchFamily="66" charset="0"/>
              </a:rPr>
              <a:t>    TRENDS RELATED TO COASTAL DEFENCE</a:t>
            </a:r>
          </a:p>
          <a:p>
            <a:endParaRPr lang="en-GB" sz="2800" dirty="0">
              <a:solidFill>
                <a:srgbClr val="00B0F0"/>
              </a:solidFill>
              <a:latin typeface="Comic Sans MS" panose="030F0702030302020204" pitchFamily="66" charset="0"/>
            </a:endParaRPr>
          </a:p>
          <a:p>
            <a:r>
              <a:rPr lang="en-GB" sz="2400" dirty="0" smtClean="0">
                <a:solidFill>
                  <a:schemeClr val="bg1"/>
                </a:solidFill>
                <a:latin typeface="Comic Sans MS" panose="030F0702030302020204" pitchFamily="66" charset="0"/>
              </a:rPr>
              <a:t>Currently the </a:t>
            </a:r>
            <a:r>
              <a:rPr lang="en-GB" sz="2400" b="1" dirty="0" smtClean="0">
                <a:solidFill>
                  <a:srgbClr val="FFFF00"/>
                </a:solidFill>
                <a:latin typeface="Comic Sans MS" panose="030F0702030302020204" pitchFamily="66" charset="0"/>
              </a:rPr>
              <a:t>DEFEND</a:t>
            </a:r>
            <a:r>
              <a:rPr lang="en-GB" sz="2400" dirty="0" smtClean="0">
                <a:solidFill>
                  <a:schemeClr val="bg1"/>
                </a:solidFill>
                <a:latin typeface="Comic Sans MS" panose="030F0702030302020204" pitchFamily="66" charset="0"/>
              </a:rPr>
              <a:t> option is primarily used:</a:t>
            </a:r>
          </a:p>
          <a:p>
            <a:pPr marL="342900" indent="-342900">
              <a:buFont typeface="Arial" panose="020B0604020202020204" pitchFamily="34" charset="0"/>
              <a:buChar char="•"/>
            </a:pPr>
            <a:r>
              <a:rPr lang="en-GB" sz="2400" dirty="0" smtClean="0">
                <a:solidFill>
                  <a:schemeClr val="bg1"/>
                </a:solidFill>
                <a:latin typeface="Comic Sans MS" panose="030F0702030302020204" pitchFamily="66" charset="0"/>
              </a:rPr>
              <a:t>Very costly and might be temporary.</a:t>
            </a:r>
            <a:endParaRPr lang="en-GB" sz="2400" dirty="0">
              <a:solidFill>
                <a:schemeClr val="bg1"/>
              </a:solidFill>
              <a:latin typeface="Comic Sans MS" panose="030F0702030302020204" pitchFamily="66" charset="0"/>
            </a:endParaRPr>
          </a:p>
          <a:p>
            <a:r>
              <a:rPr lang="en-GB" sz="2400" b="1" dirty="0" smtClean="0">
                <a:solidFill>
                  <a:srgbClr val="FFFF00"/>
                </a:solidFill>
                <a:latin typeface="Comic Sans MS" panose="030F0702030302020204" pitchFamily="66" charset="0"/>
              </a:rPr>
              <a:t>MANAGED RETREAT </a:t>
            </a:r>
            <a:r>
              <a:rPr lang="en-GB" sz="2400" dirty="0" smtClean="0">
                <a:solidFill>
                  <a:schemeClr val="bg1"/>
                </a:solidFill>
                <a:latin typeface="Comic Sans MS" panose="030F0702030302020204" pitchFamily="66" charset="0"/>
              </a:rPr>
              <a:t>used in few areas only (55). </a:t>
            </a:r>
          </a:p>
          <a:p>
            <a:pPr marL="342900" indent="-342900">
              <a:buFont typeface="Arial" panose="020B0604020202020204" pitchFamily="34" charset="0"/>
              <a:buChar char="•"/>
            </a:pPr>
            <a:r>
              <a:rPr lang="en-GB" sz="2400" dirty="0" smtClean="0">
                <a:solidFill>
                  <a:schemeClr val="bg1"/>
                </a:solidFill>
                <a:latin typeface="Comic Sans MS" panose="030F0702030302020204" pitchFamily="66" charset="0"/>
              </a:rPr>
              <a:t>Question: Is this the future</a:t>
            </a:r>
            <a:r>
              <a:rPr lang="en-GB" sz="2400" dirty="0">
                <a:solidFill>
                  <a:schemeClr val="bg1"/>
                </a:solidFill>
                <a:latin typeface="Comic Sans MS" panose="030F0702030302020204" pitchFamily="66" charset="0"/>
              </a:rPr>
              <a:t> </a:t>
            </a:r>
            <a:r>
              <a:rPr lang="en-GB" sz="2400" dirty="0" smtClean="0">
                <a:solidFill>
                  <a:schemeClr val="bg1"/>
                </a:solidFill>
                <a:latin typeface="Comic Sans MS" panose="030F0702030302020204" pitchFamily="66" charset="0"/>
              </a:rPr>
              <a:t>– see later?</a:t>
            </a:r>
            <a:endParaRPr lang="en-GB" sz="2400" dirty="0">
              <a:solidFill>
                <a:schemeClr val="bg1"/>
              </a:solidFill>
              <a:latin typeface="Comic Sans MS" panose="030F0702030302020204" pitchFamily="66" charset="0"/>
            </a:endParaRPr>
          </a:p>
          <a:p>
            <a:r>
              <a:rPr lang="en-GB" sz="2400" b="1" dirty="0" smtClean="0">
                <a:solidFill>
                  <a:srgbClr val="FFFF00"/>
                </a:solidFill>
                <a:latin typeface="Comic Sans MS" panose="030F0702030302020204" pitchFamily="66" charset="0"/>
              </a:rPr>
              <a:t>SACRIFICE</a:t>
            </a:r>
            <a:r>
              <a:rPr lang="en-GB" sz="2400" dirty="0" smtClean="0">
                <a:solidFill>
                  <a:schemeClr val="bg1"/>
                </a:solidFill>
                <a:latin typeface="Comic Sans MS" panose="030F0702030302020204" pitchFamily="66" charset="0"/>
              </a:rPr>
              <a:t>, let nature takes its course.</a:t>
            </a:r>
          </a:p>
          <a:p>
            <a:pPr marL="342900" indent="-342900">
              <a:buFont typeface="Arial" panose="020B0604020202020204" pitchFamily="34" charset="0"/>
              <a:buChar char="•"/>
            </a:pPr>
            <a:r>
              <a:rPr lang="en-GB" sz="2400" dirty="0" smtClean="0">
                <a:solidFill>
                  <a:schemeClr val="bg1"/>
                </a:solidFill>
                <a:latin typeface="Comic Sans MS" panose="030F0702030302020204" pitchFamily="66" charset="0"/>
              </a:rPr>
              <a:t>Highly emotional.</a:t>
            </a:r>
          </a:p>
          <a:p>
            <a:pPr marL="342900" indent="-342900">
              <a:buFont typeface="Arial" panose="020B0604020202020204" pitchFamily="34" charset="0"/>
              <a:buChar char="•"/>
            </a:pPr>
            <a:r>
              <a:rPr lang="en-GB" sz="2400" dirty="0" smtClean="0">
                <a:solidFill>
                  <a:schemeClr val="bg1"/>
                </a:solidFill>
                <a:latin typeface="Comic Sans MS" panose="030F0702030302020204" pitchFamily="66" charset="0"/>
              </a:rPr>
              <a:t>Property rights/rights of way.</a:t>
            </a:r>
          </a:p>
          <a:p>
            <a:pPr marL="342900" indent="-342900">
              <a:buFont typeface="Arial" panose="020B0604020202020204" pitchFamily="34" charset="0"/>
              <a:buChar char="•"/>
            </a:pPr>
            <a:r>
              <a:rPr lang="en-GB" sz="2400" dirty="0" smtClean="0">
                <a:solidFill>
                  <a:schemeClr val="bg1"/>
                </a:solidFill>
                <a:latin typeface="Comic Sans MS" panose="030F0702030302020204" pitchFamily="66" charset="0"/>
              </a:rPr>
              <a:t>Compensation/appropriation can be costly.</a:t>
            </a:r>
          </a:p>
          <a:p>
            <a:endParaRPr lang="en-GB" sz="2400" dirty="0">
              <a:solidFill>
                <a:schemeClr val="bg1"/>
              </a:solidFill>
              <a:latin typeface="Comic Sans MS" panose="030F0702030302020204" pitchFamily="66" charset="0"/>
            </a:endParaRPr>
          </a:p>
        </p:txBody>
      </p:sp>
      <p:pic>
        <p:nvPicPr>
          <p:cNvPr id="112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97" y="4597538"/>
            <a:ext cx="2760503" cy="2260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7542" y="4597538"/>
            <a:ext cx="3144618" cy="2260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72200" y="2420888"/>
            <a:ext cx="2654529" cy="2088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0179" y="4555180"/>
            <a:ext cx="2876550" cy="2260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36296" y="620688"/>
            <a:ext cx="1790433" cy="16825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1277158"/>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3" name="Rectangle 2"/>
          <p:cNvSpPr/>
          <p:nvPr/>
        </p:nvSpPr>
        <p:spPr>
          <a:xfrm>
            <a:off x="827584" y="116632"/>
            <a:ext cx="7776864" cy="5632311"/>
          </a:xfrm>
          <a:prstGeom prst="rect">
            <a:avLst/>
          </a:prstGeom>
        </p:spPr>
        <p:txBody>
          <a:bodyPr wrap="square">
            <a:spAutoFit/>
          </a:bodyPr>
          <a:lstStyle/>
          <a:p>
            <a:r>
              <a:rPr lang="en-US" dirty="0"/>
              <a:t>						</a:t>
            </a:r>
            <a:endParaRPr lang="en-GB" dirty="0"/>
          </a:p>
          <a:p>
            <a:r>
              <a:rPr lang="en-US" dirty="0"/>
              <a:t> </a:t>
            </a:r>
            <a:endParaRPr lang="en-GB" dirty="0">
              <a:solidFill>
                <a:schemeClr val="bg1"/>
              </a:solidFill>
            </a:endParaRPr>
          </a:p>
          <a:p>
            <a:r>
              <a:rPr lang="en-US" dirty="0">
                <a:solidFill>
                  <a:schemeClr val="bg1"/>
                </a:solidFill>
              </a:rPr>
              <a:t>Q is stream discharge (volume/time),</a:t>
            </a:r>
            <a:endParaRPr lang="en-GB" dirty="0">
              <a:solidFill>
                <a:schemeClr val="bg1"/>
              </a:solidFill>
            </a:endParaRPr>
          </a:p>
          <a:p>
            <a:r>
              <a:rPr lang="en-US" dirty="0">
                <a:solidFill>
                  <a:schemeClr val="bg1"/>
                </a:solidFill>
              </a:rPr>
              <a:t> A is cross-sectional area, </a:t>
            </a:r>
            <a:endParaRPr lang="en-GB" dirty="0">
              <a:solidFill>
                <a:schemeClr val="bg1"/>
              </a:solidFill>
            </a:endParaRPr>
          </a:p>
          <a:p>
            <a:r>
              <a:rPr lang="en-US" dirty="0">
                <a:solidFill>
                  <a:schemeClr val="bg1"/>
                </a:solidFill>
              </a:rPr>
              <a:t> V is flow velocity. </a:t>
            </a:r>
            <a:endParaRPr lang="en-GB" dirty="0">
              <a:solidFill>
                <a:schemeClr val="bg1"/>
              </a:solidFill>
            </a:endParaRPr>
          </a:p>
          <a:p>
            <a:r>
              <a:rPr lang="en-US" dirty="0">
                <a:solidFill>
                  <a:schemeClr val="bg1"/>
                </a:solidFill>
              </a:rPr>
              <a:t>It is a mass-balance equation - the Continuity Equation.</a:t>
            </a:r>
            <a:endParaRPr lang="en-GB" dirty="0">
              <a:solidFill>
                <a:schemeClr val="bg1"/>
              </a:solidFill>
            </a:endParaRPr>
          </a:p>
          <a:p>
            <a:r>
              <a:rPr lang="en-US" dirty="0">
                <a:solidFill>
                  <a:schemeClr val="bg1"/>
                </a:solidFill>
              </a:rPr>
              <a:t> </a:t>
            </a:r>
            <a:endParaRPr lang="en-GB" dirty="0">
              <a:solidFill>
                <a:schemeClr val="bg1"/>
              </a:solidFill>
            </a:endParaRPr>
          </a:p>
          <a:p>
            <a:r>
              <a:rPr lang="en-US" dirty="0">
                <a:solidFill>
                  <a:schemeClr val="bg1"/>
                </a:solidFill>
              </a:rPr>
              <a:t>It is a function of channel morphology, roughness and slope. </a:t>
            </a:r>
            <a:endParaRPr lang="en-GB" dirty="0">
              <a:solidFill>
                <a:schemeClr val="bg1"/>
              </a:solidFill>
            </a:endParaRPr>
          </a:p>
          <a:p>
            <a:r>
              <a:rPr lang="en-US" dirty="0">
                <a:solidFill>
                  <a:schemeClr val="bg1"/>
                </a:solidFill>
              </a:rPr>
              <a:t> </a:t>
            </a:r>
            <a:endParaRPr lang="en-GB" dirty="0">
              <a:solidFill>
                <a:schemeClr val="bg1"/>
              </a:solidFill>
            </a:endParaRPr>
          </a:p>
          <a:p>
            <a:r>
              <a:rPr lang="en-US" dirty="0">
                <a:solidFill>
                  <a:schemeClr val="bg1"/>
                </a:solidFill>
              </a:rPr>
              <a:t>	 Q = AV 	</a:t>
            </a:r>
            <a:r>
              <a:rPr lang="en-US" dirty="0" smtClean="0">
                <a:solidFill>
                  <a:schemeClr val="bg1"/>
                </a:solidFill>
              </a:rPr>
              <a:t>&amp;     Q</a:t>
            </a:r>
            <a:r>
              <a:rPr lang="en-US" dirty="0">
                <a:solidFill>
                  <a:schemeClr val="bg1"/>
                </a:solidFill>
              </a:rPr>
              <a:t>= b/n (A R</a:t>
            </a:r>
            <a:r>
              <a:rPr lang="en-US" baseline="30000" dirty="0">
                <a:solidFill>
                  <a:schemeClr val="bg1"/>
                </a:solidFill>
              </a:rPr>
              <a:t>2/3</a:t>
            </a:r>
            <a:r>
              <a:rPr lang="en-US" dirty="0">
                <a:solidFill>
                  <a:schemeClr val="bg1"/>
                </a:solidFill>
              </a:rPr>
              <a:t> S</a:t>
            </a:r>
            <a:r>
              <a:rPr lang="en-US" baseline="30000" dirty="0">
                <a:solidFill>
                  <a:schemeClr val="bg1"/>
                </a:solidFill>
              </a:rPr>
              <a:t>1/2</a:t>
            </a:r>
            <a:r>
              <a:rPr lang="en-US" dirty="0">
                <a:solidFill>
                  <a:schemeClr val="bg1"/>
                </a:solidFill>
              </a:rPr>
              <a:t>)					</a:t>
            </a:r>
            <a:endParaRPr lang="en-GB" dirty="0">
              <a:solidFill>
                <a:schemeClr val="bg1"/>
              </a:solidFill>
            </a:endParaRPr>
          </a:p>
          <a:p>
            <a:r>
              <a:rPr lang="en-US" dirty="0">
                <a:solidFill>
                  <a:schemeClr val="bg1"/>
                </a:solidFill>
              </a:rPr>
              <a:t> </a:t>
            </a:r>
            <a:endParaRPr lang="en-GB" dirty="0">
              <a:solidFill>
                <a:schemeClr val="bg1"/>
              </a:solidFill>
            </a:endParaRPr>
          </a:p>
          <a:p>
            <a:r>
              <a:rPr lang="en-US" dirty="0">
                <a:solidFill>
                  <a:schemeClr val="bg1"/>
                </a:solidFill>
              </a:rPr>
              <a:t>Where Q is stream discharge,</a:t>
            </a:r>
            <a:endParaRPr lang="en-GB" dirty="0">
              <a:solidFill>
                <a:schemeClr val="bg1"/>
              </a:solidFill>
            </a:endParaRPr>
          </a:p>
          <a:p>
            <a:r>
              <a:rPr lang="en-US" dirty="0">
                <a:solidFill>
                  <a:schemeClr val="bg1"/>
                </a:solidFill>
              </a:rPr>
              <a:t> n is Manning’s roughness parameter, </a:t>
            </a:r>
            <a:endParaRPr lang="en-GB" dirty="0">
              <a:solidFill>
                <a:schemeClr val="bg1"/>
              </a:solidFill>
            </a:endParaRPr>
          </a:p>
          <a:p>
            <a:r>
              <a:rPr lang="en-US" dirty="0">
                <a:solidFill>
                  <a:schemeClr val="bg1"/>
                </a:solidFill>
              </a:rPr>
              <a:t>b is a coefficient that changes depending on whether one works with metric (b=1) or English units (b=1.49),</a:t>
            </a:r>
            <a:endParaRPr lang="en-GB" dirty="0">
              <a:solidFill>
                <a:schemeClr val="bg1"/>
              </a:solidFill>
            </a:endParaRPr>
          </a:p>
          <a:p>
            <a:r>
              <a:rPr lang="en-US" dirty="0">
                <a:solidFill>
                  <a:schemeClr val="bg1"/>
                </a:solidFill>
              </a:rPr>
              <a:t>A is channel cross-sectional area, </a:t>
            </a:r>
            <a:endParaRPr lang="en-GB" dirty="0">
              <a:solidFill>
                <a:schemeClr val="bg1"/>
              </a:solidFill>
            </a:endParaRPr>
          </a:p>
          <a:p>
            <a:r>
              <a:rPr lang="en-US" dirty="0">
                <a:solidFill>
                  <a:schemeClr val="bg1"/>
                </a:solidFill>
              </a:rPr>
              <a:t>R is hydraulic radius (cross-sectional area/wetted perimeter -length across the channel where the stream water is in contact with the bed and the banks). </a:t>
            </a:r>
            <a:endParaRPr lang="en-GB" dirty="0">
              <a:solidFill>
                <a:schemeClr val="bg1"/>
              </a:solidFill>
            </a:endParaRPr>
          </a:p>
          <a:p>
            <a:r>
              <a:rPr lang="en-US" dirty="0">
                <a:solidFill>
                  <a:schemeClr val="bg1"/>
                </a:solidFill>
              </a:rPr>
              <a:t>S is water slope.  </a:t>
            </a:r>
            <a:endParaRPr lang="en-GB" dirty="0">
              <a:solidFill>
                <a:schemeClr val="bg1"/>
              </a:solidFill>
            </a:endParaRPr>
          </a:p>
        </p:txBody>
      </p:sp>
    </p:spTree>
    <p:extLst>
      <p:ext uri="{BB962C8B-B14F-4D97-AF65-F5344CB8AC3E}">
        <p14:creationId xmlns:p14="http://schemas.microsoft.com/office/powerpoint/2010/main" val="26397444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553</TotalTime>
  <Words>7898</Words>
  <Application>Microsoft Office PowerPoint</Application>
  <PresentationFormat>On-screen Show (4:3)</PresentationFormat>
  <Paragraphs>1165</Paragraphs>
  <Slides>130</Slides>
  <Notes>31</Notes>
  <HiddenSlides>0</HiddenSlides>
  <MMClips>0</MMClips>
  <ScaleCrop>false</ScaleCrop>
  <HeadingPairs>
    <vt:vector size="6" baseType="variant">
      <vt:variant>
        <vt:lpstr>Theme</vt:lpstr>
      </vt:variant>
      <vt:variant>
        <vt:i4>1</vt:i4>
      </vt:variant>
      <vt:variant>
        <vt:lpstr>Embedded OLE Servers</vt:lpstr>
      </vt:variant>
      <vt:variant>
        <vt:i4>6</vt:i4>
      </vt:variant>
      <vt:variant>
        <vt:lpstr>Slide Titles</vt:lpstr>
      </vt:variant>
      <vt:variant>
        <vt:i4>130</vt:i4>
      </vt:variant>
    </vt:vector>
  </HeadingPairs>
  <TitlesOfParts>
    <vt:vector size="137" baseType="lpstr">
      <vt:lpstr>Office Theme</vt:lpstr>
      <vt:lpstr>PaperPort Document</vt:lpstr>
      <vt:lpstr>Package</vt:lpstr>
      <vt:lpstr>Document</vt:lpstr>
      <vt:lpstr>Freelance Presentation</vt:lpstr>
      <vt:lpstr>Slide</vt:lpstr>
      <vt:lpstr>Picture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ICM Guidelines GENERAL concepts</vt:lpstr>
      <vt:lpstr>PowerPoint Presentation</vt:lpstr>
      <vt:lpstr>PowerPoint Presentation</vt:lpstr>
      <vt:lpstr>PowerPoint Presentation</vt:lpstr>
      <vt:lpstr>PowerPoint Presentation</vt:lpstr>
      <vt:lpstr>PowerPoint Presentation</vt:lpstr>
      <vt:lpstr>PowerPoint Presentation</vt:lpstr>
      <vt:lpstr>Justification of ICM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After discussions:</vt:lpstr>
      <vt:lpstr>PowerPoint Presentation</vt:lpstr>
      <vt:lpstr>Proposed EU Directive for MSP and ICM  (12.03. 2013)</vt:lpstr>
      <vt:lpstr>PowerPoint Presentation</vt:lpstr>
      <vt:lpstr>Integrating coastal and maritime policies/plans: some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A SUBWAY TO HELL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Allan Williams</dc:creator>
  <cp:lastModifiedBy>Allan Williams</cp:lastModifiedBy>
  <cp:revision>88</cp:revision>
  <dcterms:created xsi:type="dcterms:W3CDTF">2014-09-08T08:56:46Z</dcterms:created>
  <dcterms:modified xsi:type="dcterms:W3CDTF">2014-09-29T09:53:48Z</dcterms:modified>
</cp:coreProperties>
</file>