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69" r:id="rId1"/>
  </p:sldMasterIdLst>
  <p:notesMasterIdLst>
    <p:notesMasterId r:id="rId21"/>
  </p:notesMasterIdLst>
  <p:sldIdLst>
    <p:sldId id="256" r:id="rId2"/>
    <p:sldId id="257" r:id="rId3"/>
    <p:sldId id="260" r:id="rId4"/>
    <p:sldId id="261" r:id="rId5"/>
    <p:sldId id="262" r:id="rId6"/>
    <p:sldId id="267" r:id="rId7"/>
    <p:sldId id="282" r:id="rId8"/>
    <p:sldId id="276" r:id="rId9"/>
    <p:sldId id="268" r:id="rId10"/>
    <p:sldId id="277" r:id="rId11"/>
    <p:sldId id="278" r:id="rId12"/>
    <p:sldId id="281" r:id="rId13"/>
    <p:sldId id="279" r:id="rId14"/>
    <p:sldId id="270" r:id="rId15"/>
    <p:sldId id="280" r:id="rId16"/>
    <p:sldId id="272" r:id="rId17"/>
    <p:sldId id="273"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C444C01-ED74-44A4-BAB5-2B3C3D42C655}">
          <p14:sldIdLst>
            <p14:sldId id="256"/>
            <p14:sldId id="257"/>
            <p14:sldId id="260"/>
          </p14:sldIdLst>
        </p14:section>
        <p14:section name="Untitled Section" id="{77F3B782-DF6C-4BD1-80AB-6DA9038E3245}">
          <p14:sldIdLst>
            <p14:sldId id="261"/>
            <p14:sldId id="262"/>
            <p14:sldId id="267"/>
            <p14:sldId id="282"/>
            <p14:sldId id="276"/>
            <p14:sldId id="268"/>
            <p14:sldId id="277"/>
            <p14:sldId id="278"/>
            <p14:sldId id="281"/>
            <p14:sldId id="279"/>
            <p14:sldId id="270"/>
            <p14:sldId id="280"/>
            <p14:sldId id="272"/>
            <p14:sldId id="273"/>
            <p14:sldId id="274"/>
            <p14:sldId id="2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4249" autoAdjust="0"/>
  </p:normalViewPr>
  <p:slideViewPr>
    <p:cSldViewPr snapToGrid="0">
      <p:cViewPr varScale="1">
        <p:scale>
          <a:sx n="72" d="100"/>
          <a:sy n="72" d="100"/>
        </p:scale>
        <p:origin x="57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B644EF-C811-4450-A1E4-495B0258E8AA}"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GB"/>
        </a:p>
      </dgm:t>
    </dgm:pt>
    <dgm:pt modelId="{8D48D538-38A0-4DE9-97D6-DDE6905C9F7C}">
      <dgm:prSet/>
      <dgm:spPr/>
      <dgm:t>
        <a:bodyPr/>
        <a:lstStyle/>
        <a:p>
          <a:r>
            <a:rPr lang="en-US" dirty="0"/>
            <a:t>A community is described as the connections, allegiances, identities, and passions that bring people together or install pride in a location, a thing, a practice, or an activity (Christens and </a:t>
          </a:r>
          <a:r>
            <a:rPr lang="en-US" dirty="0" err="1"/>
            <a:t>Inzos</a:t>
          </a:r>
          <a:r>
            <a:rPr lang="en-US" dirty="0"/>
            <a:t>, 2015).</a:t>
          </a:r>
          <a:endParaRPr lang="en-GB" dirty="0"/>
        </a:p>
      </dgm:t>
    </dgm:pt>
    <dgm:pt modelId="{15E54AFE-C3F5-4B96-BD65-0212C3983DDD}" type="parTrans" cxnId="{EFAAFEB4-C020-4D52-AB45-54D562427905}">
      <dgm:prSet/>
      <dgm:spPr/>
      <dgm:t>
        <a:bodyPr/>
        <a:lstStyle/>
        <a:p>
          <a:endParaRPr lang="en-GB"/>
        </a:p>
      </dgm:t>
    </dgm:pt>
    <dgm:pt modelId="{18F0003E-330B-494D-A26D-DAC3F43D7A0E}" type="sibTrans" cxnId="{EFAAFEB4-C020-4D52-AB45-54D562427905}">
      <dgm:prSet/>
      <dgm:spPr/>
      <dgm:t>
        <a:bodyPr/>
        <a:lstStyle/>
        <a:p>
          <a:endParaRPr lang="en-GB"/>
        </a:p>
      </dgm:t>
    </dgm:pt>
    <dgm:pt modelId="{FCC30F1D-4C52-4B15-A256-9CBAB0D27952}">
      <dgm:prSet/>
      <dgm:spPr/>
      <dgm:t>
        <a:bodyPr/>
        <a:lstStyle/>
        <a:p>
          <a:r>
            <a:rPr lang="en-US" dirty="0"/>
            <a:t>Community development is a process where organizations support residents in identifying and resolving issues that are significant to them (Phillips and Pittman 2008).</a:t>
          </a:r>
          <a:endParaRPr lang="en-GB" dirty="0"/>
        </a:p>
      </dgm:t>
    </dgm:pt>
    <dgm:pt modelId="{9174AB8C-015B-4FCB-931D-91CD612F17A7}" type="parTrans" cxnId="{49BFC84F-1A81-4D82-A472-B9EB739C79F2}">
      <dgm:prSet/>
      <dgm:spPr/>
      <dgm:t>
        <a:bodyPr/>
        <a:lstStyle/>
        <a:p>
          <a:endParaRPr lang="en-GB"/>
        </a:p>
      </dgm:t>
    </dgm:pt>
    <dgm:pt modelId="{B3E6BE11-4AAB-4E99-B976-CEB8EA6E2799}" type="sibTrans" cxnId="{49BFC84F-1A81-4D82-A472-B9EB739C79F2}">
      <dgm:prSet/>
      <dgm:spPr/>
      <dgm:t>
        <a:bodyPr/>
        <a:lstStyle/>
        <a:p>
          <a:endParaRPr lang="en-GB"/>
        </a:p>
      </dgm:t>
    </dgm:pt>
    <dgm:pt modelId="{B6CBCBFF-3853-4EC3-AB5B-4D53E293E7A0}">
      <dgm:prSet/>
      <dgm:spPr/>
      <dgm:t>
        <a:bodyPr/>
        <a:lstStyle/>
        <a:p>
          <a:r>
            <a:rPr lang="en-US" dirty="0"/>
            <a:t>Communities can include, among others, children, women, the elderly, persons with disabilities, people from ethnic minorities, people who travel, are incarcerated, patients in hospitals, those who live in care facilities, people who are unemployed or homeless (</a:t>
          </a:r>
          <a:r>
            <a:rPr lang="en-US" dirty="0" err="1"/>
            <a:t>Ledwith</a:t>
          </a:r>
          <a:r>
            <a:rPr lang="en-US" dirty="0"/>
            <a:t>, 2020).</a:t>
          </a:r>
          <a:endParaRPr lang="en-GB" dirty="0"/>
        </a:p>
      </dgm:t>
    </dgm:pt>
    <dgm:pt modelId="{DC3FAC13-A7A7-4571-9BA5-30122A483EAF}" type="parTrans" cxnId="{DE36CF0D-DD63-46A8-A149-9B58E8E9C659}">
      <dgm:prSet/>
      <dgm:spPr/>
      <dgm:t>
        <a:bodyPr/>
        <a:lstStyle/>
        <a:p>
          <a:endParaRPr lang="en-GB"/>
        </a:p>
      </dgm:t>
    </dgm:pt>
    <dgm:pt modelId="{2F72505F-55C4-4DE5-B543-D3B83B259756}" type="sibTrans" cxnId="{DE36CF0D-DD63-46A8-A149-9B58E8E9C659}">
      <dgm:prSet/>
      <dgm:spPr/>
      <dgm:t>
        <a:bodyPr/>
        <a:lstStyle/>
        <a:p>
          <a:endParaRPr lang="en-GB"/>
        </a:p>
      </dgm:t>
    </dgm:pt>
    <dgm:pt modelId="{8AE91C10-1A88-4A48-9D22-266B654DECB4}" type="pres">
      <dgm:prSet presAssocID="{FCB644EF-C811-4450-A1E4-495B0258E8AA}" presName="vert0" presStyleCnt="0">
        <dgm:presLayoutVars>
          <dgm:dir/>
          <dgm:animOne val="branch"/>
          <dgm:animLvl val="lvl"/>
        </dgm:presLayoutVars>
      </dgm:prSet>
      <dgm:spPr/>
    </dgm:pt>
    <dgm:pt modelId="{B45F6B16-2999-4E3A-BE99-8ABEEA77D36A}" type="pres">
      <dgm:prSet presAssocID="{8D48D538-38A0-4DE9-97D6-DDE6905C9F7C}" presName="thickLine" presStyleLbl="alignNode1" presStyleIdx="0" presStyleCnt="3"/>
      <dgm:spPr/>
    </dgm:pt>
    <dgm:pt modelId="{6F7F96FB-1ADB-4B4F-A538-D89EA6084BD4}" type="pres">
      <dgm:prSet presAssocID="{8D48D538-38A0-4DE9-97D6-DDE6905C9F7C}" presName="horz1" presStyleCnt="0"/>
      <dgm:spPr/>
    </dgm:pt>
    <dgm:pt modelId="{5CF061A3-B93F-46E9-8EE1-F8A5718E6B30}" type="pres">
      <dgm:prSet presAssocID="{8D48D538-38A0-4DE9-97D6-DDE6905C9F7C}" presName="tx1" presStyleLbl="revTx" presStyleIdx="0" presStyleCnt="3"/>
      <dgm:spPr/>
    </dgm:pt>
    <dgm:pt modelId="{BCC57B46-EC52-425C-9ADC-54156B1343E5}" type="pres">
      <dgm:prSet presAssocID="{8D48D538-38A0-4DE9-97D6-DDE6905C9F7C}" presName="vert1" presStyleCnt="0"/>
      <dgm:spPr/>
    </dgm:pt>
    <dgm:pt modelId="{15A6154F-F721-4680-87F6-5DA89D5A54E8}" type="pres">
      <dgm:prSet presAssocID="{FCC30F1D-4C52-4B15-A256-9CBAB0D27952}" presName="thickLine" presStyleLbl="alignNode1" presStyleIdx="1" presStyleCnt="3"/>
      <dgm:spPr/>
    </dgm:pt>
    <dgm:pt modelId="{7A00B105-E17B-4D69-8165-8C5906D25792}" type="pres">
      <dgm:prSet presAssocID="{FCC30F1D-4C52-4B15-A256-9CBAB0D27952}" presName="horz1" presStyleCnt="0"/>
      <dgm:spPr/>
    </dgm:pt>
    <dgm:pt modelId="{4450B723-B39D-4A20-8690-9395AD15BD9A}" type="pres">
      <dgm:prSet presAssocID="{FCC30F1D-4C52-4B15-A256-9CBAB0D27952}" presName="tx1" presStyleLbl="revTx" presStyleIdx="1" presStyleCnt="3"/>
      <dgm:spPr/>
    </dgm:pt>
    <dgm:pt modelId="{E65DAFE7-5BC6-43CD-A7EE-EAD9AE6C3D75}" type="pres">
      <dgm:prSet presAssocID="{FCC30F1D-4C52-4B15-A256-9CBAB0D27952}" presName="vert1" presStyleCnt="0"/>
      <dgm:spPr/>
    </dgm:pt>
    <dgm:pt modelId="{A0D53BE9-F0B1-4DFE-8732-62B86924002D}" type="pres">
      <dgm:prSet presAssocID="{B6CBCBFF-3853-4EC3-AB5B-4D53E293E7A0}" presName="thickLine" presStyleLbl="alignNode1" presStyleIdx="2" presStyleCnt="3"/>
      <dgm:spPr/>
    </dgm:pt>
    <dgm:pt modelId="{D5B8B8C2-4CB3-4BB3-BCBF-F990CDD281EE}" type="pres">
      <dgm:prSet presAssocID="{B6CBCBFF-3853-4EC3-AB5B-4D53E293E7A0}" presName="horz1" presStyleCnt="0"/>
      <dgm:spPr/>
    </dgm:pt>
    <dgm:pt modelId="{C73B2543-6211-4ED5-90AD-BD6AA014B7C3}" type="pres">
      <dgm:prSet presAssocID="{B6CBCBFF-3853-4EC3-AB5B-4D53E293E7A0}" presName="tx1" presStyleLbl="revTx" presStyleIdx="2" presStyleCnt="3"/>
      <dgm:spPr/>
    </dgm:pt>
    <dgm:pt modelId="{D611B453-8B6F-4EBB-8F55-CFEFD7D6DFEB}" type="pres">
      <dgm:prSet presAssocID="{B6CBCBFF-3853-4EC3-AB5B-4D53E293E7A0}" presName="vert1" presStyleCnt="0"/>
      <dgm:spPr/>
    </dgm:pt>
  </dgm:ptLst>
  <dgm:cxnLst>
    <dgm:cxn modelId="{DE36CF0D-DD63-46A8-A149-9B58E8E9C659}" srcId="{FCB644EF-C811-4450-A1E4-495B0258E8AA}" destId="{B6CBCBFF-3853-4EC3-AB5B-4D53E293E7A0}" srcOrd="2" destOrd="0" parTransId="{DC3FAC13-A7A7-4571-9BA5-30122A483EAF}" sibTransId="{2F72505F-55C4-4DE5-B543-D3B83B259756}"/>
    <dgm:cxn modelId="{E47E6E1F-3EFC-4502-98D1-D02103C61C47}" type="presOf" srcId="{FCC30F1D-4C52-4B15-A256-9CBAB0D27952}" destId="{4450B723-B39D-4A20-8690-9395AD15BD9A}" srcOrd="0" destOrd="0" presId="urn:microsoft.com/office/officeart/2008/layout/LinedList"/>
    <dgm:cxn modelId="{C07D5146-5BDC-429D-8F89-BAD38E1A45FC}" type="presOf" srcId="{FCB644EF-C811-4450-A1E4-495B0258E8AA}" destId="{8AE91C10-1A88-4A48-9D22-266B654DECB4}" srcOrd="0" destOrd="0" presId="urn:microsoft.com/office/officeart/2008/layout/LinedList"/>
    <dgm:cxn modelId="{49BFC84F-1A81-4D82-A472-B9EB739C79F2}" srcId="{FCB644EF-C811-4450-A1E4-495B0258E8AA}" destId="{FCC30F1D-4C52-4B15-A256-9CBAB0D27952}" srcOrd="1" destOrd="0" parTransId="{9174AB8C-015B-4FCB-931D-91CD612F17A7}" sibTransId="{B3E6BE11-4AAB-4E99-B976-CEB8EA6E2799}"/>
    <dgm:cxn modelId="{00F76B8A-9787-409B-9997-B0436F8D4435}" type="presOf" srcId="{B6CBCBFF-3853-4EC3-AB5B-4D53E293E7A0}" destId="{C73B2543-6211-4ED5-90AD-BD6AA014B7C3}" srcOrd="0" destOrd="0" presId="urn:microsoft.com/office/officeart/2008/layout/LinedList"/>
    <dgm:cxn modelId="{EFAAFEB4-C020-4D52-AB45-54D562427905}" srcId="{FCB644EF-C811-4450-A1E4-495B0258E8AA}" destId="{8D48D538-38A0-4DE9-97D6-DDE6905C9F7C}" srcOrd="0" destOrd="0" parTransId="{15E54AFE-C3F5-4B96-BD65-0212C3983DDD}" sibTransId="{18F0003E-330B-494D-A26D-DAC3F43D7A0E}"/>
    <dgm:cxn modelId="{F92635D8-3176-4A73-A7EA-CB153B826A73}" type="presOf" srcId="{8D48D538-38A0-4DE9-97D6-DDE6905C9F7C}" destId="{5CF061A3-B93F-46E9-8EE1-F8A5718E6B30}" srcOrd="0" destOrd="0" presId="urn:microsoft.com/office/officeart/2008/layout/LinedList"/>
    <dgm:cxn modelId="{3CE53F19-B781-4949-8CFC-ECE4CE49588E}" type="presParOf" srcId="{8AE91C10-1A88-4A48-9D22-266B654DECB4}" destId="{B45F6B16-2999-4E3A-BE99-8ABEEA77D36A}" srcOrd="0" destOrd="0" presId="urn:microsoft.com/office/officeart/2008/layout/LinedList"/>
    <dgm:cxn modelId="{759B9887-9AFC-4121-B08F-43A86EFA875D}" type="presParOf" srcId="{8AE91C10-1A88-4A48-9D22-266B654DECB4}" destId="{6F7F96FB-1ADB-4B4F-A538-D89EA6084BD4}" srcOrd="1" destOrd="0" presId="urn:microsoft.com/office/officeart/2008/layout/LinedList"/>
    <dgm:cxn modelId="{964F67F6-8A60-45B6-AE7F-9DAA3CCB785A}" type="presParOf" srcId="{6F7F96FB-1ADB-4B4F-A538-D89EA6084BD4}" destId="{5CF061A3-B93F-46E9-8EE1-F8A5718E6B30}" srcOrd="0" destOrd="0" presId="urn:microsoft.com/office/officeart/2008/layout/LinedList"/>
    <dgm:cxn modelId="{B13FA3FC-2F58-464A-8230-45F831B29F20}" type="presParOf" srcId="{6F7F96FB-1ADB-4B4F-A538-D89EA6084BD4}" destId="{BCC57B46-EC52-425C-9ADC-54156B1343E5}" srcOrd="1" destOrd="0" presId="urn:microsoft.com/office/officeart/2008/layout/LinedList"/>
    <dgm:cxn modelId="{D2D0A314-C4F0-427C-BABE-525DA10E1C62}" type="presParOf" srcId="{8AE91C10-1A88-4A48-9D22-266B654DECB4}" destId="{15A6154F-F721-4680-87F6-5DA89D5A54E8}" srcOrd="2" destOrd="0" presId="urn:microsoft.com/office/officeart/2008/layout/LinedList"/>
    <dgm:cxn modelId="{F437F214-14E4-470E-A4F7-B76771A2D786}" type="presParOf" srcId="{8AE91C10-1A88-4A48-9D22-266B654DECB4}" destId="{7A00B105-E17B-4D69-8165-8C5906D25792}" srcOrd="3" destOrd="0" presId="urn:microsoft.com/office/officeart/2008/layout/LinedList"/>
    <dgm:cxn modelId="{2A3A4A56-70D2-4DAE-8B96-A90AEEFD527D}" type="presParOf" srcId="{7A00B105-E17B-4D69-8165-8C5906D25792}" destId="{4450B723-B39D-4A20-8690-9395AD15BD9A}" srcOrd="0" destOrd="0" presId="urn:microsoft.com/office/officeart/2008/layout/LinedList"/>
    <dgm:cxn modelId="{2681F1EB-8A1C-4B2D-B39A-B1B80E29EC7B}" type="presParOf" srcId="{7A00B105-E17B-4D69-8165-8C5906D25792}" destId="{E65DAFE7-5BC6-43CD-A7EE-EAD9AE6C3D75}" srcOrd="1" destOrd="0" presId="urn:microsoft.com/office/officeart/2008/layout/LinedList"/>
    <dgm:cxn modelId="{60E57B98-F243-4558-8CF9-5DF1F5F09B3F}" type="presParOf" srcId="{8AE91C10-1A88-4A48-9D22-266B654DECB4}" destId="{A0D53BE9-F0B1-4DFE-8732-62B86924002D}" srcOrd="4" destOrd="0" presId="urn:microsoft.com/office/officeart/2008/layout/LinedList"/>
    <dgm:cxn modelId="{0EE5A4D3-FA3C-4684-BA84-70CB584F12C6}" type="presParOf" srcId="{8AE91C10-1A88-4A48-9D22-266B654DECB4}" destId="{D5B8B8C2-4CB3-4BB3-BCBF-F990CDD281EE}" srcOrd="5" destOrd="0" presId="urn:microsoft.com/office/officeart/2008/layout/LinedList"/>
    <dgm:cxn modelId="{B39A4F60-D1E4-4CE4-8334-B1EC4728C5E0}" type="presParOf" srcId="{D5B8B8C2-4CB3-4BB3-BCBF-F990CDD281EE}" destId="{C73B2543-6211-4ED5-90AD-BD6AA014B7C3}" srcOrd="0" destOrd="0" presId="urn:microsoft.com/office/officeart/2008/layout/LinedList"/>
    <dgm:cxn modelId="{0AB034CE-88B9-4DCB-8D97-31CAA5A712F4}" type="presParOf" srcId="{D5B8B8C2-4CB3-4BB3-BCBF-F990CDD281EE}" destId="{D611B453-8B6F-4EBB-8F55-CFEFD7D6DFE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F49D33-C32B-4975-BCE1-EE113835CA98}"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GB"/>
        </a:p>
      </dgm:t>
    </dgm:pt>
    <dgm:pt modelId="{FF037FCF-49E9-4848-82F6-44419E9B8B91}">
      <dgm:prSet/>
      <dgm:spPr/>
      <dgm:t>
        <a:bodyPr/>
        <a:lstStyle/>
        <a:p>
          <a:r>
            <a:rPr lang="en-GB" dirty="0"/>
            <a:t>An immigrant is defined as a person who comes to live in a foreign country. Immigration is the act of moving to a new place with the purpose of settling down and making it their home (Christens and </a:t>
          </a:r>
          <a:r>
            <a:rPr lang="en-GB" dirty="0" err="1"/>
            <a:t>Inzos</a:t>
          </a:r>
          <a:r>
            <a:rPr lang="en-GB" dirty="0"/>
            <a:t>, 2015)</a:t>
          </a:r>
        </a:p>
      </dgm:t>
    </dgm:pt>
    <dgm:pt modelId="{E3F584ED-A2CA-48A0-A66D-F97149EFB3A8}" type="parTrans" cxnId="{3678EB15-C013-4892-B3D7-8F7AFC369965}">
      <dgm:prSet/>
      <dgm:spPr/>
      <dgm:t>
        <a:bodyPr/>
        <a:lstStyle/>
        <a:p>
          <a:endParaRPr lang="en-GB"/>
        </a:p>
      </dgm:t>
    </dgm:pt>
    <dgm:pt modelId="{AB6250F8-39C6-48D3-B0EC-D72B4ADD77E4}" type="sibTrans" cxnId="{3678EB15-C013-4892-B3D7-8F7AFC369965}">
      <dgm:prSet/>
      <dgm:spPr/>
      <dgm:t>
        <a:bodyPr/>
        <a:lstStyle/>
        <a:p>
          <a:endParaRPr lang="en-GB"/>
        </a:p>
      </dgm:t>
    </dgm:pt>
    <dgm:pt modelId="{39A7B287-8CFA-4C48-9D91-AE8F7BE7B64A}">
      <dgm:prSet/>
      <dgm:spPr/>
      <dgm:t>
        <a:bodyPr/>
        <a:lstStyle/>
        <a:p>
          <a:r>
            <a:rPr lang="en-GB" dirty="0"/>
            <a:t>A individual's decision to immigrate could be </a:t>
          </a:r>
          <a:r>
            <a:rPr lang="en-GB"/>
            <a:t>influenced by </a:t>
          </a:r>
          <a:r>
            <a:rPr lang="en-GB" dirty="0"/>
            <a:t>numerous factors which should be taken into consideration, including the potential for employment, the necessity to leave a dangerous situation, environmental concerns, the desire to further one's education, or the desire to be near family. A person who resides in a country other than their country of birth is known as an immigrant. (Vargas and </a:t>
          </a:r>
          <a:r>
            <a:rPr lang="en-GB" dirty="0" err="1"/>
            <a:t>Rienzo</a:t>
          </a:r>
          <a:r>
            <a:rPr lang="en-GB" dirty="0"/>
            <a:t>, 2020)</a:t>
          </a:r>
        </a:p>
      </dgm:t>
    </dgm:pt>
    <dgm:pt modelId="{706C1914-DB9D-4676-8C09-548516B05BAC}" type="parTrans" cxnId="{4E30F913-2BE0-4450-AA9B-8C774D650328}">
      <dgm:prSet/>
      <dgm:spPr/>
      <dgm:t>
        <a:bodyPr/>
        <a:lstStyle/>
        <a:p>
          <a:endParaRPr lang="en-GB"/>
        </a:p>
      </dgm:t>
    </dgm:pt>
    <dgm:pt modelId="{CAE77C9E-3A27-4F9F-A95B-C68A3F09C3BF}" type="sibTrans" cxnId="{4E30F913-2BE0-4450-AA9B-8C774D650328}">
      <dgm:prSet/>
      <dgm:spPr/>
      <dgm:t>
        <a:bodyPr/>
        <a:lstStyle/>
        <a:p>
          <a:endParaRPr lang="en-GB"/>
        </a:p>
      </dgm:t>
    </dgm:pt>
    <dgm:pt modelId="{553DD46E-E4DC-401B-91E1-A2A9D1D7806D}" type="pres">
      <dgm:prSet presAssocID="{23F49D33-C32B-4975-BCE1-EE113835CA98}" presName="vert0" presStyleCnt="0">
        <dgm:presLayoutVars>
          <dgm:dir/>
          <dgm:animOne val="branch"/>
          <dgm:animLvl val="lvl"/>
        </dgm:presLayoutVars>
      </dgm:prSet>
      <dgm:spPr/>
    </dgm:pt>
    <dgm:pt modelId="{D670CF0D-86E4-4DFF-85CC-877D2EF7CB13}" type="pres">
      <dgm:prSet presAssocID="{FF037FCF-49E9-4848-82F6-44419E9B8B91}" presName="thickLine" presStyleLbl="alignNode1" presStyleIdx="0" presStyleCnt="2"/>
      <dgm:spPr/>
    </dgm:pt>
    <dgm:pt modelId="{896A70F3-7A75-4A5A-A824-14D7AD4C3718}" type="pres">
      <dgm:prSet presAssocID="{FF037FCF-49E9-4848-82F6-44419E9B8B91}" presName="horz1" presStyleCnt="0"/>
      <dgm:spPr/>
    </dgm:pt>
    <dgm:pt modelId="{F1C5BE32-2790-4E44-8BBC-AC610E510E3A}" type="pres">
      <dgm:prSet presAssocID="{FF037FCF-49E9-4848-82F6-44419E9B8B91}" presName="tx1" presStyleLbl="revTx" presStyleIdx="0" presStyleCnt="2" custScaleY="87086"/>
      <dgm:spPr/>
    </dgm:pt>
    <dgm:pt modelId="{C65AC281-A0EB-4E3A-80FC-118230FBCE58}" type="pres">
      <dgm:prSet presAssocID="{FF037FCF-49E9-4848-82F6-44419E9B8B91}" presName="vert1" presStyleCnt="0"/>
      <dgm:spPr/>
    </dgm:pt>
    <dgm:pt modelId="{08DB06A8-0F4C-4D8F-9101-C29F34D70FAD}" type="pres">
      <dgm:prSet presAssocID="{39A7B287-8CFA-4C48-9D91-AE8F7BE7B64A}" presName="thickLine" presStyleLbl="alignNode1" presStyleIdx="1" presStyleCnt="2"/>
      <dgm:spPr/>
    </dgm:pt>
    <dgm:pt modelId="{DFDC6FEE-76C8-4CB9-BF0F-6F0F810C461B}" type="pres">
      <dgm:prSet presAssocID="{39A7B287-8CFA-4C48-9D91-AE8F7BE7B64A}" presName="horz1" presStyleCnt="0"/>
      <dgm:spPr/>
    </dgm:pt>
    <dgm:pt modelId="{CD70CD84-2CC1-44E4-930E-34167AC3EE61}" type="pres">
      <dgm:prSet presAssocID="{39A7B287-8CFA-4C48-9D91-AE8F7BE7B64A}" presName="tx1" presStyleLbl="revTx" presStyleIdx="1" presStyleCnt="2"/>
      <dgm:spPr/>
    </dgm:pt>
    <dgm:pt modelId="{4072583E-DC80-447B-8BF9-E7D66C74235D}" type="pres">
      <dgm:prSet presAssocID="{39A7B287-8CFA-4C48-9D91-AE8F7BE7B64A}" presName="vert1" presStyleCnt="0"/>
      <dgm:spPr/>
    </dgm:pt>
  </dgm:ptLst>
  <dgm:cxnLst>
    <dgm:cxn modelId="{4E30F913-2BE0-4450-AA9B-8C774D650328}" srcId="{23F49D33-C32B-4975-BCE1-EE113835CA98}" destId="{39A7B287-8CFA-4C48-9D91-AE8F7BE7B64A}" srcOrd="1" destOrd="0" parTransId="{706C1914-DB9D-4676-8C09-548516B05BAC}" sibTransId="{CAE77C9E-3A27-4F9F-A95B-C68A3F09C3BF}"/>
    <dgm:cxn modelId="{3678EB15-C013-4892-B3D7-8F7AFC369965}" srcId="{23F49D33-C32B-4975-BCE1-EE113835CA98}" destId="{FF037FCF-49E9-4848-82F6-44419E9B8B91}" srcOrd="0" destOrd="0" parTransId="{E3F584ED-A2CA-48A0-A66D-F97149EFB3A8}" sibTransId="{AB6250F8-39C6-48D3-B0EC-D72B4ADD77E4}"/>
    <dgm:cxn modelId="{45623235-8188-40C4-A012-A3F161FC1A89}" type="presOf" srcId="{FF037FCF-49E9-4848-82F6-44419E9B8B91}" destId="{F1C5BE32-2790-4E44-8BBC-AC610E510E3A}" srcOrd="0" destOrd="0" presId="urn:microsoft.com/office/officeart/2008/layout/LinedList"/>
    <dgm:cxn modelId="{13ECDE69-4832-4A0D-8DAD-648506DA15F5}" type="presOf" srcId="{39A7B287-8CFA-4C48-9D91-AE8F7BE7B64A}" destId="{CD70CD84-2CC1-44E4-930E-34167AC3EE61}" srcOrd="0" destOrd="0" presId="urn:microsoft.com/office/officeart/2008/layout/LinedList"/>
    <dgm:cxn modelId="{6E65DFF6-9E93-4DF5-A99A-D8A27FA07A45}" type="presOf" srcId="{23F49D33-C32B-4975-BCE1-EE113835CA98}" destId="{553DD46E-E4DC-401B-91E1-A2A9D1D7806D}" srcOrd="0" destOrd="0" presId="urn:microsoft.com/office/officeart/2008/layout/LinedList"/>
    <dgm:cxn modelId="{156BD0D9-801A-4DF8-9E40-917C263B9C9D}" type="presParOf" srcId="{553DD46E-E4DC-401B-91E1-A2A9D1D7806D}" destId="{D670CF0D-86E4-4DFF-85CC-877D2EF7CB13}" srcOrd="0" destOrd="0" presId="urn:microsoft.com/office/officeart/2008/layout/LinedList"/>
    <dgm:cxn modelId="{ADE6DDD0-D6E1-4E71-9984-94594B8CC304}" type="presParOf" srcId="{553DD46E-E4DC-401B-91E1-A2A9D1D7806D}" destId="{896A70F3-7A75-4A5A-A824-14D7AD4C3718}" srcOrd="1" destOrd="0" presId="urn:microsoft.com/office/officeart/2008/layout/LinedList"/>
    <dgm:cxn modelId="{8DC32CED-5070-400A-8654-930768AF2C45}" type="presParOf" srcId="{896A70F3-7A75-4A5A-A824-14D7AD4C3718}" destId="{F1C5BE32-2790-4E44-8BBC-AC610E510E3A}" srcOrd="0" destOrd="0" presId="urn:microsoft.com/office/officeart/2008/layout/LinedList"/>
    <dgm:cxn modelId="{12BED4C3-1A89-4501-AF15-513121605986}" type="presParOf" srcId="{896A70F3-7A75-4A5A-A824-14D7AD4C3718}" destId="{C65AC281-A0EB-4E3A-80FC-118230FBCE58}" srcOrd="1" destOrd="0" presId="urn:microsoft.com/office/officeart/2008/layout/LinedList"/>
    <dgm:cxn modelId="{7A00978B-2A58-4033-A218-C2D34BBC0194}" type="presParOf" srcId="{553DD46E-E4DC-401B-91E1-A2A9D1D7806D}" destId="{08DB06A8-0F4C-4D8F-9101-C29F34D70FAD}" srcOrd="2" destOrd="0" presId="urn:microsoft.com/office/officeart/2008/layout/LinedList"/>
    <dgm:cxn modelId="{3D3DD425-2052-4358-BDB0-B351BD6BBDEA}" type="presParOf" srcId="{553DD46E-E4DC-401B-91E1-A2A9D1D7806D}" destId="{DFDC6FEE-76C8-4CB9-BF0F-6F0F810C461B}" srcOrd="3" destOrd="0" presId="urn:microsoft.com/office/officeart/2008/layout/LinedList"/>
    <dgm:cxn modelId="{7584AE2B-09FA-4199-A7CF-BA7A5AEE1158}" type="presParOf" srcId="{DFDC6FEE-76C8-4CB9-BF0F-6F0F810C461B}" destId="{CD70CD84-2CC1-44E4-930E-34167AC3EE61}" srcOrd="0" destOrd="0" presId="urn:microsoft.com/office/officeart/2008/layout/LinedList"/>
    <dgm:cxn modelId="{71DEDBC9-8421-47B5-8918-0F9F9D240B5D}" type="presParOf" srcId="{DFDC6FEE-76C8-4CB9-BF0F-6F0F810C461B}" destId="{4072583E-DC80-447B-8BF9-E7D66C74235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7F5262-40B8-4177-961D-8A78D77AB07D}"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DF644516-0DFA-4208-8367-F826EC52789F}">
      <dgm:prSet/>
      <dgm:spPr/>
      <dgm:t>
        <a:bodyPr/>
        <a:lstStyle/>
        <a:p>
          <a:r>
            <a:rPr lang="en-GB" b="1" dirty="0"/>
            <a:t>Currently, the UK's largest ethnically diverse group is British Indians. The community includes people who are born in England with Indian origin and those that migrate from India to the UK (Vargas and </a:t>
          </a:r>
          <a:r>
            <a:rPr lang="en-GB" b="1" dirty="0" err="1"/>
            <a:t>Rienzo</a:t>
          </a:r>
          <a:r>
            <a:rPr lang="en-GB" b="1" dirty="0"/>
            <a:t> 2020)</a:t>
          </a:r>
          <a:endParaRPr lang="en-US" dirty="0"/>
        </a:p>
      </dgm:t>
    </dgm:pt>
    <dgm:pt modelId="{708DD1E1-C539-47F7-8CD5-66B7481FB1BB}" type="parTrans" cxnId="{51D01952-A172-46AC-BCBB-BD8447C8D15B}">
      <dgm:prSet/>
      <dgm:spPr/>
      <dgm:t>
        <a:bodyPr/>
        <a:lstStyle/>
        <a:p>
          <a:endParaRPr lang="en-US"/>
        </a:p>
      </dgm:t>
    </dgm:pt>
    <dgm:pt modelId="{1523213E-36BB-426C-984A-0100CC6AF42B}" type="sibTrans" cxnId="{51D01952-A172-46AC-BCBB-BD8447C8D15B}">
      <dgm:prSet/>
      <dgm:spPr/>
      <dgm:t>
        <a:bodyPr/>
        <a:lstStyle/>
        <a:p>
          <a:endParaRPr lang="en-US"/>
        </a:p>
      </dgm:t>
    </dgm:pt>
    <dgm:pt modelId="{C66D9212-8E53-4EE7-9C8C-1367C7681025}">
      <dgm:prSet/>
      <dgm:spPr/>
      <dgm:t>
        <a:bodyPr/>
        <a:lstStyle/>
        <a:p>
          <a:r>
            <a:rPr lang="en-GB" b="1" dirty="0"/>
            <a:t>The highest non-British population in 2021 was 896,000 Indian nationals living in the United Kingdom. With 682,000 people, Polish was the second-largest nationality (Vargas and </a:t>
          </a:r>
          <a:r>
            <a:rPr lang="en-GB" b="1" dirty="0" err="1"/>
            <a:t>Rienzo</a:t>
          </a:r>
          <a:r>
            <a:rPr lang="en-GB" b="1" dirty="0"/>
            <a:t> 2020)</a:t>
          </a:r>
          <a:endParaRPr lang="en-US" dirty="0"/>
        </a:p>
      </dgm:t>
    </dgm:pt>
    <dgm:pt modelId="{C3735F03-445D-45BD-AF68-0837DA11C9FE}" type="parTrans" cxnId="{E56CB779-FDC1-438A-903E-94D6D1B6B7A0}">
      <dgm:prSet/>
      <dgm:spPr/>
      <dgm:t>
        <a:bodyPr/>
        <a:lstStyle/>
        <a:p>
          <a:endParaRPr lang="en-US"/>
        </a:p>
      </dgm:t>
    </dgm:pt>
    <dgm:pt modelId="{16D2CDB2-7BFA-461A-A0BF-D9284147455F}" type="sibTrans" cxnId="{E56CB779-FDC1-438A-903E-94D6D1B6B7A0}">
      <dgm:prSet/>
      <dgm:spPr/>
      <dgm:t>
        <a:bodyPr/>
        <a:lstStyle/>
        <a:p>
          <a:endParaRPr lang="en-US"/>
        </a:p>
      </dgm:t>
    </dgm:pt>
    <dgm:pt modelId="{C9C0BE15-E1FD-4E41-8F89-8B258E0D1A77}" type="pres">
      <dgm:prSet presAssocID="{C77F5262-40B8-4177-961D-8A78D77AB07D}" presName="vert0" presStyleCnt="0">
        <dgm:presLayoutVars>
          <dgm:dir/>
          <dgm:animOne val="branch"/>
          <dgm:animLvl val="lvl"/>
        </dgm:presLayoutVars>
      </dgm:prSet>
      <dgm:spPr/>
    </dgm:pt>
    <dgm:pt modelId="{8C06C562-5461-4E74-8782-2B349415B022}" type="pres">
      <dgm:prSet presAssocID="{DF644516-0DFA-4208-8367-F826EC52789F}" presName="thickLine" presStyleLbl="alignNode1" presStyleIdx="0" presStyleCnt="2"/>
      <dgm:spPr/>
    </dgm:pt>
    <dgm:pt modelId="{3351573E-9B47-4C19-AD86-92B4747A5D45}" type="pres">
      <dgm:prSet presAssocID="{DF644516-0DFA-4208-8367-F826EC52789F}" presName="horz1" presStyleCnt="0"/>
      <dgm:spPr/>
    </dgm:pt>
    <dgm:pt modelId="{7B8EB0FA-33E2-48D0-83F0-874969CCF26F}" type="pres">
      <dgm:prSet presAssocID="{DF644516-0DFA-4208-8367-F826EC52789F}" presName="tx1" presStyleLbl="revTx" presStyleIdx="0" presStyleCnt="2" custScaleY="102202"/>
      <dgm:spPr/>
    </dgm:pt>
    <dgm:pt modelId="{142D15B3-C4AD-49C3-84B7-63128F15AF13}" type="pres">
      <dgm:prSet presAssocID="{DF644516-0DFA-4208-8367-F826EC52789F}" presName="vert1" presStyleCnt="0"/>
      <dgm:spPr/>
    </dgm:pt>
    <dgm:pt modelId="{98B30D78-6698-44BE-818E-F4B1E262B7E7}" type="pres">
      <dgm:prSet presAssocID="{C66D9212-8E53-4EE7-9C8C-1367C7681025}" presName="thickLine" presStyleLbl="alignNode1" presStyleIdx="1" presStyleCnt="2"/>
      <dgm:spPr/>
    </dgm:pt>
    <dgm:pt modelId="{799087E7-EB87-4C69-89F6-34E862E179E0}" type="pres">
      <dgm:prSet presAssocID="{C66D9212-8E53-4EE7-9C8C-1367C7681025}" presName="horz1" presStyleCnt="0"/>
      <dgm:spPr/>
    </dgm:pt>
    <dgm:pt modelId="{F6796336-FF85-4367-A248-9E58F9DF6DAF}" type="pres">
      <dgm:prSet presAssocID="{C66D9212-8E53-4EE7-9C8C-1367C7681025}" presName="tx1" presStyleLbl="revTx" presStyleIdx="1" presStyleCnt="2"/>
      <dgm:spPr/>
    </dgm:pt>
    <dgm:pt modelId="{0DDBBD63-2D83-416A-9EAB-BA9CF7BE5EC4}" type="pres">
      <dgm:prSet presAssocID="{C66D9212-8E53-4EE7-9C8C-1367C7681025}" presName="vert1" presStyleCnt="0"/>
      <dgm:spPr/>
    </dgm:pt>
  </dgm:ptLst>
  <dgm:cxnLst>
    <dgm:cxn modelId="{51D01952-A172-46AC-BCBB-BD8447C8D15B}" srcId="{C77F5262-40B8-4177-961D-8A78D77AB07D}" destId="{DF644516-0DFA-4208-8367-F826EC52789F}" srcOrd="0" destOrd="0" parTransId="{708DD1E1-C539-47F7-8CD5-66B7481FB1BB}" sibTransId="{1523213E-36BB-426C-984A-0100CC6AF42B}"/>
    <dgm:cxn modelId="{E56CB779-FDC1-438A-903E-94D6D1B6B7A0}" srcId="{C77F5262-40B8-4177-961D-8A78D77AB07D}" destId="{C66D9212-8E53-4EE7-9C8C-1367C7681025}" srcOrd="1" destOrd="0" parTransId="{C3735F03-445D-45BD-AF68-0837DA11C9FE}" sibTransId="{16D2CDB2-7BFA-461A-A0BF-D9284147455F}"/>
    <dgm:cxn modelId="{D29FFCEB-CCAE-4559-871F-052C692DC428}" type="presOf" srcId="{C77F5262-40B8-4177-961D-8A78D77AB07D}" destId="{C9C0BE15-E1FD-4E41-8F89-8B258E0D1A77}" srcOrd="0" destOrd="0" presId="urn:microsoft.com/office/officeart/2008/layout/LinedList"/>
    <dgm:cxn modelId="{0EC844F8-6E2C-43FE-AB75-EC66D1E3D52A}" type="presOf" srcId="{DF644516-0DFA-4208-8367-F826EC52789F}" destId="{7B8EB0FA-33E2-48D0-83F0-874969CCF26F}" srcOrd="0" destOrd="0" presId="urn:microsoft.com/office/officeart/2008/layout/LinedList"/>
    <dgm:cxn modelId="{D7C187FF-BF8B-4B0A-B8D4-17E5C660EEC1}" type="presOf" srcId="{C66D9212-8E53-4EE7-9C8C-1367C7681025}" destId="{F6796336-FF85-4367-A248-9E58F9DF6DAF}" srcOrd="0" destOrd="0" presId="urn:microsoft.com/office/officeart/2008/layout/LinedList"/>
    <dgm:cxn modelId="{ADCD7B7E-CEA1-4FC3-86BD-DA8E62E26F67}" type="presParOf" srcId="{C9C0BE15-E1FD-4E41-8F89-8B258E0D1A77}" destId="{8C06C562-5461-4E74-8782-2B349415B022}" srcOrd="0" destOrd="0" presId="urn:microsoft.com/office/officeart/2008/layout/LinedList"/>
    <dgm:cxn modelId="{61EF4551-BBDF-4CBD-94D3-CB2B7224910E}" type="presParOf" srcId="{C9C0BE15-E1FD-4E41-8F89-8B258E0D1A77}" destId="{3351573E-9B47-4C19-AD86-92B4747A5D45}" srcOrd="1" destOrd="0" presId="urn:microsoft.com/office/officeart/2008/layout/LinedList"/>
    <dgm:cxn modelId="{B3A5936B-B757-4336-9F8D-D3E277D5EAAB}" type="presParOf" srcId="{3351573E-9B47-4C19-AD86-92B4747A5D45}" destId="{7B8EB0FA-33E2-48D0-83F0-874969CCF26F}" srcOrd="0" destOrd="0" presId="urn:microsoft.com/office/officeart/2008/layout/LinedList"/>
    <dgm:cxn modelId="{0E4691C1-28BE-4104-BBC7-BFF13BF06DD6}" type="presParOf" srcId="{3351573E-9B47-4C19-AD86-92B4747A5D45}" destId="{142D15B3-C4AD-49C3-84B7-63128F15AF13}" srcOrd="1" destOrd="0" presId="urn:microsoft.com/office/officeart/2008/layout/LinedList"/>
    <dgm:cxn modelId="{8DCF3FE9-09E3-4F94-BAA6-2DFC3C741DAA}" type="presParOf" srcId="{C9C0BE15-E1FD-4E41-8F89-8B258E0D1A77}" destId="{98B30D78-6698-44BE-818E-F4B1E262B7E7}" srcOrd="2" destOrd="0" presId="urn:microsoft.com/office/officeart/2008/layout/LinedList"/>
    <dgm:cxn modelId="{FD4492CA-D7FB-4EFC-922F-92E635ECDC4B}" type="presParOf" srcId="{C9C0BE15-E1FD-4E41-8F89-8B258E0D1A77}" destId="{799087E7-EB87-4C69-89F6-34E862E179E0}" srcOrd="3" destOrd="0" presId="urn:microsoft.com/office/officeart/2008/layout/LinedList"/>
    <dgm:cxn modelId="{B9987212-912C-4E9D-9D46-2644F15DFF83}" type="presParOf" srcId="{799087E7-EB87-4C69-89F6-34E862E179E0}" destId="{F6796336-FF85-4367-A248-9E58F9DF6DAF}" srcOrd="0" destOrd="0" presId="urn:microsoft.com/office/officeart/2008/layout/LinedList"/>
    <dgm:cxn modelId="{3EDA54DB-A481-40A6-86C8-35A80A8C5170}" type="presParOf" srcId="{799087E7-EB87-4C69-89F6-34E862E179E0}" destId="{0DDBBD63-2D83-416A-9EAB-BA9CF7BE5E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23FAE9-BF44-4D8C-AF12-736DF713E06C}"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B676737C-7E15-45B9-BF3E-F5D5C9848D41}">
      <dgm:prSet/>
      <dgm:spPr/>
      <dgm:t>
        <a:bodyPr/>
        <a:lstStyle/>
        <a:p>
          <a:r>
            <a:rPr lang="en-US" b="1" i="0" dirty="0">
              <a:latin typeface="+mn-lt"/>
              <a:cs typeface="Arial" panose="020B0604020202020204" pitchFamily="34" charset="0"/>
            </a:rPr>
            <a:t>Providers and families reported that immigrant families’ anxiety and uncertainty have sharply grown as a result of the shifting political and legal landscape, which has a detrimental impact on families and puts more strain on local organizations and communities. They also emphasized the growing restrictions on service providers and local communities, such as stress and among family assistance workers and harder times providing services, especially legal support to families in light of ongoing and hazy policy changes. They also highlighted these challenges in their speeches (Billings, 2000).</a:t>
          </a:r>
        </a:p>
      </dgm:t>
    </dgm:pt>
    <dgm:pt modelId="{89BED71C-8389-4F43-BFC2-979AE5402723}" type="parTrans" cxnId="{D0D8C098-0C13-4CB6-A618-0713A93ECAB9}">
      <dgm:prSet/>
      <dgm:spPr/>
      <dgm:t>
        <a:bodyPr/>
        <a:lstStyle/>
        <a:p>
          <a:endParaRPr lang="en-US"/>
        </a:p>
      </dgm:t>
    </dgm:pt>
    <dgm:pt modelId="{60A62179-D93B-4C38-86B6-285C827A4421}" type="sibTrans" cxnId="{D0D8C098-0C13-4CB6-A618-0713A93ECAB9}">
      <dgm:prSet/>
      <dgm:spPr/>
      <dgm:t>
        <a:bodyPr/>
        <a:lstStyle/>
        <a:p>
          <a:endParaRPr lang="en-US"/>
        </a:p>
      </dgm:t>
    </dgm:pt>
    <dgm:pt modelId="{7C49FE54-D1C0-425F-823D-9CB4D36C13E8}">
      <dgm:prSet/>
      <dgm:spPr/>
      <dgm:t>
        <a:bodyPr/>
        <a:lstStyle/>
        <a:p>
          <a:r>
            <a:rPr lang="en-US" b="1" dirty="0"/>
            <a:t>An increased chance of deportation, potential negative impacts on the ability to change status and/or sponsor family and having to refund money are just a few of the worries that families have while using programs and services, according to families and service providers (</a:t>
          </a:r>
          <a:r>
            <a:rPr lang="en-US" b="1" dirty="0" err="1"/>
            <a:t>Borjas</a:t>
          </a:r>
          <a:r>
            <a:rPr lang="en-US" b="1" dirty="0"/>
            <a:t>, 2018).</a:t>
          </a:r>
          <a:endParaRPr lang="en-US" dirty="0"/>
        </a:p>
      </dgm:t>
    </dgm:pt>
    <dgm:pt modelId="{FDC8BAD8-882E-497A-92A6-A36BE9C6C336}" type="parTrans" cxnId="{63AA2F62-32F6-4141-966F-9BF23B9F243B}">
      <dgm:prSet/>
      <dgm:spPr/>
      <dgm:t>
        <a:bodyPr/>
        <a:lstStyle/>
        <a:p>
          <a:endParaRPr lang="en-US"/>
        </a:p>
      </dgm:t>
    </dgm:pt>
    <dgm:pt modelId="{921CD963-B936-4912-B1E7-A50C329A1CE1}" type="sibTrans" cxnId="{63AA2F62-32F6-4141-966F-9BF23B9F243B}">
      <dgm:prSet/>
      <dgm:spPr/>
      <dgm:t>
        <a:bodyPr/>
        <a:lstStyle/>
        <a:p>
          <a:endParaRPr lang="en-US"/>
        </a:p>
      </dgm:t>
    </dgm:pt>
    <dgm:pt modelId="{069CEFD5-4A9A-4604-AA25-CB64691A9E0F}" type="pres">
      <dgm:prSet presAssocID="{2523FAE9-BF44-4D8C-AF12-736DF713E06C}" presName="vert0" presStyleCnt="0">
        <dgm:presLayoutVars>
          <dgm:dir/>
          <dgm:animOne val="branch"/>
          <dgm:animLvl val="lvl"/>
        </dgm:presLayoutVars>
      </dgm:prSet>
      <dgm:spPr/>
    </dgm:pt>
    <dgm:pt modelId="{19B6FD63-F725-4470-A88A-15DBB4F56BBE}" type="pres">
      <dgm:prSet presAssocID="{B676737C-7E15-45B9-BF3E-F5D5C9848D41}" presName="thickLine" presStyleLbl="alignNode1" presStyleIdx="0" presStyleCnt="2"/>
      <dgm:spPr/>
    </dgm:pt>
    <dgm:pt modelId="{AE8C4A62-FCB2-455C-89E7-63E62F540DDC}" type="pres">
      <dgm:prSet presAssocID="{B676737C-7E15-45B9-BF3E-F5D5C9848D41}" presName="horz1" presStyleCnt="0"/>
      <dgm:spPr/>
    </dgm:pt>
    <dgm:pt modelId="{D7784720-11E3-4E9B-A26C-8D210407325F}" type="pres">
      <dgm:prSet presAssocID="{B676737C-7E15-45B9-BF3E-F5D5C9848D41}" presName="tx1" presStyleLbl="revTx" presStyleIdx="0" presStyleCnt="2"/>
      <dgm:spPr/>
    </dgm:pt>
    <dgm:pt modelId="{BFEF1C05-5264-445C-A429-7FA0DACE7363}" type="pres">
      <dgm:prSet presAssocID="{B676737C-7E15-45B9-BF3E-F5D5C9848D41}" presName="vert1" presStyleCnt="0"/>
      <dgm:spPr/>
    </dgm:pt>
    <dgm:pt modelId="{51286490-5152-4494-8C11-166AB40A6B91}" type="pres">
      <dgm:prSet presAssocID="{7C49FE54-D1C0-425F-823D-9CB4D36C13E8}" presName="thickLine" presStyleLbl="alignNode1" presStyleIdx="1" presStyleCnt="2"/>
      <dgm:spPr/>
    </dgm:pt>
    <dgm:pt modelId="{550EF428-7BF8-4B85-8342-630A7B6E2E03}" type="pres">
      <dgm:prSet presAssocID="{7C49FE54-D1C0-425F-823D-9CB4D36C13E8}" presName="horz1" presStyleCnt="0"/>
      <dgm:spPr/>
    </dgm:pt>
    <dgm:pt modelId="{0175EA2E-7DF9-430B-B6C1-0EDAD1967F98}" type="pres">
      <dgm:prSet presAssocID="{7C49FE54-D1C0-425F-823D-9CB4D36C13E8}" presName="tx1" presStyleLbl="revTx" presStyleIdx="1" presStyleCnt="2"/>
      <dgm:spPr/>
    </dgm:pt>
    <dgm:pt modelId="{374BF384-4F8E-47C1-858C-939B29B907D8}" type="pres">
      <dgm:prSet presAssocID="{7C49FE54-D1C0-425F-823D-9CB4D36C13E8}" presName="vert1" presStyleCnt="0"/>
      <dgm:spPr/>
    </dgm:pt>
  </dgm:ptLst>
  <dgm:cxnLst>
    <dgm:cxn modelId="{651CBC3C-2D65-401E-8D30-9F47214F739D}" type="presOf" srcId="{7C49FE54-D1C0-425F-823D-9CB4D36C13E8}" destId="{0175EA2E-7DF9-430B-B6C1-0EDAD1967F98}" srcOrd="0" destOrd="0" presId="urn:microsoft.com/office/officeart/2008/layout/LinedList"/>
    <dgm:cxn modelId="{63AA2F62-32F6-4141-966F-9BF23B9F243B}" srcId="{2523FAE9-BF44-4D8C-AF12-736DF713E06C}" destId="{7C49FE54-D1C0-425F-823D-9CB4D36C13E8}" srcOrd="1" destOrd="0" parTransId="{FDC8BAD8-882E-497A-92A6-A36BE9C6C336}" sibTransId="{921CD963-B936-4912-B1E7-A50C329A1CE1}"/>
    <dgm:cxn modelId="{002F5F43-A943-4543-91A5-62323E1F93CE}" type="presOf" srcId="{2523FAE9-BF44-4D8C-AF12-736DF713E06C}" destId="{069CEFD5-4A9A-4604-AA25-CB64691A9E0F}" srcOrd="0" destOrd="0" presId="urn:microsoft.com/office/officeart/2008/layout/LinedList"/>
    <dgm:cxn modelId="{D777A896-EF71-43B9-9016-0C9A20191BA7}" type="presOf" srcId="{B676737C-7E15-45B9-BF3E-F5D5C9848D41}" destId="{D7784720-11E3-4E9B-A26C-8D210407325F}" srcOrd="0" destOrd="0" presId="urn:microsoft.com/office/officeart/2008/layout/LinedList"/>
    <dgm:cxn modelId="{D0D8C098-0C13-4CB6-A618-0713A93ECAB9}" srcId="{2523FAE9-BF44-4D8C-AF12-736DF713E06C}" destId="{B676737C-7E15-45B9-BF3E-F5D5C9848D41}" srcOrd="0" destOrd="0" parTransId="{89BED71C-8389-4F43-BFC2-979AE5402723}" sibTransId="{60A62179-D93B-4C38-86B6-285C827A4421}"/>
    <dgm:cxn modelId="{492AA842-4F0E-4AB1-94F4-E08AAE1D62A7}" type="presParOf" srcId="{069CEFD5-4A9A-4604-AA25-CB64691A9E0F}" destId="{19B6FD63-F725-4470-A88A-15DBB4F56BBE}" srcOrd="0" destOrd="0" presId="urn:microsoft.com/office/officeart/2008/layout/LinedList"/>
    <dgm:cxn modelId="{C858BA71-6B74-4C9E-B816-7E887BA92A98}" type="presParOf" srcId="{069CEFD5-4A9A-4604-AA25-CB64691A9E0F}" destId="{AE8C4A62-FCB2-455C-89E7-63E62F540DDC}" srcOrd="1" destOrd="0" presId="urn:microsoft.com/office/officeart/2008/layout/LinedList"/>
    <dgm:cxn modelId="{0254F7CA-2223-4F8B-917E-6AFEC2EB8E35}" type="presParOf" srcId="{AE8C4A62-FCB2-455C-89E7-63E62F540DDC}" destId="{D7784720-11E3-4E9B-A26C-8D210407325F}" srcOrd="0" destOrd="0" presId="urn:microsoft.com/office/officeart/2008/layout/LinedList"/>
    <dgm:cxn modelId="{69F454F3-9342-4B2D-A087-F5070DBC6B5B}" type="presParOf" srcId="{AE8C4A62-FCB2-455C-89E7-63E62F540DDC}" destId="{BFEF1C05-5264-445C-A429-7FA0DACE7363}" srcOrd="1" destOrd="0" presId="urn:microsoft.com/office/officeart/2008/layout/LinedList"/>
    <dgm:cxn modelId="{0F9BCA65-828E-4C0E-95FF-A71A7E9DA0C5}" type="presParOf" srcId="{069CEFD5-4A9A-4604-AA25-CB64691A9E0F}" destId="{51286490-5152-4494-8C11-166AB40A6B91}" srcOrd="2" destOrd="0" presId="urn:microsoft.com/office/officeart/2008/layout/LinedList"/>
    <dgm:cxn modelId="{F740CCAD-E9D3-4BF4-9003-9D123A962F7C}" type="presParOf" srcId="{069CEFD5-4A9A-4604-AA25-CB64691A9E0F}" destId="{550EF428-7BF8-4B85-8342-630A7B6E2E03}" srcOrd="3" destOrd="0" presId="urn:microsoft.com/office/officeart/2008/layout/LinedList"/>
    <dgm:cxn modelId="{4F1B4275-4082-4ED7-BB55-E7404A1F8B0B}" type="presParOf" srcId="{550EF428-7BF8-4B85-8342-630A7B6E2E03}" destId="{0175EA2E-7DF9-430B-B6C1-0EDAD1967F98}" srcOrd="0" destOrd="0" presId="urn:microsoft.com/office/officeart/2008/layout/LinedList"/>
    <dgm:cxn modelId="{CF67FCF2-F255-476C-AE86-969D6420C4BA}" type="presParOf" srcId="{550EF428-7BF8-4B85-8342-630A7B6E2E03}" destId="{374BF384-4F8E-47C1-858C-939B29B907D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A53C97-5F23-45D7-B841-B08AC75CFD1F}"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DE4E8EE9-C9E6-4F10-9F5C-8A53A89616CC}">
      <dgm:prSet custT="1"/>
      <dgm:spPr/>
      <dgm:t>
        <a:bodyPr/>
        <a:lstStyle/>
        <a:p>
          <a:r>
            <a:rPr lang="en-US" sz="2300" b="0" i="0" dirty="0">
              <a:latin typeface="Arial" panose="020B0604020202020204" pitchFamily="34" charset="0"/>
              <a:cs typeface="Arial" panose="020B0604020202020204" pitchFamily="34" charset="0"/>
            </a:rPr>
            <a:t>Numerous factors can lead to discrimination against immigrants, some of which also affect ethnic minorities who were born in the UK. This could be a result of characteristics like ethnicity and race, as well as characteristics that are unique to people who were born overseas, including having a foreign accent or holding credentials from a foreign country (</a:t>
          </a:r>
          <a:r>
            <a:rPr lang="en-US" sz="2300" b="0" i="0" dirty="0" err="1">
              <a:latin typeface="Arial" panose="020B0604020202020204" pitchFamily="34" charset="0"/>
              <a:cs typeface="Arial" panose="020B0604020202020204" pitchFamily="34" charset="0"/>
            </a:rPr>
            <a:t>Atkison</a:t>
          </a:r>
          <a:r>
            <a:rPr lang="en-US" sz="2300" b="0" i="0" dirty="0">
              <a:latin typeface="Arial" panose="020B0604020202020204" pitchFamily="34" charset="0"/>
              <a:cs typeface="Arial" panose="020B0604020202020204" pitchFamily="34" charset="0"/>
            </a:rPr>
            <a:t> et al., 2012</a:t>
          </a:r>
          <a:r>
            <a:rPr lang="en-US" sz="2300" b="1" i="0" dirty="0">
              <a:latin typeface="+mn-lt"/>
              <a:cs typeface="Arial" panose="020B0604020202020204" pitchFamily="34" charset="0"/>
            </a:rPr>
            <a:t>)</a:t>
          </a:r>
          <a:endParaRPr lang="en-US" sz="2300" b="1" dirty="0">
            <a:latin typeface="+mn-lt"/>
            <a:cs typeface="Arial" panose="020B0604020202020204" pitchFamily="34" charset="0"/>
          </a:endParaRPr>
        </a:p>
      </dgm:t>
    </dgm:pt>
    <dgm:pt modelId="{B10A1B40-70E1-449E-A1D9-5A057A2B22A4}" type="sibTrans" cxnId="{81F37BB3-AE57-4014-A53A-E1F448A032D0}">
      <dgm:prSet/>
      <dgm:spPr/>
      <dgm:t>
        <a:bodyPr/>
        <a:lstStyle/>
        <a:p>
          <a:endParaRPr lang="en-US"/>
        </a:p>
      </dgm:t>
    </dgm:pt>
    <dgm:pt modelId="{47F3725A-C8B1-4105-BF7C-13E1320DE16A}" type="parTrans" cxnId="{81F37BB3-AE57-4014-A53A-E1F448A032D0}">
      <dgm:prSet/>
      <dgm:spPr/>
      <dgm:t>
        <a:bodyPr/>
        <a:lstStyle/>
        <a:p>
          <a:endParaRPr lang="en-US"/>
        </a:p>
      </dgm:t>
    </dgm:pt>
    <dgm:pt modelId="{326D48AD-AFFF-4C7C-BFD0-E9554361E5AD}">
      <dgm:prSet custT="1"/>
      <dgm:spPr/>
      <dgm:t>
        <a:bodyPr/>
        <a:lstStyle/>
        <a:p>
          <a:r>
            <a:rPr lang="en-US" sz="2400" b="1" i="0" dirty="0"/>
            <a:t>RACIAL DISCRIMINATION</a:t>
          </a:r>
          <a:endParaRPr lang="en-US" sz="2400" b="1" dirty="0"/>
        </a:p>
      </dgm:t>
    </dgm:pt>
    <dgm:pt modelId="{612CFF24-1FBC-4067-852A-32E6CE248808}" type="sibTrans" cxnId="{B5ACE259-3737-4222-8D41-A895F835E8BB}">
      <dgm:prSet/>
      <dgm:spPr/>
      <dgm:t>
        <a:bodyPr/>
        <a:lstStyle/>
        <a:p>
          <a:endParaRPr lang="en-US"/>
        </a:p>
      </dgm:t>
    </dgm:pt>
    <dgm:pt modelId="{3D9A8251-3581-4643-B961-22108F849797}" type="parTrans" cxnId="{B5ACE259-3737-4222-8D41-A895F835E8BB}">
      <dgm:prSet/>
      <dgm:spPr/>
      <dgm:t>
        <a:bodyPr/>
        <a:lstStyle/>
        <a:p>
          <a:endParaRPr lang="en-US"/>
        </a:p>
      </dgm:t>
    </dgm:pt>
    <dgm:pt modelId="{35821B27-B746-4ABC-94BD-9C1A9339C71C}">
      <dgm:prSet custT="1"/>
      <dgm:spPr/>
      <dgm:t>
        <a:bodyPr/>
        <a:lstStyle/>
        <a:p>
          <a:r>
            <a:rPr lang="en-US" sz="2000" b="1" i="0" dirty="0"/>
            <a:t>According to Miles, (2004) racism is a problem that affects everyone in a social setting where it is articulated and supports discriminatory practices.</a:t>
          </a:r>
          <a:endParaRPr lang="en-US" sz="2000" b="1" dirty="0"/>
        </a:p>
      </dgm:t>
    </dgm:pt>
    <dgm:pt modelId="{77DCF29F-C035-4AF5-95E6-C105E47A71B2}" type="sibTrans" cxnId="{852CDD57-028E-40C6-9DB6-EFD870F83CBC}">
      <dgm:prSet/>
      <dgm:spPr/>
      <dgm:t>
        <a:bodyPr/>
        <a:lstStyle/>
        <a:p>
          <a:endParaRPr lang="en-US"/>
        </a:p>
      </dgm:t>
    </dgm:pt>
    <dgm:pt modelId="{FA590685-FE8F-460B-AB3F-6DE47EF0EA2C}" type="parTrans" cxnId="{852CDD57-028E-40C6-9DB6-EFD870F83CBC}">
      <dgm:prSet/>
      <dgm:spPr/>
      <dgm:t>
        <a:bodyPr/>
        <a:lstStyle/>
        <a:p>
          <a:endParaRPr lang="en-US"/>
        </a:p>
      </dgm:t>
    </dgm:pt>
    <dgm:pt modelId="{9AA82E7D-45AF-4E85-97E6-1A1FCCADB4A8}" type="pres">
      <dgm:prSet presAssocID="{56A53C97-5F23-45D7-B841-B08AC75CFD1F}" presName="vert0" presStyleCnt="0">
        <dgm:presLayoutVars>
          <dgm:dir/>
          <dgm:animOne val="branch"/>
          <dgm:animLvl val="lvl"/>
        </dgm:presLayoutVars>
      </dgm:prSet>
      <dgm:spPr/>
    </dgm:pt>
    <dgm:pt modelId="{C3AA0C66-960F-4980-B1F2-AFD9DBE78D08}" type="pres">
      <dgm:prSet presAssocID="{DE4E8EE9-C9E6-4F10-9F5C-8A53A89616CC}" presName="thickLine" presStyleLbl="alignNode1" presStyleIdx="0" presStyleCnt="2"/>
      <dgm:spPr/>
    </dgm:pt>
    <dgm:pt modelId="{416AE349-833E-42E4-A89B-5258671C4F2A}" type="pres">
      <dgm:prSet presAssocID="{DE4E8EE9-C9E6-4F10-9F5C-8A53A89616CC}" presName="horz1" presStyleCnt="0"/>
      <dgm:spPr/>
    </dgm:pt>
    <dgm:pt modelId="{8A3A2C4E-1F6B-4072-99A0-EB61EAAB166E}" type="pres">
      <dgm:prSet presAssocID="{DE4E8EE9-C9E6-4F10-9F5C-8A53A89616CC}" presName="tx1" presStyleLbl="revTx" presStyleIdx="0" presStyleCnt="3" custScaleX="500000" custScaleY="48100" custLinFactNeighborX="-1287" custLinFactNeighborY="-9764"/>
      <dgm:spPr/>
    </dgm:pt>
    <dgm:pt modelId="{35B5AB08-1F4A-41AD-99D2-591E0E972EE9}" type="pres">
      <dgm:prSet presAssocID="{DE4E8EE9-C9E6-4F10-9F5C-8A53A89616CC}" presName="vert1" presStyleCnt="0"/>
      <dgm:spPr/>
    </dgm:pt>
    <dgm:pt modelId="{319CF415-0843-4B24-B407-4F7AEC547B77}" type="pres">
      <dgm:prSet presAssocID="{326D48AD-AFFF-4C7C-BFD0-E9554361E5AD}" presName="thickLine" presStyleLbl="alignNode1" presStyleIdx="1" presStyleCnt="2"/>
      <dgm:spPr/>
    </dgm:pt>
    <dgm:pt modelId="{25691F49-193F-4F9C-B1C2-62AC9F330890}" type="pres">
      <dgm:prSet presAssocID="{326D48AD-AFFF-4C7C-BFD0-E9554361E5AD}" presName="horz1" presStyleCnt="0"/>
      <dgm:spPr/>
    </dgm:pt>
    <dgm:pt modelId="{CE3CC983-BBF6-47B3-99F9-8ACF58E798FB}" type="pres">
      <dgm:prSet presAssocID="{326D48AD-AFFF-4C7C-BFD0-E9554361E5AD}" presName="tx1" presStyleLbl="revTx" presStyleIdx="1" presStyleCnt="3" custScaleX="1709240" custScaleY="16152" custLinFactNeighborX="-25055" custLinFactNeighborY="2607"/>
      <dgm:spPr/>
    </dgm:pt>
    <dgm:pt modelId="{A7AE7BAC-8C28-40C6-847D-5BD53DFC9631}" type="pres">
      <dgm:prSet presAssocID="{326D48AD-AFFF-4C7C-BFD0-E9554361E5AD}" presName="vert1" presStyleCnt="0"/>
      <dgm:spPr/>
    </dgm:pt>
    <dgm:pt modelId="{B0C862D2-E5B7-415D-AF51-049B085C254D}" type="pres">
      <dgm:prSet presAssocID="{35821B27-B746-4ABC-94BD-9C1A9339C71C}" presName="vertSpace2a" presStyleCnt="0"/>
      <dgm:spPr/>
    </dgm:pt>
    <dgm:pt modelId="{16CC63B7-FBC4-4B02-984F-87BCD2C2C72D}" type="pres">
      <dgm:prSet presAssocID="{35821B27-B746-4ABC-94BD-9C1A9339C71C}" presName="horz2" presStyleCnt="0"/>
      <dgm:spPr/>
    </dgm:pt>
    <dgm:pt modelId="{5EA0DAA6-EEA5-4D9B-840B-C52076722B6D}" type="pres">
      <dgm:prSet presAssocID="{35821B27-B746-4ABC-94BD-9C1A9339C71C}" presName="horzSpace2" presStyleCnt="0"/>
      <dgm:spPr/>
    </dgm:pt>
    <dgm:pt modelId="{231342C2-5B56-44E6-A404-EA8025A02E24}" type="pres">
      <dgm:prSet presAssocID="{35821B27-B746-4ABC-94BD-9C1A9339C71C}" presName="tx2" presStyleLbl="revTx" presStyleIdx="2" presStyleCnt="3" custScaleX="668097" custScaleY="39372" custLinFactNeighborX="-4960" custLinFactNeighborY="16818"/>
      <dgm:spPr/>
    </dgm:pt>
    <dgm:pt modelId="{449FAD6F-0B93-4185-A02A-014CEFAF39DD}" type="pres">
      <dgm:prSet presAssocID="{35821B27-B746-4ABC-94BD-9C1A9339C71C}" presName="vert2" presStyleCnt="0"/>
      <dgm:spPr/>
    </dgm:pt>
    <dgm:pt modelId="{D95F9DAD-86D6-4844-892B-126117BBBD94}" type="pres">
      <dgm:prSet presAssocID="{35821B27-B746-4ABC-94BD-9C1A9339C71C}" presName="thinLine2b" presStyleLbl="callout" presStyleIdx="0" presStyleCnt="1"/>
      <dgm:spPr/>
    </dgm:pt>
    <dgm:pt modelId="{56B85FFF-A807-4C03-B254-B57BBC841EE2}" type="pres">
      <dgm:prSet presAssocID="{35821B27-B746-4ABC-94BD-9C1A9339C71C}" presName="vertSpace2b" presStyleCnt="0"/>
      <dgm:spPr/>
    </dgm:pt>
  </dgm:ptLst>
  <dgm:cxnLst>
    <dgm:cxn modelId="{33357A55-08B2-4B2E-B78C-E78BEC9A7A22}" type="presOf" srcId="{56A53C97-5F23-45D7-B841-B08AC75CFD1F}" destId="{9AA82E7D-45AF-4E85-97E6-1A1FCCADB4A8}" srcOrd="0" destOrd="0" presId="urn:microsoft.com/office/officeart/2008/layout/LinedList"/>
    <dgm:cxn modelId="{852CDD57-028E-40C6-9DB6-EFD870F83CBC}" srcId="{326D48AD-AFFF-4C7C-BFD0-E9554361E5AD}" destId="{35821B27-B746-4ABC-94BD-9C1A9339C71C}" srcOrd="0" destOrd="0" parTransId="{FA590685-FE8F-460B-AB3F-6DE47EF0EA2C}" sibTransId="{77DCF29F-C035-4AF5-95E6-C105E47A71B2}"/>
    <dgm:cxn modelId="{B5ACE259-3737-4222-8D41-A895F835E8BB}" srcId="{56A53C97-5F23-45D7-B841-B08AC75CFD1F}" destId="{326D48AD-AFFF-4C7C-BFD0-E9554361E5AD}" srcOrd="1" destOrd="0" parTransId="{3D9A8251-3581-4643-B961-22108F849797}" sibTransId="{612CFF24-1FBC-4067-852A-32E6CE248808}"/>
    <dgm:cxn modelId="{81F37BB3-AE57-4014-A53A-E1F448A032D0}" srcId="{56A53C97-5F23-45D7-B841-B08AC75CFD1F}" destId="{DE4E8EE9-C9E6-4F10-9F5C-8A53A89616CC}" srcOrd="0" destOrd="0" parTransId="{47F3725A-C8B1-4105-BF7C-13E1320DE16A}" sibTransId="{B10A1B40-70E1-449E-A1D9-5A057A2B22A4}"/>
    <dgm:cxn modelId="{C11182B3-1462-44B3-9512-33E926C2523C}" type="presOf" srcId="{DE4E8EE9-C9E6-4F10-9F5C-8A53A89616CC}" destId="{8A3A2C4E-1F6B-4072-99A0-EB61EAAB166E}" srcOrd="0" destOrd="0" presId="urn:microsoft.com/office/officeart/2008/layout/LinedList"/>
    <dgm:cxn modelId="{340C77CB-9C3D-4133-B265-99B30D123B01}" type="presOf" srcId="{35821B27-B746-4ABC-94BD-9C1A9339C71C}" destId="{231342C2-5B56-44E6-A404-EA8025A02E24}" srcOrd="0" destOrd="0" presId="urn:microsoft.com/office/officeart/2008/layout/LinedList"/>
    <dgm:cxn modelId="{0C4CCAFE-A81F-4082-91C4-232027E4CF05}" type="presOf" srcId="{326D48AD-AFFF-4C7C-BFD0-E9554361E5AD}" destId="{CE3CC983-BBF6-47B3-99F9-8ACF58E798FB}" srcOrd="0" destOrd="0" presId="urn:microsoft.com/office/officeart/2008/layout/LinedList"/>
    <dgm:cxn modelId="{7C8A8222-6706-49A1-A176-D1533E94B8CF}" type="presParOf" srcId="{9AA82E7D-45AF-4E85-97E6-1A1FCCADB4A8}" destId="{C3AA0C66-960F-4980-B1F2-AFD9DBE78D08}" srcOrd="0" destOrd="0" presId="urn:microsoft.com/office/officeart/2008/layout/LinedList"/>
    <dgm:cxn modelId="{48424021-9247-4F81-8076-79B397670148}" type="presParOf" srcId="{9AA82E7D-45AF-4E85-97E6-1A1FCCADB4A8}" destId="{416AE349-833E-42E4-A89B-5258671C4F2A}" srcOrd="1" destOrd="0" presId="urn:microsoft.com/office/officeart/2008/layout/LinedList"/>
    <dgm:cxn modelId="{8F0920E5-73CE-416D-A65A-08D5ACD168EA}" type="presParOf" srcId="{416AE349-833E-42E4-A89B-5258671C4F2A}" destId="{8A3A2C4E-1F6B-4072-99A0-EB61EAAB166E}" srcOrd="0" destOrd="0" presId="urn:microsoft.com/office/officeart/2008/layout/LinedList"/>
    <dgm:cxn modelId="{A161B4F5-18BE-4D37-89B1-DC9BA38DF8F7}" type="presParOf" srcId="{416AE349-833E-42E4-A89B-5258671C4F2A}" destId="{35B5AB08-1F4A-41AD-99D2-591E0E972EE9}" srcOrd="1" destOrd="0" presId="urn:microsoft.com/office/officeart/2008/layout/LinedList"/>
    <dgm:cxn modelId="{FF300A04-48FF-42A2-8BBE-5C0E382DC56D}" type="presParOf" srcId="{9AA82E7D-45AF-4E85-97E6-1A1FCCADB4A8}" destId="{319CF415-0843-4B24-B407-4F7AEC547B77}" srcOrd="2" destOrd="0" presId="urn:microsoft.com/office/officeart/2008/layout/LinedList"/>
    <dgm:cxn modelId="{20D88BEB-39F8-4AA9-BE42-1CC316362460}" type="presParOf" srcId="{9AA82E7D-45AF-4E85-97E6-1A1FCCADB4A8}" destId="{25691F49-193F-4F9C-B1C2-62AC9F330890}" srcOrd="3" destOrd="0" presId="urn:microsoft.com/office/officeart/2008/layout/LinedList"/>
    <dgm:cxn modelId="{9FB1CC27-C47A-4669-878D-150B3D717697}" type="presParOf" srcId="{25691F49-193F-4F9C-B1C2-62AC9F330890}" destId="{CE3CC983-BBF6-47B3-99F9-8ACF58E798FB}" srcOrd="0" destOrd="0" presId="urn:microsoft.com/office/officeart/2008/layout/LinedList"/>
    <dgm:cxn modelId="{2C4813DF-7FA5-4A0A-88E1-48172462DC24}" type="presParOf" srcId="{25691F49-193F-4F9C-B1C2-62AC9F330890}" destId="{A7AE7BAC-8C28-40C6-847D-5BD53DFC9631}" srcOrd="1" destOrd="0" presId="urn:microsoft.com/office/officeart/2008/layout/LinedList"/>
    <dgm:cxn modelId="{B7267016-1540-4F3B-A55A-562B920BCD4B}" type="presParOf" srcId="{A7AE7BAC-8C28-40C6-847D-5BD53DFC9631}" destId="{B0C862D2-E5B7-415D-AF51-049B085C254D}" srcOrd="0" destOrd="0" presId="urn:microsoft.com/office/officeart/2008/layout/LinedList"/>
    <dgm:cxn modelId="{38351ECE-F8D5-4E64-B359-515FCC120900}" type="presParOf" srcId="{A7AE7BAC-8C28-40C6-847D-5BD53DFC9631}" destId="{16CC63B7-FBC4-4B02-984F-87BCD2C2C72D}" srcOrd="1" destOrd="0" presId="urn:microsoft.com/office/officeart/2008/layout/LinedList"/>
    <dgm:cxn modelId="{B437B018-BCA4-424E-9E77-432872D7A785}" type="presParOf" srcId="{16CC63B7-FBC4-4B02-984F-87BCD2C2C72D}" destId="{5EA0DAA6-EEA5-4D9B-840B-C52076722B6D}" srcOrd="0" destOrd="0" presId="urn:microsoft.com/office/officeart/2008/layout/LinedList"/>
    <dgm:cxn modelId="{8815A9DC-2CA1-46AD-8D5C-CBCA0F3E150E}" type="presParOf" srcId="{16CC63B7-FBC4-4B02-984F-87BCD2C2C72D}" destId="{231342C2-5B56-44E6-A404-EA8025A02E24}" srcOrd="1" destOrd="0" presId="urn:microsoft.com/office/officeart/2008/layout/LinedList"/>
    <dgm:cxn modelId="{1CC58F1F-2F1F-4A4B-9080-7D5B02B046B7}" type="presParOf" srcId="{16CC63B7-FBC4-4B02-984F-87BCD2C2C72D}" destId="{449FAD6F-0B93-4185-A02A-014CEFAF39DD}" srcOrd="2" destOrd="0" presId="urn:microsoft.com/office/officeart/2008/layout/LinedList"/>
    <dgm:cxn modelId="{54BEEBBE-61C1-4F0D-93FA-BA2D3A16DF79}" type="presParOf" srcId="{A7AE7BAC-8C28-40C6-847D-5BD53DFC9631}" destId="{D95F9DAD-86D6-4844-892B-126117BBBD94}" srcOrd="2" destOrd="0" presId="urn:microsoft.com/office/officeart/2008/layout/LinedList"/>
    <dgm:cxn modelId="{B7848D47-F133-4961-9C30-77D2094DDFB0}" type="presParOf" srcId="{A7AE7BAC-8C28-40C6-847D-5BD53DFC9631}" destId="{56B85FFF-A807-4C03-B254-B57BBC841EE2}"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54AEFB-A856-4C82-8A5A-228F1D08F5E7}"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D6F5B609-177E-4305-8C75-55CDF7A2A31F}">
      <dgm:prSet/>
      <dgm:spPr/>
      <dgm:t>
        <a:bodyPr/>
        <a:lstStyle/>
        <a:p>
          <a:r>
            <a:rPr lang="en-GB" b="0" i="0" dirty="0">
              <a:latin typeface="Arial" panose="020B0604020202020204" pitchFamily="34" charset="0"/>
              <a:cs typeface="Arial" panose="020B0604020202020204" pitchFamily="34" charset="0"/>
            </a:rPr>
            <a:t>Treat immigrants with respect and dignity, not giving them the unfair treatment, part of Equality ACT 2010 (GOV.UK,2013).</a:t>
          </a:r>
          <a:endParaRPr lang="en-US" i="0" dirty="0">
            <a:latin typeface="Arial" panose="020B0604020202020204" pitchFamily="34" charset="0"/>
            <a:cs typeface="Arial" panose="020B0604020202020204" pitchFamily="34" charset="0"/>
          </a:endParaRPr>
        </a:p>
      </dgm:t>
    </dgm:pt>
    <dgm:pt modelId="{A191FCAA-5643-42FA-ADFC-65DD7BA516F9}" type="parTrans" cxnId="{F8BCF882-A132-4E1C-9716-EB33A8EAACC7}">
      <dgm:prSet/>
      <dgm:spPr/>
      <dgm:t>
        <a:bodyPr/>
        <a:lstStyle/>
        <a:p>
          <a:endParaRPr lang="en-US"/>
        </a:p>
      </dgm:t>
    </dgm:pt>
    <dgm:pt modelId="{28D7D3FC-638A-4980-A31F-600ED1192145}" type="sibTrans" cxnId="{F8BCF882-A132-4E1C-9716-EB33A8EAACC7}">
      <dgm:prSet/>
      <dgm:spPr/>
      <dgm:t>
        <a:bodyPr/>
        <a:lstStyle/>
        <a:p>
          <a:endParaRPr lang="en-US"/>
        </a:p>
      </dgm:t>
    </dgm:pt>
    <dgm:pt modelId="{B8A7FF51-1438-4EE1-8081-80212378F785}">
      <dgm:prSet/>
      <dgm:spPr/>
      <dgm:t>
        <a:bodyPr/>
        <a:lstStyle/>
        <a:p>
          <a:r>
            <a:rPr lang="en-GB" b="0" i="0" dirty="0">
              <a:latin typeface="Arial" panose="020B0604020202020204" pitchFamily="34" charset="0"/>
              <a:cs typeface="Arial" panose="020B0604020202020204" pitchFamily="34" charset="0"/>
            </a:rPr>
            <a:t>Under the Human Rights Act 1998, everyone has freedom to manifest their own religion or beliefs (Equality and Human Rights Commision,2018).</a:t>
          </a:r>
          <a:endParaRPr lang="en-US" dirty="0">
            <a:latin typeface="Arial" panose="020B0604020202020204" pitchFamily="34" charset="0"/>
            <a:cs typeface="Arial" panose="020B0604020202020204" pitchFamily="34" charset="0"/>
          </a:endParaRPr>
        </a:p>
      </dgm:t>
    </dgm:pt>
    <dgm:pt modelId="{A6051675-9FC9-4F5C-B657-94EDBE48A1BB}" type="parTrans" cxnId="{E7DE5485-F4A6-46C0-A867-FB98ED1AB0C4}">
      <dgm:prSet/>
      <dgm:spPr/>
      <dgm:t>
        <a:bodyPr/>
        <a:lstStyle/>
        <a:p>
          <a:endParaRPr lang="en-US"/>
        </a:p>
      </dgm:t>
    </dgm:pt>
    <dgm:pt modelId="{44AF8449-8B83-4852-9122-1E1AC9F2717F}" type="sibTrans" cxnId="{E7DE5485-F4A6-46C0-A867-FB98ED1AB0C4}">
      <dgm:prSet/>
      <dgm:spPr/>
      <dgm:t>
        <a:bodyPr/>
        <a:lstStyle/>
        <a:p>
          <a:endParaRPr lang="en-US"/>
        </a:p>
      </dgm:t>
    </dgm:pt>
    <dgm:pt modelId="{CDD6F451-38ED-4F2C-A97F-1E18FEA6CAC2}" type="pres">
      <dgm:prSet presAssocID="{8C54AEFB-A856-4C82-8A5A-228F1D08F5E7}" presName="vert0" presStyleCnt="0">
        <dgm:presLayoutVars>
          <dgm:dir/>
          <dgm:animOne val="branch"/>
          <dgm:animLvl val="lvl"/>
        </dgm:presLayoutVars>
      </dgm:prSet>
      <dgm:spPr/>
    </dgm:pt>
    <dgm:pt modelId="{579D24D8-1FF7-4119-A18A-8181D8643DB3}" type="pres">
      <dgm:prSet presAssocID="{D6F5B609-177E-4305-8C75-55CDF7A2A31F}" presName="thickLine" presStyleLbl="alignNode1" presStyleIdx="0" presStyleCnt="2"/>
      <dgm:spPr/>
    </dgm:pt>
    <dgm:pt modelId="{15B1740D-D7F9-4A54-BC7D-AF63DD19BF12}" type="pres">
      <dgm:prSet presAssocID="{D6F5B609-177E-4305-8C75-55CDF7A2A31F}" presName="horz1" presStyleCnt="0"/>
      <dgm:spPr/>
    </dgm:pt>
    <dgm:pt modelId="{499B7BA6-E27B-45BC-B73C-B9C58B49EEB2}" type="pres">
      <dgm:prSet presAssocID="{D6F5B609-177E-4305-8C75-55CDF7A2A31F}" presName="tx1" presStyleLbl="revTx" presStyleIdx="0" presStyleCnt="2"/>
      <dgm:spPr/>
    </dgm:pt>
    <dgm:pt modelId="{2B272B48-F31B-4AFF-B861-F3ED12F198B3}" type="pres">
      <dgm:prSet presAssocID="{D6F5B609-177E-4305-8C75-55CDF7A2A31F}" presName="vert1" presStyleCnt="0"/>
      <dgm:spPr/>
    </dgm:pt>
    <dgm:pt modelId="{EA8D30AB-4843-4152-976A-2F7A0F41294A}" type="pres">
      <dgm:prSet presAssocID="{B8A7FF51-1438-4EE1-8081-80212378F785}" presName="thickLine" presStyleLbl="alignNode1" presStyleIdx="1" presStyleCnt="2"/>
      <dgm:spPr/>
    </dgm:pt>
    <dgm:pt modelId="{767CEE84-08AA-489A-83EC-1E280B555C99}" type="pres">
      <dgm:prSet presAssocID="{B8A7FF51-1438-4EE1-8081-80212378F785}" presName="horz1" presStyleCnt="0"/>
      <dgm:spPr/>
    </dgm:pt>
    <dgm:pt modelId="{89DC2315-31B2-4592-9C09-B7D10957FC9E}" type="pres">
      <dgm:prSet presAssocID="{B8A7FF51-1438-4EE1-8081-80212378F785}" presName="tx1" presStyleLbl="revTx" presStyleIdx="1" presStyleCnt="2"/>
      <dgm:spPr/>
    </dgm:pt>
    <dgm:pt modelId="{6AD7BE6D-AF0F-4E76-B84A-8EEB4718B7CE}" type="pres">
      <dgm:prSet presAssocID="{B8A7FF51-1438-4EE1-8081-80212378F785}" presName="vert1" presStyleCnt="0"/>
      <dgm:spPr/>
    </dgm:pt>
  </dgm:ptLst>
  <dgm:cxnLst>
    <dgm:cxn modelId="{C5E2AE48-8C76-4E01-A74E-CDFBC17B80BF}" type="presOf" srcId="{B8A7FF51-1438-4EE1-8081-80212378F785}" destId="{89DC2315-31B2-4592-9C09-B7D10957FC9E}" srcOrd="0" destOrd="0" presId="urn:microsoft.com/office/officeart/2008/layout/LinedList"/>
    <dgm:cxn modelId="{F8BCF882-A132-4E1C-9716-EB33A8EAACC7}" srcId="{8C54AEFB-A856-4C82-8A5A-228F1D08F5E7}" destId="{D6F5B609-177E-4305-8C75-55CDF7A2A31F}" srcOrd="0" destOrd="0" parTransId="{A191FCAA-5643-42FA-ADFC-65DD7BA516F9}" sibTransId="{28D7D3FC-638A-4980-A31F-600ED1192145}"/>
    <dgm:cxn modelId="{E7DE5485-F4A6-46C0-A867-FB98ED1AB0C4}" srcId="{8C54AEFB-A856-4C82-8A5A-228F1D08F5E7}" destId="{B8A7FF51-1438-4EE1-8081-80212378F785}" srcOrd="1" destOrd="0" parTransId="{A6051675-9FC9-4F5C-B657-94EDBE48A1BB}" sibTransId="{44AF8449-8B83-4852-9122-1E1AC9F2717F}"/>
    <dgm:cxn modelId="{00E4FEB2-FE6A-4609-8F50-E9788E8365CA}" type="presOf" srcId="{8C54AEFB-A856-4C82-8A5A-228F1D08F5E7}" destId="{CDD6F451-38ED-4F2C-A97F-1E18FEA6CAC2}" srcOrd="0" destOrd="0" presId="urn:microsoft.com/office/officeart/2008/layout/LinedList"/>
    <dgm:cxn modelId="{B19ADAB7-FA3E-4721-B525-78EF6D82BF02}" type="presOf" srcId="{D6F5B609-177E-4305-8C75-55CDF7A2A31F}" destId="{499B7BA6-E27B-45BC-B73C-B9C58B49EEB2}" srcOrd="0" destOrd="0" presId="urn:microsoft.com/office/officeart/2008/layout/LinedList"/>
    <dgm:cxn modelId="{2A279A50-8348-4427-9D03-9FDE508A1AC9}" type="presParOf" srcId="{CDD6F451-38ED-4F2C-A97F-1E18FEA6CAC2}" destId="{579D24D8-1FF7-4119-A18A-8181D8643DB3}" srcOrd="0" destOrd="0" presId="urn:microsoft.com/office/officeart/2008/layout/LinedList"/>
    <dgm:cxn modelId="{FDCE1EA9-C1FF-4713-8414-475E37C5935F}" type="presParOf" srcId="{CDD6F451-38ED-4F2C-A97F-1E18FEA6CAC2}" destId="{15B1740D-D7F9-4A54-BC7D-AF63DD19BF12}" srcOrd="1" destOrd="0" presId="urn:microsoft.com/office/officeart/2008/layout/LinedList"/>
    <dgm:cxn modelId="{D1B7134D-D591-4A61-93B7-69CE531D8E8B}" type="presParOf" srcId="{15B1740D-D7F9-4A54-BC7D-AF63DD19BF12}" destId="{499B7BA6-E27B-45BC-B73C-B9C58B49EEB2}" srcOrd="0" destOrd="0" presId="urn:microsoft.com/office/officeart/2008/layout/LinedList"/>
    <dgm:cxn modelId="{03017082-C837-4E87-BB0D-DBD38365D5E5}" type="presParOf" srcId="{15B1740D-D7F9-4A54-BC7D-AF63DD19BF12}" destId="{2B272B48-F31B-4AFF-B861-F3ED12F198B3}" srcOrd="1" destOrd="0" presId="urn:microsoft.com/office/officeart/2008/layout/LinedList"/>
    <dgm:cxn modelId="{8FFED9B3-5E90-417E-97A3-FF0D85D897A2}" type="presParOf" srcId="{CDD6F451-38ED-4F2C-A97F-1E18FEA6CAC2}" destId="{EA8D30AB-4843-4152-976A-2F7A0F41294A}" srcOrd="2" destOrd="0" presId="urn:microsoft.com/office/officeart/2008/layout/LinedList"/>
    <dgm:cxn modelId="{7EFF6E78-3FF9-4493-A11D-8A9370D9F8F3}" type="presParOf" srcId="{CDD6F451-38ED-4F2C-A97F-1E18FEA6CAC2}" destId="{767CEE84-08AA-489A-83EC-1E280B555C99}" srcOrd="3" destOrd="0" presId="urn:microsoft.com/office/officeart/2008/layout/LinedList"/>
    <dgm:cxn modelId="{C5A6469B-2FF3-45C5-B8F9-936862E10F7C}" type="presParOf" srcId="{767CEE84-08AA-489A-83EC-1E280B555C99}" destId="{89DC2315-31B2-4592-9C09-B7D10957FC9E}" srcOrd="0" destOrd="0" presId="urn:microsoft.com/office/officeart/2008/layout/LinedList"/>
    <dgm:cxn modelId="{58E8C1A1-189C-4964-9222-059F1BE0C0F2}" type="presParOf" srcId="{767CEE84-08AA-489A-83EC-1E280B555C99}" destId="{6AD7BE6D-AF0F-4E76-B84A-8EEB4718B7C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BEC9B98-2639-432E-9827-2CE4F3106269}"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85E4FEF4-E2DF-4EEC-AD3E-04028567056C}">
      <dgm:prSet/>
      <dgm:spPr/>
      <dgm:t>
        <a:bodyPr/>
        <a:lstStyle/>
        <a:p>
          <a:r>
            <a:rPr lang="en-GB" dirty="0"/>
            <a:t>The Migrant Children Project (MCP) advocate immigrants, about their rights to remain in the country. </a:t>
          </a:r>
          <a:endParaRPr lang="en-US" dirty="0"/>
        </a:p>
      </dgm:t>
    </dgm:pt>
    <dgm:pt modelId="{8B4F8E9D-8D66-4817-8B2F-46948FE6E1D1}" type="parTrans" cxnId="{1D47F646-4342-4723-83F8-502AD3E02D2E}">
      <dgm:prSet/>
      <dgm:spPr/>
      <dgm:t>
        <a:bodyPr/>
        <a:lstStyle/>
        <a:p>
          <a:endParaRPr lang="en-US"/>
        </a:p>
      </dgm:t>
    </dgm:pt>
    <dgm:pt modelId="{CB18B0AA-6CD7-4685-9817-4B8B3E2EA614}" type="sibTrans" cxnId="{1D47F646-4342-4723-83F8-502AD3E02D2E}">
      <dgm:prSet/>
      <dgm:spPr/>
      <dgm:t>
        <a:bodyPr/>
        <a:lstStyle/>
        <a:p>
          <a:endParaRPr lang="en-US"/>
        </a:p>
      </dgm:t>
    </dgm:pt>
    <dgm:pt modelId="{89D1B3CA-0F42-4324-AF05-086A7A96D4C3}">
      <dgm:prSet/>
      <dgm:spPr/>
      <dgm:t>
        <a:bodyPr/>
        <a:lstStyle/>
        <a:p>
          <a:r>
            <a:rPr lang="en-GB" dirty="0"/>
            <a:t>MCP is makes sure that migrant children and their family are aware of support and protection in the country of settlement. That there are programs for pre-settlement / permanent settlement status for them. Empowering them to feel safer and in control of the process that influence their lives (Beehive, 2022).</a:t>
          </a:r>
          <a:endParaRPr lang="en-US" dirty="0"/>
        </a:p>
      </dgm:t>
    </dgm:pt>
    <dgm:pt modelId="{5B3C062D-F7C4-40A5-8C3A-B172D71EEC7D}" type="parTrans" cxnId="{50AEC6FB-3691-4641-9833-F36B4EB55FA1}">
      <dgm:prSet/>
      <dgm:spPr/>
      <dgm:t>
        <a:bodyPr/>
        <a:lstStyle/>
        <a:p>
          <a:endParaRPr lang="en-US"/>
        </a:p>
      </dgm:t>
    </dgm:pt>
    <dgm:pt modelId="{A0DBE925-C848-4CBE-9767-4C5B9E0BCE4E}" type="sibTrans" cxnId="{50AEC6FB-3691-4641-9833-F36B4EB55FA1}">
      <dgm:prSet/>
      <dgm:spPr/>
      <dgm:t>
        <a:bodyPr/>
        <a:lstStyle/>
        <a:p>
          <a:endParaRPr lang="en-US"/>
        </a:p>
      </dgm:t>
    </dgm:pt>
    <dgm:pt modelId="{10882672-B662-45EB-B262-9FB14F8B7108}" type="pres">
      <dgm:prSet presAssocID="{7BEC9B98-2639-432E-9827-2CE4F3106269}" presName="vert0" presStyleCnt="0">
        <dgm:presLayoutVars>
          <dgm:dir/>
          <dgm:animOne val="branch"/>
          <dgm:animLvl val="lvl"/>
        </dgm:presLayoutVars>
      </dgm:prSet>
      <dgm:spPr/>
    </dgm:pt>
    <dgm:pt modelId="{6A5CF946-FE4F-442F-8946-4FB19CE36824}" type="pres">
      <dgm:prSet presAssocID="{85E4FEF4-E2DF-4EEC-AD3E-04028567056C}" presName="thickLine" presStyleLbl="alignNode1" presStyleIdx="0" presStyleCnt="2"/>
      <dgm:spPr/>
    </dgm:pt>
    <dgm:pt modelId="{295FF0CF-BFCF-4891-B203-76E124BA1190}" type="pres">
      <dgm:prSet presAssocID="{85E4FEF4-E2DF-4EEC-AD3E-04028567056C}" presName="horz1" presStyleCnt="0"/>
      <dgm:spPr/>
    </dgm:pt>
    <dgm:pt modelId="{919C685C-F602-47D2-BF41-A310DEA296EC}" type="pres">
      <dgm:prSet presAssocID="{85E4FEF4-E2DF-4EEC-AD3E-04028567056C}" presName="tx1" presStyleLbl="revTx" presStyleIdx="0" presStyleCnt="2"/>
      <dgm:spPr/>
    </dgm:pt>
    <dgm:pt modelId="{97CA8F47-C1EF-42CE-AFE4-371BC351EAE2}" type="pres">
      <dgm:prSet presAssocID="{85E4FEF4-E2DF-4EEC-AD3E-04028567056C}" presName="vert1" presStyleCnt="0"/>
      <dgm:spPr/>
    </dgm:pt>
    <dgm:pt modelId="{6D630154-9B01-44EF-87C3-BB9847F5859F}" type="pres">
      <dgm:prSet presAssocID="{89D1B3CA-0F42-4324-AF05-086A7A96D4C3}" presName="thickLine" presStyleLbl="alignNode1" presStyleIdx="1" presStyleCnt="2"/>
      <dgm:spPr/>
    </dgm:pt>
    <dgm:pt modelId="{9F4BB3BF-797A-49DF-8CF2-D3876A2CAEF8}" type="pres">
      <dgm:prSet presAssocID="{89D1B3CA-0F42-4324-AF05-086A7A96D4C3}" presName="horz1" presStyleCnt="0"/>
      <dgm:spPr/>
    </dgm:pt>
    <dgm:pt modelId="{5E9736D9-B5E0-41CD-9987-FFB977546727}" type="pres">
      <dgm:prSet presAssocID="{89D1B3CA-0F42-4324-AF05-086A7A96D4C3}" presName="tx1" presStyleLbl="revTx" presStyleIdx="1" presStyleCnt="2"/>
      <dgm:spPr/>
    </dgm:pt>
    <dgm:pt modelId="{8148CF53-5F48-446E-A479-CF17D93AF1AC}" type="pres">
      <dgm:prSet presAssocID="{89D1B3CA-0F42-4324-AF05-086A7A96D4C3}" presName="vert1" presStyleCnt="0"/>
      <dgm:spPr/>
    </dgm:pt>
  </dgm:ptLst>
  <dgm:cxnLst>
    <dgm:cxn modelId="{E2F7B133-DA41-4659-9F09-579555405A8F}" type="presOf" srcId="{7BEC9B98-2639-432E-9827-2CE4F3106269}" destId="{10882672-B662-45EB-B262-9FB14F8B7108}" srcOrd="0" destOrd="0" presId="urn:microsoft.com/office/officeart/2008/layout/LinedList"/>
    <dgm:cxn modelId="{120F9837-A5DE-43C1-8231-888C35275390}" type="presOf" srcId="{85E4FEF4-E2DF-4EEC-AD3E-04028567056C}" destId="{919C685C-F602-47D2-BF41-A310DEA296EC}" srcOrd="0" destOrd="0" presId="urn:microsoft.com/office/officeart/2008/layout/LinedList"/>
    <dgm:cxn modelId="{1D47F646-4342-4723-83F8-502AD3E02D2E}" srcId="{7BEC9B98-2639-432E-9827-2CE4F3106269}" destId="{85E4FEF4-E2DF-4EEC-AD3E-04028567056C}" srcOrd="0" destOrd="0" parTransId="{8B4F8E9D-8D66-4817-8B2F-46948FE6E1D1}" sibTransId="{CB18B0AA-6CD7-4685-9817-4B8B3E2EA614}"/>
    <dgm:cxn modelId="{18099967-81DD-4056-A86F-EE9D6163DEDE}" type="presOf" srcId="{89D1B3CA-0F42-4324-AF05-086A7A96D4C3}" destId="{5E9736D9-B5E0-41CD-9987-FFB977546727}" srcOrd="0" destOrd="0" presId="urn:microsoft.com/office/officeart/2008/layout/LinedList"/>
    <dgm:cxn modelId="{50AEC6FB-3691-4641-9833-F36B4EB55FA1}" srcId="{7BEC9B98-2639-432E-9827-2CE4F3106269}" destId="{89D1B3CA-0F42-4324-AF05-086A7A96D4C3}" srcOrd="1" destOrd="0" parTransId="{5B3C062D-F7C4-40A5-8C3A-B172D71EEC7D}" sibTransId="{A0DBE925-C848-4CBE-9767-4C5B9E0BCE4E}"/>
    <dgm:cxn modelId="{85CE8B93-1BE7-40BD-8922-F5972247C32A}" type="presParOf" srcId="{10882672-B662-45EB-B262-9FB14F8B7108}" destId="{6A5CF946-FE4F-442F-8946-4FB19CE36824}" srcOrd="0" destOrd="0" presId="urn:microsoft.com/office/officeart/2008/layout/LinedList"/>
    <dgm:cxn modelId="{B7385A36-C4AA-4DB9-9403-2440D7793BC4}" type="presParOf" srcId="{10882672-B662-45EB-B262-9FB14F8B7108}" destId="{295FF0CF-BFCF-4891-B203-76E124BA1190}" srcOrd="1" destOrd="0" presId="urn:microsoft.com/office/officeart/2008/layout/LinedList"/>
    <dgm:cxn modelId="{5E30F82D-809E-4B69-BDE2-8C2CBDB59525}" type="presParOf" srcId="{295FF0CF-BFCF-4891-B203-76E124BA1190}" destId="{919C685C-F602-47D2-BF41-A310DEA296EC}" srcOrd="0" destOrd="0" presId="urn:microsoft.com/office/officeart/2008/layout/LinedList"/>
    <dgm:cxn modelId="{E7B84D4D-EE2E-45FA-91AA-A763DDF32C27}" type="presParOf" srcId="{295FF0CF-BFCF-4891-B203-76E124BA1190}" destId="{97CA8F47-C1EF-42CE-AFE4-371BC351EAE2}" srcOrd="1" destOrd="0" presId="urn:microsoft.com/office/officeart/2008/layout/LinedList"/>
    <dgm:cxn modelId="{325A383B-2520-48C6-B9E1-9F30208D79D8}" type="presParOf" srcId="{10882672-B662-45EB-B262-9FB14F8B7108}" destId="{6D630154-9B01-44EF-87C3-BB9847F5859F}" srcOrd="2" destOrd="0" presId="urn:microsoft.com/office/officeart/2008/layout/LinedList"/>
    <dgm:cxn modelId="{DF41F9EB-751E-4D0A-AC71-1E39FF717050}" type="presParOf" srcId="{10882672-B662-45EB-B262-9FB14F8B7108}" destId="{9F4BB3BF-797A-49DF-8CF2-D3876A2CAEF8}" srcOrd="3" destOrd="0" presId="urn:microsoft.com/office/officeart/2008/layout/LinedList"/>
    <dgm:cxn modelId="{A9ECB693-B6BB-4230-B08B-63399FCCEC1E}" type="presParOf" srcId="{9F4BB3BF-797A-49DF-8CF2-D3876A2CAEF8}" destId="{5E9736D9-B5E0-41CD-9987-FFB977546727}" srcOrd="0" destOrd="0" presId="urn:microsoft.com/office/officeart/2008/layout/LinedList"/>
    <dgm:cxn modelId="{591945A9-0FE5-4E23-BC73-C6BD67403621}" type="presParOf" srcId="{9F4BB3BF-797A-49DF-8CF2-D3876A2CAEF8}" destId="{8148CF53-5F48-446E-A479-CF17D93AF1A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C7D60D-77F2-49CE-8DAC-584BC3132352}"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GB"/>
        </a:p>
      </dgm:t>
    </dgm:pt>
    <dgm:pt modelId="{05409376-D63F-472F-9EC6-C4FB02CC4E94}">
      <dgm:prSet/>
      <dgm:spPr/>
      <dgm:t>
        <a:bodyPr/>
        <a:lstStyle/>
        <a:p>
          <a:r>
            <a:rPr lang="en-US" dirty="0"/>
            <a:t>Applications to  study in the UK now have new immigration routes available.</a:t>
          </a:r>
          <a:endParaRPr lang="en-GB" dirty="0"/>
        </a:p>
      </dgm:t>
    </dgm:pt>
    <dgm:pt modelId="{75D625D9-50DD-4C3F-B62C-8F3E5D6B07B9}" type="parTrans" cxnId="{D5D649AB-9558-43DF-9751-61B646E7C09D}">
      <dgm:prSet/>
      <dgm:spPr/>
      <dgm:t>
        <a:bodyPr/>
        <a:lstStyle/>
        <a:p>
          <a:endParaRPr lang="en-GB"/>
        </a:p>
      </dgm:t>
    </dgm:pt>
    <dgm:pt modelId="{A83C44BE-ED2D-4CC6-BCBB-8ACB1F5AF330}" type="sibTrans" cxnId="{D5D649AB-9558-43DF-9751-61B646E7C09D}">
      <dgm:prSet/>
      <dgm:spPr/>
      <dgm:t>
        <a:bodyPr/>
        <a:lstStyle/>
        <a:p>
          <a:endParaRPr lang="en-GB"/>
        </a:p>
      </dgm:t>
    </dgm:pt>
    <dgm:pt modelId="{E1C768BA-2D60-4D3B-98D7-044CFDAFD24F}">
      <dgm:prSet/>
      <dgm:spPr/>
      <dgm:t>
        <a:bodyPr/>
        <a:lstStyle/>
        <a:p>
          <a:r>
            <a:rPr lang="en-US" dirty="0"/>
            <a:t>An immigration system with points has been implemented in the UK.</a:t>
          </a:r>
          <a:endParaRPr lang="en-GB" dirty="0"/>
        </a:p>
      </dgm:t>
    </dgm:pt>
    <dgm:pt modelId="{E37D9D14-51C2-40D1-A527-45F1D8A3D313}" type="parTrans" cxnId="{5EFDE87E-09E5-430A-9F02-13FC9EA1F91F}">
      <dgm:prSet/>
      <dgm:spPr/>
      <dgm:t>
        <a:bodyPr/>
        <a:lstStyle/>
        <a:p>
          <a:endParaRPr lang="en-GB"/>
        </a:p>
      </dgm:t>
    </dgm:pt>
    <dgm:pt modelId="{F5D57426-8949-41A5-BCDD-0B5C6BA3A675}" type="sibTrans" cxnId="{5EFDE87E-09E5-430A-9F02-13FC9EA1F91F}">
      <dgm:prSet/>
      <dgm:spPr/>
      <dgm:t>
        <a:bodyPr/>
        <a:lstStyle/>
        <a:p>
          <a:endParaRPr lang="en-GB"/>
        </a:p>
      </dgm:t>
    </dgm:pt>
    <dgm:pt modelId="{77908F83-575C-4029-9B0E-842670D05EBE}">
      <dgm:prSet/>
      <dgm:spPr/>
      <dgm:t>
        <a:bodyPr/>
        <a:lstStyle/>
        <a:p>
          <a:r>
            <a:rPr lang="en-US" dirty="0"/>
            <a:t>(Gilchrist, 2003)</a:t>
          </a:r>
          <a:endParaRPr lang="en-GB" dirty="0"/>
        </a:p>
      </dgm:t>
    </dgm:pt>
    <dgm:pt modelId="{F2440A99-2FBD-4852-89AF-53910D7FC795}" type="parTrans" cxnId="{83F6DE04-5E0E-4352-BEA8-A8F2BBE3BAEB}">
      <dgm:prSet/>
      <dgm:spPr/>
      <dgm:t>
        <a:bodyPr/>
        <a:lstStyle/>
        <a:p>
          <a:endParaRPr lang="en-GB"/>
        </a:p>
      </dgm:t>
    </dgm:pt>
    <dgm:pt modelId="{6E49C8C2-A577-4FA8-B646-024D2FBD1F38}" type="sibTrans" cxnId="{83F6DE04-5E0E-4352-BEA8-A8F2BBE3BAEB}">
      <dgm:prSet/>
      <dgm:spPr/>
      <dgm:t>
        <a:bodyPr/>
        <a:lstStyle/>
        <a:p>
          <a:endParaRPr lang="en-GB"/>
        </a:p>
      </dgm:t>
    </dgm:pt>
    <dgm:pt modelId="{5B961282-5CED-484F-96A4-A6F23C5AB4E1}" type="pres">
      <dgm:prSet presAssocID="{12C7D60D-77F2-49CE-8DAC-584BC3132352}" presName="vert0" presStyleCnt="0">
        <dgm:presLayoutVars>
          <dgm:dir/>
          <dgm:animOne val="branch"/>
          <dgm:animLvl val="lvl"/>
        </dgm:presLayoutVars>
      </dgm:prSet>
      <dgm:spPr/>
    </dgm:pt>
    <dgm:pt modelId="{E0DA93C6-2D10-48DF-BB8F-1FD6F23C3E84}" type="pres">
      <dgm:prSet presAssocID="{05409376-D63F-472F-9EC6-C4FB02CC4E94}" presName="thickLine" presStyleLbl="alignNode1" presStyleIdx="0" presStyleCnt="3"/>
      <dgm:spPr/>
    </dgm:pt>
    <dgm:pt modelId="{7BC5D954-CDA5-4D88-A28F-D81851790440}" type="pres">
      <dgm:prSet presAssocID="{05409376-D63F-472F-9EC6-C4FB02CC4E94}" presName="horz1" presStyleCnt="0"/>
      <dgm:spPr/>
    </dgm:pt>
    <dgm:pt modelId="{47F57920-F440-4CC8-81CB-ED6AB29FDD60}" type="pres">
      <dgm:prSet presAssocID="{05409376-D63F-472F-9EC6-C4FB02CC4E94}" presName="tx1" presStyleLbl="revTx" presStyleIdx="0" presStyleCnt="3"/>
      <dgm:spPr/>
    </dgm:pt>
    <dgm:pt modelId="{0429701A-692F-4C65-AA30-FBBFE09E674A}" type="pres">
      <dgm:prSet presAssocID="{05409376-D63F-472F-9EC6-C4FB02CC4E94}" presName="vert1" presStyleCnt="0"/>
      <dgm:spPr/>
    </dgm:pt>
    <dgm:pt modelId="{D9E07D9F-40BF-453B-BF5F-7471E827E81C}" type="pres">
      <dgm:prSet presAssocID="{E1C768BA-2D60-4D3B-98D7-044CFDAFD24F}" presName="thickLine" presStyleLbl="alignNode1" presStyleIdx="1" presStyleCnt="3"/>
      <dgm:spPr/>
    </dgm:pt>
    <dgm:pt modelId="{7D246BDE-7B50-43BB-B8C6-97EC7F344F34}" type="pres">
      <dgm:prSet presAssocID="{E1C768BA-2D60-4D3B-98D7-044CFDAFD24F}" presName="horz1" presStyleCnt="0"/>
      <dgm:spPr/>
    </dgm:pt>
    <dgm:pt modelId="{2894DA6D-4DA8-4E80-8EE6-469797BB9444}" type="pres">
      <dgm:prSet presAssocID="{E1C768BA-2D60-4D3B-98D7-044CFDAFD24F}" presName="tx1" presStyleLbl="revTx" presStyleIdx="1" presStyleCnt="3"/>
      <dgm:spPr/>
    </dgm:pt>
    <dgm:pt modelId="{F0AD0C6C-20A5-42EC-AF95-6164F94A7091}" type="pres">
      <dgm:prSet presAssocID="{E1C768BA-2D60-4D3B-98D7-044CFDAFD24F}" presName="vert1" presStyleCnt="0"/>
      <dgm:spPr/>
    </dgm:pt>
    <dgm:pt modelId="{17D049DE-80E2-4363-8766-2D40981279CF}" type="pres">
      <dgm:prSet presAssocID="{77908F83-575C-4029-9B0E-842670D05EBE}" presName="thickLine" presStyleLbl="alignNode1" presStyleIdx="2" presStyleCnt="3"/>
      <dgm:spPr/>
    </dgm:pt>
    <dgm:pt modelId="{C57463E8-A42E-49BA-B77F-8D4B068283E8}" type="pres">
      <dgm:prSet presAssocID="{77908F83-575C-4029-9B0E-842670D05EBE}" presName="horz1" presStyleCnt="0"/>
      <dgm:spPr/>
    </dgm:pt>
    <dgm:pt modelId="{A7BEABCC-3799-482A-B48A-1AB3872B7CE2}" type="pres">
      <dgm:prSet presAssocID="{77908F83-575C-4029-9B0E-842670D05EBE}" presName="tx1" presStyleLbl="revTx" presStyleIdx="2" presStyleCnt="3"/>
      <dgm:spPr/>
    </dgm:pt>
    <dgm:pt modelId="{9E2B2302-97D0-475C-ADE7-DD547646AD79}" type="pres">
      <dgm:prSet presAssocID="{77908F83-575C-4029-9B0E-842670D05EBE}" presName="vert1" presStyleCnt="0"/>
      <dgm:spPr/>
    </dgm:pt>
  </dgm:ptLst>
  <dgm:cxnLst>
    <dgm:cxn modelId="{83F6DE04-5E0E-4352-BEA8-A8F2BBE3BAEB}" srcId="{12C7D60D-77F2-49CE-8DAC-584BC3132352}" destId="{77908F83-575C-4029-9B0E-842670D05EBE}" srcOrd="2" destOrd="0" parTransId="{F2440A99-2FBD-4852-89AF-53910D7FC795}" sibTransId="{6E49C8C2-A577-4FA8-B646-024D2FBD1F38}"/>
    <dgm:cxn modelId="{1A3D5B1F-E25E-4F2E-8DF0-D3973B812838}" type="presOf" srcId="{77908F83-575C-4029-9B0E-842670D05EBE}" destId="{A7BEABCC-3799-482A-B48A-1AB3872B7CE2}" srcOrd="0" destOrd="0" presId="urn:microsoft.com/office/officeart/2008/layout/LinedList"/>
    <dgm:cxn modelId="{1D099363-3211-4B12-8EC6-21C8E024C0B6}" type="presOf" srcId="{12C7D60D-77F2-49CE-8DAC-584BC3132352}" destId="{5B961282-5CED-484F-96A4-A6F23C5AB4E1}" srcOrd="0" destOrd="0" presId="urn:microsoft.com/office/officeart/2008/layout/LinedList"/>
    <dgm:cxn modelId="{5EFDE87E-09E5-430A-9F02-13FC9EA1F91F}" srcId="{12C7D60D-77F2-49CE-8DAC-584BC3132352}" destId="{E1C768BA-2D60-4D3B-98D7-044CFDAFD24F}" srcOrd="1" destOrd="0" parTransId="{E37D9D14-51C2-40D1-A527-45F1D8A3D313}" sibTransId="{F5D57426-8949-41A5-BCDD-0B5C6BA3A675}"/>
    <dgm:cxn modelId="{D5D649AB-9558-43DF-9751-61B646E7C09D}" srcId="{12C7D60D-77F2-49CE-8DAC-584BC3132352}" destId="{05409376-D63F-472F-9EC6-C4FB02CC4E94}" srcOrd="0" destOrd="0" parTransId="{75D625D9-50DD-4C3F-B62C-8F3E5D6B07B9}" sibTransId="{A83C44BE-ED2D-4CC6-BCBB-8ACB1F5AF330}"/>
    <dgm:cxn modelId="{35ACBFC1-F02D-4372-9DAE-584E2D063F6C}" type="presOf" srcId="{05409376-D63F-472F-9EC6-C4FB02CC4E94}" destId="{47F57920-F440-4CC8-81CB-ED6AB29FDD60}" srcOrd="0" destOrd="0" presId="urn:microsoft.com/office/officeart/2008/layout/LinedList"/>
    <dgm:cxn modelId="{6D453BCA-7D37-4BD7-AACE-80C7B60F0670}" type="presOf" srcId="{E1C768BA-2D60-4D3B-98D7-044CFDAFD24F}" destId="{2894DA6D-4DA8-4E80-8EE6-469797BB9444}" srcOrd="0" destOrd="0" presId="urn:microsoft.com/office/officeart/2008/layout/LinedList"/>
    <dgm:cxn modelId="{0D34C71C-BD71-4ED1-82A8-C122A2A8F6FA}" type="presParOf" srcId="{5B961282-5CED-484F-96A4-A6F23C5AB4E1}" destId="{E0DA93C6-2D10-48DF-BB8F-1FD6F23C3E84}" srcOrd="0" destOrd="0" presId="urn:microsoft.com/office/officeart/2008/layout/LinedList"/>
    <dgm:cxn modelId="{D73201BD-B9F5-42B6-8D28-59EA7034500E}" type="presParOf" srcId="{5B961282-5CED-484F-96A4-A6F23C5AB4E1}" destId="{7BC5D954-CDA5-4D88-A28F-D81851790440}" srcOrd="1" destOrd="0" presId="urn:microsoft.com/office/officeart/2008/layout/LinedList"/>
    <dgm:cxn modelId="{445070C4-AF41-40FD-B871-2EFE7C30E8FC}" type="presParOf" srcId="{7BC5D954-CDA5-4D88-A28F-D81851790440}" destId="{47F57920-F440-4CC8-81CB-ED6AB29FDD60}" srcOrd="0" destOrd="0" presId="urn:microsoft.com/office/officeart/2008/layout/LinedList"/>
    <dgm:cxn modelId="{631F5E52-2E7E-4D9E-A6EB-7F89DD77B5A8}" type="presParOf" srcId="{7BC5D954-CDA5-4D88-A28F-D81851790440}" destId="{0429701A-692F-4C65-AA30-FBBFE09E674A}" srcOrd="1" destOrd="0" presId="urn:microsoft.com/office/officeart/2008/layout/LinedList"/>
    <dgm:cxn modelId="{EE2F7CF6-4E02-44CF-8D22-B72AC90B7A60}" type="presParOf" srcId="{5B961282-5CED-484F-96A4-A6F23C5AB4E1}" destId="{D9E07D9F-40BF-453B-BF5F-7471E827E81C}" srcOrd="2" destOrd="0" presId="urn:microsoft.com/office/officeart/2008/layout/LinedList"/>
    <dgm:cxn modelId="{1DA14518-80CC-4EFA-AF75-474A06DF91EE}" type="presParOf" srcId="{5B961282-5CED-484F-96A4-A6F23C5AB4E1}" destId="{7D246BDE-7B50-43BB-B8C6-97EC7F344F34}" srcOrd="3" destOrd="0" presId="urn:microsoft.com/office/officeart/2008/layout/LinedList"/>
    <dgm:cxn modelId="{8051D81A-D990-4CA6-A157-5C978A375EE2}" type="presParOf" srcId="{7D246BDE-7B50-43BB-B8C6-97EC7F344F34}" destId="{2894DA6D-4DA8-4E80-8EE6-469797BB9444}" srcOrd="0" destOrd="0" presId="urn:microsoft.com/office/officeart/2008/layout/LinedList"/>
    <dgm:cxn modelId="{8A3AE8CC-E959-4C87-BA62-0F4E49119A5C}" type="presParOf" srcId="{7D246BDE-7B50-43BB-B8C6-97EC7F344F34}" destId="{F0AD0C6C-20A5-42EC-AF95-6164F94A7091}" srcOrd="1" destOrd="0" presId="urn:microsoft.com/office/officeart/2008/layout/LinedList"/>
    <dgm:cxn modelId="{09F3D91A-E334-478C-892F-BE35BE81A013}" type="presParOf" srcId="{5B961282-5CED-484F-96A4-A6F23C5AB4E1}" destId="{17D049DE-80E2-4363-8766-2D40981279CF}" srcOrd="4" destOrd="0" presId="urn:microsoft.com/office/officeart/2008/layout/LinedList"/>
    <dgm:cxn modelId="{95301B6F-42CA-4290-B90C-F8A21109E014}" type="presParOf" srcId="{5B961282-5CED-484F-96A4-A6F23C5AB4E1}" destId="{C57463E8-A42E-49BA-B77F-8D4B068283E8}" srcOrd="5" destOrd="0" presId="urn:microsoft.com/office/officeart/2008/layout/LinedList"/>
    <dgm:cxn modelId="{0523AF3B-4827-4434-9F2D-F1B52F87293F}" type="presParOf" srcId="{C57463E8-A42E-49BA-B77F-8D4B068283E8}" destId="{A7BEABCC-3799-482A-B48A-1AB3872B7CE2}" srcOrd="0" destOrd="0" presId="urn:microsoft.com/office/officeart/2008/layout/LinedList"/>
    <dgm:cxn modelId="{7A4E9099-607F-44D1-80C7-695C8C9FF384}" type="presParOf" srcId="{C57463E8-A42E-49BA-B77F-8D4B068283E8}" destId="{9E2B2302-97D0-475C-ADE7-DD547646AD7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F6B16-2999-4E3A-BE99-8ABEEA77D36A}">
      <dsp:nvSpPr>
        <dsp:cNvPr id="0" name=""/>
        <dsp:cNvSpPr/>
      </dsp:nvSpPr>
      <dsp:spPr>
        <a:xfrm>
          <a:off x="0" y="1980"/>
          <a:ext cx="9404352"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F061A3-B93F-46E9-8EE1-F8A5718E6B30}">
      <dsp:nvSpPr>
        <dsp:cNvPr id="0" name=""/>
        <dsp:cNvSpPr/>
      </dsp:nvSpPr>
      <dsp:spPr>
        <a:xfrm>
          <a:off x="0" y="1980"/>
          <a:ext cx="9404352" cy="135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A community is described as the connections, allegiances, identities, and passions that bring people together or install pride in a location, a thing, a practice, or an activity (Christens and </a:t>
          </a:r>
          <a:r>
            <a:rPr lang="en-US" sz="2000" kern="1200" dirty="0" err="1"/>
            <a:t>Inzos</a:t>
          </a:r>
          <a:r>
            <a:rPr lang="en-US" sz="2000" kern="1200" dirty="0"/>
            <a:t>, 2015).</a:t>
          </a:r>
          <a:endParaRPr lang="en-GB" sz="2000" kern="1200" dirty="0"/>
        </a:p>
      </dsp:txBody>
      <dsp:txXfrm>
        <a:off x="0" y="1980"/>
        <a:ext cx="9404352" cy="1350824"/>
      </dsp:txXfrm>
    </dsp:sp>
    <dsp:sp modelId="{15A6154F-F721-4680-87F6-5DA89D5A54E8}">
      <dsp:nvSpPr>
        <dsp:cNvPr id="0" name=""/>
        <dsp:cNvSpPr/>
      </dsp:nvSpPr>
      <dsp:spPr>
        <a:xfrm>
          <a:off x="0" y="1352804"/>
          <a:ext cx="9404352" cy="0"/>
        </a:xfrm>
        <a:prstGeom prst="line">
          <a:avLst/>
        </a:prstGeom>
        <a:solidFill>
          <a:schemeClr val="accent5">
            <a:hueOff val="3118619"/>
            <a:satOff val="-2006"/>
            <a:lumOff val="1372"/>
            <a:alphaOff val="0"/>
          </a:schemeClr>
        </a:solidFill>
        <a:ln w="19050" cap="rnd" cmpd="sng" algn="ctr">
          <a:solidFill>
            <a:schemeClr val="accent5">
              <a:hueOff val="3118619"/>
              <a:satOff val="-2006"/>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50B723-B39D-4A20-8690-9395AD15BD9A}">
      <dsp:nvSpPr>
        <dsp:cNvPr id="0" name=""/>
        <dsp:cNvSpPr/>
      </dsp:nvSpPr>
      <dsp:spPr>
        <a:xfrm>
          <a:off x="0" y="1352804"/>
          <a:ext cx="9404352" cy="135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Community development is a process where organizations support residents in identifying and resolving issues that are significant to them (Phillips and Pittman 2008).</a:t>
          </a:r>
          <a:endParaRPr lang="en-GB" sz="2000" kern="1200" dirty="0"/>
        </a:p>
      </dsp:txBody>
      <dsp:txXfrm>
        <a:off x="0" y="1352804"/>
        <a:ext cx="9404352" cy="1350824"/>
      </dsp:txXfrm>
    </dsp:sp>
    <dsp:sp modelId="{A0D53BE9-F0B1-4DFE-8732-62B86924002D}">
      <dsp:nvSpPr>
        <dsp:cNvPr id="0" name=""/>
        <dsp:cNvSpPr/>
      </dsp:nvSpPr>
      <dsp:spPr>
        <a:xfrm>
          <a:off x="0" y="2703629"/>
          <a:ext cx="9404352" cy="0"/>
        </a:xfrm>
        <a:prstGeom prst="line">
          <a:avLst/>
        </a:prstGeom>
        <a:solidFill>
          <a:schemeClr val="accent5">
            <a:hueOff val="6237238"/>
            <a:satOff val="-4013"/>
            <a:lumOff val="2744"/>
            <a:alphaOff val="0"/>
          </a:schemeClr>
        </a:solidFill>
        <a:ln w="19050" cap="rnd" cmpd="sng" algn="ctr">
          <a:solidFill>
            <a:schemeClr val="accent5">
              <a:hueOff val="6237238"/>
              <a:satOff val="-4013"/>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3B2543-6211-4ED5-90AD-BD6AA014B7C3}">
      <dsp:nvSpPr>
        <dsp:cNvPr id="0" name=""/>
        <dsp:cNvSpPr/>
      </dsp:nvSpPr>
      <dsp:spPr>
        <a:xfrm>
          <a:off x="0" y="2703629"/>
          <a:ext cx="9404352" cy="1350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Communities can include, among others, children, women, the elderly, persons with disabilities, people from ethnic minorities, people who travel, are incarcerated, patients in hospitals, those who live in care facilities, people who are unemployed or homeless (</a:t>
          </a:r>
          <a:r>
            <a:rPr lang="en-US" sz="2000" kern="1200" dirty="0" err="1"/>
            <a:t>Ledwith</a:t>
          </a:r>
          <a:r>
            <a:rPr lang="en-US" sz="2000" kern="1200" dirty="0"/>
            <a:t>, 2020).</a:t>
          </a:r>
          <a:endParaRPr lang="en-GB" sz="2000" kern="1200" dirty="0"/>
        </a:p>
      </dsp:txBody>
      <dsp:txXfrm>
        <a:off x="0" y="2703629"/>
        <a:ext cx="9404352" cy="1350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0CF0D-86E4-4DFF-85CC-877D2EF7CB13}">
      <dsp:nvSpPr>
        <dsp:cNvPr id="0" name=""/>
        <dsp:cNvSpPr/>
      </dsp:nvSpPr>
      <dsp:spPr>
        <a:xfrm>
          <a:off x="0" y="1266"/>
          <a:ext cx="940435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C5BE32-2790-4E44-8BBC-AC610E510E3A}">
      <dsp:nvSpPr>
        <dsp:cNvPr id="0" name=""/>
        <dsp:cNvSpPr/>
      </dsp:nvSpPr>
      <dsp:spPr>
        <a:xfrm>
          <a:off x="0" y="1266"/>
          <a:ext cx="9404352" cy="1887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An immigrant is defined as a person who comes to live in a foreign country. Immigration is the act of moving to a new place with the purpose of settling down and making it their home (Christens and </a:t>
          </a:r>
          <a:r>
            <a:rPr lang="en-GB" sz="2000" kern="1200" dirty="0" err="1"/>
            <a:t>Inzos</a:t>
          </a:r>
          <a:r>
            <a:rPr lang="en-GB" sz="2000" kern="1200" dirty="0"/>
            <a:t>, 2015)</a:t>
          </a:r>
        </a:p>
      </dsp:txBody>
      <dsp:txXfrm>
        <a:off x="0" y="1266"/>
        <a:ext cx="9404352" cy="1887035"/>
      </dsp:txXfrm>
    </dsp:sp>
    <dsp:sp modelId="{08DB06A8-0F4C-4D8F-9101-C29F34D70FAD}">
      <dsp:nvSpPr>
        <dsp:cNvPr id="0" name=""/>
        <dsp:cNvSpPr/>
      </dsp:nvSpPr>
      <dsp:spPr>
        <a:xfrm>
          <a:off x="0" y="1888302"/>
          <a:ext cx="9404352"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70CD84-2CC1-44E4-930E-34167AC3EE61}">
      <dsp:nvSpPr>
        <dsp:cNvPr id="0" name=""/>
        <dsp:cNvSpPr/>
      </dsp:nvSpPr>
      <dsp:spPr>
        <a:xfrm>
          <a:off x="0" y="1888302"/>
          <a:ext cx="9404352" cy="2166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 individual's decision to immigrate could be </a:t>
          </a:r>
          <a:r>
            <a:rPr lang="en-GB" sz="2000" kern="1200"/>
            <a:t>influenced by </a:t>
          </a:r>
          <a:r>
            <a:rPr lang="en-GB" sz="2000" kern="1200" dirty="0"/>
            <a:t>numerous factors which should be taken into consideration, including the potential for employment, the necessity to leave a dangerous situation, environmental concerns, the desire to further one's education, or the desire to be near family. A person who resides in a country other than their country of birth is known as an immigrant. (Vargas and </a:t>
          </a:r>
          <a:r>
            <a:rPr lang="en-GB" sz="2000" kern="1200" dirty="0" err="1"/>
            <a:t>Rienzo</a:t>
          </a:r>
          <a:r>
            <a:rPr lang="en-GB" sz="2000" kern="1200" dirty="0"/>
            <a:t>, 2020)</a:t>
          </a:r>
        </a:p>
      </dsp:txBody>
      <dsp:txXfrm>
        <a:off x="0" y="1888302"/>
        <a:ext cx="9404352" cy="21668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06C562-5461-4E74-8782-2B349415B022}">
      <dsp:nvSpPr>
        <dsp:cNvPr id="0" name=""/>
        <dsp:cNvSpPr/>
      </dsp:nvSpPr>
      <dsp:spPr>
        <a:xfrm>
          <a:off x="0" y="1037"/>
          <a:ext cx="6495847"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8EB0FA-33E2-48D0-83F0-874969CCF26F}">
      <dsp:nvSpPr>
        <dsp:cNvPr id="0" name=""/>
        <dsp:cNvSpPr/>
      </dsp:nvSpPr>
      <dsp:spPr>
        <a:xfrm>
          <a:off x="0" y="1037"/>
          <a:ext cx="6489503" cy="1251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Currently, the UK's largest ethnically diverse group is British Indians. The community includes people who are born in England with Indian origin and those that migrate from India to the UK (Vargas and </a:t>
          </a:r>
          <a:r>
            <a:rPr lang="en-GB" sz="1900" b="1" kern="1200" dirty="0" err="1"/>
            <a:t>Rienzo</a:t>
          </a:r>
          <a:r>
            <a:rPr lang="en-GB" sz="1900" b="1" kern="1200" dirty="0"/>
            <a:t> 2020)</a:t>
          </a:r>
          <a:endParaRPr lang="en-US" sz="1900" kern="1200" dirty="0"/>
        </a:p>
      </dsp:txBody>
      <dsp:txXfrm>
        <a:off x="0" y="1037"/>
        <a:ext cx="6489503" cy="1251313"/>
      </dsp:txXfrm>
    </dsp:sp>
    <dsp:sp modelId="{98B30D78-6698-44BE-818E-F4B1E262B7E7}">
      <dsp:nvSpPr>
        <dsp:cNvPr id="0" name=""/>
        <dsp:cNvSpPr/>
      </dsp:nvSpPr>
      <dsp:spPr>
        <a:xfrm>
          <a:off x="0" y="1252351"/>
          <a:ext cx="6495847"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796336-FF85-4367-A248-9E58F9DF6DAF}">
      <dsp:nvSpPr>
        <dsp:cNvPr id="0" name=""/>
        <dsp:cNvSpPr/>
      </dsp:nvSpPr>
      <dsp:spPr>
        <a:xfrm>
          <a:off x="0" y="1252351"/>
          <a:ext cx="6495847" cy="1224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The highest non-British population in 2021 was 896,000 Indian nationals living in the United Kingdom. With 682,000 people, Polish was the second-largest nationality (Vargas and </a:t>
          </a:r>
          <a:r>
            <a:rPr lang="en-GB" sz="1900" b="1" kern="1200" dirty="0" err="1"/>
            <a:t>Rienzo</a:t>
          </a:r>
          <a:r>
            <a:rPr lang="en-GB" sz="1900" b="1" kern="1200" dirty="0"/>
            <a:t> 2020)</a:t>
          </a:r>
          <a:endParaRPr lang="en-US" sz="1900" kern="1200" dirty="0"/>
        </a:p>
      </dsp:txBody>
      <dsp:txXfrm>
        <a:off x="0" y="1252351"/>
        <a:ext cx="6495847" cy="12243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6FD63-F725-4470-A88A-15DBB4F56BBE}">
      <dsp:nvSpPr>
        <dsp:cNvPr id="0" name=""/>
        <dsp:cNvSpPr/>
      </dsp:nvSpPr>
      <dsp:spPr>
        <a:xfrm>
          <a:off x="0" y="0"/>
          <a:ext cx="10237408"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7784720-11E3-4E9B-A26C-8D210407325F}">
      <dsp:nvSpPr>
        <dsp:cNvPr id="0" name=""/>
        <dsp:cNvSpPr/>
      </dsp:nvSpPr>
      <dsp:spPr>
        <a:xfrm>
          <a:off x="0" y="0"/>
          <a:ext cx="10237408" cy="2173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latin typeface="+mn-lt"/>
              <a:cs typeface="Arial" panose="020B0604020202020204" pitchFamily="34" charset="0"/>
            </a:rPr>
            <a:t>Providers and families reported that immigrant families’ anxiety and uncertainty have sharply grown as a result of the shifting political and legal landscape, which has a detrimental impact on families and puts more strain on local organizations and communities. They also emphasized the growing restrictions on service providers and local communities, such as stress and among family assistance workers and harder times providing services, especially legal support to families in light of ongoing and hazy policy changes. They also highlighted these challenges in their speeches (Billings, 2000).</a:t>
          </a:r>
        </a:p>
      </dsp:txBody>
      <dsp:txXfrm>
        <a:off x="0" y="0"/>
        <a:ext cx="10237408" cy="2173417"/>
      </dsp:txXfrm>
    </dsp:sp>
    <dsp:sp modelId="{51286490-5152-4494-8C11-166AB40A6B91}">
      <dsp:nvSpPr>
        <dsp:cNvPr id="0" name=""/>
        <dsp:cNvSpPr/>
      </dsp:nvSpPr>
      <dsp:spPr>
        <a:xfrm>
          <a:off x="0" y="2173417"/>
          <a:ext cx="10237408"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175EA2E-7DF9-430B-B6C1-0EDAD1967F98}">
      <dsp:nvSpPr>
        <dsp:cNvPr id="0" name=""/>
        <dsp:cNvSpPr/>
      </dsp:nvSpPr>
      <dsp:spPr>
        <a:xfrm>
          <a:off x="0" y="2173417"/>
          <a:ext cx="10237408" cy="2173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dirty="0"/>
            <a:t>An increased chance of deportation, potential negative impacts on the ability to change status and/or sponsor family and having to refund money are just a few of the worries that families have while using programs and services, according to families and service providers (</a:t>
          </a:r>
          <a:r>
            <a:rPr lang="en-US" sz="1800" b="1" kern="1200" dirty="0" err="1"/>
            <a:t>Borjas</a:t>
          </a:r>
          <a:r>
            <a:rPr lang="en-US" sz="1800" b="1" kern="1200" dirty="0"/>
            <a:t>, 2018).</a:t>
          </a:r>
          <a:endParaRPr lang="en-US" sz="1800" kern="1200" dirty="0"/>
        </a:p>
      </dsp:txBody>
      <dsp:txXfrm>
        <a:off x="0" y="2173417"/>
        <a:ext cx="10237408" cy="21734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AA0C66-960F-4980-B1F2-AFD9DBE78D08}">
      <dsp:nvSpPr>
        <dsp:cNvPr id="0" name=""/>
        <dsp:cNvSpPr/>
      </dsp:nvSpPr>
      <dsp:spPr>
        <a:xfrm>
          <a:off x="0" y="76245"/>
          <a:ext cx="6827363"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A3A2C4E-1F6B-4072-99A0-EB61EAAB166E}">
      <dsp:nvSpPr>
        <dsp:cNvPr id="0" name=""/>
        <dsp:cNvSpPr/>
      </dsp:nvSpPr>
      <dsp:spPr>
        <a:xfrm>
          <a:off x="0" y="0"/>
          <a:ext cx="6827363" cy="2743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0" i="0" kern="1200" dirty="0">
              <a:latin typeface="Arial" panose="020B0604020202020204" pitchFamily="34" charset="0"/>
              <a:cs typeface="Arial" panose="020B0604020202020204" pitchFamily="34" charset="0"/>
            </a:rPr>
            <a:t>Numerous factors can lead to discrimination against immigrants, some of which also affect ethnic minorities who were born in the UK. This could be a result of characteristics like ethnicity and race, as well as characteristics that are unique to people who were born overseas, including having a foreign accent or holding credentials from a foreign country (</a:t>
          </a:r>
          <a:r>
            <a:rPr lang="en-US" sz="2300" b="0" i="0" kern="1200" dirty="0" err="1">
              <a:latin typeface="Arial" panose="020B0604020202020204" pitchFamily="34" charset="0"/>
              <a:cs typeface="Arial" panose="020B0604020202020204" pitchFamily="34" charset="0"/>
            </a:rPr>
            <a:t>Atkison</a:t>
          </a:r>
          <a:r>
            <a:rPr lang="en-US" sz="2300" b="0" i="0" kern="1200" dirty="0">
              <a:latin typeface="Arial" panose="020B0604020202020204" pitchFamily="34" charset="0"/>
              <a:cs typeface="Arial" panose="020B0604020202020204" pitchFamily="34" charset="0"/>
            </a:rPr>
            <a:t> et al., 2012</a:t>
          </a:r>
          <a:r>
            <a:rPr lang="en-US" sz="2300" b="1" i="0" kern="1200" dirty="0">
              <a:latin typeface="+mn-lt"/>
              <a:cs typeface="Arial" panose="020B0604020202020204" pitchFamily="34" charset="0"/>
            </a:rPr>
            <a:t>)</a:t>
          </a:r>
          <a:endParaRPr lang="en-US" sz="2300" b="1" kern="1200" dirty="0">
            <a:latin typeface="+mn-lt"/>
            <a:cs typeface="Arial" panose="020B0604020202020204" pitchFamily="34" charset="0"/>
          </a:endParaRPr>
        </a:p>
      </dsp:txBody>
      <dsp:txXfrm>
        <a:off x="0" y="0"/>
        <a:ext cx="6827363" cy="2743046"/>
      </dsp:txXfrm>
    </dsp:sp>
    <dsp:sp modelId="{319CF415-0843-4B24-B407-4F7AEC547B77}">
      <dsp:nvSpPr>
        <dsp:cNvPr id="0" name=""/>
        <dsp:cNvSpPr/>
      </dsp:nvSpPr>
      <dsp:spPr>
        <a:xfrm>
          <a:off x="0" y="2819292"/>
          <a:ext cx="6827363" cy="0"/>
        </a:xfrm>
        <a:prstGeom prst="line">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CE3CC983-BBF6-47B3-99F9-8ACF58E798FB}">
      <dsp:nvSpPr>
        <dsp:cNvPr id="0" name=""/>
        <dsp:cNvSpPr/>
      </dsp:nvSpPr>
      <dsp:spPr>
        <a:xfrm>
          <a:off x="0" y="2967964"/>
          <a:ext cx="2686629" cy="921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i="0" kern="1200" dirty="0"/>
            <a:t>RACIAL DISCRIMINATION</a:t>
          </a:r>
          <a:endParaRPr lang="en-US" sz="2400" b="1" kern="1200" dirty="0"/>
        </a:p>
      </dsp:txBody>
      <dsp:txXfrm>
        <a:off x="0" y="2967964"/>
        <a:ext cx="2686629" cy="921116"/>
      </dsp:txXfrm>
    </dsp:sp>
    <dsp:sp modelId="{231342C2-5B56-44E6-A404-EA8025A02E24}">
      <dsp:nvSpPr>
        <dsp:cNvPr id="0" name=""/>
        <dsp:cNvSpPr/>
      </dsp:nvSpPr>
      <dsp:spPr>
        <a:xfrm>
          <a:off x="2667817" y="3465261"/>
          <a:ext cx="4121771" cy="2243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0" kern="1200" dirty="0"/>
            <a:t>According to Miles, (2004) racism is a problem that affects everyone in a social setting where it is articulated and supports discriminatory practices.</a:t>
          </a:r>
          <a:endParaRPr lang="en-US" sz="2000" b="1" kern="1200" dirty="0"/>
        </a:p>
      </dsp:txBody>
      <dsp:txXfrm>
        <a:off x="2667817" y="3465261"/>
        <a:ext cx="4121771" cy="2243113"/>
      </dsp:txXfrm>
    </dsp:sp>
    <dsp:sp modelId="{D95F9DAD-86D6-4844-892B-126117BBBD94}">
      <dsp:nvSpPr>
        <dsp:cNvPr id="0" name=""/>
        <dsp:cNvSpPr/>
      </dsp:nvSpPr>
      <dsp:spPr>
        <a:xfrm>
          <a:off x="2686629" y="5347267"/>
          <a:ext cx="628730" cy="0"/>
        </a:xfrm>
        <a:prstGeom prst="line">
          <a:avLst/>
        </a:prstGeom>
        <a:solidFill>
          <a:schemeClr val="accent2">
            <a:hueOff val="0"/>
            <a:satOff val="0"/>
            <a:lumOff val="0"/>
            <a:alphaOff val="0"/>
          </a:schemeClr>
        </a:solidFill>
        <a:ln w="19050"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D24D8-1FF7-4119-A18A-8181D8643DB3}">
      <dsp:nvSpPr>
        <dsp:cNvPr id="0" name=""/>
        <dsp:cNvSpPr/>
      </dsp:nvSpPr>
      <dsp:spPr>
        <a:xfrm>
          <a:off x="0" y="0"/>
          <a:ext cx="10895369"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9B7BA6-E27B-45BC-B73C-B9C58B49EEB2}">
      <dsp:nvSpPr>
        <dsp:cNvPr id="0" name=""/>
        <dsp:cNvSpPr/>
      </dsp:nvSpPr>
      <dsp:spPr>
        <a:xfrm>
          <a:off x="0" y="0"/>
          <a:ext cx="10895369" cy="1702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0" i="0" kern="1200" dirty="0">
              <a:latin typeface="Arial" panose="020B0604020202020204" pitchFamily="34" charset="0"/>
              <a:cs typeface="Arial" panose="020B0604020202020204" pitchFamily="34" charset="0"/>
            </a:rPr>
            <a:t>Treat immigrants with respect and dignity, not giving them the unfair treatment, part of Equality ACT 2010 (GOV.UK,2013).</a:t>
          </a:r>
          <a:endParaRPr lang="en-US" sz="3600" i="0" kern="1200" dirty="0">
            <a:latin typeface="Arial" panose="020B0604020202020204" pitchFamily="34" charset="0"/>
            <a:cs typeface="Arial" panose="020B0604020202020204" pitchFamily="34" charset="0"/>
          </a:endParaRPr>
        </a:p>
      </dsp:txBody>
      <dsp:txXfrm>
        <a:off x="0" y="0"/>
        <a:ext cx="10895369" cy="1702138"/>
      </dsp:txXfrm>
    </dsp:sp>
    <dsp:sp modelId="{EA8D30AB-4843-4152-976A-2F7A0F41294A}">
      <dsp:nvSpPr>
        <dsp:cNvPr id="0" name=""/>
        <dsp:cNvSpPr/>
      </dsp:nvSpPr>
      <dsp:spPr>
        <a:xfrm>
          <a:off x="0" y="1702138"/>
          <a:ext cx="10895369"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DC2315-31B2-4592-9C09-B7D10957FC9E}">
      <dsp:nvSpPr>
        <dsp:cNvPr id="0" name=""/>
        <dsp:cNvSpPr/>
      </dsp:nvSpPr>
      <dsp:spPr>
        <a:xfrm>
          <a:off x="0" y="1702138"/>
          <a:ext cx="10895369" cy="1702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0" i="0" kern="1200" dirty="0">
              <a:latin typeface="Arial" panose="020B0604020202020204" pitchFamily="34" charset="0"/>
              <a:cs typeface="Arial" panose="020B0604020202020204" pitchFamily="34" charset="0"/>
            </a:rPr>
            <a:t>Under the Human Rights Act 1998, everyone has freedom to manifest their own religion or beliefs (Equality and Human Rights Commision,2018).</a:t>
          </a:r>
          <a:endParaRPr lang="en-US" sz="3600" kern="1200" dirty="0">
            <a:latin typeface="Arial" panose="020B0604020202020204" pitchFamily="34" charset="0"/>
            <a:cs typeface="Arial" panose="020B0604020202020204" pitchFamily="34" charset="0"/>
          </a:endParaRPr>
        </a:p>
      </dsp:txBody>
      <dsp:txXfrm>
        <a:off x="0" y="1702138"/>
        <a:ext cx="10895369" cy="17021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CF946-FE4F-442F-8946-4FB19CE36824}">
      <dsp:nvSpPr>
        <dsp:cNvPr id="0" name=""/>
        <dsp:cNvSpPr/>
      </dsp:nvSpPr>
      <dsp:spPr>
        <a:xfrm>
          <a:off x="0" y="0"/>
          <a:ext cx="6496050"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919C685C-F602-47D2-BF41-A310DEA296EC}">
      <dsp:nvSpPr>
        <dsp:cNvPr id="0" name=""/>
        <dsp:cNvSpPr/>
      </dsp:nvSpPr>
      <dsp:spPr>
        <a:xfrm>
          <a:off x="0" y="0"/>
          <a:ext cx="6496050"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Migrant Children Project (MCP) advocate immigrants, about their rights to remain in the country. </a:t>
          </a:r>
          <a:endParaRPr lang="en-US" sz="2100" kern="1200" dirty="0"/>
        </a:p>
      </dsp:txBody>
      <dsp:txXfrm>
        <a:off x="0" y="0"/>
        <a:ext cx="6496050" cy="2286000"/>
      </dsp:txXfrm>
    </dsp:sp>
    <dsp:sp modelId="{6D630154-9B01-44EF-87C3-BB9847F5859F}">
      <dsp:nvSpPr>
        <dsp:cNvPr id="0" name=""/>
        <dsp:cNvSpPr/>
      </dsp:nvSpPr>
      <dsp:spPr>
        <a:xfrm>
          <a:off x="0" y="2286000"/>
          <a:ext cx="6496050" cy="0"/>
        </a:xfrm>
        <a:prstGeom prst="line">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5E9736D9-B5E0-41CD-9987-FFB977546727}">
      <dsp:nvSpPr>
        <dsp:cNvPr id="0" name=""/>
        <dsp:cNvSpPr/>
      </dsp:nvSpPr>
      <dsp:spPr>
        <a:xfrm>
          <a:off x="0" y="2286000"/>
          <a:ext cx="6496050" cy="228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MCP is makes sure that migrant children and their family are aware of support and protection in the country of settlement. That there are programs for pre-settlement / permanent settlement status for them. Empowering them to feel safer and in control of the process that influence their lives (Beehive, 2022).</a:t>
          </a:r>
          <a:endParaRPr lang="en-US" sz="2100" kern="1200" dirty="0"/>
        </a:p>
      </dsp:txBody>
      <dsp:txXfrm>
        <a:off x="0" y="2286000"/>
        <a:ext cx="6496050" cy="2286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A93C6-2D10-48DF-BB8F-1FD6F23C3E84}">
      <dsp:nvSpPr>
        <dsp:cNvPr id="0" name=""/>
        <dsp:cNvSpPr/>
      </dsp:nvSpPr>
      <dsp:spPr>
        <a:xfrm>
          <a:off x="0" y="2232"/>
          <a:ext cx="6496050"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7F57920-F440-4CC8-81CB-ED6AB29FDD60}">
      <dsp:nvSpPr>
        <dsp:cNvPr id="0" name=""/>
        <dsp:cNvSpPr/>
      </dsp:nvSpPr>
      <dsp:spPr>
        <a:xfrm>
          <a:off x="0" y="2232"/>
          <a:ext cx="649605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Applications to  study in the UK now have new immigration routes available.</a:t>
          </a:r>
          <a:endParaRPr lang="en-GB" sz="3000" kern="1200" dirty="0"/>
        </a:p>
      </dsp:txBody>
      <dsp:txXfrm>
        <a:off x="0" y="2232"/>
        <a:ext cx="6496050" cy="1522511"/>
      </dsp:txXfrm>
    </dsp:sp>
    <dsp:sp modelId="{D9E07D9F-40BF-453B-BF5F-7471E827E81C}">
      <dsp:nvSpPr>
        <dsp:cNvPr id="0" name=""/>
        <dsp:cNvSpPr/>
      </dsp:nvSpPr>
      <dsp:spPr>
        <a:xfrm>
          <a:off x="0" y="1524744"/>
          <a:ext cx="6496050" cy="0"/>
        </a:xfrm>
        <a:prstGeom prst="line">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w="9525" cap="rnd" cmpd="sng" algn="ctr">
          <a:solidFill>
            <a:schemeClr val="accent2">
              <a:hueOff val="677407"/>
              <a:satOff val="-3316"/>
              <a:lumOff val="1862"/>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894DA6D-4DA8-4E80-8EE6-469797BB9444}">
      <dsp:nvSpPr>
        <dsp:cNvPr id="0" name=""/>
        <dsp:cNvSpPr/>
      </dsp:nvSpPr>
      <dsp:spPr>
        <a:xfrm>
          <a:off x="0" y="1524744"/>
          <a:ext cx="649605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An immigration system with points has been implemented in the UK.</a:t>
          </a:r>
          <a:endParaRPr lang="en-GB" sz="3000" kern="1200" dirty="0"/>
        </a:p>
      </dsp:txBody>
      <dsp:txXfrm>
        <a:off x="0" y="1524744"/>
        <a:ext cx="6496050" cy="1522511"/>
      </dsp:txXfrm>
    </dsp:sp>
    <dsp:sp modelId="{17D049DE-80E2-4363-8766-2D40981279CF}">
      <dsp:nvSpPr>
        <dsp:cNvPr id="0" name=""/>
        <dsp:cNvSpPr/>
      </dsp:nvSpPr>
      <dsp:spPr>
        <a:xfrm>
          <a:off x="0" y="3047255"/>
          <a:ext cx="6496050" cy="0"/>
        </a:xfrm>
        <a:prstGeom prst="line">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A7BEABCC-3799-482A-B48A-1AB3872B7CE2}">
      <dsp:nvSpPr>
        <dsp:cNvPr id="0" name=""/>
        <dsp:cNvSpPr/>
      </dsp:nvSpPr>
      <dsp:spPr>
        <a:xfrm>
          <a:off x="0" y="3047255"/>
          <a:ext cx="649605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(Gilchrist, 2003)</a:t>
          </a:r>
          <a:endParaRPr lang="en-GB" sz="3000" kern="1200" dirty="0"/>
        </a:p>
      </dsp:txBody>
      <dsp:txXfrm>
        <a:off x="0" y="3047255"/>
        <a:ext cx="6496050" cy="152251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C0BA46-3D5D-40D5-9650-B3B7ED179F29}" type="datetimeFigureOut">
              <a:t>8/7/2022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E20A5-9D16-4F24-AE52-E7A635675735}" type="slidenum">
              <a:t>‹#›</a:t>
            </a:fld>
            <a:endParaRPr lang="en-US" dirty="0"/>
          </a:p>
        </p:txBody>
      </p:sp>
    </p:spTree>
    <p:extLst>
      <p:ext uri="{BB962C8B-B14F-4D97-AF65-F5344CB8AC3E}">
        <p14:creationId xmlns:p14="http://schemas.microsoft.com/office/powerpoint/2010/main" val="1585180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8E20A5-9D16-4F24-AE52-E7A635675735}" type="slidenum">
              <a:t>1</a:t>
            </a:fld>
            <a:endParaRPr lang="en-US" dirty="0"/>
          </a:p>
        </p:txBody>
      </p:sp>
    </p:spTree>
    <p:extLst>
      <p:ext uri="{BB962C8B-B14F-4D97-AF65-F5344CB8AC3E}">
        <p14:creationId xmlns:p14="http://schemas.microsoft.com/office/powerpoint/2010/main" val="802819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a:p>
            <a:endParaRPr lang="en-GB" b="1"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D8E20A5-9D16-4F24-AE52-E7A635675735}" type="slidenum">
              <a:t>2</a:t>
            </a:fld>
            <a:endParaRPr lang="en-US"/>
          </a:p>
        </p:txBody>
      </p:sp>
    </p:spTree>
    <p:extLst>
      <p:ext uri="{BB962C8B-B14F-4D97-AF65-F5344CB8AC3E}">
        <p14:creationId xmlns:p14="http://schemas.microsoft.com/office/powerpoint/2010/main" val="22249489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D8E20A5-9D16-4F24-AE52-E7A635675735}" type="slidenum">
              <a:t>3</a:t>
            </a:fld>
            <a:endParaRPr lang="en-US"/>
          </a:p>
        </p:txBody>
      </p:sp>
    </p:spTree>
    <p:extLst>
      <p:ext uri="{BB962C8B-B14F-4D97-AF65-F5344CB8AC3E}">
        <p14:creationId xmlns:p14="http://schemas.microsoft.com/office/powerpoint/2010/main" val="1212155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900"/>
              </a:spcBef>
            </a:pPr>
            <a:endParaRPr lang="en-US" dirty="0"/>
          </a:p>
        </p:txBody>
      </p:sp>
      <p:sp>
        <p:nvSpPr>
          <p:cNvPr id="4" name="Slide Number Placeholder 3"/>
          <p:cNvSpPr>
            <a:spLocks noGrp="1"/>
          </p:cNvSpPr>
          <p:nvPr>
            <p:ph type="sldNum" sz="quarter" idx="5"/>
          </p:nvPr>
        </p:nvSpPr>
        <p:spPr/>
        <p:txBody>
          <a:bodyPr/>
          <a:lstStyle/>
          <a:p>
            <a:fld id="{5D8E20A5-9D16-4F24-AE52-E7A635675735}" type="slidenum">
              <a:t>4</a:t>
            </a:fld>
            <a:endParaRPr lang="en-US"/>
          </a:p>
        </p:txBody>
      </p:sp>
    </p:spTree>
    <p:extLst>
      <p:ext uri="{BB962C8B-B14F-4D97-AF65-F5344CB8AC3E}">
        <p14:creationId xmlns:p14="http://schemas.microsoft.com/office/powerpoint/2010/main" val="4107057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D8E20A5-9D16-4F24-AE52-E7A635675735}" type="slidenum">
              <a:t>5</a:t>
            </a:fld>
            <a:endParaRPr lang="en-US"/>
          </a:p>
        </p:txBody>
      </p:sp>
    </p:spTree>
    <p:extLst>
      <p:ext uri="{BB962C8B-B14F-4D97-AF65-F5344CB8AC3E}">
        <p14:creationId xmlns:p14="http://schemas.microsoft.com/office/powerpoint/2010/main" val="2199868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D8E20A5-9D16-4F24-AE52-E7A635675735}" type="slidenum">
              <a:t>6</a:t>
            </a:fld>
            <a:endParaRPr lang="en-US"/>
          </a:p>
        </p:txBody>
      </p:sp>
    </p:spTree>
    <p:extLst>
      <p:ext uri="{BB962C8B-B14F-4D97-AF65-F5344CB8AC3E}">
        <p14:creationId xmlns:p14="http://schemas.microsoft.com/office/powerpoint/2010/main" val="38024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E20A5-9D16-4F24-AE52-E7A635675735}" type="slidenum">
              <a:rPr lang="en-GB" smtClean="0"/>
              <a:t>7</a:t>
            </a:fld>
            <a:endParaRPr lang="en-GB"/>
          </a:p>
        </p:txBody>
      </p:sp>
    </p:spTree>
    <p:extLst>
      <p:ext uri="{BB962C8B-B14F-4D97-AF65-F5344CB8AC3E}">
        <p14:creationId xmlns:p14="http://schemas.microsoft.com/office/powerpoint/2010/main" val="1603062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ea typeface="Calibri"/>
              <a:cs typeface="Calibri"/>
            </a:endParaRPr>
          </a:p>
        </p:txBody>
      </p:sp>
      <p:sp>
        <p:nvSpPr>
          <p:cNvPr id="4" name="Slide Number Placeholder 3"/>
          <p:cNvSpPr>
            <a:spLocks noGrp="1"/>
          </p:cNvSpPr>
          <p:nvPr>
            <p:ph type="sldNum" sz="quarter" idx="5"/>
          </p:nvPr>
        </p:nvSpPr>
        <p:spPr/>
        <p:txBody>
          <a:bodyPr/>
          <a:lstStyle/>
          <a:p>
            <a:fld id="{5D8E20A5-9D16-4F24-AE52-E7A635675735}" type="slidenum">
              <a:t>9</a:t>
            </a:fld>
            <a:endParaRPr lang="en-US"/>
          </a:p>
        </p:txBody>
      </p:sp>
    </p:spTree>
    <p:extLst>
      <p:ext uri="{BB962C8B-B14F-4D97-AF65-F5344CB8AC3E}">
        <p14:creationId xmlns:p14="http://schemas.microsoft.com/office/powerpoint/2010/main" val="2519663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Clr>
                <a:schemeClr val="accent1"/>
              </a:buClr>
              <a:buFont typeface="Wingdings" panose="05000000000000000000" pitchFamily="2" charset="2"/>
              <a:buChar char="q"/>
            </a:pPr>
            <a:endParaRPr lang="en-GB" dirty="0"/>
          </a:p>
        </p:txBody>
      </p:sp>
      <p:sp>
        <p:nvSpPr>
          <p:cNvPr id="4" name="Slide Number Placeholder 3"/>
          <p:cNvSpPr>
            <a:spLocks noGrp="1"/>
          </p:cNvSpPr>
          <p:nvPr>
            <p:ph type="sldNum" sz="quarter" idx="5"/>
          </p:nvPr>
        </p:nvSpPr>
        <p:spPr/>
        <p:txBody>
          <a:bodyPr/>
          <a:lstStyle/>
          <a:p>
            <a:fld id="{5D8E20A5-9D16-4F24-AE52-E7A635675735}" type="slidenum">
              <a:rPr lang="en-GB" smtClean="0"/>
              <a:t>10</a:t>
            </a:fld>
            <a:endParaRPr lang="en-GB"/>
          </a:p>
        </p:txBody>
      </p:sp>
    </p:spTree>
    <p:extLst>
      <p:ext uri="{BB962C8B-B14F-4D97-AF65-F5344CB8AC3E}">
        <p14:creationId xmlns:p14="http://schemas.microsoft.com/office/powerpoint/2010/main" val="1478002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E20A5-9D16-4F24-AE52-E7A635675735}" type="slidenum">
              <a:rPr lang="en-GB" smtClean="0"/>
              <a:t>11</a:t>
            </a:fld>
            <a:endParaRPr lang="en-GB"/>
          </a:p>
        </p:txBody>
      </p:sp>
    </p:spTree>
    <p:extLst>
      <p:ext uri="{BB962C8B-B14F-4D97-AF65-F5344CB8AC3E}">
        <p14:creationId xmlns:p14="http://schemas.microsoft.com/office/powerpoint/2010/main" val="2619334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E20A5-9D16-4F24-AE52-E7A635675735}" type="slidenum">
              <a:rPr lang="en-GB" smtClean="0"/>
              <a:t>12</a:t>
            </a:fld>
            <a:endParaRPr lang="en-GB"/>
          </a:p>
        </p:txBody>
      </p:sp>
    </p:spTree>
    <p:extLst>
      <p:ext uri="{BB962C8B-B14F-4D97-AF65-F5344CB8AC3E}">
        <p14:creationId xmlns:p14="http://schemas.microsoft.com/office/powerpoint/2010/main" val="5076894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D8E20A5-9D16-4F24-AE52-E7A635675735}" type="slidenum">
              <a:rPr lang="en-GB" smtClean="0"/>
              <a:t>13</a:t>
            </a:fld>
            <a:endParaRPr lang="en-GB" dirty="0"/>
          </a:p>
        </p:txBody>
      </p:sp>
    </p:spTree>
    <p:extLst>
      <p:ext uri="{BB962C8B-B14F-4D97-AF65-F5344CB8AC3E}">
        <p14:creationId xmlns:p14="http://schemas.microsoft.com/office/powerpoint/2010/main" val="31167186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i="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D8E20A5-9D16-4F24-AE52-E7A635675735}" type="slidenum">
              <a:t>14</a:t>
            </a:fld>
            <a:endParaRPr lang="en-US"/>
          </a:p>
        </p:txBody>
      </p:sp>
    </p:spTree>
    <p:extLst>
      <p:ext uri="{BB962C8B-B14F-4D97-AF65-F5344CB8AC3E}">
        <p14:creationId xmlns:p14="http://schemas.microsoft.com/office/powerpoint/2010/main" val="30483197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E20A5-9D16-4F24-AE52-E7A635675735}" type="slidenum">
              <a:rPr lang="en-GB" smtClean="0"/>
              <a:t>15</a:t>
            </a:fld>
            <a:endParaRPr lang="en-GB"/>
          </a:p>
        </p:txBody>
      </p:sp>
    </p:spTree>
    <p:extLst>
      <p:ext uri="{BB962C8B-B14F-4D97-AF65-F5344CB8AC3E}">
        <p14:creationId xmlns:p14="http://schemas.microsoft.com/office/powerpoint/2010/main" val="32091404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D8E20A5-9D16-4F24-AE52-E7A635675735}" type="slidenum">
              <a:t>16</a:t>
            </a:fld>
            <a:endParaRPr lang="en-US"/>
          </a:p>
        </p:txBody>
      </p:sp>
    </p:spTree>
    <p:extLst>
      <p:ext uri="{BB962C8B-B14F-4D97-AF65-F5344CB8AC3E}">
        <p14:creationId xmlns:p14="http://schemas.microsoft.com/office/powerpoint/2010/main" val="14499748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Immigrant community in the UK faces problems that need to be addressed using the appropriate community development approaches. These issues include among others, austerity and racial discrimination.</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To address racism and austerity, respectively, the suggested community development techniques are needs-based and rights-based such as: lows, advocacy, policy’s that can be used to protect the immigrant community. </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D8E20A5-9D16-4F24-AE52-E7A635675735}" type="slidenum">
              <a:t>17</a:t>
            </a:fld>
            <a:endParaRPr lang="en-US"/>
          </a:p>
        </p:txBody>
      </p:sp>
    </p:spTree>
    <p:extLst>
      <p:ext uri="{BB962C8B-B14F-4D97-AF65-F5344CB8AC3E}">
        <p14:creationId xmlns:p14="http://schemas.microsoft.com/office/powerpoint/2010/main" val="4109498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8E20A5-9D16-4F24-AE52-E7A635675735}" type="slidenum">
              <a:rPr lang="en-GB" smtClean="0"/>
              <a:t>19</a:t>
            </a:fld>
            <a:endParaRPr lang="en-GB" dirty="0"/>
          </a:p>
        </p:txBody>
      </p:sp>
    </p:spTree>
    <p:extLst>
      <p:ext uri="{BB962C8B-B14F-4D97-AF65-F5344CB8AC3E}">
        <p14:creationId xmlns:p14="http://schemas.microsoft.com/office/powerpoint/2010/main" val="3714779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l"/>
            <a:fld id="{A5B0A250-5CC0-1746-B209-08E8B0DAE6AF}" type="datetimeFigureOut">
              <a:rPr lang="en-US" smtClean="0"/>
              <a:pPr algn="l"/>
              <a:t>8/7/2022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86951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5B0A250-5CC0-1746-B209-08E8B0DAE6AF}" type="datetimeFigureOut">
              <a:rPr lang="en-US" smtClean="0"/>
              <a:t>8/7/2022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800927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t>8/7/2022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415175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B0A250-5CC0-1746-B209-08E8B0DAE6AF}" type="datetimeFigureOut">
              <a:rPr lang="en-US" smtClean="0"/>
              <a:t>8/7/2022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22903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B0A250-5CC0-1746-B209-08E8B0DAE6AF}" type="datetimeFigureOut">
              <a:rPr lang="en-US" smtClean="0"/>
              <a:t>8/7/2022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966435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5B0A250-5CC0-1746-B209-08E8B0DAE6AF}" type="datetimeFigureOut">
              <a:rPr lang="en-US" smtClean="0"/>
              <a:t>8/7/2022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991226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5B0A250-5CC0-1746-B209-08E8B0DAE6AF}" type="datetimeFigureOut">
              <a:rPr lang="en-US" smtClean="0"/>
              <a:pPr/>
              <a:t>8/7/2022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43221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5B0A250-5CC0-1746-B209-08E8B0DAE6AF}" type="datetimeFigureOut">
              <a:rPr lang="en-US" smtClean="0"/>
              <a:t>8/7/2022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910270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8/7/2022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665920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8/7/2022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778098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8/7/2022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542753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8/7/2022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229476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8/7/2022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5480787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5B0A250-5CC0-1746-B209-08E8B0DAE6AF}" type="datetimeFigureOut">
              <a:rPr lang="en-US" smtClean="0"/>
              <a:pPr/>
              <a:t>8/7/2022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376937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5B0A250-5CC0-1746-B209-08E8B0DAE6AF}" type="datetimeFigureOut">
              <a:rPr lang="en-US" smtClean="0"/>
              <a:pPr/>
              <a:t>8/7/2022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810565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8/7/2022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2489226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8/7/2022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170780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5B0A250-5CC0-1746-B209-08E8B0DAE6AF}" type="datetimeFigureOut">
              <a:rPr lang="en-US" smtClean="0"/>
              <a:pPr/>
              <a:t>8/7/2022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90596858"/>
      </p:ext>
    </p:extLst>
  </p:cSld>
  <p:clrMap bg1="dk1" tx1="lt1" bg2="dk2" tx2="lt2" accent1="accent1" accent2="accent2" accent3="accent3" accent4="accent4" accent5="accent5" accent6="accent6" hlink="hlink" folHlink="folHlink"/>
  <p:sldLayoutIdLst>
    <p:sldLayoutId id="2147484270" r:id="rId1"/>
    <p:sldLayoutId id="2147484271" r:id="rId2"/>
    <p:sldLayoutId id="2147484272" r:id="rId3"/>
    <p:sldLayoutId id="2147484273" r:id="rId4"/>
    <p:sldLayoutId id="2147484274" r:id="rId5"/>
    <p:sldLayoutId id="2147484275" r:id="rId6"/>
    <p:sldLayoutId id="2147484276" r:id="rId7"/>
    <p:sldLayoutId id="2147484277" r:id="rId8"/>
    <p:sldLayoutId id="2147484278" r:id="rId9"/>
    <p:sldLayoutId id="2147484279" r:id="rId10"/>
    <p:sldLayoutId id="2147484280" r:id="rId11"/>
    <p:sldLayoutId id="2147484281" r:id="rId12"/>
    <p:sldLayoutId id="2147484282" r:id="rId13"/>
    <p:sldLayoutId id="2147484283" r:id="rId14"/>
    <p:sldLayoutId id="2147484284" r:id="rId15"/>
    <p:sldLayoutId id="2147484285" r:id="rId16"/>
    <p:sldLayoutId id="214748428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coram.org.uk/how-we-do-it/upholding-childrens-rights/migrant" TargetMode="External"/><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hyperlink" Target="https://www.gov.uk/guidance/equality-act-2010-guidance" TargetMode="External"/><Relationship Id="rId4" Type="http://schemas.openxmlformats.org/officeDocument/2006/relationships/hyperlink" Target="https://www.equalityhumanrights.com/en/human-rights/human-rights-act"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sohs.alnap.org/system/files/content/resource/files/main/12395.pdf#:~:text=In" TargetMode="External"/><Relationship Id="rId5" Type="http://schemas.openxmlformats.org/officeDocument/2006/relationships/hyperlink" Target="https://migrationobservatory.ox.ac.uk/resources/briefings/Ani" TargetMode="External"/><Relationship Id="rId4" Type="http://schemas.openxmlformats.org/officeDocument/2006/relationships/hyperlink" Target="https://www.jstor.org/stable/442577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3" name="Picture 4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5" name="Oval 4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7" name="Picture 4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9" name="Picture 4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1" name="Rectangle 5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224006" y="629266"/>
            <a:ext cx="4985469" cy="1469878"/>
          </a:xfrm>
        </p:spPr>
        <p:txBody>
          <a:bodyPr vert="horz" lIns="91440" tIns="45720" rIns="91440" bIns="45720" rtlCol="0" anchor="t">
            <a:normAutofit/>
          </a:bodyPr>
          <a:lstStyle/>
          <a:p>
            <a:r>
              <a:rPr lang="en-US" sz="3900" b="0" i="0" kern="1200" dirty="0">
                <a:solidFill>
                  <a:schemeClr val="tx2"/>
                </a:solidFill>
                <a:latin typeface="+mj-lt"/>
                <a:ea typeface="+mj-ea"/>
                <a:cs typeface="+mj-cs"/>
              </a:rPr>
              <a:t>COMMUNITY CARE AND DEVELOPMENT</a:t>
            </a:r>
          </a:p>
        </p:txBody>
      </p:sp>
      <p:pic>
        <p:nvPicPr>
          <p:cNvPr id="13" name="Picture 12" descr="Text&#10;&#10;Description automatically generated">
            <a:extLst>
              <a:ext uri="{FF2B5EF4-FFF2-40B4-BE49-F238E27FC236}">
                <a16:creationId xmlns:a16="http://schemas.microsoft.com/office/drawing/2014/main" id="{D005B141-8C8C-444E-B310-BE7825229B34}"/>
              </a:ext>
            </a:extLst>
          </p:cNvPr>
          <p:cNvPicPr>
            <a:picLocks noChangeAspect="1"/>
          </p:cNvPicPr>
          <p:nvPr/>
        </p:nvPicPr>
        <p:blipFill rotWithShape="1">
          <a:blip r:embed="rId8"/>
          <a:srcRect l="11704" r="1943" b="1"/>
          <a:stretch/>
        </p:blipFill>
        <p:spPr>
          <a:xfrm>
            <a:off x="636914" y="2236469"/>
            <a:ext cx="4261089" cy="2467223"/>
          </a:xfrm>
          <a:prstGeom prst="rect">
            <a:avLst/>
          </a:prstGeom>
          <a:effectLst>
            <a:outerShdw blurRad="50800" dist="38100" dir="5400000" algn="t" rotWithShape="0">
              <a:prstClr val="black">
                <a:alpha val="43000"/>
              </a:prstClr>
            </a:outerShdw>
          </a:effectLst>
        </p:spPr>
      </p:pic>
      <p:sp>
        <p:nvSpPr>
          <p:cNvPr id="3" name="Subtitle 2"/>
          <p:cNvSpPr>
            <a:spLocks noGrp="1"/>
          </p:cNvSpPr>
          <p:nvPr>
            <p:ph type="subTitle" idx="1"/>
          </p:nvPr>
        </p:nvSpPr>
        <p:spPr>
          <a:xfrm>
            <a:off x="5224005" y="2337683"/>
            <a:ext cx="4985470" cy="3910716"/>
          </a:xfrm>
        </p:spPr>
        <p:txBody>
          <a:bodyPr vert="horz" lIns="91440" tIns="45720" rIns="91440" bIns="45720" rtlCol="0">
            <a:normAutofit/>
          </a:bodyPr>
          <a:lstStyle/>
          <a:p>
            <a:pPr marL="342900" indent="-342900">
              <a:buFont typeface="Wingdings 3" charset="2"/>
              <a:buChar char=""/>
            </a:pPr>
            <a:r>
              <a:rPr lang="en-US" dirty="0">
                <a:solidFill>
                  <a:schemeClr val="tx1"/>
                </a:solidFill>
              </a:rPr>
              <a:t> </a:t>
            </a:r>
            <a:r>
              <a:rPr lang="en-US" u="sng" dirty="0">
                <a:solidFill>
                  <a:schemeClr val="tx1"/>
                </a:solidFill>
              </a:rPr>
              <a:t>Student</a:t>
            </a:r>
            <a:r>
              <a:rPr lang="en-US" dirty="0">
                <a:solidFill>
                  <a:schemeClr val="tx1"/>
                </a:solidFill>
              </a:rPr>
              <a:t> </a:t>
            </a:r>
            <a:r>
              <a:rPr lang="en-US" u="sng" dirty="0">
                <a:solidFill>
                  <a:schemeClr val="tx1"/>
                </a:solidFill>
              </a:rPr>
              <a:t>name</a:t>
            </a:r>
            <a:r>
              <a:rPr lang="en-US" dirty="0">
                <a:solidFill>
                  <a:schemeClr val="tx1"/>
                </a:solidFill>
              </a:rPr>
              <a:t>: </a:t>
            </a:r>
            <a:r>
              <a:rPr lang="en-US" u="sng" dirty="0">
                <a:solidFill>
                  <a:schemeClr val="tx1"/>
                </a:solidFill>
              </a:rPr>
              <a:t>Maria</a:t>
            </a:r>
            <a:r>
              <a:rPr lang="en-US" dirty="0">
                <a:solidFill>
                  <a:schemeClr val="tx1"/>
                </a:solidFill>
              </a:rPr>
              <a:t> </a:t>
            </a:r>
            <a:r>
              <a:rPr lang="en-US" u="sng" dirty="0">
                <a:solidFill>
                  <a:schemeClr val="tx1"/>
                </a:solidFill>
              </a:rPr>
              <a:t>Dandu</a:t>
            </a:r>
          </a:p>
          <a:p>
            <a:pPr marL="342900" indent="-342900">
              <a:buFont typeface="Wingdings 3" charset="2"/>
              <a:buChar char=""/>
            </a:pPr>
            <a:r>
              <a:rPr lang="en-US" u="sng" dirty="0">
                <a:solidFill>
                  <a:schemeClr val="tx1"/>
                </a:solidFill>
              </a:rPr>
              <a:t>Student ID: 1810151</a:t>
            </a:r>
          </a:p>
          <a:p>
            <a:pPr marL="342900" indent="-342900">
              <a:buFont typeface="Wingdings 3" charset="2"/>
              <a:buChar char=""/>
            </a:pPr>
            <a:r>
              <a:rPr lang="en-US" u="sng" dirty="0">
                <a:solidFill>
                  <a:schemeClr val="tx1"/>
                </a:solidFill>
              </a:rPr>
              <a:t>Module code: BMHP6022_LON</a:t>
            </a:r>
          </a:p>
          <a:p>
            <a:pPr marL="342900" indent="-342900">
              <a:buFont typeface="Wingdings 3" charset="2"/>
              <a:buChar char=""/>
            </a:pPr>
            <a:r>
              <a:rPr lang="en-US" u="sng" dirty="0">
                <a:solidFill>
                  <a:schemeClr val="tx1"/>
                </a:solidFill>
              </a:rPr>
              <a:t>Lecturer name: Chizoba Esio-Bassey</a:t>
            </a:r>
          </a:p>
          <a:p>
            <a:pPr marL="342900" indent="-342900">
              <a:buFont typeface="Wingdings 3" charset="2"/>
              <a:buChar char=""/>
            </a:pPr>
            <a:r>
              <a:rPr lang="en-US" u="sng" dirty="0">
                <a:solidFill>
                  <a:schemeClr val="tx1"/>
                </a:solidFill>
              </a:rPr>
              <a:t>Submission date: 05.08.2022</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700"/>
                                        <p:tgtEl>
                                          <p:spTgt spid="3">
                                            <p:txEl>
                                              <p:pRg st="2" end="2"/>
                                            </p:txEl>
                                          </p:spTgt>
                                        </p:tgtEl>
                                      </p:cBhvr>
                                    </p:animEffect>
                                  </p:childTnLst>
                                </p:cTn>
                              </p:par>
                              <p:par>
                                <p:cTn id="14" presetID="10" presetClass="entr" presetSubtype="0" fill="hold" grpId="0" nodeType="withEffect">
                                  <p:stCondLst>
                                    <p:cond delay="1500"/>
                                  </p:stCondLst>
                                  <p:iterate>
                                    <p:tmPct val="10000"/>
                                  </p:iterate>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700"/>
                                        <p:tgtEl>
                                          <p:spTgt spid="3">
                                            <p:txEl>
                                              <p:pRg st="3" end="3"/>
                                            </p:txEl>
                                          </p:spTgt>
                                        </p:tgtEl>
                                      </p:cBhvr>
                                    </p:animEffect>
                                  </p:childTnLst>
                                </p:cTn>
                              </p:par>
                              <p:par>
                                <p:cTn id="17" presetID="10" presetClass="entr" presetSubtype="0" fill="hold" grpId="0" nodeType="withEffect">
                                  <p:stCondLst>
                                    <p:cond delay="1500"/>
                                  </p:stCondLst>
                                  <p:iterate>
                                    <p:tmPct val="10000"/>
                                  </p:iterate>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700"/>
                                        <p:tgtEl>
                                          <p:spTgt spid="3">
                                            <p:txEl>
                                              <p:pRg st="4" end="4"/>
                                            </p:txEl>
                                          </p:spTgt>
                                        </p:tgtEl>
                                      </p:cBhvr>
                                    </p:animEffect>
                                  </p:childTnLst>
                                </p:cTn>
                              </p:par>
                              <p:par>
                                <p:cTn id="20" presetID="10" presetClass="entr" presetSubtype="0" fill="hold" grpId="0" nodeType="withEffect">
                                  <p:stCondLst>
                                    <p:cond delay="1000"/>
                                  </p:stCondLst>
                                  <p:iterate>
                                    <p:tmPct val="10000"/>
                                  </p:iterate>
                                  <p:childTnLst>
                                    <p:set>
                                      <p:cBhvr>
                                        <p:cTn id="21" dur="1" fill="hold">
                                          <p:stCondLst>
                                            <p:cond delay="0"/>
                                          </p:stCondLst>
                                        </p:cTn>
                                        <p:tgtEl>
                                          <p:spTgt spid="2"/>
                                        </p:tgtEl>
                                        <p:attrNameLst>
                                          <p:attrName>style.visibility</p:attrName>
                                        </p:attrNameLst>
                                      </p:cBhvr>
                                      <p:to>
                                        <p:strVal val="visible"/>
                                      </p:to>
                                    </p:set>
                                    <p:animEffect transition="in" filter="fade">
                                      <p:cBhvr>
                                        <p:cTn id="22"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430A9CE-21D0-B792-0626-4BD491039CD0}"/>
              </a:ext>
            </a:extLst>
          </p:cNvPr>
          <p:cNvSpPr>
            <a:spLocks noGrp="1"/>
          </p:cNvSpPr>
          <p:nvPr>
            <p:ph type="title"/>
          </p:nvPr>
        </p:nvSpPr>
        <p:spPr>
          <a:xfrm>
            <a:off x="646111" y="452718"/>
            <a:ext cx="9404723" cy="1400530"/>
          </a:xfrm>
        </p:spPr>
        <p:txBody>
          <a:bodyPr vert="horz" lIns="91440" tIns="45720" rIns="91440" bIns="45720" rtlCol="0">
            <a:normAutofit/>
          </a:bodyPr>
          <a:lstStyle/>
          <a:p>
            <a:r>
              <a:rPr lang="en-US" b="0" i="0" kern="1200">
                <a:latin typeface="+mj-lt"/>
                <a:ea typeface="+mj-ea"/>
                <a:cs typeface="+mj-cs"/>
              </a:rPr>
              <a:t>Introduction </a:t>
            </a:r>
            <a:br>
              <a:rPr lang="en-US" b="0" i="0" kern="1200">
                <a:latin typeface="+mj-lt"/>
                <a:ea typeface="+mj-ea"/>
                <a:cs typeface="+mj-cs"/>
              </a:rPr>
            </a:br>
            <a:endParaRPr lang="en-US" b="0" i="0" kern="1200">
              <a:latin typeface="+mj-lt"/>
              <a:ea typeface="+mj-ea"/>
              <a:cs typeface="+mj-cs"/>
            </a:endParaRPr>
          </a:p>
        </p:txBody>
      </p:sp>
      <p:sp>
        <p:nvSpPr>
          <p:cNvPr id="4" name="TextBox 3">
            <a:extLst>
              <a:ext uri="{FF2B5EF4-FFF2-40B4-BE49-F238E27FC236}">
                <a16:creationId xmlns:a16="http://schemas.microsoft.com/office/drawing/2014/main" id="{768776A7-880A-CB0E-ADBD-047D63DC7AD7}"/>
              </a:ext>
            </a:extLst>
          </p:cNvPr>
          <p:cNvSpPr txBox="1"/>
          <p:nvPr/>
        </p:nvSpPr>
        <p:spPr>
          <a:xfrm>
            <a:off x="454325" y="5141344"/>
            <a:ext cx="5201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p>
        </p:txBody>
      </p:sp>
      <p:graphicFrame>
        <p:nvGraphicFramePr>
          <p:cNvPr id="2" name="Diagram 1">
            <a:extLst>
              <a:ext uri="{FF2B5EF4-FFF2-40B4-BE49-F238E27FC236}">
                <a16:creationId xmlns:a16="http://schemas.microsoft.com/office/drawing/2014/main" id="{16562243-DA23-BDA1-CF7A-C3286D01B594}"/>
              </a:ext>
            </a:extLst>
          </p:cNvPr>
          <p:cNvGraphicFramePr/>
          <p:nvPr>
            <p:extLst>
              <p:ext uri="{D42A27DB-BD31-4B8C-83A1-F6EECF244321}">
                <p14:modId xmlns:p14="http://schemas.microsoft.com/office/powerpoint/2010/main" val="2282021014"/>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29888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1681E-6F83-435D-50D9-DEB4B1DEF565}"/>
              </a:ext>
            </a:extLst>
          </p:cNvPr>
          <p:cNvSpPr>
            <a:spLocks noGrp="1"/>
          </p:cNvSpPr>
          <p:nvPr>
            <p:ph type="title"/>
          </p:nvPr>
        </p:nvSpPr>
        <p:spPr>
          <a:xfrm>
            <a:off x="646111" y="452718"/>
            <a:ext cx="9404723" cy="1400530"/>
          </a:xfrm>
        </p:spPr>
        <p:txBody>
          <a:bodyPr>
            <a:normAutofit/>
          </a:bodyPr>
          <a:lstStyle/>
          <a:p>
            <a:r>
              <a:rPr lang="en-US" dirty="0"/>
              <a:t>IMMIGRANTS</a:t>
            </a:r>
          </a:p>
        </p:txBody>
      </p:sp>
      <p:graphicFrame>
        <p:nvGraphicFramePr>
          <p:cNvPr id="4" name="Content Placeholder 3">
            <a:extLst>
              <a:ext uri="{FF2B5EF4-FFF2-40B4-BE49-F238E27FC236}">
                <a16:creationId xmlns:a16="http://schemas.microsoft.com/office/drawing/2014/main" id="{27294B3A-D32B-7E9B-B298-A95C67853904}"/>
              </a:ext>
            </a:extLst>
          </p:cNvPr>
          <p:cNvGraphicFramePr>
            <a:graphicFrameLocks noGrp="1"/>
          </p:cNvGraphicFramePr>
          <p:nvPr>
            <p:ph idx="1"/>
            <p:extLst>
              <p:ext uri="{D42A27DB-BD31-4B8C-83A1-F6EECF244321}">
                <p14:modId xmlns:p14="http://schemas.microsoft.com/office/powerpoint/2010/main" val="1080572189"/>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2785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7AA39-086E-5BBF-FF10-27F8DED70619}"/>
              </a:ext>
            </a:extLst>
          </p:cNvPr>
          <p:cNvSpPr>
            <a:spLocks noGrp="1"/>
          </p:cNvSpPr>
          <p:nvPr>
            <p:ph type="title"/>
          </p:nvPr>
        </p:nvSpPr>
        <p:spPr>
          <a:xfrm>
            <a:off x="716613" y="934066"/>
            <a:ext cx="3908395" cy="989672"/>
          </a:xfrm>
        </p:spPr>
        <p:txBody>
          <a:bodyPr anchor="ctr">
            <a:normAutofit fontScale="90000"/>
          </a:bodyPr>
          <a:lstStyle/>
          <a:p>
            <a:r>
              <a:rPr lang="en-US" sz="3700" b="1" dirty="0">
                <a:solidFill>
                  <a:schemeClr val="tx1"/>
                </a:solidFill>
              </a:rPr>
              <a:t>INDIAN IMMIGRANTS  </a:t>
            </a:r>
            <a:endParaRPr lang="en-US" sz="3700" b="1" dirty="0">
              <a:solidFill>
                <a:schemeClr val="bg1"/>
              </a:solidFill>
            </a:endParaRPr>
          </a:p>
        </p:txBody>
      </p:sp>
      <p:graphicFrame>
        <p:nvGraphicFramePr>
          <p:cNvPr id="8" name="Content Placeholder 2">
            <a:extLst>
              <a:ext uri="{FF2B5EF4-FFF2-40B4-BE49-F238E27FC236}">
                <a16:creationId xmlns:a16="http://schemas.microsoft.com/office/drawing/2014/main" id="{EB8EFACA-258F-BBDE-6938-EEEE0E4A64B7}"/>
              </a:ext>
            </a:extLst>
          </p:cNvPr>
          <p:cNvGraphicFramePr>
            <a:graphicFrameLocks noGrp="1"/>
          </p:cNvGraphicFramePr>
          <p:nvPr>
            <p:ph idx="1"/>
            <p:extLst>
              <p:ext uri="{D42A27DB-BD31-4B8C-83A1-F6EECF244321}">
                <p14:modId xmlns:p14="http://schemas.microsoft.com/office/powerpoint/2010/main" val="4074403779"/>
              </p:ext>
            </p:extLst>
          </p:nvPr>
        </p:nvGraphicFramePr>
        <p:xfrm>
          <a:off x="5048452" y="779490"/>
          <a:ext cx="6495847" cy="2477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Chart, bar chart&#10;&#10;Description automatically generated">
            <a:extLst>
              <a:ext uri="{FF2B5EF4-FFF2-40B4-BE49-F238E27FC236}">
                <a16:creationId xmlns:a16="http://schemas.microsoft.com/office/drawing/2014/main" id="{9A7BC277-D407-8779-0E0F-AD39F48C8E51}"/>
              </a:ext>
            </a:extLst>
          </p:cNvPr>
          <p:cNvPicPr>
            <a:picLocks noChangeAspect="1"/>
          </p:cNvPicPr>
          <p:nvPr/>
        </p:nvPicPr>
        <p:blipFill>
          <a:blip r:embed="rId8"/>
          <a:stretch>
            <a:fillRect/>
          </a:stretch>
        </p:blipFill>
        <p:spPr>
          <a:xfrm>
            <a:off x="0" y="3709641"/>
            <a:ext cx="11544299" cy="2477743"/>
          </a:xfrm>
          <a:prstGeom prst="rect">
            <a:avLst/>
          </a:prstGeom>
          <a:effectLst/>
        </p:spPr>
      </p:pic>
      <p:sp>
        <p:nvSpPr>
          <p:cNvPr id="3" name="TextBox 2">
            <a:extLst>
              <a:ext uri="{FF2B5EF4-FFF2-40B4-BE49-F238E27FC236}">
                <a16:creationId xmlns:a16="http://schemas.microsoft.com/office/drawing/2014/main" id="{1588D50A-0DFD-5418-B5CF-D963F6A0CD7A}"/>
              </a:ext>
            </a:extLst>
          </p:cNvPr>
          <p:cNvSpPr txBox="1"/>
          <p:nvPr/>
        </p:nvSpPr>
        <p:spPr>
          <a:xfrm>
            <a:off x="7422716" y="6455126"/>
            <a:ext cx="4007283" cy="369332"/>
          </a:xfrm>
          <a:prstGeom prst="rect">
            <a:avLst/>
          </a:prstGeom>
          <a:noFill/>
        </p:spPr>
        <p:txBody>
          <a:bodyPr wrap="square" rtlCol="0">
            <a:spAutoFit/>
          </a:bodyPr>
          <a:lstStyle/>
          <a:p>
            <a:pPr lvl="0"/>
            <a:r>
              <a:rPr lang="en-GB" b="1" dirty="0"/>
              <a:t>Source: (Vargas and </a:t>
            </a:r>
            <a:r>
              <a:rPr lang="en-GB" b="1" dirty="0" err="1"/>
              <a:t>Rienzo</a:t>
            </a:r>
            <a:r>
              <a:rPr lang="en-GB" b="1" dirty="0"/>
              <a:t> 2020)</a:t>
            </a:r>
            <a:endParaRPr lang="en-GB" dirty="0"/>
          </a:p>
        </p:txBody>
      </p:sp>
      <p:sp>
        <p:nvSpPr>
          <p:cNvPr id="4" name="TextBox 3">
            <a:extLst>
              <a:ext uri="{FF2B5EF4-FFF2-40B4-BE49-F238E27FC236}">
                <a16:creationId xmlns:a16="http://schemas.microsoft.com/office/drawing/2014/main" id="{31458102-5739-D05E-233E-1E49A5610478}"/>
              </a:ext>
            </a:extLst>
          </p:cNvPr>
          <p:cNvSpPr txBox="1"/>
          <p:nvPr/>
        </p:nvSpPr>
        <p:spPr>
          <a:xfrm>
            <a:off x="374754" y="3257233"/>
            <a:ext cx="2023671" cy="369332"/>
          </a:xfrm>
          <a:prstGeom prst="rect">
            <a:avLst/>
          </a:prstGeom>
          <a:noFill/>
        </p:spPr>
        <p:txBody>
          <a:bodyPr wrap="square" rtlCol="0">
            <a:spAutoFit/>
          </a:bodyPr>
          <a:lstStyle/>
          <a:p>
            <a:r>
              <a:rPr lang="en-GB" dirty="0">
                <a:solidFill>
                  <a:schemeClr val="bg1"/>
                </a:solidFill>
              </a:rPr>
              <a:t>Figure 1</a:t>
            </a:r>
          </a:p>
        </p:txBody>
      </p:sp>
    </p:spTree>
    <p:extLst>
      <p:ext uri="{BB962C8B-B14F-4D97-AF65-F5344CB8AC3E}">
        <p14:creationId xmlns:p14="http://schemas.microsoft.com/office/powerpoint/2010/main" val="96650290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31">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5" name="Rectangle 33">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6"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0D112FC-4D50-741C-CF40-91BF78E336EA}"/>
              </a:ext>
            </a:extLst>
          </p:cNvPr>
          <p:cNvSpPr>
            <a:spLocks noGrp="1"/>
          </p:cNvSpPr>
          <p:nvPr>
            <p:ph type="title"/>
          </p:nvPr>
        </p:nvSpPr>
        <p:spPr>
          <a:xfrm>
            <a:off x="648930" y="629267"/>
            <a:ext cx="9252154" cy="1016654"/>
          </a:xfrm>
        </p:spPr>
        <p:txBody>
          <a:bodyPr vert="horz" lIns="91440" tIns="45720" rIns="91440" bIns="45720" rtlCol="0" anchor="t">
            <a:normAutofit/>
          </a:bodyPr>
          <a:lstStyle/>
          <a:p>
            <a:r>
              <a:rPr lang="en-US" b="0" i="0" kern="1200">
                <a:solidFill>
                  <a:srgbClr val="EBEBEB"/>
                </a:solidFill>
                <a:latin typeface="+mj-lt"/>
                <a:ea typeface="+mj-ea"/>
                <a:cs typeface="+mj-cs"/>
              </a:rPr>
              <a:t>DEMOGRAPHICS AND DIVERSITY</a:t>
            </a:r>
          </a:p>
        </p:txBody>
      </p:sp>
      <p:sp useBgFill="1">
        <p:nvSpPr>
          <p:cNvPr id="67" name="Freeform: Shape 37">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68" name="TextBox 3">
            <a:extLst>
              <a:ext uri="{FF2B5EF4-FFF2-40B4-BE49-F238E27FC236}">
                <a16:creationId xmlns:a16="http://schemas.microsoft.com/office/drawing/2014/main" id="{DFC9DBE3-3E03-C4DF-F349-8F8BBDA6E0FD}"/>
              </a:ext>
            </a:extLst>
          </p:cNvPr>
          <p:cNvSpPr txBox="1"/>
          <p:nvPr/>
        </p:nvSpPr>
        <p:spPr>
          <a:xfrm>
            <a:off x="319910" y="2067951"/>
            <a:ext cx="5616656" cy="417485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marL="457200" indent="-228600">
              <a:lnSpc>
                <a:spcPct val="90000"/>
              </a:lnSpc>
              <a:spcBef>
                <a:spcPts val="1000"/>
              </a:spcBef>
              <a:buClr>
                <a:schemeClr val="bg2">
                  <a:lumMod val="40000"/>
                  <a:lumOff val="60000"/>
                </a:schemeClr>
              </a:buClr>
              <a:buSzPct val="80000"/>
              <a:buFont typeface="Wingdings 3" charset="2"/>
              <a:buChar char=""/>
            </a:pPr>
            <a:r>
              <a:rPr lang="en-US" b="1" dirty="0">
                <a:latin typeface="+mj-lt"/>
                <a:ea typeface="+mj-ea"/>
                <a:cs typeface="+mj-cs"/>
              </a:rPr>
              <a:t>Currently, there are about 1.5 million people with Indian descent living in the UK, making them the largest ethnic minority within the UK India is a diverse nation made up of many ethnic groups. In the UK, the British Indian community comprises of several ethnic subgroups with Indian Punjabis accounting for 45% of the total population. </a:t>
            </a:r>
          </a:p>
          <a:p>
            <a:pPr marL="342900" indent="-228600">
              <a:lnSpc>
                <a:spcPct val="90000"/>
              </a:lnSpc>
              <a:spcBef>
                <a:spcPts val="1000"/>
              </a:spcBef>
              <a:buClr>
                <a:schemeClr val="bg2">
                  <a:lumMod val="40000"/>
                  <a:lumOff val="60000"/>
                </a:schemeClr>
              </a:buClr>
              <a:buSzPct val="80000"/>
              <a:buFont typeface="Wingdings 3" charset="2"/>
              <a:buChar char=""/>
            </a:pPr>
            <a:r>
              <a:rPr lang="en-US" b="1" dirty="0">
                <a:latin typeface="+mj-lt"/>
                <a:ea typeface="+mj-ea"/>
                <a:cs typeface="+mj-cs"/>
              </a:rPr>
              <a:t>The other 2 large subgroups are the Indian Bengalis and the Gujaratis. Smaller subgroups are the Tamalis and Goans. According to the census conducted in 2011 for England and Wales, Hinduism was the most prevalent religion in the British Indian community with 49% Indians practicing it.                                                                  (Vargas and Rienzo, 2020) </a:t>
            </a:r>
          </a:p>
        </p:txBody>
      </p:sp>
      <p:pic>
        <p:nvPicPr>
          <p:cNvPr id="7" name="Graphic 6">
            <a:extLst>
              <a:ext uri="{FF2B5EF4-FFF2-40B4-BE49-F238E27FC236}">
                <a16:creationId xmlns:a16="http://schemas.microsoft.com/office/drawing/2014/main" id="{F459FD6A-E697-AD20-61C5-38FE7A1D1E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1916" y="2562081"/>
            <a:ext cx="5451627" cy="3634418"/>
          </a:xfrm>
          <a:prstGeom prst="rect">
            <a:avLst/>
          </a:prstGeom>
          <a:effectLst/>
        </p:spPr>
      </p:pic>
      <p:sp>
        <p:nvSpPr>
          <p:cNvPr id="8" name="TextBox 7">
            <a:extLst>
              <a:ext uri="{FF2B5EF4-FFF2-40B4-BE49-F238E27FC236}">
                <a16:creationId xmlns:a16="http://schemas.microsoft.com/office/drawing/2014/main" id="{EA2E9D16-032A-3902-2A06-0F8BDD0EDFBE}"/>
              </a:ext>
            </a:extLst>
          </p:cNvPr>
          <p:cNvSpPr txBox="1"/>
          <p:nvPr/>
        </p:nvSpPr>
        <p:spPr>
          <a:xfrm>
            <a:off x="9409811" y="6472418"/>
            <a:ext cx="2751074" cy="369332"/>
          </a:xfrm>
          <a:prstGeom prst="rect">
            <a:avLst/>
          </a:prstGeom>
          <a:noFill/>
        </p:spPr>
        <p:txBody>
          <a:bodyPr wrap="none" rtlCol="0">
            <a:spAutoFit/>
          </a:bodyPr>
          <a:lstStyle/>
          <a:p>
            <a:r>
              <a:rPr lang="en-GB" dirty="0"/>
              <a:t>Source: (GOV.UK,2019)</a:t>
            </a:r>
          </a:p>
        </p:txBody>
      </p:sp>
    </p:spTree>
    <p:extLst>
      <p:ext uri="{BB962C8B-B14F-4D97-AF65-F5344CB8AC3E}">
        <p14:creationId xmlns:p14="http://schemas.microsoft.com/office/powerpoint/2010/main" val="187532757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3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9" name="Rectangle 3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0"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51" name="Freeform: Shape 4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62BE19E-272F-F009-5ADE-479C35027AFE}"/>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b="0" i="0" kern="1200">
                <a:solidFill>
                  <a:srgbClr val="FFFFFF"/>
                </a:solidFill>
                <a:latin typeface="+mj-lt"/>
                <a:ea typeface="+mj-ea"/>
                <a:cs typeface="+mj-cs"/>
              </a:rPr>
              <a:t>EDUCATIONAL STATUS</a:t>
            </a:r>
          </a:p>
        </p:txBody>
      </p:sp>
      <p:sp>
        <p:nvSpPr>
          <p:cNvPr id="26" name="TextBox 5">
            <a:extLst>
              <a:ext uri="{FF2B5EF4-FFF2-40B4-BE49-F238E27FC236}">
                <a16:creationId xmlns:a16="http://schemas.microsoft.com/office/drawing/2014/main" id="{629B890D-BE87-1574-5597-5264C46ED924}"/>
              </a:ext>
            </a:extLst>
          </p:cNvPr>
          <p:cNvSpPr txBox="1"/>
          <p:nvPr/>
        </p:nvSpPr>
        <p:spPr>
          <a:xfrm>
            <a:off x="1103312" y="2305966"/>
            <a:ext cx="8946541" cy="394243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Bef>
                <a:spcPts val="1000"/>
              </a:spcBef>
              <a:buClr>
                <a:schemeClr val="bg2">
                  <a:lumMod val="40000"/>
                  <a:lumOff val="60000"/>
                </a:schemeClr>
              </a:buClr>
              <a:buSzPct val="80000"/>
              <a:buFont typeface="Wingdings 3" charset="2"/>
              <a:buChar char=""/>
            </a:pPr>
            <a:r>
              <a:rPr lang="en-US" sz="2000" dirty="0">
                <a:latin typeface="Arial" panose="020B0604020202020204" pitchFamily="34" charset="0"/>
                <a:ea typeface="+mj-ea"/>
                <a:cs typeface="Arial" panose="020B0604020202020204" pitchFamily="34" charset="0"/>
              </a:rPr>
              <a:t>In comparison to peers without immigrant origins, immigrants in England are more likely to enroll in, and complete higher education. </a:t>
            </a:r>
          </a:p>
          <a:p>
            <a:pPr marL="285750" indent="-228600">
              <a:lnSpc>
                <a:spcPct val="90000"/>
              </a:lnSpc>
              <a:spcBef>
                <a:spcPts val="1000"/>
              </a:spcBef>
              <a:buClr>
                <a:schemeClr val="bg2">
                  <a:lumMod val="40000"/>
                  <a:lumOff val="60000"/>
                </a:schemeClr>
              </a:buClr>
              <a:buSzPct val="80000"/>
              <a:buFont typeface="Wingdings 3" charset="2"/>
              <a:buChar char=""/>
            </a:pPr>
            <a:r>
              <a:rPr lang="en-US" sz="2000" dirty="0">
                <a:latin typeface="Arial" panose="020B0604020202020204" pitchFamily="34" charset="0"/>
                <a:ea typeface="+mj-ea"/>
                <a:cs typeface="Arial" panose="020B0604020202020204" pitchFamily="34" charset="0"/>
              </a:rPr>
              <a:t>58% of persons who were born overseas and 46% of those who were born in the United Kingdom between the ages of 25 and 44 enroll in higher education, according to statistics from a recent poll by the Organization for Economic Co-operation and Development (OECD) </a:t>
            </a:r>
          </a:p>
          <a:p>
            <a:pPr marL="285750" indent="-228600">
              <a:lnSpc>
                <a:spcPct val="90000"/>
              </a:lnSpc>
              <a:spcBef>
                <a:spcPts val="1000"/>
              </a:spcBef>
              <a:buClr>
                <a:schemeClr val="bg2">
                  <a:lumMod val="40000"/>
                  <a:lumOff val="60000"/>
                </a:schemeClr>
              </a:buClr>
              <a:buSzPct val="80000"/>
              <a:buFont typeface="Wingdings 3" charset="2"/>
              <a:buChar char=""/>
            </a:pPr>
            <a:r>
              <a:rPr lang="en-US" sz="2000" dirty="0">
                <a:latin typeface="Arial" panose="020B0604020202020204" pitchFamily="34" charset="0"/>
                <a:ea typeface="+mj-ea"/>
                <a:cs typeface="Arial" panose="020B0604020202020204" pitchFamily="34" charset="0"/>
              </a:rPr>
              <a:t>Other OECD countries have distinct challenges, and the futures of immigrant children abroad are not always promising. It is uncertain, though, why immigrant kids in the UK maintain such high academic achievements. </a:t>
            </a:r>
          </a:p>
          <a:p>
            <a:pPr marL="57150">
              <a:lnSpc>
                <a:spcPct val="90000"/>
              </a:lnSpc>
              <a:spcBef>
                <a:spcPts val="1000"/>
              </a:spcBef>
              <a:buClr>
                <a:schemeClr val="bg2">
                  <a:lumMod val="40000"/>
                  <a:lumOff val="60000"/>
                </a:schemeClr>
              </a:buClr>
              <a:buSzPct val="80000"/>
              <a:buFont typeface="Wingdings 3" charset="2"/>
              <a:buChar char=""/>
            </a:pPr>
            <a:r>
              <a:rPr lang="en-US" sz="2000" dirty="0">
                <a:latin typeface="Arial" panose="020B0604020202020204" pitchFamily="34" charset="0"/>
                <a:ea typeface="+mj-ea"/>
                <a:cs typeface="Arial" panose="020B0604020202020204" pitchFamily="34" charset="0"/>
              </a:rPr>
              <a:t>                                                                                                                                                     (</a:t>
            </a:r>
            <a:r>
              <a:rPr lang="en-US" sz="2000" dirty="0" err="1">
                <a:latin typeface="Arial" panose="020B0604020202020204" pitchFamily="34" charset="0"/>
                <a:ea typeface="+mj-ea"/>
                <a:cs typeface="Arial" panose="020B0604020202020204" pitchFamily="34" charset="0"/>
              </a:rPr>
              <a:t>Borjas</a:t>
            </a:r>
            <a:r>
              <a:rPr lang="en-US" sz="2000" dirty="0">
                <a:latin typeface="Arial" panose="020B0604020202020204" pitchFamily="34" charset="0"/>
                <a:ea typeface="+mj-ea"/>
                <a:cs typeface="Arial" panose="020B0604020202020204" pitchFamily="34" charset="0"/>
              </a:rPr>
              <a:t>, 2018)</a:t>
            </a:r>
          </a:p>
          <a:p>
            <a:pPr marL="285750" indent="-228600">
              <a:lnSpc>
                <a:spcPct val="90000"/>
              </a:lnSpc>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37643733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275D-4E80-636F-A655-A7978D92FF1C}"/>
              </a:ext>
            </a:extLst>
          </p:cNvPr>
          <p:cNvSpPr>
            <a:spLocks noGrp="1"/>
          </p:cNvSpPr>
          <p:nvPr>
            <p:ph type="title"/>
          </p:nvPr>
        </p:nvSpPr>
        <p:spPr>
          <a:xfrm>
            <a:off x="648930" y="629266"/>
            <a:ext cx="4795482" cy="1641987"/>
          </a:xfrm>
        </p:spPr>
        <p:txBody>
          <a:bodyPr vert="horz" lIns="91440" tIns="45720" rIns="91440" bIns="45720" rtlCol="0" anchor="t">
            <a:normAutofit/>
          </a:bodyPr>
          <a:lstStyle/>
          <a:p>
            <a:pPr>
              <a:lnSpc>
                <a:spcPct val="90000"/>
              </a:lnSpc>
            </a:pPr>
            <a:r>
              <a:rPr lang="en-US" sz="2900" dirty="0"/>
              <a:t>Bronfenbrenner’s Ecological systems theory </a:t>
            </a:r>
            <a:br>
              <a:rPr lang="en-US" sz="2900" dirty="0"/>
            </a:br>
            <a:endParaRPr lang="en-US" sz="2900" dirty="0"/>
          </a:p>
        </p:txBody>
      </p:sp>
      <p:pic>
        <p:nvPicPr>
          <p:cNvPr id="4" name="Content Placeholder 3">
            <a:extLst>
              <a:ext uri="{FF2B5EF4-FFF2-40B4-BE49-F238E27FC236}">
                <a16:creationId xmlns:a16="http://schemas.microsoft.com/office/drawing/2014/main" id="{24E14137-AE07-11E7-C76C-92ECE3AAF6E3}"/>
              </a:ext>
            </a:extLst>
          </p:cNvPr>
          <p:cNvPicPr>
            <a:picLocks noGrp="1" noChangeAspect="1"/>
          </p:cNvPicPr>
          <p:nvPr>
            <p:ph idx="1"/>
          </p:nvPr>
        </p:nvPicPr>
        <p:blipFill rotWithShape="1">
          <a:blip r:embed="rId4"/>
          <a:srcRect r="2" b="1192"/>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67" name="Rectangle 58">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99400FA7-2208-1F9B-33B6-5520FDD0D997}"/>
              </a:ext>
            </a:extLst>
          </p:cNvPr>
          <p:cNvSpPr txBox="1"/>
          <p:nvPr/>
        </p:nvSpPr>
        <p:spPr>
          <a:xfrm>
            <a:off x="647701" y="2438401"/>
            <a:ext cx="4797256" cy="3809998"/>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600" b="1" dirty="0">
                <a:effectLst/>
                <a:latin typeface="Arial  "/>
                <a:ea typeface="+mj-ea"/>
                <a:cs typeface="+mj-cs"/>
              </a:rPr>
              <a:t>MICROSYSTEM</a:t>
            </a:r>
            <a:r>
              <a:rPr lang="en-US" sz="1600" dirty="0">
                <a:effectLst/>
                <a:latin typeface="Arial  "/>
                <a:ea typeface="+mj-ea"/>
                <a:cs typeface="+mj-cs"/>
              </a:rPr>
              <a:t>,  relationship with our families, teachers, and religious leaders.</a:t>
            </a:r>
          </a:p>
          <a:p>
            <a:pPr>
              <a:lnSpc>
                <a:spcPct val="90000"/>
              </a:lnSpc>
              <a:spcBef>
                <a:spcPts val="1000"/>
              </a:spcBef>
              <a:buClr>
                <a:schemeClr val="bg2">
                  <a:lumMod val="40000"/>
                  <a:lumOff val="60000"/>
                </a:schemeClr>
              </a:buClr>
              <a:buSzPct val="80000"/>
              <a:buFont typeface="Wingdings 3" charset="2"/>
              <a:buChar char=""/>
            </a:pPr>
            <a:r>
              <a:rPr lang="en-US" sz="1600" dirty="0">
                <a:effectLst/>
                <a:latin typeface="Arial  "/>
                <a:ea typeface="+mj-ea"/>
                <a:cs typeface="+mj-cs"/>
              </a:rPr>
              <a:t> </a:t>
            </a:r>
            <a:r>
              <a:rPr lang="en-US" sz="1600" b="1" dirty="0">
                <a:effectLst/>
                <a:latin typeface="Arial  "/>
                <a:ea typeface="+mj-ea"/>
                <a:cs typeface="+mj-cs"/>
              </a:rPr>
              <a:t>Mesosystem</a:t>
            </a:r>
            <a:r>
              <a:rPr lang="en-US" sz="1600" dirty="0">
                <a:effectLst/>
                <a:latin typeface="Arial  "/>
                <a:ea typeface="+mj-ea"/>
                <a:cs typeface="+mj-cs"/>
              </a:rPr>
              <a:t>, this is the inner connections between varies microsystems, for example how your home life effect you at school, and how your peer group can affect your family life and between the family and the community. </a:t>
            </a:r>
            <a:r>
              <a:rPr lang="en-US" sz="1600" b="1" dirty="0">
                <a:effectLst/>
                <a:latin typeface="Arial  "/>
                <a:ea typeface="+mj-ea"/>
                <a:cs typeface="+mj-cs"/>
              </a:rPr>
              <a:t>Exosystem, </a:t>
            </a:r>
            <a:r>
              <a:rPr lang="en-US" sz="1600" dirty="0">
                <a:effectLst/>
                <a:latin typeface="Arial  "/>
                <a:ea typeface="+mj-ea"/>
                <a:cs typeface="+mj-cs"/>
              </a:rPr>
              <a:t>church, school and media , </a:t>
            </a:r>
          </a:p>
          <a:p>
            <a:pPr>
              <a:lnSpc>
                <a:spcPct val="90000"/>
              </a:lnSpc>
              <a:spcBef>
                <a:spcPts val="1000"/>
              </a:spcBef>
              <a:buClr>
                <a:schemeClr val="bg2">
                  <a:lumMod val="40000"/>
                  <a:lumOff val="60000"/>
                </a:schemeClr>
              </a:buClr>
              <a:buSzPct val="80000"/>
              <a:buFont typeface="Wingdings 3" charset="2"/>
              <a:buChar char=""/>
            </a:pPr>
            <a:r>
              <a:rPr lang="en-US" sz="1600" b="1" dirty="0">
                <a:effectLst/>
                <a:latin typeface="Arial  "/>
                <a:ea typeface="+mj-ea"/>
                <a:cs typeface="+mj-cs"/>
              </a:rPr>
              <a:t>Macrosystem, </a:t>
            </a:r>
            <a:r>
              <a:rPr lang="en-US" sz="1600" dirty="0">
                <a:effectLst/>
                <a:latin typeface="Arial  "/>
                <a:ea typeface="+mj-ea"/>
                <a:cs typeface="+mj-cs"/>
              </a:rPr>
              <a:t> this are cultural believes and values and the economical </a:t>
            </a:r>
            <a:r>
              <a:rPr lang="en-US" sz="1600" dirty="0" err="1">
                <a:effectLst/>
                <a:latin typeface="Arial  "/>
                <a:ea typeface="+mj-ea"/>
                <a:cs typeface="+mj-cs"/>
              </a:rPr>
              <a:t>belifes</a:t>
            </a:r>
            <a:r>
              <a:rPr lang="en-US" sz="1600" dirty="0">
                <a:effectLst/>
                <a:latin typeface="Arial  "/>
                <a:ea typeface="+mj-ea"/>
                <a:cs typeface="+mj-cs"/>
              </a:rPr>
              <a:t> system that are built on those believes and values </a:t>
            </a:r>
          </a:p>
          <a:p>
            <a:pPr>
              <a:lnSpc>
                <a:spcPct val="90000"/>
              </a:lnSpc>
              <a:spcBef>
                <a:spcPts val="1000"/>
              </a:spcBef>
              <a:buClr>
                <a:schemeClr val="bg2">
                  <a:lumMod val="40000"/>
                  <a:lumOff val="60000"/>
                </a:schemeClr>
              </a:buClr>
              <a:buSzPct val="80000"/>
              <a:buFont typeface="Wingdings 3" charset="2"/>
              <a:buChar char=""/>
            </a:pPr>
            <a:r>
              <a:rPr lang="en-US" sz="1600" b="1" dirty="0">
                <a:latin typeface="Arial  "/>
                <a:ea typeface="+mj-ea"/>
                <a:cs typeface="+mj-cs"/>
              </a:rPr>
              <a:t>C</a:t>
            </a:r>
            <a:r>
              <a:rPr lang="en-US" sz="1600" b="1" dirty="0">
                <a:effectLst/>
                <a:latin typeface="Arial  "/>
                <a:ea typeface="+mj-ea"/>
                <a:cs typeface="+mj-cs"/>
              </a:rPr>
              <a:t>hronosystem</a:t>
            </a:r>
            <a:r>
              <a:rPr lang="en-US" sz="1600" dirty="0">
                <a:effectLst/>
                <a:latin typeface="Arial  "/>
                <a:ea typeface="+mj-ea"/>
                <a:cs typeface="+mj-cs"/>
              </a:rPr>
              <a:t>, this are changes that occur  in the development circumstances overtime</a:t>
            </a:r>
          </a:p>
          <a:p>
            <a:pPr>
              <a:lnSpc>
                <a:spcPct val="90000"/>
              </a:lnSpc>
              <a:spcBef>
                <a:spcPts val="1000"/>
              </a:spcBef>
              <a:buClr>
                <a:schemeClr val="bg2">
                  <a:lumMod val="40000"/>
                  <a:lumOff val="60000"/>
                </a:schemeClr>
              </a:buClr>
              <a:buSzPct val="80000"/>
            </a:pPr>
            <a:r>
              <a:rPr lang="en-US" sz="1600" dirty="0">
                <a:latin typeface="Arial  "/>
                <a:ea typeface="+mj-ea"/>
                <a:cs typeface="+mj-cs"/>
              </a:rPr>
              <a:t>(Waston,2017)</a:t>
            </a:r>
            <a:endParaRPr lang="en-US" sz="1600" dirty="0">
              <a:effectLst/>
              <a:latin typeface="Arial  "/>
              <a:ea typeface="+mj-ea"/>
              <a:cs typeface="+mj-cs"/>
            </a:endParaRPr>
          </a:p>
        </p:txBody>
      </p:sp>
    </p:spTree>
    <p:extLst>
      <p:ext uri="{BB962C8B-B14F-4D97-AF65-F5344CB8AC3E}">
        <p14:creationId xmlns:p14="http://schemas.microsoft.com/office/powerpoint/2010/main" val="27431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7" name="Rectangle 26">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9"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31" name="Freeform: Shape 30">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15F5126-0DC8-0D76-FB73-890D9235A0B5}"/>
              </a:ext>
            </a:extLst>
          </p:cNvPr>
          <p:cNvSpPr>
            <a:spLocks noGrp="1"/>
          </p:cNvSpPr>
          <p:nvPr>
            <p:ph type="title"/>
          </p:nvPr>
        </p:nvSpPr>
        <p:spPr>
          <a:xfrm>
            <a:off x="1103312" y="452718"/>
            <a:ext cx="8947522" cy="1400530"/>
          </a:xfrm>
        </p:spPr>
        <p:txBody>
          <a:bodyPr anchor="ctr">
            <a:normAutofit/>
          </a:bodyPr>
          <a:lstStyle/>
          <a:p>
            <a:r>
              <a:rPr lang="en-US" dirty="0">
                <a:solidFill>
                  <a:srgbClr val="FFFFFF"/>
                </a:solidFill>
              </a:rPr>
              <a:t>EMPLOYMENT AND INCOME</a:t>
            </a:r>
          </a:p>
        </p:txBody>
      </p:sp>
      <p:sp>
        <p:nvSpPr>
          <p:cNvPr id="40" name="Content Placeholder 2">
            <a:extLst>
              <a:ext uri="{FF2B5EF4-FFF2-40B4-BE49-F238E27FC236}">
                <a16:creationId xmlns:a16="http://schemas.microsoft.com/office/drawing/2014/main" id="{A007E579-9C91-F485-4932-C5051450F80C}"/>
              </a:ext>
            </a:extLst>
          </p:cNvPr>
          <p:cNvSpPr>
            <a:spLocks noGrp="1"/>
          </p:cNvSpPr>
          <p:nvPr>
            <p:ph idx="1"/>
          </p:nvPr>
        </p:nvSpPr>
        <p:spPr>
          <a:xfrm>
            <a:off x="191729" y="2300676"/>
            <a:ext cx="11636477" cy="4571838"/>
          </a:xfrm>
        </p:spPr>
        <p:txBody>
          <a:bodyPr vert="horz" lIns="91440" tIns="45720" rIns="91440" bIns="45720" rtlCol="0">
            <a:normAutofit lnSpcReduction="10000"/>
          </a:bodyPr>
          <a:lstStyle/>
          <a:p>
            <a:pPr marL="285750" indent="-285750">
              <a:lnSpc>
                <a:spcPct val="90000"/>
              </a:lnSpc>
            </a:pPr>
            <a:r>
              <a:rPr lang="en-US" b="1" dirty="0">
                <a:latin typeface="Arial" panose="020B0604020202020204" pitchFamily="34" charset="0"/>
                <a:ea typeface="+mn-lt"/>
                <a:cs typeface="Arial" panose="020B0604020202020204" pitchFamily="34" charset="0"/>
              </a:rPr>
              <a:t>For both immigrants and UK natives, unemployment rates have typically climbed and fallen over the past 10 years in accordance with historical patterns, with significant rises during the 2008 financial crisis and consistent drops from 2012 to 2019 </a:t>
            </a:r>
          </a:p>
          <a:p>
            <a:pPr marL="285750" indent="-285750">
              <a:lnSpc>
                <a:spcPct val="90000"/>
              </a:lnSpc>
            </a:pPr>
            <a:r>
              <a:rPr lang="en-US" b="1" dirty="0">
                <a:latin typeface="Arial" panose="020B0604020202020204" pitchFamily="34" charset="0"/>
                <a:ea typeface="+mn-lt"/>
                <a:cs typeface="Arial" panose="020B0604020202020204" pitchFamily="34" charset="0"/>
              </a:rPr>
              <a:t>Before the outbreak began in 2009, the unemployment rate among those born in the EU was lower than of those born in the UK. Despite the fact that the gap has narrowed since the middle of the 2000s, immigrants from outside the EU still have higher unemployment rates than British citizens </a:t>
            </a:r>
          </a:p>
          <a:p>
            <a:pPr marL="285750" indent="-285750">
              <a:lnSpc>
                <a:spcPct val="90000"/>
              </a:lnSpc>
            </a:pPr>
            <a:r>
              <a:rPr lang="en-US" b="1" dirty="0">
                <a:latin typeface="Arial" panose="020B0604020202020204" pitchFamily="34" charset="0"/>
                <a:ea typeface="+mn-lt"/>
                <a:cs typeface="Arial" panose="020B0604020202020204" pitchFamily="34" charset="0"/>
              </a:rPr>
              <a:t>The health and social work sectors employ over 25% of people who were born in East &amp; Southeast Asia (23%) and Sub-Saharan Africa (27%) respectively. The majority of Sub-Saharan African workers in social care industry (43% or 102,000) </a:t>
            </a:r>
          </a:p>
          <a:p>
            <a:pPr marL="285750" indent="-285750">
              <a:lnSpc>
                <a:spcPct val="90000"/>
              </a:lnSpc>
            </a:pPr>
            <a:r>
              <a:rPr lang="en-US" b="1" dirty="0">
                <a:latin typeface="Arial" panose="020B0604020202020204" pitchFamily="34" charset="0"/>
                <a:ea typeface="+mn-lt"/>
                <a:cs typeface="Arial" panose="020B0604020202020204" pitchFamily="34" charset="0"/>
              </a:rPr>
              <a:t> For other populations that are also disproportionately represented in the health and social work areas, such as Indians, this number is significantly lower. Only 12% of people who were born in India work as social workers, and only 21% of those who were born in India are employed in the health and social services sector </a:t>
            </a:r>
          </a:p>
          <a:p>
            <a:pPr marL="285750" indent="-285750">
              <a:lnSpc>
                <a:spcPct val="90000"/>
              </a:lnSpc>
            </a:pPr>
            <a:r>
              <a:rPr lang="en-US" b="1" dirty="0">
                <a:latin typeface="Arial" panose="020B0604020202020204" pitchFamily="34" charset="0"/>
                <a:ea typeface="+mn-lt"/>
                <a:cs typeface="Arial" panose="020B0604020202020204" pitchFamily="34" charset="0"/>
              </a:rPr>
              <a:t>(</a:t>
            </a:r>
            <a:r>
              <a:rPr lang="en-US" b="1" dirty="0" err="1">
                <a:latin typeface="Arial" panose="020B0604020202020204" pitchFamily="34" charset="0"/>
                <a:ea typeface="+mn-lt"/>
                <a:cs typeface="Arial" panose="020B0604020202020204" pitchFamily="34" charset="0"/>
              </a:rPr>
              <a:t>Borjas</a:t>
            </a:r>
            <a:r>
              <a:rPr lang="en-US" b="1" dirty="0">
                <a:latin typeface="Arial" panose="020B0604020202020204" pitchFamily="34" charset="0"/>
                <a:ea typeface="+mn-lt"/>
                <a:cs typeface="Arial" panose="020B0604020202020204" pitchFamily="34" charset="0"/>
              </a:rPr>
              <a:t>, 2018)</a:t>
            </a:r>
            <a:endParaRPr lang="en-US" dirty="0">
              <a:latin typeface="Arial" panose="020B0604020202020204" pitchFamily="34" charset="0"/>
              <a:ea typeface="+mn-lt"/>
              <a:cs typeface="Arial" panose="020B0604020202020204" pitchFamily="34" charset="0"/>
            </a:endParaRPr>
          </a:p>
          <a:p>
            <a:pPr marL="285750" indent="-285750">
              <a:lnSpc>
                <a:spcPct val="90000"/>
              </a:lnSpc>
            </a:pPr>
            <a:endParaRPr lang="en-US" sz="1400" b="1" dirty="0">
              <a:latin typeface="Arial" panose="020B0604020202020204" pitchFamily="34" charset="0"/>
              <a:cs typeface="Arial" panose="020B0604020202020204" pitchFamily="34" charset="0"/>
            </a:endParaRPr>
          </a:p>
          <a:p>
            <a:pPr marL="285750" indent="-285750">
              <a:lnSpc>
                <a:spcPct val="90000"/>
              </a:lnSpc>
            </a:pPr>
            <a:endParaRPr lang="en-US" sz="1400" b="1" dirty="0"/>
          </a:p>
        </p:txBody>
      </p:sp>
    </p:spTree>
    <p:extLst>
      <p:ext uri="{BB962C8B-B14F-4D97-AF65-F5344CB8AC3E}">
        <p14:creationId xmlns:p14="http://schemas.microsoft.com/office/powerpoint/2010/main" val="125705048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3"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847AAD64-DBF8-FA85-4A07-137BDB9FDDC7}"/>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b="0" i="0" kern="1200" dirty="0">
                <a:solidFill>
                  <a:srgbClr val="FFFFFF"/>
                </a:solidFill>
                <a:latin typeface="+mj-lt"/>
                <a:ea typeface="+mj-ea"/>
                <a:cs typeface="+mj-cs"/>
              </a:rPr>
              <a:t>Impact of Austerity over immigrants.</a:t>
            </a:r>
          </a:p>
        </p:txBody>
      </p:sp>
      <p:sp>
        <p:nvSpPr>
          <p:cNvPr id="4" name="TextBox 3">
            <a:extLst>
              <a:ext uri="{FF2B5EF4-FFF2-40B4-BE49-F238E27FC236}">
                <a16:creationId xmlns:a16="http://schemas.microsoft.com/office/drawing/2014/main" id="{8E5EB4BB-DE33-E927-F4EA-E08B240491D2}"/>
              </a:ext>
            </a:extLst>
          </p:cNvPr>
          <p:cNvSpPr txBox="1"/>
          <p:nvPr/>
        </p:nvSpPr>
        <p:spPr>
          <a:xfrm>
            <a:off x="1103312" y="2763520"/>
            <a:ext cx="9334500" cy="348487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ts val="1000"/>
              </a:spcBef>
              <a:buClr>
                <a:schemeClr val="bg2">
                  <a:lumMod val="40000"/>
                  <a:lumOff val="60000"/>
                </a:schemeClr>
              </a:buClr>
              <a:buSzPct val="80000"/>
            </a:pPr>
            <a:r>
              <a:rPr lang="en-US" dirty="0">
                <a:latin typeface="+mj-lt"/>
                <a:ea typeface="+mj-ea"/>
                <a:cs typeface="+mj-cs"/>
              </a:rPr>
              <a:t>Austerity is a collection of political-economic measures intended to lower budget deficits by raising taxes, cutting spending, or a combination of the two (Clarke et al., 2016). </a:t>
            </a:r>
          </a:p>
          <a:p>
            <a:pPr>
              <a:spcBef>
                <a:spcPts val="1000"/>
              </a:spcBef>
              <a:buClr>
                <a:schemeClr val="bg2">
                  <a:lumMod val="40000"/>
                  <a:lumOff val="60000"/>
                </a:schemeClr>
              </a:buClr>
              <a:buSzPct val="80000"/>
            </a:pPr>
            <a:r>
              <a:rPr lang="en-US" dirty="0">
                <a:latin typeface="+mj-lt"/>
                <a:ea typeface="+mj-ea"/>
                <a:cs typeface="+mj-cs"/>
              </a:rPr>
              <a:t>According to </a:t>
            </a:r>
            <a:r>
              <a:rPr lang="en-US" dirty="0" err="1">
                <a:latin typeface="+mj-lt"/>
                <a:ea typeface="+mj-ea"/>
                <a:cs typeface="+mj-cs"/>
              </a:rPr>
              <a:t>Stuckler</a:t>
            </a:r>
            <a:r>
              <a:rPr lang="en-US" dirty="0">
                <a:latin typeface="+mj-lt"/>
                <a:ea typeface="+mj-ea"/>
                <a:cs typeface="+mj-cs"/>
              </a:rPr>
              <a:t> et al., (2017), austerity has  direct and indirect impact over the UK immigrants.  </a:t>
            </a:r>
            <a:r>
              <a:rPr lang="en-US" b="1" dirty="0">
                <a:latin typeface="+mj-lt"/>
                <a:ea typeface="+mj-ea"/>
                <a:cs typeface="+mj-cs"/>
              </a:rPr>
              <a:t>Indirect impact </a:t>
            </a:r>
            <a:r>
              <a:rPr lang="en-US" dirty="0">
                <a:latin typeface="+mj-lt"/>
                <a:ea typeface="+mj-ea"/>
                <a:cs typeface="+mj-cs"/>
              </a:rPr>
              <a:t>is that  unemployment and poverty level is increasing, less job opportunities, b</a:t>
            </a:r>
            <a:r>
              <a:rPr lang="en-US" dirty="0">
                <a:effectLst/>
                <a:latin typeface="+mj-lt"/>
                <a:ea typeface="+mj-ea"/>
                <a:cs typeface="+mj-cs"/>
              </a:rPr>
              <a:t>udget reductions can also trigger increasing risks of homelessness</a:t>
            </a:r>
            <a:r>
              <a:rPr lang="en-US" dirty="0">
                <a:latin typeface="+mj-lt"/>
                <a:ea typeface="+mj-ea"/>
                <a:cs typeface="+mj-cs"/>
              </a:rPr>
              <a:t> and other social-economic factors such as community safety, education, social support, education. </a:t>
            </a:r>
            <a:r>
              <a:rPr lang="en-US" b="1" dirty="0">
                <a:latin typeface="+mj-lt"/>
                <a:ea typeface="+mj-ea"/>
                <a:cs typeface="+mj-cs"/>
              </a:rPr>
              <a:t>Direct factors</a:t>
            </a:r>
            <a:r>
              <a:rPr lang="en-US" dirty="0">
                <a:latin typeface="+mj-lt"/>
                <a:ea typeface="+mj-ea"/>
                <a:cs typeface="+mj-cs"/>
              </a:rPr>
              <a:t>, is by reducing  and restricting access to care services.</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3058803640"/>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14A2F755-5219-4C4E-9378-2C80BB08D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BA042B41-CFBF-4E11-965F-B1906826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4" name="Freeform 7">
            <a:extLst>
              <a:ext uri="{FF2B5EF4-FFF2-40B4-BE49-F238E27FC236}">
                <a16:creationId xmlns:a16="http://schemas.microsoft.com/office/drawing/2014/main" id="{ED9FFD70-7E69-43F7-BAFF-08A75B3AE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774E2B6-6A6B-BAF4-DE77-FB58FDBDDFF8}"/>
              </a:ext>
            </a:extLst>
          </p:cNvPr>
          <p:cNvSpPr>
            <a:spLocks noGrp="1"/>
          </p:cNvSpPr>
          <p:nvPr>
            <p:ph type="title"/>
          </p:nvPr>
        </p:nvSpPr>
        <p:spPr>
          <a:xfrm>
            <a:off x="648930" y="629267"/>
            <a:ext cx="9252154" cy="1016654"/>
          </a:xfrm>
        </p:spPr>
        <p:txBody>
          <a:bodyPr vert="horz" lIns="91440" tIns="45720" rIns="91440" bIns="45720" rtlCol="0">
            <a:normAutofit/>
          </a:bodyPr>
          <a:lstStyle/>
          <a:p>
            <a:r>
              <a:rPr lang="en-US">
                <a:solidFill>
                  <a:srgbClr val="EBEBEB"/>
                </a:solidFill>
              </a:rPr>
              <a:t>HEALTH AND SOCIAL NEEDS</a:t>
            </a:r>
          </a:p>
        </p:txBody>
      </p:sp>
      <p:sp useBgFill="1">
        <p:nvSpPr>
          <p:cNvPr id="76" name="Freeform: Shape 75">
            <a:extLst>
              <a:ext uri="{FF2B5EF4-FFF2-40B4-BE49-F238E27FC236}">
                <a16:creationId xmlns:a16="http://schemas.microsoft.com/office/drawing/2014/main" id="{9A87AD7E-457F-4836-8DDE-FFE0F0093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graphicFrame>
        <p:nvGraphicFramePr>
          <p:cNvPr id="60" name="TextBox 2">
            <a:extLst>
              <a:ext uri="{FF2B5EF4-FFF2-40B4-BE49-F238E27FC236}">
                <a16:creationId xmlns:a16="http://schemas.microsoft.com/office/drawing/2014/main" id="{4A623322-F093-4FD4-D59F-AE2096BB682F}"/>
              </a:ext>
            </a:extLst>
          </p:cNvPr>
          <p:cNvGraphicFramePr/>
          <p:nvPr>
            <p:extLst>
              <p:ext uri="{D42A27DB-BD31-4B8C-83A1-F6EECF244321}">
                <p14:modId xmlns:p14="http://schemas.microsoft.com/office/powerpoint/2010/main" val="1622091216"/>
              </p:ext>
            </p:extLst>
          </p:nvPr>
        </p:nvGraphicFramePr>
        <p:xfrm>
          <a:off x="333829" y="2402308"/>
          <a:ext cx="10237409" cy="4346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3727982"/>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C99B3A-0E9F-3D66-00FD-CB7EAE792DC7}"/>
              </a:ext>
            </a:extLst>
          </p:cNvPr>
          <p:cNvSpPr>
            <a:spLocks noGrp="1"/>
          </p:cNvSpPr>
          <p:nvPr>
            <p:ph type="title"/>
          </p:nvPr>
        </p:nvSpPr>
        <p:spPr>
          <a:xfrm>
            <a:off x="643855" y="1447800"/>
            <a:ext cx="3108626" cy="4572000"/>
          </a:xfrm>
        </p:spPr>
        <p:txBody>
          <a:bodyPr anchor="ctr">
            <a:normAutofit/>
          </a:bodyPr>
          <a:lstStyle/>
          <a:p>
            <a:r>
              <a:rPr lang="en-US" sz="2700">
                <a:solidFill>
                  <a:srgbClr val="F2F2F2"/>
                </a:solidFill>
                <a:latin typeface="Arial" panose="020B0604020202020204" pitchFamily="34" charset="0"/>
                <a:cs typeface="Arial" panose="020B0604020202020204" pitchFamily="34" charset="0"/>
              </a:rPr>
              <a:t>DISCRIMINATION</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C7559A9-69F5-0AC0-227C-38ACB8E1E37C}"/>
              </a:ext>
            </a:extLst>
          </p:cNvPr>
          <p:cNvGraphicFramePr>
            <a:graphicFrameLocks noGrp="1"/>
          </p:cNvGraphicFramePr>
          <p:nvPr>
            <p:ph idx="1"/>
            <p:extLst>
              <p:ext uri="{D42A27DB-BD31-4B8C-83A1-F6EECF244321}">
                <p14:modId xmlns:p14="http://schemas.microsoft.com/office/powerpoint/2010/main" val="1440119287"/>
              </p:ext>
            </p:extLst>
          </p:nvPr>
        </p:nvGraphicFramePr>
        <p:xfrm>
          <a:off x="4720781" y="440634"/>
          <a:ext cx="6827363" cy="5708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295565"/>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F0D8783-70E7-85CE-DE58-6B67642FC8D4}"/>
              </a:ext>
            </a:extLst>
          </p:cNvPr>
          <p:cNvSpPr>
            <a:spLocks noGrp="1"/>
          </p:cNvSpPr>
          <p:nvPr>
            <p:ph type="title"/>
          </p:nvPr>
        </p:nvSpPr>
        <p:spPr>
          <a:xfrm>
            <a:off x="648930" y="629267"/>
            <a:ext cx="9252154" cy="1016654"/>
          </a:xfrm>
        </p:spPr>
        <p:txBody>
          <a:bodyPr>
            <a:normAutofit/>
          </a:bodyPr>
          <a:lstStyle/>
          <a:p>
            <a:r>
              <a:rPr lang="en-GB">
                <a:solidFill>
                  <a:srgbClr val="EBEBEB"/>
                </a:solidFill>
              </a:rPr>
              <a:t>Policies </a:t>
            </a:r>
          </a:p>
        </p:txBody>
      </p:sp>
      <p:sp>
        <p:nvSpPr>
          <p:cNvPr id="25" name="Rectangle 24">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22" name="Content Placeholder 2">
            <a:extLst>
              <a:ext uri="{FF2B5EF4-FFF2-40B4-BE49-F238E27FC236}">
                <a16:creationId xmlns:a16="http://schemas.microsoft.com/office/drawing/2014/main" id="{1FE5E406-3524-3319-5EEB-B755A601C0D6}"/>
              </a:ext>
            </a:extLst>
          </p:cNvPr>
          <p:cNvGraphicFramePr>
            <a:graphicFrameLocks noGrp="1"/>
          </p:cNvGraphicFramePr>
          <p:nvPr>
            <p:ph idx="1"/>
            <p:extLst>
              <p:ext uri="{D42A27DB-BD31-4B8C-83A1-F6EECF244321}">
                <p14:modId xmlns:p14="http://schemas.microsoft.com/office/powerpoint/2010/main" val="124228205"/>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5344388"/>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B1C65-41AD-A2ED-F9C0-392E791289BB}"/>
              </a:ext>
            </a:extLst>
          </p:cNvPr>
          <p:cNvSpPr>
            <a:spLocks noGrp="1"/>
          </p:cNvSpPr>
          <p:nvPr>
            <p:ph type="title"/>
          </p:nvPr>
        </p:nvSpPr>
        <p:spPr>
          <a:xfrm>
            <a:off x="5946977" y="373883"/>
            <a:ext cx="4363214" cy="1641986"/>
          </a:xfrm>
        </p:spPr>
        <p:txBody>
          <a:bodyPr>
            <a:normAutofit/>
          </a:bodyPr>
          <a:lstStyle/>
          <a:p>
            <a:pPr>
              <a:lnSpc>
                <a:spcPct val="90000"/>
              </a:lnSpc>
            </a:pPr>
            <a:r>
              <a:rPr lang="en-US" sz="3300" i="1" dirty="0">
                <a:solidFill>
                  <a:schemeClr val="tx1"/>
                </a:solidFill>
                <a:latin typeface="Arial" panose="020B0604020202020204" pitchFamily="34" charset="0"/>
                <a:cs typeface="Arial" panose="020B0604020202020204" pitchFamily="34" charset="0"/>
              </a:rPr>
              <a:t>TECHNOLOGY AND SOCIAL MEDIA</a:t>
            </a:r>
          </a:p>
        </p:txBody>
      </p:sp>
      <p:pic>
        <p:nvPicPr>
          <p:cNvPr id="6" name="Content Placeholder 5" descr="Multi-colored dialogue boxes">
            <a:extLst>
              <a:ext uri="{FF2B5EF4-FFF2-40B4-BE49-F238E27FC236}">
                <a16:creationId xmlns:a16="http://schemas.microsoft.com/office/drawing/2014/main" id="{6C93445D-456E-2FA8-1DA6-2F1AC3D2AAC6}"/>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3252" r="17878" b="2"/>
          <a:stretch/>
        </p:blipFill>
        <p:spPr>
          <a:xfrm>
            <a:off x="-2" y="10"/>
            <a:ext cx="5247863" cy="6857990"/>
          </a:xfrm>
          <a:prstGeom prst="rect">
            <a:avLst/>
          </a:prstGeom>
        </p:spPr>
      </p:pic>
      <p:sp>
        <p:nvSpPr>
          <p:cNvPr id="26" name="Content Placeholder 25">
            <a:extLst>
              <a:ext uri="{FF2B5EF4-FFF2-40B4-BE49-F238E27FC236}">
                <a16:creationId xmlns:a16="http://schemas.microsoft.com/office/drawing/2014/main" id="{8F07E8F7-6FAA-564F-78A7-6F1C288E2735}"/>
              </a:ext>
            </a:extLst>
          </p:cNvPr>
          <p:cNvSpPr>
            <a:spLocks noGrp="1"/>
          </p:cNvSpPr>
          <p:nvPr>
            <p:ph idx="1"/>
          </p:nvPr>
        </p:nvSpPr>
        <p:spPr>
          <a:xfrm>
            <a:off x="5539408" y="1789043"/>
            <a:ext cx="5989983" cy="3809999"/>
          </a:xfrm>
        </p:spPr>
        <p:txBody>
          <a:bodyPr>
            <a:normAutofit fontScale="85000" lnSpcReduction="20000"/>
          </a:bodyPr>
          <a:lstStyle/>
          <a:p>
            <a:pPr defTabSz="914400">
              <a:spcBef>
                <a:spcPts val="0"/>
              </a:spcBef>
              <a:buClrTx/>
              <a:buSzTx/>
              <a:defRPr/>
            </a:pPr>
            <a:r>
              <a:rPr lang="en-GB" b="1" dirty="0">
                <a:latin typeface="Arial" panose="020B0604020202020204" pitchFamily="34" charset="0"/>
                <a:cs typeface="Arial" panose="020B0604020202020204" pitchFamily="34" charset="0"/>
              </a:rPr>
              <a:t>Technology, especially the digital connectivity of mobile phones, affects every aspect of migration, such as: access to information during migration, travel to country of destination and transfer of funds back home.  </a:t>
            </a:r>
          </a:p>
          <a:p>
            <a:pPr defTabSz="914400">
              <a:spcBef>
                <a:spcPts val="0"/>
              </a:spcBef>
              <a:buClrTx/>
              <a:buSzTx/>
              <a:defRPr/>
            </a:pPr>
            <a:endParaRPr lang="en-GB" b="1" dirty="0">
              <a:latin typeface="Arial" panose="020B0604020202020204" pitchFamily="34" charset="0"/>
              <a:cs typeface="Arial" panose="020B0604020202020204" pitchFamily="34" charset="0"/>
            </a:endParaRPr>
          </a:p>
          <a:p>
            <a:pPr defTabSz="914400">
              <a:spcBef>
                <a:spcPts val="0"/>
              </a:spcBef>
              <a:buClrTx/>
              <a:buSzTx/>
              <a:defRPr/>
            </a:pPr>
            <a:r>
              <a:rPr lang="en-GB" b="1" dirty="0">
                <a:latin typeface="Arial" panose="020B0604020202020204" pitchFamily="34" charset="0"/>
                <a:cs typeface="Arial" panose="020B0604020202020204" pitchFamily="34" charset="0"/>
              </a:rPr>
              <a:t>Social media, keeps people aware of what's going on in their country and, also helps immigrants stay in touch with their families and friends back home (Gelb and Krishnan, 2018).</a:t>
            </a:r>
          </a:p>
          <a:p>
            <a:pPr marL="0" indent="0" defTabSz="914400">
              <a:spcBef>
                <a:spcPts val="0"/>
              </a:spcBef>
              <a:buClrTx/>
              <a:buSzTx/>
              <a:buNone/>
              <a:defRPr/>
            </a:pPr>
            <a:endParaRPr lang="en-GB" b="1" dirty="0">
              <a:latin typeface="Arial" panose="020B0604020202020204" pitchFamily="34" charset="0"/>
              <a:cs typeface="Arial" panose="020B0604020202020204" pitchFamily="34" charset="0"/>
            </a:endParaRPr>
          </a:p>
          <a:p>
            <a:pPr defTabSz="914400">
              <a:spcBef>
                <a:spcPts val="0"/>
              </a:spcBef>
              <a:buClrTx/>
              <a:buSzTx/>
              <a:defRPr/>
            </a:pPr>
            <a:r>
              <a:rPr lang="en-US" sz="2000" b="1" dirty="0">
                <a:latin typeface="Arial" panose="020B0604020202020204" pitchFamily="34" charset="0"/>
                <a:cs typeface="Arial" panose="020B0604020202020204" pitchFamily="34" charset="0"/>
              </a:rPr>
              <a:t>Social media is widely used as crucial community development tools to reach a wide audience, rapidly disseminating information, improving communications, and creating connections within the community members (Higgins, 2010).</a:t>
            </a:r>
          </a:p>
          <a:p>
            <a:endParaRPr lang="en-US" dirty="0"/>
          </a:p>
        </p:txBody>
      </p:sp>
    </p:spTree>
    <p:extLst>
      <p:ext uri="{BB962C8B-B14F-4D97-AF65-F5344CB8AC3E}">
        <p14:creationId xmlns:p14="http://schemas.microsoft.com/office/powerpoint/2010/main" val="239171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1" name="Content Placeholder 20" descr="Multi-colored dialogue boxes">
            <a:extLst>
              <a:ext uri="{FF2B5EF4-FFF2-40B4-BE49-F238E27FC236}">
                <a16:creationId xmlns:a16="http://schemas.microsoft.com/office/drawing/2014/main" id="{1AF942A0-2B42-5E64-E4A3-59FC741FE79D}"/>
              </a:ext>
            </a:extLst>
          </p:cNvPr>
          <p:cNvPicPr>
            <a:picLocks noGrp="1" noChangeAspect="1"/>
          </p:cNvPicPr>
          <p:nvPr>
            <p:ph idx="1"/>
          </p:nvPr>
        </p:nvPicPr>
        <p:blipFill rotWithShape="1">
          <a:blip r:embed="rId4" cstate="print">
            <a:extLst>
              <a:ext uri="{28A0092B-C50C-407E-A947-70E740481C1C}">
                <a14:useLocalDpi xmlns:a14="http://schemas.microsoft.com/office/drawing/2010/main" val="0"/>
              </a:ext>
            </a:extLst>
          </a:blip>
          <a:srcRect l="13252" r="17878" b="2"/>
          <a:stretch/>
        </p:blipFill>
        <p:spPr>
          <a:xfrm>
            <a:off x="-2" y="10"/>
            <a:ext cx="6094407" cy="6857990"/>
          </a:xfrm>
          <a:prstGeom prst="rect">
            <a:avLst/>
          </a:prstGeom>
        </p:spPr>
      </p:pic>
      <p:sp>
        <p:nvSpPr>
          <p:cNvPr id="16" name="TextBox 15">
            <a:extLst>
              <a:ext uri="{FF2B5EF4-FFF2-40B4-BE49-F238E27FC236}">
                <a16:creationId xmlns:a16="http://schemas.microsoft.com/office/drawing/2014/main" id="{94534390-442E-4742-DCF5-497F16B57C2B}"/>
              </a:ext>
            </a:extLst>
          </p:cNvPr>
          <p:cNvSpPr txBox="1"/>
          <p:nvPr/>
        </p:nvSpPr>
        <p:spPr>
          <a:xfrm>
            <a:off x="5043948" y="884903"/>
            <a:ext cx="184731" cy="369332"/>
          </a:xfrm>
          <a:prstGeom prst="rect">
            <a:avLst/>
          </a:prstGeom>
          <a:noFill/>
        </p:spPr>
        <p:txBody>
          <a:bodyPr wrap="none" rtlCol="0">
            <a:spAutoFit/>
          </a:bodyPr>
          <a:lstStyle/>
          <a:p>
            <a:endParaRPr lang="en-GB" dirty="0"/>
          </a:p>
        </p:txBody>
      </p:sp>
      <p:sp>
        <p:nvSpPr>
          <p:cNvPr id="23" name="TextBox 22">
            <a:extLst>
              <a:ext uri="{FF2B5EF4-FFF2-40B4-BE49-F238E27FC236}">
                <a16:creationId xmlns:a16="http://schemas.microsoft.com/office/drawing/2014/main" id="{681CD6F0-8C8C-3C98-7AD8-0113F8F7F60A}"/>
              </a:ext>
            </a:extLst>
          </p:cNvPr>
          <p:cNvSpPr txBox="1"/>
          <p:nvPr/>
        </p:nvSpPr>
        <p:spPr>
          <a:xfrm>
            <a:off x="162232" y="191728"/>
            <a:ext cx="5814189" cy="2585323"/>
          </a:xfrm>
          <a:prstGeom prst="rect">
            <a:avLst/>
          </a:prstGeom>
          <a:noFill/>
        </p:spPr>
        <p:txBody>
          <a:bodyPr wrap="square" rtlCol="0">
            <a:spAutoFit/>
          </a:bodyPr>
          <a:lstStyle/>
          <a:p>
            <a:r>
              <a:rPr lang="en-US" sz="3600" b="1" i="0" dirty="0">
                <a:solidFill>
                  <a:schemeClr val="bg1"/>
                </a:solidFill>
                <a:latin typeface="Arial" panose="020B0604020202020204" pitchFamily="34" charset="0"/>
                <a:cs typeface="Arial" panose="020B0604020202020204" pitchFamily="34" charset="0"/>
              </a:rPr>
              <a:t>DIGITAL COMMUNICATION IN IMMIGRANT COMMUNITIES </a:t>
            </a:r>
            <a:endParaRPr lang="en-GB" sz="3600" b="1" dirty="0">
              <a:solidFill>
                <a:schemeClr val="bg1"/>
              </a:solidFill>
              <a:latin typeface="Arial" panose="020B0604020202020204" pitchFamily="34" charset="0"/>
              <a:cs typeface="Arial" panose="020B0604020202020204" pitchFamily="34" charset="0"/>
            </a:endParaRPr>
          </a:p>
          <a:p>
            <a:endParaRPr lang="en-GB" dirty="0"/>
          </a:p>
        </p:txBody>
      </p:sp>
      <p:sp>
        <p:nvSpPr>
          <p:cNvPr id="27" name="TextBox 26">
            <a:extLst>
              <a:ext uri="{FF2B5EF4-FFF2-40B4-BE49-F238E27FC236}">
                <a16:creationId xmlns:a16="http://schemas.microsoft.com/office/drawing/2014/main" id="{7AD902EF-BFDC-EDC1-FC0E-6428FBA5BDEA}"/>
              </a:ext>
            </a:extLst>
          </p:cNvPr>
          <p:cNvSpPr txBox="1"/>
          <p:nvPr/>
        </p:nvSpPr>
        <p:spPr>
          <a:xfrm>
            <a:off x="6138655" y="628233"/>
            <a:ext cx="5773128" cy="5601533"/>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b="1" i="0" dirty="0">
                <a:latin typeface="Arial" panose="020B0604020202020204" pitchFamily="34" charset="0"/>
                <a:cs typeface="Arial" panose="020B0604020202020204" pitchFamily="34" charset="0"/>
              </a:rPr>
              <a:t>In immigrant communities’ efficient</a:t>
            </a:r>
          </a:p>
          <a:p>
            <a:pPr marR="0" lvl="0" algn="l" defTabSz="914400" rtl="0" eaLnBrk="1" fontAlgn="auto" latinLnBrk="0" hangingPunct="1">
              <a:lnSpc>
                <a:spcPct val="100000"/>
              </a:lnSpc>
              <a:spcBef>
                <a:spcPts val="0"/>
              </a:spcBef>
              <a:spcAft>
                <a:spcPts val="0"/>
              </a:spcAft>
              <a:buClrTx/>
              <a:buSzTx/>
              <a:tabLst/>
              <a:defRPr/>
            </a:pPr>
            <a:r>
              <a:rPr lang="en-US" sz="2000" b="1" i="0" dirty="0">
                <a:latin typeface="Arial" panose="020B0604020202020204" pitchFamily="34" charset="0"/>
                <a:cs typeface="Arial" panose="020B0604020202020204" pitchFamily="34" charset="0"/>
              </a:rPr>
              <a:t> communication is essential for streamlining tasks and ensuring that everyone will participate in community. Community projects are achieved efficiently by using digital communication such as: WhatsApp groups, Facebook, Instagram etc. which aims to benefit the communities involved (</a:t>
            </a:r>
            <a:r>
              <a:rPr lang="en-US" sz="2000" b="1" i="0" dirty="0" err="1">
                <a:latin typeface="Arial" panose="020B0604020202020204" pitchFamily="34" charset="0"/>
                <a:cs typeface="Arial" panose="020B0604020202020204" pitchFamily="34" charset="0"/>
              </a:rPr>
              <a:t>Fasel</a:t>
            </a:r>
            <a:r>
              <a:rPr lang="en-US" sz="2000" b="1" i="0" dirty="0">
                <a:latin typeface="Arial" panose="020B0604020202020204" pitchFamily="34" charset="0"/>
                <a:cs typeface="Arial" panose="020B0604020202020204" pitchFamily="34" charset="0"/>
              </a:rPr>
              <a:t>, 2000).</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b="1" dirty="0">
                <a:ea typeface="+mn-lt"/>
                <a:cs typeface="+mn-lt"/>
              </a:rPr>
              <a:t>According to </a:t>
            </a:r>
            <a:r>
              <a:rPr lang="en-US" sz="2000" b="1" dirty="0" err="1">
                <a:ea typeface="+mn-lt"/>
                <a:cs typeface="+mn-lt"/>
              </a:rPr>
              <a:t>Klaebe</a:t>
            </a:r>
            <a:r>
              <a:rPr lang="en-US" sz="2000" b="1" dirty="0">
                <a:ea typeface="+mn-lt"/>
                <a:cs typeface="+mn-lt"/>
              </a:rPr>
              <a:t> et al., (2008), </a:t>
            </a:r>
            <a:r>
              <a:rPr lang="en-US" sz="2000" b="1" dirty="0">
                <a:latin typeface="Arial" panose="020B0604020202020204" pitchFamily="34" charset="0"/>
                <a:ea typeface="+mn-lt"/>
                <a:cs typeface="Arial" panose="020B0604020202020204" pitchFamily="34" charset="0"/>
              </a:rPr>
              <a:t>t</a:t>
            </a:r>
            <a:r>
              <a:rPr lang="en-US" sz="2000" b="1" i="0" dirty="0">
                <a:latin typeface="Arial" panose="020B0604020202020204" pitchFamily="34" charset="0"/>
                <a:cs typeface="Arial" panose="020B0604020202020204" pitchFamily="34" charset="0"/>
              </a:rPr>
              <a:t>he purpose of communication in</a:t>
            </a:r>
          </a:p>
          <a:p>
            <a:pPr marR="0" lvl="0" algn="l" defTabSz="914400" rtl="0" eaLnBrk="1" fontAlgn="auto" latinLnBrk="0" hangingPunct="1">
              <a:lnSpc>
                <a:spcPct val="100000"/>
              </a:lnSpc>
              <a:spcBef>
                <a:spcPts val="0"/>
              </a:spcBef>
              <a:spcAft>
                <a:spcPts val="0"/>
              </a:spcAft>
              <a:buClrTx/>
              <a:buSzTx/>
              <a:tabLst/>
              <a:defRPr/>
            </a:pPr>
            <a:r>
              <a:rPr lang="en-US" sz="2000" b="1" i="0" dirty="0">
                <a:latin typeface="Arial" panose="020B0604020202020204" pitchFamily="34" charset="0"/>
                <a:cs typeface="Arial" panose="020B0604020202020204" pitchFamily="34" charset="0"/>
              </a:rPr>
              <a:t> immigrant community is to  strengthen  connections between individuals who are pushing for change, that will raise the standard of living for community members and others who will be collaborating with them to bring their vision to life.</a:t>
            </a:r>
            <a:endParaRPr lang="en-GB" sz="20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i="0" dirty="0"/>
          </a:p>
        </p:txBody>
      </p:sp>
    </p:spTree>
    <p:extLst>
      <p:ext uri="{BB962C8B-B14F-4D97-AF65-F5344CB8AC3E}">
        <p14:creationId xmlns:p14="http://schemas.microsoft.com/office/powerpoint/2010/main" val="27163207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C3C25-AD69-E080-5E3A-19ADC9FC12C2}"/>
              </a:ext>
            </a:extLst>
          </p:cNvPr>
          <p:cNvSpPr>
            <a:spLocks noGrp="1"/>
          </p:cNvSpPr>
          <p:nvPr>
            <p:ph type="title"/>
          </p:nvPr>
        </p:nvSpPr>
        <p:spPr>
          <a:xfrm>
            <a:off x="643855" y="1447800"/>
            <a:ext cx="3108626" cy="4572000"/>
          </a:xfrm>
        </p:spPr>
        <p:txBody>
          <a:bodyPr anchor="ctr">
            <a:normAutofit/>
          </a:bodyPr>
          <a:lstStyle/>
          <a:p>
            <a:r>
              <a:rPr lang="en-GB" sz="3200" b="1">
                <a:solidFill>
                  <a:srgbClr val="F2F2F2"/>
                </a:solidFill>
              </a:rPr>
              <a:t>Migrant Children's Project</a:t>
            </a:r>
            <a:br>
              <a:rPr lang="en-GB" sz="3200" b="1">
                <a:solidFill>
                  <a:srgbClr val="F2F2F2"/>
                </a:solidFill>
              </a:rPr>
            </a:br>
            <a:endParaRPr lang="en-US" sz="3200">
              <a:solidFill>
                <a:srgbClr val="F2F2F2"/>
              </a:solidFill>
            </a:endParaRPr>
          </a:p>
        </p:txBody>
      </p:sp>
      <p:sp>
        <p:nvSpPr>
          <p:cNvPr id="12" name="Freeform: Shape 11">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6" name="Rectangle 15">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6650D7C-E18F-655F-8D40-16BDA7754580}"/>
              </a:ext>
            </a:extLst>
          </p:cNvPr>
          <p:cNvGraphicFramePr>
            <a:graphicFrameLocks noGrp="1"/>
          </p:cNvGraphicFramePr>
          <p:nvPr>
            <p:ph idx="1"/>
            <p:extLst>
              <p:ext uri="{D42A27DB-BD31-4B8C-83A1-F6EECF244321}">
                <p14:modId xmlns:p14="http://schemas.microsoft.com/office/powerpoint/2010/main" val="3073302077"/>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5347258"/>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F9EDF-13B4-F3E4-5F11-FB01235D6BC6}"/>
              </a:ext>
            </a:extLst>
          </p:cNvPr>
          <p:cNvSpPr>
            <a:spLocks noGrp="1"/>
          </p:cNvSpPr>
          <p:nvPr>
            <p:ph type="title"/>
          </p:nvPr>
        </p:nvSpPr>
        <p:spPr>
          <a:xfrm>
            <a:off x="643855" y="1447800"/>
            <a:ext cx="3108626" cy="4572000"/>
          </a:xfrm>
        </p:spPr>
        <p:txBody>
          <a:bodyPr vert="horz" lIns="91440" tIns="45720" rIns="91440" bIns="45720" rtlCol="0" anchor="ctr">
            <a:normAutofit/>
          </a:bodyPr>
          <a:lstStyle/>
          <a:p>
            <a:r>
              <a:rPr lang="en-US" sz="3200" b="0" i="0" kern="1200">
                <a:solidFill>
                  <a:srgbClr val="F2F2F2"/>
                </a:solidFill>
                <a:latin typeface="+mj-lt"/>
                <a:ea typeface="+mj-ea"/>
                <a:cs typeface="+mj-cs"/>
              </a:rPr>
              <a:t>FUTURE OF IMMIGRANTS</a:t>
            </a:r>
          </a:p>
        </p:txBody>
      </p:sp>
      <p:sp>
        <p:nvSpPr>
          <p:cNvPr id="52" name="Freeform: Shape 51">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56" name="Rectangle 55">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 name="Diagram 3">
            <a:extLst>
              <a:ext uri="{FF2B5EF4-FFF2-40B4-BE49-F238E27FC236}">
                <a16:creationId xmlns:a16="http://schemas.microsoft.com/office/drawing/2014/main" id="{51ABA86D-13D9-DB49-0DA8-66177A39E3B4}"/>
              </a:ext>
            </a:extLst>
          </p:cNvPr>
          <p:cNvGraphicFramePr/>
          <p:nvPr>
            <p:extLst>
              <p:ext uri="{D42A27DB-BD31-4B8C-83A1-F6EECF244321}">
                <p14:modId xmlns:p14="http://schemas.microsoft.com/office/powerpoint/2010/main" val="2311041090"/>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3120445"/>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C8FA4-AE27-6F1A-A368-9CAFB30516CD}"/>
              </a:ext>
            </a:extLst>
          </p:cNvPr>
          <p:cNvSpPr>
            <a:spLocks noGrp="1"/>
          </p:cNvSpPr>
          <p:nvPr>
            <p:ph type="title"/>
          </p:nvPr>
        </p:nvSpPr>
        <p:spPr>
          <a:xfrm>
            <a:off x="565150" y="770890"/>
            <a:ext cx="10130224" cy="1268984"/>
          </a:xfrm>
        </p:spPr>
        <p:txBody>
          <a:bodyPr>
            <a:normAutofit/>
          </a:bodyPr>
          <a:lstStyle/>
          <a:p>
            <a:r>
              <a:rPr lang="en-US" dirty="0"/>
              <a:t>CONCLUSION</a:t>
            </a:r>
          </a:p>
        </p:txBody>
      </p:sp>
      <p:sp>
        <p:nvSpPr>
          <p:cNvPr id="5" name="Content Placeholder 4">
            <a:extLst>
              <a:ext uri="{FF2B5EF4-FFF2-40B4-BE49-F238E27FC236}">
                <a16:creationId xmlns:a16="http://schemas.microsoft.com/office/drawing/2014/main" id="{EAEA6B5E-1944-BF66-A7C3-B3FEE7295052}"/>
              </a:ext>
            </a:extLst>
          </p:cNvPr>
          <p:cNvSpPr>
            <a:spLocks noGrp="1"/>
          </p:cNvSpPr>
          <p:nvPr>
            <p:ph idx="1"/>
          </p:nvPr>
        </p:nvSpPr>
        <p:spPr>
          <a:xfrm>
            <a:off x="812330" y="1891629"/>
            <a:ext cx="8946541" cy="4195481"/>
          </a:xfrm>
        </p:spPr>
        <p:txBody>
          <a:bodyPr/>
          <a:lstStyle/>
          <a:p>
            <a:pPr defTabSz="914400">
              <a:spcBef>
                <a:spcPts val="0"/>
              </a:spcBef>
              <a:buClrTx/>
              <a:buSzTx/>
              <a:defRPr/>
            </a:pPr>
            <a:r>
              <a:rPr lang="en-GB" sz="2400" b="1" i="0" dirty="0">
                <a:latin typeface="Arial" panose="020B0604020202020204" pitchFamily="34" charset="0"/>
                <a:cs typeface="Arial" panose="020B0604020202020204" pitchFamily="34" charset="0"/>
              </a:rPr>
              <a:t>Immigrant community in the UK faces problems that need to be addressed using the appropriate community development approaches. These issues include among others, austerity and racial discrimination.</a:t>
            </a:r>
            <a:endParaRPr lang="en-GB" sz="2400" dirty="0">
              <a:latin typeface="Arial" panose="020B0604020202020204" pitchFamily="34" charset="0"/>
              <a:cs typeface="Arial" panose="020B0604020202020204" pitchFamily="34" charset="0"/>
            </a:endParaRPr>
          </a:p>
          <a:p>
            <a:pPr defTabSz="914400">
              <a:spcBef>
                <a:spcPts val="0"/>
              </a:spcBef>
              <a:buClrTx/>
              <a:buSzTx/>
              <a:defRPr/>
            </a:pPr>
            <a:r>
              <a:rPr lang="en-GB" sz="2400" b="1" i="0" dirty="0">
                <a:latin typeface="Arial" panose="020B0604020202020204" pitchFamily="34" charset="0"/>
                <a:cs typeface="Arial" panose="020B0604020202020204" pitchFamily="34" charset="0"/>
              </a:rPr>
              <a:t>To address racism and austerity, respectively, the suggested community development techniques are needs-based such as: safety, education, sense of community, health and wellness opportunities and rights-based such as: lows, advocacy, policy’s that can be used to protect the immigrant community. </a:t>
            </a:r>
            <a:endParaRPr lang="en-GB" dirty="0"/>
          </a:p>
        </p:txBody>
      </p:sp>
    </p:spTree>
    <p:extLst>
      <p:ext uri="{BB962C8B-B14F-4D97-AF65-F5344CB8AC3E}">
        <p14:creationId xmlns:p14="http://schemas.microsoft.com/office/powerpoint/2010/main" val="273910426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Books stacked on a table">
            <a:extLst>
              <a:ext uri="{FF2B5EF4-FFF2-40B4-BE49-F238E27FC236}">
                <a16:creationId xmlns:a16="http://schemas.microsoft.com/office/drawing/2014/main" id="{70301800-2766-4E16-DADB-BE79A6C7504E}"/>
              </a:ext>
            </a:extLst>
          </p:cNvPr>
          <p:cNvPicPr>
            <a:picLocks noChangeAspect="1"/>
          </p:cNvPicPr>
          <p:nvPr/>
        </p:nvPicPr>
        <p:blipFill rotWithShape="1">
          <a:blip r:embed="rId2"/>
          <a:srcRect t="15728" r="-2" b="-2"/>
          <a:stretch/>
        </p:blipFill>
        <p:spPr>
          <a:xfrm>
            <a:off x="20" y="-43541"/>
            <a:ext cx="12191980" cy="6857999"/>
          </a:xfrm>
          <a:prstGeom prst="rect">
            <a:avLst/>
          </a:prstGeom>
        </p:spPr>
      </p:pic>
      <p:sp>
        <p:nvSpPr>
          <p:cNvPr id="2" name="Title 1">
            <a:extLst>
              <a:ext uri="{FF2B5EF4-FFF2-40B4-BE49-F238E27FC236}">
                <a16:creationId xmlns:a16="http://schemas.microsoft.com/office/drawing/2014/main" id="{10939AFA-A997-CF92-557B-EBD6DC445D02}"/>
              </a:ext>
            </a:extLst>
          </p:cNvPr>
          <p:cNvSpPr>
            <a:spLocks noGrp="1"/>
          </p:cNvSpPr>
          <p:nvPr>
            <p:ph type="title"/>
          </p:nvPr>
        </p:nvSpPr>
        <p:spPr>
          <a:xfrm>
            <a:off x="7489935" y="768334"/>
            <a:ext cx="3932537" cy="2866405"/>
          </a:xfrm>
        </p:spPr>
        <p:txBody>
          <a:bodyPr vert="horz" lIns="91440" tIns="45720" rIns="91440" bIns="45720" rtlCol="0" anchor="t">
            <a:normAutofit/>
          </a:bodyPr>
          <a:lstStyle/>
          <a:p>
            <a:r>
              <a:rPr lang="en-US" sz="3700"/>
              <a:t>BIBLIOGRAPHY</a:t>
            </a:r>
          </a:p>
        </p:txBody>
      </p:sp>
      <p:sp>
        <p:nvSpPr>
          <p:cNvPr id="4" name="TextBox 3">
            <a:extLst>
              <a:ext uri="{FF2B5EF4-FFF2-40B4-BE49-F238E27FC236}">
                <a16:creationId xmlns:a16="http://schemas.microsoft.com/office/drawing/2014/main" id="{7148537F-DD69-1182-7E89-F4107FDEA6C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3" name="TextBox 2">
            <a:extLst>
              <a:ext uri="{FF2B5EF4-FFF2-40B4-BE49-F238E27FC236}">
                <a16:creationId xmlns:a16="http://schemas.microsoft.com/office/drawing/2014/main" id="{D9ED698A-A38F-1520-2026-B77D98338AE7}"/>
              </a:ext>
            </a:extLst>
          </p:cNvPr>
          <p:cNvSpPr txBox="1"/>
          <p:nvPr/>
        </p:nvSpPr>
        <p:spPr>
          <a:xfrm>
            <a:off x="-1" y="253041"/>
            <a:ext cx="1193144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Phillips, R. and Pittman, R., 2008. An introduction to community development. Routledge. </a:t>
            </a:r>
          </a:p>
          <a:p>
            <a:pPr marL="342900" indent="-342900" algn="just">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Campbell, D., </a:t>
            </a:r>
            <a:r>
              <a:rPr lang="en-GB" dirty="0" err="1">
                <a:solidFill>
                  <a:schemeClr val="bg1"/>
                </a:solidFill>
                <a:latin typeface="Arial" panose="020B0604020202020204" pitchFamily="34" charset="0"/>
                <a:cs typeface="Arial" panose="020B0604020202020204" pitchFamily="34" charset="0"/>
              </a:rPr>
              <a:t>Pyett</a:t>
            </a:r>
            <a:r>
              <a:rPr lang="en-GB" dirty="0">
                <a:solidFill>
                  <a:schemeClr val="bg1"/>
                </a:solidFill>
                <a:latin typeface="Arial" panose="020B0604020202020204" pitchFamily="34" charset="0"/>
                <a:cs typeface="Arial" panose="020B0604020202020204" pitchFamily="34" charset="0"/>
              </a:rPr>
              <a:t>, P., &amp; McCarthy, L. (2007). Community development interventions to improve Aboriginal health: Building an evidence base. Health Sociology Review, 16, B 304-314. </a:t>
            </a:r>
          </a:p>
          <a:p>
            <a:pPr marL="342900" indent="-342900" algn="just">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Christens, B. D., &amp; </a:t>
            </a:r>
            <a:r>
              <a:rPr lang="en-GB" dirty="0" err="1">
                <a:solidFill>
                  <a:schemeClr val="bg1"/>
                </a:solidFill>
                <a:latin typeface="Arial" panose="020B0604020202020204" pitchFamily="34" charset="0"/>
                <a:cs typeface="Arial" panose="020B0604020202020204" pitchFamily="34" charset="0"/>
              </a:rPr>
              <a:t>Inzeo</a:t>
            </a:r>
            <a:r>
              <a:rPr lang="en-GB" dirty="0">
                <a:solidFill>
                  <a:schemeClr val="bg1"/>
                </a:solidFill>
                <a:latin typeface="Arial" panose="020B0604020202020204" pitchFamily="34" charset="0"/>
                <a:cs typeface="Arial" panose="020B0604020202020204" pitchFamily="34" charset="0"/>
              </a:rPr>
              <a:t>, P. T. (2015). Widening the view: Situating collective impact among frameworks for community-led change. Community Development, 46(4), 420-435.</a:t>
            </a:r>
          </a:p>
          <a:p>
            <a:pPr marL="285750" indent="-285750" algn="just">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Higgins, D. J. (2010). Community development approaches to safety and wellbeing of Indigenous children. Closing the Gap Clearinghouse. Canberra &amp; Melbourne: Australian Institute of Health and Welfare &amp; Australian Institute of Family Studies</a:t>
            </a:r>
          </a:p>
          <a:p>
            <a:pPr marL="285750" indent="-285750" algn="just">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Project (Beehive, 2022)Beehive, F. (2022) Migrant Children's </a:t>
            </a:r>
            <a:r>
              <a:rPr lang="en-GB" dirty="0" err="1">
                <a:solidFill>
                  <a:schemeClr val="bg1"/>
                </a:solidFill>
                <a:latin typeface="Arial" panose="020B0604020202020204" pitchFamily="34" charset="0"/>
                <a:cs typeface="Arial" panose="020B0604020202020204" pitchFamily="34" charset="0"/>
              </a:rPr>
              <a:t>Project_Coram</a:t>
            </a:r>
            <a:r>
              <a:rPr lang="en-GB" dirty="0">
                <a:solidFill>
                  <a:schemeClr val="bg1"/>
                </a:solidFill>
                <a:latin typeface="Arial" panose="020B0604020202020204" pitchFamily="34" charset="0"/>
                <a:cs typeface="Arial" panose="020B0604020202020204" pitchFamily="34" charset="0"/>
              </a:rPr>
              <a:t>, Coram Available at: </a:t>
            </a:r>
            <a:r>
              <a:rPr lang="en-GB"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https://www.coram.org.uk/how-we-do-it/upholding-childrens-rights/migrant</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childrens</a:t>
            </a:r>
            <a:r>
              <a:rPr lang="en-GB" dirty="0">
                <a:solidFill>
                  <a:schemeClr val="bg1"/>
                </a:solidFill>
                <a:latin typeface="Arial" panose="020B0604020202020204" pitchFamily="34" charset="0"/>
                <a:cs typeface="Arial" panose="020B0604020202020204" pitchFamily="34" charset="0"/>
              </a:rPr>
              <a:t>-project [accessed: 26</a:t>
            </a:r>
            <a:r>
              <a:rPr lang="en-GB" baseline="30000" dirty="0">
                <a:solidFill>
                  <a:schemeClr val="bg1"/>
                </a:solidFill>
                <a:latin typeface="Arial" panose="020B0604020202020204" pitchFamily="34" charset="0"/>
                <a:cs typeface="Arial" panose="020B0604020202020204" pitchFamily="34" charset="0"/>
              </a:rPr>
              <a:t>th </a:t>
            </a:r>
            <a:r>
              <a:rPr lang="en-GB" dirty="0">
                <a:solidFill>
                  <a:schemeClr val="bg1"/>
                </a:solidFill>
                <a:latin typeface="Arial" panose="020B0604020202020204" pitchFamily="34" charset="0"/>
                <a:cs typeface="Arial" panose="020B0604020202020204" pitchFamily="34" charset="0"/>
              </a:rPr>
              <a:t>July 2022]</a:t>
            </a:r>
            <a:endParaRPr lang="en-GB"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gn="just">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Equality and Human Rights Commission (2018) The Human Rights Act | Equality and Human Rights Commission, Equality and Human Rights Commission. Available at: </a:t>
            </a:r>
            <a:r>
              <a:rPr lang="en-GB"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https://www.equalityhumanrights.com/en/human-rights/human-rights-act</a:t>
            </a:r>
            <a:r>
              <a:rPr lang="en-GB" dirty="0">
                <a:solidFill>
                  <a:schemeClr val="bg1"/>
                </a:solidFill>
                <a:latin typeface="Arial" panose="020B0604020202020204" pitchFamily="34" charset="0"/>
                <a:cs typeface="Arial" panose="020B0604020202020204" pitchFamily="34" charset="0"/>
              </a:rPr>
              <a:t> (Accessed: 2 August 2022).</a:t>
            </a:r>
          </a:p>
          <a:p>
            <a:pPr marL="285750" indent="-285750" algn="just">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GOV.UK (2013) Equality Act 2010_guidance - GOV, GOV.UK. Available at: </a:t>
            </a:r>
            <a:r>
              <a:rPr lang="en-GB"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https://www.gov.uk/guidance/equality-act-2010-guidance</a:t>
            </a:r>
            <a:r>
              <a:rPr lang="en-GB" dirty="0">
                <a:solidFill>
                  <a:schemeClr val="bg1"/>
                </a:solidFill>
                <a:latin typeface="Arial" panose="020B0604020202020204" pitchFamily="34" charset="0"/>
                <a:cs typeface="Arial" panose="020B0604020202020204" pitchFamily="34" charset="0"/>
              </a:rPr>
              <a:t> (Accessed: 2 August 2022).</a:t>
            </a:r>
          </a:p>
          <a:p>
            <a:pPr marL="285750" indent="-285750" algn="just">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Watson, M. (2017) 'Exploring the concept of community in relation to Early Years practice. Exploring the concept of community in relation to Early Years', 24(December), pp. 63-71.</a:t>
            </a:r>
          </a:p>
          <a:p>
            <a:pPr marL="285750" indent="-285750" algn="just">
              <a:buFont typeface="Arial" panose="020B0604020202020204" pitchFamily="34" charset="0"/>
              <a:buChar char="•"/>
            </a:pPr>
            <a:r>
              <a:rPr lang="en-GB" dirty="0">
                <a:solidFill>
                  <a:schemeClr val="bg1"/>
                </a:solidFill>
              </a:rPr>
              <a:t>Stuckler, D. et al. (2017) 'Austerity and health: The impact in the UK and Europe', European Journal of Public Health, 27(September 2012), pp. 18-21. </a:t>
            </a:r>
            <a:r>
              <a:rPr lang="en-GB" dirty="0" err="1">
                <a:solidFill>
                  <a:schemeClr val="bg1"/>
                </a:solidFill>
              </a:rPr>
              <a:t>doi</a:t>
            </a:r>
            <a:r>
              <a:rPr lang="en-GB" dirty="0">
                <a:solidFill>
                  <a:schemeClr val="bg1"/>
                </a:solidFill>
              </a:rPr>
              <a:t>: 10.1093/</a:t>
            </a:r>
            <a:r>
              <a:rPr lang="en-GB" dirty="0" err="1">
                <a:solidFill>
                  <a:schemeClr val="bg1"/>
                </a:solidFill>
              </a:rPr>
              <a:t>eurpub</a:t>
            </a:r>
            <a:r>
              <a:rPr lang="en-GB" dirty="0">
                <a:solidFill>
                  <a:schemeClr val="bg1"/>
                </a:solidFill>
              </a:rPr>
              <a:t>/ckx167.</a:t>
            </a:r>
            <a:endParaRPr lang="en-GB" dirty="0">
              <a:solidFill>
                <a:schemeClr val="bg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dirty="0">
              <a:solidFill>
                <a:schemeClr val="bg1"/>
              </a:solidFill>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217638639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Books stacked on a table">
            <a:extLst>
              <a:ext uri="{FF2B5EF4-FFF2-40B4-BE49-F238E27FC236}">
                <a16:creationId xmlns:a16="http://schemas.microsoft.com/office/drawing/2014/main" id="{7249BCA0-0FB5-32BD-F1C1-33E543D3B84F}"/>
              </a:ext>
            </a:extLst>
          </p:cNvPr>
          <p:cNvPicPr>
            <a:picLocks noChangeAspect="1"/>
          </p:cNvPicPr>
          <p:nvPr/>
        </p:nvPicPr>
        <p:blipFill rotWithShape="1">
          <a:blip r:embed="rId3"/>
          <a:srcRect t="15728" r="-2" b="-2"/>
          <a:stretch/>
        </p:blipFill>
        <p:spPr>
          <a:xfrm>
            <a:off x="20" y="1"/>
            <a:ext cx="12191980" cy="6857999"/>
          </a:xfrm>
          <a:prstGeom prst="rect">
            <a:avLst/>
          </a:prstGeom>
        </p:spPr>
      </p:pic>
      <p:sp>
        <p:nvSpPr>
          <p:cNvPr id="2" name="Title 1">
            <a:extLst>
              <a:ext uri="{FF2B5EF4-FFF2-40B4-BE49-F238E27FC236}">
                <a16:creationId xmlns:a16="http://schemas.microsoft.com/office/drawing/2014/main" id="{72471937-9ECC-72B6-8D1E-D56F7EDEEA92}"/>
              </a:ext>
            </a:extLst>
          </p:cNvPr>
          <p:cNvSpPr>
            <a:spLocks noGrp="1"/>
          </p:cNvSpPr>
          <p:nvPr>
            <p:ph type="title"/>
          </p:nvPr>
        </p:nvSpPr>
        <p:spPr>
          <a:xfrm>
            <a:off x="7489935" y="768334"/>
            <a:ext cx="3932537" cy="2866405"/>
          </a:xfrm>
        </p:spPr>
        <p:txBody>
          <a:bodyPr vert="horz" lIns="91440" tIns="45720" rIns="91440" bIns="45720" rtlCol="0" anchor="t">
            <a:normAutofit/>
          </a:bodyPr>
          <a:lstStyle/>
          <a:p>
            <a:r>
              <a:rPr lang="en-US" sz="3700" dirty="0"/>
              <a:t>BIBLIOGRAPHY</a:t>
            </a:r>
          </a:p>
        </p:txBody>
      </p:sp>
      <p:sp>
        <p:nvSpPr>
          <p:cNvPr id="4" name="TextBox 3">
            <a:extLst>
              <a:ext uri="{FF2B5EF4-FFF2-40B4-BE49-F238E27FC236}">
                <a16:creationId xmlns:a16="http://schemas.microsoft.com/office/drawing/2014/main" id="{E5396FD3-5EF4-2A06-7E05-C6FB7E1C98CF}"/>
              </a:ext>
            </a:extLst>
          </p:cNvPr>
          <p:cNvSpPr txBox="1"/>
          <p:nvPr/>
        </p:nvSpPr>
        <p:spPr>
          <a:xfrm>
            <a:off x="249701" y="18364"/>
            <a:ext cx="11692598" cy="88331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dirty="0">
                <a:solidFill>
                  <a:schemeClr val="bg1"/>
                </a:solidFill>
              </a:rPr>
              <a:t>Gilchrist, A. (2003). Community development in the UK possibilities and paradoxes. Community Development Journal,   [online] 38(1),     pp.16-25. Available      at: </a:t>
            </a:r>
            <a:r>
              <a:rPr lang="en-GB" dirty="0">
                <a:solidFill>
                  <a:schemeClr val="bg1"/>
                </a:solidFill>
                <a:hlinkClick r:id="rId4">
                  <a:extLst>
                    <a:ext uri="{A12FA001-AC4F-418D-AE19-62706E023703}">
                      <ahyp:hlinkClr xmlns:ahyp="http://schemas.microsoft.com/office/drawing/2018/hyperlinkcolor" val="tx"/>
                    </a:ext>
                  </a:extLst>
                </a:hlinkClick>
              </a:rPr>
              <a:t>https://www.jstor.org/stable/44257723.</a:t>
            </a:r>
            <a:r>
              <a:rPr lang="en-GB" dirty="0">
                <a:solidFill>
                  <a:schemeClr val="bg1"/>
                </a:solidFill>
              </a:rPr>
              <a:t> </a:t>
            </a:r>
          </a:p>
          <a:p>
            <a:pPr marL="285750" indent="-285750">
              <a:buFont typeface="Arial" panose="020B0604020202020204" pitchFamily="34" charset="0"/>
              <a:buChar char="•"/>
            </a:pPr>
            <a:r>
              <a:rPr lang="en-GB" dirty="0">
                <a:solidFill>
                  <a:schemeClr val="bg1"/>
                </a:solidFill>
              </a:rPr>
              <a:t>Clarke, H.D., Kellner, P., Stewart, M.C., Twyman, J. and </a:t>
            </a:r>
            <a:r>
              <a:rPr lang="en-GB" dirty="0" err="1">
                <a:solidFill>
                  <a:schemeClr val="bg1"/>
                </a:solidFill>
              </a:rPr>
              <a:t>Whiteley</a:t>
            </a:r>
            <a:r>
              <a:rPr lang="en-GB" dirty="0">
                <a:solidFill>
                  <a:schemeClr val="bg1"/>
                </a:solidFill>
              </a:rPr>
              <a:t>, P., 2016. Austerity and political choice in Britain. Basingstoke: Palgrave Macmillan.</a:t>
            </a:r>
          </a:p>
          <a:p>
            <a:pPr marL="285750" indent="-285750">
              <a:buFont typeface="Arial" panose="020B0604020202020204" pitchFamily="34" charset="0"/>
              <a:buChar char="•"/>
            </a:pPr>
            <a:r>
              <a:rPr lang="en-GB" dirty="0">
                <a:solidFill>
                  <a:schemeClr val="bg1"/>
                </a:solidFill>
              </a:rPr>
              <a:t> Miles, R., 2004. Racism. Routledge. </a:t>
            </a:r>
          </a:p>
          <a:p>
            <a:pPr marL="285750" indent="-285750">
              <a:buFont typeface="Arial" panose="020B0604020202020204" pitchFamily="34" charset="0"/>
              <a:buChar char="•"/>
            </a:pPr>
            <a:r>
              <a:rPr lang="en-GB" dirty="0">
                <a:solidFill>
                  <a:schemeClr val="bg1"/>
                </a:solidFill>
              </a:rPr>
              <a:t> </a:t>
            </a:r>
            <a:r>
              <a:rPr lang="en-GB" dirty="0" err="1">
                <a:solidFill>
                  <a:schemeClr val="bg1"/>
                </a:solidFill>
              </a:rPr>
              <a:t>Borjas</a:t>
            </a:r>
            <a:r>
              <a:rPr lang="en-GB" dirty="0">
                <a:solidFill>
                  <a:schemeClr val="bg1"/>
                </a:solidFill>
              </a:rPr>
              <a:t>,    G.J.,   2018.   The economics of immigration. In Interdisciplinary Perspectives on the New Immigration (pp. 1-52). Routledge. </a:t>
            </a:r>
          </a:p>
          <a:p>
            <a:pPr marL="285750" indent="-285750">
              <a:buFont typeface="Arial" panose="020B0604020202020204" pitchFamily="34" charset="0"/>
              <a:buChar char="•"/>
            </a:pPr>
            <a:r>
              <a:rPr lang="en-GB" dirty="0">
                <a:solidFill>
                  <a:schemeClr val="bg1"/>
                </a:solidFill>
              </a:rPr>
              <a:t>Billings, J.R., 2000. Community development: a critical review of approaches to evaluation. Journal of Advanced Nursing, 31(2), pp.472-480. </a:t>
            </a:r>
          </a:p>
          <a:p>
            <a:pPr marL="285750" indent="-285750">
              <a:buFont typeface="Arial" panose="020B0604020202020204" pitchFamily="34" charset="0"/>
              <a:buChar char="•"/>
            </a:pPr>
            <a:r>
              <a:rPr lang="en-GB" dirty="0">
                <a:solidFill>
                  <a:schemeClr val="bg1"/>
                </a:solidFill>
              </a:rPr>
              <a:t>Atkinson, W., Roberts, S. and Savage, M. eds., 2012. Class . inequality in austerity Britain: Power, difference and suffering. Springer. </a:t>
            </a:r>
          </a:p>
          <a:p>
            <a:pPr marL="285750" indent="-285750">
              <a:buFont typeface="Arial" panose="020B0604020202020204" pitchFamily="34" charset="0"/>
              <a:buChar char="•"/>
            </a:pPr>
            <a:r>
              <a:rPr lang="en-GB" dirty="0">
                <a:solidFill>
                  <a:schemeClr val="bg1"/>
                </a:solidFill>
              </a:rPr>
              <a:t>Vargas-Silva, C. and </a:t>
            </a:r>
            <a:r>
              <a:rPr lang="en-GB" dirty="0" err="1">
                <a:solidFill>
                  <a:schemeClr val="bg1"/>
                </a:solidFill>
              </a:rPr>
              <a:t>Rienzo</a:t>
            </a:r>
            <a:r>
              <a:rPr lang="en-GB" dirty="0">
                <a:solidFill>
                  <a:schemeClr val="bg1"/>
                </a:solidFill>
              </a:rPr>
              <a:t>, C(2020) Migrants in the UK: An Overview -  Migration  Observatory. [online] Migration Observatory. Available at: </a:t>
            </a:r>
            <a:r>
              <a:rPr lang="en-GB" dirty="0">
                <a:solidFill>
                  <a:schemeClr val="bg1"/>
                </a:solidFill>
                <a:hlinkClick r:id="rId5">
                  <a:extLst>
                    <a:ext uri="{A12FA001-AC4F-418D-AE19-62706E023703}">
                      <ahyp:hlinkClr xmlns:ahyp="http://schemas.microsoft.com/office/drawing/2018/hyperlinkcolor" val="tx"/>
                    </a:ext>
                  </a:extLst>
                </a:hlinkClick>
              </a:rPr>
              <a:t>https://migrationobservatory.ox.ac.uk/resources/briefings/Ani</a:t>
            </a:r>
            <a:r>
              <a:rPr lang="en-GB" dirty="0">
                <a:solidFill>
                  <a:schemeClr val="bg1"/>
                </a:solidFill>
              </a:rPr>
              <a:t> grants-in-the-</a:t>
            </a:r>
            <a:r>
              <a:rPr lang="en-GB" dirty="0" err="1">
                <a:solidFill>
                  <a:schemeClr val="bg1"/>
                </a:solidFill>
              </a:rPr>
              <a:t>uk</a:t>
            </a:r>
            <a:r>
              <a:rPr lang="en-GB" dirty="0">
                <a:solidFill>
                  <a:schemeClr val="bg1"/>
                </a:solidFill>
              </a:rPr>
              <a:t>-an-overview/.</a:t>
            </a: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Gelb, S. and Krishnan, A. (2018) Technology, migration and the 2030 Agenda for Sustainable Development', London: Overseas Development Institute. Available at: </a:t>
            </a:r>
            <a:r>
              <a:rPr lang="en-GB" dirty="0">
                <a:solidFill>
                  <a:schemeClr val="bg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https://sohs.alnap.org/system/files/content/resource/files/main/12395.pdf#:~:text=In</a:t>
            </a:r>
            <a:r>
              <a:rPr lang="en-GB" dirty="0">
                <a:solidFill>
                  <a:schemeClr val="bg1"/>
                </a:solidFill>
                <a:latin typeface="Arial" panose="020B0604020202020204" pitchFamily="34" charset="0"/>
                <a:cs typeface="Arial" panose="020B0604020202020204" pitchFamily="34" charset="0"/>
              </a:rPr>
              <a:t> this briefing%2C we discuss the connection between technology and migration, the processes of change in both destination and origin countries</a:t>
            </a:r>
          </a:p>
          <a:p>
            <a:pPr marL="285750" indent="-285750" rtl="0">
              <a:buFont typeface="Arial" panose="020B0604020202020204" pitchFamily="34" charset="0"/>
              <a:buChar char="•"/>
            </a:pPr>
            <a:br>
              <a:rPr lang="en-GB" sz="1600" dirty="0"/>
            </a:br>
            <a:endParaRPr lang="en-GB" sz="1600" dirty="0"/>
          </a:p>
          <a:p>
            <a:pPr rtl="0"/>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br>
              <a:rPr lang="en-GB" sz="1600" dirty="0"/>
            </a:br>
            <a:endParaRPr lang="en-GB" sz="1600" dirty="0"/>
          </a:p>
          <a:p>
            <a:pPr marL="285750" indent="-285750">
              <a:buFont typeface="Arial" panose="020B0604020202020204" pitchFamily="34" charset="0"/>
              <a:buChar char="•"/>
            </a:pPr>
            <a:br>
              <a:rPr lang="en-GB" sz="1600" dirty="0"/>
            </a:br>
            <a:endParaRPr lang="en-GB" sz="1600" dirty="0"/>
          </a:p>
          <a:p>
            <a:br>
              <a:rPr lang="en-GB" sz="1600" dirty="0"/>
            </a:br>
            <a:endParaRPr lang="en-GB" sz="1600" dirty="0"/>
          </a:p>
          <a:p>
            <a:br>
              <a:rPr lang="en-GB" sz="1600" dirty="0"/>
            </a:br>
            <a:endParaRPr lang="en-GB" sz="1600" dirty="0"/>
          </a:p>
          <a:p>
            <a:endParaRPr lang="en-US" sz="1600" b="1" dirty="0">
              <a:solidFill>
                <a:schemeClr val="bg1"/>
              </a:solidFill>
            </a:endParaRPr>
          </a:p>
        </p:txBody>
      </p:sp>
    </p:spTree>
    <p:extLst>
      <p:ext uri="{BB962C8B-B14F-4D97-AF65-F5344CB8AC3E}">
        <p14:creationId xmlns:p14="http://schemas.microsoft.com/office/powerpoint/2010/main" val="261192699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4306</TotalTime>
  <Words>2506</Words>
  <Application>Microsoft Office PowerPoint</Application>
  <PresentationFormat>Widescreen</PresentationFormat>
  <Paragraphs>121</Paragraphs>
  <Slides>19</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Arial  </vt:lpstr>
      <vt:lpstr>Calibri</vt:lpstr>
      <vt:lpstr>Century Gothic</vt:lpstr>
      <vt:lpstr>Wingdings</vt:lpstr>
      <vt:lpstr>Wingdings 3</vt:lpstr>
      <vt:lpstr>Ion</vt:lpstr>
      <vt:lpstr>COMMUNITY CARE AND DEVELOPMENT</vt:lpstr>
      <vt:lpstr>Introduction  </vt:lpstr>
      <vt:lpstr>IMMIGRANTS</vt:lpstr>
      <vt:lpstr>INDIAN IMMIGRANTS  </vt:lpstr>
      <vt:lpstr>DEMOGRAPHICS AND DIVERSITY</vt:lpstr>
      <vt:lpstr>EDUCATIONAL STATUS</vt:lpstr>
      <vt:lpstr>Bronfenbrenner’s Ecological systems theory  </vt:lpstr>
      <vt:lpstr>EMPLOYMENT AND INCOME</vt:lpstr>
      <vt:lpstr>Impact of Austerity over immigrants.</vt:lpstr>
      <vt:lpstr>HEALTH AND SOCIAL NEEDS</vt:lpstr>
      <vt:lpstr>DISCRIMINATION</vt:lpstr>
      <vt:lpstr>Policies </vt:lpstr>
      <vt:lpstr>TECHNOLOGY AND SOCIAL MEDIA</vt:lpstr>
      <vt:lpstr>PowerPoint Presentation</vt:lpstr>
      <vt:lpstr>Migrant Children's Project </vt:lpstr>
      <vt:lpstr>FUTURE OF IMMIGRANTS</vt:lpstr>
      <vt:lpstr>CONCLUSION</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dc:title>
  <dc:creator/>
  <cp:lastModifiedBy>Maria Dandu (1810151)</cp:lastModifiedBy>
  <cp:revision>725</cp:revision>
  <dcterms:created xsi:type="dcterms:W3CDTF">2022-07-06T08:03:58Z</dcterms:created>
  <dcterms:modified xsi:type="dcterms:W3CDTF">2022-08-07T12:07:27Z</dcterms:modified>
</cp:coreProperties>
</file>