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4"/>
  </p:sldMasterIdLst>
  <p:notesMasterIdLst>
    <p:notesMasterId r:id="rId34"/>
  </p:notesMasterIdLst>
  <p:sldIdLst>
    <p:sldId id="310" r:id="rId5"/>
    <p:sldId id="356" r:id="rId6"/>
    <p:sldId id="391" r:id="rId7"/>
    <p:sldId id="393" r:id="rId8"/>
    <p:sldId id="392" r:id="rId9"/>
    <p:sldId id="394" r:id="rId10"/>
    <p:sldId id="373" r:id="rId11"/>
    <p:sldId id="380" r:id="rId12"/>
    <p:sldId id="381" r:id="rId13"/>
    <p:sldId id="401" r:id="rId14"/>
    <p:sldId id="416" r:id="rId15"/>
    <p:sldId id="396" r:id="rId16"/>
    <p:sldId id="397" r:id="rId17"/>
    <p:sldId id="405" r:id="rId18"/>
    <p:sldId id="403" r:id="rId19"/>
    <p:sldId id="412" r:id="rId20"/>
    <p:sldId id="404" r:id="rId21"/>
    <p:sldId id="402" r:id="rId22"/>
    <p:sldId id="398" r:id="rId23"/>
    <p:sldId id="406" r:id="rId24"/>
    <p:sldId id="410" r:id="rId25"/>
    <p:sldId id="274" r:id="rId26"/>
    <p:sldId id="408" r:id="rId27"/>
    <p:sldId id="409" r:id="rId28"/>
    <p:sldId id="261" r:id="rId29"/>
    <p:sldId id="270" r:id="rId30"/>
    <p:sldId id="399" r:id="rId31"/>
    <p:sldId id="413" r:id="rId32"/>
    <p:sldId id="400" r:id="rId33"/>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3C3C51B-3B2D-832F-1B96-C4B89D3AF150}" name="Megan Rogers-Evans" initials="MRE" userId="S::m.rogers@uwtsd.ac.uk::111ad4f8-0884-42fd-b9cd-f4e625cd4716" providerId="AD"/>
  <p188:author id="{3E98D224-1FC9-E310-AA7F-2C85BB0CB205}" name="Catrin Morgan-Jones" initials="CMJ" userId="S::catrin.morgan-jones@uwtsd.ac.uk::f099b9d4-03d6-4bca-a5ad-705f3a1c64df" providerId="AD"/>
  <p188:author id="{216D5039-5FA4-949B-24DF-B667CF6B0AA0}" name="Cara Davies" initials="CD" userId="S::cara.davies@uwtsd.ac.uk::c43f7fad-58f6-4376-9c05-59209d924d9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F8F8"/>
    <a:srgbClr val="003B5C"/>
    <a:srgbClr val="013E5B"/>
    <a:srgbClr val="025680"/>
    <a:srgbClr val="08CAD4"/>
    <a:srgbClr val="FFFFFF"/>
    <a:srgbClr val="FFC000"/>
    <a:srgbClr val="FDD402"/>
    <a:srgbClr val="D29500"/>
    <a:srgbClr val="259E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49" autoAdjust="0"/>
    <p:restoredTop sz="96327" autoAdjust="0"/>
  </p:normalViewPr>
  <p:slideViewPr>
    <p:cSldViewPr snapToGrid="0">
      <p:cViewPr>
        <p:scale>
          <a:sx n="85" d="100"/>
          <a:sy n="85" d="100"/>
        </p:scale>
        <p:origin x="51" y="225"/>
      </p:cViewPr>
      <p:guideLst>
        <p:guide orient="horz" pos="2160"/>
        <p:guide pos="3840"/>
      </p:guideLst>
    </p:cSldViewPr>
  </p:slideViewPr>
  <p:outlineViewPr>
    <p:cViewPr>
      <p:scale>
        <a:sx n="100" d="100"/>
        <a:sy n="100" d="100"/>
      </p:scale>
      <p:origin x="0" y="-3678"/>
    </p:cViewPr>
  </p:outlin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8/10/relationships/authors" Target="author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6363" cy="513508"/>
          </a:xfrm>
          <a:prstGeom prst="rect">
            <a:avLst/>
          </a:prstGeom>
        </p:spPr>
        <p:txBody>
          <a:bodyPr vert="horz" lIns="96067" tIns="48033" rIns="96067" bIns="48033" rtlCol="0"/>
          <a:lstStyle>
            <a:lvl1pPr algn="l">
              <a:defRPr sz="1300"/>
            </a:lvl1pPr>
          </a:lstStyle>
          <a:p>
            <a:endParaRPr lang="en-GB"/>
          </a:p>
        </p:txBody>
      </p:sp>
      <p:sp>
        <p:nvSpPr>
          <p:cNvPr id="3" name="Date Placeholder 2"/>
          <p:cNvSpPr>
            <a:spLocks noGrp="1"/>
          </p:cNvSpPr>
          <p:nvPr>
            <p:ph type="dt" idx="1"/>
          </p:nvPr>
        </p:nvSpPr>
        <p:spPr>
          <a:xfrm>
            <a:off x="4021295" y="0"/>
            <a:ext cx="3076363" cy="513508"/>
          </a:xfrm>
          <a:prstGeom prst="rect">
            <a:avLst/>
          </a:prstGeom>
        </p:spPr>
        <p:txBody>
          <a:bodyPr vert="horz" lIns="96067" tIns="48033" rIns="96067" bIns="48033" rtlCol="0"/>
          <a:lstStyle>
            <a:lvl1pPr algn="r">
              <a:defRPr sz="1300"/>
            </a:lvl1pPr>
          </a:lstStyle>
          <a:p>
            <a:fld id="{3ABE434F-8460-4424-BCAD-3BC088A5E4CB}" type="datetimeFigureOut">
              <a:rPr lang="en-GB" smtClean="0"/>
              <a:t>24/10/2023</a:t>
            </a:fld>
            <a:endParaRPr lang="en-GB"/>
          </a:p>
        </p:txBody>
      </p:sp>
      <p:sp>
        <p:nvSpPr>
          <p:cNvPr id="4" name="Slide Image Placeholder 3"/>
          <p:cNvSpPr>
            <a:spLocks noGrp="1" noRot="1" noChangeAspect="1"/>
          </p:cNvSpPr>
          <p:nvPr>
            <p:ph type="sldImg" idx="2"/>
          </p:nvPr>
        </p:nvSpPr>
        <p:spPr>
          <a:xfrm>
            <a:off x="479425" y="1279525"/>
            <a:ext cx="6140450" cy="3454400"/>
          </a:xfrm>
          <a:prstGeom prst="rect">
            <a:avLst/>
          </a:prstGeom>
          <a:noFill/>
          <a:ln w="12700">
            <a:solidFill>
              <a:prstClr val="black"/>
            </a:solidFill>
          </a:ln>
        </p:spPr>
        <p:txBody>
          <a:bodyPr vert="horz" lIns="96067" tIns="48033" rIns="96067" bIns="48033" rtlCol="0" anchor="ctr"/>
          <a:lstStyle/>
          <a:p>
            <a:endParaRPr lang="en-GB"/>
          </a:p>
        </p:txBody>
      </p:sp>
      <p:sp>
        <p:nvSpPr>
          <p:cNvPr id="5" name="Notes Placeholder 4"/>
          <p:cNvSpPr>
            <a:spLocks noGrp="1"/>
          </p:cNvSpPr>
          <p:nvPr>
            <p:ph type="body" sz="quarter" idx="3"/>
          </p:nvPr>
        </p:nvSpPr>
        <p:spPr>
          <a:xfrm>
            <a:off x="709930" y="4925407"/>
            <a:ext cx="5679440" cy="4029879"/>
          </a:xfrm>
          <a:prstGeom prst="rect">
            <a:avLst/>
          </a:prstGeom>
        </p:spPr>
        <p:txBody>
          <a:bodyPr vert="horz" lIns="96067" tIns="48033" rIns="96067" bIns="4803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1106"/>
            <a:ext cx="3076363" cy="513507"/>
          </a:xfrm>
          <a:prstGeom prst="rect">
            <a:avLst/>
          </a:prstGeom>
        </p:spPr>
        <p:txBody>
          <a:bodyPr vert="horz" lIns="96067" tIns="48033" rIns="96067" bIns="48033" rtlCol="0" anchor="b"/>
          <a:lstStyle>
            <a:lvl1pPr algn="l">
              <a:defRPr sz="1300"/>
            </a:lvl1pPr>
          </a:lstStyle>
          <a:p>
            <a:endParaRPr lang="en-GB"/>
          </a:p>
        </p:txBody>
      </p:sp>
      <p:sp>
        <p:nvSpPr>
          <p:cNvPr id="7" name="Slide Number Placeholder 6"/>
          <p:cNvSpPr>
            <a:spLocks noGrp="1"/>
          </p:cNvSpPr>
          <p:nvPr>
            <p:ph type="sldNum" sz="quarter" idx="5"/>
          </p:nvPr>
        </p:nvSpPr>
        <p:spPr>
          <a:xfrm>
            <a:off x="4021295" y="9721106"/>
            <a:ext cx="3076363" cy="513507"/>
          </a:xfrm>
          <a:prstGeom prst="rect">
            <a:avLst/>
          </a:prstGeom>
        </p:spPr>
        <p:txBody>
          <a:bodyPr vert="horz" lIns="96067" tIns="48033" rIns="96067" bIns="48033" rtlCol="0" anchor="b"/>
          <a:lstStyle>
            <a:lvl1pPr algn="r">
              <a:defRPr sz="1300"/>
            </a:lvl1pPr>
          </a:lstStyle>
          <a:p>
            <a:fld id="{EF4132BD-642C-416E-B37E-A79EF2B365A8}" type="slidenum">
              <a:rPr lang="en-GB" smtClean="0"/>
              <a:t>‹#›</a:t>
            </a:fld>
            <a:endParaRPr lang="en-GB"/>
          </a:p>
        </p:txBody>
      </p:sp>
    </p:spTree>
    <p:extLst>
      <p:ext uri="{BB962C8B-B14F-4D97-AF65-F5344CB8AC3E}">
        <p14:creationId xmlns:p14="http://schemas.microsoft.com/office/powerpoint/2010/main" val="3590359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Picture combining new and old </a:t>
            </a:r>
          </a:p>
        </p:txBody>
      </p:sp>
      <p:sp>
        <p:nvSpPr>
          <p:cNvPr id="4" name="Slide Number Placeholder 3"/>
          <p:cNvSpPr>
            <a:spLocks noGrp="1"/>
          </p:cNvSpPr>
          <p:nvPr>
            <p:ph type="sldNum" sz="quarter" idx="5"/>
          </p:nvPr>
        </p:nvSpPr>
        <p:spPr/>
        <p:txBody>
          <a:bodyPr/>
          <a:lstStyle/>
          <a:p>
            <a:fld id="{EF4132BD-642C-416E-B37E-A79EF2B365A8}" type="slidenum">
              <a:rPr lang="en-GB" smtClean="0"/>
              <a:t>1</a:t>
            </a:fld>
            <a:endParaRPr lang="en-GB"/>
          </a:p>
        </p:txBody>
      </p:sp>
    </p:spTree>
    <p:extLst>
      <p:ext uri="{BB962C8B-B14F-4D97-AF65-F5344CB8AC3E}">
        <p14:creationId xmlns:p14="http://schemas.microsoft.com/office/powerpoint/2010/main" val="167889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3</a:t>
            </a:fld>
            <a:endParaRPr lang="en-GB"/>
          </a:p>
        </p:txBody>
      </p:sp>
    </p:spTree>
    <p:extLst>
      <p:ext uri="{BB962C8B-B14F-4D97-AF65-F5344CB8AC3E}">
        <p14:creationId xmlns:p14="http://schemas.microsoft.com/office/powerpoint/2010/main" val="2500391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4</a:t>
            </a:fld>
            <a:endParaRPr lang="en-GB"/>
          </a:p>
        </p:txBody>
      </p:sp>
    </p:spTree>
    <p:extLst>
      <p:ext uri="{BB962C8B-B14F-4D97-AF65-F5344CB8AC3E}">
        <p14:creationId xmlns:p14="http://schemas.microsoft.com/office/powerpoint/2010/main" val="2759859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5</a:t>
            </a:fld>
            <a:endParaRPr lang="en-GB"/>
          </a:p>
        </p:txBody>
      </p:sp>
    </p:spTree>
    <p:extLst>
      <p:ext uri="{BB962C8B-B14F-4D97-AF65-F5344CB8AC3E}">
        <p14:creationId xmlns:p14="http://schemas.microsoft.com/office/powerpoint/2010/main" val="103770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6</a:t>
            </a:fld>
            <a:endParaRPr lang="en-GB"/>
          </a:p>
        </p:txBody>
      </p:sp>
    </p:spTree>
    <p:extLst>
      <p:ext uri="{BB962C8B-B14F-4D97-AF65-F5344CB8AC3E}">
        <p14:creationId xmlns:p14="http://schemas.microsoft.com/office/powerpoint/2010/main" val="1839602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dirty="0"/>
          </a:p>
        </p:txBody>
      </p:sp>
      <p:sp>
        <p:nvSpPr>
          <p:cNvPr id="4" name="Slide Number Placeholder 3"/>
          <p:cNvSpPr>
            <a:spLocks noGrp="1"/>
          </p:cNvSpPr>
          <p:nvPr>
            <p:ph type="sldNum" sz="quarter" idx="5"/>
          </p:nvPr>
        </p:nvSpPr>
        <p:spPr/>
        <p:txBody>
          <a:bodyPr/>
          <a:lstStyle/>
          <a:p>
            <a:fld id="{EF4132BD-642C-416E-B37E-A79EF2B365A8}" type="slidenum">
              <a:rPr lang="en-GB" smtClean="0"/>
              <a:t>7</a:t>
            </a:fld>
            <a:endParaRPr lang="en-GB"/>
          </a:p>
        </p:txBody>
      </p:sp>
    </p:spTree>
    <p:extLst>
      <p:ext uri="{BB962C8B-B14F-4D97-AF65-F5344CB8AC3E}">
        <p14:creationId xmlns:p14="http://schemas.microsoft.com/office/powerpoint/2010/main" val="1779452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8</a:t>
            </a:fld>
            <a:endParaRPr lang="en-GB"/>
          </a:p>
        </p:txBody>
      </p:sp>
    </p:spTree>
    <p:extLst>
      <p:ext uri="{BB962C8B-B14F-4D97-AF65-F5344CB8AC3E}">
        <p14:creationId xmlns:p14="http://schemas.microsoft.com/office/powerpoint/2010/main" val="1594083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9</a:t>
            </a:fld>
            <a:endParaRPr lang="en-GB"/>
          </a:p>
        </p:txBody>
      </p:sp>
    </p:spTree>
    <p:extLst>
      <p:ext uri="{BB962C8B-B14F-4D97-AF65-F5344CB8AC3E}">
        <p14:creationId xmlns:p14="http://schemas.microsoft.com/office/powerpoint/2010/main" val="1369186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10</a:t>
            </a:fld>
            <a:endParaRPr lang="en-GB"/>
          </a:p>
        </p:txBody>
      </p:sp>
    </p:spTree>
    <p:extLst>
      <p:ext uri="{BB962C8B-B14F-4D97-AF65-F5344CB8AC3E}">
        <p14:creationId xmlns:p14="http://schemas.microsoft.com/office/powerpoint/2010/main" val="427791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11</a:t>
            </a:fld>
            <a:endParaRPr lang="en-GB"/>
          </a:p>
        </p:txBody>
      </p:sp>
    </p:spTree>
    <p:extLst>
      <p:ext uri="{BB962C8B-B14F-4D97-AF65-F5344CB8AC3E}">
        <p14:creationId xmlns:p14="http://schemas.microsoft.com/office/powerpoint/2010/main" val="4188261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12</a:t>
            </a:fld>
            <a:endParaRPr lang="en-GB"/>
          </a:p>
        </p:txBody>
      </p:sp>
    </p:spTree>
    <p:extLst>
      <p:ext uri="{BB962C8B-B14F-4D97-AF65-F5344CB8AC3E}">
        <p14:creationId xmlns:p14="http://schemas.microsoft.com/office/powerpoint/2010/main" val="2958644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13</a:t>
            </a:fld>
            <a:endParaRPr lang="en-GB"/>
          </a:p>
        </p:txBody>
      </p:sp>
    </p:spTree>
    <p:extLst>
      <p:ext uri="{BB962C8B-B14F-4D97-AF65-F5344CB8AC3E}">
        <p14:creationId xmlns:p14="http://schemas.microsoft.com/office/powerpoint/2010/main" val="936538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14</a:t>
            </a:fld>
            <a:endParaRPr lang="en-GB"/>
          </a:p>
        </p:txBody>
      </p:sp>
    </p:spTree>
    <p:extLst>
      <p:ext uri="{BB962C8B-B14F-4D97-AF65-F5344CB8AC3E}">
        <p14:creationId xmlns:p14="http://schemas.microsoft.com/office/powerpoint/2010/main" val="17927744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15</a:t>
            </a:fld>
            <a:endParaRPr lang="en-GB"/>
          </a:p>
        </p:txBody>
      </p:sp>
    </p:spTree>
    <p:extLst>
      <p:ext uri="{BB962C8B-B14F-4D97-AF65-F5344CB8AC3E}">
        <p14:creationId xmlns:p14="http://schemas.microsoft.com/office/powerpoint/2010/main" val="1411722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16</a:t>
            </a:fld>
            <a:endParaRPr lang="en-GB"/>
          </a:p>
        </p:txBody>
      </p:sp>
    </p:spTree>
    <p:extLst>
      <p:ext uri="{BB962C8B-B14F-4D97-AF65-F5344CB8AC3E}">
        <p14:creationId xmlns:p14="http://schemas.microsoft.com/office/powerpoint/2010/main" val="1310178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17</a:t>
            </a:fld>
            <a:endParaRPr lang="en-GB"/>
          </a:p>
        </p:txBody>
      </p:sp>
    </p:spTree>
    <p:extLst>
      <p:ext uri="{BB962C8B-B14F-4D97-AF65-F5344CB8AC3E}">
        <p14:creationId xmlns:p14="http://schemas.microsoft.com/office/powerpoint/2010/main" val="1057500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18</a:t>
            </a:fld>
            <a:endParaRPr lang="en-GB"/>
          </a:p>
        </p:txBody>
      </p:sp>
    </p:spTree>
    <p:extLst>
      <p:ext uri="{BB962C8B-B14F-4D97-AF65-F5344CB8AC3E}">
        <p14:creationId xmlns:p14="http://schemas.microsoft.com/office/powerpoint/2010/main" val="25129416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19</a:t>
            </a:fld>
            <a:endParaRPr lang="en-GB"/>
          </a:p>
        </p:txBody>
      </p:sp>
    </p:spTree>
    <p:extLst>
      <p:ext uri="{BB962C8B-B14F-4D97-AF65-F5344CB8AC3E}">
        <p14:creationId xmlns:p14="http://schemas.microsoft.com/office/powerpoint/2010/main" val="3644866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20</a:t>
            </a:fld>
            <a:endParaRPr lang="en-GB"/>
          </a:p>
        </p:txBody>
      </p:sp>
    </p:spTree>
    <p:extLst>
      <p:ext uri="{BB962C8B-B14F-4D97-AF65-F5344CB8AC3E}">
        <p14:creationId xmlns:p14="http://schemas.microsoft.com/office/powerpoint/2010/main" val="33253906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21</a:t>
            </a:fld>
            <a:endParaRPr lang="en-GB"/>
          </a:p>
        </p:txBody>
      </p:sp>
    </p:spTree>
    <p:extLst>
      <p:ext uri="{BB962C8B-B14F-4D97-AF65-F5344CB8AC3E}">
        <p14:creationId xmlns:p14="http://schemas.microsoft.com/office/powerpoint/2010/main" val="1430275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479B73-D598-4A0A-8750-4C28730D7E3B}" type="slidenum">
              <a:rPr lang="en-GB" smtClean="0"/>
              <a:t>22</a:t>
            </a:fld>
            <a:endParaRPr lang="en-GB"/>
          </a:p>
        </p:txBody>
      </p:sp>
    </p:spTree>
    <p:extLst>
      <p:ext uri="{BB962C8B-B14F-4D97-AF65-F5344CB8AC3E}">
        <p14:creationId xmlns:p14="http://schemas.microsoft.com/office/powerpoint/2010/main" val="11795667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23</a:t>
            </a:fld>
            <a:endParaRPr lang="en-GB"/>
          </a:p>
        </p:txBody>
      </p:sp>
    </p:spTree>
    <p:extLst>
      <p:ext uri="{BB962C8B-B14F-4D97-AF65-F5344CB8AC3E}">
        <p14:creationId xmlns:p14="http://schemas.microsoft.com/office/powerpoint/2010/main" val="16824462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24</a:t>
            </a:fld>
            <a:endParaRPr lang="en-GB"/>
          </a:p>
        </p:txBody>
      </p:sp>
    </p:spTree>
    <p:extLst>
      <p:ext uri="{BB962C8B-B14F-4D97-AF65-F5344CB8AC3E}">
        <p14:creationId xmlns:p14="http://schemas.microsoft.com/office/powerpoint/2010/main" val="23732175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27</a:t>
            </a:fld>
            <a:endParaRPr lang="en-GB"/>
          </a:p>
        </p:txBody>
      </p:sp>
    </p:spTree>
    <p:extLst>
      <p:ext uri="{BB962C8B-B14F-4D97-AF65-F5344CB8AC3E}">
        <p14:creationId xmlns:p14="http://schemas.microsoft.com/office/powerpoint/2010/main" val="4379210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28</a:t>
            </a:fld>
            <a:endParaRPr lang="en-GB"/>
          </a:p>
        </p:txBody>
      </p:sp>
    </p:spTree>
    <p:extLst>
      <p:ext uri="{BB962C8B-B14F-4D97-AF65-F5344CB8AC3E}">
        <p14:creationId xmlns:p14="http://schemas.microsoft.com/office/powerpoint/2010/main" val="6069740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900" b="1" dirty="0"/>
          </a:p>
        </p:txBody>
      </p:sp>
      <p:sp>
        <p:nvSpPr>
          <p:cNvPr id="4" name="Slide Number Placeholder 3"/>
          <p:cNvSpPr>
            <a:spLocks noGrp="1"/>
          </p:cNvSpPr>
          <p:nvPr>
            <p:ph type="sldNum" sz="quarter" idx="5"/>
          </p:nvPr>
        </p:nvSpPr>
        <p:spPr/>
        <p:txBody>
          <a:bodyPr/>
          <a:lstStyle/>
          <a:p>
            <a:fld id="{EF4132BD-642C-416E-B37E-A79EF2B365A8}" type="slidenum">
              <a:rPr lang="en-GB" smtClean="0"/>
              <a:t>29</a:t>
            </a:fld>
            <a:endParaRPr lang="en-GB"/>
          </a:p>
        </p:txBody>
      </p:sp>
    </p:spTree>
    <p:extLst>
      <p:ext uri="{BB962C8B-B14F-4D97-AF65-F5344CB8AC3E}">
        <p14:creationId xmlns:p14="http://schemas.microsoft.com/office/powerpoint/2010/main" val="29703210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1EAD8-D423-3FAA-023C-58A553DB3DD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06217DA-A315-6FE9-0AC0-AF931CFC15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E218E7-53B5-5F04-EC15-FAE86F03A86C}"/>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5" name="Footer Placeholder 4">
            <a:extLst>
              <a:ext uri="{FF2B5EF4-FFF2-40B4-BE49-F238E27FC236}">
                <a16:creationId xmlns:a16="http://schemas.microsoft.com/office/drawing/2014/main" id="{0DBC0D3E-F469-08C2-664E-858DD437A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377054-4461-5DE8-1BBD-83F58D62EE33}"/>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2845713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36BCC-60BF-9439-2A9C-EDA9F22239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50AF45-7788-3F54-6862-E77EE4A3A1E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3E1567-F0EA-B699-D89D-20EA3B171CDA}"/>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5" name="Footer Placeholder 4">
            <a:extLst>
              <a:ext uri="{FF2B5EF4-FFF2-40B4-BE49-F238E27FC236}">
                <a16:creationId xmlns:a16="http://schemas.microsoft.com/office/drawing/2014/main" id="{0548BA28-F479-3972-C913-265506431E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E5B6-9490-7DE1-6E10-3B5CBE20268F}"/>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738323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BAB1-FBC8-1F01-1667-3A8045CA3F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EC6FE0D-2CD3-77ED-398E-BBBCC053EB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15542C-26B4-9577-FDDA-EC7C640DFEDD}"/>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5" name="Footer Placeholder 4">
            <a:extLst>
              <a:ext uri="{FF2B5EF4-FFF2-40B4-BE49-F238E27FC236}">
                <a16:creationId xmlns:a16="http://schemas.microsoft.com/office/drawing/2014/main" id="{A6555CE0-3CB1-6DB1-4026-B32D0A23DF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36FBE7-CB35-C755-404C-A4095D2D97EA}"/>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3424738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7FDA9-C460-219C-F760-E9A943A20E4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4CDAE96-ED95-1EC2-06A3-465A45B93B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DD3854-CDAE-49E6-A997-0D30E521CC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7FE2859-4204-BCF4-848C-5FC181B45EE5}"/>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6" name="Footer Placeholder 5">
            <a:extLst>
              <a:ext uri="{FF2B5EF4-FFF2-40B4-BE49-F238E27FC236}">
                <a16:creationId xmlns:a16="http://schemas.microsoft.com/office/drawing/2014/main" id="{F780FDF4-6E82-01AB-1F98-96622141A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177853-A470-A5A6-00DE-C81621DD05CA}"/>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429044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0794A-89ED-8D10-C4E8-FF36C3A98B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DEE84C-902C-CA9F-4026-BDCDFACCB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A9F08D-3FF4-2D5B-2C80-E0920A9C94A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0C5BE58-6786-58ED-966F-53EDB47406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15E51E-2066-72EC-F5C8-49AFB8BDFEA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41FB80-5B1E-D0C8-A5CC-23BCF2DD23D0}"/>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8" name="Footer Placeholder 7">
            <a:extLst>
              <a:ext uri="{FF2B5EF4-FFF2-40B4-BE49-F238E27FC236}">
                <a16:creationId xmlns:a16="http://schemas.microsoft.com/office/drawing/2014/main" id="{225DF998-666E-5007-BEC4-4139335E8E0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EEEF06-CCF2-A47C-1C10-C8163A70FA36}"/>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244629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3C164-2114-818C-76BA-DDBFD28656C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CD30BD6-6E86-0F79-9F12-785316F7961D}"/>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4" name="Footer Placeholder 3">
            <a:extLst>
              <a:ext uri="{FF2B5EF4-FFF2-40B4-BE49-F238E27FC236}">
                <a16:creationId xmlns:a16="http://schemas.microsoft.com/office/drawing/2014/main" id="{6E99C67E-622B-C130-715D-7D12832E2A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99C9E7-127A-87B9-70EB-E6ABA8FF4E18}"/>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396121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6BD1EF-BD6F-6C0B-9253-5AF409F31A30}"/>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3" name="Footer Placeholder 2">
            <a:extLst>
              <a:ext uri="{FF2B5EF4-FFF2-40B4-BE49-F238E27FC236}">
                <a16:creationId xmlns:a16="http://schemas.microsoft.com/office/drawing/2014/main" id="{66BB7FEF-32A3-7012-AF0F-D429502659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8A91B3-7A38-E03C-ECFB-99DB191AB065}"/>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4006875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1C69-BB99-7E87-8874-243CFA2C17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4FEF08D-393A-4D6C-D240-3030960995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FA20022-3E44-E64D-8E05-4A2C7868C7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B12EFC-6833-DEBB-B02F-83098CD7C34E}"/>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6" name="Footer Placeholder 5">
            <a:extLst>
              <a:ext uri="{FF2B5EF4-FFF2-40B4-BE49-F238E27FC236}">
                <a16:creationId xmlns:a16="http://schemas.microsoft.com/office/drawing/2014/main" id="{5B47431C-6BE7-648D-8627-81DA1A7AE5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A7A3A8-CC5C-A95A-704B-CB0C189E7880}"/>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092190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0830A-CD93-EBB1-9928-12C80C22FA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9E21524-1CBA-70AD-E42D-66F18BB7BB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F2F04F-8EB0-D69F-495C-777C1881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5F07DF-F187-627E-8FB4-B50562D09A8D}"/>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6" name="Footer Placeholder 5">
            <a:extLst>
              <a:ext uri="{FF2B5EF4-FFF2-40B4-BE49-F238E27FC236}">
                <a16:creationId xmlns:a16="http://schemas.microsoft.com/office/drawing/2014/main" id="{6F5E3E41-902B-2E19-AC7E-CBD251C01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60DBF4-21E3-9646-A3C0-259CBB56B6EA}"/>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652874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44DE1-5303-52C0-F234-067C3CDE89B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3ABE3A-5FC7-2B8D-7AB7-CB9776E52F9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7009A8-913B-5E07-ADF0-3D19099D506C}"/>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5" name="Footer Placeholder 4">
            <a:extLst>
              <a:ext uri="{FF2B5EF4-FFF2-40B4-BE49-F238E27FC236}">
                <a16:creationId xmlns:a16="http://schemas.microsoft.com/office/drawing/2014/main" id="{C58ACADE-99FA-DA73-2313-FCD0EAB27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E6F716-C00A-0837-1D61-E9BA35C1757B}"/>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1214131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5B4264-A9E2-67A5-B09B-8C801573CA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61A751-5EEF-A469-E8C5-E46D87E993E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0DE34D-7E3B-FEC6-E70F-D09ECCEE0E9E}"/>
              </a:ext>
            </a:extLst>
          </p:cNvPr>
          <p:cNvSpPr>
            <a:spLocks noGrp="1"/>
          </p:cNvSpPr>
          <p:nvPr>
            <p:ph type="dt" sz="half" idx="10"/>
          </p:nvPr>
        </p:nvSpPr>
        <p:spPr/>
        <p:txBody>
          <a:bodyPr/>
          <a:lstStyle/>
          <a:p>
            <a:fld id="{BFFF5302-5799-4F7D-A76D-6489F997A2BB}" type="datetimeFigureOut">
              <a:rPr lang="en-GB" smtClean="0"/>
              <a:t>24/10/2023</a:t>
            </a:fld>
            <a:endParaRPr lang="en-GB"/>
          </a:p>
        </p:txBody>
      </p:sp>
      <p:sp>
        <p:nvSpPr>
          <p:cNvPr id="5" name="Footer Placeholder 4">
            <a:extLst>
              <a:ext uri="{FF2B5EF4-FFF2-40B4-BE49-F238E27FC236}">
                <a16:creationId xmlns:a16="http://schemas.microsoft.com/office/drawing/2014/main" id="{E213A519-E989-4404-A772-7FEB64F796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352BBC-EBA3-60E5-E0A6-7ADB79D75911}"/>
              </a:ext>
            </a:extLst>
          </p:cNvPr>
          <p:cNvSpPr>
            <a:spLocks noGrp="1"/>
          </p:cNvSpPr>
          <p:nvPr>
            <p:ph type="sldNum" sz="quarter" idx="12"/>
          </p:nvPr>
        </p:nvSpPr>
        <p:spPr/>
        <p:txBody>
          <a:bodyPr/>
          <a:lstStyle/>
          <a:p>
            <a:fld id="{AFD61E34-2ED6-49BD-B40F-86EE3A0D11E9}" type="slidenum">
              <a:rPr lang="en-GB" smtClean="0"/>
              <a:t>‹#›</a:t>
            </a:fld>
            <a:endParaRPr lang="en-GB"/>
          </a:p>
        </p:txBody>
      </p:sp>
    </p:spTree>
    <p:extLst>
      <p:ext uri="{BB962C8B-B14F-4D97-AF65-F5344CB8AC3E}">
        <p14:creationId xmlns:p14="http://schemas.microsoft.com/office/powerpoint/2010/main" val="3340524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1C84E-673B-B7A0-F703-6E9CDB98D2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835B1B-7E04-05C4-B0AA-0155E44371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75F698-9632-A0B1-262E-7A579C38C2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FF5302-5799-4F7D-A76D-6489F997A2BB}" type="datetimeFigureOut">
              <a:rPr lang="en-GB" smtClean="0"/>
              <a:t>24/10/2023</a:t>
            </a:fld>
            <a:endParaRPr lang="en-GB"/>
          </a:p>
        </p:txBody>
      </p:sp>
      <p:sp>
        <p:nvSpPr>
          <p:cNvPr id="5" name="Footer Placeholder 4">
            <a:extLst>
              <a:ext uri="{FF2B5EF4-FFF2-40B4-BE49-F238E27FC236}">
                <a16:creationId xmlns:a16="http://schemas.microsoft.com/office/drawing/2014/main" id="{5B2189D7-0A96-2167-D61B-9BE4BB8D47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23392C-79E9-706A-70B7-42AD40191D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D61E34-2ED6-49BD-B40F-86EE3A0D11E9}" type="slidenum">
              <a:rPr lang="en-GB" smtClean="0"/>
              <a:t>‹#›</a:t>
            </a:fld>
            <a:endParaRPr lang="en-GB"/>
          </a:p>
        </p:txBody>
      </p:sp>
    </p:spTree>
    <p:extLst>
      <p:ext uri="{BB962C8B-B14F-4D97-AF65-F5344CB8AC3E}">
        <p14:creationId xmlns:p14="http://schemas.microsoft.com/office/powerpoint/2010/main" val="405483796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png"/><Relationship Id="rId7"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H0NvdmQoNx0" TargetMode="External"/><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8.png"/></Relationships>
</file>

<file path=ppt/slides/_rels/slide17.xml.rels><?xml version="1.0" encoding="UTF-8" standalone="yes"?>
<Relationships xmlns="http://schemas.openxmlformats.org/package/2006/relationships"><Relationship Id="rId8" Type="http://schemas.openxmlformats.org/officeDocument/2006/relationships/hyperlink" Target="https://www.aft.org/periodical/american-educator/summer-2004/ask-cognitive-scientist" TargetMode="External"/><Relationship Id="rId3" Type="http://schemas.openxmlformats.org/officeDocument/2006/relationships/image" Target="../media/image1.png"/><Relationship Id="rId7"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mantleoftheexpert.com/video/talking-about-generative-learning-in-action-with-mark-and-zoe-enser/"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1.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hwb.gov.wales/cwricwlwm-i-gymru/y-celfyddydau-mynegiannol/cynllunio-eich-cwricwlwm/" TargetMode="External"/><Relationship Id="rId13" Type="http://schemas.openxmlformats.org/officeDocument/2006/relationships/hyperlink" Target="file:///C:\Users\l.regan\OneDrive%20-%20University%20of%20Wales%20Trinity%20Saint%20David\Documents\Arts%20Theory%20and%20reading%20material\independent-report-for-the-welsh-government-into-arts-in-education-in-the-schools-of-wales_0.pdf" TargetMode="External"/><Relationship Id="rId3" Type="http://schemas.openxmlformats.org/officeDocument/2006/relationships/image" Target="../media/image1.png"/><Relationship Id="rId7" Type="http://schemas.openxmlformats.org/officeDocument/2006/relationships/image" Target="../media/image17.jpeg"/><Relationship Id="rId12" Type="http://schemas.openxmlformats.org/officeDocument/2006/relationships/hyperlink" Target="https://ccea.org.uk/foundation-stage/curriculum/arts/drama"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8.jpeg"/><Relationship Id="rId11" Type="http://schemas.openxmlformats.org/officeDocument/2006/relationships/hyperlink" Target="https://www.accessart.org.uk/primary_art_curriculum_planning_advice_subject_lead/" TargetMode="External"/><Relationship Id="rId5" Type="http://schemas.openxmlformats.org/officeDocument/2006/relationships/image" Target="../media/image7.jpeg"/><Relationship Id="rId10" Type="http://schemas.openxmlformats.org/officeDocument/2006/relationships/hyperlink" Target="https://creativelearning.arts.wales/sites/default/files/2019-02/Strive-to-Excel_0.pdf" TargetMode="External"/><Relationship Id="rId4" Type="http://schemas.openxmlformats.org/officeDocument/2006/relationships/image" Target="../media/image6.jpeg"/><Relationship Id="rId9" Type="http://schemas.openxmlformats.org/officeDocument/2006/relationships/hyperlink" Target="https://arts.wales/"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mantleoftheexpert.com/" TargetMode="External"/><Relationship Id="rId3" Type="http://schemas.openxmlformats.org/officeDocument/2006/relationships/image" Target="../media/image1.png"/><Relationship Id="rId7" Type="http://schemas.openxmlformats.org/officeDocument/2006/relationships/image" Target="../media/image22.jpe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2.jpe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736C139-3CF6-0380-5C4B-FE3F12D64B0D}"/>
              </a:ext>
            </a:extLst>
          </p:cNvPr>
          <p:cNvSpPr/>
          <p:nvPr/>
        </p:nvSpPr>
        <p:spPr>
          <a:xfrm>
            <a:off x="38793" y="17100"/>
            <a:ext cx="6479264" cy="6859295"/>
          </a:xfrm>
          <a:prstGeom prst="rect">
            <a:avLst/>
          </a:prstGeom>
          <a:gradFill>
            <a:gsLst>
              <a:gs pos="0">
                <a:srgbClr val="013E5B"/>
              </a:gs>
              <a:gs pos="35000">
                <a:srgbClr val="013E5B"/>
              </a:gs>
              <a:gs pos="62000">
                <a:srgbClr val="024A6E"/>
              </a:gs>
              <a:gs pos="91000">
                <a:srgbClr val="025680">
                  <a:alpha val="0"/>
                </a:srgbClr>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      </a:t>
            </a:r>
            <a:r>
              <a:rPr lang="en-GB" b="1" dirty="0" err="1"/>
              <a:t>Celfyddydau</a:t>
            </a:r>
            <a:r>
              <a:rPr lang="en-GB" b="1" dirty="0"/>
              <a:t> </a:t>
            </a:r>
            <a:r>
              <a:rPr lang="en-GB" b="1" dirty="0" err="1"/>
              <a:t>Mynegiannol</a:t>
            </a:r>
            <a:endParaRPr lang="en-GB" b="1" dirty="0"/>
          </a:p>
          <a:p>
            <a:r>
              <a:rPr lang="en-GB" dirty="0"/>
              <a:t>      Expressive Arts</a:t>
            </a:r>
          </a:p>
        </p:txBody>
      </p:sp>
      <p:sp>
        <p:nvSpPr>
          <p:cNvPr id="6" name="Rectangle 5">
            <a:extLst>
              <a:ext uri="{FF2B5EF4-FFF2-40B4-BE49-F238E27FC236}">
                <a16:creationId xmlns:a16="http://schemas.microsoft.com/office/drawing/2014/main" id="{54F114C3-F098-7C8E-3D32-A8F12D8DBF38}"/>
              </a:ext>
            </a:extLst>
          </p:cNvPr>
          <p:cNvSpPr/>
          <p:nvPr/>
        </p:nvSpPr>
        <p:spPr>
          <a:xfrm>
            <a:off x="363959" y="5258714"/>
            <a:ext cx="4094710" cy="15992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8813F381-3A4C-17BC-A612-FC1CFE922AA9}"/>
              </a:ext>
              <a:ext uri="{C183D7F6-B498-43B3-948B-1728B52AA6E4}">
                <adec:decorative xmlns:adec="http://schemas.microsoft.com/office/drawing/2017/decorative" val="1"/>
              </a:ext>
            </a:extLst>
          </p:cNvPr>
          <p:cNvCxnSpPr>
            <a:cxnSpLocks/>
          </p:cNvCxnSpPr>
          <p:nvPr/>
        </p:nvCxnSpPr>
        <p:spPr>
          <a:xfrm>
            <a:off x="413054" y="3940855"/>
            <a:ext cx="360435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pic>
        <p:nvPicPr>
          <p:cNvPr id="8" name="Picture 7" descr="UWTSD logo">
            <a:extLst>
              <a:ext uri="{FF2B5EF4-FFF2-40B4-BE49-F238E27FC236}">
                <a16:creationId xmlns:a16="http://schemas.microsoft.com/office/drawing/2014/main" id="{51E8694F-B599-840C-F1E0-1B5BBF9F42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3959" y="405815"/>
            <a:ext cx="3406122" cy="1131564"/>
          </a:xfrm>
          <a:prstGeom prst="rect">
            <a:avLst/>
          </a:prstGeom>
        </p:spPr>
      </p:pic>
      <p:sp>
        <p:nvSpPr>
          <p:cNvPr id="9" name="Title 7">
            <a:extLst>
              <a:ext uri="{FF2B5EF4-FFF2-40B4-BE49-F238E27FC236}">
                <a16:creationId xmlns:a16="http://schemas.microsoft.com/office/drawing/2014/main" id="{AF8FE50D-3656-9965-C31D-3147A2FF3502}"/>
              </a:ext>
            </a:extLst>
          </p:cNvPr>
          <p:cNvSpPr txBox="1">
            <a:spLocks/>
          </p:cNvSpPr>
          <p:nvPr/>
        </p:nvSpPr>
        <p:spPr>
          <a:xfrm>
            <a:off x="283035" y="2324851"/>
            <a:ext cx="5625668" cy="1516623"/>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4100" b="1" dirty="0">
                <a:solidFill>
                  <a:schemeClr val="bg1"/>
                </a:solidFill>
              </a:rPr>
              <a:t>Lisa Mair Regan</a:t>
            </a:r>
          </a:p>
          <a:p>
            <a:pPr>
              <a:spcAft>
                <a:spcPts val="600"/>
              </a:spcAft>
              <a:defRPr/>
            </a:pPr>
            <a:r>
              <a:rPr lang="en-US" sz="4100" b="1" dirty="0">
                <a:solidFill>
                  <a:schemeClr val="bg1"/>
                </a:solidFill>
              </a:rPr>
              <a:t>ECAD6008</a:t>
            </a:r>
          </a:p>
          <a:p>
            <a:pPr>
              <a:spcAft>
                <a:spcPts val="600"/>
              </a:spcAft>
              <a:defRPr/>
            </a:pPr>
            <a:endParaRPr lang="en-US" sz="4100" b="1" dirty="0">
              <a:solidFill>
                <a:schemeClr val="bg1"/>
              </a:solidFill>
            </a:endParaRPr>
          </a:p>
        </p:txBody>
      </p:sp>
      <p:sp>
        <p:nvSpPr>
          <p:cNvPr id="10" name="Title 7">
            <a:extLst>
              <a:ext uri="{FF2B5EF4-FFF2-40B4-BE49-F238E27FC236}">
                <a16:creationId xmlns:a16="http://schemas.microsoft.com/office/drawing/2014/main" id="{445D8328-29FB-C71D-D84F-1FB2E185A202}"/>
              </a:ext>
            </a:extLst>
          </p:cNvPr>
          <p:cNvSpPr txBox="1">
            <a:spLocks/>
          </p:cNvSpPr>
          <p:nvPr/>
        </p:nvSpPr>
        <p:spPr>
          <a:xfrm>
            <a:off x="464936" y="4429239"/>
            <a:ext cx="3797075" cy="341092"/>
          </a:xfrm>
          <a:prstGeom prst="rect">
            <a:avLst/>
          </a:prstGeom>
          <a:noFill/>
          <a:ln>
            <a:noFill/>
            <a:prstDash/>
          </a:ln>
          <a:effectLst/>
        </p:spPr>
        <p:txBody>
          <a:bodyPr rot="0" spcFirstLastPara="0" vertOverflow="overflow" horzOverflow="overflow" vert="horz" wrap="square" lIns="91440" tIns="45720" rIns="91440" bIns="45720" numCol="1" spcCol="0" rtlCol="0" fromWordArt="0" anchor="b" anchorCtr="0" forceAA="0" compatLnSpc="1">
            <a:prstTxWarp prst="textNoShape">
              <a:avLst/>
            </a:prstTxWarp>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defRPr/>
            </a:pPr>
            <a:r>
              <a:rPr lang="en-US" sz="1800" b="1" dirty="0">
                <a:solidFill>
                  <a:schemeClr val="bg1"/>
                </a:solidFill>
              </a:rPr>
              <a:t>Hydref 2023 October</a:t>
            </a:r>
            <a:endParaRPr lang="en-US" sz="1800" dirty="0">
              <a:solidFill>
                <a:schemeClr val="bg1"/>
              </a:solidFill>
            </a:endParaRPr>
          </a:p>
        </p:txBody>
      </p:sp>
      <p:cxnSp>
        <p:nvCxnSpPr>
          <p:cNvPr id="2" name="Straight Connector 1">
            <a:extLst>
              <a:ext uri="{FF2B5EF4-FFF2-40B4-BE49-F238E27FC236}">
                <a16:creationId xmlns:a16="http://schemas.microsoft.com/office/drawing/2014/main" id="{98DD9873-753E-3627-8891-95D892EA1558}"/>
              </a:ext>
              <a:ext uri="{C183D7F6-B498-43B3-948B-1728B52AA6E4}">
                <adec:decorative xmlns:adec="http://schemas.microsoft.com/office/drawing/2017/decorative" val="1"/>
              </a:ext>
            </a:extLst>
          </p:cNvPr>
          <p:cNvCxnSpPr>
            <a:cxnSpLocks/>
          </p:cNvCxnSpPr>
          <p:nvPr/>
        </p:nvCxnSpPr>
        <p:spPr>
          <a:xfrm>
            <a:off x="413053" y="5258714"/>
            <a:ext cx="360435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47B00D40-DE3D-6906-05C2-C3EE98DC87F7}"/>
              </a:ext>
            </a:extLst>
          </p:cNvPr>
          <p:cNvPicPr>
            <a:picLocks noChangeAspect="1"/>
          </p:cNvPicPr>
          <p:nvPr/>
        </p:nvPicPr>
        <p:blipFill>
          <a:blip r:embed="rId4"/>
          <a:stretch>
            <a:fillRect/>
          </a:stretch>
        </p:blipFill>
        <p:spPr>
          <a:xfrm>
            <a:off x="6732260" y="1754099"/>
            <a:ext cx="4524274" cy="3843273"/>
          </a:xfrm>
          <a:prstGeom prst="rect">
            <a:avLst/>
          </a:prstGeom>
        </p:spPr>
      </p:pic>
    </p:spTree>
    <p:extLst>
      <p:ext uri="{BB962C8B-B14F-4D97-AF65-F5344CB8AC3E}">
        <p14:creationId xmlns:p14="http://schemas.microsoft.com/office/powerpoint/2010/main" val="890737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591DE-75CE-9D46-1C89-D7669A24A421}"/>
              </a:ext>
            </a:extLst>
          </p:cNvPr>
          <p:cNvSpPr>
            <a:spLocks noGrp="1"/>
          </p:cNvSpPr>
          <p:nvPr>
            <p:ph type="title"/>
          </p:nvPr>
        </p:nvSpPr>
        <p:spPr>
          <a:xfrm>
            <a:off x="2165388" y="2630975"/>
            <a:ext cx="8683995" cy="1325563"/>
          </a:xfrm>
        </p:spPr>
        <p:txBody>
          <a:bodyPr>
            <a:normAutofit fontScale="90000"/>
          </a:bodyPr>
          <a:lstStyle/>
          <a:p>
            <a:pPr algn="ctr"/>
            <a:r>
              <a:rPr lang="en-GB" b="1" dirty="0" err="1"/>
              <a:t>Gêm</a:t>
            </a:r>
            <a:r>
              <a:rPr lang="en-GB" b="1" dirty="0"/>
              <a:t> </a:t>
            </a:r>
            <a:r>
              <a:rPr lang="en-GB" b="1" dirty="0" err="1"/>
              <a:t>Cynhesu</a:t>
            </a:r>
            <a:br>
              <a:rPr lang="en-GB" b="1" dirty="0"/>
            </a:br>
            <a:r>
              <a:rPr lang="en-GB" dirty="0"/>
              <a:t>Warm up Game</a:t>
            </a:r>
            <a:br>
              <a:rPr lang="en-GB" dirty="0"/>
            </a:br>
            <a:r>
              <a:rPr lang="en-GB" b="1" dirty="0" err="1"/>
              <a:t>Stori</a:t>
            </a:r>
            <a:r>
              <a:rPr lang="en-GB" b="1" dirty="0"/>
              <a:t> 1 gair </a:t>
            </a:r>
            <a:r>
              <a:rPr lang="en-GB" dirty="0"/>
              <a:t>/ 1 word story</a:t>
            </a:r>
            <a:br>
              <a:rPr lang="en-GB" dirty="0"/>
            </a:br>
            <a:r>
              <a:rPr lang="en-GB" b="1" dirty="0" err="1"/>
              <a:t>Enw</a:t>
            </a:r>
            <a:r>
              <a:rPr lang="en-GB" b="1" dirty="0"/>
              <a:t> a </a:t>
            </a:r>
            <a:r>
              <a:rPr lang="en-GB" b="1" dirty="0" err="1"/>
              <a:t>Gweithred</a:t>
            </a:r>
            <a:r>
              <a:rPr lang="en-GB" b="1" dirty="0"/>
              <a:t> </a:t>
            </a:r>
            <a:r>
              <a:rPr lang="en-GB" dirty="0"/>
              <a:t>/Name and Action</a:t>
            </a:r>
          </a:p>
        </p:txBody>
      </p:sp>
      <p:pic>
        <p:nvPicPr>
          <p:cNvPr id="8" name="Picture 7" descr="UWTSD logo">
            <a:extLst>
              <a:ext uri="{FF2B5EF4-FFF2-40B4-BE49-F238E27FC236}">
                <a16:creationId xmlns:a16="http://schemas.microsoft.com/office/drawing/2014/main" id="{B3B463A8-9B13-73B6-E18E-79C16D88A4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47557" y="6248170"/>
            <a:ext cx="1496885" cy="497288"/>
          </a:xfrm>
          <a:prstGeom prst="rect">
            <a:avLst/>
          </a:prstGeom>
        </p:spPr>
      </p:pic>
    </p:spTree>
    <p:extLst>
      <p:ext uri="{BB962C8B-B14F-4D97-AF65-F5344CB8AC3E}">
        <p14:creationId xmlns:p14="http://schemas.microsoft.com/office/powerpoint/2010/main" val="1344449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2" name="Picture 11" descr="A picture containing sky, outdoor, window, building&#10;&#10;Description automatically generated">
            <a:extLst>
              <a:ext uri="{FF2B5EF4-FFF2-40B4-BE49-F238E27FC236}">
                <a16:creationId xmlns:a16="http://schemas.microsoft.com/office/drawing/2014/main" id="{C089BC61-B296-B529-BB67-9F71BD9CC9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3812" y="2225016"/>
            <a:ext cx="3507715" cy="2419881"/>
          </a:xfrm>
          <a:prstGeom prst="rect">
            <a:avLst/>
          </a:prstGeom>
        </p:spPr>
      </p:pic>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6" name="Title 51">
            <a:extLst>
              <a:ext uri="{FF2B5EF4-FFF2-40B4-BE49-F238E27FC236}">
                <a16:creationId xmlns:a16="http://schemas.microsoft.com/office/drawing/2014/main" id="{9DAF4A6B-714C-1EC2-CFE8-238A00C927DA}"/>
              </a:ext>
            </a:extLst>
          </p:cNvPr>
          <p:cNvSpPr txBox="1">
            <a:spLocks/>
          </p:cNvSpPr>
          <p:nvPr/>
        </p:nvSpPr>
        <p:spPr>
          <a:xfrm>
            <a:off x="2093972" y="-523041"/>
            <a:ext cx="5285713" cy="12772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endParaRPr lang="en-GB" sz="3600" b="1" dirty="0">
              <a:latin typeface="+mn-lt"/>
              <a:ea typeface="+mn-ea"/>
              <a:cs typeface="+mn-cs"/>
            </a:endParaRPr>
          </a:p>
          <a:p>
            <a:pPr algn="ctr">
              <a:lnSpc>
                <a:spcPct val="100000"/>
              </a:lnSpc>
              <a:spcBef>
                <a:spcPts val="0"/>
              </a:spcBef>
              <a:spcAft>
                <a:spcPts val="600"/>
              </a:spcAft>
              <a:defRPr/>
            </a:pPr>
            <a:r>
              <a:rPr lang="en-GB" sz="3600" b="1" dirty="0">
                <a:latin typeface="Comic Sans MS" panose="030F0702030302020204" pitchFamily="66" charset="0"/>
                <a:ea typeface="+mn-ea"/>
                <a:cs typeface="+mn-cs"/>
              </a:rPr>
              <a:t>Ail </a:t>
            </a:r>
            <a:r>
              <a:rPr lang="en-GB" sz="3600" b="1" dirty="0" err="1">
                <a:latin typeface="Comic Sans MS" panose="030F0702030302020204" pitchFamily="66" charset="0"/>
                <a:ea typeface="+mn-ea"/>
                <a:cs typeface="+mn-cs"/>
              </a:rPr>
              <a:t>ymweld</a:t>
            </a:r>
            <a:r>
              <a:rPr lang="en-GB" sz="3600" b="1" dirty="0">
                <a:latin typeface="Comic Sans MS" panose="030F0702030302020204" pitchFamily="66" charset="0"/>
                <a:ea typeface="+mn-ea"/>
                <a:cs typeface="+mn-cs"/>
              </a:rPr>
              <a:t> / </a:t>
            </a:r>
            <a:r>
              <a:rPr lang="en-GB" sz="3600" dirty="0">
                <a:latin typeface="Comic Sans MS" panose="030F0702030302020204" pitchFamily="66" charset="0"/>
                <a:ea typeface="+mn-ea"/>
                <a:cs typeface="+mn-cs"/>
              </a:rPr>
              <a:t>Recap</a:t>
            </a:r>
          </a:p>
        </p:txBody>
      </p:sp>
      <p:sp>
        <p:nvSpPr>
          <p:cNvPr id="34" name="Rectangle 33">
            <a:extLst>
              <a:ext uri="{FF2B5EF4-FFF2-40B4-BE49-F238E27FC236}">
                <a16:creationId xmlns:a16="http://schemas.microsoft.com/office/drawing/2014/main" id="{761647FB-6307-98A2-4247-3F72DA358A24}"/>
              </a:ext>
            </a:extLst>
          </p:cNvPr>
          <p:cNvSpPr/>
          <p:nvPr/>
        </p:nvSpPr>
        <p:spPr>
          <a:xfrm>
            <a:off x="151355" y="2018250"/>
            <a:ext cx="7685558" cy="3539430"/>
          </a:xfrm>
          <a:prstGeom prst="rect">
            <a:avLst/>
          </a:prstGeom>
        </p:spPr>
        <p:txBody>
          <a:bodyPr wrap="square" lIns="91440" tIns="45720" rIns="91440" bIns="45720" anchor="t">
            <a:spAutoFit/>
          </a:bodyPr>
          <a:lstStyle/>
          <a:p>
            <a:r>
              <a:rPr lang="en-GB" sz="2800" b="1" dirty="0">
                <a:latin typeface="Comic Sans MS" panose="030F0702030302020204" pitchFamily="66" charset="0"/>
              </a:rPr>
              <a:t>Beth </a:t>
            </a:r>
            <a:r>
              <a:rPr lang="en-GB" sz="2800" b="1" dirty="0" err="1">
                <a:latin typeface="Comic Sans MS" panose="030F0702030302020204" pitchFamily="66" charset="0"/>
              </a:rPr>
              <a:t>yw’r</a:t>
            </a:r>
            <a:r>
              <a:rPr lang="en-GB" sz="2800" b="1" dirty="0">
                <a:latin typeface="Comic Sans MS" panose="030F0702030302020204" pitchFamily="66" charset="0"/>
              </a:rPr>
              <a:t> 5 </a:t>
            </a:r>
            <a:r>
              <a:rPr lang="en-GB" sz="2800" b="1" dirty="0" err="1">
                <a:latin typeface="Comic Sans MS" panose="030F0702030302020204" pitchFamily="66" charset="0"/>
              </a:rPr>
              <a:t>disgyblaeth</a:t>
            </a:r>
            <a:r>
              <a:rPr lang="en-GB" sz="2800" b="1" dirty="0">
                <a:latin typeface="Comic Sans MS" panose="030F0702030302020204" pitchFamily="66" charset="0"/>
              </a:rPr>
              <a:t> o </a:t>
            </a:r>
            <a:r>
              <a:rPr lang="en-GB" sz="2800" b="1" dirty="0" err="1">
                <a:latin typeface="Comic Sans MS" panose="030F0702030302020204" pitchFamily="66" charset="0"/>
              </a:rPr>
              <a:t>fewn</a:t>
            </a:r>
            <a:r>
              <a:rPr lang="en-GB" sz="2800" b="1" dirty="0">
                <a:latin typeface="Comic Sans MS" panose="030F0702030302020204" pitchFamily="66" charset="0"/>
              </a:rPr>
              <a:t> y CM?</a:t>
            </a:r>
          </a:p>
          <a:p>
            <a:endParaRPr lang="en-GB" sz="2800" b="1" dirty="0">
              <a:latin typeface="Comic Sans MS" panose="030F0702030302020204" pitchFamily="66" charset="0"/>
            </a:endParaRPr>
          </a:p>
          <a:p>
            <a:endParaRPr lang="en-GB" sz="2800" b="1" dirty="0">
              <a:latin typeface="Comic Sans MS" panose="030F0702030302020204" pitchFamily="66" charset="0"/>
            </a:endParaRPr>
          </a:p>
          <a:p>
            <a:endParaRPr lang="en-GB" sz="2800" b="1" dirty="0">
              <a:latin typeface="Comic Sans MS" panose="030F0702030302020204" pitchFamily="66" charset="0"/>
            </a:endParaRPr>
          </a:p>
          <a:p>
            <a:r>
              <a:rPr lang="en-GB" sz="2800" dirty="0">
                <a:latin typeface="Comic Sans MS" panose="030F0702030302020204" pitchFamily="66" charset="0"/>
              </a:rPr>
              <a:t>What are the 5 disciplines within the EA?</a:t>
            </a:r>
          </a:p>
          <a:p>
            <a:endParaRPr lang="en-GB" dirty="0">
              <a:latin typeface="Comic Sans MS" panose="030F0702030302020204" pitchFamily="66" charset="0"/>
            </a:endParaRPr>
          </a:p>
          <a:p>
            <a:endParaRPr lang="en-GB" dirty="0">
              <a:latin typeface="Comic Sans MS" panose="030F0702030302020204" pitchFamily="66" charset="0"/>
            </a:endParaRPr>
          </a:p>
          <a:p>
            <a:endParaRPr lang="en-GB" sz="1600" dirty="0">
              <a:solidFill>
                <a:schemeClr val="bg1"/>
              </a:solidFill>
              <a:latin typeface="Comic Sans MS" panose="030F0702030302020204" pitchFamily="66" charset="0"/>
            </a:endParaRPr>
          </a:p>
          <a:p>
            <a:endParaRPr lang="en-GB" sz="1600" b="1" dirty="0">
              <a:solidFill>
                <a:schemeClr val="bg1"/>
              </a:solidFill>
              <a:latin typeface="Comic Sans MS" panose="030F0702030302020204" pitchFamily="66" charset="0"/>
            </a:endParaRPr>
          </a:p>
          <a:p>
            <a:endParaRPr lang="en-GB" sz="1600" dirty="0">
              <a:solidFill>
                <a:schemeClr val="bg1"/>
              </a:solidFill>
              <a:latin typeface="Comic Sans MS" panose="030F0702030302020204" pitchFamily="66" charset="0"/>
            </a:endParaRPr>
          </a:p>
        </p:txBody>
      </p:sp>
      <p:pic>
        <p:nvPicPr>
          <p:cNvPr id="4" name="Picture 3" descr="A picture containing grass, outdoor, tree, plant&#10;&#10;Description automatically generated">
            <a:extLst>
              <a:ext uri="{FF2B5EF4-FFF2-40B4-BE49-F238E27FC236}">
                <a16:creationId xmlns:a16="http://schemas.microsoft.com/office/drawing/2014/main" id="{1C08F58D-1784-700E-D699-5E74A4391A6C}"/>
              </a:ext>
            </a:extLst>
          </p:cNvPr>
          <p:cNvPicPr>
            <a:picLocks noChangeAspect="1"/>
          </p:cNvPicPr>
          <p:nvPr/>
        </p:nvPicPr>
        <p:blipFill rotWithShape="1">
          <a:blip r:embed="rId5">
            <a:extLst>
              <a:ext uri="{28A0092B-C50C-407E-A947-70E740481C1C}">
                <a14:useLocalDpi xmlns:a14="http://schemas.microsoft.com/office/drawing/2010/main" val="0"/>
              </a:ext>
            </a:extLst>
          </a:blip>
          <a:srcRect r="7999"/>
          <a:stretch/>
        </p:blipFill>
        <p:spPr>
          <a:xfrm>
            <a:off x="8683812" y="325"/>
            <a:ext cx="3508188" cy="2276592"/>
          </a:xfrm>
          <a:prstGeom prst="rect">
            <a:avLst/>
          </a:prstGeom>
        </p:spPr>
      </p:pic>
      <p:pic>
        <p:nvPicPr>
          <p:cNvPr id="1028" name="Picture 4" descr="SA1 Swansea Waterfront - IQ Building - Interior">
            <a:extLst>
              <a:ext uri="{FF2B5EF4-FFF2-40B4-BE49-F238E27FC236}">
                <a16:creationId xmlns:a16="http://schemas.microsoft.com/office/drawing/2014/main" id="{8F69F593-A803-E605-FE10-D22DDE655B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3339" y="4644897"/>
            <a:ext cx="3508188" cy="2212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161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2" name="Picture 11" descr="A picture containing sky, outdoor, window, building&#10;&#10;Description automatically generated">
            <a:extLst>
              <a:ext uri="{FF2B5EF4-FFF2-40B4-BE49-F238E27FC236}">
                <a16:creationId xmlns:a16="http://schemas.microsoft.com/office/drawing/2014/main" id="{C089BC61-B296-B529-BB67-9F71BD9CC9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3812" y="2225016"/>
            <a:ext cx="3507715" cy="2419881"/>
          </a:xfrm>
          <a:prstGeom prst="rect">
            <a:avLst/>
          </a:prstGeom>
        </p:spPr>
      </p:pic>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6" name="Title 51">
            <a:extLst>
              <a:ext uri="{FF2B5EF4-FFF2-40B4-BE49-F238E27FC236}">
                <a16:creationId xmlns:a16="http://schemas.microsoft.com/office/drawing/2014/main" id="{9DAF4A6B-714C-1EC2-CFE8-238A00C927DA}"/>
              </a:ext>
            </a:extLst>
          </p:cNvPr>
          <p:cNvSpPr txBox="1">
            <a:spLocks/>
          </p:cNvSpPr>
          <p:nvPr/>
        </p:nvSpPr>
        <p:spPr>
          <a:xfrm>
            <a:off x="2093972" y="-523041"/>
            <a:ext cx="5285713" cy="12772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endParaRPr lang="en-GB" sz="3600" b="1" dirty="0">
              <a:latin typeface="+mn-lt"/>
              <a:ea typeface="+mn-ea"/>
              <a:cs typeface="+mn-cs"/>
            </a:endParaRPr>
          </a:p>
          <a:p>
            <a:pPr algn="ctr">
              <a:lnSpc>
                <a:spcPct val="100000"/>
              </a:lnSpc>
              <a:spcBef>
                <a:spcPts val="0"/>
              </a:spcBef>
              <a:spcAft>
                <a:spcPts val="600"/>
              </a:spcAft>
              <a:defRPr/>
            </a:pPr>
            <a:r>
              <a:rPr lang="en-GB" sz="3600" b="1" dirty="0">
                <a:latin typeface="Comic Sans MS" panose="030F0702030302020204" pitchFamily="66" charset="0"/>
                <a:ea typeface="+mn-ea"/>
                <a:cs typeface="+mn-cs"/>
              </a:rPr>
              <a:t>Ail </a:t>
            </a:r>
            <a:r>
              <a:rPr lang="en-GB" sz="3600" b="1" dirty="0" err="1">
                <a:latin typeface="Comic Sans MS" panose="030F0702030302020204" pitchFamily="66" charset="0"/>
                <a:ea typeface="+mn-ea"/>
                <a:cs typeface="+mn-cs"/>
              </a:rPr>
              <a:t>ymweld</a:t>
            </a:r>
            <a:r>
              <a:rPr lang="en-GB" sz="3600" b="1" dirty="0">
                <a:latin typeface="Comic Sans MS" panose="030F0702030302020204" pitchFamily="66" charset="0"/>
                <a:ea typeface="+mn-ea"/>
                <a:cs typeface="+mn-cs"/>
              </a:rPr>
              <a:t> / </a:t>
            </a:r>
            <a:r>
              <a:rPr lang="en-GB" sz="3600" dirty="0">
                <a:latin typeface="Comic Sans MS" panose="030F0702030302020204" pitchFamily="66" charset="0"/>
                <a:ea typeface="+mn-ea"/>
                <a:cs typeface="+mn-cs"/>
              </a:rPr>
              <a:t>Recap</a:t>
            </a:r>
          </a:p>
        </p:txBody>
      </p:sp>
      <p:sp>
        <p:nvSpPr>
          <p:cNvPr id="34" name="Rectangle 33">
            <a:extLst>
              <a:ext uri="{FF2B5EF4-FFF2-40B4-BE49-F238E27FC236}">
                <a16:creationId xmlns:a16="http://schemas.microsoft.com/office/drawing/2014/main" id="{761647FB-6307-98A2-4247-3F72DA358A24}"/>
              </a:ext>
            </a:extLst>
          </p:cNvPr>
          <p:cNvSpPr/>
          <p:nvPr/>
        </p:nvSpPr>
        <p:spPr>
          <a:xfrm>
            <a:off x="151355" y="2018250"/>
            <a:ext cx="10540954" cy="3539430"/>
          </a:xfrm>
          <a:prstGeom prst="rect">
            <a:avLst/>
          </a:prstGeom>
        </p:spPr>
        <p:txBody>
          <a:bodyPr wrap="square" lIns="91440" tIns="45720" rIns="91440" bIns="45720" anchor="t">
            <a:spAutoFit/>
          </a:bodyPr>
          <a:lstStyle/>
          <a:p>
            <a:r>
              <a:rPr lang="en-GB" sz="2400" b="1" dirty="0" err="1">
                <a:latin typeface="Comic Sans MS" panose="030F0702030302020204" pitchFamily="66" charset="0"/>
              </a:rPr>
              <a:t>Celf</a:t>
            </a:r>
            <a:r>
              <a:rPr lang="en-GB" sz="2400" b="1" dirty="0">
                <a:latin typeface="Comic Sans MS" panose="030F0702030302020204" pitchFamily="66" charset="0"/>
              </a:rPr>
              <a:t>, </a:t>
            </a:r>
            <a:r>
              <a:rPr lang="en-GB" sz="2400" b="1" dirty="0" err="1">
                <a:latin typeface="Comic Sans MS" panose="030F0702030302020204" pitchFamily="66" charset="0"/>
              </a:rPr>
              <a:t>Cerdd</a:t>
            </a:r>
            <a:r>
              <a:rPr lang="en-GB" sz="2400" b="1" dirty="0">
                <a:latin typeface="Comic Sans MS" panose="030F0702030302020204" pitchFamily="66" charset="0"/>
              </a:rPr>
              <a:t>, Drama, Dawns, </a:t>
            </a:r>
            <a:r>
              <a:rPr lang="en-GB" sz="2400" b="1" dirty="0" err="1">
                <a:latin typeface="Comic Sans MS" panose="030F0702030302020204" pitchFamily="66" charset="0"/>
              </a:rPr>
              <a:t>Ffilm</a:t>
            </a:r>
            <a:r>
              <a:rPr lang="en-GB" sz="2400" b="1" dirty="0">
                <a:latin typeface="Comic Sans MS" panose="030F0702030302020204" pitchFamily="66" charset="0"/>
              </a:rPr>
              <a:t> </a:t>
            </a:r>
            <a:r>
              <a:rPr lang="en-GB" sz="2400" b="1" dirty="0" err="1">
                <a:latin typeface="Comic Sans MS" panose="030F0702030302020204" pitchFamily="66" charset="0"/>
              </a:rPr>
              <a:t>a’r</a:t>
            </a:r>
            <a:r>
              <a:rPr lang="en-GB" sz="2400" b="1" dirty="0">
                <a:latin typeface="Comic Sans MS" panose="030F0702030302020204" pitchFamily="66" charset="0"/>
              </a:rPr>
              <a:t> </a:t>
            </a:r>
            <a:r>
              <a:rPr lang="en-GB" sz="2400" b="1" dirty="0" err="1">
                <a:latin typeface="Comic Sans MS" panose="030F0702030302020204" pitchFamily="66" charset="0"/>
              </a:rPr>
              <a:t>Cyfryngau</a:t>
            </a:r>
            <a:r>
              <a:rPr lang="en-GB" sz="2400" b="1" dirty="0">
                <a:latin typeface="Comic Sans MS" panose="030F0702030302020204" pitchFamily="66" charset="0"/>
              </a:rPr>
              <a:t> </a:t>
            </a:r>
            <a:r>
              <a:rPr lang="en-GB" sz="2400" b="1" dirty="0" err="1">
                <a:latin typeface="Comic Sans MS" panose="030F0702030302020204" pitchFamily="66" charset="0"/>
              </a:rPr>
              <a:t>Digidol</a:t>
            </a:r>
            <a:endParaRPr lang="en-GB" sz="2400" b="1" dirty="0">
              <a:latin typeface="Comic Sans MS" panose="030F0702030302020204" pitchFamily="66" charset="0"/>
            </a:endParaRPr>
          </a:p>
          <a:p>
            <a:endParaRPr lang="en-GB" sz="2800" b="1" dirty="0">
              <a:latin typeface="Comic Sans MS" panose="030F0702030302020204" pitchFamily="66" charset="0"/>
            </a:endParaRPr>
          </a:p>
          <a:p>
            <a:endParaRPr lang="en-GB" sz="2800" b="1" dirty="0">
              <a:latin typeface="Comic Sans MS" panose="030F0702030302020204" pitchFamily="66" charset="0"/>
            </a:endParaRPr>
          </a:p>
          <a:p>
            <a:endParaRPr lang="en-GB" sz="2800" b="1" dirty="0">
              <a:latin typeface="Comic Sans MS" panose="030F0702030302020204" pitchFamily="66" charset="0"/>
            </a:endParaRPr>
          </a:p>
          <a:p>
            <a:r>
              <a:rPr lang="en-GB" sz="2800" dirty="0">
                <a:latin typeface="Comic Sans MS" panose="030F0702030302020204" pitchFamily="66" charset="0"/>
              </a:rPr>
              <a:t>Art, Music, Drama, Dance, Film and Digital Media</a:t>
            </a:r>
          </a:p>
          <a:p>
            <a:endParaRPr lang="en-GB" dirty="0">
              <a:latin typeface="Comic Sans MS" panose="030F0702030302020204" pitchFamily="66" charset="0"/>
            </a:endParaRPr>
          </a:p>
          <a:p>
            <a:endParaRPr lang="en-GB" dirty="0">
              <a:latin typeface="Comic Sans MS" panose="030F0702030302020204" pitchFamily="66" charset="0"/>
            </a:endParaRPr>
          </a:p>
          <a:p>
            <a:endParaRPr lang="en-GB" sz="1600" dirty="0">
              <a:solidFill>
                <a:schemeClr val="bg1"/>
              </a:solidFill>
              <a:latin typeface="Comic Sans MS" panose="030F0702030302020204" pitchFamily="66" charset="0"/>
            </a:endParaRPr>
          </a:p>
          <a:p>
            <a:endParaRPr lang="en-GB" sz="1600" b="1" dirty="0">
              <a:solidFill>
                <a:schemeClr val="bg1"/>
              </a:solidFill>
              <a:latin typeface="Comic Sans MS" panose="030F0702030302020204" pitchFamily="66" charset="0"/>
            </a:endParaRPr>
          </a:p>
          <a:p>
            <a:endParaRPr lang="en-GB" sz="1600" dirty="0">
              <a:solidFill>
                <a:schemeClr val="bg1"/>
              </a:solidFill>
              <a:latin typeface="Comic Sans MS" panose="030F0702030302020204" pitchFamily="66" charset="0"/>
            </a:endParaRPr>
          </a:p>
        </p:txBody>
      </p:sp>
      <p:pic>
        <p:nvPicPr>
          <p:cNvPr id="4" name="Picture 3" descr="A picture containing grass, outdoor, tree, plant&#10;&#10;Description automatically generated">
            <a:extLst>
              <a:ext uri="{FF2B5EF4-FFF2-40B4-BE49-F238E27FC236}">
                <a16:creationId xmlns:a16="http://schemas.microsoft.com/office/drawing/2014/main" id="{1C08F58D-1784-700E-D699-5E74A4391A6C}"/>
              </a:ext>
            </a:extLst>
          </p:cNvPr>
          <p:cNvPicPr>
            <a:picLocks noChangeAspect="1"/>
          </p:cNvPicPr>
          <p:nvPr/>
        </p:nvPicPr>
        <p:blipFill rotWithShape="1">
          <a:blip r:embed="rId5">
            <a:extLst>
              <a:ext uri="{28A0092B-C50C-407E-A947-70E740481C1C}">
                <a14:useLocalDpi xmlns:a14="http://schemas.microsoft.com/office/drawing/2010/main" val="0"/>
              </a:ext>
            </a:extLst>
          </a:blip>
          <a:srcRect r="7999"/>
          <a:stretch/>
        </p:blipFill>
        <p:spPr>
          <a:xfrm>
            <a:off x="8683812" y="325"/>
            <a:ext cx="3508188" cy="2276592"/>
          </a:xfrm>
          <a:prstGeom prst="rect">
            <a:avLst/>
          </a:prstGeom>
        </p:spPr>
      </p:pic>
      <p:pic>
        <p:nvPicPr>
          <p:cNvPr id="1028" name="Picture 4" descr="SA1 Swansea Waterfront - IQ Building - Interior">
            <a:extLst>
              <a:ext uri="{FF2B5EF4-FFF2-40B4-BE49-F238E27FC236}">
                <a16:creationId xmlns:a16="http://schemas.microsoft.com/office/drawing/2014/main" id="{8F69F593-A803-E605-FE10-D22DDE655B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3339" y="4644897"/>
            <a:ext cx="3508188" cy="2212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2365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2" name="Picture 11" descr="A picture containing sky, outdoor, window, building&#10;&#10;Description automatically generated">
            <a:extLst>
              <a:ext uri="{FF2B5EF4-FFF2-40B4-BE49-F238E27FC236}">
                <a16:creationId xmlns:a16="http://schemas.microsoft.com/office/drawing/2014/main" id="{C089BC61-B296-B529-BB67-9F71BD9CC9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3812" y="2225016"/>
            <a:ext cx="3507715" cy="2419881"/>
          </a:xfrm>
          <a:prstGeom prst="rect">
            <a:avLst/>
          </a:prstGeom>
        </p:spPr>
      </p:pic>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6" name="Title 51">
            <a:extLst>
              <a:ext uri="{FF2B5EF4-FFF2-40B4-BE49-F238E27FC236}">
                <a16:creationId xmlns:a16="http://schemas.microsoft.com/office/drawing/2014/main" id="{9DAF4A6B-714C-1EC2-CFE8-238A00C927DA}"/>
              </a:ext>
            </a:extLst>
          </p:cNvPr>
          <p:cNvSpPr txBox="1">
            <a:spLocks/>
          </p:cNvSpPr>
          <p:nvPr/>
        </p:nvSpPr>
        <p:spPr>
          <a:xfrm>
            <a:off x="2093972" y="-523041"/>
            <a:ext cx="5285713" cy="12772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endParaRPr lang="en-GB" sz="3600" b="1" dirty="0">
              <a:latin typeface="+mn-lt"/>
              <a:ea typeface="+mn-ea"/>
              <a:cs typeface="+mn-cs"/>
            </a:endParaRPr>
          </a:p>
          <a:p>
            <a:pPr algn="ctr">
              <a:lnSpc>
                <a:spcPct val="100000"/>
              </a:lnSpc>
              <a:spcBef>
                <a:spcPts val="0"/>
              </a:spcBef>
              <a:spcAft>
                <a:spcPts val="600"/>
              </a:spcAft>
              <a:defRPr/>
            </a:pPr>
            <a:r>
              <a:rPr lang="en-GB" sz="3600" b="1" dirty="0">
                <a:latin typeface="Comic Sans MS" panose="030F0702030302020204" pitchFamily="66" charset="0"/>
                <a:ea typeface="+mn-ea"/>
                <a:cs typeface="+mn-cs"/>
              </a:rPr>
              <a:t>Ail </a:t>
            </a:r>
            <a:r>
              <a:rPr lang="en-GB" sz="3600" b="1" dirty="0" err="1">
                <a:latin typeface="Comic Sans MS" panose="030F0702030302020204" pitchFamily="66" charset="0"/>
                <a:ea typeface="+mn-ea"/>
                <a:cs typeface="+mn-cs"/>
              </a:rPr>
              <a:t>ymweld</a:t>
            </a:r>
            <a:r>
              <a:rPr lang="en-GB" sz="3600" b="1" dirty="0">
                <a:latin typeface="Comic Sans MS" panose="030F0702030302020204" pitchFamily="66" charset="0"/>
                <a:ea typeface="+mn-ea"/>
                <a:cs typeface="+mn-cs"/>
              </a:rPr>
              <a:t> / </a:t>
            </a:r>
            <a:r>
              <a:rPr lang="en-GB" sz="3600" dirty="0">
                <a:latin typeface="Comic Sans MS" panose="030F0702030302020204" pitchFamily="66" charset="0"/>
                <a:ea typeface="+mn-ea"/>
                <a:cs typeface="+mn-cs"/>
              </a:rPr>
              <a:t>Recap</a:t>
            </a:r>
          </a:p>
        </p:txBody>
      </p:sp>
      <p:sp>
        <p:nvSpPr>
          <p:cNvPr id="34" name="Rectangle 33">
            <a:extLst>
              <a:ext uri="{FF2B5EF4-FFF2-40B4-BE49-F238E27FC236}">
                <a16:creationId xmlns:a16="http://schemas.microsoft.com/office/drawing/2014/main" id="{761647FB-6307-98A2-4247-3F72DA358A24}"/>
              </a:ext>
            </a:extLst>
          </p:cNvPr>
          <p:cNvSpPr/>
          <p:nvPr/>
        </p:nvSpPr>
        <p:spPr>
          <a:xfrm>
            <a:off x="448181" y="2276917"/>
            <a:ext cx="6855800" cy="3539430"/>
          </a:xfrm>
          <a:prstGeom prst="rect">
            <a:avLst/>
          </a:prstGeom>
        </p:spPr>
        <p:txBody>
          <a:bodyPr wrap="square" lIns="91440" tIns="45720" rIns="91440" bIns="45720" anchor="t">
            <a:spAutoFit/>
          </a:bodyPr>
          <a:lstStyle/>
          <a:p>
            <a:r>
              <a:rPr lang="en-GB" sz="2800" b="1" dirty="0" err="1">
                <a:latin typeface="Comic Sans MS" panose="030F0702030302020204" pitchFamily="66" charset="0"/>
              </a:rPr>
              <a:t>Sawl</a:t>
            </a:r>
            <a:r>
              <a:rPr lang="en-GB" sz="2800" b="1" dirty="0">
                <a:latin typeface="Comic Sans MS" panose="030F0702030302020204" pitchFamily="66" charset="0"/>
              </a:rPr>
              <a:t> DHB </a:t>
            </a:r>
            <a:r>
              <a:rPr lang="en-GB" sz="2800" b="1" dirty="0" err="1">
                <a:latin typeface="Comic Sans MS" panose="030F0702030302020204" pitchFamily="66" charset="0"/>
              </a:rPr>
              <a:t>sydd</a:t>
            </a:r>
            <a:r>
              <a:rPr lang="en-GB" sz="2800" b="1" dirty="0">
                <a:latin typeface="Comic Sans MS" panose="030F0702030302020204" pitchFamily="66" charset="0"/>
              </a:rPr>
              <a:t> </a:t>
            </a:r>
            <a:r>
              <a:rPr lang="en-GB" sz="2800" b="1" dirty="0" err="1">
                <a:latin typeface="Comic Sans MS" panose="030F0702030302020204" pitchFamily="66" charset="0"/>
              </a:rPr>
              <a:t>gan</a:t>
            </a:r>
            <a:r>
              <a:rPr lang="en-GB" sz="2800" b="1" dirty="0">
                <a:latin typeface="Comic Sans MS" panose="030F0702030302020204" pitchFamily="66" charset="0"/>
              </a:rPr>
              <a:t> y CM?</a:t>
            </a:r>
          </a:p>
          <a:p>
            <a:endParaRPr lang="en-GB" sz="2800" b="1" dirty="0">
              <a:latin typeface="Comic Sans MS" panose="030F0702030302020204" pitchFamily="66" charset="0"/>
            </a:endParaRPr>
          </a:p>
          <a:p>
            <a:endParaRPr lang="en-GB" sz="2800" b="1" dirty="0">
              <a:latin typeface="Comic Sans MS" panose="030F0702030302020204" pitchFamily="66" charset="0"/>
            </a:endParaRPr>
          </a:p>
          <a:p>
            <a:endParaRPr lang="en-GB" sz="2800" b="1" dirty="0">
              <a:latin typeface="Comic Sans MS" panose="030F0702030302020204" pitchFamily="66" charset="0"/>
            </a:endParaRPr>
          </a:p>
          <a:p>
            <a:r>
              <a:rPr lang="en-GB" sz="2800" dirty="0">
                <a:latin typeface="Comic Sans MS" panose="030F0702030302020204" pitchFamily="66" charset="0"/>
              </a:rPr>
              <a:t>How many WMS belongs to the EA?</a:t>
            </a:r>
          </a:p>
          <a:p>
            <a:endParaRPr lang="en-GB" dirty="0">
              <a:latin typeface="Comic Sans MS" panose="030F0702030302020204" pitchFamily="66" charset="0"/>
            </a:endParaRPr>
          </a:p>
          <a:p>
            <a:endParaRPr lang="en-GB" dirty="0">
              <a:latin typeface="Comic Sans MS" panose="030F0702030302020204" pitchFamily="66" charset="0"/>
            </a:endParaRPr>
          </a:p>
          <a:p>
            <a:endParaRPr lang="en-GB" sz="1600" dirty="0">
              <a:solidFill>
                <a:schemeClr val="bg1"/>
              </a:solidFill>
              <a:latin typeface="Comic Sans MS" panose="030F0702030302020204" pitchFamily="66" charset="0"/>
            </a:endParaRPr>
          </a:p>
          <a:p>
            <a:endParaRPr lang="en-GB" sz="1600" b="1" dirty="0">
              <a:solidFill>
                <a:schemeClr val="bg1"/>
              </a:solidFill>
              <a:latin typeface="Comic Sans MS" panose="030F0702030302020204" pitchFamily="66" charset="0"/>
            </a:endParaRPr>
          </a:p>
          <a:p>
            <a:endParaRPr lang="en-GB" sz="1600" dirty="0">
              <a:solidFill>
                <a:schemeClr val="bg1"/>
              </a:solidFill>
              <a:latin typeface="Comic Sans MS" panose="030F0702030302020204" pitchFamily="66" charset="0"/>
            </a:endParaRPr>
          </a:p>
        </p:txBody>
      </p:sp>
      <p:pic>
        <p:nvPicPr>
          <p:cNvPr id="4" name="Picture 3" descr="A picture containing grass, outdoor, tree, plant&#10;&#10;Description automatically generated">
            <a:extLst>
              <a:ext uri="{FF2B5EF4-FFF2-40B4-BE49-F238E27FC236}">
                <a16:creationId xmlns:a16="http://schemas.microsoft.com/office/drawing/2014/main" id="{1C08F58D-1784-700E-D699-5E74A4391A6C}"/>
              </a:ext>
            </a:extLst>
          </p:cNvPr>
          <p:cNvPicPr>
            <a:picLocks noChangeAspect="1"/>
          </p:cNvPicPr>
          <p:nvPr/>
        </p:nvPicPr>
        <p:blipFill rotWithShape="1">
          <a:blip r:embed="rId5">
            <a:extLst>
              <a:ext uri="{28A0092B-C50C-407E-A947-70E740481C1C}">
                <a14:useLocalDpi xmlns:a14="http://schemas.microsoft.com/office/drawing/2010/main" val="0"/>
              </a:ext>
            </a:extLst>
          </a:blip>
          <a:srcRect r="7999"/>
          <a:stretch/>
        </p:blipFill>
        <p:spPr>
          <a:xfrm>
            <a:off x="8683812" y="325"/>
            <a:ext cx="3508188" cy="2276592"/>
          </a:xfrm>
          <a:prstGeom prst="rect">
            <a:avLst/>
          </a:prstGeom>
        </p:spPr>
      </p:pic>
      <p:pic>
        <p:nvPicPr>
          <p:cNvPr id="1028" name="Picture 4" descr="SA1 Swansea Waterfront - IQ Building - Interior">
            <a:extLst>
              <a:ext uri="{FF2B5EF4-FFF2-40B4-BE49-F238E27FC236}">
                <a16:creationId xmlns:a16="http://schemas.microsoft.com/office/drawing/2014/main" id="{8F69F593-A803-E605-FE10-D22DDE655B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3339" y="4644897"/>
            <a:ext cx="3508188" cy="2212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1445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2" name="Picture 11" descr="A picture containing sky, outdoor, window, building&#10;&#10;Description automatically generated">
            <a:extLst>
              <a:ext uri="{FF2B5EF4-FFF2-40B4-BE49-F238E27FC236}">
                <a16:creationId xmlns:a16="http://schemas.microsoft.com/office/drawing/2014/main" id="{C089BC61-B296-B529-BB67-9F71BD9CC9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3812" y="2225016"/>
            <a:ext cx="3507715" cy="2419881"/>
          </a:xfrm>
          <a:prstGeom prst="rect">
            <a:avLst/>
          </a:prstGeom>
        </p:spPr>
      </p:pic>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6" name="Title 51">
            <a:extLst>
              <a:ext uri="{FF2B5EF4-FFF2-40B4-BE49-F238E27FC236}">
                <a16:creationId xmlns:a16="http://schemas.microsoft.com/office/drawing/2014/main" id="{9DAF4A6B-714C-1EC2-CFE8-238A00C927DA}"/>
              </a:ext>
            </a:extLst>
          </p:cNvPr>
          <p:cNvSpPr txBox="1">
            <a:spLocks/>
          </p:cNvSpPr>
          <p:nvPr/>
        </p:nvSpPr>
        <p:spPr>
          <a:xfrm>
            <a:off x="2093972" y="-523041"/>
            <a:ext cx="5285713" cy="12772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endParaRPr lang="en-GB" sz="3600" b="1" dirty="0">
              <a:latin typeface="+mn-lt"/>
              <a:ea typeface="+mn-ea"/>
              <a:cs typeface="+mn-cs"/>
            </a:endParaRPr>
          </a:p>
          <a:p>
            <a:pPr algn="ctr">
              <a:lnSpc>
                <a:spcPct val="100000"/>
              </a:lnSpc>
              <a:spcBef>
                <a:spcPts val="0"/>
              </a:spcBef>
              <a:spcAft>
                <a:spcPts val="600"/>
              </a:spcAft>
              <a:defRPr/>
            </a:pPr>
            <a:r>
              <a:rPr lang="en-GB" sz="3600" b="1" dirty="0">
                <a:latin typeface="Comic Sans MS" panose="030F0702030302020204" pitchFamily="66" charset="0"/>
                <a:ea typeface="+mn-ea"/>
                <a:cs typeface="+mn-cs"/>
              </a:rPr>
              <a:t>Ail </a:t>
            </a:r>
            <a:r>
              <a:rPr lang="en-GB" sz="3600" b="1" dirty="0" err="1">
                <a:latin typeface="Comic Sans MS" panose="030F0702030302020204" pitchFamily="66" charset="0"/>
                <a:ea typeface="+mn-ea"/>
                <a:cs typeface="+mn-cs"/>
              </a:rPr>
              <a:t>ymweld</a:t>
            </a:r>
            <a:r>
              <a:rPr lang="en-GB" sz="3600" b="1" dirty="0">
                <a:latin typeface="Comic Sans MS" panose="030F0702030302020204" pitchFamily="66" charset="0"/>
                <a:ea typeface="+mn-ea"/>
                <a:cs typeface="+mn-cs"/>
              </a:rPr>
              <a:t> / </a:t>
            </a:r>
            <a:r>
              <a:rPr lang="en-GB" sz="3600" dirty="0">
                <a:latin typeface="Comic Sans MS" panose="030F0702030302020204" pitchFamily="66" charset="0"/>
                <a:ea typeface="+mn-ea"/>
                <a:cs typeface="+mn-cs"/>
              </a:rPr>
              <a:t>Recap</a:t>
            </a:r>
          </a:p>
        </p:txBody>
      </p:sp>
      <p:sp>
        <p:nvSpPr>
          <p:cNvPr id="34" name="Rectangle 33">
            <a:extLst>
              <a:ext uri="{FF2B5EF4-FFF2-40B4-BE49-F238E27FC236}">
                <a16:creationId xmlns:a16="http://schemas.microsoft.com/office/drawing/2014/main" id="{761647FB-6307-98A2-4247-3F72DA358A24}"/>
              </a:ext>
            </a:extLst>
          </p:cNvPr>
          <p:cNvSpPr/>
          <p:nvPr/>
        </p:nvSpPr>
        <p:spPr>
          <a:xfrm>
            <a:off x="448180" y="2276917"/>
            <a:ext cx="8140447" cy="3539430"/>
          </a:xfrm>
          <a:prstGeom prst="rect">
            <a:avLst/>
          </a:prstGeom>
        </p:spPr>
        <p:txBody>
          <a:bodyPr wrap="square" lIns="91440" tIns="45720" rIns="91440" bIns="45720" anchor="t">
            <a:spAutoFit/>
          </a:bodyPr>
          <a:lstStyle/>
          <a:p>
            <a:r>
              <a:rPr lang="en-GB" sz="2800" b="1" dirty="0">
                <a:latin typeface="Comic Sans MS" panose="030F0702030302020204" pitchFamily="66" charset="0"/>
              </a:rPr>
              <a:t>3 = </a:t>
            </a:r>
            <a:r>
              <a:rPr lang="en-GB" sz="2800" b="1" dirty="0" err="1">
                <a:latin typeface="Comic Sans MS" panose="030F0702030302020204" pitchFamily="66" charset="0"/>
              </a:rPr>
              <a:t>Arbrofi</a:t>
            </a:r>
            <a:r>
              <a:rPr lang="en-GB" sz="2800" b="1" dirty="0">
                <a:latin typeface="Comic Sans MS" panose="030F0702030302020204" pitchFamily="66" charset="0"/>
              </a:rPr>
              <a:t>, </a:t>
            </a:r>
            <a:r>
              <a:rPr lang="en-GB" sz="2800" b="1" dirty="0" err="1">
                <a:latin typeface="Comic Sans MS" panose="030F0702030302020204" pitchFamily="66" charset="0"/>
              </a:rPr>
              <a:t>Adfyfyrio</a:t>
            </a:r>
            <a:r>
              <a:rPr lang="en-GB" sz="2800" b="1" dirty="0">
                <a:latin typeface="Comic Sans MS" panose="030F0702030302020204" pitchFamily="66" charset="0"/>
              </a:rPr>
              <a:t> ac </a:t>
            </a:r>
            <a:r>
              <a:rPr lang="en-GB" sz="2800" b="1" dirty="0" err="1">
                <a:latin typeface="Comic Sans MS" panose="030F0702030302020204" pitchFamily="66" charset="0"/>
              </a:rPr>
              <a:t>Ymateb</a:t>
            </a:r>
            <a:r>
              <a:rPr lang="en-GB" sz="2800" b="1" dirty="0">
                <a:latin typeface="Comic Sans MS" panose="030F0702030302020204" pitchFamily="66" charset="0"/>
              </a:rPr>
              <a:t>, Creu.</a:t>
            </a:r>
          </a:p>
          <a:p>
            <a:endParaRPr lang="en-GB" sz="2800" b="1" dirty="0">
              <a:latin typeface="Comic Sans MS" panose="030F0702030302020204" pitchFamily="66" charset="0"/>
            </a:endParaRPr>
          </a:p>
          <a:p>
            <a:endParaRPr lang="en-GB" sz="2800" b="1" dirty="0">
              <a:latin typeface="Comic Sans MS" panose="030F0702030302020204" pitchFamily="66" charset="0"/>
            </a:endParaRPr>
          </a:p>
          <a:p>
            <a:endParaRPr lang="en-GB" sz="2800" b="1" dirty="0">
              <a:latin typeface="Comic Sans MS" panose="030F0702030302020204" pitchFamily="66" charset="0"/>
            </a:endParaRPr>
          </a:p>
          <a:p>
            <a:r>
              <a:rPr lang="en-GB" sz="2800" dirty="0">
                <a:latin typeface="Comic Sans MS" panose="030F0702030302020204" pitchFamily="66" charset="0"/>
              </a:rPr>
              <a:t>3 =  Explore, Reflect and respond, Create.</a:t>
            </a:r>
          </a:p>
          <a:p>
            <a:endParaRPr lang="en-GB" dirty="0">
              <a:latin typeface="Comic Sans MS" panose="030F0702030302020204" pitchFamily="66" charset="0"/>
            </a:endParaRPr>
          </a:p>
          <a:p>
            <a:endParaRPr lang="en-GB" dirty="0">
              <a:latin typeface="Comic Sans MS" panose="030F0702030302020204" pitchFamily="66" charset="0"/>
            </a:endParaRPr>
          </a:p>
          <a:p>
            <a:endParaRPr lang="en-GB" sz="1600" dirty="0">
              <a:solidFill>
                <a:schemeClr val="bg1"/>
              </a:solidFill>
              <a:latin typeface="Comic Sans MS" panose="030F0702030302020204" pitchFamily="66" charset="0"/>
            </a:endParaRPr>
          </a:p>
          <a:p>
            <a:endParaRPr lang="en-GB" sz="1600" b="1" dirty="0">
              <a:solidFill>
                <a:schemeClr val="bg1"/>
              </a:solidFill>
              <a:latin typeface="Comic Sans MS" panose="030F0702030302020204" pitchFamily="66" charset="0"/>
            </a:endParaRPr>
          </a:p>
          <a:p>
            <a:endParaRPr lang="en-GB" sz="1600" dirty="0">
              <a:solidFill>
                <a:schemeClr val="bg1"/>
              </a:solidFill>
              <a:latin typeface="Comic Sans MS" panose="030F0702030302020204" pitchFamily="66" charset="0"/>
            </a:endParaRPr>
          </a:p>
        </p:txBody>
      </p:sp>
      <p:pic>
        <p:nvPicPr>
          <p:cNvPr id="4" name="Picture 3" descr="A picture containing grass, outdoor, tree, plant&#10;&#10;Description automatically generated">
            <a:extLst>
              <a:ext uri="{FF2B5EF4-FFF2-40B4-BE49-F238E27FC236}">
                <a16:creationId xmlns:a16="http://schemas.microsoft.com/office/drawing/2014/main" id="{1C08F58D-1784-700E-D699-5E74A4391A6C}"/>
              </a:ext>
            </a:extLst>
          </p:cNvPr>
          <p:cNvPicPr>
            <a:picLocks noChangeAspect="1"/>
          </p:cNvPicPr>
          <p:nvPr/>
        </p:nvPicPr>
        <p:blipFill rotWithShape="1">
          <a:blip r:embed="rId5">
            <a:extLst>
              <a:ext uri="{28A0092B-C50C-407E-A947-70E740481C1C}">
                <a14:useLocalDpi xmlns:a14="http://schemas.microsoft.com/office/drawing/2010/main" val="0"/>
              </a:ext>
            </a:extLst>
          </a:blip>
          <a:srcRect r="7999"/>
          <a:stretch/>
        </p:blipFill>
        <p:spPr>
          <a:xfrm>
            <a:off x="8683812" y="325"/>
            <a:ext cx="3508188" cy="2276592"/>
          </a:xfrm>
          <a:prstGeom prst="rect">
            <a:avLst/>
          </a:prstGeom>
        </p:spPr>
      </p:pic>
      <p:pic>
        <p:nvPicPr>
          <p:cNvPr id="1028" name="Picture 4" descr="SA1 Swansea Waterfront - IQ Building - Interior">
            <a:extLst>
              <a:ext uri="{FF2B5EF4-FFF2-40B4-BE49-F238E27FC236}">
                <a16:creationId xmlns:a16="http://schemas.microsoft.com/office/drawing/2014/main" id="{8F69F593-A803-E605-FE10-D22DDE655B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83339" y="4644897"/>
            <a:ext cx="3508188" cy="2212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25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355" y="115596"/>
            <a:ext cx="1043131" cy="346544"/>
          </a:xfrm>
          <a:prstGeom prst="rect">
            <a:avLst/>
          </a:prstGeom>
        </p:spPr>
      </p:pic>
      <p:sp>
        <p:nvSpPr>
          <p:cNvPr id="5" name="TextBox 4">
            <a:extLst>
              <a:ext uri="{FF2B5EF4-FFF2-40B4-BE49-F238E27FC236}">
                <a16:creationId xmlns:a16="http://schemas.microsoft.com/office/drawing/2014/main" id="{27424450-5746-7F76-E769-EE4B118CDED2}"/>
              </a:ext>
            </a:extLst>
          </p:cNvPr>
          <p:cNvSpPr txBox="1"/>
          <p:nvPr/>
        </p:nvSpPr>
        <p:spPr>
          <a:xfrm>
            <a:off x="353419" y="2358632"/>
            <a:ext cx="6804707" cy="1815882"/>
          </a:xfrm>
          <a:prstGeom prst="rect">
            <a:avLst/>
          </a:prstGeom>
          <a:noFill/>
        </p:spPr>
        <p:txBody>
          <a:bodyPr wrap="square" rtlCol="0">
            <a:spAutoFit/>
          </a:bodyPr>
          <a:lstStyle/>
          <a:p>
            <a:r>
              <a:rPr lang="en-GB" sz="2800" b="1" dirty="0">
                <a:latin typeface="Comic Sans MS" panose="030F0702030302020204" pitchFamily="66" charset="0"/>
              </a:rPr>
              <a:t>Beth </a:t>
            </a:r>
            <a:r>
              <a:rPr lang="en-GB" sz="2800" b="1" dirty="0" err="1">
                <a:latin typeface="Comic Sans MS" panose="030F0702030302020204" pitchFamily="66" charset="0"/>
              </a:rPr>
              <a:t>yw’r</a:t>
            </a:r>
            <a:r>
              <a:rPr lang="en-GB" sz="2800" b="1" dirty="0">
                <a:latin typeface="Comic Sans MS" panose="030F0702030302020204" pitchFamily="66" charset="0"/>
              </a:rPr>
              <a:t> </a:t>
            </a:r>
            <a:r>
              <a:rPr lang="en-GB" sz="2800" b="1" dirty="0" err="1">
                <a:latin typeface="Comic Sans MS" panose="030F0702030302020204" pitchFamily="66" charset="0"/>
              </a:rPr>
              <a:t>pedair</a:t>
            </a:r>
            <a:r>
              <a:rPr lang="en-GB" sz="2800" b="1" dirty="0">
                <a:latin typeface="Comic Sans MS" panose="030F0702030302020204" pitchFamily="66" charset="0"/>
              </a:rPr>
              <a:t> </a:t>
            </a:r>
            <a:r>
              <a:rPr lang="en-GB" sz="2800" b="1" dirty="0" err="1">
                <a:latin typeface="Comic Sans MS" panose="030F0702030302020204" pitchFamily="66" charset="0"/>
              </a:rPr>
              <a:t>elfen</a:t>
            </a:r>
            <a:r>
              <a:rPr lang="en-GB" sz="2800" b="1" dirty="0">
                <a:latin typeface="Comic Sans MS" panose="030F0702030302020204" pitchFamily="66" charset="0"/>
              </a:rPr>
              <a:t> o </a:t>
            </a:r>
            <a:r>
              <a:rPr lang="en-GB" sz="2800" b="1" dirty="0" err="1">
                <a:latin typeface="Comic Sans MS" panose="030F0702030302020204" pitchFamily="66" charset="0"/>
              </a:rPr>
              <a:t>AagD</a:t>
            </a:r>
            <a:r>
              <a:rPr lang="en-GB" sz="2800" b="1" dirty="0">
                <a:latin typeface="Comic Sans MS" panose="030F0702030302020204" pitchFamily="66" charset="0"/>
              </a:rPr>
              <a:t>?</a:t>
            </a:r>
          </a:p>
          <a:p>
            <a:endParaRPr lang="en-GB" sz="2800" dirty="0">
              <a:latin typeface="Comic Sans MS" panose="030F0702030302020204" pitchFamily="66" charset="0"/>
            </a:endParaRPr>
          </a:p>
          <a:p>
            <a:endParaRPr lang="en-GB" sz="2800" dirty="0">
              <a:latin typeface="Comic Sans MS" panose="030F0702030302020204" pitchFamily="66" charset="0"/>
            </a:endParaRPr>
          </a:p>
          <a:p>
            <a:r>
              <a:rPr lang="en-GB" sz="2800" dirty="0">
                <a:latin typeface="Comic Sans MS" panose="030F0702030302020204" pitchFamily="66" charset="0"/>
              </a:rPr>
              <a:t>What are the four elements of </a:t>
            </a:r>
            <a:r>
              <a:rPr lang="en-GB" sz="2800" dirty="0" err="1">
                <a:latin typeface="Comic Sans MS" panose="030F0702030302020204" pitchFamily="66" charset="0"/>
              </a:rPr>
              <a:t>Afl</a:t>
            </a:r>
            <a:r>
              <a:rPr lang="en-GB" sz="2800" dirty="0">
                <a:latin typeface="Comic Sans MS" panose="030F0702030302020204" pitchFamily="66" charset="0"/>
              </a:rPr>
              <a:t>?</a:t>
            </a:r>
            <a:endParaRPr lang="en-GB" sz="2400" dirty="0">
              <a:latin typeface="Comic Sans MS" panose="030F0702030302020204" pitchFamily="66" charset="0"/>
            </a:endParaRPr>
          </a:p>
        </p:txBody>
      </p:sp>
      <p:sp>
        <p:nvSpPr>
          <p:cNvPr id="2" name="Title 51">
            <a:extLst>
              <a:ext uri="{FF2B5EF4-FFF2-40B4-BE49-F238E27FC236}">
                <a16:creationId xmlns:a16="http://schemas.microsoft.com/office/drawing/2014/main" id="{7747B501-AB83-D808-C3D8-C1969784B7ED}"/>
              </a:ext>
            </a:extLst>
          </p:cNvPr>
          <p:cNvSpPr txBox="1">
            <a:spLocks/>
          </p:cNvSpPr>
          <p:nvPr/>
        </p:nvSpPr>
        <p:spPr>
          <a:xfrm>
            <a:off x="2872226" y="0"/>
            <a:ext cx="5285713" cy="1277273"/>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endParaRPr lang="en-GB" sz="3600" b="1" dirty="0">
              <a:latin typeface="+mn-lt"/>
              <a:ea typeface="+mn-ea"/>
              <a:cs typeface="+mn-cs"/>
            </a:endParaRPr>
          </a:p>
          <a:p>
            <a:pPr algn="ctr">
              <a:lnSpc>
                <a:spcPct val="100000"/>
              </a:lnSpc>
              <a:spcBef>
                <a:spcPts val="0"/>
              </a:spcBef>
              <a:spcAft>
                <a:spcPts val="600"/>
              </a:spcAft>
              <a:defRPr/>
            </a:pPr>
            <a:r>
              <a:rPr lang="en-GB" sz="3600" b="1" dirty="0">
                <a:latin typeface="Comic Sans MS" panose="030F0702030302020204" pitchFamily="66" charset="0"/>
                <a:ea typeface="+mn-ea"/>
                <a:cs typeface="+mn-cs"/>
              </a:rPr>
              <a:t>Ail </a:t>
            </a:r>
            <a:r>
              <a:rPr lang="en-GB" sz="3600" b="1" dirty="0" err="1">
                <a:latin typeface="Comic Sans MS" panose="030F0702030302020204" pitchFamily="66" charset="0"/>
                <a:ea typeface="+mn-ea"/>
                <a:cs typeface="+mn-cs"/>
              </a:rPr>
              <a:t>ymweld</a:t>
            </a:r>
            <a:r>
              <a:rPr lang="en-GB" sz="3600" b="1" dirty="0">
                <a:latin typeface="Comic Sans MS" panose="030F0702030302020204" pitchFamily="66" charset="0"/>
                <a:ea typeface="+mn-ea"/>
                <a:cs typeface="+mn-cs"/>
              </a:rPr>
              <a:t> / </a:t>
            </a:r>
            <a:r>
              <a:rPr lang="en-GB" sz="3600" dirty="0">
                <a:latin typeface="Comic Sans MS" panose="030F0702030302020204" pitchFamily="66" charset="0"/>
                <a:ea typeface="+mn-ea"/>
                <a:cs typeface="+mn-cs"/>
              </a:rPr>
              <a:t>Recap</a:t>
            </a:r>
          </a:p>
        </p:txBody>
      </p:sp>
    </p:spTree>
    <p:extLst>
      <p:ext uri="{BB962C8B-B14F-4D97-AF65-F5344CB8AC3E}">
        <p14:creationId xmlns:p14="http://schemas.microsoft.com/office/powerpoint/2010/main" val="1979961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31" name="Title 30">
            <a:extLst>
              <a:ext uri="{FF2B5EF4-FFF2-40B4-BE49-F238E27FC236}">
                <a16:creationId xmlns:a16="http://schemas.microsoft.com/office/drawing/2014/main" id="{770F6909-7532-42C2-B4F8-0B363B79B55D}"/>
              </a:ext>
            </a:extLst>
          </p:cNvPr>
          <p:cNvSpPr txBox="1">
            <a:spLocks noGrp="1"/>
          </p:cNvSpPr>
          <p:nvPr>
            <p:ph type="title"/>
          </p:nvPr>
        </p:nvSpPr>
        <p:spPr>
          <a:xfrm>
            <a:off x="128238" y="457830"/>
            <a:ext cx="8755488"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3000" b="1" dirty="0">
                <a:uFill>
                  <a:solidFill>
                    <a:srgbClr val="002244"/>
                  </a:solidFill>
                </a:uFill>
                <a:latin typeface="Comic Sans MS" panose="030F0702030302020204" pitchFamily="66" charset="0"/>
                <a:cs typeface="Arial"/>
              </a:rPr>
              <a:t>Y </a:t>
            </a:r>
            <a:r>
              <a:rPr lang="en-US" sz="3000" b="1" dirty="0" err="1">
                <a:uFill>
                  <a:solidFill>
                    <a:srgbClr val="002244"/>
                  </a:solidFill>
                </a:uFill>
                <a:latin typeface="Comic Sans MS" panose="030F0702030302020204" pitchFamily="66" charset="0"/>
                <a:cs typeface="Arial"/>
              </a:rPr>
              <a:t>Celfyddydau</a:t>
            </a:r>
            <a:r>
              <a:rPr lang="en-US" sz="3000" b="1" dirty="0">
                <a:uFill>
                  <a:solidFill>
                    <a:srgbClr val="002244"/>
                  </a:solidFill>
                </a:uFill>
                <a:latin typeface="Comic Sans MS" panose="030F0702030302020204" pitchFamily="66" charset="0"/>
                <a:cs typeface="Arial"/>
              </a:rPr>
              <a:t> </a:t>
            </a:r>
            <a:r>
              <a:rPr lang="en-US" sz="3000" b="1" dirty="0" err="1">
                <a:uFill>
                  <a:solidFill>
                    <a:srgbClr val="002244"/>
                  </a:solidFill>
                </a:uFill>
                <a:latin typeface="Comic Sans MS" panose="030F0702030302020204" pitchFamily="66" charset="0"/>
                <a:cs typeface="Arial"/>
              </a:rPr>
              <a:t>Mynegiannol</a:t>
            </a:r>
            <a:r>
              <a:rPr lang="en-US" sz="3000" b="1" dirty="0">
                <a:uFill>
                  <a:solidFill>
                    <a:srgbClr val="002244"/>
                  </a:solidFill>
                </a:uFill>
                <a:latin typeface="Comic Sans MS" panose="030F0702030302020204" pitchFamily="66" charset="0"/>
                <a:cs typeface="Arial"/>
              </a:rPr>
              <a:t> / </a:t>
            </a:r>
            <a:r>
              <a:rPr lang="en-US" sz="3000" dirty="0">
                <a:uFill>
                  <a:solidFill>
                    <a:srgbClr val="002244"/>
                  </a:solidFill>
                </a:uFill>
                <a:latin typeface="Comic Sans MS" panose="030F0702030302020204" pitchFamily="66" charset="0"/>
                <a:cs typeface="Arial"/>
              </a:rPr>
              <a:t>Expressive Arts </a:t>
            </a:r>
            <a:endParaRPr kumimoji="0" lang="en-GB" sz="3000" u="none" strike="noStrike" kern="1200" cap="none" spc="0" normalizeH="0" baseline="0" noProof="0" dirty="0">
              <a:ln>
                <a:noFill/>
              </a:ln>
              <a:effectLst/>
              <a:uLnTx/>
              <a:uFillTx/>
              <a:latin typeface="Comic Sans MS" panose="030F0702030302020204" pitchFamily="66" charset="0"/>
              <a:ea typeface="+mn-ea"/>
              <a:cs typeface="+mn-cs"/>
            </a:endParaRPr>
          </a:p>
        </p:txBody>
      </p:sp>
      <p:sp>
        <p:nvSpPr>
          <p:cNvPr id="6" name="TextBox 5">
            <a:extLst>
              <a:ext uri="{FF2B5EF4-FFF2-40B4-BE49-F238E27FC236}">
                <a16:creationId xmlns:a16="http://schemas.microsoft.com/office/drawing/2014/main" id="{C598D4AC-83CB-D17F-D7D5-72BF2B422CC4}"/>
              </a:ext>
            </a:extLst>
          </p:cNvPr>
          <p:cNvSpPr txBox="1"/>
          <p:nvPr/>
        </p:nvSpPr>
        <p:spPr>
          <a:xfrm>
            <a:off x="247093" y="1102430"/>
            <a:ext cx="8797602" cy="523220"/>
          </a:xfrm>
          <a:prstGeom prst="rect">
            <a:avLst/>
          </a:prstGeom>
          <a:noFill/>
        </p:spPr>
        <p:txBody>
          <a:bodyPr wrap="square" rtlCol="0">
            <a:spAutoFit/>
          </a:bodyPr>
          <a:lstStyle/>
          <a:p>
            <a:pPr algn="ctr"/>
            <a:r>
              <a:rPr lang="en-US" sz="2400" b="1" dirty="0" err="1">
                <a:uFill>
                  <a:solidFill>
                    <a:srgbClr val="002244"/>
                  </a:solidFill>
                </a:uFill>
                <a:latin typeface="Comic Sans MS" panose="030F0702030302020204" pitchFamily="66" charset="0"/>
                <a:cs typeface="Arial"/>
              </a:rPr>
              <a:t>Aseiniad</a:t>
            </a:r>
            <a:r>
              <a:rPr lang="en-US" sz="2400" b="1" dirty="0">
                <a:uFill>
                  <a:solidFill>
                    <a:srgbClr val="002244"/>
                  </a:solidFill>
                </a:uFill>
                <a:latin typeface="Comic Sans MS" panose="030F0702030302020204" pitchFamily="66" charset="0"/>
                <a:cs typeface="Arial"/>
              </a:rPr>
              <a:t> 5008 - 4 </a:t>
            </a:r>
            <a:r>
              <a:rPr lang="en-US" sz="2400" b="1" dirty="0" err="1">
                <a:uFill>
                  <a:solidFill>
                    <a:srgbClr val="002244"/>
                  </a:solidFill>
                </a:uFill>
                <a:latin typeface="Comic Sans MS" panose="030F0702030302020204" pitchFamily="66" charset="0"/>
                <a:cs typeface="Arial"/>
              </a:rPr>
              <a:t>Elfen</a:t>
            </a:r>
            <a:r>
              <a:rPr lang="en-US" sz="2400" b="1" dirty="0">
                <a:uFill>
                  <a:solidFill>
                    <a:srgbClr val="002244"/>
                  </a:solidFill>
                </a:uFill>
                <a:latin typeface="Comic Sans MS" panose="030F0702030302020204" pitchFamily="66" charset="0"/>
                <a:cs typeface="Arial"/>
              </a:rPr>
              <a:t> o </a:t>
            </a:r>
            <a:r>
              <a:rPr lang="en-US" sz="2400" b="1" dirty="0" err="1">
                <a:uFill>
                  <a:solidFill>
                    <a:srgbClr val="002244"/>
                  </a:solidFill>
                </a:uFill>
                <a:latin typeface="Comic Sans MS" panose="030F0702030302020204" pitchFamily="66" charset="0"/>
                <a:cs typeface="Arial"/>
              </a:rPr>
              <a:t>AagD</a:t>
            </a:r>
            <a:r>
              <a:rPr lang="en-US" sz="2800" dirty="0">
                <a:uFill>
                  <a:solidFill>
                    <a:srgbClr val="002244"/>
                  </a:solidFill>
                </a:uFill>
                <a:latin typeface="Comic Sans MS" panose="030F0702030302020204" pitchFamily="66" charset="0"/>
                <a:cs typeface="Arial"/>
              </a:rPr>
              <a:t>:</a:t>
            </a:r>
            <a:endParaRPr lang="en-GB" sz="2800" dirty="0">
              <a:latin typeface="Comic Sans MS" panose="030F0702030302020204" pitchFamily="66" charset="0"/>
            </a:endParaRPr>
          </a:p>
        </p:txBody>
      </p:sp>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14" name="TextBox 13">
            <a:extLst>
              <a:ext uri="{FF2B5EF4-FFF2-40B4-BE49-F238E27FC236}">
                <a16:creationId xmlns:a16="http://schemas.microsoft.com/office/drawing/2014/main" id="{A35809DD-0BAB-B849-ADFB-9E572AEF5851}"/>
              </a:ext>
            </a:extLst>
          </p:cNvPr>
          <p:cNvSpPr txBox="1"/>
          <p:nvPr/>
        </p:nvSpPr>
        <p:spPr>
          <a:xfrm>
            <a:off x="84647" y="2535634"/>
            <a:ext cx="9317904" cy="2862322"/>
          </a:xfrm>
          <a:prstGeom prst="rect">
            <a:avLst/>
          </a:prstGeom>
          <a:noFill/>
        </p:spPr>
        <p:txBody>
          <a:bodyPr wrap="square" rtlCol="0">
            <a:spAutoFit/>
          </a:bodyPr>
          <a:lstStyle/>
          <a:p>
            <a:pPr marL="571500" marR="0" lvl="0" indent="-5715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3600" b="1" i="0" strike="noStrike" cap="none" normalizeH="0" baseline="0" dirty="0">
                <a:ln>
                  <a:noFill/>
                </a:ln>
                <a:effectLst/>
                <a:latin typeface="Comic Sans MS" panose="030F0702030302020204" pitchFamily="66" charset="0"/>
                <a:ea typeface="inherit"/>
              </a:rPr>
              <a:t>Rhannu’r Meini Prawf gyda’r dysgwyr</a:t>
            </a:r>
            <a:r>
              <a:rPr kumimoji="0" lang="cy-GB" altLang="en-US" sz="3600" b="1" i="0" u="sng" strike="noStrike" cap="none" normalizeH="0" baseline="0" dirty="0">
                <a:ln>
                  <a:noFill/>
                </a:ln>
                <a:effectLst/>
                <a:latin typeface="Comic Sans MS" panose="030F0702030302020204" pitchFamily="66" charset="0"/>
                <a:ea typeface="inherit"/>
              </a:rPr>
              <a:t>. </a:t>
            </a:r>
          </a:p>
          <a:p>
            <a:pPr marL="571500" marR="0" lvl="0" indent="-5715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3600" b="1" i="0" u="sng" strike="noStrike" cap="none" normalizeH="0" baseline="0" dirty="0">
                <a:ln>
                  <a:noFill/>
                </a:ln>
                <a:effectLst/>
                <a:latin typeface="Comic Sans MS" panose="030F0702030302020204" pitchFamily="66" charset="0"/>
                <a:ea typeface="inherit"/>
              </a:rPr>
              <a:t>Ansawdd y cwestiynau/ansawdd y siarad.</a:t>
            </a:r>
          </a:p>
          <a:p>
            <a:pPr marL="571500" marR="0" lvl="0" indent="-5715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3600" b="1" i="0" u="sng" strike="noStrike" cap="none" normalizeH="0" baseline="0" dirty="0">
                <a:ln>
                  <a:noFill/>
                </a:ln>
                <a:effectLst/>
                <a:latin typeface="Comic Sans MS" panose="030F0702030302020204" pitchFamily="66" charset="0"/>
                <a:ea typeface="inherit"/>
              </a:rPr>
              <a:t>Asesiad Cyfoedion a Hunanasesiad </a:t>
            </a:r>
          </a:p>
          <a:p>
            <a:pPr marL="571500" marR="0" lvl="0" indent="-5715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3600" b="1" i="0" strike="noStrike" cap="none" normalizeH="0" baseline="0" dirty="0">
                <a:ln>
                  <a:noFill/>
                </a:ln>
                <a:effectLst/>
                <a:latin typeface="Comic Sans MS" panose="030F0702030302020204" pitchFamily="66" charset="0"/>
                <a:ea typeface="inherit"/>
              </a:rPr>
              <a:t>Defnydd ac ansawdd yr adborth.</a:t>
            </a:r>
            <a:r>
              <a:rPr kumimoji="0" lang="cy-GB" altLang="en-US" sz="3600" b="1" i="0" strike="noStrike" cap="none" normalizeH="0" baseline="0" dirty="0">
                <a:ln>
                  <a:noFill/>
                </a:ln>
                <a:effectLst/>
                <a:latin typeface="Comic Sans MS" panose="030F0702030302020204" pitchFamily="66" charset="0"/>
              </a:rPr>
              <a:t> </a:t>
            </a:r>
          </a:p>
        </p:txBody>
      </p:sp>
    </p:spTree>
    <p:extLst>
      <p:ext uri="{BB962C8B-B14F-4D97-AF65-F5344CB8AC3E}">
        <p14:creationId xmlns:p14="http://schemas.microsoft.com/office/powerpoint/2010/main" val="2682207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31" name="Title 30">
            <a:extLst>
              <a:ext uri="{FF2B5EF4-FFF2-40B4-BE49-F238E27FC236}">
                <a16:creationId xmlns:a16="http://schemas.microsoft.com/office/drawing/2014/main" id="{770F6909-7532-42C2-B4F8-0B363B79B55D}"/>
              </a:ext>
            </a:extLst>
          </p:cNvPr>
          <p:cNvSpPr txBox="1">
            <a:spLocks noGrp="1"/>
          </p:cNvSpPr>
          <p:nvPr>
            <p:ph type="title"/>
          </p:nvPr>
        </p:nvSpPr>
        <p:spPr>
          <a:xfrm>
            <a:off x="128238" y="457830"/>
            <a:ext cx="8755488"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3000" b="1" dirty="0">
                <a:uFill>
                  <a:solidFill>
                    <a:srgbClr val="002244"/>
                  </a:solidFill>
                </a:uFill>
                <a:latin typeface="Comic Sans MS" panose="030F0702030302020204" pitchFamily="66" charset="0"/>
                <a:cs typeface="Arial"/>
              </a:rPr>
              <a:t>Y </a:t>
            </a:r>
            <a:r>
              <a:rPr lang="en-US" sz="3000" b="1" dirty="0" err="1">
                <a:uFill>
                  <a:solidFill>
                    <a:srgbClr val="002244"/>
                  </a:solidFill>
                </a:uFill>
                <a:latin typeface="Comic Sans MS" panose="030F0702030302020204" pitchFamily="66" charset="0"/>
                <a:cs typeface="Arial"/>
              </a:rPr>
              <a:t>Celfyddydau</a:t>
            </a:r>
            <a:r>
              <a:rPr lang="en-US" sz="3000" b="1" dirty="0">
                <a:uFill>
                  <a:solidFill>
                    <a:srgbClr val="002244"/>
                  </a:solidFill>
                </a:uFill>
                <a:latin typeface="Comic Sans MS" panose="030F0702030302020204" pitchFamily="66" charset="0"/>
                <a:cs typeface="Arial"/>
              </a:rPr>
              <a:t> </a:t>
            </a:r>
            <a:r>
              <a:rPr lang="en-US" sz="3000" b="1" dirty="0" err="1">
                <a:uFill>
                  <a:solidFill>
                    <a:srgbClr val="002244"/>
                  </a:solidFill>
                </a:uFill>
                <a:latin typeface="Comic Sans MS" panose="030F0702030302020204" pitchFamily="66" charset="0"/>
                <a:cs typeface="Arial"/>
              </a:rPr>
              <a:t>Mynegiannol</a:t>
            </a:r>
            <a:r>
              <a:rPr lang="en-US" sz="3000" b="1" dirty="0">
                <a:uFill>
                  <a:solidFill>
                    <a:srgbClr val="002244"/>
                  </a:solidFill>
                </a:uFill>
                <a:latin typeface="Comic Sans MS" panose="030F0702030302020204" pitchFamily="66" charset="0"/>
                <a:cs typeface="Arial"/>
              </a:rPr>
              <a:t> / </a:t>
            </a:r>
            <a:r>
              <a:rPr lang="en-US" sz="3000" dirty="0">
                <a:uFill>
                  <a:solidFill>
                    <a:srgbClr val="002244"/>
                  </a:solidFill>
                </a:uFill>
                <a:latin typeface="Comic Sans MS" panose="030F0702030302020204" pitchFamily="66" charset="0"/>
                <a:cs typeface="Arial"/>
              </a:rPr>
              <a:t>Expressive Arts </a:t>
            </a:r>
            <a:endParaRPr kumimoji="0" lang="en-GB" sz="3000" u="none" strike="noStrike" kern="1200" cap="none" spc="0" normalizeH="0" baseline="0" noProof="0" dirty="0">
              <a:ln>
                <a:noFill/>
              </a:ln>
              <a:effectLst/>
              <a:uLnTx/>
              <a:uFillTx/>
              <a:latin typeface="Comic Sans MS" panose="030F0702030302020204" pitchFamily="66" charset="0"/>
              <a:ea typeface="+mn-ea"/>
              <a:cs typeface="+mn-cs"/>
            </a:endParaRPr>
          </a:p>
        </p:txBody>
      </p:sp>
      <p:sp>
        <p:nvSpPr>
          <p:cNvPr id="6" name="TextBox 5">
            <a:extLst>
              <a:ext uri="{FF2B5EF4-FFF2-40B4-BE49-F238E27FC236}">
                <a16:creationId xmlns:a16="http://schemas.microsoft.com/office/drawing/2014/main" id="{C598D4AC-83CB-D17F-D7D5-72BF2B422CC4}"/>
              </a:ext>
            </a:extLst>
          </p:cNvPr>
          <p:cNvSpPr txBox="1"/>
          <p:nvPr/>
        </p:nvSpPr>
        <p:spPr>
          <a:xfrm>
            <a:off x="247093" y="1102430"/>
            <a:ext cx="8797602" cy="523220"/>
          </a:xfrm>
          <a:prstGeom prst="rect">
            <a:avLst/>
          </a:prstGeom>
          <a:noFill/>
        </p:spPr>
        <p:txBody>
          <a:bodyPr wrap="square" rtlCol="0">
            <a:spAutoFit/>
          </a:bodyPr>
          <a:lstStyle/>
          <a:p>
            <a:pPr algn="ctr"/>
            <a:r>
              <a:rPr lang="en-US" sz="2400" dirty="0">
                <a:uFill>
                  <a:solidFill>
                    <a:srgbClr val="002244"/>
                  </a:solidFill>
                </a:uFill>
                <a:latin typeface="Comic Sans MS" panose="030F0702030302020204" pitchFamily="66" charset="0"/>
                <a:cs typeface="Arial"/>
              </a:rPr>
              <a:t>5008 Assignment - 4 Elements of </a:t>
            </a:r>
            <a:r>
              <a:rPr lang="en-US" sz="2400" dirty="0" err="1">
                <a:uFill>
                  <a:solidFill>
                    <a:srgbClr val="002244"/>
                  </a:solidFill>
                </a:uFill>
                <a:latin typeface="Comic Sans MS" panose="030F0702030302020204" pitchFamily="66" charset="0"/>
                <a:cs typeface="Arial"/>
              </a:rPr>
              <a:t>AfL</a:t>
            </a:r>
            <a:r>
              <a:rPr lang="en-US" sz="2800" dirty="0">
                <a:uFill>
                  <a:solidFill>
                    <a:srgbClr val="002244"/>
                  </a:solidFill>
                </a:uFill>
                <a:latin typeface="Comic Sans MS" panose="030F0702030302020204" pitchFamily="66" charset="0"/>
                <a:cs typeface="Arial"/>
              </a:rPr>
              <a:t>:</a:t>
            </a:r>
            <a:endParaRPr lang="en-GB" sz="2800" dirty="0">
              <a:latin typeface="Comic Sans MS" panose="030F0702030302020204" pitchFamily="66" charset="0"/>
            </a:endParaRPr>
          </a:p>
        </p:txBody>
      </p:sp>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10" name="TextBox 9">
            <a:extLst>
              <a:ext uri="{FF2B5EF4-FFF2-40B4-BE49-F238E27FC236}">
                <a16:creationId xmlns:a16="http://schemas.microsoft.com/office/drawing/2014/main" id="{70B3ECA4-C68E-D6D0-9741-C43D64D89E0B}"/>
              </a:ext>
            </a:extLst>
          </p:cNvPr>
          <p:cNvSpPr txBox="1"/>
          <p:nvPr/>
        </p:nvSpPr>
        <p:spPr>
          <a:xfrm>
            <a:off x="185124" y="2264210"/>
            <a:ext cx="9289855" cy="2554545"/>
          </a:xfrm>
          <a:prstGeom prst="rect">
            <a:avLst/>
          </a:prstGeom>
          <a:noFill/>
        </p:spPr>
        <p:txBody>
          <a:bodyPr wrap="square" rtlCol="0">
            <a:spAutoFit/>
          </a:bodyPr>
          <a:lstStyle/>
          <a:p>
            <a:pPr marL="285750" indent="-285750">
              <a:buFont typeface="Arial" panose="020B0604020202020204" pitchFamily="34" charset="0"/>
              <a:buChar char="•"/>
            </a:pPr>
            <a:r>
              <a:rPr lang="en-GB" sz="4000" dirty="0">
                <a:latin typeface="Comic Sans MS" panose="030F0702030302020204" pitchFamily="66" charset="0"/>
              </a:rPr>
              <a:t>Sharing Criteria with learners</a:t>
            </a:r>
          </a:p>
          <a:p>
            <a:pPr marL="285750" indent="-285750">
              <a:buFont typeface="Arial" panose="020B0604020202020204" pitchFamily="34" charset="0"/>
              <a:buChar char="•"/>
            </a:pPr>
            <a:r>
              <a:rPr lang="en-GB" sz="4000" u="sng" dirty="0">
                <a:latin typeface="Comic Sans MS" panose="030F0702030302020204" pitchFamily="66" charset="0"/>
              </a:rPr>
              <a:t>Quality of questions/quality of talk</a:t>
            </a:r>
          </a:p>
          <a:p>
            <a:pPr marL="285750" indent="-285750">
              <a:buFont typeface="Arial" panose="020B0604020202020204" pitchFamily="34" charset="0"/>
              <a:buChar char="•"/>
            </a:pPr>
            <a:r>
              <a:rPr lang="en-GB" sz="4000" u="sng" dirty="0">
                <a:latin typeface="Comic Sans MS" panose="030F0702030302020204" pitchFamily="66" charset="0"/>
              </a:rPr>
              <a:t>Peer and Self-assessment</a:t>
            </a:r>
          </a:p>
          <a:p>
            <a:pPr marL="285750" indent="-285750">
              <a:buFont typeface="Arial" panose="020B0604020202020204" pitchFamily="34" charset="0"/>
              <a:buChar char="•"/>
            </a:pPr>
            <a:r>
              <a:rPr lang="en-GB" sz="4000" dirty="0">
                <a:latin typeface="Comic Sans MS" panose="030F0702030302020204" pitchFamily="66" charset="0"/>
              </a:rPr>
              <a:t>Use and quality of feedback.</a:t>
            </a:r>
          </a:p>
        </p:txBody>
      </p:sp>
    </p:spTree>
    <p:extLst>
      <p:ext uri="{BB962C8B-B14F-4D97-AF65-F5344CB8AC3E}">
        <p14:creationId xmlns:p14="http://schemas.microsoft.com/office/powerpoint/2010/main" val="128579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sp>
        <p:nvSpPr>
          <p:cNvPr id="31" name="Title 30">
            <a:extLst>
              <a:ext uri="{FF2B5EF4-FFF2-40B4-BE49-F238E27FC236}">
                <a16:creationId xmlns:a16="http://schemas.microsoft.com/office/drawing/2014/main" id="{770F6909-7532-42C2-B4F8-0B363B79B55D}"/>
              </a:ext>
            </a:extLst>
          </p:cNvPr>
          <p:cNvSpPr txBox="1">
            <a:spLocks noGrp="1"/>
          </p:cNvSpPr>
          <p:nvPr>
            <p:ph type="title"/>
          </p:nvPr>
        </p:nvSpPr>
        <p:spPr>
          <a:xfrm>
            <a:off x="128238" y="457830"/>
            <a:ext cx="8755488" cy="55399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lang="en-US" sz="3000" b="1" dirty="0">
                <a:uFill>
                  <a:solidFill>
                    <a:srgbClr val="002244"/>
                  </a:solidFill>
                </a:uFill>
                <a:latin typeface="Comic Sans MS" panose="030F0702030302020204" pitchFamily="66" charset="0"/>
                <a:cs typeface="Arial"/>
              </a:rPr>
              <a:t>Y </a:t>
            </a:r>
            <a:r>
              <a:rPr lang="en-US" sz="3000" b="1" dirty="0" err="1">
                <a:uFill>
                  <a:solidFill>
                    <a:srgbClr val="002244"/>
                  </a:solidFill>
                </a:uFill>
                <a:latin typeface="Comic Sans MS" panose="030F0702030302020204" pitchFamily="66" charset="0"/>
                <a:cs typeface="Arial"/>
              </a:rPr>
              <a:t>Celfyddydau</a:t>
            </a:r>
            <a:r>
              <a:rPr lang="en-US" sz="3000" b="1" dirty="0">
                <a:uFill>
                  <a:solidFill>
                    <a:srgbClr val="002244"/>
                  </a:solidFill>
                </a:uFill>
                <a:latin typeface="Comic Sans MS" panose="030F0702030302020204" pitchFamily="66" charset="0"/>
                <a:cs typeface="Arial"/>
              </a:rPr>
              <a:t> </a:t>
            </a:r>
            <a:r>
              <a:rPr lang="en-US" sz="3000" b="1" dirty="0" err="1">
                <a:uFill>
                  <a:solidFill>
                    <a:srgbClr val="002244"/>
                  </a:solidFill>
                </a:uFill>
                <a:latin typeface="Comic Sans MS" panose="030F0702030302020204" pitchFamily="66" charset="0"/>
                <a:cs typeface="Arial"/>
              </a:rPr>
              <a:t>Mynegiannol</a:t>
            </a:r>
            <a:r>
              <a:rPr lang="en-US" sz="3000" b="1" dirty="0">
                <a:uFill>
                  <a:solidFill>
                    <a:srgbClr val="002244"/>
                  </a:solidFill>
                </a:uFill>
                <a:latin typeface="Comic Sans MS" panose="030F0702030302020204" pitchFamily="66" charset="0"/>
                <a:cs typeface="Arial"/>
              </a:rPr>
              <a:t> / </a:t>
            </a:r>
            <a:r>
              <a:rPr lang="en-US" sz="3000" dirty="0">
                <a:uFill>
                  <a:solidFill>
                    <a:srgbClr val="002244"/>
                  </a:solidFill>
                </a:uFill>
                <a:latin typeface="Comic Sans MS" panose="030F0702030302020204" pitchFamily="66" charset="0"/>
                <a:cs typeface="Arial"/>
              </a:rPr>
              <a:t>Expressive Arts </a:t>
            </a:r>
            <a:endParaRPr kumimoji="0" lang="en-GB" sz="3000" u="none" strike="noStrike" kern="1200" cap="none" spc="0" normalizeH="0" baseline="0" noProof="0" dirty="0">
              <a:ln>
                <a:noFill/>
              </a:ln>
              <a:effectLst/>
              <a:uLnTx/>
              <a:uFillTx/>
              <a:latin typeface="Comic Sans MS" panose="030F0702030302020204" pitchFamily="66" charset="0"/>
              <a:ea typeface="+mn-ea"/>
              <a:cs typeface="+mn-cs"/>
            </a:endParaRPr>
          </a:p>
        </p:txBody>
      </p:sp>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itle 51">
            <a:extLst>
              <a:ext uri="{FF2B5EF4-FFF2-40B4-BE49-F238E27FC236}">
                <a16:creationId xmlns:a16="http://schemas.microsoft.com/office/drawing/2014/main" id="{16EE9C68-62AB-B350-FAF3-296B71D82336}"/>
              </a:ext>
            </a:extLst>
          </p:cNvPr>
          <p:cNvSpPr txBox="1">
            <a:spLocks/>
          </p:cNvSpPr>
          <p:nvPr/>
        </p:nvSpPr>
        <p:spPr>
          <a:xfrm>
            <a:off x="-453109" y="2892104"/>
            <a:ext cx="8183435" cy="2262158"/>
          </a:xfrm>
          <a:prstGeom prst="rect">
            <a:avLst/>
          </a:prstGeom>
          <a:noFill/>
          <a:ln>
            <a:noFill/>
            <a:prstDash/>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00000"/>
              </a:lnSpc>
              <a:spcBef>
                <a:spcPts val="0"/>
              </a:spcBef>
              <a:spcAft>
                <a:spcPts val="600"/>
              </a:spcAft>
              <a:defRPr/>
            </a:pPr>
            <a:r>
              <a:rPr lang="en-GB" sz="3400" i="1" dirty="0">
                <a:solidFill>
                  <a:schemeClr val="bg1"/>
                </a:solidFill>
                <a:latin typeface="+mn-lt"/>
                <a:cs typeface="Calibri" panose="020F0502020204030204" pitchFamily="34" charset="0"/>
              </a:rPr>
              <a:t>       </a:t>
            </a:r>
            <a:r>
              <a:rPr lang="en-GB" sz="3400" i="1" dirty="0">
                <a:solidFill>
                  <a:schemeClr val="bg1"/>
                </a:solidFill>
                <a:latin typeface="Calibri" panose="020F0502020204030204" pitchFamily="34" charset="0"/>
                <a:cs typeface="Calibri" panose="020F0502020204030204" pitchFamily="34" charset="0"/>
              </a:rPr>
              <a:t>        </a:t>
            </a:r>
            <a:r>
              <a:rPr lang="en-GB" sz="3400" i="1" dirty="0">
                <a:latin typeface="Comic Sans MS" panose="030F0702030302020204" pitchFamily="66" charset="0"/>
                <a:cs typeface="Calibri" panose="020F0502020204030204" pitchFamily="34" charset="0"/>
              </a:rPr>
              <a:t>Art has the role in education of helping </a:t>
            </a:r>
          </a:p>
          <a:p>
            <a:pPr algn="ctr">
              <a:lnSpc>
                <a:spcPct val="100000"/>
              </a:lnSpc>
              <a:spcBef>
                <a:spcPts val="0"/>
              </a:spcBef>
              <a:spcAft>
                <a:spcPts val="600"/>
              </a:spcAft>
              <a:defRPr/>
            </a:pPr>
            <a:r>
              <a:rPr lang="en-GB" sz="3400" i="1" dirty="0">
                <a:latin typeface="Comic Sans MS" panose="030F0702030302020204" pitchFamily="66" charset="0"/>
                <a:cs typeface="Calibri" panose="020F0502020204030204" pitchFamily="34" charset="0"/>
              </a:rPr>
              <a:t>          children become like themselves instead of more like everyone else.</a:t>
            </a:r>
            <a:endParaRPr lang="en-GB" sz="3400" b="0" i="1" dirty="0">
              <a:effectLst/>
              <a:latin typeface="Comic Sans MS" panose="030F0702030302020204" pitchFamily="66" charset="0"/>
              <a:cs typeface="Calibri" panose="020F0502020204030204" pitchFamily="34" charset="0"/>
            </a:endParaRPr>
          </a:p>
        </p:txBody>
      </p:sp>
      <p:pic>
        <p:nvPicPr>
          <p:cNvPr id="4" name="Picture 3" descr="A blue quote marks on a black background&#10;&#10;Description automatically generated">
            <a:extLst>
              <a:ext uri="{FF2B5EF4-FFF2-40B4-BE49-F238E27FC236}">
                <a16:creationId xmlns:a16="http://schemas.microsoft.com/office/drawing/2014/main" id="{B6C4098E-512C-0644-0015-C1692FFF39C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H="1">
            <a:off x="-112196" y="1635816"/>
            <a:ext cx="1767056" cy="1722903"/>
          </a:xfrm>
          <a:prstGeom prst="rect">
            <a:avLst/>
          </a:prstGeom>
        </p:spPr>
      </p:pic>
      <p:pic>
        <p:nvPicPr>
          <p:cNvPr id="7" name="Picture 6" descr="A blue quote marks on a black background&#10;&#10;Description automatically generated">
            <a:extLst>
              <a:ext uri="{FF2B5EF4-FFF2-40B4-BE49-F238E27FC236}">
                <a16:creationId xmlns:a16="http://schemas.microsoft.com/office/drawing/2014/main" id="{51315A75-1113-2610-EF02-1776D6B590E0}"/>
              </a:ext>
            </a:extLst>
          </p:cNvPr>
          <p:cNvPicPr>
            <a:picLocks noChangeAspect="1"/>
          </p:cNvPicPr>
          <p:nvPr/>
        </p:nvPicPr>
        <p:blipFill>
          <a:blip r:embed="rId8">
            <a:alphaModFix/>
            <a:extLst>
              <a:ext uri="{28A0092B-C50C-407E-A947-70E740481C1C}">
                <a14:useLocalDpi xmlns:a14="http://schemas.microsoft.com/office/drawing/2010/main" val="0"/>
              </a:ext>
            </a:extLst>
          </a:blip>
          <a:stretch>
            <a:fillRect/>
          </a:stretch>
        </p:blipFill>
        <p:spPr>
          <a:xfrm>
            <a:off x="7281066" y="3161731"/>
            <a:ext cx="1722903" cy="1722903"/>
          </a:xfrm>
          <a:prstGeom prst="rect">
            <a:avLst/>
          </a:prstGeom>
          <a:effectLst>
            <a:reflection endPos="0" dist="50800" dir="5400000" sy="-100000" algn="bl" rotWithShape="0"/>
          </a:effectLst>
        </p:spPr>
      </p:pic>
      <p:sp>
        <p:nvSpPr>
          <p:cNvPr id="8" name="TextBox 7">
            <a:extLst>
              <a:ext uri="{FF2B5EF4-FFF2-40B4-BE49-F238E27FC236}">
                <a16:creationId xmlns:a16="http://schemas.microsoft.com/office/drawing/2014/main" id="{E91F3C56-29F1-80D1-A731-CE45C007006C}"/>
              </a:ext>
            </a:extLst>
          </p:cNvPr>
          <p:cNvSpPr txBox="1"/>
          <p:nvPr/>
        </p:nvSpPr>
        <p:spPr>
          <a:xfrm>
            <a:off x="4708947" y="5681703"/>
            <a:ext cx="4627418" cy="369332"/>
          </a:xfrm>
          <a:prstGeom prst="rect">
            <a:avLst/>
          </a:prstGeom>
          <a:noFill/>
        </p:spPr>
        <p:txBody>
          <a:bodyPr wrap="square" rtlCol="0">
            <a:spAutoFit/>
          </a:bodyPr>
          <a:lstStyle/>
          <a:p>
            <a:r>
              <a:rPr lang="en-GB" dirty="0">
                <a:latin typeface="Comic Sans MS" panose="030F0702030302020204" pitchFamily="66" charset="0"/>
              </a:rPr>
              <a:t>Sydney </a:t>
            </a:r>
            <a:r>
              <a:rPr lang="en-GB" dirty="0" err="1">
                <a:latin typeface="Comic Sans MS" panose="030F0702030302020204" pitchFamily="66" charset="0"/>
              </a:rPr>
              <a:t>Gurewitz</a:t>
            </a:r>
            <a:r>
              <a:rPr lang="en-GB" dirty="0">
                <a:latin typeface="Comic Sans MS" panose="030F0702030302020204" pitchFamily="66" charset="0"/>
              </a:rPr>
              <a:t> Clemens</a:t>
            </a:r>
          </a:p>
        </p:txBody>
      </p:sp>
    </p:spTree>
    <p:extLst>
      <p:ext uri="{BB962C8B-B14F-4D97-AF65-F5344CB8AC3E}">
        <p14:creationId xmlns:p14="http://schemas.microsoft.com/office/powerpoint/2010/main" val="2571792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8" name="TextBox 7">
            <a:extLst>
              <a:ext uri="{FF2B5EF4-FFF2-40B4-BE49-F238E27FC236}">
                <a16:creationId xmlns:a16="http://schemas.microsoft.com/office/drawing/2014/main" id="{B4707DD3-E9C0-73BC-A5FA-A2A8735A43DB}"/>
              </a:ext>
            </a:extLst>
          </p:cNvPr>
          <p:cNvSpPr txBox="1"/>
          <p:nvPr/>
        </p:nvSpPr>
        <p:spPr>
          <a:xfrm>
            <a:off x="1930276" y="865297"/>
            <a:ext cx="6304933" cy="523220"/>
          </a:xfrm>
          <a:prstGeom prst="rect">
            <a:avLst/>
          </a:prstGeom>
          <a:noFill/>
        </p:spPr>
        <p:txBody>
          <a:bodyPr wrap="square" rtlCol="0">
            <a:spAutoFit/>
          </a:bodyPr>
          <a:lstStyle/>
          <a:p>
            <a:r>
              <a:rPr lang="en-GB" sz="2800" b="1" dirty="0">
                <a:latin typeface="Comic Sans MS" panose="030F0702030302020204" pitchFamily="66" charset="0"/>
              </a:rPr>
              <a:t>GWEITHGAREDDAU/ </a:t>
            </a:r>
            <a:r>
              <a:rPr lang="en-GB" sz="2800" dirty="0">
                <a:latin typeface="Comic Sans MS" panose="030F0702030302020204" pitchFamily="66" charset="0"/>
              </a:rPr>
              <a:t>ACIVITIES</a:t>
            </a:r>
          </a:p>
        </p:txBody>
      </p:sp>
      <p:sp>
        <p:nvSpPr>
          <p:cNvPr id="2" name="TextBox 1">
            <a:extLst>
              <a:ext uri="{FF2B5EF4-FFF2-40B4-BE49-F238E27FC236}">
                <a16:creationId xmlns:a16="http://schemas.microsoft.com/office/drawing/2014/main" id="{529D8369-1017-D162-A4DF-42FB95E3B0FA}"/>
              </a:ext>
            </a:extLst>
          </p:cNvPr>
          <p:cNvSpPr txBox="1"/>
          <p:nvPr/>
        </p:nvSpPr>
        <p:spPr>
          <a:xfrm>
            <a:off x="4087803" y="160079"/>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7" name="TextBox 6">
            <a:extLst>
              <a:ext uri="{FF2B5EF4-FFF2-40B4-BE49-F238E27FC236}">
                <a16:creationId xmlns:a16="http://schemas.microsoft.com/office/drawing/2014/main" id="{E79934CB-B72B-A1C1-E7EC-2A6188579CF1}"/>
              </a:ext>
            </a:extLst>
          </p:cNvPr>
          <p:cNvSpPr txBox="1"/>
          <p:nvPr/>
        </p:nvSpPr>
        <p:spPr>
          <a:xfrm>
            <a:off x="84647" y="1481030"/>
            <a:ext cx="8913498" cy="5427127"/>
          </a:xfrm>
          <a:prstGeom prst="rect">
            <a:avLst/>
          </a:prstGeom>
          <a:noFill/>
        </p:spPr>
        <p:txBody>
          <a:bodyPr wrap="square">
            <a:spAutoFit/>
          </a:bodyPr>
          <a:lstStyle/>
          <a:p>
            <a:pPr marL="285750" indent="-285750">
              <a:buFont typeface="Arial" panose="020B0604020202020204" pitchFamily="34" charset="0"/>
              <a:buChar char="•"/>
            </a:pPr>
            <a:r>
              <a:rPr lang="en-GB" sz="1400" b="1" dirty="0" err="1">
                <a:uFill>
                  <a:solidFill>
                    <a:srgbClr val="002244"/>
                  </a:solidFill>
                </a:uFill>
                <a:latin typeface="Comic Sans MS" panose="030F0702030302020204" pitchFamily="66" charset="0"/>
                <a:cs typeface="Arial"/>
              </a:rPr>
              <a:t>Stori</a:t>
            </a:r>
            <a:r>
              <a:rPr lang="en-GB" sz="1400" b="1" dirty="0">
                <a:uFill>
                  <a:solidFill>
                    <a:srgbClr val="002244"/>
                  </a:solidFill>
                </a:uFill>
                <a:latin typeface="Comic Sans MS" panose="030F0702030302020204" pitchFamily="66" charset="0"/>
                <a:cs typeface="Arial"/>
              </a:rPr>
              <a:t> Un Gair / </a:t>
            </a:r>
            <a:r>
              <a:rPr lang="en-GB" sz="1400" dirty="0">
                <a:uFill>
                  <a:solidFill>
                    <a:srgbClr val="002244"/>
                  </a:solidFill>
                </a:uFill>
                <a:latin typeface="Comic Sans MS" panose="030F0702030302020204" pitchFamily="66" charset="0"/>
                <a:cs typeface="Arial"/>
              </a:rPr>
              <a:t>One Word Story</a:t>
            </a:r>
            <a:endParaRPr lang="en-GB" sz="1400" b="1" dirty="0">
              <a:effectLst/>
              <a:latin typeface="Comic Sans MS" panose="030F0702030302020204" pitchFamily="66"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GB" sz="1400" b="1" u="sng" dirty="0">
                <a:effectLst/>
                <a:latin typeface="Comic Sans MS" panose="030F0702030302020204" pitchFamily="66" charset="0"/>
                <a:ea typeface="DengXian" panose="02010600030101010101" pitchFamily="2" charset="-122"/>
                <a:cs typeface="Times New Roman" panose="02020603050405020304" pitchFamily="18" charset="0"/>
              </a:rPr>
              <a:t>Y </a:t>
            </a:r>
            <a:r>
              <a:rPr lang="en-GB" sz="1400" b="1" u="sng" dirty="0" err="1">
                <a:effectLst/>
                <a:latin typeface="Comic Sans MS" panose="030F0702030302020204" pitchFamily="66" charset="0"/>
                <a:ea typeface="DengXian" panose="02010600030101010101" pitchFamily="2" charset="-122"/>
                <a:cs typeface="Times New Roman" panose="02020603050405020304" pitchFamily="18" charset="0"/>
              </a:rPr>
              <a:t>Gadair</a:t>
            </a:r>
            <a:r>
              <a:rPr lang="en-GB" sz="1400" b="1" u="sng" dirty="0">
                <a:effectLst/>
                <a:latin typeface="Comic Sans MS" panose="030F0702030302020204" pitchFamily="66" charset="0"/>
                <a:ea typeface="DengXian" panose="02010600030101010101" pitchFamily="2" charset="-122"/>
                <a:cs typeface="Times New Roman" panose="02020603050405020304" pitchFamily="18" charset="0"/>
              </a:rPr>
              <a:t> Goch / </a:t>
            </a:r>
            <a:r>
              <a:rPr lang="en-GB" sz="1400" u="sng" dirty="0">
                <a:effectLst/>
                <a:latin typeface="Comic Sans MS" panose="030F0702030302020204" pitchFamily="66" charset="0"/>
                <a:ea typeface="DengXian" panose="02010600030101010101" pitchFamily="2" charset="-122"/>
                <a:cs typeface="Times New Roman" panose="02020603050405020304" pitchFamily="18" charset="0"/>
              </a:rPr>
              <a:t>Red Chair (Hot</a:t>
            </a:r>
            <a:r>
              <a:rPr lang="en-GB" sz="1400" u="sng" dirty="0">
                <a:latin typeface="Comic Sans MS" panose="030F0702030302020204" pitchFamily="66" charset="0"/>
                <a:ea typeface="DengXian" panose="02010600030101010101" pitchFamily="2" charset="-122"/>
                <a:cs typeface="Times New Roman" panose="02020603050405020304" pitchFamily="18" charset="0"/>
              </a:rPr>
              <a:t> Seating) – Quality questioning</a:t>
            </a:r>
            <a:endParaRPr lang="en-GB" sz="1400" b="1" u="sng" dirty="0">
              <a:uFill>
                <a:solidFill>
                  <a:srgbClr val="002244"/>
                </a:solidFill>
              </a:uFill>
              <a:latin typeface="Comic Sans MS" panose="030F0702030302020204" pitchFamily="66" charset="0"/>
              <a:cs typeface="Arial"/>
            </a:endParaRPr>
          </a:p>
          <a:p>
            <a:pPr marL="285750" indent="-285750">
              <a:buFont typeface="Arial" panose="020B0604020202020204" pitchFamily="34" charset="0"/>
              <a:buChar char="•"/>
            </a:pPr>
            <a:r>
              <a:rPr lang="en-GB" sz="1400" b="1" dirty="0" err="1">
                <a:uFill>
                  <a:solidFill>
                    <a:srgbClr val="002244"/>
                  </a:solidFill>
                </a:uFill>
                <a:latin typeface="Comic Sans MS" panose="030F0702030302020204" pitchFamily="66" charset="0"/>
                <a:cs typeface="Arial"/>
              </a:rPr>
              <a:t>Yr</a:t>
            </a:r>
            <a:r>
              <a:rPr lang="en-GB" sz="1400" b="1" dirty="0">
                <a:uFill>
                  <a:solidFill>
                    <a:srgbClr val="002244"/>
                  </a:solidFill>
                </a:uFill>
                <a:latin typeface="Comic Sans MS" panose="030F0702030302020204" pitchFamily="66" charset="0"/>
                <a:cs typeface="Arial"/>
              </a:rPr>
              <a:t> </a:t>
            </a:r>
            <a:r>
              <a:rPr lang="en-GB" sz="1400" b="1" dirty="0" err="1">
                <a:uFill>
                  <a:solidFill>
                    <a:srgbClr val="002244"/>
                  </a:solidFill>
                </a:uFill>
                <a:latin typeface="Comic Sans MS" panose="030F0702030302020204" pitchFamily="66" charset="0"/>
                <a:cs typeface="Arial"/>
              </a:rPr>
              <a:t>Arbenigwr</a:t>
            </a:r>
            <a:r>
              <a:rPr lang="en-GB" sz="1400" b="1" dirty="0">
                <a:uFill>
                  <a:solidFill>
                    <a:srgbClr val="002244"/>
                  </a:solidFill>
                </a:uFill>
                <a:latin typeface="Comic Sans MS" panose="030F0702030302020204" pitchFamily="66" charset="0"/>
                <a:cs typeface="Arial"/>
              </a:rPr>
              <a:t> /   </a:t>
            </a:r>
            <a:r>
              <a:rPr lang="en-GB" sz="1400" dirty="0">
                <a:uFill>
                  <a:solidFill>
                    <a:srgbClr val="002244"/>
                  </a:solidFill>
                </a:uFill>
                <a:latin typeface="Comic Sans MS" panose="030F0702030302020204" pitchFamily="66" charset="0"/>
                <a:cs typeface="Arial"/>
              </a:rPr>
              <a:t>The Expert Would I lie to you</a:t>
            </a:r>
            <a:r>
              <a:rPr lang="en-GB" sz="1400" b="1" dirty="0">
                <a:uFill>
                  <a:solidFill>
                    <a:srgbClr val="002244"/>
                  </a:solidFill>
                </a:uFill>
                <a:latin typeface="Comic Sans MS" panose="030F0702030302020204" pitchFamily="66" charset="0"/>
                <a:cs typeface="Arial"/>
              </a:rPr>
              <a:t>                                                                                                                                    </a:t>
            </a:r>
            <a:endParaRPr lang="en-GB" sz="1400" b="1" dirty="0">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Drych</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Drych</a:t>
            </a:r>
            <a:r>
              <a:rPr lang="en-GB" sz="1400" b="1" dirty="0">
                <a:latin typeface="Comic Sans MS" panose="030F0702030302020204" pitchFamily="66" charset="0"/>
                <a:ea typeface="DengXian" panose="02010600030101010101" pitchFamily="2" charset="-122"/>
                <a:cs typeface="Times New Roman" panose="02020603050405020304" pitchFamily="18" charset="0"/>
              </a:rPr>
              <a:t> / </a:t>
            </a:r>
            <a:r>
              <a:rPr lang="en-GB" sz="1400" dirty="0">
                <a:latin typeface="Comic Sans MS" panose="030F0702030302020204" pitchFamily="66" charset="0"/>
                <a:ea typeface="DengXian" panose="02010600030101010101" pitchFamily="2" charset="-122"/>
                <a:cs typeface="Times New Roman" panose="02020603050405020304" pitchFamily="18" charset="0"/>
              </a:rPr>
              <a:t>Mirror </a:t>
            </a:r>
            <a:r>
              <a:rPr lang="en-GB" sz="1400" dirty="0" err="1">
                <a:latin typeface="Comic Sans MS" panose="030F0702030302020204" pitchFamily="66" charset="0"/>
                <a:ea typeface="DengXian" panose="02010600030101010101" pitchFamily="2" charset="-122"/>
                <a:cs typeface="Times New Roman" panose="02020603050405020304" pitchFamily="18" charset="0"/>
              </a:rPr>
              <a:t>Mirror</a:t>
            </a:r>
            <a:endParaRPr lang="en-GB" sz="1400" dirty="0">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Symudiad</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sy’n</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gofyn</a:t>
            </a:r>
            <a:r>
              <a:rPr lang="en-GB" sz="1400" b="1" dirty="0">
                <a:latin typeface="Comic Sans MS" panose="030F0702030302020204" pitchFamily="66" charset="0"/>
                <a:ea typeface="DengXian" panose="02010600030101010101" pitchFamily="2" charset="-122"/>
                <a:cs typeface="Times New Roman" panose="02020603050405020304" pitchFamily="18" charset="0"/>
              </a:rPr>
              <a:t> am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ddychymyg</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dirty="0">
                <a:latin typeface="Comic Sans MS" panose="030F0702030302020204" pitchFamily="66" charset="0"/>
                <a:ea typeface="DengXian" panose="02010600030101010101" pitchFamily="2" charset="-122"/>
                <a:cs typeface="Times New Roman" panose="02020603050405020304" pitchFamily="18" charset="0"/>
              </a:rPr>
              <a:t>/ An action that requires your imagination</a:t>
            </a: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Cerflunio</a:t>
            </a:r>
            <a:r>
              <a:rPr lang="en-GB" sz="1400" b="1" dirty="0">
                <a:latin typeface="Comic Sans MS" panose="030F0702030302020204" pitchFamily="66" charset="0"/>
                <a:ea typeface="DengXian" panose="02010600030101010101" pitchFamily="2" charset="-122"/>
                <a:cs typeface="Times New Roman" panose="02020603050405020304" pitchFamily="18" charset="0"/>
              </a:rPr>
              <a:t> / </a:t>
            </a:r>
            <a:r>
              <a:rPr lang="en-GB" sz="1400" dirty="0">
                <a:latin typeface="Comic Sans MS" panose="030F0702030302020204" pitchFamily="66" charset="0"/>
                <a:ea typeface="DengXian" panose="02010600030101010101" pitchFamily="2" charset="-122"/>
                <a:cs typeface="Times New Roman" panose="02020603050405020304" pitchFamily="18" charset="0"/>
              </a:rPr>
              <a:t>Sculpting</a:t>
            </a:r>
          </a:p>
          <a:p>
            <a:pPr marL="285750" indent="-285750">
              <a:lnSpc>
                <a:spcPct val="107000"/>
              </a:lnSpc>
              <a:spcAft>
                <a:spcPts val="800"/>
              </a:spcAft>
              <a:buFont typeface="Arial" panose="020B0604020202020204" pitchFamily="34" charset="0"/>
              <a:buChar char="•"/>
            </a:pPr>
            <a:r>
              <a:rPr lang="en-GB" sz="1400" b="1" u="sng" dirty="0" err="1">
                <a:effectLst/>
                <a:latin typeface="Comic Sans MS" panose="030F0702030302020204" pitchFamily="66" charset="0"/>
                <a:ea typeface="DengXian" panose="02010600030101010101" pitchFamily="2" charset="-122"/>
                <a:cs typeface="Times New Roman" panose="02020603050405020304" pitchFamily="18" charset="0"/>
              </a:rPr>
              <a:t>Lluniau</a:t>
            </a:r>
            <a:r>
              <a:rPr lang="en-GB" sz="1400" b="1" u="sng" dirty="0">
                <a:effectLst/>
                <a:latin typeface="Comic Sans MS" panose="030F0702030302020204" pitchFamily="66" charset="0"/>
                <a:ea typeface="DengXian" panose="02010600030101010101" pitchFamily="2" charset="-122"/>
                <a:cs typeface="Times New Roman" panose="02020603050405020304" pitchFamily="18" charset="0"/>
              </a:rPr>
              <a:t> </a:t>
            </a:r>
            <a:r>
              <a:rPr lang="en-GB" sz="1400" b="1" u="sng" dirty="0" err="1">
                <a:effectLst/>
                <a:latin typeface="Comic Sans MS" panose="030F0702030302020204" pitchFamily="66" charset="0"/>
                <a:ea typeface="DengXian" panose="02010600030101010101" pitchFamily="2" charset="-122"/>
                <a:cs typeface="Times New Roman" panose="02020603050405020304" pitchFamily="18" charset="0"/>
              </a:rPr>
              <a:t>Llonydd</a:t>
            </a:r>
            <a:r>
              <a:rPr lang="en-GB" sz="1400" b="1" u="sng" dirty="0">
                <a:effectLst/>
                <a:latin typeface="Comic Sans MS" panose="030F0702030302020204" pitchFamily="66" charset="0"/>
                <a:ea typeface="DengXian" panose="02010600030101010101" pitchFamily="2" charset="-122"/>
                <a:cs typeface="Times New Roman" panose="02020603050405020304" pitchFamily="18" charset="0"/>
              </a:rPr>
              <a:t> / </a:t>
            </a:r>
            <a:r>
              <a:rPr lang="en-GB" sz="1400" u="sng" dirty="0">
                <a:effectLst/>
                <a:latin typeface="Comic Sans MS" panose="030F0702030302020204" pitchFamily="66" charset="0"/>
                <a:ea typeface="DengXian" panose="02010600030101010101" pitchFamily="2" charset="-122"/>
                <a:cs typeface="Times New Roman" panose="02020603050405020304" pitchFamily="18" charset="0"/>
              </a:rPr>
              <a:t>Freeze Frame – Peer assessment/Self- assessment</a:t>
            </a:r>
            <a:endParaRPr lang="en-GB" sz="1400" b="1" u="sng" dirty="0">
              <a:effectLst/>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u="sng" dirty="0" err="1">
                <a:latin typeface="Comic Sans MS" panose="030F0702030302020204" pitchFamily="66" charset="0"/>
                <a:ea typeface="DengXian" panose="02010600030101010101" pitchFamily="2" charset="-122"/>
                <a:cs typeface="Times New Roman" panose="02020603050405020304" pitchFamily="18" charset="0"/>
              </a:rPr>
              <a:t>Tracio’r</a:t>
            </a:r>
            <a:r>
              <a:rPr lang="en-GB" sz="1400" b="1" u="sng" dirty="0">
                <a:latin typeface="Comic Sans MS" panose="030F0702030302020204" pitchFamily="66" charset="0"/>
                <a:ea typeface="DengXian" panose="02010600030101010101" pitchFamily="2" charset="-122"/>
                <a:cs typeface="Times New Roman" panose="02020603050405020304" pitchFamily="18" charset="0"/>
              </a:rPr>
              <a:t> </a:t>
            </a:r>
            <a:r>
              <a:rPr lang="en-GB" sz="1400" b="1" u="sng" dirty="0" err="1">
                <a:latin typeface="Comic Sans MS" panose="030F0702030302020204" pitchFamily="66" charset="0"/>
                <a:ea typeface="DengXian" panose="02010600030101010101" pitchFamily="2" charset="-122"/>
                <a:cs typeface="Times New Roman" panose="02020603050405020304" pitchFamily="18" charset="0"/>
              </a:rPr>
              <a:t>Meddwl</a:t>
            </a:r>
            <a:r>
              <a:rPr lang="en-GB" sz="1400" b="1" u="sng" dirty="0">
                <a:latin typeface="Comic Sans MS" panose="030F0702030302020204" pitchFamily="66" charset="0"/>
                <a:ea typeface="DengXian" panose="02010600030101010101" pitchFamily="2" charset="-122"/>
                <a:cs typeface="Times New Roman" panose="02020603050405020304" pitchFamily="18" charset="0"/>
              </a:rPr>
              <a:t> / </a:t>
            </a:r>
            <a:r>
              <a:rPr lang="en-GB" sz="1400" u="sng" dirty="0">
                <a:latin typeface="Comic Sans MS" panose="030F0702030302020204" pitchFamily="66" charset="0"/>
                <a:ea typeface="DengXian" panose="02010600030101010101" pitchFamily="2" charset="-122"/>
                <a:cs typeface="Times New Roman" panose="02020603050405020304" pitchFamily="18" charset="0"/>
              </a:rPr>
              <a:t>Thought tracking</a:t>
            </a: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Tableux</a:t>
            </a:r>
            <a:endParaRPr lang="en-GB" sz="1400" b="1" dirty="0">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dirty="0">
                <a:latin typeface="Comic Sans MS" panose="030F0702030302020204" pitchFamily="66" charset="0"/>
                <a:ea typeface="DengXian" panose="02010600030101010101" pitchFamily="2" charset="-122"/>
                <a:cs typeface="Times New Roman" panose="02020603050405020304" pitchFamily="18" charset="0"/>
              </a:rPr>
              <a:t>Copy me</a:t>
            </a:r>
          </a:p>
          <a:p>
            <a:pPr marL="285750" indent="-285750">
              <a:lnSpc>
                <a:spcPct val="107000"/>
              </a:lnSpc>
              <a:spcAft>
                <a:spcPts val="800"/>
              </a:spcAft>
              <a:buFont typeface="Arial" panose="020B0604020202020204" pitchFamily="34" charset="0"/>
              <a:buChar char="•"/>
            </a:pPr>
            <a:r>
              <a:rPr lang="en-GB" sz="1400" b="1" dirty="0">
                <a:latin typeface="Comic Sans MS" panose="030F0702030302020204" pitchFamily="66" charset="0"/>
                <a:ea typeface="DengXian" panose="02010600030101010101" pitchFamily="2" charset="-122"/>
                <a:cs typeface="Times New Roman" panose="02020603050405020304" pitchFamily="18" charset="0"/>
              </a:rPr>
              <a:t>Pass the sound/ball</a:t>
            </a:r>
          </a:p>
          <a:p>
            <a:pPr marL="285750" indent="-285750">
              <a:lnSpc>
                <a:spcPct val="107000"/>
              </a:lnSpc>
              <a:spcAft>
                <a:spcPts val="800"/>
              </a:spcAft>
              <a:buFont typeface="Arial" panose="020B0604020202020204" pitchFamily="34" charset="0"/>
              <a:buChar char="•"/>
            </a:pP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Llwybr</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Cydwybod</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a:t>
            </a:r>
            <a:r>
              <a:rPr lang="en-GB" sz="1400" dirty="0">
                <a:effectLst/>
                <a:latin typeface="Comic Sans MS" panose="030F0702030302020204" pitchFamily="66" charset="0"/>
                <a:ea typeface="DengXian" panose="02010600030101010101" pitchFamily="2" charset="-122"/>
                <a:cs typeface="Times New Roman" panose="02020603050405020304" pitchFamily="18" charset="0"/>
              </a:rPr>
              <a:t>/Conscience Alley </a:t>
            </a:r>
          </a:p>
          <a:p>
            <a:pPr marL="285750" indent="-285750">
              <a:lnSpc>
                <a:spcPct val="107000"/>
              </a:lnSpc>
              <a:spcAft>
                <a:spcPts val="800"/>
              </a:spcAft>
              <a:buFont typeface="Arial" panose="020B0604020202020204" pitchFamily="34" charset="0"/>
              <a:buChar char="•"/>
            </a:pPr>
            <a:r>
              <a:rPr lang="en-GB" sz="1400" b="1" dirty="0">
                <a:latin typeface="Comic Sans MS" panose="030F0702030302020204" pitchFamily="66" charset="0"/>
                <a:ea typeface="DengXian" panose="02010600030101010101" pitchFamily="2" charset="-122"/>
                <a:cs typeface="Times New Roman" panose="02020603050405020304" pitchFamily="18" charset="0"/>
              </a:rPr>
              <a:t>Beth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ddigwyddodd</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nesaf</a:t>
            </a:r>
            <a:r>
              <a:rPr lang="en-GB" sz="1400" b="1" dirty="0">
                <a:latin typeface="Comic Sans MS" panose="030F0702030302020204" pitchFamily="66" charset="0"/>
                <a:ea typeface="DengXian" panose="02010600030101010101" pitchFamily="2" charset="-122"/>
                <a:cs typeface="Times New Roman" panose="02020603050405020304" pitchFamily="18" charset="0"/>
              </a:rPr>
              <a:t>? / </a:t>
            </a:r>
            <a:r>
              <a:rPr lang="en-GB" sz="1400" dirty="0">
                <a:latin typeface="Comic Sans MS" panose="030F0702030302020204" pitchFamily="66" charset="0"/>
                <a:ea typeface="DengXian" panose="02010600030101010101" pitchFamily="2" charset="-122"/>
                <a:cs typeface="Times New Roman" panose="02020603050405020304" pitchFamily="18" charset="0"/>
              </a:rPr>
              <a:t>What happened next?</a:t>
            </a:r>
            <a:endParaRPr lang="en-GB" sz="1400" dirty="0">
              <a:effectLst/>
              <a:latin typeface="Comic Sans MS" panose="030F0702030302020204" pitchFamily="66"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GB" sz="1400" b="1" dirty="0" err="1">
                <a:latin typeface="Comic Sans MS" panose="030F0702030302020204" pitchFamily="66" charset="0"/>
              </a:rPr>
              <a:t>Sgriptio</a:t>
            </a:r>
            <a:r>
              <a:rPr lang="en-GB" sz="1400" b="1" dirty="0">
                <a:latin typeface="Comic Sans MS" panose="030F0702030302020204" pitchFamily="66" charset="0"/>
              </a:rPr>
              <a:t> Drama </a:t>
            </a:r>
            <a:r>
              <a:rPr lang="en-GB" sz="1400" dirty="0">
                <a:latin typeface="Comic Sans MS" panose="030F0702030302020204" pitchFamily="66" charset="0"/>
              </a:rPr>
              <a:t>/ Scripted Drama</a:t>
            </a:r>
          </a:p>
          <a:p>
            <a:pPr marL="285750" indent="-285750">
              <a:buFont typeface="Arial" panose="020B0604020202020204" pitchFamily="34" charset="0"/>
              <a:buChar char="•"/>
            </a:pPr>
            <a:r>
              <a:rPr lang="en-GB" sz="1400" b="1" dirty="0" err="1">
                <a:latin typeface="Comic Sans MS" panose="030F0702030302020204" pitchFamily="66" charset="0"/>
              </a:rPr>
              <a:t>Ysgrifennu</a:t>
            </a:r>
            <a:r>
              <a:rPr lang="en-GB" sz="1400" b="1" dirty="0">
                <a:latin typeface="Comic Sans MS" panose="030F0702030302020204" pitchFamily="66" charset="0"/>
              </a:rPr>
              <a:t> </a:t>
            </a:r>
            <a:r>
              <a:rPr lang="en-GB" sz="1400" b="1" dirty="0" err="1">
                <a:latin typeface="Comic Sans MS" panose="030F0702030302020204" pitchFamily="66" charset="0"/>
              </a:rPr>
              <a:t>golygfa</a:t>
            </a:r>
            <a:r>
              <a:rPr lang="en-GB" sz="1400" b="1" dirty="0">
                <a:latin typeface="Comic Sans MS" panose="030F0702030302020204" pitchFamily="66" charset="0"/>
              </a:rPr>
              <a:t> </a:t>
            </a:r>
            <a:r>
              <a:rPr lang="en-GB" sz="1400" dirty="0">
                <a:latin typeface="Comic Sans MS" panose="030F0702030302020204" pitchFamily="66" charset="0"/>
              </a:rPr>
              <a:t>/ Write a scene</a:t>
            </a:r>
          </a:p>
          <a:p>
            <a:pPr marL="285750" indent="-285750">
              <a:buFont typeface="Arial" panose="020B0604020202020204" pitchFamily="34" charset="0"/>
              <a:buChar char="•"/>
            </a:pPr>
            <a:r>
              <a:rPr lang="en-GB" sz="1400" b="1" dirty="0" err="1">
                <a:latin typeface="Comic Sans MS" panose="030F0702030302020204" pitchFamily="66" charset="0"/>
              </a:rPr>
              <a:t>Adroddiadau</a:t>
            </a:r>
            <a:r>
              <a:rPr lang="en-GB" sz="1400" b="1" dirty="0">
                <a:latin typeface="Comic Sans MS" panose="030F0702030302020204" pitchFamily="66" charset="0"/>
              </a:rPr>
              <a:t> </a:t>
            </a:r>
            <a:r>
              <a:rPr lang="en-GB" sz="1400" b="1" dirty="0" err="1">
                <a:latin typeface="Comic Sans MS" panose="030F0702030302020204" pitchFamily="66" charset="0"/>
              </a:rPr>
              <a:t>newyddion</a:t>
            </a:r>
            <a:r>
              <a:rPr lang="en-GB" sz="1400" b="1" dirty="0">
                <a:latin typeface="Comic Sans MS" panose="030F0702030302020204" pitchFamily="66" charset="0"/>
              </a:rPr>
              <a:t> </a:t>
            </a:r>
            <a:r>
              <a:rPr lang="en-GB" sz="1400" dirty="0">
                <a:latin typeface="Comic Sans MS" panose="030F0702030302020204" pitchFamily="66" charset="0"/>
              </a:rPr>
              <a:t>/ News reports (works brilliantly with Green Screen Apps)</a:t>
            </a:r>
          </a:p>
          <a:p>
            <a:pPr marL="285750" indent="-285750">
              <a:buFont typeface="Arial" panose="020B0604020202020204" pitchFamily="34" charset="0"/>
              <a:buChar char="•"/>
            </a:pPr>
            <a:r>
              <a:rPr lang="en-GB" sz="1400" b="1" dirty="0" err="1">
                <a:latin typeface="Comic Sans MS" panose="030F0702030302020204" pitchFamily="66" charset="0"/>
              </a:rPr>
              <a:t>Theatr</a:t>
            </a:r>
            <a:r>
              <a:rPr lang="en-GB" sz="1400" b="1" dirty="0">
                <a:latin typeface="Comic Sans MS" panose="030F0702030302020204" pitchFamily="66" charset="0"/>
              </a:rPr>
              <a:t> </a:t>
            </a:r>
            <a:r>
              <a:rPr lang="en-GB" sz="1400" b="1" dirty="0" err="1">
                <a:latin typeface="Comic Sans MS" panose="030F0702030302020204" pitchFamily="66" charset="0"/>
              </a:rPr>
              <a:t>Bocs</a:t>
            </a:r>
            <a:r>
              <a:rPr lang="en-GB" sz="1400" b="1" dirty="0">
                <a:latin typeface="Comic Sans MS" panose="030F0702030302020204" pitchFamily="66" charset="0"/>
              </a:rPr>
              <a:t> </a:t>
            </a:r>
            <a:r>
              <a:rPr lang="en-GB" sz="1400" b="1" dirty="0" err="1">
                <a:latin typeface="Comic Sans MS" panose="030F0702030302020204" pitchFamily="66" charset="0"/>
              </a:rPr>
              <a:t>esgidiau</a:t>
            </a:r>
            <a:r>
              <a:rPr lang="en-GB" sz="1400" b="1" dirty="0">
                <a:latin typeface="Comic Sans MS" panose="030F0702030302020204" pitchFamily="66" charset="0"/>
              </a:rPr>
              <a:t> </a:t>
            </a:r>
            <a:r>
              <a:rPr lang="en-GB" sz="1400" dirty="0">
                <a:latin typeface="Comic Sans MS" panose="030F0702030302020204" pitchFamily="66" charset="0"/>
              </a:rPr>
              <a:t>/ Shoebox theatre</a:t>
            </a:r>
          </a:p>
          <a:p>
            <a:pPr marL="285750" indent="-285750">
              <a:buFont typeface="Arial" panose="020B0604020202020204" pitchFamily="34" charset="0"/>
              <a:buChar char="•"/>
            </a:pPr>
            <a:r>
              <a:rPr lang="en-GB" sz="1400" b="1" dirty="0" err="1">
                <a:latin typeface="Comic Sans MS" panose="030F0702030302020204" pitchFamily="66" charset="0"/>
              </a:rPr>
              <a:t>Dehongli</a:t>
            </a:r>
            <a:r>
              <a:rPr lang="en-GB" sz="1400" b="1" dirty="0">
                <a:latin typeface="Comic Sans MS" panose="030F0702030302020204" pitchFamily="66" charset="0"/>
              </a:rPr>
              <a:t> darn </a:t>
            </a:r>
            <a:r>
              <a:rPr lang="en-GB" sz="1400" b="1" dirty="0" err="1">
                <a:latin typeface="Comic Sans MS" panose="030F0702030302020204" pitchFamily="66" charset="0"/>
              </a:rPr>
              <a:t>ffuglen</a:t>
            </a:r>
            <a:r>
              <a:rPr lang="en-GB" sz="1400" b="1" dirty="0">
                <a:latin typeface="Comic Sans MS" panose="030F0702030302020204" pitchFamily="66" charset="0"/>
              </a:rPr>
              <a:t> neu </a:t>
            </a:r>
            <a:r>
              <a:rPr lang="en-GB" sz="1400" b="1" dirty="0" err="1">
                <a:latin typeface="Comic Sans MS" panose="030F0702030302020204" pitchFamily="66" charset="0"/>
              </a:rPr>
              <a:t>gerdd</a:t>
            </a:r>
            <a:r>
              <a:rPr lang="en-GB" sz="1400" b="1" dirty="0">
                <a:latin typeface="Comic Sans MS" panose="030F0702030302020204" pitchFamily="66" charset="0"/>
              </a:rPr>
              <a:t> </a:t>
            </a:r>
            <a:r>
              <a:rPr lang="en-GB" sz="1400" b="1" dirty="0" err="1">
                <a:latin typeface="Comic Sans MS" panose="030F0702030302020204" pitchFamily="66" charset="0"/>
              </a:rPr>
              <a:t>drwy</a:t>
            </a:r>
            <a:r>
              <a:rPr lang="en-GB" sz="1400" b="1" dirty="0">
                <a:latin typeface="Comic Sans MS" panose="030F0702030302020204" pitchFamily="66" charset="0"/>
              </a:rPr>
              <a:t> </a:t>
            </a:r>
            <a:r>
              <a:rPr lang="en-GB" sz="1400" b="1" dirty="0" err="1">
                <a:latin typeface="Comic Sans MS" panose="030F0702030302020204" pitchFamily="66" charset="0"/>
              </a:rPr>
              <a:t>ddrama</a:t>
            </a:r>
            <a:r>
              <a:rPr lang="en-GB" sz="1400" b="1" dirty="0">
                <a:latin typeface="Comic Sans MS" panose="030F0702030302020204" pitchFamily="66" charset="0"/>
              </a:rPr>
              <a:t> </a:t>
            </a:r>
            <a:r>
              <a:rPr lang="en-GB" sz="1400" dirty="0">
                <a:latin typeface="Comic Sans MS" panose="030F0702030302020204" pitchFamily="66" charset="0"/>
              </a:rPr>
              <a:t>/ Act out a piece of fiction or a poem</a:t>
            </a:r>
          </a:p>
          <a:p>
            <a:pPr>
              <a:lnSpc>
                <a:spcPct val="107000"/>
              </a:lnSpc>
              <a:spcAft>
                <a:spcPts val="800"/>
              </a:spcAft>
            </a:pPr>
            <a:r>
              <a:rPr lang="en-GB" dirty="0">
                <a:effectLst/>
                <a:latin typeface="Comic Sans MS" panose="030F0702030302020204" pitchFamily="66" charset="0"/>
                <a:ea typeface="DengXian" panose="02010600030101010101" pitchFamily="2" charset="-122"/>
                <a:cs typeface="Times New Roman" panose="02020603050405020304" pitchFamily="18" charset="0"/>
              </a:rPr>
              <a:t>                                                                                             </a:t>
            </a:r>
            <a:endParaRPr lang="en-GB" sz="1800" dirty="0">
              <a:latin typeface="Comic Sans MS" panose="030F0702030302020204" pitchFamily="66"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102907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pic>
        <p:nvPicPr>
          <p:cNvPr id="7" name="Picture 6">
            <a:extLst>
              <a:ext uri="{FF2B5EF4-FFF2-40B4-BE49-F238E27FC236}">
                <a16:creationId xmlns:a16="http://schemas.microsoft.com/office/drawing/2014/main" id="{2A819CE5-60D8-1276-20C7-BB0703AA33AC}"/>
              </a:ext>
            </a:extLst>
          </p:cNvPr>
          <p:cNvPicPr>
            <a:picLocks noChangeAspect="1"/>
          </p:cNvPicPr>
          <p:nvPr/>
        </p:nvPicPr>
        <p:blipFill>
          <a:blip r:embed="rId8"/>
          <a:stretch>
            <a:fillRect/>
          </a:stretch>
        </p:blipFill>
        <p:spPr>
          <a:xfrm>
            <a:off x="3782111" y="1424861"/>
            <a:ext cx="2589783" cy="3188955"/>
          </a:xfrm>
          <a:prstGeom prst="rect">
            <a:avLst/>
          </a:prstGeom>
        </p:spPr>
      </p:pic>
      <p:sp>
        <p:nvSpPr>
          <p:cNvPr id="8" name="TextBox 7">
            <a:extLst>
              <a:ext uri="{FF2B5EF4-FFF2-40B4-BE49-F238E27FC236}">
                <a16:creationId xmlns:a16="http://schemas.microsoft.com/office/drawing/2014/main" id="{B4707DD3-E9C0-73BC-A5FA-A2A8735A43DB}"/>
              </a:ext>
            </a:extLst>
          </p:cNvPr>
          <p:cNvSpPr txBox="1"/>
          <p:nvPr/>
        </p:nvSpPr>
        <p:spPr>
          <a:xfrm>
            <a:off x="2185988" y="5201607"/>
            <a:ext cx="6179344" cy="1077218"/>
          </a:xfrm>
          <a:prstGeom prst="rect">
            <a:avLst/>
          </a:prstGeom>
          <a:noFill/>
        </p:spPr>
        <p:txBody>
          <a:bodyPr wrap="square" rtlCol="0">
            <a:spAutoFit/>
          </a:bodyPr>
          <a:lstStyle/>
          <a:p>
            <a:r>
              <a:rPr lang="en-GB" sz="3200" b="1" dirty="0" err="1">
                <a:latin typeface="Comic Sans MS" panose="030F0702030302020204" pitchFamily="66" charset="0"/>
              </a:rPr>
              <a:t>Trafodwch</a:t>
            </a:r>
            <a:r>
              <a:rPr lang="en-GB" sz="3200" b="1" dirty="0">
                <a:latin typeface="Comic Sans MS" panose="030F0702030302020204" pitchFamily="66" charset="0"/>
              </a:rPr>
              <a:t> </a:t>
            </a:r>
            <a:r>
              <a:rPr lang="en-GB" sz="3200" b="1" dirty="0" err="1">
                <a:latin typeface="Comic Sans MS" panose="030F0702030302020204" pitchFamily="66" charset="0"/>
              </a:rPr>
              <a:t>buddion</a:t>
            </a:r>
            <a:r>
              <a:rPr lang="en-GB" sz="3200" b="1" dirty="0">
                <a:latin typeface="Comic Sans MS" panose="030F0702030302020204" pitchFamily="66" charset="0"/>
              </a:rPr>
              <a:t> drama </a:t>
            </a:r>
            <a:r>
              <a:rPr lang="en-GB" sz="3200" dirty="0">
                <a:latin typeface="Comic Sans MS" panose="030F0702030302020204" pitchFamily="66" charset="0"/>
              </a:rPr>
              <a:t>Discuss the benefits of drama</a:t>
            </a:r>
          </a:p>
        </p:txBody>
      </p:sp>
      <p:sp>
        <p:nvSpPr>
          <p:cNvPr id="2" name="TextBox 1">
            <a:extLst>
              <a:ext uri="{FF2B5EF4-FFF2-40B4-BE49-F238E27FC236}">
                <a16:creationId xmlns:a16="http://schemas.microsoft.com/office/drawing/2014/main" id="{529D8369-1017-D162-A4DF-42FB95E3B0FA}"/>
              </a:ext>
            </a:extLst>
          </p:cNvPr>
          <p:cNvSpPr txBox="1"/>
          <p:nvPr/>
        </p:nvSpPr>
        <p:spPr>
          <a:xfrm>
            <a:off x="2073878" y="230557"/>
            <a:ext cx="7300913" cy="1077218"/>
          </a:xfrm>
          <a:prstGeom prst="rect">
            <a:avLst/>
          </a:prstGeom>
          <a:noFill/>
        </p:spPr>
        <p:txBody>
          <a:bodyPr wrap="square" rtlCol="0">
            <a:spAutoFit/>
          </a:bodyPr>
          <a:lstStyle/>
          <a:p>
            <a:r>
              <a:rPr lang="en-GB" sz="3200" b="1" dirty="0" err="1">
                <a:latin typeface="Comic Sans MS" panose="030F0702030302020204" pitchFamily="66" charset="0"/>
              </a:rPr>
              <a:t>Cwricwlwm</a:t>
            </a:r>
            <a:r>
              <a:rPr lang="en-GB" sz="3200" b="1" dirty="0">
                <a:latin typeface="Comic Sans MS" panose="030F0702030302020204" pitchFamily="66" charset="0"/>
              </a:rPr>
              <a:t> Drama </a:t>
            </a:r>
            <a:r>
              <a:rPr lang="en-GB" sz="3200" b="1" dirty="0" err="1">
                <a:latin typeface="Comic Sans MS" panose="030F0702030302020204" pitchFamily="66" charset="0"/>
              </a:rPr>
              <a:t>Iwerddon</a:t>
            </a:r>
            <a:endParaRPr lang="en-GB" sz="3200" b="1" dirty="0">
              <a:latin typeface="Comic Sans MS" panose="030F0702030302020204" pitchFamily="66" charset="0"/>
            </a:endParaRPr>
          </a:p>
          <a:p>
            <a:r>
              <a:rPr lang="en-GB" sz="3200" dirty="0">
                <a:latin typeface="Comic Sans MS" panose="030F0702030302020204" pitchFamily="66" charset="0"/>
              </a:rPr>
              <a:t>Irish Drama Curriculum</a:t>
            </a:r>
          </a:p>
        </p:txBody>
      </p:sp>
    </p:spTree>
    <p:extLst>
      <p:ext uri="{BB962C8B-B14F-4D97-AF65-F5344CB8AC3E}">
        <p14:creationId xmlns:p14="http://schemas.microsoft.com/office/powerpoint/2010/main" val="682084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8" name="TextBox 7">
            <a:extLst>
              <a:ext uri="{FF2B5EF4-FFF2-40B4-BE49-F238E27FC236}">
                <a16:creationId xmlns:a16="http://schemas.microsoft.com/office/drawing/2014/main" id="{B4707DD3-E9C0-73BC-A5FA-A2A8735A43DB}"/>
              </a:ext>
            </a:extLst>
          </p:cNvPr>
          <p:cNvSpPr txBox="1"/>
          <p:nvPr/>
        </p:nvSpPr>
        <p:spPr>
          <a:xfrm>
            <a:off x="2055993" y="814731"/>
            <a:ext cx="6179344" cy="1077218"/>
          </a:xfrm>
          <a:prstGeom prst="rect">
            <a:avLst/>
          </a:prstGeom>
          <a:noFill/>
        </p:spPr>
        <p:txBody>
          <a:bodyPr wrap="square" rtlCol="0">
            <a:spAutoFit/>
          </a:bodyPr>
          <a:lstStyle/>
          <a:p>
            <a:r>
              <a:rPr lang="en-GB" sz="3200" b="1" dirty="0" err="1">
                <a:latin typeface="Comic Sans MS" panose="030F0702030302020204" pitchFamily="66" charset="0"/>
              </a:rPr>
              <a:t>Trafodwch</a:t>
            </a:r>
            <a:r>
              <a:rPr lang="en-GB" sz="3200" b="1" dirty="0">
                <a:latin typeface="Comic Sans MS" panose="030F0702030302020204" pitchFamily="66" charset="0"/>
              </a:rPr>
              <a:t> </a:t>
            </a:r>
            <a:r>
              <a:rPr lang="en-GB" sz="3200" b="1" dirty="0" err="1">
                <a:latin typeface="Comic Sans MS" panose="030F0702030302020204" pitchFamily="66" charset="0"/>
              </a:rPr>
              <a:t>buddion</a:t>
            </a:r>
            <a:r>
              <a:rPr lang="en-GB" sz="3200" b="1" dirty="0">
                <a:latin typeface="Comic Sans MS" panose="030F0702030302020204" pitchFamily="66" charset="0"/>
              </a:rPr>
              <a:t> drama </a:t>
            </a:r>
            <a:r>
              <a:rPr lang="en-GB" sz="3200" dirty="0">
                <a:latin typeface="Comic Sans MS" panose="030F0702030302020204" pitchFamily="66" charset="0"/>
              </a:rPr>
              <a:t>Discuss the benefits of drama</a:t>
            </a:r>
          </a:p>
        </p:txBody>
      </p:sp>
      <p:sp>
        <p:nvSpPr>
          <p:cNvPr id="2" name="TextBox 1">
            <a:extLst>
              <a:ext uri="{FF2B5EF4-FFF2-40B4-BE49-F238E27FC236}">
                <a16:creationId xmlns:a16="http://schemas.microsoft.com/office/drawing/2014/main" id="{529D8369-1017-D162-A4DF-42FB95E3B0FA}"/>
              </a:ext>
            </a:extLst>
          </p:cNvPr>
          <p:cNvSpPr txBox="1"/>
          <p:nvPr/>
        </p:nvSpPr>
        <p:spPr>
          <a:xfrm>
            <a:off x="4087803" y="160079"/>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4" name="TextBox 3">
            <a:extLst>
              <a:ext uri="{FF2B5EF4-FFF2-40B4-BE49-F238E27FC236}">
                <a16:creationId xmlns:a16="http://schemas.microsoft.com/office/drawing/2014/main" id="{7FF6ACDA-8D4B-D7B8-F399-9A0BC237013C}"/>
              </a:ext>
            </a:extLst>
          </p:cNvPr>
          <p:cNvSpPr txBox="1"/>
          <p:nvPr/>
        </p:nvSpPr>
        <p:spPr>
          <a:xfrm>
            <a:off x="285463" y="2172600"/>
            <a:ext cx="2345541" cy="646331"/>
          </a:xfrm>
          <a:prstGeom prst="rect">
            <a:avLst/>
          </a:prstGeom>
          <a:noFill/>
        </p:spPr>
        <p:txBody>
          <a:bodyPr wrap="square" rtlCol="0">
            <a:spAutoFit/>
          </a:bodyPr>
          <a:lstStyle/>
          <a:p>
            <a:r>
              <a:rPr lang="en-GB" b="1" dirty="0">
                <a:latin typeface="Comic Sans MS" panose="030F0702030302020204" pitchFamily="66" charset="0"/>
              </a:rPr>
              <a:t>Codi </a:t>
            </a:r>
            <a:r>
              <a:rPr lang="en-GB" b="1" dirty="0" err="1">
                <a:latin typeface="Comic Sans MS" panose="030F0702030302020204" pitchFamily="66" charset="0"/>
              </a:rPr>
              <a:t>hunan</a:t>
            </a:r>
            <a:r>
              <a:rPr lang="en-GB" b="1" dirty="0">
                <a:latin typeface="Comic Sans MS" panose="030F0702030302020204" pitchFamily="66" charset="0"/>
              </a:rPr>
              <a:t> </a:t>
            </a:r>
            <a:r>
              <a:rPr lang="en-GB" b="1" dirty="0" err="1">
                <a:latin typeface="Comic Sans MS" panose="030F0702030302020204" pitchFamily="66" charset="0"/>
              </a:rPr>
              <a:t>hyder</a:t>
            </a:r>
            <a:r>
              <a:rPr lang="en-GB" b="1" dirty="0">
                <a:latin typeface="Comic Sans MS" panose="030F0702030302020204" pitchFamily="66" charset="0"/>
              </a:rPr>
              <a:t> </a:t>
            </a:r>
          </a:p>
          <a:p>
            <a:r>
              <a:rPr lang="en-GB" dirty="0">
                <a:latin typeface="Comic Sans MS" panose="030F0702030302020204" pitchFamily="66" charset="0"/>
              </a:rPr>
              <a:t>Build confidence</a:t>
            </a:r>
          </a:p>
        </p:txBody>
      </p:sp>
      <p:sp>
        <p:nvSpPr>
          <p:cNvPr id="10" name="TextBox 9">
            <a:extLst>
              <a:ext uri="{FF2B5EF4-FFF2-40B4-BE49-F238E27FC236}">
                <a16:creationId xmlns:a16="http://schemas.microsoft.com/office/drawing/2014/main" id="{6EBA9288-B3AA-3CB7-0D3D-E8AD4877F75F}"/>
              </a:ext>
            </a:extLst>
          </p:cNvPr>
          <p:cNvSpPr txBox="1"/>
          <p:nvPr/>
        </p:nvSpPr>
        <p:spPr>
          <a:xfrm>
            <a:off x="6004071" y="2333770"/>
            <a:ext cx="3039407" cy="646331"/>
          </a:xfrm>
          <a:prstGeom prst="rect">
            <a:avLst/>
          </a:prstGeom>
          <a:noFill/>
        </p:spPr>
        <p:txBody>
          <a:bodyPr wrap="square" rtlCol="0">
            <a:spAutoFit/>
          </a:bodyPr>
          <a:lstStyle/>
          <a:p>
            <a:r>
              <a:rPr lang="en-GB" b="1" dirty="0" err="1">
                <a:latin typeface="Comic Sans MS" panose="030F0702030302020204" pitchFamily="66" charset="0"/>
              </a:rPr>
              <a:t>Datblygu</a:t>
            </a:r>
            <a:r>
              <a:rPr lang="en-GB" b="1" dirty="0">
                <a:latin typeface="Comic Sans MS" panose="030F0702030302020204" pitchFamily="66" charset="0"/>
              </a:rPr>
              <a:t> </a:t>
            </a:r>
            <a:r>
              <a:rPr lang="en-GB" b="1" dirty="0" err="1">
                <a:latin typeface="Comic Sans MS" panose="030F0702030302020204" pitchFamily="66" charset="0"/>
              </a:rPr>
              <a:t>Creadigrwydd</a:t>
            </a:r>
            <a:endParaRPr lang="en-GB" b="1" dirty="0">
              <a:latin typeface="Comic Sans MS" panose="030F0702030302020204" pitchFamily="66" charset="0"/>
            </a:endParaRPr>
          </a:p>
          <a:p>
            <a:r>
              <a:rPr lang="en-GB" dirty="0">
                <a:latin typeface="Comic Sans MS" panose="030F0702030302020204" pitchFamily="66" charset="0"/>
              </a:rPr>
              <a:t>Develops Creativity</a:t>
            </a:r>
          </a:p>
        </p:txBody>
      </p:sp>
      <p:sp>
        <p:nvSpPr>
          <p:cNvPr id="15" name="TextBox 14">
            <a:extLst>
              <a:ext uri="{FF2B5EF4-FFF2-40B4-BE49-F238E27FC236}">
                <a16:creationId xmlns:a16="http://schemas.microsoft.com/office/drawing/2014/main" id="{09CDD886-9F02-16F6-C5E1-73982CE6D89B}"/>
              </a:ext>
            </a:extLst>
          </p:cNvPr>
          <p:cNvSpPr txBox="1"/>
          <p:nvPr/>
        </p:nvSpPr>
        <p:spPr>
          <a:xfrm>
            <a:off x="2297876" y="3211745"/>
            <a:ext cx="4665518" cy="923330"/>
          </a:xfrm>
          <a:prstGeom prst="rect">
            <a:avLst/>
          </a:prstGeom>
          <a:noFill/>
        </p:spPr>
        <p:txBody>
          <a:bodyPr wrap="square" rtlCol="0">
            <a:spAutoFit/>
          </a:bodyPr>
          <a:lstStyle/>
          <a:p>
            <a:r>
              <a:rPr lang="en-GB" b="1" dirty="0" err="1">
                <a:latin typeface="Comic Sans MS" panose="030F0702030302020204" pitchFamily="66" charset="0"/>
              </a:rPr>
              <a:t>Gwella</a:t>
            </a:r>
            <a:r>
              <a:rPr lang="en-GB" b="1" dirty="0">
                <a:latin typeface="Comic Sans MS" panose="030F0702030302020204" pitchFamily="66" charset="0"/>
              </a:rPr>
              <a:t> </a:t>
            </a:r>
            <a:r>
              <a:rPr lang="en-GB" b="1" dirty="0" err="1">
                <a:latin typeface="Comic Sans MS" panose="030F0702030302020204" pitchFamily="66" charset="0"/>
              </a:rPr>
              <a:t>cyfathrebu</a:t>
            </a:r>
            <a:r>
              <a:rPr lang="en-GB" b="1" dirty="0">
                <a:latin typeface="Comic Sans MS" panose="030F0702030302020204" pitchFamily="66" charset="0"/>
              </a:rPr>
              <a:t> </a:t>
            </a:r>
            <a:r>
              <a:rPr lang="en-GB" b="1" dirty="0" err="1">
                <a:latin typeface="Comic Sans MS" panose="030F0702030302020204" pitchFamily="66" charset="0"/>
              </a:rPr>
              <a:t>llafar</a:t>
            </a:r>
            <a:r>
              <a:rPr lang="en-GB" b="1" dirty="0">
                <a:latin typeface="Comic Sans MS" panose="030F0702030302020204" pitchFamily="66" charset="0"/>
              </a:rPr>
              <a:t> a di-</a:t>
            </a:r>
            <a:r>
              <a:rPr lang="en-GB" b="1" dirty="0" err="1">
                <a:latin typeface="Comic Sans MS" panose="030F0702030302020204" pitchFamily="66" charset="0"/>
              </a:rPr>
              <a:t>eiriau</a:t>
            </a:r>
            <a:endParaRPr lang="en-GB" b="1" dirty="0">
              <a:latin typeface="Comic Sans MS" panose="030F0702030302020204" pitchFamily="66" charset="0"/>
            </a:endParaRPr>
          </a:p>
          <a:p>
            <a:r>
              <a:rPr lang="en-GB" dirty="0">
                <a:latin typeface="Comic Sans MS" panose="030F0702030302020204" pitchFamily="66" charset="0"/>
              </a:rPr>
              <a:t>Improves verbal and non-verbal communication</a:t>
            </a:r>
          </a:p>
        </p:txBody>
      </p:sp>
      <p:sp>
        <p:nvSpPr>
          <p:cNvPr id="17" name="TextBox 16">
            <a:extLst>
              <a:ext uri="{FF2B5EF4-FFF2-40B4-BE49-F238E27FC236}">
                <a16:creationId xmlns:a16="http://schemas.microsoft.com/office/drawing/2014/main" id="{00DDB85A-55ED-8EDF-9225-35190BFC460C}"/>
              </a:ext>
            </a:extLst>
          </p:cNvPr>
          <p:cNvSpPr txBox="1"/>
          <p:nvPr/>
        </p:nvSpPr>
        <p:spPr>
          <a:xfrm>
            <a:off x="2800" y="4502060"/>
            <a:ext cx="4470290" cy="646331"/>
          </a:xfrm>
          <a:prstGeom prst="rect">
            <a:avLst/>
          </a:prstGeom>
          <a:noFill/>
        </p:spPr>
        <p:txBody>
          <a:bodyPr wrap="square" rtlCol="0">
            <a:spAutoFit/>
          </a:bodyPr>
          <a:lstStyle/>
          <a:p>
            <a:r>
              <a:rPr lang="en-GB" b="1" dirty="0" err="1">
                <a:latin typeface="Comic Sans MS" panose="030F0702030302020204" pitchFamily="66" charset="0"/>
              </a:rPr>
              <a:t>Datblygu’r</a:t>
            </a:r>
            <a:r>
              <a:rPr lang="en-GB" b="1" dirty="0">
                <a:latin typeface="Comic Sans MS" panose="030F0702030302020204" pitchFamily="66" charset="0"/>
              </a:rPr>
              <a:t> </a:t>
            </a:r>
            <a:r>
              <a:rPr lang="en-GB" b="1" dirty="0" err="1">
                <a:latin typeface="Comic Sans MS" panose="030F0702030302020204" pitchFamily="66" charset="0"/>
              </a:rPr>
              <a:t>gallu</a:t>
            </a:r>
            <a:r>
              <a:rPr lang="en-GB" b="1" dirty="0">
                <a:latin typeface="Comic Sans MS" panose="030F0702030302020204" pitchFamily="66" charset="0"/>
              </a:rPr>
              <a:t> </a:t>
            </a:r>
            <a:r>
              <a:rPr lang="en-GB" b="1" dirty="0" err="1">
                <a:latin typeface="Comic Sans MS" panose="030F0702030302020204" pitchFamily="66" charset="0"/>
              </a:rPr>
              <a:t>i</a:t>
            </a:r>
            <a:r>
              <a:rPr lang="en-GB" b="1" dirty="0">
                <a:latin typeface="Comic Sans MS" panose="030F0702030302020204" pitchFamily="66" charset="0"/>
              </a:rPr>
              <a:t> </a:t>
            </a:r>
            <a:r>
              <a:rPr lang="en-GB" b="1" dirty="0" err="1">
                <a:latin typeface="Comic Sans MS" panose="030F0702030302020204" pitchFamily="66" charset="0"/>
              </a:rPr>
              <a:t>ganolbwyntio</a:t>
            </a:r>
            <a:endParaRPr lang="en-GB" b="1" dirty="0">
              <a:latin typeface="Comic Sans MS" panose="030F0702030302020204" pitchFamily="66" charset="0"/>
            </a:endParaRPr>
          </a:p>
          <a:p>
            <a:r>
              <a:rPr lang="en-GB" dirty="0">
                <a:latin typeface="Comic Sans MS" panose="030F0702030302020204" pitchFamily="66" charset="0"/>
              </a:rPr>
              <a:t>Develops concentration</a:t>
            </a:r>
          </a:p>
        </p:txBody>
      </p:sp>
      <p:sp>
        <p:nvSpPr>
          <p:cNvPr id="18" name="TextBox 17">
            <a:extLst>
              <a:ext uri="{FF2B5EF4-FFF2-40B4-BE49-F238E27FC236}">
                <a16:creationId xmlns:a16="http://schemas.microsoft.com/office/drawing/2014/main" id="{60591D86-4550-FDB9-372D-0C9503186192}"/>
              </a:ext>
            </a:extLst>
          </p:cNvPr>
          <p:cNvSpPr txBox="1"/>
          <p:nvPr/>
        </p:nvSpPr>
        <p:spPr>
          <a:xfrm>
            <a:off x="3837569" y="5343849"/>
            <a:ext cx="4932577" cy="646331"/>
          </a:xfrm>
          <a:prstGeom prst="rect">
            <a:avLst/>
          </a:prstGeom>
          <a:noFill/>
        </p:spPr>
        <p:txBody>
          <a:bodyPr wrap="square" rtlCol="0">
            <a:spAutoFit/>
          </a:bodyPr>
          <a:lstStyle/>
          <a:p>
            <a:r>
              <a:rPr lang="en-GB" b="1" dirty="0" err="1">
                <a:latin typeface="Comic Sans MS" panose="030F0702030302020204" pitchFamily="66" charset="0"/>
              </a:rPr>
              <a:t>Annog</a:t>
            </a:r>
            <a:r>
              <a:rPr lang="en-GB" b="1" dirty="0">
                <a:latin typeface="Comic Sans MS" panose="030F0702030302020204" pitchFamily="66" charset="0"/>
              </a:rPr>
              <a:t> </a:t>
            </a:r>
            <a:r>
              <a:rPr lang="en-GB" b="1" dirty="0" err="1">
                <a:latin typeface="Comic Sans MS" panose="030F0702030302020204" pitchFamily="66" charset="0"/>
              </a:rPr>
              <a:t>cydweithio</a:t>
            </a:r>
            <a:r>
              <a:rPr lang="en-GB" b="1" dirty="0">
                <a:latin typeface="Comic Sans MS" panose="030F0702030302020204" pitchFamily="66" charset="0"/>
              </a:rPr>
              <a:t> a </a:t>
            </a:r>
            <a:r>
              <a:rPr lang="en-GB" b="1" dirty="0" err="1">
                <a:latin typeface="Comic Sans MS" panose="030F0702030302020204" pitchFamily="66" charset="0"/>
              </a:rPr>
              <a:t>gwaith</a:t>
            </a:r>
            <a:r>
              <a:rPr lang="en-GB" b="1" dirty="0">
                <a:latin typeface="Comic Sans MS" panose="030F0702030302020204" pitchFamily="66" charset="0"/>
              </a:rPr>
              <a:t> </a:t>
            </a:r>
            <a:r>
              <a:rPr lang="en-GB" b="1" dirty="0" err="1">
                <a:latin typeface="Comic Sans MS" panose="030F0702030302020204" pitchFamily="66" charset="0"/>
              </a:rPr>
              <a:t>tîm</a:t>
            </a:r>
            <a:endParaRPr lang="en-GB" b="1" dirty="0">
              <a:latin typeface="Comic Sans MS" panose="030F0702030302020204" pitchFamily="66" charset="0"/>
            </a:endParaRPr>
          </a:p>
          <a:p>
            <a:r>
              <a:rPr lang="en-GB" dirty="0">
                <a:latin typeface="Comic Sans MS" panose="030F0702030302020204" pitchFamily="66" charset="0"/>
              </a:rPr>
              <a:t>Encourages teamwork and collaboration</a:t>
            </a:r>
          </a:p>
        </p:txBody>
      </p:sp>
      <p:sp>
        <p:nvSpPr>
          <p:cNvPr id="19" name="TextBox 18">
            <a:extLst>
              <a:ext uri="{FF2B5EF4-FFF2-40B4-BE49-F238E27FC236}">
                <a16:creationId xmlns:a16="http://schemas.microsoft.com/office/drawing/2014/main" id="{78F51025-0080-768B-0A39-E5D785D63C2C}"/>
              </a:ext>
            </a:extLst>
          </p:cNvPr>
          <p:cNvSpPr txBox="1"/>
          <p:nvPr/>
        </p:nvSpPr>
        <p:spPr>
          <a:xfrm>
            <a:off x="6219032" y="4133883"/>
            <a:ext cx="2881422" cy="646331"/>
          </a:xfrm>
          <a:prstGeom prst="rect">
            <a:avLst/>
          </a:prstGeom>
          <a:noFill/>
        </p:spPr>
        <p:txBody>
          <a:bodyPr wrap="square" rtlCol="0">
            <a:spAutoFit/>
          </a:bodyPr>
          <a:lstStyle/>
          <a:p>
            <a:r>
              <a:rPr lang="en-GB" b="1" dirty="0" err="1">
                <a:latin typeface="Comic Sans MS" panose="030F0702030302020204" pitchFamily="66" charset="0"/>
              </a:rPr>
              <a:t>Datblygu</a:t>
            </a:r>
            <a:r>
              <a:rPr lang="en-GB" b="1" dirty="0">
                <a:latin typeface="Comic Sans MS" panose="030F0702030302020204" pitchFamily="66" charset="0"/>
              </a:rPr>
              <a:t> </a:t>
            </a:r>
            <a:r>
              <a:rPr lang="en-GB" b="1" dirty="0" err="1">
                <a:latin typeface="Comic Sans MS" panose="030F0702030302020204" pitchFamily="66" charset="0"/>
              </a:rPr>
              <a:t>empathi</a:t>
            </a:r>
            <a:endParaRPr lang="en-GB" b="1" dirty="0">
              <a:latin typeface="Comic Sans MS" panose="030F0702030302020204" pitchFamily="66" charset="0"/>
            </a:endParaRPr>
          </a:p>
          <a:p>
            <a:r>
              <a:rPr lang="en-GB" dirty="0">
                <a:latin typeface="Comic Sans MS" panose="030F0702030302020204" pitchFamily="66" charset="0"/>
              </a:rPr>
              <a:t>Develop empathy</a:t>
            </a:r>
          </a:p>
        </p:txBody>
      </p:sp>
      <p:sp>
        <p:nvSpPr>
          <p:cNvPr id="20" name="TextBox 19">
            <a:extLst>
              <a:ext uri="{FF2B5EF4-FFF2-40B4-BE49-F238E27FC236}">
                <a16:creationId xmlns:a16="http://schemas.microsoft.com/office/drawing/2014/main" id="{CB6BAC5E-30C0-4DFC-76DA-631FC314494D}"/>
              </a:ext>
            </a:extLst>
          </p:cNvPr>
          <p:cNvSpPr txBox="1"/>
          <p:nvPr/>
        </p:nvSpPr>
        <p:spPr>
          <a:xfrm>
            <a:off x="140775" y="6037125"/>
            <a:ext cx="6254415" cy="646331"/>
          </a:xfrm>
          <a:prstGeom prst="rect">
            <a:avLst/>
          </a:prstGeom>
          <a:noFill/>
        </p:spPr>
        <p:txBody>
          <a:bodyPr wrap="square" rtlCol="0">
            <a:spAutoFit/>
          </a:bodyPr>
          <a:lstStyle/>
          <a:p>
            <a:r>
              <a:rPr lang="en-GB" b="1" dirty="0">
                <a:latin typeface="Comic Sans MS" panose="030F0702030302020204" pitchFamily="66" charset="0"/>
              </a:rPr>
              <a:t>Gall </a:t>
            </a:r>
            <a:r>
              <a:rPr lang="en-GB" b="1" dirty="0" err="1">
                <a:latin typeface="Comic Sans MS" panose="030F0702030302020204" pitchFamily="66" charset="0"/>
              </a:rPr>
              <a:t>ddatblygu</a:t>
            </a:r>
            <a:r>
              <a:rPr lang="en-GB" b="1" dirty="0">
                <a:latin typeface="Comic Sans MS" panose="030F0702030302020204" pitchFamily="66" charset="0"/>
              </a:rPr>
              <a:t> </a:t>
            </a:r>
            <a:r>
              <a:rPr lang="en-GB" b="1" dirty="0" err="1">
                <a:latin typeface="Comic Sans MS" panose="030F0702030302020204" pitchFamily="66" charset="0"/>
              </a:rPr>
              <a:t>sgiliau</a:t>
            </a:r>
            <a:r>
              <a:rPr lang="en-GB" b="1" dirty="0">
                <a:latin typeface="Comic Sans MS" panose="030F0702030302020204" pitchFamily="66" charset="0"/>
              </a:rPr>
              <a:t> </a:t>
            </a:r>
            <a:r>
              <a:rPr lang="en-GB" b="1" dirty="0" err="1">
                <a:latin typeface="Comic Sans MS" panose="030F0702030302020204" pitchFamily="66" charset="0"/>
              </a:rPr>
              <a:t>llafar</a:t>
            </a:r>
            <a:r>
              <a:rPr lang="en-GB" b="1" dirty="0">
                <a:latin typeface="Comic Sans MS" panose="030F0702030302020204" pitchFamily="66" charset="0"/>
              </a:rPr>
              <a:t>, </a:t>
            </a:r>
            <a:r>
              <a:rPr lang="en-GB" b="1" dirty="0" err="1">
                <a:latin typeface="Comic Sans MS" panose="030F0702030302020204" pitchFamily="66" charset="0"/>
              </a:rPr>
              <a:t>iaith</a:t>
            </a:r>
            <a:r>
              <a:rPr lang="en-GB" b="1" dirty="0">
                <a:latin typeface="Comic Sans MS" panose="030F0702030302020204" pitchFamily="66" charset="0"/>
              </a:rPr>
              <a:t> a </a:t>
            </a:r>
            <a:r>
              <a:rPr lang="en-GB" b="1" dirty="0" err="1">
                <a:latin typeface="Comic Sans MS" panose="030F0702030302020204" pitchFamily="66" charset="0"/>
              </a:rPr>
              <a:t>llythrennedd</a:t>
            </a:r>
            <a:r>
              <a:rPr lang="en-GB" b="1" dirty="0">
                <a:latin typeface="Comic Sans MS" panose="030F0702030302020204" pitchFamily="66" charset="0"/>
              </a:rPr>
              <a:t>. </a:t>
            </a:r>
          </a:p>
          <a:p>
            <a:r>
              <a:rPr lang="en-GB" dirty="0">
                <a:latin typeface="Comic Sans MS" panose="030F0702030302020204" pitchFamily="66" charset="0"/>
              </a:rPr>
              <a:t>Can improve oracy, language and literacy skills.</a:t>
            </a:r>
          </a:p>
        </p:txBody>
      </p:sp>
    </p:spTree>
    <p:extLst>
      <p:ext uri="{BB962C8B-B14F-4D97-AF65-F5344CB8AC3E}">
        <p14:creationId xmlns:p14="http://schemas.microsoft.com/office/powerpoint/2010/main" val="3573686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3650237" y="230557"/>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6" name="Content Placeholder 2">
            <a:extLst>
              <a:ext uri="{FF2B5EF4-FFF2-40B4-BE49-F238E27FC236}">
                <a16:creationId xmlns:a16="http://schemas.microsoft.com/office/drawing/2014/main" id="{0820ED26-43F0-DED2-225F-541B2A89D178}"/>
              </a:ext>
            </a:extLst>
          </p:cNvPr>
          <p:cNvSpPr>
            <a:spLocks noGrp="1"/>
          </p:cNvSpPr>
          <p:nvPr/>
        </p:nvSpPr>
        <p:spPr>
          <a:xfrm>
            <a:off x="2504063" y="1683607"/>
            <a:ext cx="6140449" cy="476291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nn-NO" sz="2200" dirty="0">
                <a:solidFill>
                  <a:schemeClr val="tx1">
                    <a:alpha val="80000"/>
                  </a:schemeClr>
                </a:solidFill>
                <a:latin typeface="Comic Sans MS" panose="030F0702030302020204" pitchFamily="66" charset="0"/>
              </a:rPr>
              <a:t>Drama er </a:t>
            </a:r>
            <a:r>
              <a:rPr lang="nn-NO" sz="2200" dirty="0" err="1">
                <a:solidFill>
                  <a:schemeClr val="tx1">
                    <a:alpha val="80000"/>
                  </a:schemeClr>
                </a:solidFill>
                <a:latin typeface="Comic Sans MS" panose="030F0702030302020204" pitchFamily="66" charset="0"/>
              </a:rPr>
              <a:t>mwyn</a:t>
            </a:r>
            <a:r>
              <a:rPr lang="nn-NO" sz="2200" dirty="0">
                <a:solidFill>
                  <a:schemeClr val="tx1">
                    <a:alpha val="80000"/>
                  </a:schemeClr>
                </a:solidFill>
                <a:latin typeface="Comic Sans MS" panose="030F0702030302020204" pitchFamily="66" charset="0"/>
              </a:rPr>
              <a:t> </a:t>
            </a:r>
            <a:r>
              <a:rPr lang="nn-NO" sz="2200" dirty="0" err="1">
                <a:solidFill>
                  <a:schemeClr val="tx1">
                    <a:alpha val="80000"/>
                  </a:schemeClr>
                </a:solidFill>
                <a:latin typeface="Comic Sans MS" panose="030F0702030302020204" pitchFamily="66" charset="0"/>
              </a:rPr>
              <a:t>dod</a:t>
            </a:r>
            <a:r>
              <a:rPr lang="nn-NO" sz="2200" dirty="0">
                <a:solidFill>
                  <a:schemeClr val="tx1">
                    <a:alpha val="80000"/>
                  </a:schemeClr>
                </a:solidFill>
                <a:latin typeface="Comic Sans MS" panose="030F0702030302020204" pitchFamily="66" charset="0"/>
              </a:rPr>
              <a:t> i </a:t>
            </a:r>
            <a:r>
              <a:rPr lang="nn-NO" sz="2200" dirty="0" err="1">
                <a:solidFill>
                  <a:schemeClr val="tx1">
                    <a:alpha val="80000"/>
                  </a:schemeClr>
                </a:solidFill>
                <a:latin typeface="Comic Sans MS" panose="030F0702030302020204" pitchFamily="66" charset="0"/>
              </a:rPr>
              <a:t>adnabod</a:t>
            </a:r>
            <a:r>
              <a:rPr lang="nn-NO" sz="2200" dirty="0">
                <a:solidFill>
                  <a:schemeClr val="tx1">
                    <a:alpha val="80000"/>
                  </a:schemeClr>
                </a:solidFill>
                <a:latin typeface="Comic Sans MS" panose="030F0702030302020204" pitchFamily="66" charset="0"/>
              </a:rPr>
              <a:t> ei </a:t>
            </a:r>
            <a:r>
              <a:rPr lang="nn-NO" sz="2200" dirty="0" err="1">
                <a:solidFill>
                  <a:schemeClr val="tx1">
                    <a:alpha val="80000"/>
                  </a:schemeClr>
                </a:solidFill>
                <a:latin typeface="Comic Sans MS" panose="030F0702030302020204" pitchFamily="66" charset="0"/>
              </a:rPr>
              <a:t>gilydd</a:t>
            </a:r>
            <a:endParaRPr lang="nn-NO" sz="2200" dirty="0">
              <a:solidFill>
                <a:schemeClr val="tx1">
                  <a:alpha val="80000"/>
                </a:schemeClr>
              </a:solidFill>
              <a:latin typeface="Comic Sans MS" panose="030F0702030302020204" pitchFamily="66" charset="0"/>
            </a:endParaRPr>
          </a:p>
          <a:p>
            <a:pPr marL="0" indent="0">
              <a:buNone/>
            </a:pPr>
            <a:r>
              <a:rPr lang="en-GB" sz="2200" dirty="0">
                <a:solidFill>
                  <a:schemeClr val="tx1">
                    <a:alpha val="80000"/>
                  </a:schemeClr>
                </a:solidFill>
                <a:latin typeface="Comic Sans MS" panose="030F0702030302020204" pitchFamily="66" charset="0"/>
              </a:rPr>
              <a:t>Drama for getting to know each other</a:t>
            </a:r>
          </a:p>
          <a:p>
            <a:pPr lvl="1"/>
            <a:r>
              <a:rPr lang="en-GB" sz="2200" b="1" dirty="0">
                <a:solidFill>
                  <a:schemeClr val="tx1">
                    <a:alpha val="80000"/>
                  </a:schemeClr>
                </a:solidFill>
                <a:latin typeface="Comic Sans MS" panose="030F0702030302020204" pitchFamily="66" charset="0"/>
              </a:rPr>
              <a:t>The gate game</a:t>
            </a:r>
          </a:p>
          <a:p>
            <a:pPr lvl="1"/>
            <a:r>
              <a:rPr lang="en-GB" sz="2200" b="1" dirty="0">
                <a:solidFill>
                  <a:schemeClr val="tx1">
                    <a:alpha val="80000"/>
                  </a:schemeClr>
                </a:solidFill>
                <a:latin typeface="Comic Sans MS" panose="030F0702030302020204" pitchFamily="66" charset="0"/>
              </a:rPr>
              <a:t>Where in the world</a:t>
            </a:r>
          </a:p>
          <a:p>
            <a:pPr lvl="1"/>
            <a:endParaRPr lang="en-GB" sz="2200" dirty="0">
              <a:solidFill>
                <a:schemeClr val="tx1">
                  <a:alpha val="80000"/>
                </a:schemeClr>
              </a:solidFill>
              <a:latin typeface="Comic Sans MS" panose="030F0702030302020204" pitchFamily="66" charset="0"/>
            </a:endParaRPr>
          </a:p>
          <a:p>
            <a:pPr marL="0" indent="0">
              <a:buNone/>
            </a:pPr>
            <a:r>
              <a:rPr lang="en-GB" sz="2200" dirty="0">
                <a:solidFill>
                  <a:schemeClr val="tx1">
                    <a:alpha val="80000"/>
                  </a:schemeClr>
                </a:solidFill>
                <a:latin typeface="Comic Sans MS" panose="030F0702030302020204" pitchFamily="66" charset="0"/>
              </a:rPr>
              <a:t>Drama </a:t>
            </a:r>
            <a:r>
              <a:rPr lang="en-GB" sz="2200" dirty="0" err="1">
                <a:solidFill>
                  <a:schemeClr val="tx1">
                    <a:alpha val="80000"/>
                  </a:schemeClr>
                </a:solidFill>
                <a:latin typeface="Comic Sans MS" panose="030F0702030302020204" pitchFamily="66" charset="0"/>
              </a:rPr>
              <a:t>i</a:t>
            </a:r>
            <a:r>
              <a:rPr lang="en-GB" sz="2200" dirty="0">
                <a:solidFill>
                  <a:schemeClr val="tx1">
                    <a:alpha val="80000"/>
                  </a:schemeClr>
                </a:solidFill>
                <a:latin typeface="Comic Sans MS" panose="030F0702030302020204" pitchFamily="66" charset="0"/>
              </a:rPr>
              <a:t> </a:t>
            </a:r>
            <a:r>
              <a:rPr lang="en-GB" sz="2200" dirty="0" err="1">
                <a:solidFill>
                  <a:schemeClr val="tx1">
                    <a:alpha val="80000"/>
                  </a:schemeClr>
                </a:solidFill>
                <a:latin typeface="Comic Sans MS" panose="030F0702030302020204" pitchFamily="66" charset="0"/>
              </a:rPr>
              <a:t>gefnogi</a:t>
            </a:r>
            <a:r>
              <a:rPr lang="en-GB" sz="2200" dirty="0">
                <a:solidFill>
                  <a:schemeClr val="tx1">
                    <a:alpha val="80000"/>
                  </a:schemeClr>
                </a:solidFill>
                <a:latin typeface="Comic Sans MS" panose="030F0702030302020204" pitchFamily="66" charset="0"/>
              </a:rPr>
              <a:t> </a:t>
            </a:r>
            <a:r>
              <a:rPr lang="en-GB" sz="2200" dirty="0" err="1">
                <a:solidFill>
                  <a:schemeClr val="tx1">
                    <a:alpha val="80000"/>
                  </a:schemeClr>
                </a:solidFill>
                <a:latin typeface="Comic Sans MS" panose="030F0702030302020204" pitchFamily="66" charset="0"/>
              </a:rPr>
              <a:t>dealltwriaeth</a:t>
            </a:r>
            <a:endParaRPr lang="en-GB" sz="2200" dirty="0">
              <a:solidFill>
                <a:schemeClr val="tx1">
                  <a:alpha val="80000"/>
                </a:schemeClr>
              </a:solidFill>
              <a:latin typeface="Comic Sans MS" panose="030F0702030302020204" pitchFamily="66" charset="0"/>
            </a:endParaRPr>
          </a:p>
          <a:p>
            <a:pPr marL="0" indent="0">
              <a:buNone/>
            </a:pPr>
            <a:r>
              <a:rPr lang="en-GB" sz="2200" dirty="0">
                <a:solidFill>
                  <a:schemeClr val="tx1">
                    <a:alpha val="80000"/>
                  </a:schemeClr>
                </a:solidFill>
                <a:latin typeface="Comic Sans MS" panose="030F0702030302020204" pitchFamily="66" charset="0"/>
              </a:rPr>
              <a:t>Drama for supporting understanding</a:t>
            </a:r>
          </a:p>
          <a:p>
            <a:pPr lvl="1"/>
            <a:r>
              <a:rPr lang="en-GB" sz="2200" b="1" dirty="0">
                <a:solidFill>
                  <a:schemeClr val="tx1">
                    <a:alpha val="80000"/>
                  </a:schemeClr>
                </a:solidFill>
                <a:latin typeface="Comic Sans MS" panose="030F0702030302020204" pitchFamily="66" charset="0"/>
              </a:rPr>
              <a:t>Human timelines</a:t>
            </a:r>
          </a:p>
          <a:p>
            <a:pPr lvl="1"/>
            <a:endParaRPr lang="en-GB" sz="2200" dirty="0">
              <a:solidFill>
                <a:schemeClr val="tx1">
                  <a:alpha val="80000"/>
                </a:schemeClr>
              </a:solidFill>
              <a:latin typeface="Comic Sans MS" panose="030F0702030302020204" pitchFamily="66" charset="0"/>
            </a:endParaRPr>
          </a:p>
          <a:p>
            <a:pPr marL="0" indent="0">
              <a:buNone/>
            </a:pPr>
            <a:r>
              <a:rPr lang="en-GB" sz="2200" dirty="0">
                <a:solidFill>
                  <a:schemeClr val="tx1">
                    <a:alpha val="80000"/>
                  </a:schemeClr>
                </a:solidFill>
                <a:latin typeface="Comic Sans MS" panose="030F0702030302020204" pitchFamily="66" charset="0"/>
              </a:rPr>
              <a:t>Drama </a:t>
            </a:r>
            <a:r>
              <a:rPr lang="en-GB" sz="2200" dirty="0" err="1">
                <a:solidFill>
                  <a:schemeClr val="tx1">
                    <a:alpha val="80000"/>
                  </a:schemeClr>
                </a:solidFill>
                <a:latin typeface="Comic Sans MS" panose="030F0702030302020204" pitchFamily="66" charset="0"/>
              </a:rPr>
              <a:t>i</a:t>
            </a:r>
            <a:r>
              <a:rPr lang="en-GB" sz="2200" dirty="0">
                <a:solidFill>
                  <a:schemeClr val="tx1">
                    <a:alpha val="80000"/>
                  </a:schemeClr>
                </a:solidFill>
                <a:latin typeface="Comic Sans MS" panose="030F0702030302020204" pitchFamily="66" charset="0"/>
              </a:rPr>
              <a:t> </a:t>
            </a:r>
            <a:r>
              <a:rPr lang="en-GB" sz="2200" dirty="0" err="1">
                <a:solidFill>
                  <a:schemeClr val="tx1">
                    <a:alpha val="80000"/>
                  </a:schemeClr>
                </a:solidFill>
                <a:latin typeface="Comic Sans MS" panose="030F0702030302020204" pitchFamily="66" charset="0"/>
              </a:rPr>
              <a:t>gefnogi</a:t>
            </a:r>
            <a:r>
              <a:rPr lang="en-GB" sz="2200" dirty="0">
                <a:solidFill>
                  <a:schemeClr val="tx1">
                    <a:alpha val="80000"/>
                  </a:schemeClr>
                </a:solidFill>
                <a:latin typeface="Comic Sans MS" panose="030F0702030302020204" pitchFamily="66" charset="0"/>
              </a:rPr>
              <a:t> </a:t>
            </a:r>
            <a:r>
              <a:rPr lang="en-GB" sz="2200" dirty="0" err="1">
                <a:solidFill>
                  <a:schemeClr val="tx1">
                    <a:alpha val="80000"/>
                  </a:schemeClr>
                </a:solidFill>
                <a:latin typeface="Comic Sans MS" panose="030F0702030302020204" pitchFamily="66" charset="0"/>
              </a:rPr>
              <a:t>empathi</a:t>
            </a:r>
            <a:r>
              <a:rPr lang="en-GB" sz="2200" dirty="0">
                <a:solidFill>
                  <a:schemeClr val="tx1">
                    <a:alpha val="80000"/>
                  </a:schemeClr>
                </a:solidFill>
                <a:latin typeface="Comic Sans MS" panose="030F0702030302020204" pitchFamily="66" charset="0"/>
              </a:rPr>
              <a:t> a </a:t>
            </a:r>
            <a:r>
              <a:rPr lang="en-GB" sz="2200" dirty="0" err="1">
                <a:solidFill>
                  <a:schemeClr val="tx1">
                    <a:alpha val="80000"/>
                  </a:schemeClr>
                </a:solidFill>
                <a:latin typeface="Comic Sans MS" panose="030F0702030302020204" pitchFamily="66" charset="0"/>
              </a:rPr>
              <a:t>gwneud</a:t>
            </a:r>
            <a:r>
              <a:rPr lang="en-GB" sz="2200" dirty="0">
                <a:solidFill>
                  <a:schemeClr val="tx1">
                    <a:alpha val="80000"/>
                  </a:schemeClr>
                </a:solidFill>
                <a:latin typeface="Comic Sans MS" panose="030F0702030302020204" pitchFamily="66" charset="0"/>
              </a:rPr>
              <a:t> </a:t>
            </a:r>
            <a:r>
              <a:rPr lang="en-GB" sz="2200" dirty="0" err="1">
                <a:solidFill>
                  <a:schemeClr val="tx1">
                    <a:alpha val="80000"/>
                  </a:schemeClr>
                </a:solidFill>
                <a:latin typeface="Comic Sans MS" panose="030F0702030302020204" pitchFamily="66" charset="0"/>
              </a:rPr>
              <a:t>penderfyniadau</a:t>
            </a:r>
            <a:endParaRPr lang="en-GB" sz="2200" dirty="0">
              <a:solidFill>
                <a:schemeClr val="tx1">
                  <a:alpha val="80000"/>
                </a:schemeClr>
              </a:solidFill>
              <a:latin typeface="Comic Sans MS" panose="030F0702030302020204" pitchFamily="66" charset="0"/>
            </a:endParaRPr>
          </a:p>
          <a:p>
            <a:pPr marL="0" indent="0">
              <a:buNone/>
            </a:pPr>
            <a:r>
              <a:rPr lang="en-GB" sz="2200" dirty="0">
                <a:solidFill>
                  <a:schemeClr val="tx1">
                    <a:alpha val="80000"/>
                  </a:schemeClr>
                </a:solidFill>
                <a:latin typeface="Comic Sans MS" panose="030F0702030302020204" pitchFamily="66" charset="0"/>
              </a:rPr>
              <a:t>Drama to support empathy and decision making</a:t>
            </a:r>
          </a:p>
          <a:p>
            <a:pPr lvl="1"/>
            <a:r>
              <a:rPr lang="en-GB" sz="2200" b="1" dirty="0">
                <a:solidFill>
                  <a:schemeClr val="tx1">
                    <a:alpha val="80000"/>
                  </a:schemeClr>
                </a:solidFill>
                <a:latin typeface="Comic Sans MS" panose="030F0702030302020204" pitchFamily="66" charset="0"/>
              </a:rPr>
              <a:t>Where do you stand</a:t>
            </a:r>
          </a:p>
          <a:p>
            <a:pPr lvl="1"/>
            <a:r>
              <a:rPr lang="en-GB" sz="2200" b="1" dirty="0">
                <a:solidFill>
                  <a:schemeClr val="tx1">
                    <a:alpha val="80000"/>
                  </a:schemeClr>
                </a:solidFill>
                <a:latin typeface="Comic Sans MS" panose="030F0702030302020204" pitchFamily="66" charset="0"/>
              </a:rPr>
              <a:t>Conscience Alley</a:t>
            </a:r>
          </a:p>
        </p:txBody>
      </p:sp>
    </p:spTree>
    <p:extLst>
      <p:ext uri="{BB962C8B-B14F-4D97-AF65-F5344CB8AC3E}">
        <p14:creationId xmlns:p14="http://schemas.microsoft.com/office/powerpoint/2010/main" val="2079652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3515602" y="230557"/>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6" name="TextBox 9">
            <a:extLst>
              <a:ext uri="{FF2B5EF4-FFF2-40B4-BE49-F238E27FC236}">
                <a16:creationId xmlns:a16="http://schemas.microsoft.com/office/drawing/2014/main" id="{73909C4A-0970-FE91-CDF6-A32CD83B3558}"/>
              </a:ext>
            </a:extLst>
          </p:cNvPr>
          <p:cNvSpPr txBox="1"/>
          <p:nvPr/>
        </p:nvSpPr>
        <p:spPr>
          <a:xfrm>
            <a:off x="0" y="6087502"/>
            <a:ext cx="10164487" cy="46166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GB" sz="2400" dirty="0">
                <a:solidFill>
                  <a:schemeClr val="tx1">
                    <a:alpha val="80000"/>
                  </a:schemeClr>
                </a:solidFill>
                <a:latin typeface="Comic Sans MS" panose="030F0702030302020204" pitchFamily="66" charset="0"/>
              </a:rPr>
              <a:t>Farmer, D (2011) Learning through Drama in the Primary Years</a:t>
            </a:r>
            <a:r>
              <a:rPr lang="en-GB" sz="1800" dirty="0">
                <a:solidFill>
                  <a:schemeClr val="bg1">
                    <a:alpha val="80000"/>
                  </a:schemeClr>
                </a:solidFill>
              </a:rPr>
              <a:t>. </a:t>
            </a:r>
          </a:p>
        </p:txBody>
      </p:sp>
      <p:pic>
        <p:nvPicPr>
          <p:cNvPr id="1026" name="Picture 2" descr="Learning Through Drama in the Primary Years : David Farmer, David Hurtado:  Amazon.co.uk: Books">
            <a:extLst>
              <a:ext uri="{FF2B5EF4-FFF2-40B4-BE49-F238E27FC236}">
                <a16:creationId xmlns:a16="http://schemas.microsoft.com/office/drawing/2014/main" id="{F006C950-3560-3860-5FA1-AE7413A84D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923679" y="815332"/>
            <a:ext cx="3410417" cy="511385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E2E27F31-727C-D96D-886D-680E61ED6EF7}"/>
              </a:ext>
            </a:extLst>
          </p:cNvPr>
          <p:cNvSpPr>
            <a:spLocks noGrp="1"/>
          </p:cNvSpPr>
          <p:nvPr/>
        </p:nvSpPr>
        <p:spPr>
          <a:xfrm>
            <a:off x="6246521" y="1400412"/>
            <a:ext cx="2992772" cy="369050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solidFill>
                  <a:schemeClr val="tx1">
                    <a:alpha val="80000"/>
                  </a:schemeClr>
                </a:solidFill>
                <a:latin typeface="Comic Sans MS" panose="030F0702030302020204" pitchFamily="66" charset="0"/>
              </a:rPr>
              <a:t>Play is a natural part of children’s lives</a:t>
            </a:r>
          </a:p>
          <a:p>
            <a:pPr marL="0" indent="0">
              <a:buNone/>
            </a:pPr>
            <a:endParaRPr lang="en-GB" sz="2400" dirty="0">
              <a:solidFill>
                <a:schemeClr val="tx1">
                  <a:alpha val="80000"/>
                </a:schemeClr>
              </a:solidFill>
              <a:latin typeface="Comic Sans MS" panose="030F0702030302020204" pitchFamily="66" charset="0"/>
            </a:endParaRPr>
          </a:p>
          <a:p>
            <a:r>
              <a:rPr lang="en-GB" sz="2400" dirty="0">
                <a:solidFill>
                  <a:schemeClr val="tx1">
                    <a:alpha val="80000"/>
                  </a:schemeClr>
                </a:solidFill>
                <a:latin typeface="Comic Sans MS" panose="030F0702030302020204" pitchFamily="66" charset="0"/>
              </a:rPr>
              <a:t>Imaginative and multisensory</a:t>
            </a:r>
          </a:p>
          <a:p>
            <a:pPr marL="0" indent="0">
              <a:buNone/>
            </a:pPr>
            <a:endParaRPr lang="en-GB" sz="2400" dirty="0">
              <a:solidFill>
                <a:schemeClr val="tx1">
                  <a:alpha val="80000"/>
                </a:schemeClr>
              </a:solidFill>
              <a:latin typeface="Comic Sans MS" panose="030F0702030302020204" pitchFamily="66" charset="0"/>
            </a:endParaRPr>
          </a:p>
          <a:p>
            <a:r>
              <a:rPr lang="en-GB" sz="2400" dirty="0">
                <a:solidFill>
                  <a:schemeClr val="tx1">
                    <a:alpha val="80000"/>
                  </a:schemeClr>
                </a:solidFill>
                <a:latin typeface="Comic Sans MS" panose="030F0702030302020204" pitchFamily="66" charset="0"/>
              </a:rPr>
              <a:t>Strong links with social, literacy and wider skill development</a:t>
            </a:r>
          </a:p>
          <a:p>
            <a:endParaRPr lang="en-GB" sz="1500" dirty="0">
              <a:solidFill>
                <a:schemeClr val="bg1">
                  <a:alpha val="80000"/>
                </a:schemeClr>
              </a:solidFill>
            </a:endParaRPr>
          </a:p>
          <a:p>
            <a:pPr marL="0" indent="0">
              <a:buNone/>
            </a:pPr>
            <a:endParaRPr lang="en-GB" sz="1500" dirty="0">
              <a:solidFill>
                <a:schemeClr val="bg1">
                  <a:alpha val="80000"/>
                </a:schemeClr>
              </a:solidFill>
            </a:endParaRPr>
          </a:p>
          <a:p>
            <a:pPr marL="0" indent="0">
              <a:buNone/>
            </a:pPr>
            <a:endParaRPr lang="en-GB" sz="1500" dirty="0">
              <a:solidFill>
                <a:schemeClr val="bg1">
                  <a:alpha val="80000"/>
                </a:schemeClr>
              </a:solidFill>
            </a:endParaRPr>
          </a:p>
          <a:p>
            <a:pPr marL="0" indent="0">
              <a:buNone/>
            </a:pPr>
            <a:endParaRPr lang="en-GB" sz="1500" dirty="0">
              <a:solidFill>
                <a:schemeClr val="bg1">
                  <a:alpha val="80000"/>
                </a:schemeClr>
              </a:solidFill>
            </a:endParaRPr>
          </a:p>
        </p:txBody>
      </p:sp>
      <p:sp>
        <p:nvSpPr>
          <p:cNvPr id="13" name="TextBox 11">
            <a:extLst>
              <a:ext uri="{FF2B5EF4-FFF2-40B4-BE49-F238E27FC236}">
                <a16:creationId xmlns:a16="http://schemas.microsoft.com/office/drawing/2014/main" id="{05AAA9B6-7D1D-42C9-8DA4-DC7986A954C0}"/>
              </a:ext>
            </a:extLst>
          </p:cNvPr>
          <p:cNvSpPr txBox="1"/>
          <p:nvPr/>
        </p:nvSpPr>
        <p:spPr>
          <a:xfrm>
            <a:off x="-45988" y="1415955"/>
            <a:ext cx="3561590" cy="3785652"/>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GB" sz="2000" b="1" dirty="0">
                <a:latin typeface="Comic Sans MS" panose="030F0702030302020204" pitchFamily="66" charset="0"/>
              </a:rPr>
              <a:t>Mae </a:t>
            </a:r>
            <a:r>
              <a:rPr lang="en-GB" sz="2000" b="1" dirty="0" err="1">
                <a:latin typeface="Comic Sans MS" panose="030F0702030302020204" pitchFamily="66" charset="0"/>
              </a:rPr>
              <a:t>chwarae</a:t>
            </a:r>
            <a:r>
              <a:rPr lang="en-GB" sz="2000" b="1" dirty="0">
                <a:latin typeface="Comic Sans MS" panose="030F0702030302020204" pitchFamily="66" charset="0"/>
              </a:rPr>
              <a:t> yn </a:t>
            </a:r>
            <a:r>
              <a:rPr lang="en-GB" sz="2000" b="1" dirty="0" err="1">
                <a:latin typeface="Comic Sans MS" panose="030F0702030302020204" pitchFamily="66" charset="0"/>
              </a:rPr>
              <a:t>rhan</a:t>
            </a:r>
            <a:r>
              <a:rPr lang="en-GB" sz="2000" b="1" dirty="0">
                <a:latin typeface="Comic Sans MS" panose="030F0702030302020204" pitchFamily="66" charset="0"/>
              </a:rPr>
              <a:t> </a:t>
            </a:r>
            <a:r>
              <a:rPr lang="en-GB" sz="2000" b="1" dirty="0" err="1">
                <a:latin typeface="Comic Sans MS" panose="030F0702030302020204" pitchFamily="66" charset="0"/>
              </a:rPr>
              <a:t>naturiol</a:t>
            </a:r>
            <a:r>
              <a:rPr lang="en-GB" sz="2000" b="1" dirty="0">
                <a:latin typeface="Comic Sans MS" panose="030F0702030302020204" pitchFamily="66" charset="0"/>
              </a:rPr>
              <a:t> o </a:t>
            </a:r>
            <a:r>
              <a:rPr lang="en-GB" sz="2000" b="1" dirty="0" err="1">
                <a:latin typeface="Comic Sans MS" panose="030F0702030302020204" pitchFamily="66" charset="0"/>
              </a:rPr>
              <a:t>fywydau</a:t>
            </a:r>
            <a:r>
              <a:rPr lang="en-GB" sz="2000" b="1" dirty="0">
                <a:latin typeface="Comic Sans MS" panose="030F0702030302020204" pitchFamily="66" charset="0"/>
              </a:rPr>
              <a:t> </a:t>
            </a:r>
          </a:p>
          <a:p>
            <a:r>
              <a:rPr lang="en-GB" sz="2000" b="1" dirty="0">
                <a:latin typeface="Comic Sans MS" panose="030F0702030302020204" pitchFamily="66" charset="0"/>
              </a:rPr>
              <a:t>    plant</a:t>
            </a:r>
          </a:p>
          <a:p>
            <a:endParaRPr lang="en-GB" sz="2000" b="1" dirty="0">
              <a:latin typeface="Comic Sans MS" panose="030F0702030302020204" pitchFamily="66" charset="0"/>
            </a:endParaRPr>
          </a:p>
          <a:p>
            <a:pPr marL="285750" indent="-285750">
              <a:buFont typeface="Arial" panose="020B0604020202020204" pitchFamily="34" charset="0"/>
              <a:buChar char="•"/>
            </a:pPr>
            <a:r>
              <a:rPr lang="en-GB" sz="2000" b="1" dirty="0" err="1">
                <a:latin typeface="Comic Sans MS" panose="030F0702030302020204" pitchFamily="66" charset="0"/>
              </a:rPr>
              <a:t>Llawn</a:t>
            </a:r>
            <a:r>
              <a:rPr lang="en-GB" sz="2000" b="1" dirty="0">
                <a:latin typeface="Comic Sans MS" panose="030F0702030302020204" pitchFamily="66" charset="0"/>
              </a:rPr>
              <a:t> </a:t>
            </a:r>
            <a:r>
              <a:rPr lang="en-GB" sz="2000" b="1" dirty="0" err="1">
                <a:latin typeface="Comic Sans MS" panose="030F0702030302020204" pitchFamily="66" charset="0"/>
              </a:rPr>
              <a:t>dychymyg</a:t>
            </a:r>
            <a:r>
              <a:rPr lang="en-GB" sz="2000" b="1" dirty="0">
                <a:latin typeface="Comic Sans MS" panose="030F0702030302020204" pitchFamily="66" charset="0"/>
              </a:rPr>
              <a:t> ac </a:t>
            </a:r>
            <a:r>
              <a:rPr lang="en-GB" sz="2000" b="1" dirty="0" err="1">
                <a:latin typeface="Comic Sans MS" panose="030F0702030302020204" pitchFamily="66" charset="0"/>
              </a:rPr>
              <a:t>amlsain</a:t>
            </a:r>
            <a:endParaRPr lang="en-GB" sz="2000" b="1" dirty="0">
              <a:latin typeface="Comic Sans MS" panose="030F0702030302020204" pitchFamily="66" charset="0"/>
            </a:endParaRPr>
          </a:p>
          <a:p>
            <a:endParaRPr lang="en-GB" sz="2000" b="1" dirty="0">
              <a:latin typeface="Comic Sans MS" panose="030F0702030302020204" pitchFamily="66" charset="0"/>
            </a:endParaRPr>
          </a:p>
          <a:p>
            <a:pPr marL="285750" indent="-285750">
              <a:buFont typeface="Arial" panose="020B0604020202020204" pitchFamily="34" charset="0"/>
              <a:buChar char="•"/>
            </a:pPr>
            <a:r>
              <a:rPr lang="en-GB" sz="2000" b="1" dirty="0" err="1">
                <a:latin typeface="Comic Sans MS" panose="030F0702030302020204" pitchFamily="66" charset="0"/>
              </a:rPr>
              <a:t>Cysylltiadau</a:t>
            </a:r>
            <a:r>
              <a:rPr lang="en-GB" sz="2000" b="1" dirty="0">
                <a:latin typeface="Comic Sans MS" panose="030F0702030302020204" pitchFamily="66" charset="0"/>
              </a:rPr>
              <a:t> </a:t>
            </a:r>
            <a:r>
              <a:rPr lang="en-GB" sz="2000" b="1" dirty="0" err="1">
                <a:latin typeface="Comic Sans MS" panose="030F0702030302020204" pitchFamily="66" charset="0"/>
              </a:rPr>
              <a:t>cryf</a:t>
            </a:r>
            <a:r>
              <a:rPr lang="en-GB" sz="2000" b="1" dirty="0">
                <a:latin typeface="Comic Sans MS" panose="030F0702030302020204" pitchFamily="66" charset="0"/>
              </a:rPr>
              <a:t> â </a:t>
            </a:r>
            <a:r>
              <a:rPr lang="en-GB" sz="2000" b="1" dirty="0" err="1">
                <a:latin typeface="Comic Sans MS" panose="030F0702030302020204" pitchFamily="66" charset="0"/>
              </a:rPr>
              <a:t>datblygiad</a:t>
            </a:r>
            <a:r>
              <a:rPr lang="en-GB" sz="2000" b="1" dirty="0">
                <a:latin typeface="Comic Sans MS" panose="030F0702030302020204" pitchFamily="66" charset="0"/>
              </a:rPr>
              <a:t> </a:t>
            </a:r>
            <a:r>
              <a:rPr lang="en-GB" sz="2000" b="1" dirty="0" err="1">
                <a:latin typeface="Comic Sans MS" panose="030F0702030302020204" pitchFamily="66" charset="0"/>
              </a:rPr>
              <a:t>sgiliau</a:t>
            </a:r>
            <a:r>
              <a:rPr lang="en-GB" sz="2000" b="1" dirty="0">
                <a:latin typeface="Comic Sans MS" panose="030F0702030302020204" pitchFamily="66" charset="0"/>
              </a:rPr>
              <a:t> </a:t>
            </a:r>
            <a:r>
              <a:rPr lang="en-GB" sz="2000" b="1" dirty="0" err="1">
                <a:latin typeface="Comic Sans MS" panose="030F0702030302020204" pitchFamily="66" charset="0"/>
              </a:rPr>
              <a:t>cymdeithasol</a:t>
            </a:r>
            <a:r>
              <a:rPr lang="en-GB" sz="2000" b="1" dirty="0">
                <a:latin typeface="Comic Sans MS" panose="030F0702030302020204" pitchFamily="66" charset="0"/>
              </a:rPr>
              <a:t>, </a:t>
            </a:r>
            <a:r>
              <a:rPr lang="en-GB" sz="2000" b="1" dirty="0" err="1">
                <a:latin typeface="Comic Sans MS" panose="030F0702030302020204" pitchFamily="66" charset="0"/>
              </a:rPr>
              <a:t>llythrennedd</a:t>
            </a:r>
            <a:r>
              <a:rPr lang="en-GB" sz="2000" b="1" dirty="0">
                <a:latin typeface="Comic Sans MS" panose="030F0702030302020204" pitchFamily="66" charset="0"/>
              </a:rPr>
              <a:t> ac</a:t>
            </a:r>
          </a:p>
          <a:p>
            <a:r>
              <a:rPr lang="en-GB" sz="2000" b="1" dirty="0">
                <a:latin typeface="Comic Sans MS" panose="030F0702030302020204" pitchFamily="66" charset="0"/>
              </a:rPr>
              <a:t>    </a:t>
            </a:r>
            <a:r>
              <a:rPr lang="en-GB" sz="2000" b="1" dirty="0" err="1">
                <a:latin typeface="Comic Sans MS" panose="030F0702030302020204" pitchFamily="66" charset="0"/>
              </a:rPr>
              <a:t>ehangach</a:t>
            </a:r>
            <a:endParaRPr lang="en-GB" sz="2000" b="1" dirty="0">
              <a:latin typeface="Comic Sans MS" panose="030F0702030302020204" pitchFamily="66" charset="0"/>
            </a:endParaRPr>
          </a:p>
        </p:txBody>
      </p:sp>
    </p:spTree>
    <p:extLst>
      <p:ext uri="{BB962C8B-B14F-4D97-AF65-F5344CB8AC3E}">
        <p14:creationId xmlns:p14="http://schemas.microsoft.com/office/powerpoint/2010/main" val="3995599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3515602" y="230557"/>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4" name="TextBox 6">
            <a:extLst>
              <a:ext uri="{FF2B5EF4-FFF2-40B4-BE49-F238E27FC236}">
                <a16:creationId xmlns:a16="http://schemas.microsoft.com/office/drawing/2014/main" id="{499CFE04-A84A-2AA6-F7D1-91C0A827CF0B}"/>
              </a:ext>
            </a:extLst>
          </p:cNvPr>
          <p:cNvSpPr txBox="1"/>
          <p:nvPr/>
        </p:nvSpPr>
        <p:spPr>
          <a:xfrm>
            <a:off x="2653443" y="6406623"/>
            <a:ext cx="5407863" cy="727095"/>
          </a:xfrm>
          <a:prstGeom prst="rect">
            <a:avLst/>
          </a:prstGeom>
        </p:spPr>
        <p:txBody>
          <a:bodyPr vert="horz" lIns="91440" tIns="45720" rIns="91440" bIns="45720" rtlCol="0" anchor="t">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700" dirty="0">
                <a:hlinkClick r:id="rId8"/>
              </a:rPr>
              <a:t>https://www.youtube.com/watch?v=H0NvdmQoNx0</a:t>
            </a:r>
            <a:r>
              <a:rPr lang="en-US" sz="1700" dirty="0"/>
              <a:t> </a:t>
            </a:r>
          </a:p>
        </p:txBody>
      </p:sp>
      <p:sp>
        <p:nvSpPr>
          <p:cNvPr id="8" name="Title 1">
            <a:extLst>
              <a:ext uri="{FF2B5EF4-FFF2-40B4-BE49-F238E27FC236}">
                <a16:creationId xmlns:a16="http://schemas.microsoft.com/office/drawing/2014/main" id="{1D423738-0DD8-9FD2-B85E-D8B51C2C8731}"/>
              </a:ext>
            </a:extLst>
          </p:cNvPr>
          <p:cNvSpPr>
            <a:spLocks noGrp="1"/>
          </p:cNvSpPr>
          <p:nvPr/>
        </p:nvSpPr>
        <p:spPr>
          <a:xfrm>
            <a:off x="891961" y="599809"/>
            <a:ext cx="9009364" cy="107422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000" dirty="0">
                <a:latin typeface="Comic Sans MS" panose="030F0702030302020204" pitchFamily="66" charset="0"/>
              </a:rPr>
              <a:t>A route to ‘</a:t>
            </a:r>
            <a:r>
              <a:rPr lang="en-US" sz="2000" dirty="0" err="1">
                <a:latin typeface="Comic Sans MS" panose="030F0702030302020204" pitchFamily="66" charset="0"/>
              </a:rPr>
              <a:t>botheredness</a:t>
            </a:r>
            <a:r>
              <a:rPr lang="en-US" sz="2000" dirty="0">
                <a:latin typeface="Comic Sans MS" panose="030F0702030302020204" pitchFamily="66" charset="0"/>
              </a:rPr>
              <a:t>’ (Aiming for Excellence Conference).</a:t>
            </a:r>
          </a:p>
          <a:p>
            <a:endParaRPr lang="en-US" sz="2000" dirty="0">
              <a:latin typeface="Comic Sans MS" panose="030F0702030302020204" pitchFamily="66" charset="0"/>
            </a:endParaRPr>
          </a:p>
          <a:p>
            <a:r>
              <a:rPr lang="en-US" sz="2000" dirty="0">
                <a:latin typeface="Comic Sans MS" panose="030F0702030302020204" pitchFamily="66" charset="0"/>
              </a:rPr>
              <a:t>Hywel Roberts – because we care.</a:t>
            </a:r>
          </a:p>
        </p:txBody>
      </p:sp>
      <p:pic>
        <p:nvPicPr>
          <p:cNvPr id="10" name="Picture 9">
            <a:extLst>
              <a:ext uri="{FF2B5EF4-FFF2-40B4-BE49-F238E27FC236}">
                <a16:creationId xmlns:a16="http://schemas.microsoft.com/office/drawing/2014/main" id="{DE98327C-34C6-04F8-74D2-FC27C124E466}"/>
              </a:ext>
            </a:extLst>
          </p:cNvPr>
          <p:cNvPicPr>
            <a:picLocks noChangeAspect="1"/>
          </p:cNvPicPr>
          <p:nvPr/>
        </p:nvPicPr>
        <p:blipFill rotWithShape="1">
          <a:blip r:embed="rId9"/>
          <a:srcRect t="4531" r="31045" b="4559"/>
          <a:stretch/>
        </p:blipFill>
        <p:spPr>
          <a:xfrm>
            <a:off x="2215000" y="1967432"/>
            <a:ext cx="5407864" cy="4277864"/>
          </a:xfrm>
          <a:prstGeom prst="rect">
            <a:avLst/>
          </a:prstGeom>
        </p:spPr>
      </p:pic>
    </p:spTree>
    <p:extLst>
      <p:ext uri="{BB962C8B-B14F-4D97-AF65-F5344CB8AC3E}">
        <p14:creationId xmlns:p14="http://schemas.microsoft.com/office/powerpoint/2010/main" val="1964212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3515602" y="230557"/>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8" name="TextBox 7">
            <a:extLst>
              <a:ext uri="{FF2B5EF4-FFF2-40B4-BE49-F238E27FC236}">
                <a16:creationId xmlns:a16="http://schemas.microsoft.com/office/drawing/2014/main" id="{1FDBBB89-A956-64AA-EF5E-38EF1A447DAA}"/>
              </a:ext>
            </a:extLst>
          </p:cNvPr>
          <p:cNvSpPr txBox="1"/>
          <p:nvPr/>
        </p:nvSpPr>
        <p:spPr>
          <a:xfrm>
            <a:off x="736287" y="1324689"/>
            <a:ext cx="8267467" cy="3108543"/>
          </a:xfrm>
          <a:prstGeom prst="rect">
            <a:avLst/>
          </a:prstGeom>
          <a:noFill/>
        </p:spPr>
        <p:txBody>
          <a:bodyPr wrap="square">
            <a:spAutoFit/>
          </a:bodyPr>
          <a:lstStyle/>
          <a:p>
            <a:pPr marL="0" indent="0">
              <a:buNone/>
            </a:pPr>
            <a:r>
              <a:rPr lang="en-GB" sz="2800" dirty="0">
                <a:latin typeface="Comic Sans MS" panose="030F0702030302020204" pitchFamily="66" charset="0"/>
              </a:rPr>
              <a:t>“</a:t>
            </a:r>
            <a:r>
              <a:rPr lang="en-GB" sz="2800" b="0" i="0" dirty="0">
                <a:effectLst/>
                <a:latin typeface="Comic Sans MS" panose="030F0702030302020204" pitchFamily="66" charset="0"/>
              </a:rPr>
              <a:t>Research from the last 30 years shows that stories are indeed special. Stories are easy to comprehend and easy to remember, and that's true not just because people pay close attention to stories; there is something inherent in the story format that makes them easy to understand and remember.”</a:t>
            </a:r>
          </a:p>
        </p:txBody>
      </p:sp>
      <p:sp>
        <p:nvSpPr>
          <p:cNvPr id="12" name="TextBox 11">
            <a:extLst>
              <a:ext uri="{FF2B5EF4-FFF2-40B4-BE49-F238E27FC236}">
                <a16:creationId xmlns:a16="http://schemas.microsoft.com/office/drawing/2014/main" id="{FD0B8DF5-40ED-EA2B-A9B3-C84DCBF04832}"/>
              </a:ext>
            </a:extLst>
          </p:cNvPr>
          <p:cNvSpPr txBox="1"/>
          <p:nvPr/>
        </p:nvSpPr>
        <p:spPr>
          <a:xfrm>
            <a:off x="736287" y="5534855"/>
            <a:ext cx="8913997" cy="584775"/>
          </a:xfrm>
          <a:prstGeom prst="rect">
            <a:avLst/>
          </a:prstGeom>
          <a:noFill/>
        </p:spPr>
        <p:txBody>
          <a:bodyPr wrap="square">
            <a:spAutoFit/>
          </a:bodyPr>
          <a:lstStyle/>
          <a:p>
            <a:pPr marL="0" indent="0">
              <a:buNone/>
            </a:pPr>
            <a:r>
              <a:rPr lang="en-GB" sz="1600" dirty="0">
                <a:latin typeface="Helvetica Neue"/>
              </a:rPr>
              <a:t>Willingham, D (2004) ‘The Privileged Status of Story’. </a:t>
            </a:r>
            <a:r>
              <a:rPr lang="en-GB" sz="1600" i="1" dirty="0">
                <a:latin typeface="Helvetica Neue"/>
              </a:rPr>
              <a:t>American Educator. </a:t>
            </a:r>
            <a:r>
              <a:rPr lang="en-GB" sz="1600" dirty="0">
                <a:latin typeface="Helvetica Neue"/>
              </a:rPr>
              <a:t>Available from: </a:t>
            </a:r>
            <a:r>
              <a:rPr lang="en-GB" sz="1600" dirty="0">
                <a:latin typeface="Helvetica Neue"/>
                <a:hlinkClick r:id="rId8"/>
              </a:rPr>
              <a:t>https://www.aft.org/periodical/american-educator/summer-2004/ask-cognitive-scientist</a:t>
            </a:r>
            <a:r>
              <a:rPr lang="en-GB" sz="1600" dirty="0">
                <a:latin typeface="Helvetica Neue"/>
              </a:rPr>
              <a:t> </a:t>
            </a:r>
            <a:endParaRPr lang="en-GB" sz="1600" i="1" dirty="0"/>
          </a:p>
        </p:txBody>
      </p:sp>
    </p:spTree>
    <p:extLst>
      <p:ext uri="{BB962C8B-B14F-4D97-AF65-F5344CB8AC3E}">
        <p14:creationId xmlns:p14="http://schemas.microsoft.com/office/powerpoint/2010/main" val="2397611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4087803" y="160079"/>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6" name="TextBox 5">
            <a:extLst>
              <a:ext uri="{FF2B5EF4-FFF2-40B4-BE49-F238E27FC236}">
                <a16:creationId xmlns:a16="http://schemas.microsoft.com/office/drawing/2014/main" id="{AE8F8C12-B000-CB7B-56DA-5D487D31A19B}"/>
              </a:ext>
            </a:extLst>
          </p:cNvPr>
          <p:cNvSpPr txBox="1"/>
          <p:nvPr/>
        </p:nvSpPr>
        <p:spPr>
          <a:xfrm>
            <a:off x="1227913" y="2213345"/>
            <a:ext cx="7678388" cy="4031873"/>
          </a:xfrm>
          <a:prstGeom prst="rect">
            <a:avLst/>
          </a:prstGeom>
          <a:noFill/>
        </p:spPr>
        <p:txBody>
          <a:bodyPr wrap="square">
            <a:spAutoFit/>
          </a:bodyPr>
          <a:lstStyle/>
          <a:p>
            <a:pPr algn="l"/>
            <a:r>
              <a:rPr lang="en-GB" sz="3200" b="0" i="0" dirty="0">
                <a:effectLst/>
                <a:latin typeface="Comic Sans MS" panose="030F0702030302020204" pitchFamily="66" charset="0"/>
              </a:rPr>
              <a:t>I regard the theatre as the greatest of all art forms, the most immediate way in which a human being can share with another the sense of what it is to be a human being.</a:t>
            </a:r>
          </a:p>
          <a:p>
            <a:pPr algn="l"/>
            <a:endParaRPr lang="en-GB" sz="3200" b="0" i="0" dirty="0">
              <a:effectLst/>
              <a:latin typeface="Comic Sans MS" panose="030F0702030302020204" pitchFamily="66" charset="0"/>
            </a:endParaRPr>
          </a:p>
          <a:p>
            <a:pPr algn="l"/>
            <a:r>
              <a:rPr lang="en-GB" sz="3200" dirty="0">
                <a:latin typeface="Comic Sans MS" panose="030F0702030302020204" pitchFamily="66" charset="0"/>
              </a:rPr>
              <a:t>					</a:t>
            </a:r>
          </a:p>
          <a:p>
            <a:pPr algn="l"/>
            <a:r>
              <a:rPr lang="en-GB" sz="3200" b="0" i="0" dirty="0">
                <a:effectLst/>
                <a:latin typeface="Comic Sans MS" panose="030F0702030302020204" pitchFamily="66" charset="0"/>
              </a:rPr>
              <a:t>					Oscar Wilde.</a:t>
            </a:r>
          </a:p>
        </p:txBody>
      </p:sp>
      <p:pic>
        <p:nvPicPr>
          <p:cNvPr id="7" name="Picture 6" descr="A blue quote marks on a black background&#10;&#10;Description automatically generated">
            <a:extLst>
              <a:ext uri="{FF2B5EF4-FFF2-40B4-BE49-F238E27FC236}">
                <a16:creationId xmlns:a16="http://schemas.microsoft.com/office/drawing/2014/main" id="{5C5A79B1-4ADB-CE27-A6A2-45C05660BA0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H="1">
            <a:off x="0" y="1244244"/>
            <a:ext cx="1767056" cy="1722903"/>
          </a:xfrm>
          <a:prstGeom prst="rect">
            <a:avLst/>
          </a:prstGeom>
        </p:spPr>
      </p:pic>
      <p:pic>
        <p:nvPicPr>
          <p:cNvPr id="13" name="Picture 12" descr="A blue quote marks on a black background&#10;&#10;Description automatically generated">
            <a:extLst>
              <a:ext uri="{FF2B5EF4-FFF2-40B4-BE49-F238E27FC236}">
                <a16:creationId xmlns:a16="http://schemas.microsoft.com/office/drawing/2014/main" id="{140FAC37-439C-EB18-4FA5-B6BE7C4518CB}"/>
              </a:ext>
            </a:extLst>
          </p:cNvPr>
          <p:cNvPicPr>
            <a:picLocks noChangeAspect="1"/>
          </p:cNvPicPr>
          <p:nvPr/>
        </p:nvPicPr>
        <p:blipFill>
          <a:blip r:embed="rId8">
            <a:alphaModFix/>
            <a:extLst>
              <a:ext uri="{28A0092B-C50C-407E-A947-70E740481C1C}">
                <a14:useLocalDpi xmlns:a14="http://schemas.microsoft.com/office/drawing/2010/main" val="0"/>
              </a:ext>
            </a:extLst>
          </a:blip>
          <a:stretch>
            <a:fillRect/>
          </a:stretch>
        </p:blipFill>
        <p:spPr>
          <a:xfrm>
            <a:off x="4629681" y="3983060"/>
            <a:ext cx="1722903" cy="1722903"/>
          </a:xfrm>
          <a:prstGeom prst="rect">
            <a:avLst/>
          </a:prstGeom>
          <a:effectLst>
            <a:reflection endPos="0" dist="50800" dir="5400000" sy="-100000" algn="bl" rotWithShape="0"/>
          </a:effectLst>
        </p:spPr>
      </p:pic>
    </p:spTree>
    <p:extLst>
      <p:ext uri="{BB962C8B-B14F-4D97-AF65-F5344CB8AC3E}">
        <p14:creationId xmlns:p14="http://schemas.microsoft.com/office/powerpoint/2010/main" val="2209766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8" name="TextBox 7">
            <a:extLst>
              <a:ext uri="{FF2B5EF4-FFF2-40B4-BE49-F238E27FC236}">
                <a16:creationId xmlns:a16="http://schemas.microsoft.com/office/drawing/2014/main" id="{B4707DD3-E9C0-73BC-A5FA-A2A8735A43DB}"/>
              </a:ext>
            </a:extLst>
          </p:cNvPr>
          <p:cNvSpPr txBox="1"/>
          <p:nvPr/>
        </p:nvSpPr>
        <p:spPr>
          <a:xfrm>
            <a:off x="1930276" y="865297"/>
            <a:ext cx="6304933" cy="523220"/>
          </a:xfrm>
          <a:prstGeom prst="rect">
            <a:avLst/>
          </a:prstGeom>
          <a:noFill/>
        </p:spPr>
        <p:txBody>
          <a:bodyPr wrap="square" rtlCol="0">
            <a:spAutoFit/>
          </a:bodyPr>
          <a:lstStyle/>
          <a:p>
            <a:r>
              <a:rPr lang="en-GB" sz="2800" b="1" dirty="0">
                <a:latin typeface="Comic Sans MS" panose="030F0702030302020204" pitchFamily="66" charset="0"/>
              </a:rPr>
              <a:t>GWEITHGAREDDAU/ </a:t>
            </a:r>
            <a:r>
              <a:rPr lang="en-GB" sz="2800" dirty="0">
                <a:latin typeface="Comic Sans MS" panose="030F0702030302020204" pitchFamily="66" charset="0"/>
              </a:rPr>
              <a:t>ACIVITIES</a:t>
            </a:r>
          </a:p>
        </p:txBody>
      </p:sp>
      <p:sp>
        <p:nvSpPr>
          <p:cNvPr id="2" name="TextBox 1">
            <a:extLst>
              <a:ext uri="{FF2B5EF4-FFF2-40B4-BE49-F238E27FC236}">
                <a16:creationId xmlns:a16="http://schemas.microsoft.com/office/drawing/2014/main" id="{529D8369-1017-D162-A4DF-42FB95E3B0FA}"/>
              </a:ext>
            </a:extLst>
          </p:cNvPr>
          <p:cNvSpPr txBox="1"/>
          <p:nvPr/>
        </p:nvSpPr>
        <p:spPr>
          <a:xfrm>
            <a:off x="4087803" y="160079"/>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7" name="TextBox 6">
            <a:extLst>
              <a:ext uri="{FF2B5EF4-FFF2-40B4-BE49-F238E27FC236}">
                <a16:creationId xmlns:a16="http://schemas.microsoft.com/office/drawing/2014/main" id="{E79934CB-B72B-A1C1-E7EC-2A6188579CF1}"/>
              </a:ext>
            </a:extLst>
          </p:cNvPr>
          <p:cNvSpPr txBox="1"/>
          <p:nvPr/>
        </p:nvSpPr>
        <p:spPr>
          <a:xfrm>
            <a:off x="84647" y="1481030"/>
            <a:ext cx="8913498" cy="5427127"/>
          </a:xfrm>
          <a:prstGeom prst="rect">
            <a:avLst/>
          </a:prstGeom>
          <a:noFill/>
        </p:spPr>
        <p:txBody>
          <a:bodyPr wrap="square">
            <a:spAutoFit/>
          </a:bodyPr>
          <a:lstStyle/>
          <a:p>
            <a:pPr marL="285750" indent="-285750">
              <a:buFont typeface="Arial" panose="020B0604020202020204" pitchFamily="34" charset="0"/>
              <a:buChar char="•"/>
            </a:pPr>
            <a:r>
              <a:rPr lang="en-GB" sz="1400" b="1" dirty="0" err="1">
                <a:uFill>
                  <a:solidFill>
                    <a:srgbClr val="002244"/>
                  </a:solidFill>
                </a:uFill>
                <a:latin typeface="Comic Sans MS" panose="030F0702030302020204" pitchFamily="66" charset="0"/>
                <a:cs typeface="Arial"/>
              </a:rPr>
              <a:t>Stori</a:t>
            </a:r>
            <a:r>
              <a:rPr lang="en-GB" sz="1400" b="1" dirty="0">
                <a:uFill>
                  <a:solidFill>
                    <a:srgbClr val="002244"/>
                  </a:solidFill>
                </a:uFill>
                <a:latin typeface="Comic Sans MS" panose="030F0702030302020204" pitchFamily="66" charset="0"/>
                <a:cs typeface="Arial"/>
              </a:rPr>
              <a:t> Un Gair / </a:t>
            </a:r>
            <a:r>
              <a:rPr lang="en-GB" sz="1400" dirty="0">
                <a:uFill>
                  <a:solidFill>
                    <a:srgbClr val="002244"/>
                  </a:solidFill>
                </a:uFill>
                <a:latin typeface="Comic Sans MS" panose="030F0702030302020204" pitchFamily="66" charset="0"/>
                <a:cs typeface="Arial"/>
              </a:rPr>
              <a:t>One Word Story</a:t>
            </a:r>
            <a:endParaRPr lang="en-GB" sz="1400" b="1" dirty="0">
              <a:effectLst/>
              <a:latin typeface="Comic Sans MS" panose="030F0702030302020204" pitchFamily="66"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Y </a:t>
            </a: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Gadair</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Goch / </a:t>
            </a:r>
            <a:r>
              <a:rPr lang="en-GB" sz="1400" dirty="0">
                <a:effectLst/>
                <a:latin typeface="Comic Sans MS" panose="030F0702030302020204" pitchFamily="66" charset="0"/>
                <a:ea typeface="DengXian" panose="02010600030101010101" pitchFamily="2" charset="-122"/>
                <a:cs typeface="Times New Roman" panose="02020603050405020304" pitchFamily="18" charset="0"/>
              </a:rPr>
              <a:t>Red Chair (Hot</a:t>
            </a:r>
            <a:r>
              <a:rPr lang="en-GB" sz="1400" dirty="0">
                <a:latin typeface="Comic Sans MS" panose="030F0702030302020204" pitchFamily="66" charset="0"/>
                <a:ea typeface="DengXian" panose="02010600030101010101" pitchFamily="2" charset="-122"/>
                <a:cs typeface="Times New Roman" panose="02020603050405020304" pitchFamily="18" charset="0"/>
              </a:rPr>
              <a:t> Seating)</a:t>
            </a:r>
            <a:endParaRPr lang="en-GB" sz="1400" b="1" dirty="0">
              <a:uFill>
                <a:solidFill>
                  <a:srgbClr val="002244"/>
                </a:solidFill>
              </a:uFill>
              <a:latin typeface="Comic Sans MS" panose="030F0702030302020204" pitchFamily="66" charset="0"/>
              <a:cs typeface="Arial"/>
            </a:endParaRPr>
          </a:p>
          <a:p>
            <a:pPr marL="285750" indent="-285750">
              <a:buFont typeface="Arial" panose="020B0604020202020204" pitchFamily="34" charset="0"/>
              <a:buChar char="•"/>
            </a:pPr>
            <a:r>
              <a:rPr lang="en-GB" sz="1400" b="1" dirty="0" err="1">
                <a:uFill>
                  <a:solidFill>
                    <a:srgbClr val="002244"/>
                  </a:solidFill>
                </a:uFill>
                <a:latin typeface="Comic Sans MS" panose="030F0702030302020204" pitchFamily="66" charset="0"/>
                <a:cs typeface="Arial"/>
              </a:rPr>
              <a:t>Yr</a:t>
            </a:r>
            <a:r>
              <a:rPr lang="en-GB" sz="1400" b="1" dirty="0">
                <a:uFill>
                  <a:solidFill>
                    <a:srgbClr val="002244"/>
                  </a:solidFill>
                </a:uFill>
                <a:latin typeface="Comic Sans MS" panose="030F0702030302020204" pitchFamily="66" charset="0"/>
                <a:cs typeface="Arial"/>
              </a:rPr>
              <a:t> </a:t>
            </a:r>
            <a:r>
              <a:rPr lang="en-GB" sz="1400" b="1" dirty="0" err="1">
                <a:uFill>
                  <a:solidFill>
                    <a:srgbClr val="002244"/>
                  </a:solidFill>
                </a:uFill>
                <a:latin typeface="Comic Sans MS" panose="030F0702030302020204" pitchFamily="66" charset="0"/>
                <a:cs typeface="Arial"/>
              </a:rPr>
              <a:t>Arbenigwr</a:t>
            </a:r>
            <a:r>
              <a:rPr lang="en-GB" sz="1400" b="1" dirty="0">
                <a:uFill>
                  <a:solidFill>
                    <a:srgbClr val="002244"/>
                  </a:solidFill>
                </a:uFill>
                <a:latin typeface="Comic Sans MS" panose="030F0702030302020204" pitchFamily="66" charset="0"/>
                <a:cs typeface="Arial"/>
              </a:rPr>
              <a:t> /   </a:t>
            </a:r>
            <a:r>
              <a:rPr lang="en-GB" sz="1400" dirty="0">
                <a:uFill>
                  <a:solidFill>
                    <a:srgbClr val="002244"/>
                  </a:solidFill>
                </a:uFill>
                <a:latin typeface="Comic Sans MS" panose="030F0702030302020204" pitchFamily="66" charset="0"/>
                <a:cs typeface="Arial"/>
              </a:rPr>
              <a:t>The Expert Would I lie to you</a:t>
            </a:r>
            <a:r>
              <a:rPr lang="en-GB" sz="1400" b="1" dirty="0">
                <a:uFill>
                  <a:solidFill>
                    <a:srgbClr val="002244"/>
                  </a:solidFill>
                </a:uFill>
                <a:latin typeface="Comic Sans MS" panose="030F0702030302020204" pitchFamily="66" charset="0"/>
                <a:cs typeface="Arial"/>
              </a:rPr>
              <a:t>                                                                                                                                    </a:t>
            </a:r>
            <a:endParaRPr lang="en-GB" sz="1400" b="1" dirty="0">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u="sng" dirty="0" err="1">
                <a:latin typeface="Comic Sans MS" panose="030F0702030302020204" pitchFamily="66" charset="0"/>
                <a:ea typeface="DengXian" panose="02010600030101010101" pitchFamily="2" charset="-122"/>
                <a:cs typeface="Times New Roman" panose="02020603050405020304" pitchFamily="18" charset="0"/>
              </a:rPr>
              <a:t>Drych</a:t>
            </a:r>
            <a:r>
              <a:rPr lang="en-GB" sz="1400" b="1" u="sng" dirty="0">
                <a:latin typeface="Comic Sans MS" panose="030F0702030302020204" pitchFamily="66" charset="0"/>
                <a:ea typeface="DengXian" panose="02010600030101010101" pitchFamily="2" charset="-122"/>
                <a:cs typeface="Times New Roman" panose="02020603050405020304" pitchFamily="18" charset="0"/>
              </a:rPr>
              <a:t> </a:t>
            </a:r>
            <a:r>
              <a:rPr lang="en-GB" sz="1400" b="1" u="sng" dirty="0" err="1">
                <a:latin typeface="Comic Sans MS" panose="030F0702030302020204" pitchFamily="66" charset="0"/>
                <a:ea typeface="DengXian" panose="02010600030101010101" pitchFamily="2" charset="-122"/>
                <a:cs typeface="Times New Roman" panose="02020603050405020304" pitchFamily="18" charset="0"/>
              </a:rPr>
              <a:t>Drych</a:t>
            </a:r>
            <a:r>
              <a:rPr lang="en-GB" sz="1400" b="1" u="sng" dirty="0">
                <a:latin typeface="Comic Sans MS" panose="030F0702030302020204" pitchFamily="66" charset="0"/>
                <a:ea typeface="DengXian" panose="02010600030101010101" pitchFamily="2" charset="-122"/>
                <a:cs typeface="Times New Roman" panose="02020603050405020304" pitchFamily="18" charset="0"/>
              </a:rPr>
              <a:t> / </a:t>
            </a:r>
            <a:r>
              <a:rPr lang="en-GB" sz="1400" u="sng" dirty="0">
                <a:latin typeface="Comic Sans MS" panose="030F0702030302020204" pitchFamily="66" charset="0"/>
                <a:ea typeface="DengXian" panose="02010600030101010101" pitchFamily="2" charset="-122"/>
                <a:cs typeface="Times New Roman" panose="02020603050405020304" pitchFamily="18" charset="0"/>
              </a:rPr>
              <a:t>Mirror </a:t>
            </a:r>
            <a:r>
              <a:rPr lang="en-GB" sz="1400" u="sng" dirty="0" err="1">
                <a:latin typeface="Comic Sans MS" panose="030F0702030302020204" pitchFamily="66" charset="0"/>
                <a:ea typeface="DengXian" panose="02010600030101010101" pitchFamily="2" charset="-122"/>
                <a:cs typeface="Times New Roman" panose="02020603050405020304" pitchFamily="18" charset="0"/>
              </a:rPr>
              <a:t>Mirror</a:t>
            </a:r>
            <a:endParaRPr lang="en-GB" sz="1400" u="sng" dirty="0">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Symudiad</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sy’n</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gofyn</a:t>
            </a:r>
            <a:r>
              <a:rPr lang="en-GB" sz="1400" b="1" dirty="0">
                <a:latin typeface="Comic Sans MS" panose="030F0702030302020204" pitchFamily="66" charset="0"/>
                <a:ea typeface="DengXian" panose="02010600030101010101" pitchFamily="2" charset="-122"/>
                <a:cs typeface="Times New Roman" panose="02020603050405020304" pitchFamily="18" charset="0"/>
              </a:rPr>
              <a:t> am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ddychymyg</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dirty="0">
                <a:latin typeface="Comic Sans MS" panose="030F0702030302020204" pitchFamily="66" charset="0"/>
                <a:ea typeface="DengXian" panose="02010600030101010101" pitchFamily="2" charset="-122"/>
                <a:cs typeface="Times New Roman" panose="02020603050405020304" pitchFamily="18" charset="0"/>
              </a:rPr>
              <a:t>/ An action that requires your imagination</a:t>
            </a: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Cerflunio</a:t>
            </a:r>
            <a:r>
              <a:rPr lang="en-GB" sz="1400" b="1" dirty="0">
                <a:latin typeface="Comic Sans MS" panose="030F0702030302020204" pitchFamily="66" charset="0"/>
                <a:ea typeface="DengXian" panose="02010600030101010101" pitchFamily="2" charset="-122"/>
                <a:cs typeface="Times New Roman" panose="02020603050405020304" pitchFamily="18" charset="0"/>
              </a:rPr>
              <a:t> / </a:t>
            </a:r>
            <a:r>
              <a:rPr lang="en-GB" sz="1400" dirty="0">
                <a:latin typeface="Comic Sans MS" panose="030F0702030302020204" pitchFamily="66" charset="0"/>
                <a:ea typeface="DengXian" panose="02010600030101010101" pitchFamily="2" charset="-122"/>
                <a:cs typeface="Times New Roman" panose="02020603050405020304" pitchFamily="18" charset="0"/>
              </a:rPr>
              <a:t>Sculpting</a:t>
            </a:r>
          </a:p>
          <a:p>
            <a:pPr marL="285750" indent="-285750">
              <a:lnSpc>
                <a:spcPct val="107000"/>
              </a:lnSpc>
              <a:spcAft>
                <a:spcPts val="800"/>
              </a:spcAft>
              <a:buFont typeface="Arial" panose="020B0604020202020204" pitchFamily="34" charset="0"/>
              <a:buChar char="•"/>
            </a:pP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Lluniau</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Llonydd</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 </a:t>
            </a:r>
            <a:r>
              <a:rPr lang="en-GB" sz="1400" dirty="0">
                <a:effectLst/>
                <a:latin typeface="Comic Sans MS" panose="030F0702030302020204" pitchFamily="66" charset="0"/>
                <a:ea typeface="DengXian" panose="02010600030101010101" pitchFamily="2" charset="-122"/>
                <a:cs typeface="Times New Roman" panose="02020603050405020304" pitchFamily="18" charset="0"/>
              </a:rPr>
              <a:t>Freeze Frame</a:t>
            </a:r>
            <a:endParaRPr lang="en-GB" sz="1400" b="1" dirty="0">
              <a:effectLst/>
              <a:latin typeface="Comic Sans MS" panose="030F0702030302020204" pitchFamily="66" charset="0"/>
              <a:ea typeface="DengXian" panose="02010600030101010101" pitchFamily="2" charset="-122"/>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400" b="1" dirty="0" err="1">
                <a:latin typeface="Comic Sans MS" panose="030F0702030302020204" pitchFamily="66" charset="0"/>
                <a:ea typeface="DengXian" panose="02010600030101010101" pitchFamily="2" charset="-122"/>
                <a:cs typeface="Times New Roman" panose="02020603050405020304" pitchFamily="18" charset="0"/>
              </a:rPr>
              <a:t>Tracio’r</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Meddwl</a:t>
            </a:r>
            <a:r>
              <a:rPr lang="en-GB" sz="1400" b="1" dirty="0">
                <a:latin typeface="Comic Sans MS" panose="030F0702030302020204" pitchFamily="66" charset="0"/>
                <a:ea typeface="DengXian" panose="02010600030101010101" pitchFamily="2" charset="-122"/>
                <a:cs typeface="Times New Roman" panose="02020603050405020304" pitchFamily="18" charset="0"/>
              </a:rPr>
              <a:t> / </a:t>
            </a:r>
            <a:r>
              <a:rPr lang="en-GB" sz="1400" dirty="0">
                <a:latin typeface="Comic Sans MS" panose="030F0702030302020204" pitchFamily="66" charset="0"/>
                <a:ea typeface="DengXian" panose="02010600030101010101" pitchFamily="2" charset="-122"/>
                <a:cs typeface="Times New Roman" panose="02020603050405020304" pitchFamily="18" charset="0"/>
              </a:rPr>
              <a:t>Thought tracking</a:t>
            </a:r>
          </a:p>
          <a:p>
            <a:pPr marL="285750" indent="-285750">
              <a:lnSpc>
                <a:spcPct val="107000"/>
              </a:lnSpc>
              <a:spcAft>
                <a:spcPts val="800"/>
              </a:spcAft>
              <a:buFont typeface="Arial" panose="020B0604020202020204" pitchFamily="34" charset="0"/>
              <a:buChar char="•"/>
            </a:pPr>
            <a:r>
              <a:rPr lang="en-GB" sz="1400" b="1" u="sng" dirty="0" err="1">
                <a:latin typeface="Comic Sans MS" panose="030F0702030302020204" pitchFamily="66" charset="0"/>
                <a:ea typeface="DengXian" panose="02010600030101010101" pitchFamily="2" charset="-122"/>
                <a:cs typeface="Times New Roman" panose="02020603050405020304" pitchFamily="18" charset="0"/>
              </a:rPr>
              <a:t>Tableux</a:t>
            </a:r>
            <a:r>
              <a:rPr lang="en-GB" sz="1400" b="1" u="sng" dirty="0">
                <a:latin typeface="Comic Sans MS" panose="030F0702030302020204" pitchFamily="66" charset="0"/>
                <a:ea typeface="DengXian" panose="02010600030101010101" pitchFamily="2" charset="-122"/>
                <a:cs typeface="Times New Roman" panose="02020603050405020304" pitchFamily="18" charset="0"/>
              </a:rPr>
              <a:t>/What happened next? Guess the scene</a:t>
            </a:r>
          </a:p>
          <a:p>
            <a:pPr marL="285750" indent="-285750">
              <a:lnSpc>
                <a:spcPct val="107000"/>
              </a:lnSpc>
              <a:spcAft>
                <a:spcPts val="800"/>
              </a:spcAft>
              <a:buFont typeface="Arial" panose="020B0604020202020204" pitchFamily="34" charset="0"/>
              <a:buChar char="•"/>
            </a:pPr>
            <a:r>
              <a:rPr lang="en-GB" sz="1400" b="1" dirty="0">
                <a:latin typeface="Comic Sans MS" panose="030F0702030302020204" pitchFamily="66" charset="0"/>
                <a:ea typeface="DengXian" panose="02010600030101010101" pitchFamily="2" charset="-122"/>
                <a:cs typeface="Times New Roman" panose="02020603050405020304" pitchFamily="18" charset="0"/>
              </a:rPr>
              <a:t>Copy me</a:t>
            </a:r>
          </a:p>
          <a:p>
            <a:pPr marL="285750" indent="-285750">
              <a:lnSpc>
                <a:spcPct val="107000"/>
              </a:lnSpc>
              <a:spcAft>
                <a:spcPts val="800"/>
              </a:spcAft>
              <a:buFont typeface="Arial" panose="020B0604020202020204" pitchFamily="34" charset="0"/>
              <a:buChar char="•"/>
            </a:pPr>
            <a:r>
              <a:rPr lang="en-GB" sz="1400" b="1" u="sng" dirty="0">
                <a:latin typeface="Comic Sans MS" panose="030F0702030302020204" pitchFamily="66" charset="0"/>
                <a:ea typeface="DengXian" panose="02010600030101010101" pitchFamily="2" charset="-122"/>
                <a:cs typeface="Times New Roman" panose="02020603050405020304" pitchFamily="18" charset="0"/>
              </a:rPr>
              <a:t>Pass the sound/ball</a:t>
            </a:r>
          </a:p>
          <a:p>
            <a:pPr marL="285750" indent="-285750">
              <a:lnSpc>
                <a:spcPct val="107000"/>
              </a:lnSpc>
              <a:spcAft>
                <a:spcPts val="800"/>
              </a:spcAft>
              <a:buFont typeface="Arial" panose="020B0604020202020204" pitchFamily="34" charset="0"/>
              <a:buChar char="•"/>
            </a:pP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Llwybr</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effectLst/>
                <a:latin typeface="Comic Sans MS" panose="030F0702030302020204" pitchFamily="66" charset="0"/>
                <a:ea typeface="DengXian" panose="02010600030101010101" pitchFamily="2" charset="-122"/>
                <a:cs typeface="Times New Roman" panose="02020603050405020304" pitchFamily="18" charset="0"/>
              </a:rPr>
              <a:t>Cydwybod</a:t>
            </a:r>
            <a:r>
              <a:rPr lang="en-GB" sz="1400" b="1" dirty="0">
                <a:effectLst/>
                <a:latin typeface="Comic Sans MS" panose="030F0702030302020204" pitchFamily="66" charset="0"/>
                <a:ea typeface="DengXian" panose="02010600030101010101" pitchFamily="2" charset="-122"/>
                <a:cs typeface="Times New Roman" panose="02020603050405020304" pitchFamily="18" charset="0"/>
              </a:rPr>
              <a:t> </a:t>
            </a:r>
            <a:r>
              <a:rPr lang="en-GB" sz="1400" dirty="0">
                <a:effectLst/>
                <a:latin typeface="Comic Sans MS" panose="030F0702030302020204" pitchFamily="66" charset="0"/>
                <a:ea typeface="DengXian" panose="02010600030101010101" pitchFamily="2" charset="-122"/>
                <a:cs typeface="Times New Roman" panose="02020603050405020304" pitchFamily="18" charset="0"/>
              </a:rPr>
              <a:t>/Conscience Alley </a:t>
            </a:r>
          </a:p>
          <a:p>
            <a:pPr marL="285750" indent="-285750">
              <a:lnSpc>
                <a:spcPct val="107000"/>
              </a:lnSpc>
              <a:spcAft>
                <a:spcPts val="800"/>
              </a:spcAft>
              <a:buFont typeface="Arial" panose="020B0604020202020204" pitchFamily="34" charset="0"/>
              <a:buChar char="•"/>
            </a:pPr>
            <a:r>
              <a:rPr lang="en-GB" sz="1400" b="1" dirty="0">
                <a:latin typeface="Comic Sans MS" panose="030F0702030302020204" pitchFamily="66" charset="0"/>
                <a:ea typeface="DengXian" panose="02010600030101010101" pitchFamily="2" charset="-122"/>
                <a:cs typeface="Times New Roman" panose="02020603050405020304" pitchFamily="18" charset="0"/>
              </a:rPr>
              <a:t>Beth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ddigwyddodd</a:t>
            </a:r>
            <a:r>
              <a:rPr lang="en-GB" sz="1400" b="1" dirty="0">
                <a:latin typeface="Comic Sans MS" panose="030F0702030302020204" pitchFamily="66" charset="0"/>
                <a:ea typeface="DengXian" panose="02010600030101010101" pitchFamily="2" charset="-122"/>
                <a:cs typeface="Times New Roman" panose="02020603050405020304" pitchFamily="18" charset="0"/>
              </a:rPr>
              <a:t> </a:t>
            </a:r>
            <a:r>
              <a:rPr lang="en-GB" sz="1400" b="1" dirty="0" err="1">
                <a:latin typeface="Comic Sans MS" panose="030F0702030302020204" pitchFamily="66" charset="0"/>
                <a:ea typeface="DengXian" panose="02010600030101010101" pitchFamily="2" charset="-122"/>
                <a:cs typeface="Times New Roman" panose="02020603050405020304" pitchFamily="18" charset="0"/>
              </a:rPr>
              <a:t>nesaf</a:t>
            </a:r>
            <a:r>
              <a:rPr lang="en-GB" sz="1400" b="1" dirty="0">
                <a:latin typeface="Comic Sans MS" panose="030F0702030302020204" pitchFamily="66" charset="0"/>
                <a:ea typeface="DengXian" panose="02010600030101010101" pitchFamily="2" charset="-122"/>
                <a:cs typeface="Times New Roman" panose="02020603050405020304" pitchFamily="18" charset="0"/>
              </a:rPr>
              <a:t>? / </a:t>
            </a:r>
            <a:r>
              <a:rPr lang="en-GB" sz="1400" dirty="0">
                <a:latin typeface="Comic Sans MS" panose="030F0702030302020204" pitchFamily="66" charset="0"/>
                <a:ea typeface="DengXian" panose="02010600030101010101" pitchFamily="2" charset="-122"/>
                <a:cs typeface="Times New Roman" panose="02020603050405020304" pitchFamily="18" charset="0"/>
              </a:rPr>
              <a:t>What happened next?</a:t>
            </a:r>
            <a:endParaRPr lang="en-GB" sz="1400" dirty="0">
              <a:effectLst/>
              <a:latin typeface="Comic Sans MS" panose="030F0702030302020204" pitchFamily="66"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pPr>
            <a:r>
              <a:rPr lang="en-GB" sz="1400" b="1" dirty="0" err="1">
                <a:latin typeface="Comic Sans MS" panose="030F0702030302020204" pitchFamily="66" charset="0"/>
              </a:rPr>
              <a:t>Sgriptio</a:t>
            </a:r>
            <a:r>
              <a:rPr lang="en-GB" sz="1400" b="1" dirty="0">
                <a:latin typeface="Comic Sans MS" panose="030F0702030302020204" pitchFamily="66" charset="0"/>
              </a:rPr>
              <a:t> Drama </a:t>
            </a:r>
            <a:r>
              <a:rPr lang="en-GB" sz="1400" dirty="0">
                <a:latin typeface="Comic Sans MS" panose="030F0702030302020204" pitchFamily="66" charset="0"/>
              </a:rPr>
              <a:t>/ Scripted Drama</a:t>
            </a:r>
          </a:p>
          <a:p>
            <a:pPr marL="285750" indent="-285750">
              <a:buFont typeface="Arial" panose="020B0604020202020204" pitchFamily="34" charset="0"/>
              <a:buChar char="•"/>
            </a:pPr>
            <a:r>
              <a:rPr lang="en-GB" sz="1400" b="1" dirty="0" err="1">
                <a:latin typeface="Comic Sans MS" panose="030F0702030302020204" pitchFamily="66" charset="0"/>
              </a:rPr>
              <a:t>Ysgrifennu</a:t>
            </a:r>
            <a:r>
              <a:rPr lang="en-GB" sz="1400" b="1" dirty="0">
                <a:latin typeface="Comic Sans MS" panose="030F0702030302020204" pitchFamily="66" charset="0"/>
              </a:rPr>
              <a:t> </a:t>
            </a:r>
            <a:r>
              <a:rPr lang="en-GB" sz="1400" b="1" dirty="0" err="1">
                <a:latin typeface="Comic Sans MS" panose="030F0702030302020204" pitchFamily="66" charset="0"/>
              </a:rPr>
              <a:t>golygfa</a:t>
            </a:r>
            <a:r>
              <a:rPr lang="en-GB" sz="1400" b="1" dirty="0">
                <a:latin typeface="Comic Sans MS" panose="030F0702030302020204" pitchFamily="66" charset="0"/>
              </a:rPr>
              <a:t> </a:t>
            </a:r>
            <a:r>
              <a:rPr lang="en-GB" sz="1400" dirty="0">
                <a:latin typeface="Comic Sans MS" panose="030F0702030302020204" pitchFamily="66" charset="0"/>
              </a:rPr>
              <a:t>/ Write a scene</a:t>
            </a:r>
          </a:p>
          <a:p>
            <a:pPr marL="285750" indent="-285750">
              <a:buFont typeface="Arial" panose="020B0604020202020204" pitchFamily="34" charset="0"/>
              <a:buChar char="•"/>
            </a:pPr>
            <a:r>
              <a:rPr lang="en-GB" sz="1400" b="1" dirty="0" err="1">
                <a:latin typeface="Comic Sans MS" panose="030F0702030302020204" pitchFamily="66" charset="0"/>
              </a:rPr>
              <a:t>Adroddiadau</a:t>
            </a:r>
            <a:r>
              <a:rPr lang="en-GB" sz="1400" b="1" dirty="0">
                <a:latin typeface="Comic Sans MS" panose="030F0702030302020204" pitchFamily="66" charset="0"/>
              </a:rPr>
              <a:t> </a:t>
            </a:r>
            <a:r>
              <a:rPr lang="en-GB" sz="1400" b="1" dirty="0" err="1">
                <a:latin typeface="Comic Sans MS" panose="030F0702030302020204" pitchFamily="66" charset="0"/>
              </a:rPr>
              <a:t>newyddion</a:t>
            </a:r>
            <a:r>
              <a:rPr lang="en-GB" sz="1400" b="1" dirty="0">
                <a:latin typeface="Comic Sans MS" panose="030F0702030302020204" pitchFamily="66" charset="0"/>
              </a:rPr>
              <a:t> </a:t>
            </a:r>
            <a:r>
              <a:rPr lang="en-GB" sz="1400" dirty="0">
                <a:latin typeface="Comic Sans MS" panose="030F0702030302020204" pitchFamily="66" charset="0"/>
              </a:rPr>
              <a:t>/ News reports (works brilliantly with Green Screen Apps)</a:t>
            </a:r>
          </a:p>
          <a:p>
            <a:pPr marL="285750" indent="-285750">
              <a:buFont typeface="Arial" panose="020B0604020202020204" pitchFamily="34" charset="0"/>
              <a:buChar char="•"/>
            </a:pPr>
            <a:r>
              <a:rPr lang="en-GB" sz="1400" b="1" dirty="0" err="1">
                <a:latin typeface="Comic Sans MS" panose="030F0702030302020204" pitchFamily="66" charset="0"/>
              </a:rPr>
              <a:t>Theatr</a:t>
            </a:r>
            <a:r>
              <a:rPr lang="en-GB" sz="1400" b="1" dirty="0">
                <a:latin typeface="Comic Sans MS" panose="030F0702030302020204" pitchFamily="66" charset="0"/>
              </a:rPr>
              <a:t> </a:t>
            </a:r>
            <a:r>
              <a:rPr lang="en-GB" sz="1400" b="1" dirty="0" err="1">
                <a:latin typeface="Comic Sans MS" panose="030F0702030302020204" pitchFamily="66" charset="0"/>
              </a:rPr>
              <a:t>Bocs</a:t>
            </a:r>
            <a:r>
              <a:rPr lang="en-GB" sz="1400" b="1" dirty="0">
                <a:latin typeface="Comic Sans MS" panose="030F0702030302020204" pitchFamily="66" charset="0"/>
              </a:rPr>
              <a:t> </a:t>
            </a:r>
            <a:r>
              <a:rPr lang="en-GB" sz="1400" b="1" dirty="0" err="1">
                <a:latin typeface="Comic Sans MS" panose="030F0702030302020204" pitchFamily="66" charset="0"/>
              </a:rPr>
              <a:t>esgidiau</a:t>
            </a:r>
            <a:r>
              <a:rPr lang="en-GB" sz="1400" b="1" dirty="0">
                <a:latin typeface="Comic Sans MS" panose="030F0702030302020204" pitchFamily="66" charset="0"/>
              </a:rPr>
              <a:t> </a:t>
            </a:r>
            <a:r>
              <a:rPr lang="en-GB" sz="1400" dirty="0">
                <a:latin typeface="Comic Sans MS" panose="030F0702030302020204" pitchFamily="66" charset="0"/>
              </a:rPr>
              <a:t>/ Shoebox theatre</a:t>
            </a:r>
          </a:p>
          <a:p>
            <a:pPr marL="285750" indent="-285750">
              <a:buFont typeface="Arial" panose="020B0604020202020204" pitchFamily="34" charset="0"/>
              <a:buChar char="•"/>
            </a:pPr>
            <a:r>
              <a:rPr lang="en-GB" sz="1400" b="1" dirty="0" err="1">
                <a:latin typeface="Comic Sans MS" panose="030F0702030302020204" pitchFamily="66" charset="0"/>
              </a:rPr>
              <a:t>Dehongli</a:t>
            </a:r>
            <a:r>
              <a:rPr lang="en-GB" sz="1400" b="1" dirty="0">
                <a:latin typeface="Comic Sans MS" panose="030F0702030302020204" pitchFamily="66" charset="0"/>
              </a:rPr>
              <a:t> darn </a:t>
            </a:r>
            <a:r>
              <a:rPr lang="en-GB" sz="1400" b="1" dirty="0" err="1">
                <a:latin typeface="Comic Sans MS" panose="030F0702030302020204" pitchFamily="66" charset="0"/>
              </a:rPr>
              <a:t>ffuglen</a:t>
            </a:r>
            <a:r>
              <a:rPr lang="en-GB" sz="1400" b="1" dirty="0">
                <a:latin typeface="Comic Sans MS" panose="030F0702030302020204" pitchFamily="66" charset="0"/>
              </a:rPr>
              <a:t> neu </a:t>
            </a:r>
            <a:r>
              <a:rPr lang="en-GB" sz="1400" b="1" dirty="0" err="1">
                <a:latin typeface="Comic Sans MS" panose="030F0702030302020204" pitchFamily="66" charset="0"/>
              </a:rPr>
              <a:t>gerdd</a:t>
            </a:r>
            <a:r>
              <a:rPr lang="en-GB" sz="1400" b="1" dirty="0">
                <a:latin typeface="Comic Sans MS" panose="030F0702030302020204" pitchFamily="66" charset="0"/>
              </a:rPr>
              <a:t> </a:t>
            </a:r>
            <a:r>
              <a:rPr lang="en-GB" sz="1400" b="1" dirty="0" err="1">
                <a:latin typeface="Comic Sans MS" panose="030F0702030302020204" pitchFamily="66" charset="0"/>
              </a:rPr>
              <a:t>drwy</a:t>
            </a:r>
            <a:r>
              <a:rPr lang="en-GB" sz="1400" b="1" dirty="0">
                <a:latin typeface="Comic Sans MS" panose="030F0702030302020204" pitchFamily="66" charset="0"/>
              </a:rPr>
              <a:t> </a:t>
            </a:r>
            <a:r>
              <a:rPr lang="en-GB" sz="1400" b="1" dirty="0" err="1">
                <a:latin typeface="Comic Sans MS" panose="030F0702030302020204" pitchFamily="66" charset="0"/>
              </a:rPr>
              <a:t>ddrama</a:t>
            </a:r>
            <a:r>
              <a:rPr lang="en-GB" sz="1400" b="1" dirty="0">
                <a:latin typeface="Comic Sans MS" panose="030F0702030302020204" pitchFamily="66" charset="0"/>
              </a:rPr>
              <a:t> </a:t>
            </a:r>
            <a:r>
              <a:rPr lang="en-GB" sz="1400" dirty="0">
                <a:latin typeface="Comic Sans MS" panose="030F0702030302020204" pitchFamily="66" charset="0"/>
              </a:rPr>
              <a:t>/ Act out a piece of fiction or a poem</a:t>
            </a:r>
          </a:p>
          <a:p>
            <a:pPr>
              <a:lnSpc>
                <a:spcPct val="107000"/>
              </a:lnSpc>
              <a:spcAft>
                <a:spcPts val="800"/>
              </a:spcAft>
            </a:pPr>
            <a:r>
              <a:rPr lang="en-GB" dirty="0">
                <a:effectLst/>
                <a:latin typeface="Comic Sans MS" panose="030F0702030302020204" pitchFamily="66" charset="0"/>
                <a:ea typeface="DengXian" panose="02010600030101010101" pitchFamily="2" charset="-122"/>
                <a:cs typeface="Times New Roman" panose="02020603050405020304" pitchFamily="18" charset="0"/>
              </a:rPr>
              <a:t>                                                                                             </a:t>
            </a:r>
            <a:endParaRPr lang="en-GB" sz="1800" dirty="0">
              <a:latin typeface="Comic Sans MS" panose="030F0702030302020204" pitchFamily="66"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723858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4" name="Picture 3">
            <a:extLst>
              <a:ext uri="{FF2B5EF4-FFF2-40B4-BE49-F238E27FC236}">
                <a16:creationId xmlns:a16="http://schemas.microsoft.com/office/drawing/2014/main" id="{0059CB5A-1F02-12F1-D9F9-C88DDD525ABD}"/>
              </a:ext>
            </a:extLst>
          </p:cNvPr>
          <p:cNvPicPr>
            <a:picLocks noChangeAspect="1"/>
          </p:cNvPicPr>
          <p:nvPr/>
        </p:nvPicPr>
        <p:blipFill>
          <a:blip r:embed="rId4"/>
          <a:stretch>
            <a:fillRect/>
          </a:stretch>
        </p:blipFill>
        <p:spPr>
          <a:xfrm>
            <a:off x="1591574" y="457793"/>
            <a:ext cx="10508667" cy="6156179"/>
          </a:xfrm>
          <a:prstGeom prst="rect">
            <a:avLst/>
          </a:prstGeom>
        </p:spPr>
      </p:pic>
      <p:sp>
        <p:nvSpPr>
          <p:cNvPr id="6" name="TextBox 5">
            <a:extLst>
              <a:ext uri="{FF2B5EF4-FFF2-40B4-BE49-F238E27FC236}">
                <a16:creationId xmlns:a16="http://schemas.microsoft.com/office/drawing/2014/main" id="{4C7595AF-8518-6112-6F49-14B3FAABB3E8}"/>
              </a:ext>
            </a:extLst>
          </p:cNvPr>
          <p:cNvSpPr txBox="1"/>
          <p:nvPr/>
        </p:nvSpPr>
        <p:spPr>
          <a:xfrm>
            <a:off x="2221487" y="88461"/>
            <a:ext cx="9368393" cy="369332"/>
          </a:xfrm>
          <a:prstGeom prst="rect">
            <a:avLst/>
          </a:prstGeom>
          <a:noFill/>
        </p:spPr>
        <p:txBody>
          <a:bodyPr wrap="square" rtlCol="0">
            <a:spAutoFit/>
          </a:bodyPr>
          <a:lstStyle/>
          <a:p>
            <a:r>
              <a:rPr lang="en-GB" b="1" dirty="0">
                <a:latin typeface="Comic Sans MS" panose="030F0702030302020204" pitchFamily="66" charset="0"/>
              </a:rPr>
              <a:t>DRAMA YN Y CWRICWLWM </a:t>
            </a:r>
            <a:r>
              <a:rPr lang="en-GB" dirty="0">
                <a:latin typeface="Comic Sans MS" panose="030F0702030302020204" pitchFamily="66" charset="0"/>
              </a:rPr>
              <a:t>/ DRAMA IN THE CURRICULUM</a:t>
            </a:r>
          </a:p>
        </p:txBody>
      </p:sp>
      <p:sp>
        <p:nvSpPr>
          <p:cNvPr id="12" name="TextBox 11">
            <a:extLst>
              <a:ext uri="{FF2B5EF4-FFF2-40B4-BE49-F238E27FC236}">
                <a16:creationId xmlns:a16="http://schemas.microsoft.com/office/drawing/2014/main" id="{EE57152C-3CEC-BC97-6B95-15E09334C794}"/>
              </a:ext>
            </a:extLst>
          </p:cNvPr>
          <p:cNvSpPr txBox="1"/>
          <p:nvPr/>
        </p:nvSpPr>
        <p:spPr>
          <a:xfrm>
            <a:off x="-43476" y="2721043"/>
            <a:ext cx="1748860" cy="1320361"/>
          </a:xfrm>
          <a:prstGeom prst="rect">
            <a:avLst/>
          </a:prstGeom>
          <a:noFill/>
        </p:spPr>
        <p:txBody>
          <a:bodyPr wrap="square">
            <a:spAutoFit/>
          </a:bodyPr>
          <a:lstStyle/>
          <a:p>
            <a:pPr>
              <a:lnSpc>
                <a:spcPct val="90000"/>
              </a:lnSpc>
              <a:spcAft>
                <a:spcPts val="600"/>
              </a:spcAft>
            </a:pPr>
            <a:r>
              <a:rPr lang="en-US" sz="1800" dirty="0">
                <a:latin typeface="Comic Sans MS" panose="030F0702030302020204" pitchFamily="66" charset="0"/>
              </a:rPr>
              <a:t>Ble gall </a:t>
            </a:r>
          </a:p>
          <a:p>
            <a:pPr>
              <a:lnSpc>
                <a:spcPct val="90000"/>
              </a:lnSpc>
              <a:spcAft>
                <a:spcPts val="600"/>
              </a:spcAft>
            </a:pPr>
            <a:r>
              <a:rPr lang="en-US" sz="1800" dirty="0">
                <a:latin typeface="Comic Sans MS" panose="030F0702030302020204" pitchFamily="66" charset="0"/>
              </a:rPr>
              <a:t>Drama</a:t>
            </a:r>
          </a:p>
          <a:p>
            <a:pPr>
              <a:lnSpc>
                <a:spcPct val="90000"/>
              </a:lnSpc>
              <a:spcAft>
                <a:spcPts val="600"/>
              </a:spcAft>
            </a:pPr>
            <a:r>
              <a:rPr lang="en-US" sz="1800" dirty="0" err="1">
                <a:latin typeface="Comic Sans MS" panose="030F0702030302020204" pitchFamily="66" charset="0"/>
              </a:rPr>
              <a:t>gyfrannu</a:t>
            </a:r>
            <a:r>
              <a:rPr lang="en-US" sz="1800" dirty="0">
                <a:latin typeface="Comic Sans MS" panose="030F0702030302020204" pitchFamily="66" charset="0"/>
              </a:rPr>
              <a:t> at y </a:t>
            </a:r>
          </a:p>
          <a:p>
            <a:pPr>
              <a:lnSpc>
                <a:spcPct val="90000"/>
              </a:lnSpc>
              <a:spcAft>
                <a:spcPts val="600"/>
              </a:spcAft>
            </a:pPr>
            <a:r>
              <a:rPr lang="en-US" sz="1800" dirty="0" err="1">
                <a:latin typeface="Comic Sans MS" panose="030F0702030302020204" pitchFamily="66" charset="0"/>
              </a:rPr>
              <a:t>Pedwar</a:t>
            </a:r>
            <a:r>
              <a:rPr lang="en-US" sz="1800" dirty="0">
                <a:latin typeface="Comic Sans MS" panose="030F0702030302020204" pitchFamily="66" charset="0"/>
              </a:rPr>
              <a:t> </a:t>
            </a:r>
            <a:r>
              <a:rPr lang="en-US" sz="1800" dirty="0" err="1">
                <a:latin typeface="Comic Sans MS" panose="030F0702030302020204" pitchFamily="66" charset="0"/>
              </a:rPr>
              <a:t>Diben</a:t>
            </a:r>
            <a:r>
              <a:rPr lang="en-US" sz="1800" dirty="0">
                <a:latin typeface="Comic Sans MS" panose="030F0702030302020204" pitchFamily="66" charset="0"/>
              </a:rPr>
              <a:t>?</a:t>
            </a:r>
          </a:p>
        </p:txBody>
      </p:sp>
    </p:spTree>
    <p:extLst>
      <p:ext uri="{BB962C8B-B14F-4D97-AF65-F5344CB8AC3E}">
        <p14:creationId xmlns:p14="http://schemas.microsoft.com/office/powerpoint/2010/main" val="3572135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graphicFrame>
        <p:nvGraphicFramePr>
          <p:cNvPr id="6" name="Table 4">
            <a:extLst>
              <a:ext uri="{FF2B5EF4-FFF2-40B4-BE49-F238E27FC236}">
                <a16:creationId xmlns:a16="http://schemas.microsoft.com/office/drawing/2014/main" id="{1BF5E674-51A0-BDFE-DC9F-3876DF844055}"/>
              </a:ext>
            </a:extLst>
          </p:cNvPr>
          <p:cNvGraphicFramePr>
            <a:graphicFrameLocks noGrp="1"/>
          </p:cNvGraphicFramePr>
          <p:nvPr>
            <p:extLst>
              <p:ext uri="{D42A27DB-BD31-4B8C-83A1-F6EECF244321}">
                <p14:modId xmlns:p14="http://schemas.microsoft.com/office/powerpoint/2010/main" val="2636516406"/>
              </p:ext>
            </p:extLst>
          </p:nvPr>
        </p:nvGraphicFramePr>
        <p:xfrm>
          <a:off x="2260755" y="359247"/>
          <a:ext cx="9846596" cy="6431280"/>
        </p:xfrm>
        <a:graphic>
          <a:graphicData uri="http://schemas.openxmlformats.org/drawingml/2006/table">
            <a:tbl>
              <a:tblPr firstRow="1" bandRow="1">
                <a:tableStyleId>{5C22544A-7EE6-4342-B048-85BDC9FD1C3A}</a:tableStyleId>
              </a:tblPr>
              <a:tblGrid>
                <a:gridCol w="2461649">
                  <a:extLst>
                    <a:ext uri="{9D8B030D-6E8A-4147-A177-3AD203B41FA5}">
                      <a16:colId xmlns:a16="http://schemas.microsoft.com/office/drawing/2014/main" val="3124800580"/>
                    </a:ext>
                  </a:extLst>
                </a:gridCol>
                <a:gridCol w="2461649">
                  <a:extLst>
                    <a:ext uri="{9D8B030D-6E8A-4147-A177-3AD203B41FA5}">
                      <a16:colId xmlns:a16="http://schemas.microsoft.com/office/drawing/2014/main" val="1068811203"/>
                    </a:ext>
                  </a:extLst>
                </a:gridCol>
                <a:gridCol w="2461649">
                  <a:extLst>
                    <a:ext uri="{9D8B030D-6E8A-4147-A177-3AD203B41FA5}">
                      <a16:colId xmlns:a16="http://schemas.microsoft.com/office/drawing/2014/main" val="871046019"/>
                    </a:ext>
                  </a:extLst>
                </a:gridCol>
                <a:gridCol w="2461649">
                  <a:extLst>
                    <a:ext uri="{9D8B030D-6E8A-4147-A177-3AD203B41FA5}">
                      <a16:colId xmlns:a16="http://schemas.microsoft.com/office/drawing/2014/main" val="212629125"/>
                    </a:ext>
                  </a:extLst>
                </a:gridCol>
              </a:tblGrid>
              <a:tr h="453666">
                <a:tc gridSpan="4">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chemeClr val="bg1"/>
                          </a:solidFill>
                          <a:effectLst/>
                          <a:latin typeface="Arial" panose="020B0604020202020204" pitchFamily="34" charset="0"/>
                        </a:rPr>
                        <a:t>All our children and young people will be supported to develop as:</a:t>
                      </a:r>
                    </a:p>
                    <a:p>
                      <a:endParaRPr lang="en-GB" sz="1200"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9088233"/>
                  </a:ext>
                </a:extLst>
              </a:tr>
              <a:tr h="5954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ambitious, capable learners who:</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enterprising, creative contributors who:</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ethical, informed citizens who:</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1F1F1F"/>
                          </a:solidFill>
                          <a:effectLst/>
                          <a:latin typeface="inherit"/>
                        </a:rPr>
                        <a:t> healthy, confident individuals who:</a:t>
                      </a:r>
                      <a:endParaRPr lang="en-GB" sz="1200" b="0" i="0" dirty="0">
                        <a:solidFill>
                          <a:srgbClr val="1F1F1F"/>
                        </a:solidFill>
                        <a:effectLst/>
                        <a:latin typeface="Arial" panose="020B0604020202020204" pitchFamily="34" charset="0"/>
                      </a:endParaRPr>
                    </a:p>
                    <a:p>
                      <a:endParaRPr lang="en-GB" sz="1200" dirty="0"/>
                    </a:p>
                  </a:txBody>
                  <a:tcPr/>
                </a:tc>
                <a:extLst>
                  <a:ext uri="{0D108BD9-81ED-4DB2-BD59-A6C34878D82A}">
                    <a16:rowId xmlns:a16="http://schemas.microsoft.com/office/drawing/2014/main" val="183970998"/>
                  </a:ext>
                </a:extLst>
              </a:tr>
              <a:tr h="4338177">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set themselves high standards and seek and enjoy challenge</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building up a body of knowledge and have the skills to connect and apply that knowledge in different contexts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questioning and enjoy solving problems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can communicate effectively in different forms and settings, using both Welsh and English</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can explain the ideas and concepts they are learning about</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can use number effectively in different contexts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understand how to interpret data and apply mathematical concepts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use digital technologies creatively to communicate, find and analyse information</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undertake research and evaluate critically what they find</a:t>
                      </a:r>
                    </a:p>
                    <a:p>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connect and apply their knowledge and skills to create ideas and products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think creatively to reframe and solve problems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identify and grasp opportunities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take measured risks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lead and play different roles in teams effectively and responsibly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express ideas and emotions through different media</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give of their energy and skills so that other people will benefit</a:t>
                      </a:r>
                    </a:p>
                    <a:p>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find, evaluate and use evidence in forming views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engage with contemporary issues based upon their knowledge and values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understand and exercise their human and democratic responsibilities and rights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understand and consider the impact of their actions when making choices and acting</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knowledgeable about their culture, community, society and the world, now and in the past</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respect the needs and rights of others, as a member of a diverse society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show their commitment to the sustainability of the planet</a:t>
                      </a:r>
                    </a:p>
                    <a:p>
                      <a:endParaRPr lang="en-GB" sz="1200" dirty="0"/>
                    </a:p>
                  </a:txBody>
                  <a:tcPr/>
                </a:tc>
                <a:tc>
                  <a:txBody>
                    <a:bodyPr/>
                    <a:lstStyle/>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have secure values and are establishing their spiritual and ethical beliefs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are building their mental and emotional well-being by developing confidence, resilience and empathy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apply knowledge about the impact of diet and exercise on physical and mental health in their daily lives</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know how to find the information and support to keep safe and well</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take part in physical activity</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take measured decisions about lifestyle and manage risk</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have the confidence to participate in performance</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form positive relationships based upon trust and mutual respect</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face and overcome challenge</a:t>
                      </a:r>
                    </a:p>
                    <a:p>
                      <a:pPr algn="l" fontAlgn="base">
                        <a:buFont typeface="Arial" panose="020B0604020202020204" pitchFamily="34" charset="0"/>
                        <a:buChar char="•"/>
                      </a:pPr>
                      <a:r>
                        <a:rPr lang="en-GB" sz="1200" b="0" i="0" dirty="0">
                          <a:solidFill>
                            <a:srgbClr val="1F1F1F"/>
                          </a:solidFill>
                          <a:effectLst/>
                          <a:latin typeface="Arial" panose="020B0604020202020204" pitchFamily="34" charset="0"/>
                        </a:rPr>
                        <a:t>have the skills and knowledge to manage everyday life as independently as they can</a:t>
                      </a:r>
                    </a:p>
                    <a:p>
                      <a:endParaRPr lang="en-GB" sz="1200" dirty="0"/>
                    </a:p>
                  </a:txBody>
                  <a:tcPr/>
                </a:tc>
                <a:extLst>
                  <a:ext uri="{0D108BD9-81ED-4DB2-BD59-A6C34878D82A}">
                    <a16:rowId xmlns:a16="http://schemas.microsoft.com/office/drawing/2014/main" val="2161175613"/>
                  </a:ext>
                </a:extLst>
              </a:tr>
              <a:tr h="5954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learn throughout their lives</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play a full part in life and work</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be citizens of Wales and the world</a:t>
                      </a:r>
                      <a:endParaRPr lang="en-GB" sz="1200" b="0" i="0" dirty="0">
                        <a:solidFill>
                          <a:srgbClr val="1F1F1F"/>
                        </a:solidFill>
                        <a:effectLst/>
                        <a:latin typeface="Arial" panose="020B0604020202020204" pitchFamily="34" charset="0"/>
                      </a:endParaRP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1F1F1F"/>
                          </a:solidFill>
                          <a:effectLst/>
                          <a:latin typeface="Arial" panose="020B0604020202020204" pitchFamily="34" charset="0"/>
                        </a:rPr>
                        <a:t>and </a:t>
                      </a:r>
                      <a:r>
                        <a:rPr lang="en-GB" sz="1200" b="1" i="0" dirty="0">
                          <a:solidFill>
                            <a:srgbClr val="1F1F1F"/>
                          </a:solidFill>
                          <a:effectLst/>
                          <a:latin typeface="inherit"/>
                        </a:rPr>
                        <a:t>are ready to lead fulfilling lives as valued members of society</a:t>
                      </a:r>
                      <a:r>
                        <a:rPr lang="en-GB" sz="1200" b="0" i="0" dirty="0">
                          <a:solidFill>
                            <a:srgbClr val="1F1F1F"/>
                          </a:solidFill>
                          <a:effectLst/>
                          <a:latin typeface="Arial" panose="020B0604020202020204" pitchFamily="34" charset="0"/>
                        </a:rPr>
                        <a:t>.</a:t>
                      </a:r>
                    </a:p>
                    <a:p>
                      <a:endParaRPr lang="en-GB" sz="1200" dirty="0"/>
                    </a:p>
                  </a:txBody>
                  <a:tcPr/>
                </a:tc>
                <a:extLst>
                  <a:ext uri="{0D108BD9-81ED-4DB2-BD59-A6C34878D82A}">
                    <a16:rowId xmlns:a16="http://schemas.microsoft.com/office/drawing/2014/main" val="2944418566"/>
                  </a:ext>
                </a:extLst>
              </a:tr>
            </a:tbl>
          </a:graphicData>
        </a:graphic>
      </p:graphicFrame>
      <p:sp>
        <p:nvSpPr>
          <p:cNvPr id="7" name="TextBox 6">
            <a:extLst>
              <a:ext uri="{FF2B5EF4-FFF2-40B4-BE49-F238E27FC236}">
                <a16:creationId xmlns:a16="http://schemas.microsoft.com/office/drawing/2014/main" id="{0A09C628-16C3-5179-4057-7E5212F5987A}"/>
              </a:ext>
            </a:extLst>
          </p:cNvPr>
          <p:cNvSpPr txBox="1"/>
          <p:nvPr/>
        </p:nvSpPr>
        <p:spPr>
          <a:xfrm>
            <a:off x="2823607" y="45891"/>
            <a:ext cx="9368393" cy="369332"/>
          </a:xfrm>
          <a:prstGeom prst="rect">
            <a:avLst/>
          </a:prstGeom>
          <a:noFill/>
        </p:spPr>
        <p:txBody>
          <a:bodyPr wrap="square" rtlCol="0">
            <a:spAutoFit/>
          </a:bodyPr>
          <a:lstStyle/>
          <a:p>
            <a:r>
              <a:rPr lang="en-GB" b="1" dirty="0">
                <a:latin typeface="Comic Sans MS" panose="030F0702030302020204" pitchFamily="66" charset="0"/>
              </a:rPr>
              <a:t>DRAMA YN Y CWRICWLWM </a:t>
            </a:r>
            <a:r>
              <a:rPr lang="en-GB" dirty="0">
                <a:latin typeface="Comic Sans MS" panose="030F0702030302020204" pitchFamily="66" charset="0"/>
              </a:rPr>
              <a:t>/ DRAMA IN THE CURRICULUM</a:t>
            </a:r>
          </a:p>
        </p:txBody>
      </p:sp>
      <p:sp>
        <p:nvSpPr>
          <p:cNvPr id="10" name="TextBox 9">
            <a:extLst>
              <a:ext uri="{FF2B5EF4-FFF2-40B4-BE49-F238E27FC236}">
                <a16:creationId xmlns:a16="http://schemas.microsoft.com/office/drawing/2014/main" id="{0BC5EB64-86D6-C26E-DDDC-2C1E8578DF5F}"/>
              </a:ext>
            </a:extLst>
          </p:cNvPr>
          <p:cNvSpPr txBox="1"/>
          <p:nvPr/>
        </p:nvSpPr>
        <p:spPr>
          <a:xfrm>
            <a:off x="-110792" y="2558359"/>
            <a:ext cx="2371548" cy="1320361"/>
          </a:xfrm>
          <a:prstGeom prst="rect">
            <a:avLst/>
          </a:prstGeom>
          <a:noFill/>
        </p:spPr>
        <p:txBody>
          <a:bodyPr wrap="square">
            <a:spAutoFit/>
          </a:bodyPr>
          <a:lstStyle/>
          <a:p>
            <a:pPr indent="-228600">
              <a:lnSpc>
                <a:spcPct val="90000"/>
              </a:lnSpc>
              <a:spcAft>
                <a:spcPts val="600"/>
              </a:spcAft>
              <a:buFont typeface="Arial" panose="020B0604020202020204" pitchFamily="34" charset="0"/>
              <a:buChar char="•"/>
            </a:pPr>
            <a:r>
              <a:rPr lang="en-US" sz="1800" dirty="0">
                <a:latin typeface="Comic Sans MS" panose="030F0702030302020204" pitchFamily="66" charset="0"/>
              </a:rPr>
              <a:t>Where might </a:t>
            </a:r>
          </a:p>
          <a:p>
            <a:pPr>
              <a:lnSpc>
                <a:spcPct val="90000"/>
              </a:lnSpc>
              <a:spcAft>
                <a:spcPts val="600"/>
              </a:spcAft>
            </a:pPr>
            <a:r>
              <a:rPr lang="en-US" sz="1800" dirty="0">
                <a:latin typeface="Comic Sans MS" panose="030F0702030302020204" pitchFamily="66" charset="0"/>
              </a:rPr>
              <a:t>   Drama</a:t>
            </a:r>
          </a:p>
          <a:p>
            <a:pPr>
              <a:lnSpc>
                <a:spcPct val="90000"/>
              </a:lnSpc>
              <a:spcAft>
                <a:spcPts val="600"/>
              </a:spcAft>
            </a:pPr>
            <a:r>
              <a:rPr lang="en-US" sz="1800" dirty="0">
                <a:latin typeface="Comic Sans MS" panose="030F0702030302020204" pitchFamily="66" charset="0"/>
              </a:rPr>
              <a:t>   contribute to the </a:t>
            </a:r>
          </a:p>
          <a:p>
            <a:pPr>
              <a:lnSpc>
                <a:spcPct val="90000"/>
              </a:lnSpc>
              <a:spcAft>
                <a:spcPts val="600"/>
              </a:spcAft>
            </a:pPr>
            <a:r>
              <a:rPr lang="en-US" dirty="0">
                <a:latin typeface="Comic Sans MS" panose="030F0702030302020204" pitchFamily="66" charset="0"/>
              </a:rPr>
              <a:t>   </a:t>
            </a:r>
            <a:r>
              <a:rPr lang="en-US" sz="1800" dirty="0">
                <a:latin typeface="Comic Sans MS" panose="030F0702030302020204" pitchFamily="66" charset="0"/>
              </a:rPr>
              <a:t>Four Purposes?</a:t>
            </a:r>
          </a:p>
        </p:txBody>
      </p:sp>
    </p:spTree>
    <p:extLst>
      <p:ext uri="{BB962C8B-B14F-4D97-AF65-F5344CB8AC3E}">
        <p14:creationId xmlns:p14="http://schemas.microsoft.com/office/powerpoint/2010/main" val="3676416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8EF45-ADE3-BBCC-C895-8456DF55B219}"/>
              </a:ext>
            </a:extLst>
          </p:cNvPr>
          <p:cNvSpPr>
            <a:spLocks noGrp="1"/>
          </p:cNvSpPr>
          <p:nvPr>
            <p:ph type="title"/>
          </p:nvPr>
        </p:nvSpPr>
        <p:spPr>
          <a:xfrm>
            <a:off x="106587" y="1254830"/>
            <a:ext cx="10411818" cy="1340746"/>
          </a:xfrm>
        </p:spPr>
        <p:txBody>
          <a:bodyPr anchor="t">
            <a:normAutofit fontScale="90000"/>
          </a:bodyPr>
          <a:lstStyle/>
          <a:p>
            <a:r>
              <a:rPr lang="sv-SE" sz="3700" b="1" dirty="0">
                <a:latin typeface="Comic Sans MS" panose="030F0702030302020204" pitchFamily="66" charset="0"/>
              </a:rPr>
              <a:t>Drama fel </a:t>
            </a:r>
            <a:r>
              <a:rPr lang="sv-SE" sz="3700" b="1" dirty="0" err="1">
                <a:latin typeface="Comic Sans MS" panose="030F0702030302020204" pitchFamily="66" charset="0"/>
              </a:rPr>
              <a:t>agwedd</a:t>
            </a:r>
            <a:r>
              <a:rPr lang="sv-SE" sz="3700" b="1" dirty="0">
                <a:latin typeface="Comic Sans MS" panose="030F0702030302020204" pitchFamily="66" charset="0"/>
              </a:rPr>
              <a:t> at </a:t>
            </a:r>
            <a:r>
              <a:rPr lang="sv-SE" sz="3700" b="1" dirty="0" err="1">
                <a:latin typeface="Comic Sans MS" panose="030F0702030302020204" pitchFamily="66" charset="0"/>
              </a:rPr>
              <a:t>Gwricwlwm</a:t>
            </a:r>
            <a:br>
              <a:rPr lang="sv-SE" sz="3700" dirty="0">
                <a:latin typeface="Comic Sans MS" panose="030F0702030302020204" pitchFamily="66" charset="0"/>
              </a:rPr>
            </a:br>
            <a:r>
              <a:rPr lang="sv-SE" sz="3700" dirty="0">
                <a:latin typeface="Comic Sans MS" panose="030F0702030302020204" pitchFamily="66" charset="0"/>
              </a:rPr>
              <a:t>Drama as an approach to Curriculum </a:t>
            </a:r>
            <a:br>
              <a:rPr lang="sv-SE" sz="3700" dirty="0">
                <a:latin typeface="Comic Sans MS" panose="030F0702030302020204" pitchFamily="66" charset="0"/>
              </a:rPr>
            </a:br>
            <a:r>
              <a:rPr lang="sv-SE" sz="3700" dirty="0">
                <a:latin typeface="Comic Sans MS" panose="030F0702030302020204" pitchFamily="66" charset="0"/>
              </a:rPr>
              <a:t> </a:t>
            </a:r>
            <a:br>
              <a:rPr lang="en-GB" sz="3700" b="1" dirty="0"/>
            </a:br>
            <a:br>
              <a:rPr lang="en-GB" sz="3700" b="1" dirty="0"/>
            </a:br>
            <a:r>
              <a:rPr lang="en-GB" sz="3700" b="1" dirty="0"/>
              <a:t>          </a:t>
            </a:r>
            <a:r>
              <a:rPr lang="en-GB" sz="3700" b="1" dirty="0">
                <a:latin typeface="Comic Sans MS" panose="030F0702030302020204" pitchFamily="66" charset="0"/>
              </a:rPr>
              <a:t>Mantle of the Expert</a:t>
            </a:r>
          </a:p>
        </p:txBody>
      </p:sp>
      <p:sp>
        <p:nvSpPr>
          <p:cNvPr id="5" name="TextBox 4">
            <a:extLst>
              <a:ext uri="{FF2B5EF4-FFF2-40B4-BE49-F238E27FC236}">
                <a16:creationId xmlns:a16="http://schemas.microsoft.com/office/drawing/2014/main" id="{7491D13E-51E8-8F1E-7F0C-9DC6922ABE60}"/>
              </a:ext>
            </a:extLst>
          </p:cNvPr>
          <p:cNvSpPr txBox="1"/>
          <p:nvPr/>
        </p:nvSpPr>
        <p:spPr>
          <a:xfrm>
            <a:off x="371757" y="5737517"/>
            <a:ext cx="8419535" cy="954107"/>
          </a:xfrm>
          <a:prstGeom prst="rect">
            <a:avLst/>
          </a:prstGeom>
          <a:noFill/>
        </p:spPr>
        <p:txBody>
          <a:bodyPr wrap="square">
            <a:spAutoFit/>
          </a:bodyPr>
          <a:lstStyle/>
          <a:p>
            <a:r>
              <a:rPr lang="en-GB" sz="1400" b="1" i="0" dirty="0">
                <a:solidFill>
                  <a:srgbClr val="F7B334"/>
                </a:solidFill>
                <a:effectLst/>
                <a:latin typeface="Varela Round" panose="020B0604020202020204" pitchFamily="2" charset="-79"/>
                <a:cs typeface="Varela Round" panose="020B0604020202020204" pitchFamily="2" charset="-79"/>
              </a:rPr>
              <a:t>Further watching:</a:t>
            </a:r>
            <a:br>
              <a:rPr lang="en-GB" sz="1400" b="1" i="0" dirty="0">
                <a:solidFill>
                  <a:srgbClr val="F7B334"/>
                </a:solidFill>
                <a:effectLst/>
                <a:latin typeface="Varela Round" panose="020B0604020202020204" pitchFamily="2" charset="-79"/>
                <a:cs typeface="Varela Round" panose="020B0604020202020204" pitchFamily="2" charset="-79"/>
              </a:rPr>
            </a:br>
            <a:r>
              <a:rPr lang="en-GB" sz="1400" b="1" i="0" dirty="0">
                <a:solidFill>
                  <a:srgbClr val="F7B334"/>
                </a:solidFill>
                <a:effectLst/>
                <a:latin typeface="Varela Round" panose="020B0604020202020204" pitchFamily="2" charset="-79"/>
                <a:cs typeface="Varela Round" panose="020B0604020202020204" pitchFamily="2" charset="-79"/>
              </a:rPr>
              <a:t>Talking about Generative Learning in Action with Mark and Zoe </a:t>
            </a:r>
            <a:r>
              <a:rPr lang="en-GB" sz="1400" b="1" i="0" dirty="0" err="1">
                <a:solidFill>
                  <a:srgbClr val="F7B334"/>
                </a:solidFill>
                <a:effectLst/>
                <a:latin typeface="Varela Round" panose="020B0604020202020204" pitchFamily="2" charset="-79"/>
                <a:cs typeface="Varela Round" panose="020B0604020202020204" pitchFamily="2" charset="-79"/>
              </a:rPr>
              <a:t>Enser</a:t>
            </a:r>
            <a:r>
              <a:rPr lang="en-GB" sz="1400" b="1" i="0" dirty="0">
                <a:solidFill>
                  <a:srgbClr val="F7B334"/>
                </a:solidFill>
                <a:effectLst/>
                <a:latin typeface="Varela Round" panose="020B0604020202020204" pitchFamily="2" charset="-79"/>
                <a:cs typeface="Varela Round" panose="020B0604020202020204" pitchFamily="2" charset="-79"/>
              </a:rPr>
              <a:t> - </a:t>
            </a:r>
            <a:r>
              <a:rPr lang="en-GB" sz="1400" b="1" i="0" dirty="0">
                <a:solidFill>
                  <a:srgbClr val="F7B334"/>
                </a:solidFill>
                <a:effectLst/>
                <a:latin typeface="Varela Round" panose="020B0604020202020204" pitchFamily="2" charset="-79"/>
                <a:cs typeface="Varela Round" panose="020B0604020202020204" pitchFamily="2" charset="-79"/>
                <a:hlinkClick r:id="rId3"/>
              </a:rPr>
              <a:t>https://www.mantleoftheexpert.com/video/talking-about-generative-learning-in-action-with-mark-and-zoe-enser/</a:t>
            </a:r>
            <a:endParaRPr lang="en-GB" sz="1400" b="1" i="0" dirty="0">
              <a:solidFill>
                <a:srgbClr val="F7B334"/>
              </a:solidFill>
              <a:effectLst/>
              <a:latin typeface="Varela Round" panose="020B0604020202020204" pitchFamily="2" charset="-79"/>
              <a:cs typeface="Varela Round" panose="020B0604020202020204" pitchFamily="2" charset="-79"/>
            </a:endParaRPr>
          </a:p>
        </p:txBody>
      </p:sp>
      <p:sp>
        <p:nvSpPr>
          <p:cNvPr id="4" name="TextBox 3">
            <a:extLst>
              <a:ext uri="{FF2B5EF4-FFF2-40B4-BE49-F238E27FC236}">
                <a16:creationId xmlns:a16="http://schemas.microsoft.com/office/drawing/2014/main" id="{59A58A15-0490-743E-E34D-A583AE71484A}"/>
              </a:ext>
            </a:extLst>
          </p:cNvPr>
          <p:cNvSpPr txBox="1"/>
          <p:nvPr/>
        </p:nvSpPr>
        <p:spPr>
          <a:xfrm>
            <a:off x="7477885" y="300723"/>
            <a:ext cx="5419082" cy="954107"/>
          </a:xfrm>
          <a:prstGeom prst="rect">
            <a:avLst/>
          </a:prstGeom>
          <a:noFill/>
        </p:spPr>
        <p:txBody>
          <a:bodyPr wrap="square" rtlCol="0">
            <a:spAutoFit/>
          </a:bodyPr>
          <a:lstStyle/>
          <a:p>
            <a:r>
              <a:rPr lang="en-GB" sz="2800" b="1" dirty="0" err="1">
                <a:latin typeface="Comic Sans MS" panose="030F0702030302020204" pitchFamily="66" charset="0"/>
              </a:rPr>
              <a:t>Pwysigrwydd</a:t>
            </a:r>
            <a:r>
              <a:rPr lang="en-GB" sz="2800" b="1" dirty="0">
                <a:latin typeface="Comic Sans MS" panose="030F0702030302020204" pitchFamily="66" charset="0"/>
              </a:rPr>
              <a:t> </a:t>
            </a:r>
            <a:r>
              <a:rPr lang="en-GB" sz="2800" b="1" dirty="0" err="1">
                <a:latin typeface="Comic Sans MS" panose="030F0702030302020204" pitchFamily="66" charset="0"/>
              </a:rPr>
              <a:t>Dychymyg</a:t>
            </a:r>
            <a:endParaRPr lang="en-GB" sz="2800" b="1" dirty="0">
              <a:latin typeface="Comic Sans MS" panose="030F0702030302020204" pitchFamily="66" charset="0"/>
            </a:endParaRPr>
          </a:p>
          <a:p>
            <a:r>
              <a:rPr lang="en-GB" sz="2800" dirty="0">
                <a:latin typeface="Comic Sans MS" panose="030F0702030302020204" pitchFamily="66" charset="0"/>
              </a:rPr>
              <a:t>Power of imagination</a:t>
            </a:r>
          </a:p>
        </p:txBody>
      </p:sp>
      <p:pic>
        <p:nvPicPr>
          <p:cNvPr id="2050" name="Picture 2" descr="Enquiring Minds: Creative Approaches: Curriculum Design: Mantle of the  Expert">
            <a:extLst>
              <a:ext uri="{FF2B5EF4-FFF2-40B4-BE49-F238E27FC236}">
                <a16:creationId xmlns:a16="http://schemas.microsoft.com/office/drawing/2014/main" id="{454EF78A-4410-93E4-B938-F265CC97EE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8288" y="2258769"/>
            <a:ext cx="5295900" cy="36195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AAA5E5F-2681-8BBF-90B7-E6B8F785C3CC}"/>
              </a:ext>
            </a:extLst>
          </p:cNvPr>
          <p:cNvSpPr txBox="1"/>
          <p:nvPr/>
        </p:nvSpPr>
        <p:spPr>
          <a:xfrm>
            <a:off x="326878" y="4033510"/>
            <a:ext cx="6309534" cy="954107"/>
          </a:xfrm>
          <a:prstGeom prst="rect">
            <a:avLst/>
          </a:prstGeom>
          <a:noFill/>
        </p:spPr>
        <p:txBody>
          <a:bodyPr wrap="square" rtlCol="0">
            <a:spAutoFit/>
          </a:bodyPr>
          <a:lstStyle/>
          <a:p>
            <a:r>
              <a:rPr lang="en-GB" sz="2800" dirty="0">
                <a:latin typeface="Comic Sans MS" panose="030F0702030302020204" pitchFamily="66" charset="0"/>
              </a:rPr>
              <a:t>Tim Taylor and his case study for Generative Learning in Action</a:t>
            </a:r>
          </a:p>
        </p:txBody>
      </p:sp>
      <p:sp>
        <p:nvSpPr>
          <p:cNvPr id="21" name="TextBox 20">
            <a:extLst>
              <a:ext uri="{FF2B5EF4-FFF2-40B4-BE49-F238E27FC236}">
                <a16:creationId xmlns:a16="http://schemas.microsoft.com/office/drawing/2014/main" id="{628EFBC2-5576-7413-072C-514F36082A75}"/>
              </a:ext>
            </a:extLst>
          </p:cNvPr>
          <p:cNvSpPr txBox="1"/>
          <p:nvPr/>
        </p:nvSpPr>
        <p:spPr>
          <a:xfrm>
            <a:off x="560982" y="241222"/>
            <a:ext cx="5340544" cy="369332"/>
          </a:xfrm>
          <a:prstGeom prst="rect">
            <a:avLst/>
          </a:prstGeom>
          <a:noFill/>
        </p:spPr>
        <p:txBody>
          <a:bodyPr wrap="square" rtlCol="0">
            <a:spAutoFit/>
          </a:bodyPr>
          <a:lstStyle/>
          <a:p>
            <a:r>
              <a:rPr lang="en-GB" b="1" dirty="0" err="1">
                <a:latin typeface="Comic Sans MS" panose="030F0702030302020204" pitchFamily="66" charset="0"/>
              </a:rPr>
              <a:t>Ymchwilio</a:t>
            </a:r>
            <a:r>
              <a:rPr lang="en-GB" b="1" dirty="0">
                <a:latin typeface="Comic Sans MS" panose="030F0702030302020204" pitchFamily="66" charset="0"/>
              </a:rPr>
              <a:t> </a:t>
            </a:r>
            <a:r>
              <a:rPr lang="en-GB" b="1" dirty="0" err="1">
                <a:latin typeface="Comic Sans MS" panose="030F0702030302020204" pitchFamily="66" charset="0"/>
              </a:rPr>
              <a:t>pellach</a:t>
            </a:r>
            <a:r>
              <a:rPr lang="en-GB" b="1" dirty="0">
                <a:latin typeface="Comic Sans MS" panose="030F0702030302020204" pitchFamily="66" charset="0"/>
              </a:rPr>
              <a:t> </a:t>
            </a:r>
            <a:r>
              <a:rPr lang="en-GB" dirty="0">
                <a:latin typeface="Comic Sans MS" panose="030F0702030302020204" pitchFamily="66" charset="0"/>
              </a:rPr>
              <a:t>/ Further research</a:t>
            </a:r>
          </a:p>
        </p:txBody>
      </p:sp>
    </p:spTree>
    <p:extLst>
      <p:ext uri="{BB962C8B-B14F-4D97-AF65-F5344CB8AC3E}">
        <p14:creationId xmlns:p14="http://schemas.microsoft.com/office/powerpoint/2010/main" val="1262948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1778313" y="230557"/>
            <a:ext cx="6193236" cy="1077218"/>
          </a:xfrm>
          <a:prstGeom prst="rect">
            <a:avLst/>
          </a:prstGeom>
          <a:noFill/>
        </p:spPr>
        <p:txBody>
          <a:bodyPr wrap="square" rtlCol="0">
            <a:spAutoFit/>
          </a:bodyPr>
          <a:lstStyle/>
          <a:p>
            <a:r>
              <a:rPr lang="en-GB" sz="3200" b="1" dirty="0">
                <a:latin typeface="Comic Sans MS" panose="030F0702030302020204" pitchFamily="66" charset="0"/>
              </a:rPr>
              <a:t>DRAMA YN Y CWRICWLWM</a:t>
            </a:r>
          </a:p>
          <a:p>
            <a:r>
              <a:rPr lang="en-GB" sz="3200" dirty="0">
                <a:latin typeface="Comic Sans MS" panose="030F0702030302020204" pitchFamily="66" charset="0"/>
              </a:rPr>
              <a:t>DRAMA IN THE CURRICULUM</a:t>
            </a:r>
          </a:p>
        </p:txBody>
      </p:sp>
      <p:sp>
        <p:nvSpPr>
          <p:cNvPr id="6" name="TextBox 5">
            <a:extLst>
              <a:ext uri="{FF2B5EF4-FFF2-40B4-BE49-F238E27FC236}">
                <a16:creationId xmlns:a16="http://schemas.microsoft.com/office/drawing/2014/main" id="{0BD10EB4-4637-4899-F500-061BAB60070A}"/>
              </a:ext>
            </a:extLst>
          </p:cNvPr>
          <p:cNvSpPr txBox="1"/>
          <p:nvPr/>
        </p:nvSpPr>
        <p:spPr>
          <a:xfrm>
            <a:off x="487265" y="2166139"/>
            <a:ext cx="8775332" cy="3785652"/>
          </a:xfrm>
          <a:prstGeom prst="rect">
            <a:avLst/>
          </a:prstGeom>
          <a:noFill/>
        </p:spPr>
        <p:txBody>
          <a:bodyPr wrap="square">
            <a:spAutoFit/>
          </a:bodyPr>
          <a:lstStyle/>
          <a:p>
            <a:pPr algn="l" fontAlgn="base"/>
            <a:r>
              <a:rPr lang="en-GB" sz="2000" b="1" i="0" dirty="0">
                <a:effectLst/>
                <a:latin typeface="Comic Sans MS" panose="030F0702030302020204" pitchFamily="66" charset="0"/>
              </a:rPr>
              <a:t>Drama</a:t>
            </a:r>
          </a:p>
          <a:p>
            <a:pPr algn="l" fontAlgn="base"/>
            <a:r>
              <a:rPr lang="en-GB" sz="2000" b="0" i="0" dirty="0">
                <a:effectLst/>
                <a:latin typeface="Comic Sans MS" panose="030F0702030302020204" pitchFamily="66" charset="0"/>
              </a:rPr>
              <a:t>Mae drama yn </a:t>
            </a:r>
            <a:r>
              <a:rPr lang="en-GB" sz="2000" b="0" i="0" dirty="0" err="1">
                <a:effectLst/>
                <a:latin typeface="Comic Sans MS" panose="030F0702030302020204" pitchFamily="66" charset="0"/>
              </a:rPr>
              <a:t>cynnwys</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actio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cyfarwyddo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dylunio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theatr</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dechnegol</a:t>
            </a:r>
            <a:r>
              <a:rPr lang="en-GB" sz="2000" b="0" i="0" dirty="0">
                <a:effectLst/>
                <a:latin typeface="Comic Sans MS" panose="030F0702030302020204" pitchFamily="66" charset="0"/>
              </a:rPr>
              <a:t> a </a:t>
            </a:r>
            <a:r>
              <a:rPr lang="en-GB" sz="2000" b="0" i="0" dirty="0" err="1">
                <a:effectLst/>
                <a:latin typeface="Comic Sans MS" panose="030F0702030302020204" pitchFamily="66" charset="0"/>
              </a:rPr>
              <a:t>gweinyddu’r</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celfyddydau</a:t>
            </a:r>
            <a:r>
              <a:rPr lang="en-GB" sz="2000" b="0" i="0" dirty="0">
                <a:effectLst/>
                <a:latin typeface="Comic Sans MS" panose="030F0702030302020204" pitchFamily="66" charset="0"/>
              </a:rPr>
              <a:t>.</a:t>
            </a:r>
          </a:p>
          <a:p>
            <a:pPr algn="l" fontAlgn="base"/>
            <a:r>
              <a:rPr lang="en-GB" sz="2000" b="0" i="0" dirty="0" err="1">
                <a:effectLst/>
                <a:latin typeface="Comic Sans MS" panose="030F0702030302020204" pitchFamily="66" charset="0"/>
              </a:rPr>
              <a:t>Dylech</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ystyried</a:t>
            </a:r>
            <a:r>
              <a:rPr lang="en-GB" sz="2000" b="0" i="0" dirty="0">
                <a:effectLst/>
                <a:latin typeface="Comic Sans MS" panose="030F0702030302020204" pitchFamily="66" charset="0"/>
              </a:rPr>
              <a:t>:</a:t>
            </a:r>
          </a:p>
          <a:p>
            <a:pPr algn="l" fontAlgn="base">
              <a:buFont typeface="Arial" panose="020B0604020202020204" pitchFamily="34" charset="0"/>
              <a:buChar char="•"/>
            </a:pPr>
            <a:r>
              <a:rPr lang="en-GB" sz="2000" b="0" i="0" dirty="0">
                <a:effectLst/>
                <a:latin typeface="Comic Sans MS" panose="030F0702030302020204" pitchFamily="66" charset="0"/>
              </a:rPr>
              <a:t>plot, </a:t>
            </a:r>
            <a:r>
              <a:rPr lang="en-GB" sz="2000" b="0" i="0" dirty="0" err="1">
                <a:effectLst/>
                <a:latin typeface="Comic Sans MS" panose="030F0702030302020204" pitchFamily="66" charset="0"/>
              </a:rPr>
              <a:t>cymeriad</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syniad</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perthynas</a:t>
            </a:r>
            <a:r>
              <a:rPr lang="en-GB" sz="2000" b="0" i="0" dirty="0">
                <a:effectLst/>
                <a:latin typeface="Comic Sans MS" panose="030F0702030302020204" pitchFamily="66" charset="0"/>
              </a:rPr>
              <a:t> ag </a:t>
            </a:r>
            <a:r>
              <a:rPr lang="en-GB" sz="2000" b="0" i="0" dirty="0" err="1">
                <a:effectLst/>
                <a:latin typeface="Comic Sans MS" panose="030F0702030302020204" pitchFamily="66" charset="0"/>
              </a:rPr>
              <a:t>eraill</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sy’n</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cwmpasu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rhyngweithio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tensiwn</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ffocws</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lleoliad</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amser</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iaith</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llais</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sy’n</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cwmpasu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acen</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ynganiad</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traw</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amseru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seibio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symudiad</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sy’n</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cwmpasu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osgo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mynegiannau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wyneb</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cynefineg</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awyrgylch</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naws</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symbolau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dylunio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sy’n</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cwmpasu</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goleuo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llwyfan</a:t>
            </a:r>
            <a:r>
              <a:rPr lang="en-GB" sz="2000" b="0" i="0" dirty="0">
                <a:effectLst/>
                <a:latin typeface="Comic Sans MS" panose="030F0702030302020204" pitchFamily="66" charset="0"/>
              </a:rPr>
              <a:t>, sain, set, </a:t>
            </a:r>
            <a:r>
              <a:rPr lang="en-GB" sz="2000" b="0" i="0" dirty="0" err="1">
                <a:effectLst/>
                <a:latin typeface="Comic Sans MS" panose="030F0702030302020204" pitchFamily="66" charset="0"/>
              </a:rPr>
              <a:t>gwallt</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colur</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gwisg</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sgriptio</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cynhyrchu</a:t>
            </a:r>
            <a:r>
              <a:rPr lang="en-GB" sz="2000" b="0" i="0" dirty="0">
                <a:effectLst/>
                <a:latin typeface="Comic Sans MS" panose="030F0702030302020204" pitchFamily="66" charset="0"/>
              </a:rPr>
              <a:t> a </a:t>
            </a:r>
            <a:r>
              <a:rPr lang="en-GB" sz="2000" b="0" i="0" dirty="0" err="1">
                <a:effectLst/>
                <a:latin typeface="Comic Sans MS" panose="030F0702030302020204" pitchFamily="66" charset="0"/>
              </a:rPr>
              <a:t>rheoli</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llwyfan</a:t>
            </a:r>
            <a:endParaRPr lang="en-GB" sz="2000" b="0" i="0" dirty="0">
              <a:effectLst/>
              <a:latin typeface="Comic Sans MS" panose="030F0702030302020204" pitchFamily="66" charset="0"/>
            </a:endParaRPr>
          </a:p>
          <a:p>
            <a:pPr algn="l" fontAlgn="base">
              <a:buFont typeface="Arial" panose="020B0604020202020204" pitchFamily="34" charset="0"/>
              <a:buChar char="•"/>
            </a:pPr>
            <a:r>
              <a:rPr lang="en-GB" sz="2000" b="0" i="0" dirty="0" err="1">
                <a:effectLst/>
                <a:latin typeface="Comic Sans MS" panose="030F0702030302020204" pitchFamily="66" charset="0"/>
              </a:rPr>
              <a:t>comedi</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trasiedi</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trasicomedi</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ffars</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theatr</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gerdd</a:t>
            </a:r>
            <a:r>
              <a:rPr lang="en-GB" sz="2000" b="0" i="0" dirty="0">
                <a:effectLst/>
                <a:latin typeface="Comic Sans MS" panose="030F0702030302020204" pitchFamily="66" charset="0"/>
              </a:rPr>
              <a:t>, melodrama, </a:t>
            </a:r>
            <a:r>
              <a:rPr lang="en-GB" sz="2000" b="0" i="0" dirty="0" err="1">
                <a:effectLst/>
                <a:latin typeface="Comic Sans MS" panose="030F0702030302020204" pitchFamily="66" charset="0"/>
              </a:rPr>
              <a:t>meim</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theatr</a:t>
            </a:r>
            <a:r>
              <a:rPr lang="en-GB" sz="2000" b="0" i="0" dirty="0">
                <a:effectLst/>
                <a:latin typeface="Comic Sans MS" panose="030F0702030302020204" pitchFamily="66" charset="0"/>
              </a:rPr>
              <a:t> </a:t>
            </a:r>
            <a:r>
              <a:rPr lang="en-GB" sz="2000" b="0" i="0" dirty="0" err="1">
                <a:effectLst/>
                <a:latin typeface="Comic Sans MS" panose="030F0702030302020204" pitchFamily="66" charset="0"/>
              </a:rPr>
              <a:t>gorfforol</a:t>
            </a:r>
            <a:endParaRPr lang="en-GB" sz="2000" b="0" i="0" dirty="0">
              <a:effectLst/>
              <a:latin typeface="Comic Sans MS" panose="030F0702030302020204" pitchFamily="66" charset="0"/>
            </a:endParaRPr>
          </a:p>
        </p:txBody>
      </p:sp>
    </p:spTree>
    <p:extLst>
      <p:ext uri="{BB962C8B-B14F-4D97-AF65-F5344CB8AC3E}">
        <p14:creationId xmlns:p14="http://schemas.microsoft.com/office/powerpoint/2010/main" val="1894018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63551" y="0"/>
            <a:ext cx="302570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52592" y="4825226"/>
            <a:ext cx="303940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57180" y="1967432"/>
            <a:ext cx="3034820"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152592" y="3827813"/>
            <a:ext cx="3039408"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1778313" y="230557"/>
            <a:ext cx="6193236" cy="1077218"/>
          </a:xfrm>
          <a:prstGeom prst="rect">
            <a:avLst/>
          </a:prstGeom>
          <a:noFill/>
        </p:spPr>
        <p:txBody>
          <a:bodyPr wrap="square" rtlCol="0">
            <a:spAutoFit/>
          </a:bodyPr>
          <a:lstStyle/>
          <a:p>
            <a:r>
              <a:rPr lang="en-GB" sz="3200" b="1" dirty="0">
                <a:latin typeface="Comic Sans MS" panose="030F0702030302020204" pitchFamily="66" charset="0"/>
              </a:rPr>
              <a:t>DRAMA YN Y CWRICWLWM</a:t>
            </a:r>
          </a:p>
          <a:p>
            <a:r>
              <a:rPr lang="en-GB" sz="3200" dirty="0">
                <a:latin typeface="Comic Sans MS" panose="030F0702030302020204" pitchFamily="66" charset="0"/>
              </a:rPr>
              <a:t>DRAMA IN THE CURRICULUM</a:t>
            </a:r>
          </a:p>
        </p:txBody>
      </p:sp>
      <p:sp>
        <p:nvSpPr>
          <p:cNvPr id="7" name="TextBox 6">
            <a:extLst>
              <a:ext uri="{FF2B5EF4-FFF2-40B4-BE49-F238E27FC236}">
                <a16:creationId xmlns:a16="http://schemas.microsoft.com/office/drawing/2014/main" id="{34906898-4B56-8F25-CD26-B2854EFD3E40}"/>
              </a:ext>
            </a:extLst>
          </p:cNvPr>
          <p:cNvSpPr txBox="1"/>
          <p:nvPr/>
        </p:nvSpPr>
        <p:spPr>
          <a:xfrm>
            <a:off x="538893" y="1382912"/>
            <a:ext cx="8268517" cy="5262979"/>
          </a:xfrm>
          <a:prstGeom prst="rect">
            <a:avLst/>
          </a:prstGeom>
          <a:noFill/>
        </p:spPr>
        <p:txBody>
          <a:bodyPr wrap="square">
            <a:spAutoFit/>
          </a:bodyPr>
          <a:lstStyle/>
          <a:p>
            <a:pPr algn="l" fontAlgn="base"/>
            <a:r>
              <a:rPr lang="en-GB" sz="2400" b="1" i="0" dirty="0">
                <a:effectLst/>
                <a:latin typeface="Comic Sans MS" panose="030F0702030302020204" pitchFamily="66" charset="0"/>
              </a:rPr>
              <a:t>Drama</a:t>
            </a:r>
          </a:p>
          <a:p>
            <a:pPr algn="l" fontAlgn="base"/>
            <a:r>
              <a:rPr lang="en-GB" sz="2400" b="0" i="0" dirty="0">
                <a:effectLst/>
                <a:latin typeface="Comic Sans MS" panose="030F0702030302020204" pitchFamily="66" charset="0"/>
              </a:rPr>
              <a:t>Drama includes acting, directing, design, technical theatre and arts administration.</a:t>
            </a:r>
          </a:p>
          <a:p>
            <a:pPr algn="l" fontAlgn="base"/>
            <a:r>
              <a:rPr lang="en-GB" sz="2400" b="0" i="0" dirty="0">
                <a:effectLst/>
                <a:latin typeface="Comic Sans MS" panose="030F0702030302020204" pitchFamily="66" charset="0"/>
              </a:rPr>
              <a:t>You should consider:</a:t>
            </a:r>
          </a:p>
          <a:p>
            <a:pPr algn="l" fontAlgn="base">
              <a:buFont typeface="Arial" panose="020B0604020202020204" pitchFamily="34" charset="0"/>
              <a:buChar char="•"/>
            </a:pPr>
            <a:r>
              <a:rPr lang="en-GB" sz="2400" b="0" i="0" dirty="0">
                <a:effectLst/>
                <a:latin typeface="Comic Sans MS" panose="030F0702030302020204" pitchFamily="66" charset="0"/>
              </a:rPr>
              <a:t>plot, character, thought, relationships (which encompasses interaction), tension, focus, place, time, language, voice (which encompasses accent, diction, pitch, tempo, pauses), movement (which encompasses gesture, facial expressions), proxemics, atmosphere, mood, symbols, design which encompasses stage lighting, sound, set, hair, make-up, costume, script writing, directing and stage management</a:t>
            </a:r>
          </a:p>
          <a:p>
            <a:pPr algn="l" fontAlgn="base">
              <a:buFont typeface="Arial" panose="020B0604020202020204" pitchFamily="34" charset="0"/>
              <a:buChar char="•"/>
            </a:pPr>
            <a:r>
              <a:rPr lang="en-GB" sz="2400" b="0" i="0" dirty="0">
                <a:effectLst/>
                <a:latin typeface="Comic Sans MS" panose="030F0702030302020204" pitchFamily="66" charset="0"/>
              </a:rPr>
              <a:t>comedy, tragedy, tragicomedy, farce, musical theatre, melodrama, mime, physical theatre</a:t>
            </a:r>
          </a:p>
        </p:txBody>
      </p:sp>
    </p:spTree>
    <p:extLst>
      <p:ext uri="{BB962C8B-B14F-4D97-AF65-F5344CB8AC3E}">
        <p14:creationId xmlns:p14="http://schemas.microsoft.com/office/powerpoint/2010/main" val="20173051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77CC07E-3368-C381-6945-31C2CB298BA8}"/>
              </a:ext>
            </a:extLst>
          </p:cNvPr>
          <p:cNvGraphicFramePr>
            <a:graphicFrameLocks noGrp="1"/>
          </p:cNvGraphicFramePr>
          <p:nvPr/>
        </p:nvGraphicFramePr>
        <p:xfrm>
          <a:off x="58724" y="37691"/>
          <a:ext cx="12038202" cy="6782617"/>
        </p:xfrm>
        <a:graphic>
          <a:graphicData uri="http://schemas.openxmlformats.org/drawingml/2006/table">
            <a:tbl>
              <a:tblPr bandRow="1">
                <a:tableStyleId>{5C22544A-7EE6-4342-B048-85BDC9FD1C3A}</a:tableStyleId>
              </a:tblPr>
              <a:tblGrid>
                <a:gridCol w="4012734">
                  <a:extLst>
                    <a:ext uri="{9D8B030D-6E8A-4147-A177-3AD203B41FA5}">
                      <a16:colId xmlns:a16="http://schemas.microsoft.com/office/drawing/2014/main" val="1043435900"/>
                    </a:ext>
                  </a:extLst>
                </a:gridCol>
                <a:gridCol w="4012734">
                  <a:extLst>
                    <a:ext uri="{9D8B030D-6E8A-4147-A177-3AD203B41FA5}">
                      <a16:colId xmlns:a16="http://schemas.microsoft.com/office/drawing/2014/main" val="3311109223"/>
                    </a:ext>
                  </a:extLst>
                </a:gridCol>
                <a:gridCol w="4012734">
                  <a:extLst>
                    <a:ext uri="{9D8B030D-6E8A-4147-A177-3AD203B41FA5}">
                      <a16:colId xmlns:a16="http://schemas.microsoft.com/office/drawing/2014/main" val="2073220974"/>
                    </a:ext>
                  </a:extLst>
                </a:gridCol>
              </a:tblGrid>
              <a:tr h="234335">
                <a:tc gridSpan="3">
                  <a:txBody>
                    <a:bodyPr/>
                    <a:lstStyle/>
                    <a:p>
                      <a:pPr algn="l" fontAlgn="base"/>
                      <a:r>
                        <a:rPr lang="en-GB" sz="1050" b="1" i="0" dirty="0">
                          <a:solidFill>
                            <a:srgbClr val="1F1F1F"/>
                          </a:solidFill>
                          <a:effectLst/>
                          <a:latin typeface="Arial" panose="020B0604020202020204" pitchFamily="34" charset="0"/>
                        </a:rPr>
                        <a:t>Mae </a:t>
                      </a:r>
                      <a:r>
                        <a:rPr lang="en-GB" sz="1050" b="1" i="0" dirty="0" err="1">
                          <a:solidFill>
                            <a:srgbClr val="1F1F1F"/>
                          </a:solidFill>
                          <a:effectLst/>
                          <a:latin typeface="Arial" panose="020B0604020202020204" pitchFamily="34" charset="0"/>
                        </a:rPr>
                        <a:t>archwilio’r</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celfyddydau</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mynegiannol</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yn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hanfodol</a:t>
                      </a:r>
                      <a:r>
                        <a:rPr lang="en-GB" sz="1050" b="1" i="0" dirty="0">
                          <a:solidFill>
                            <a:srgbClr val="1F1F1F"/>
                          </a:solidFill>
                          <a:effectLst/>
                          <a:latin typeface="Arial" panose="020B0604020202020204" pitchFamily="34" charset="0"/>
                        </a:rPr>
                        <a:t> er </a:t>
                      </a:r>
                      <a:r>
                        <a:rPr lang="en-GB" sz="1050" b="1" i="0" dirty="0" err="1">
                          <a:solidFill>
                            <a:srgbClr val="1F1F1F"/>
                          </a:solidFill>
                          <a:effectLst/>
                          <a:latin typeface="Arial" panose="020B0604020202020204" pitchFamily="34" charset="0"/>
                        </a:rPr>
                        <a:t>mwyn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dyfnhau</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sgiliau</a:t>
                      </a:r>
                      <a:r>
                        <a:rPr lang="en-GB" sz="1050" b="1" i="0" dirty="0">
                          <a:solidFill>
                            <a:srgbClr val="1F1F1F"/>
                          </a:solidFill>
                          <a:effectLst/>
                          <a:latin typeface="Arial" panose="020B0604020202020204" pitchFamily="34" charset="0"/>
                        </a:rPr>
                        <a:t> a </a:t>
                      </a:r>
                      <a:r>
                        <a:rPr lang="en-GB" sz="1050" b="1" i="0" dirty="0" err="1">
                          <a:solidFill>
                            <a:srgbClr val="1F1F1F"/>
                          </a:solidFill>
                          <a:effectLst/>
                          <a:latin typeface="Arial" panose="020B0604020202020204" pitchFamily="34" charset="0"/>
                        </a:rPr>
                        <a:t>gwybodaeth</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gelfyddydol</a:t>
                      </a:r>
                      <a:r>
                        <a:rPr lang="en-GB" sz="1050" b="1" i="0" dirty="0">
                          <a:solidFill>
                            <a:srgbClr val="1F1F1F"/>
                          </a:solidFill>
                          <a:effectLst/>
                          <a:latin typeface="Arial" panose="020B0604020202020204" pitchFamily="34" charset="0"/>
                        </a:rPr>
                        <a:t>, ac </a:t>
                      </a:r>
                      <a:r>
                        <a:rPr lang="en-GB" sz="1050" b="1" i="0" dirty="0" err="1">
                          <a:solidFill>
                            <a:srgbClr val="1F1F1F"/>
                          </a:solidFill>
                          <a:effectLst/>
                          <a:latin typeface="Arial" panose="020B0604020202020204" pitchFamily="34" charset="0"/>
                        </a:rPr>
                        <a:t>mae’n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galluogi</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dysgwyr</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i</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ddod</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yn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unigolion</a:t>
                      </a:r>
                      <a:r>
                        <a:rPr lang="en-GB" sz="1050" b="1" i="0" dirty="0">
                          <a:solidFill>
                            <a:srgbClr val="1F1F1F"/>
                          </a:solidFill>
                          <a:effectLst/>
                          <a:latin typeface="Arial" panose="020B0604020202020204" pitchFamily="34" charset="0"/>
                        </a:rPr>
                        <a:t> </a:t>
                      </a:r>
                      <a:r>
                        <a:rPr lang="en-GB" sz="1050" b="1" i="0" dirty="0" err="1">
                          <a:solidFill>
                            <a:srgbClr val="1F1F1F"/>
                          </a:solidFill>
                          <a:effectLst/>
                          <a:latin typeface="Arial" panose="020B0604020202020204" pitchFamily="34" charset="0"/>
                        </a:rPr>
                        <a:t>chwilfrydig</a:t>
                      </a:r>
                      <a:r>
                        <a:rPr lang="en-GB" sz="1050" b="1" i="0" dirty="0">
                          <a:solidFill>
                            <a:srgbClr val="1F1F1F"/>
                          </a:solidFill>
                          <a:effectLst/>
                          <a:latin typeface="Arial" panose="020B0604020202020204" pitchFamily="34" charset="0"/>
                        </a:rPr>
                        <a:t> a </a:t>
                      </a:r>
                      <a:r>
                        <a:rPr lang="en-GB" sz="1050" b="1" i="0" dirty="0" err="1">
                          <a:solidFill>
                            <a:srgbClr val="1F1F1F"/>
                          </a:solidFill>
                          <a:effectLst/>
                          <a:latin typeface="Arial" panose="020B0604020202020204" pitchFamily="34" charset="0"/>
                        </a:rPr>
                        <a:t>chreadigol</a:t>
                      </a:r>
                      <a:r>
                        <a:rPr lang="en-GB" sz="1050" b="1" i="0" dirty="0">
                          <a:solidFill>
                            <a:srgbClr val="1F1F1F"/>
                          </a:solidFill>
                          <a:effectLst/>
                          <a:latin typeface="Arial" panose="020B0604020202020204" pitchFamily="34" charset="0"/>
                        </a:rPr>
                        <a: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3568577"/>
                  </a:ext>
                </a:extLst>
              </a:tr>
              <a:tr h="979947">
                <a:tc>
                  <a:txBody>
                    <a:bodyPr/>
                    <a:lstStyle/>
                    <a:p>
                      <a:r>
                        <a:rPr lang="en-GB" sz="900" b="0" i="0" dirty="0" err="1">
                          <a:solidFill>
                            <a:srgbClr val="1F1F1F"/>
                          </a:solidFill>
                          <a:effectLst/>
                          <a:latin typeface="Arial" panose="020B0604020202020204" pitchFamily="34" charset="0"/>
                        </a:rPr>
                        <a:t>Rwy’n</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gallu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archwilio</a:t>
                      </a:r>
                      <a:r>
                        <a:rPr lang="en-GB" sz="900" b="0" i="0" dirty="0">
                          <a:solidFill>
                            <a:srgbClr val="1F1F1F"/>
                          </a:solidFill>
                          <a:effectLst/>
                          <a:latin typeface="Arial" panose="020B0604020202020204" pitchFamily="34" charset="0"/>
                        </a:rPr>
                        <a:t> ac </a:t>
                      </a:r>
                      <a:r>
                        <a:rPr lang="en-GB" sz="900" b="0" i="0" dirty="0" err="1">
                          <a:solidFill>
                            <a:srgbClr val="1F1F1F"/>
                          </a:solidFill>
                          <a:effectLst/>
                          <a:latin typeface="Arial" panose="020B0604020202020204" pitchFamily="34" charset="0"/>
                        </a:rPr>
                        <a:t>arbrofi</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gydag</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amrywiaeth</a:t>
                      </a:r>
                      <a:r>
                        <a:rPr lang="en-GB" sz="900" b="0" i="0" dirty="0">
                          <a:solidFill>
                            <a:srgbClr val="1F1F1F"/>
                          </a:solidFill>
                          <a:effectLst/>
                          <a:latin typeface="Arial" panose="020B0604020202020204" pitchFamily="34" charset="0"/>
                        </a:rPr>
                        <a:t> o </a:t>
                      </a:r>
                      <a:r>
                        <a:rPr lang="en-GB" sz="900" b="0" i="1" dirty="0" err="1">
                          <a:solidFill>
                            <a:srgbClr val="0360A6"/>
                          </a:solidFill>
                          <a:effectLst/>
                          <a:latin typeface="Arial" panose="020B0604020202020204" pitchFamily="34" charset="0"/>
                        </a:rPr>
                        <a:t>dechnegau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deunyddiau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prosesau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adnoddau</a:t>
                      </a:r>
                      <a:r>
                        <a:rPr lang="en-GB" sz="900" b="0" i="0" dirty="0">
                          <a:solidFill>
                            <a:srgbClr val="1F1F1F"/>
                          </a:solidFill>
                          <a:effectLst/>
                          <a:latin typeface="Arial" panose="020B0604020202020204" pitchFamily="34" charset="0"/>
                        </a:rPr>
                        <a:t>, </a:t>
                      </a:r>
                      <a:r>
                        <a:rPr lang="en-GB" sz="900" b="0" i="1" dirty="0">
                          <a:solidFill>
                            <a:srgbClr val="0360A6"/>
                          </a:solidFill>
                          <a:effectLst/>
                          <a:latin typeface="Arial" panose="020B0604020202020204" pitchFamily="34" charset="0"/>
                        </a:rPr>
                        <a:t>offer a </a:t>
                      </a:r>
                      <a:r>
                        <a:rPr lang="en-GB" sz="900" b="0" i="1" dirty="0" err="1">
                          <a:solidFill>
                            <a:srgbClr val="0360A6"/>
                          </a:solidFill>
                          <a:effectLst/>
                          <a:latin typeface="Arial" panose="020B0604020202020204" pitchFamily="34" charset="0"/>
                        </a:rPr>
                        <a:t>thechnolegau</a:t>
                      </a:r>
                      <a:r>
                        <a:rPr lang="en-GB" sz="900" b="0" i="0" dirty="0">
                          <a:solidFill>
                            <a:srgbClr val="1F1F1F"/>
                          </a:solidFill>
                          <a:effectLst/>
                          <a:latin typeface="Arial" panose="020B0604020202020204" pitchFamily="34" charset="0"/>
                        </a:rPr>
                        <a:t> </a:t>
                      </a:r>
                      <a:r>
                        <a:rPr lang="en-GB" sz="900" b="0" i="0" dirty="0" err="1">
                          <a:solidFill>
                            <a:srgbClr val="1F1F1F"/>
                          </a:solidFill>
                          <a:effectLst/>
                          <a:latin typeface="Arial" panose="020B0604020202020204" pitchFamily="34" charset="0"/>
                        </a:rPr>
                        <a:t>creadigol</a:t>
                      </a:r>
                      <a:r>
                        <a:rPr lang="en-GB" sz="900" b="0" i="0" dirty="0">
                          <a:solidFill>
                            <a:srgbClr val="1F1F1F"/>
                          </a:solidFill>
                          <a:effectLst/>
                          <a:latin typeface="Arial" panose="020B0604020202020204" pitchFamily="34" charset="0"/>
                        </a:rPr>
                        <a:t>.</a:t>
                      </a:r>
                      <a:endParaRPr lang="en-GB" sz="900" dirty="0"/>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arbrofi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yna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ddewis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dulliau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prosesau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adnoddau</a:t>
                      </a:r>
                      <a:r>
                        <a:rPr lang="en-GB" sz="900" b="0" i="0" kern="1200" dirty="0">
                          <a:solidFill>
                            <a:schemeClr val="dk1"/>
                          </a:solidFill>
                          <a:effectLst/>
                          <a:latin typeface="+mn-lt"/>
                          <a:ea typeface="+mn-ea"/>
                          <a:cs typeface="+mn-cs"/>
                        </a:rPr>
                        <a:t>, offer a </a:t>
                      </a:r>
                      <a:r>
                        <a:rPr lang="en-GB" sz="900" b="0" i="0" kern="1200" dirty="0" err="1">
                          <a:solidFill>
                            <a:schemeClr val="dk1"/>
                          </a:solidFill>
                          <a:effectLst/>
                          <a:latin typeface="+mn-lt"/>
                          <a:ea typeface="+mn-ea"/>
                          <a:cs typeface="+mn-cs"/>
                        </a:rPr>
                        <a:t>thechnolegau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priodol</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pPr fontAlgn="base"/>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arbrofi’n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annibynnol</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dangos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rheolaeth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dechnegol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ddeunyddiau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prosesau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adnoddau</a:t>
                      </a:r>
                      <a:r>
                        <a:rPr lang="en-GB" sz="900" b="0" i="0" kern="1200" dirty="0">
                          <a:solidFill>
                            <a:schemeClr val="dk1"/>
                          </a:solidFill>
                          <a:effectLst/>
                          <a:latin typeface="+mn-lt"/>
                          <a:ea typeface="+mn-ea"/>
                          <a:cs typeface="+mn-cs"/>
                        </a:rPr>
                        <a:t>, offer a </a:t>
                      </a:r>
                      <a:r>
                        <a:rPr lang="en-GB" sz="900" b="0" i="0" kern="1200" dirty="0" err="1">
                          <a:solidFill>
                            <a:schemeClr val="dk1"/>
                          </a:solidFill>
                          <a:effectLst/>
                          <a:latin typeface="+mn-lt"/>
                          <a:ea typeface="+mn-ea"/>
                          <a:cs typeface="+mn-cs"/>
                        </a:rPr>
                        <a:t>thechnolegau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ddangos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arloesedd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gwydnwch</a:t>
                      </a:r>
                      <a:r>
                        <a:rPr lang="en-GB" sz="900" b="0" i="0" kern="1200" dirty="0">
                          <a:solidFill>
                            <a:schemeClr val="dk1"/>
                          </a:solidFill>
                          <a:effectLst/>
                          <a:latin typeface="+mn-lt"/>
                          <a:ea typeface="+mn-ea"/>
                          <a:cs typeface="+mn-cs"/>
                        </a:rPr>
                        <a:t>.</a:t>
                      </a:r>
                    </a:p>
                    <a:p>
                      <a:pPr fontAlgn="base"/>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effeithiau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dechnegau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prosesau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adnoddau</a:t>
                      </a:r>
                      <a:r>
                        <a:rPr lang="en-GB" sz="900" b="0" i="0" kern="1200" dirty="0">
                          <a:solidFill>
                            <a:schemeClr val="dk1"/>
                          </a:solidFill>
                          <a:effectLst/>
                          <a:latin typeface="+mn-lt"/>
                          <a:ea typeface="+mn-ea"/>
                          <a:cs typeface="+mn-cs"/>
                        </a:rPr>
                        <a:t>, offer a </a:t>
                      </a:r>
                      <a:r>
                        <a:rPr lang="en-GB" sz="900" b="0" i="0" kern="1200" dirty="0" err="1">
                          <a:solidFill>
                            <a:schemeClr val="dk1"/>
                          </a:solidFill>
                          <a:effectLst/>
                          <a:latin typeface="+mn-lt"/>
                          <a:ea typeface="+mn-ea"/>
                          <a:cs typeface="+mn-cs"/>
                        </a:rPr>
                        <a:t>thechnolegau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cael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26542530"/>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gofyn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cwestiynau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ganfod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caiff</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wneud</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pam a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caiff</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trwy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ofyn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cwestiynau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datblygu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atebion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y gall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gynrychioli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cofnodi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rhannu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dathlu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hunaniaethau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personol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cymdeithasol</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diwylliannol</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extLst>
                  <a:ext uri="{0D108BD9-81ED-4DB2-BD59-A6C34878D82A}">
                    <a16:rowId xmlns:a16="http://schemas.microsoft.com/office/drawing/2014/main" val="1207225444"/>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teimladau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naws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mewn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amrywiaeth</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disgrifio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artistiaid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cyﬂeu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naws</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teimladau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archwilio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disgrifio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sut</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artistiaid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cyfleu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naws</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maen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nhw’n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chael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gynulleidfa</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940776386"/>
                  </a:ext>
                </a:extLst>
              </a:tr>
              <a:tr h="383458">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i="0" dirty="0">
                          <a:solidFill>
                            <a:srgbClr val="1F1F1F"/>
                          </a:solidFill>
                          <a:effectLst/>
                          <a:latin typeface="inherit"/>
                        </a:rPr>
                        <a:t>Mae </a:t>
                      </a:r>
                      <a:r>
                        <a:rPr lang="en-GB" sz="1050" b="1" i="0" dirty="0" err="1">
                          <a:solidFill>
                            <a:srgbClr val="1F1F1F"/>
                          </a:solidFill>
                          <a:effectLst/>
                          <a:latin typeface="inherit"/>
                        </a:rPr>
                        <a:t>ymateb</a:t>
                      </a:r>
                      <a:r>
                        <a:rPr lang="en-GB" sz="1050" b="1" i="0" dirty="0">
                          <a:solidFill>
                            <a:srgbClr val="1F1F1F"/>
                          </a:solidFill>
                          <a:effectLst/>
                          <a:latin typeface="inherit"/>
                        </a:rPr>
                        <a:t> a </a:t>
                      </a:r>
                      <a:r>
                        <a:rPr lang="en-GB" sz="1050" b="1" i="0" dirty="0" err="1">
                          <a:solidFill>
                            <a:srgbClr val="1F1F1F"/>
                          </a:solidFill>
                          <a:effectLst/>
                          <a:latin typeface="inherit"/>
                        </a:rPr>
                        <a:t>myfyrio</a:t>
                      </a:r>
                      <a:r>
                        <a:rPr lang="en-GB" sz="1050" b="1" i="0" dirty="0">
                          <a:solidFill>
                            <a:srgbClr val="1F1F1F"/>
                          </a:solidFill>
                          <a:effectLst/>
                          <a:latin typeface="inherit"/>
                        </a:rPr>
                        <a:t>, </a:t>
                      </a:r>
                      <a:r>
                        <a:rPr lang="en-GB" sz="1050" b="1" i="0" dirty="0" err="1">
                          <a:solidFill>
                            <a:srgbClr val="1F1F1F"/>
                          </a:solidFill>
                          <a:effectLst/>
                          <a:latin typeface="inherit"/>
                        </a:rPr>
                        <a:t>fel</a:t>
                      </a:r>
                      <a:r>
                        <a:rPr lang="en-GB" sz="1050" b="1" i="0" dirty="0">
                          <a:solidFill>
                            <a:srgbClr val="1F1F1F"/>
                          </a:solidFill>
                          <a:effectLst/>
                          <a:latin typeface="inherit"/>
                        </a:rPr>
                        <a:t> artist ac </a:t>
                      </a:r>
                      <a:r>
                        <a:rPr lang="en-GB" sz="1050" b="1" i="0" dirty="0" err="1">
                          <a:solidFill>
                            <a:srgbClr val="1F1F1F"/>
                          </a:solidFill>
                          <a:effectLst/>
                          <a:latin typeface="inherit"/>
                        </a:rPr>
                        <a:t>fel</a:t>
                      </a:r>
                      <a:r>
                        <a:rPr lang="en-GB" sz="1050" b="1" i="0" dirty="0">
                          <a:solidFill>
                            <a:srgbClr val="1F1F1F"/>
                          </a:solidFill>
                          <a:effectLst/>
                          <a:latin typeface="inherit"/>
                        </a:rPr>
                        <a:t> </a:t>
                      </a:r>
                      <a:r>
                        <a:rPr lang="en-GB" sz="1050" b="1" i="0" dirty="0" err="1">
                          <a:solidFill>
                            <a:srgbClr val="1F1F1F"/>
                          </a:solidFill>
                          <a:effectLst/>
                          <a:latin typeface="inherit"/>
                        </a:rPr>
                        <a:t>cynulleidfa</a:t>
                      </a:r>
                      <a:r>
                        <a:rPr lang="en-GB" sz="1050" b="1" i="0" dirty="0">
                          <a:solidFill>
                            <a:srgbClr val="1F1F1F"/>
                          </a:solidFill>
                          <a:effectLst/>
                          <a:latin typeface="inherit"/>
                        </a:rPr>
                        <a:t>, </a:t>
                      </a:r>
                      <a:r>
                        <a:rPr lang="en-GB" sz="1050" b="1" i="0" dirty="0" err="1">
                          <a:solidFill>
                            <a:srgbClr val="1F1F1F"/>
                          </a:solidFill>
                          <a:effectLst/>
                          <a:latin typeface="inherit"/>
                        </a:rPr>
                        <a:t>yn</a:t>
                      </a:r>
                      <a:r>
                        <a:rPr lang="en-GB" sz="1050" b="1" i="0" dirty="0">
                          <a:solidFill>
                            <a:srgbClr val="1F1F1F"/>
                          </a:solidFill>
                          <a:effectLst/>
                          <a:latin typeface="inherit"/>
                        </a:rPr>
                        <a:t> </a:t>
                      </a:r>
                      <a:r>
                        <a:rPr lang="en-GB" sz="1050" b="1" i="0" dirty="0" err="1">
                          <a:solidFill>
                            <a:srgbClr val="1F1F1F"/>
                          </a:solidFill>
                          <a:effectLst/>
                          <a:latin typeface="inherit"/>
                        </a:rPr>
                        <a:t>rhan</a:t>
                      </a:r>
                      <a:r>
                        <a:rPr lang="en-GB" sz="1050" b="1" i="0" dirty="0">
                          <a:solidFill>
                            <a:srgbClr val="1F1F1F"/>
                          </a:solidFill>
                          <a:effectLst/>
                          <a:latin typeface="inherit"/>
                        </a:rPr>
                        <a:t> </a:t>
                      </a:r>
                      <a:r>
                        <a:rPr lang="en-GB" sz="1050" b="1" i="0" dirty="0" err="1">
                          <a:solidFill>
                            <a:srgbClr val="1F1F1F"/>
                          </a:solidFill>
                          <a:effectLst/>
                          <a:latin typeface="inherit"/>
                        </a:rPr>
                        <a:t>hanfodol</a:t>
                      </a:r>
                      <a:r>
                        <a:rPr lang="en-GB" sz="1050" b="1" i="0" dirty="0">
                          <a:solidFill>
                            <a:srgbClr val="1F1F1F"/>
                          </a:solidFill>
                          <a:effectLst/>
                          <a:latin typeface="inherit"/>
                        </a:rPr>
                        <a:t> o </a:t>
                      </a:r>
                      <a:r>
                        <a:rPr lang="en-GB" sz="1050" b="1" i="0" dirty="0" err="1">
                          <a:solidFill>
                            <a:srgbClr val="1F1F1F"/>
                          </a:solidFill>
                          <a:effectLst/>
                          <a:latin typeface="inherit"/>
                        </a:rPr>
                        <a:t>ddysgu</a:t>
                      </a:r>
                      <a:r>
                        <a:rPr lang="en-GB" sz="1050" b="1" i="0" dirty="0">
                          <a:solidFill>
                            <a:srgbClr val="1F1F1F"/>
                          </a:solidFill>
                          <a:effectLst/>
                          <a:latin typeface="inherit"/>
                        </a:rPr>
                        <a:t> </a:t>
                      </a:r>
                      <a:r>
                        <a:rPr lang="en-GB" sz="1050" b="1" i="0" dirty="0" err="1">
                          <a:solidFill>
                            <a:srgbClr val="1F1F1F"/>
                          </a:solidFill>
                          <a:effectLst/>
                          <a:latin typeface="inherit"/>
                        </a:rPr>
                        <a:t>yn</a:t>
                      </a:r>
                      <a:r>
                        <a:rPr lang="en-GB" sz="1050" b="1" i="0" dirty="0">
                          <a:solidFill>
                            <a:srgbClr val="1F1F1F"/>
                          </a:solidFill>
                          <a:effectLst/>
                          <a:latin typeface="inherit"/>
                        </a:rPr>
                        <a:t> y </a:t>
                      </a:r>
                      <a:r>
                        <a:rPr lang="en-GB" sz="1050" b="1" i="0" dirty="0" err="1">
                          <a:solidFill>
                            <a:srgbClr val="1F1F1F"/>
                          </a:solidFill>
                          <a:effectLst/>
                          <a:latin typeface="inherit"/>
                        </a:rPr>
                        <a:t>celfyddydau</a:t>
                      </a:r>
                      <a:r>
                        <a:rPr lang="en-GB" sz="1050" b="1" i="0" dirty="0">
                          <a:solidFill>
                            <a:srgbClr val="1F1F1F"/>
                          </a:solidFill>
                          <a:effectLst/>
                          <a:latin typeface="inherit"/>
                        </a:rPr>
                        <a:t> </a:t>
                      </a:r>
                      <a:r>
                        <a:rPr lang="en-GB" sz="1050" b="1" i="0" dirty="0" err="1">
                          <a:solidFill>
                            <a:srgbClr val="1F1F1F"/>
                          </a:solidFill>
                          <a:effectLst/>
                          <a:latin typeface="inherit"/>
                        </a:rPr>
                        <a:t>mynegiannol</a:t>
                      </a:r>
                      <a:r>
                        <a:rPr lang="en-GB" sz="1050" b="1" i="0" dirty="0">
                          <a:solidFill>
                            <a:srgbClr val="1F1F1F"/>
                          </a:solidFill>
                          <a:effectLst/>
                          <a:latin typeface="inherit"/>
                        </a:rPr>
                        <a:t>.</a:t>
                      </a:r>
                      <a:endParaRPr lang="en-GB" sz="1050" b="1" i="0" dirty="0">
                        <a:solidFill>
                          <a:srgbClr val="1F1F1F"/>
                        </a:solidFill>
                        <a:effectLst/>
                        <a:latin typeface="Arial" panose="020B0604020202020204" pitchFamily="34" charset="0"/>
                      </a:endParaRPr>
                    </a:p>
                    <a:p>
                      <a:endParaRPr lang="en-GB" sz="1050" dirty="0"/>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3263962107"/>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gwrando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mynegi</a:t>
                      </a:r>
                      <a:r>
                        <a:rPr lang="en-GB" sz="900" b="0" i="0" kern="1200" dirty="0">
                          <a:solidFill>
                            <a:schemeClr val="dk1"/>
                          </a:solidFill>
                          <a:effectLst/>
                          <a:latin typeface="+mn-lt"/>
                          <a:ea typeface="+mn-ea"/>
                          <a:cs typeface="+mn-cs"/>
                        </a:rPr>
                        <a:t> barn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ymateb</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iddyn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nhw</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rhoi</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derbyn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adborth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fel</a:t>
                      </a:r>
                      <a:r>
                        <a:rPr lang="en-GB" sz="900" b="0" i="0" kern="1200" dirty="0">
                          <a:solidFill>
                            <a:schemeClr val="dk1"/>
                          </a:solidFill>
                          <a:effectLst/>
                          <a:latin typeface="+mn-lt"/>
                          <a:ea typeface="+mn-ea"/>
                          <a:cs typeface="+mn-cs"/>
                        </a:rPr>
                        <a:t> artist ac </a:t>
                      </a:r>
                      <a:r>
                        <a:rPr lang="en-GB" sz="900" b="0" i="0" kern="1200" dirty="0" err="1">
                          <a:solidFill>
                            <a:schemeClr val="dk1"/>
                          </a:solidFill>
                          <a:effectLst/>
                          <a:latin typeface="+mn-lt"/>
                          <a:ea typeface="+mn-ea"/>
                          <a:cs typeface="+mn-cs"/>
                        </a:rPr>
                        <a:t>fel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cynulleidfa</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rhoi</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ystyried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adborth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adeiladol</a:t>
                      </a:r>
                      <a:r>
                        <a:rPr lang="en-GB" sz="900" b="0" i="0" kern="1200" dirty="0">
                          <a:solidFill>
                            <a:schemeClr val="dk1"/>
                          </a:solidFill>
                          <a:effectLst/>
                          <a:latin typeface="+mn-lt"/>
                          <a:ea typeface="+mn-ea"/>
                          <a:cs typeface="+mn-cs"/>
                        </a:rPr>
                        <a:t> am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fyfyrio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arno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wella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ôl</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gofyn</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3196868620"/>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cymharu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cymharu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ac o </a:t>
                      </a:r>
                      <a:r>
                        <a:rPr lang="en-GB" sz="900" b="0" i="0" kern="1200" dirty="0" err="1">
                          <a:solidFill>
                            <a:schemeClr val="dk1"/>
                          </a:solidFill>
                          <a:effectLst/>
                          <a:latin typeface="+mn-lt"/>
                          <a:ea typeface="+mn-ea"/>
                          <a:cs typeface="+mn-cs"/>
                        </a:rPr>
                        <a:t>leoedd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chyfnodau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cymhwyso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gwybodaeth</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dealltwriaeth</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gyd-destun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cysylltiadau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rhwng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ac o </a:t>
                      </a:r>
                      <a:r>
                        <a:rPr lang="en-GB" sz="900" b="0" i="0" kern="1200" dirty="0" err="1">
                          <a:solidFill>
                            <a:schemeClr val="dk1"/>
                          </a:solidFill>
                          <a:effectLst/>
                          <a:latin typeface="+mn-lt"/>
                          <a:ea typeface="+mn-ea"/>
                          <a:cs typeface="+mn-cs"/>
                        </a:rPr>
                        <a:t>leoedd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chyfnodau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gwahanol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716069594"/>
                  </a:ext>
                </a:extLst>
              </a:tr>
              <a:tr h="468670">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siarad</a:t>
                      </a:r>
                      <a:r>
                        <a:rPr lang="en-GB" sz="900" b="0" i="0" kern="1200" dirty="0">
                          <a:solidFill>
                            <a:schemeClr val="dk1"/>
                          </a:solidFill>
                          <a:effectLst/>
                          <a:latin typeface="+mn-lt"/>
                          <a:ea typeface="+mn-ea"/>
                          <a:cs typeface="+mn-cs"/>
                        </a:rPr>
                        <a:t> am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hwyliau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a’m</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hemosiynau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defnyddio’r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rhain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ddylanwadu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arweiniad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ystyried</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ffordd</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caiff</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hwyliau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emosiynau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cyﬂeu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yng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pobl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myfyrio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ffordd</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mae</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artistiaid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wedi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llwyddo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greu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effeithiau</a:t>
                      </a:r>
                      <a:r>
                        <a:rPr lang="en-GB" sz="900" b="0" i="0" kern="1200" dirty="0">
                          <a:solidFill>
                            <a:schemeClr val="dk1"/>
                          </a:solidFill>
                          <a:effectLst/>
                          <a:latin typeface="+mn-lt"/>
                          <a:ea typeface="+mn-ea"/>
                          <a:cs typeface="+mn-cs"/>
                        </a:rPr>
                        <a:t> neu </a:t>
                      </a:r>
                      <a:r>
                        <a:rPr lang="en-GB" sz="900" b="0" i="0" kern="1200" dirty="0" err="1">
                          <a:solidFill>
                            <a:schemeClr val="dk1"/>
                          </a:solidFill>
                          <a:effectLst/>
                          <a:latin typeface="+mn-lt"/>
                          <a:ea typeface="+mn-ea"/>
                          <a:cs typeface="+mn-cs"/>
                        </a:rPr>
                        <a:t>gyﬂeu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hwyliau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emosiynau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gwaith</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3742815214"/>
                  </a:ext>
                </a:extLst>
              </a:tr>
              <a:tr h="234335">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i="0" dirty="0">
                          <a:solidFill>
                            <a:srgbClr val="1F1F1F"/>
                          </a:solidFill>
                          <a:effectLst/>
                          <a:latin typeface="inherit"/>
                        </a:rPr>
                        <a:t>Mae </a:t>
                      </a:r>
                      <a:r>
                        <a:rPr lang="en-GB" sz="1050" b="1" i="0" dirty="0" err="1">
                          <a:solidFill>
                            <a:srgbClr val="1F1F1F"/>
                          </a:solidFill>
                          <a:effectLst/>
                          <a:latin typeface="inherit"/>
                        </a:rPr>
                        <a:t>creu</a:t>
                      </a:r>
                      <a:r>
                        <a:rPr lang="en-GB" sz="1050" b="1" i="0" dirty="0">
                          <a:solidFill>
                            <a:srgbClr val="1F1F1F"/>
                          </a:solidFill>
                          <a:effectLst/>
                          <a:latin typeface="inherit"/>
                        </a:rPr>
                        <a:t> </a:t>
                      </a:r>
                      <a:r>
                        <a:rPr lang="en-GB" sz="1050" b="1" i="0" dirty="0" err="1">
                          <a:solidFill>
                            <a:srgbClr val="1F1F1F"/>
                          </a:solidFill>
                          <a:effectLst/>
                          <a:latin typeface="inherit"/>
                        </a:rPr>
                        <a:t>yn</a:t>
                      </a:r>
                      <a:r>
                        <a:rPr lang="en-GB" sz="1050" b="1" i="0" dirty="0">
                          <a:solidFill>
                            <a:srgbClr val="1F1F1F"/>
                          </a:solidFill>
                          <a:effectLst/>
                          <a:latin typeface="inherit"/>
                        </a:rPr>
                        <a:t> </a:t>
                      </a:r>
                      <a:r>
                        <a:rPr lang="en-GB" sz="1050" b="1" i="0" dirty="0" err="1">
                          <a:solidFill>
                            <a:srgbClr val="1F1F1F"/>
                          </a:solidFill>
                          <a:effectLst/>
                          <a:latin typeface="inherit"/>
                        </a:rPr>
                        <a:t>cyfuno</a:t>
                      </a:r>
                      <a:r>
                        <a:rPr lang="en-GB" sz="1050" b="1" i="0" dirty="0">
                          <a:solidFill>
                            <a:srgbClr val="1F1F1F"/>
                          </a:solidFill>
                          <a:effectLst/>
                          <a:latin typeface="inherit"/>
                        </a:rPr>
                        <a:t> </a:t>
                      </a:r>
                      <a:r>
                        <a:rPr lang="en-GB" sz="1050" b="1" i="0" dirty="0" err="1">
                          <a:solidFill>
                            <a:srgbClr val="1F1F1F"/>
                          </a:solidFill>
                          <a:effectLst/>
                          <a:latin typeface="inherit"/>
                        </a:rPr>
                        <a:t>sgiliau</a:t>
                      </a:r>
                      <a:r>
                        <a:rPr lang="en-GB" sz="1050" b="1" i="0" dirty="0">
                          <a:solidFill>
                            <a:srgbClr val="1F1F1F"/>
                          </a:solidFill>
                          <a:effectLst/>
                          <a:latin typeface="inherit"/>
                        </a:rPr>
                        <a:t> a </a:t>
                      </a:r>
                      <a:r>
                        <a:rPr lang="en-GB" sz="1050" b="1" i="0" dirty="0" err="1">
                          <a:solidFill>
                            <a:srgbClr val="1F1F1F"/>
                          </a:solidFill>
                          <a:effectLst/>
                          <a:latin typeface="inherit"/>
                        </a:rPr>
                        <a:t>gwybodaeth</a:t>
                      </a:r>
                      <a:r>
                        <a:rPr lang="en-GB" sz="1050" b="1" i="0" dirty="0">
                          <a:solidFill>
                            <a:srgbClr val="1F1F1F"/>
                          </a:solidFill>
                          <a:effectLst/>
                          <a:latin typeface="inherit"/>
                        </a:rPr>
                        <a:t>, </a:t>
                      </a:r>
                      <a:r>
                        <a:rPr lang="en-GB" sz="1050" b="1" i="0" dirty="0" err="1">
                          <a:solidFill>
                            <a:srgbClr val="1F1F1F"/>
                          </a:solidFill>
                          <a:effectLst/>
                          <a:latin typeface="inherit"/>
                        </a:rPr>
                        <a:t>gan</a:t>
                      </a:r>
                      <a:r>
                        <a:rPr lang="en-GB" sz="1050" b="1" i="0" dirty="0">
                          <a:solidFill>
                            <a:srgbClr val="1F1F1F"/>
                          </a:solidFill>
                          <a:effectLst/>
                          <a:latin typeface="inherit"/>
                        </a:rPr>
                        <a:t> </a:t>
                      </a:r>
                      <a:r>
                        <a:rPr lang="en-GB" sz="1050" b="1" i="0" dirty="0" err="1">
                          <a:solidFill>
                            <a:srgbClr val="1F1F1F"/>
                          </a:solidFill>
                          <a:effectLst/>
                          <a:latin typeface="inherit"/>
                        </a:rPr>
                        <a:t>dynnu</a:t>
                      </a:r>
                      <a:r>
                        <a:rPr lang="en-GB" sz="1050" b="1" i="0" dirty="0">
                          <a:solidFill>
                            <a:srgbClr val="1F1F1F"/>
                          </a:solidFill>
                          <a:effectLst/>
                          <a:latin typeface="inherit"/>
                        </a:rPr>
                        <a:t> </a:t>
                      </a:r>
                      <a:r>
                        <a:rPr lang="en-GB" sz="1050" b="1" i="0" dirty="0" err="1">
                          <a:solidFill>
                            <a:srgbClr val="1F1F1F"/>
                          </a:solidFill>
                          <a:effectLst/>
                          <a:latin typeface="inherit"/>
                        </a:rPr>
                        <a:t>ar</a:t>
                      </a:r>
                      <a:r>
                        <a:rPr lang="en-GB" sz="1050" b="1" i="0" dirty="0">
                          <a:solidFill>
                            <a:srgbClr val="1F1F1F"/>
                          </a:solidFill>
                          <a:effectLst/>
                          <a:latin typeface="inherit"/>
                        </a:rPr>
                        <a:t> y </a:t>
                      </a:r>
                      <a:r>
                        <a:rPr lang="en-GB" sz="1050" b="1" i="0" dirty="0" err="1">
                          <a:solidFill>
                            <a:srgbClr val="1F1F1F"/>
                          </a:solidFill>
                          <a:effectLst/>
                          <a:latin typeface="inherit"/>
                        </a:rPr>
                        <a:t>synhwyrau</a:t>
                      </a:r>
                      <a:r>
                        <a:rPr lang="en-GB" sz="1050" b="1" i="0" dirty="0">
                          <a:solidFill>
                            <a:srgbClr val="1F1F1F"/>
                          </a:solidFill>
                          <a:effectLst/>
                          <a:latin typeface="inherit"/>
                        </a:rPr>
                        <a:t>, </a:t>
                      </a:r>
                      <a:r>
                        <a:rPr lang="en-GB" sz="1050" b="1" i="0" dirty="0" err="1">
                          <a:solidFill>
                            <a:srgbClr val="1F1F1F"/>
                          </a:solidFill>
                          <a:effectLst/>
                          <a:latin typeface="inherit"/>
                        </a:rPr>
                        <a:t>ysbrydoliaeth</a:t>
                      </a:r>
                      <a:r>
                        <a:rPr lang="en-GB" sz="1050" b="1" i="0" dirty="0">
                          <a:solidFill>
                            <a:srgbClr val="1F1F1F"/>
                          </a:solidFill>
                          <a:effectLst/>
                          <a:latin typeface="inherit"/>
                        </a:rPr>
                        <a:t> a </a:t>
                      </a:r>
                      <a:r>
                        <a:rPr lang="en-GB" sz="1050" b="1" i="0" dirty="0" err="1">
                          <a:solidFill>
                            <a:srgbClr val="1F1F1F"/>
                          </a:solidFill>
                          <a:effectLst/>
                          <a:latin typeface="inherit"/>
                        </a:rPr>
                        <a:t>dychymyg</a:t>
                      </a:r>
                      <a:r>
                        <a:rPr lang="en-GB" sz="1050" b="1" i="0" dirty="0">
                          <a:solidFill>
                            <a:srgbClr val="1F1F1F"/>
                          </a:solidFill>
                          <a:effectLst/>
                          <a:latin typeface="inherit"/>
                        </a:rPr>
                        <a:t>.</a:t>
                      </a:r>
                      <a:endParaRPr lang="en-GB" sz="1050" b="1" i="0" dirty="0">
                        <a:solidFill>
                          <a:srgbClr val="1F1F1F"/>
                        </a:solidFill>
                        <a:effectLst/>
                        <a:latin typeface="Arial" panose="020B0604020202020204" pitchFamily="34" charset="0"/>
                      </a:endParaRPr>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1813342868"/>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mynegi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teimladau</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atgofion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cyfleu</a:t>
                      </a:r>
                      <a:r>
                        <a:rPr lang="en-GB" sz="900" dirty="0">
                          <a:solidFill>
                            <a:srgbClr val="1F1F1F"/>
                          </a:solidFill>
                          <a:effectLst/>
                          <a:latin typeface="inherit"/>
                        </a:rPr>
                        <a:t> </a:t>
                      </a:r>
                      <a:r>
                        <a:rPr lang="en-GB" sz="900" dirty="0" err="1">
                          <a:solidFill>
                            <a:srgbClr val="1F1F1F"/>
                          </a:solidFill>
                          <a:effectLst/>
                          <a:latin typeface="inherit"/>
                        </a:rPr>
                        <a:t>syniadau</a:t>
                      </a:r>
                      <a:r>
                        <a:rPr lang="en-GB" sz="900" dirty="0">
                          <a:solidFill>
                            <a:srgbClr val="1F1F1F"/>
                          </a:solidFill>
                          <a:effectLst/>
                          <a:latin typeface="inherit"/>
                        </a:rPr>
                        <a:t>, </a:t>
                      </a:r>
                      <a:r>
                        <a:rPr lang="en-GB" sz="900" dirty="0" err="1">
                          <a:solidFill>
                            <a:srgbClr val="1F1F1F"/>
                          </a:solidFill>
                          <a:effectLst/>
                          <a:latin typeface="inherit"/>
                        </a:rPr>
                        <a:t>teimladau</a:t>
                      </a:r>
                      <a:r>
                        <a:rPr lang="en-GB" sz="900" dirty="0">
                          <a:solidFill>
                            <a:srgbClr val="1F1F1F"/>
                          </a:solidFill>
                          <a:effectLst/>
                          <a:latin typeface="inherit"/>
                        </a:rPr>
                        <a:t> ac </a:t>
                      </a:r>
                      <a:r>
                        <a:rPr lang="en-GB" sz="900" dirty="0" err="1">
                          <a:solidFill>
                            <a:srgbClr val="1F1F1F"/>
                          </a:solidFill>
                          <a:effectLst/>
                          <a:latin typeface="inherit"/>
                        </a:rPr>
                        <a:t>atgofion</a:t>
                      </a:r>
                      <a:r>
                        <a:rPr lang="en-GB" sz="900" dirty="0">
                          <a:solidFill>
                            <a:srgbClr val="1F1F1F"/>
                          </a:solidFill>
                          <a:effectLst/>
                          <a:latin typeface="inherit"/>
                        </a:rPr>
                        <a:t> </a:t>
                      </a:r>
                      <a:r>
                        <a:rPr lang="en-GB" sz="900" dirty="0" err="1">
                          <a:solidFill>
                            <a:srgbClr val="1F1F1F"/>
                          </a:solidFill>
                          <a:effectLst/>
                          <a:latin typeface="inherit"/>
                        </a:rPr>
                        <a:t>ar</a:t>
                      </a:r>
                      <a:r>
                        <a:rPr lang="en-GB" sz="900" dirty="0">
                          <a:solidFill>
                            <a:srgbClr val="1F1F1F"/>
                          </a:solidFill>
                          <a:effectLst/>
                          <a:latin typeface="inherit"/>
                        </a:rPr>
                        <a:t> </a:t>
                      </a:r>
                      <a:r>
                        <a:rPr lang="en-GB" sz="900" dirty="0" err="1">
                          <a:solidFill>
                            <a:srgbClr val="1F1F1F"/>
                          </a:solidFill>
                          <a:effectLst/>
                          <a:latin typeface="inherit"/>
                        </a:rPr>
                        <a:t>gyfer</a:t>
                      </a:r>
                      <a:r>
                        <a:rPr lang="en-GB" sz="900" dirty="0">
                          <a:solidFill>
                            <a:srgbClr val="1F1F1F"/>
                          </a:solidFill>
                          <a:effectLst/>
                          <a:latin typeface="inherit"/>
                        </a:rPr>
                        <a:t> </a:t>
                      </a:r>
                      <a:r>
                        <a:rPr lang="en-GB" sz="900" dirty="0" err="1">
                          <a:solidFill>
                            <a:srgbClr val="1F1F1F"/>
                          </a:solidFill>
                          <a:effectLst/>
                          <a:latin typeface="inherit"/>
                        </a:rPr>
                        <a:t>cynulleidfa</a:t>
                      </a:r>
                      <a:r>
                        <a:rPr lang="en-GB" sz="900" dirty="0">
                          <a:solidFill>
                            <a:srgbClr val="1F1F1F"/>
                          </a:solidFill>
                          <a:effectLst/>
                          <a:latin typeface="inherit"/>
                        </a:rPr>
                        <a:t> ac </a:t>
                      </a:r>
                      <a:r>
                        <a:rPr lang="en-GB" sz="900" dirty="0" err="1">
                          <a:solidFill>
                            <a:srgbClr val="1F1F1F"/>
                          </a:solidFill>
                          <a:effectLst/>
                          <a:latin typeface="inherit"/>
                        </a:rPr>
                        <a:t>ar</a:t>
                      </a:r>
                      <a:r>
                        <a:rPr lang="en-GB" sz="900" dirty="0">
                          <a:solidFill>
                            <a:srgbClr val="1F1F1F"/>
                          </a:solidFill>
                          <a:effectLst/>
                          <a:latin typeface="inherit"/>
                        </a:rPr>
                        <a:t> </a:t>
                      </a:r>
                      <a:r>
                        <a:rPr lang="en-GB" sz="900" dirty="0" err="1">
                          <a:solidFill>
                            <a:srgbClr val="1F1F1F"/>
                          </a:solidFill>
                          <a:effectLst/>
                          <a:latin typeface="inherit"/>
                        </a:rPr>
                        <a:t>gyfer</a:t>
                      </a:r>
                      <a:r>
                        <a:rPr lang="en-GB" sz="900" dirty="0">
                          <a:solidFill>
                            <a:srgbClr val="1F1F1F"/>
                          </a:solidFill>
                          <a:effectLst/>
                          <a:latin typeface="inherit"/>
                        </a:rPr>
                        <a:t> </a:t>
                      </a:r>
                      <a:r>
                        <a:rPr lang="en-GB" sz="900" dirty="0" err="1">
                          <a:solidFill>
                            <a:srgbClr val="1F1F1F"/>
                          </a:solidFill>
                          <a:effectLst/>
                          <a:latin typeface="inherit"/>
                        </a:rPr>
                        <a:t>dibenion</a:t>
                      </a:r>
                      <a:r>
                        <a:rPr lang="en-GB" sz="900" dirty="0">
                          <a:solidFill>
                            <a:srgbClr val="1F1F1F"/>
                          </a:solidFill>
                          <a:effectLst/>
                          <a:latin typeface="inherit"/>
                        </a:rPr>
                        <a:t> a </a:t>
                      </a:r>
                      <a:r>
                        <a:rPr lang="en-GB" sz="900" dirty="0" err="1">
                          <a:solidFill>
                            <a:srgbClr val="1F1F1F"/>
                          </a:solidFill>
                          <a:effectLst/>
                          <a:latin typeface="inherit"/>
                        </a:rPr>
                        <a:t>chanlyniadau</a:t>
                      </a:r>
                      <a:r>
                        <a:rPr lang="en-GB" sz="900" dirty="0">
                          <a:solidFill>
                            <a:srgbClr val="1F1F1F"/>
                          </a:solidFill>
                          <a:effectLst/>
                          <a:latin typeface="inherit"/>
                        </a:rPr>
                        <a:t> </a:t>
                      </a:r>
                      <a:r>
                        <a:rPr lang="en-GB" sz="900" dirty="0" err="1">
                          <a:solidFill>
                            <a:srgbClr val="1F1F1F"/>
                          </a:solidFill>
                          <a:effectLst/>
                          <a:latin typeface="inherit"/>
                        </a:rPr>
                        <a:t>yn</a:t>
                      </a:r>
                      <a:r>
                        <a:rPr lang="en-GB" sz="900" dirty="0">
                          <a:solidFill>
                            <a:srgbClr val="1F1F1F"/>
                          </a:solidFill>
                          <a:effectLst/>
                          <a:latin typeface="inherit"/>
                        </a:rPr>
                        <a:t> </a:t>
                      </a:r>
                      <a:r>
                        <a:rPr lang="en-GB" sz="900" dirty="0" err="1">
                          <a:solidFill>
                            <a:srgbClr val="1F1F1F"/>
                          </a:solidFill>
                          <a:effectLst/>
                          <a:latin typeface="inherit"/>
                        </a:rPr>
                        <a:t>fy</a:t>
                      </a:r>
                      <a:r>
                        <a:rPr lang="en-GB" sz="900" dirty="0">
                          <a:solidFill>
                            <a:srgbClr val="1F1F1F"/>
                          </a:solidFill>
                          <a:effectLst/>
                          <a:latin typeface="inherit"/>
                        </a:rPr>
                        <a:t> </a:t>
                      </a:r>
                      <a:r>
                        <a:rPr lang="en-GB" sz="900" dirty="0" err="1">
                          <a:solidFill>
                            <a:srgbClr val="1F1F1F"/>
                          </a:solidFill>
                          <a:effectLst/>
                          <a:latin typeface="inherit"/>
                        </a:rPr>
                        <a:t>ngwaith</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cyfuno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ngwybodaeth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profiad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dealltwriaeth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gynllunio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chyfleu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gyfer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gynulleidfaoedd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dibenion</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chanlyniadau</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299616075"/>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efelychu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artistig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cydnabyddedig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wrth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greu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cymhwyso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arweiniad</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chyfarwyddyd</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defnyddio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ystod</a:t>
                      </a:r>
                      <a:r>
                        <a:rPr lang="en-GB" sz="900" b="0" i="0" kern="1200" dirty="0">
                          <a:solidFill>
                            <a:schemeClr val="dk1"/>
                          </a:solidFill>
                          <a:effectLst/>
                          <a:latin typeface="+mn-lt"/>
                          <a:ea typeface="+mn-ea"/>
                          <a:cs typeface="+mn-cs"/>
                        </a:rPr>
                        <a:t> o </a:t>
                      </a:r>
                      <a:r>
                        <a:rPr lang="en-GB" sz="900" b="0" i="0" kern="1200" dirty="0" err="1">
                          <a:solidFill>
                            <a:schemeClr val="dk1"/>
                          </a:solidFill>
                          <a:effectLst/>
                          <a:latin typeface="+mn-lt"/>
                          <a:ea typeface="+mn-ea"/>
                          <a:cs typeface="+mn-cs"/>
                        </a:rPr>
                        <a:t>dechnegau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penodol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ddisgyblaeth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gyfarwydd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mi,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2697262945"/>
                  </a:ext>
                </a:extLst>
              </a:tr>
              <a:tr h="340851">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dechrau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dylunio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a:t>
                      </a:r>
                    </a:p>
                    <a:p>
                      <a:endParaRPr lang="en-GB" sz="900" b="0" i="0" kern="1200" dirty="0">
                        <a:solidFill>
                          <a:schemeClr val="dk1"/>
                        </a:solidFill>
                        <a:effectLst/>
                        <a:latin typeface="+mn-lt"/>
                        <a:ea typeface="+mn-ea"/>
                        <a:cs typeface="+mn-cs"/>
                      </a:endParaRP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nyluniadau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hun</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gweithio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cyd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ddatblygu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syniadau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defnyddio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ngwybodaeth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ddylunio</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cysylltiadau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gydag</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annibyniaeth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gynyddol</a:t>
                      </a:r>
                      <a:r>
                        <a:rPr lang="en-GB" sz="900" b="0" i="0" kern="1200" dirty="0">
                          <a:solidFill>
                            <a:schemeClr val="dk1"/>
                          </a:solidFill>
                          <a:effectLst/>
                          <a:latin typeface="+mn-lt"/>
                          <a:ea typeface="+mn-ea"/>
                          <a:cs typeface="+mn-cs"/>
                        </a:rPr>
                        <a:t> er </a:t>
                      </a:r>
                      <a:r>
                        <a:rPr lang="en-GB" sz="900" b="0" i="0" kern="1200" dirty="0" err="1">
                          <a:solidFill>
                            <a:schemeClr val="dk1"/>
                          </a:solidFill>
                          <a:effectLst/>
                          <a:latin typeface="+mn-lt"/>
                          <a:ea typeface="+mn-ea"/>
                          <a:cs typeface="+mn-cs"/>
                        </a:rPr>
                        <a:t>mwyn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addasu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datblygu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nyluniadau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34811182"/>
                  </a:ext>
                </a:extLst>
              </a:tr>
              <a:tr h="468670">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rhannu</a:t>
                      </a:r>
                      <a:r>
                        <a:rPr lang="en-GB" sz="900" dirty="0">
                          <a:solidFill>
                            <a:srgbClr val="1F1F1F"/>
                          </a:solidFill>
                          <a:effectLst/>
                          <a:latin typeface="inherit"/>
                        </a:rPr>
                        <a:t> </a:t>
                      </a:r>
                      <a:r>
                        <a:rPr lang="en-GB" sz="900" dirty="0" err="1">
                          <a:solidFill>
                            <a:srgbClr val="1F1F1F"/>
                          </a:solidFill>
                          <a:effectLst/>
                          <a:latin typeface="inherit"/>
                        </a:rPr>
                        <a:t>fy</a:t>
                      </a:r>
                      <a:r>
                        <a:rPr lang="en-GB" sz="900" dirty="0">
                          <a:solidFill>
                            <a:srgbClr val="1F1F1F"/>
                          </a:solidFill>
                          <a:effectLst/>
                          <a:latin typeface="inherit"/>
                        </a:rPr>
                        <a:t> </a:t>
                      </a:r>
                      <a:r>
                        <a:rPr lang="en-GB" sz="900" dirty="0" err="1">
                          <a:solidFill>
                            <a:srgbClr val="1F1F1F"/>
                          </a:solidFill>
                          <a:effectLst/>
                          <a:latin typeface="inherit"/>
                        </a:rPr>
                        <a:t>ngwaith</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a:t>
                      </a:r>
                    </a:p>
                    <a:p>
                      <a:pPr fontAlgn="base"/>
                      <a:endParaRPr lang="en-GB" sz="900" dirty="0">
                        <a:solidFill>
                          <a:srgbClr val="1F1F1F"/>
                        </a:solidFill>
                        <a:effectLst/>
                        <a:latin typeface="inherit"/>
                      </a:endParaRPr>
                    </a:p>
                  </a:txBody>
                  <a:tcPr/>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perfformio</a:t>
                      </a:r>
                      <a:r>
                        <a:rPr lang="en-GB" sz="900" dirty="0">
                          <a:solidFill>
                            <a:srgbClr val="1F1F1F"/>
                          </a:solidFill>
                          <a:effectLst/>
                          <a:latin typeface="inherit"/>
                        </a:rPr>
                        <a:t>, </a:t>
                      </a:r>
                      <a:r>
                        <a:rPr lang="en-GB" sz="900" dirty="0" err="1">
                          <a:solidFill>
                            <a:srgbClr val="1F1F1F"/>
                          </a:solidFill>
                          <a:effectLst/>
                          <a:latin typeface="inherit"/>
                        </a:rPr>
                        <a:t>cynhyrchu</a:t>
                      </a:r>
                      <a:r>
                        <a:rPr lang="en-GB" sz="900" dirty="0">
                          <a:solidFill>
                            <a:srgbClr val="1F1F1F"/>
                          </a:solidFill>
                          <a:effectLst/>
                          <a:latin typeface="inherit"/>
                        </a:rPr>
                        <a:t>, </a:t>
                      </a:r>
                      <a:r>
                        <a:rPr lang="en-GB" sz="900" dirty="0" err="1">
                          <a:solidFill>
                            <a:srgbClr val="1F1F1F"/>
                          </a:solidFill>
                          <a:effectLst/>
                          <a:latin typeface="inherit"/>
                        </a:rPr>
                        <a:t>dylunio</a:t>
                      </a:r>
                      <a:r>
                        <a:rPr lang="en-GB" sz="900" dirty="0">
                          <a:solidFill>
                            <a:srgbClr val="1F1F1F"/>
                          </a:solidFill>
                          <a:effectLst/>
                          <a:latin typeface="inherit"/>
                        </a:rPr>
                        <a:t>, </a:t>
                      </a:r>
                      <a:r>
                        <a:rPr lang="en-GB" sz="900" dirty="0" err="1">
                          <a:solidFill>
                            <a:srgbClr val="1F1F1F"/>
                          </a:solidFill>
                          <a:effectLst/>
                          <a:latin typeface="inherit"/>
                        </a:rPr>
                        <a:t>arddangos</a:t>
                      </a:r>
                      <a:r>
                        <a:rPr lang="en-GB" sz="900" dirty="0">
                          <a:solidFill>
                            <a:srgbClr val="1F1F1F"/>
                          </a:solidFill>
                          <a:effectLst/>
                          <a:latin typeface="inherit"/>
                        </a:rPr>
                        <a:t> a </a:t>
                      </a:r>
                      <a:r>
                        <a:rPr lang="en-GB" sz="900" dirty="0" err="1">
                          <a:solidFill>
                            <a:srgbClr val="1F1F1F"/>
                          </a:solidFill>
                          <a:effectLst/>
                          <a:latin typeface="inherit"/>
                        </a:rPr>
                        <a:t>rhannu</a:t>
                      </a:r>
                      <a:r>
                        <a:rPr lang="en-GB" sz="900" dirty="0">
                          <a:solidFill>
                            <a:srgbClr val="1F1F1F"/>
                          </a:solidFill>
                          <a:effectLst/>
                          <a:latin typeface="inherit"/>
                        </a:rPr>
                        <a:t> </a:t>
                      </a:r>
                      <a:r>
                        <a:rPr lang="en-GB" sz="900" dirty="0" err="1">
                          <a:solidFill>
                            <a:srgbClr val="1F1F1F"/>
                          </a:solidFill>
                          <a:effectLst/>
                          <a:latin typeface="inherit"/>
                        </a:rPr>
                        <a:t>fy</a:t>
                      </a:r>
                      <a:r>
                        <a:rPr lang="en-GB" sz="900" dirty="0">
                          <a:solidFill>
                            <a:srgbClr val="1F1F1F"/>
                          </a:solidFill>
                          <a:effectLst/>
                          <a:latin typeface="inherit"/>
                        </a:rPr>
                        <a:t> </a:t>
                      </a:r>
                      <a:r>
                        <a:rPr lang="en-GB" sz="900" dirty="0" err="1">
                          <a:solidFill>
                            <a:srgbClr val="1F1F1F"/>
                          </a:solidFill>
                          <a:effectLst/>
                          <a:latin typeface="inherit"/>
                        </a:rPr>
                        <a:t>ngwaith</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 </a:t>
                      </a:r>
                      <a:r>
                        <a:rPr lang="en-GB" sz="900" dirty="0" err="1">
                          <a:solidFill>
                            <a:srgbClr val="1F1F1F"/>
                          </a:solidFill>
                          <a:effectLst/>
                          <a:latin typeface="inherit"/>
                        </a:rPr>
                        <a:t>mewn</a:t>
                      </a:r>
                      <a:r>
                        <a:rPr lang="en-GB" sz="900" dirty="0">
                          <a:solidFill>
                            <a:srgbClr val="1F1F1F"/>
                          </a:solidFill>
                          <a:effectLst/>
                          <a:latin typeface="inherit"/>
                        </a:rPr>
                        <a:t> </a:t>
                      </a:r>
                      <a:r>
                        <a:rPr lang="en-GB" sz="900" dirty="0" err="1">
                          <a:solidFill>
                            <a:srgbClr val="1F1F1F"/>
                          </a:solidFill>
                          <a:effectLst/>
                          <a:latin typeface="inherit"/>
                        </a:rPr>
                        <a:t>amrywiaeth</a:t>
                      </a:r>
                      <a:r>
                        <a:rPr lang="en-GB" sz="900" dirty="0">
                          <a:solidFill>
                            <a:srgbClr val="1F1F1F"/>
                          </a:solidFill>
                          <a:effectLst/>
                          <a:latin typeface="inherit"/>
                        </a:rPr>
                        <a:t> o </a:t>
                      </a:r>
                      <a:r>
                        <a:rPr lang="en-GB" sz="900" dirty="0" err="1">
                          <a:solidFill>
                            <a:srgbClr val="1F1F1F"/>
                          </a:solidFill>
                          <a:effectLst/>
                          <a:latin typeface="inherit"/>
                        </a:rPr>
                        <a:t>ffyrdd</a:t>
                      </a:r>
                      <a:r>
                        <a:rPr lang="en-GB" sz="900" dirty="0">
                          <a:solidFill>
                            <a:srgbClr val="1F1F1F"/>
                          </a:solidFill>
                          <a:effectLst/>
                          <a:latin typeface="inherit"/>
                        </a:rPr>
                        <a:t> </a:t>
                      </a:r>
                      <a:r>
                        <a:rPr lang="en-GB" sz="900" dirty="0" err="1">
                          <a:solidFill>
                            <a:srgbClr val="1F1F1F"/>
                          </a:solidFill>
                          <a:effectLst/>
                          <a:latin typeface="inherit"/>
                        </a:rPr>
                        <a:t>ar</a:t>
                      </a:r>
                      <a:r>
                        <a:rPr lang="en-GB" sz="900" dirty="0">
                          <a:solidFill>
                            <a:srgbClr val="1F1F1F"/>
                          </a:solidFill>
                          <a:effectLst/>
                          <a:latin typeface="inherit"/>
                        </a:rPr>
                        <a:t> </a:t>
                      </a:r>
                      <a:r>
                        <a:rPr lang="en-GB" sz="900" dirty="0" err="1">
                          <a:solidFill>
                            <a:srgbClr val="1F1F1F"/>
                          </a:solidFill>
                          <a:effectLst/>
                          <a:latin typeface="inherit"/>
                        </a:rPr>
                        <a:t>gyfer</a:t>
                      </a:r>
                      <a:r>
                        <a:rPr lang="en-GB" sz="900" dirty="0">
                          <a:solidFill>
                            <a:srgbClr val="1F1F1F"/>
                          </a:solidFill>
                          <a:effectLst/>
                          <a:latin typeface="inherit"/>
                        </a:rPr>
                        <a:t> </a:t>
                      </a:r>
                      <a:r>
                        <a:rPr lang="en-GB" sz="900" dirty="0" err="1">
                          <a:solidFill>
                            <a:srgbClr val="1F1F1F"/>
                          </a:solidFill>
                          <a:effectLst/>
                          <a:latin typeface="inherit"/>
                        </a:rPr>
                        <a:t>cynulleidfaoedd</a:t>
                      </a:r>
                      <a:r>
                        <a:rPr lang="en-GB" sz="900" dirty="0">
                          <a:solidFill>
                            <a:srgbClr val="1F1F1F"/>
                          </a:solidFill>
                          <a:effectLst/>
                          <a:latin typeface="inherit"/>
                        </a:rPr>
                        <a:t> </a:t>
                      </a:r>
                      <a:r>
                        <a:rPr lang="en-GB" sz="900" dirty="0" err="1">
                          <a:solidFill>
                            <a:srgbClr val="1F1F1F"/>
                          </a:solidFill>
                          <a:effectLst/>
                          <a:latin typeface="inherit"/>
                        </a:rPr>
                        <a:t>gwahanol</a:t>
                      </a:r>
                      <a:r>
                        <a:rPr lang="en-GB" sz="900" dirty="0">
                          <a:solidFill>
                            <a:srgbClr val="1F1F1F"/>
                          </a:solidFill>
                          <a:effectLst/>
                          <a:latin typeface="inherit"/>
                        </a:rPr>
                        <a:t>, a </a:t>
                      </a:r>
                      <a:r>
                        <a:rPr lang="en-GB" sz="900" dirty="0" err="1">
                          <a:solidFill>
                            <a:srgbClr val="1F1F1F"/>
                          </a:solidFill>
                          <a:effectLst/>
                          <a:latin typeface="inherit"/>
                        </a:rPr>
                        <a:t>hyn</a:t>
                      </a:r>
                      <a:r>
                        <a:rPr lang="en-GB" sz="900" dirty="0">
                          <a:solidFill>
                            <a:srgbClr val="1F1F1F"/>
                          </a:solidFill>
                          <a:effectLst/>
                          <a:latin typeface="inherit"/>
                        </a:rPr>
                        <a:t> </a:t>
                      </a:r>
                      <a:r>
                        <a:rPr lang="en-GB" sz="900" dirty="0" err="1">
                          <a:solidFill>
                            <a:srgbClr val="1F1F1F"/>
                          </a:solidFill>
                          <a:effectLst/>
                          <a:latin typeface="inherit"/>
                        </a:rPr>
                        <a:t>wedi’i</a:t>
                      </a:r>
                      <a:r>
                        <a:rPr lang="en-GB" sz="900" dirty="0">
                          <a:solidFill>
                            <a:srgbClr val="1F1F1F"/>
                          </a:solidFill>
                          <a:effectLst/>
                          <a:latin typeface="inherit"/>
                        </a:rPr>
                        <a:t> </a:t>
                      </a:r>
                      <a:r>
                        <a:rPr lang="en-GB" sz="900" dirty="0" err="1">
                          <a:solidFill>
                            <a:srgbClr val="1F1F1F"/>
                          </a:solidFill>
                          <a:effectLst/>
                          <a:latin typeface="inherit"/>
                        </a:rPr>
                        <a:t>ysbrydoli</a:t>
                      </a:r>
                      <a:r>
                        <a:rPr lang="en-GB" sz="900" dirty="0">
                          <a:solidFill>
                            <a:srgbClr val="1F1F1F"/>
                          </a:solidFill>
                          <a:effectLst/>
                          <a:latin typeface="inherit"/>
                        </a:rPr>
                        <a:t> </a:t>
                      </a:r>
                      <a:r>
                        <a:rPr lang="en-GB" sz="900" dirty="0" err="1">
                          <a:solidFill>
                            <a:srgbClr val="1F1F1F"/>
                          </a:solidFill>
                          <a:effectLst/>
                          <a:latin typeface="inherit"/>
                        </a:rPr>
                        <a:t>gan</a:t>
                      </a:r>
                      <a:r>
                        <a:rPr lang="en-GB" sz="900" dirty="0">
                          <a:solidFill>
                            <a:srgbClr val="1F1F1F"/>
                          </a:solidFill>
                          <a:effectLst/>
                          <a:latin typeface="inherit"/>
                        </a:rPr>
                        <a:t> </a:t>
                      </a:r>
                      <a:r>
                        <a:rPr lang="en-GB" sz="900" dirty="0" err="1">
                          <a:solidFill>
                            <a:srgbClr val="1F1F1F"/>
                          </a:solidFill>
                          <a:effectLst/>
                          <a:latin typeface="inherit"/>
                        </a:rPr>
                        <a:t>ystod</a:t>
                      </a:r>
                      <a:r>
                        <a:rPr lang="en-GB" sz="900" dirty="0">
                          <a:solidFill>
                            <a:srgbClr val="1F1F1F"/>
                          </a:solidFill>
                          <a:effectLst/>
                          <a:latin typeface="inherit"/>
                        </a:rPr>
                        <a:t> o </a:t>
                      </a:r>
                      <a:r>
                        <a:rPr lang="en-GB" sz="900" dirty="0" err="1">
                          <a:solidFill>
                            <a:srgbClr val="1F1F1F"/>
                          </a:solidFill>
                          <a:effectLst/>
                          <a:latin typeface="inherit"/>
                        </a:rPr>
                        <a:t>sbardunau</a:t>
                      </a:r>
                      <a:r>
                        <a:rPr lang="en-GB" sz="900" dirty="0">
                          <a:solidFill>
                            <a:srgbClr val="1F1F1F"/>
                          </a:solidFill>
                          <a:effectLst/>
                          <a:latin typeface="inherit"/>
                        </a:rPr>
                        <a:t> a </a:t>
                      </a:r>
                      <a:r>
                        <a:rPr lang="en-GB" sz="900" dirty="0" err="1">
                          <a:solidFill>
                            <a:srgbClr val="1F1F1F"/>
                          </a:solidFill>
                          <a:effectLst/>
                          <a:latin typeface="inherit"/>
                        </a:rPr>
                        <a:t>phrofiadau</a:t>
                      </a:r>
                      <a:r>
                        <a:rPr lang="en-GB" sz="900" dirty="0">
                          <a:solidFill>
                            <a:srgbClr val="1F1F1F"/>
                          </a:solidFill>
                          <a:effectLst/>
                          <a:latin typeface="inherit"/>
                        </a:rPr>
                        <a:t>.</a:t>
                      </a:r>
                    </a:p>
                  </a:txBody>
                  <a:tcPr/>
                </a:tc>
                <a:tc>
                  <a:txBody>
                    <a:bodyPr/>
                    <a:lstStyle/>
                    <a:p>
                      <a:pPr fontAlgn="t"/>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perfformio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cynhyrchu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dylunio</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arddangos</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rhannu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mewn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cyd-destunau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ffurfiol</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anffurfiol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ystyried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effaith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fy</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ngwaith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y </a:t>
                      </a:r>
                      <a:r>
                        <a:rPr lang="en-GB" sz="900" b="0" i="0" kern="1200" dirty="0" err="1">
                          <a:solidFill>
                            <a:schemeClr val="dk1"/>
                          </a:solidFill>
                          <a:effectLst/>
                          <a:latin typeface="+mn-lt"/>
                          <a:ea typeface="+mn-ea"/>
                          <a:cs typeface="+mn-cs"/>
                        </a:rPr>
                        <a:t>gynulleidfa</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2356891091"/>
                  </a:ext>
                </a:extLst>
              </a:tr>
              <a:tr h="340851">
                <a:tc>
                  <a:txBody>
                    <a:bodyPr/>
                    <a:lstStyle/>
                    <a:p>
                      <a:endParaRPr lang="en-GB" sz="900" dirty="0"/>
                    </a:p>
                  </a:txBody>
                  <a:tcPr/>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dechrau</a:t>
                      </a:r>
                      <a:r>
                        <a:rPr lang="en-GB" sz="900" dirty="0">
                          <a:solidFill>
                            <a:srgbClr val="1F1F1F"/>
                          </a:solidFill>
                          <a:effectLst/>
                          <a:latin typeface="inherit"/>
                        </a:rPr>
                        <a:t> </a:t>
                      </a:r>
                      <a:r>
                        <a:rPr lang="en-GB" sz="900" dirty="0" err="1">
                          <a:solidFill>
                            <a:srgbClr val="1F1F1F"/>
                          </a:solidFill>
                          <a:effectLst/>
                          <a:latin typeface="inherit"/>
                        </a:rPr>
                        <a:t>dangos</a:t>
                      </a:r>
                      <a:r>
                        <a:rPr lang="en-GB" sz="900" dirty="0">
                          <a:solidFill>
                            <a:srgbClr val="1F1F1F"/>
                          </a:solidFill>
                          <a:effectLst/>
                          <a:latin typeface="inherit"/>
                        </a:rPr>
                        <a:t> </a:t>
                      </a:r>
                      <a:r>
                        <a:rPr lang="en-GB" sz="900" dirty="0" err="1">
                          <a:solidFill>
                            <a:srgbClr val="1F1F1F"/>
                          </a:solidFill>
                          <a:effectLst/>
                          <a:latin typeface="inherit"/>
                        </a:rPr>
                        <a:t>gwydnwch</a:t>
                      </a:r>
                      <a:r>
                        <a:rPr lang="en-GB" sz="900" dirty="0">
                          <a:solidFill>
                            <a:srgbClr val="1F1F1F"/>
                          </a:solidFill>
                          <a:effectLst/>
                          <a:latin typeface="inherit"/>
                        </a:rPr>
                        <a:t> a </a:t>
                      </a:r>
                      <a:r>
                        <a:rPr lang="en-GB" sz="900" dirty="0" err="1">
                          <a:solidFill>
                            <a:srgbClr val="1F1F1F"/>
                          </a:solidFill>
                          <a:effectLst/>
                          <a:latin typeface="inherit"/>
                        </a:rPr>
                        <a:t>hyblygrwydd</a:t>
                      </a:r>
                      <a:r>
                        <a:rPr lang="en-GB" sz="900" dirty="0">
                          <a:solidFill>
                            <a:srgbClr val="1F1F1F"/>
                          </a:solidFill>
                          <a:effectLst/>
                          <a:latin typeface="inherit"/>
                        </a:rPr>
                        <a:t> </a:t>
                      </a:r>
                      <a:r>
                        <a:rPr lang="en-GB" sz="900" dirty="0" err="1">
                          <a:solidFill>
                            <a:srgbClr val="1F1F1F"/>
                          </a:solidFill>
                          <a:effectLst/>
                          <a:latin typeface="inherit"/>
                        </a:rPr>
                        <a:t>wrth</a:t>
                      </a:r>
                      <a:r>
                        <a:rPr lang="en-GB" sz="900" dirty="0">
                          <a:solidFill>
                            <a:srgbClr val="1F1F1F"/>
                          </a:solidFill>
                          <a:effectLst/>
                          <a:latin typeface="inherit"/>
                        </a:rPr>
                        <a:t> </a:t>
                      </a:r>
                      <a:r>
                        <a:rPr lang="en-GB" sz="900" dirty="0" err="1">
                          <a:solidFill>
                            <a:srgbClr val="1F1F1F"/>
                          </a:solidFill>
                          <a:effectLst/>
                          <a:latin typeface="inherit"/>
                        </a:rPr>
                        <a:t>fynd</a:t>
                      </a:r>
                      <a:r>
                        <a:rPr lang="en-GB" sz="900" dirty="0">
                          <a:solidFill>
                            <a:srgbClr val="1F1F1F"/>
                          </a:solidFill>
                          <a:effectLst/>
                          <a:latin typeface="inherit"/>
                        </a:rPr>
                        <a:t> </a:t>
                      </a:r>
                      <a:r>
                        <a:rPr lang="en-GB" sz="900" dirty="0" err="1">
                          <a:solidFill>
                            <a:srgbClr val="1F1F1F"/>
                          </a:solidFill>
                          <a:effectLst/>
                          <a:latin typeface="inherit"/>
                        </a:rPr>
                        <a:t>i’r</a:t>
                      </a:r>
                      <a:r>
                        <a:rPr lang="en-GB" sz="900" dirty="0">
                          <a:solidFill>
                            <a:srgbClr val="1F1F1F"/>
                          </a:solidFill>
                          <a:effectLst/>
                          <a:latin typeface="inherit"/>
                        </a:rPr>
                        <a:t> </a:t>
                      </a:r>
                      <a:r>
                        <a:rPr lang="en-GB" sz="900" dirty="0" err="1">
                          <a:solidFill>
                            <a:srgbClr val="1F1F1F"/>
                          </a:solidFill>
                          <a:effectLst/>
                          <a:latin typeface="inherit"/>
                        </a:rPr>
                        <a:t>afael</a:t>
                      </a:r>
                      <a:r>
                        <a:rPr lang="en-GB" sz="900" dirty="0">
                          <a:solidFill>
                            <a:srgbClr val="1F1F1F"/>
                          </a:solidFill>
                          <a:effectLst/>
                          <a:latin typeface="inherit"/>
                        </a:rPr>
                        <a:t> â </a:t>
                      </a:r>
                      <a:r>
                        <a:rPr lang="en-GB" sz="900" dirty="0" err="1">
                          <a:solidFill>
                            <a:srgbClr val="1F1F1F"/>
                          </a:solidFill>
                          <a:effectLst/>
                          <a:latin typeface="inherit"/>
                        </a:rPr>
                        <a:t>heriau</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a:t>
                      </a:r>
                    </a:p>
                  </a:txBody>
                  <a:tcPr/>
                </a:tc>
                <a:tc>
                  <a:txBody>
                    <a:bodyPr/>
                    <a:lstStyle/>
                    <a:p>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adnabod</a:t>
                      </a:r>
                      <a:r>
                        <a:rPr lang="en-GB" sz="900" b="0" i="0" kern="1200" dirty="0">
                          <a:solidFill>
                            <a:schemeClr val="dk1"/>
                          </a:solidFill>
                          <a:effectLst/>
                          <a:latin typeface="+mn-lt"/>
                          <a:ea typeface="+mn-ea"/>
                          <a:cs typeface="+mn-cs"/>
                        </a:rPr>
                        <a:t> ac </a:t>
                      </a:r>
                      <a:r>
                        <a:rPr lang="en-GB" sz="900" b="0" i="0" kern="1200" dirty="0" err="1">
                          <a:solidFill>
                            <a:schemeClr val="dk1"/>
                          </a:solidFill>
                          <a:effectLst/>
                          <a:latin typeface="+mn-lt"/>
                          <a:ea typeface="+mn-ea"/>
                          <a:cs typeface="+mn-cs"/>
                        </a:rPr>
                        <a:t>ymateb</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i</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heriau</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gwneud</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hyn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gwydnwch</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hyblygrwydd</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23972716"/>
                  </a:ext>
                </a:extLst>
              </a:tr>
              <a:tr h="539681">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dechrau</a:t>
                      </a:r>
                      <a:r>
                        <a:rPr lang="en-GB" sz="900" dirty="0">
                          <a:solidFill>
                            <a:srgbClr val="1F1F1F"/>
                          </a:solidFill>
                          <a:effectLst/>
                          <a:latin typeface="inherit"/>
                        </a:rPr>
                        <a:t> </a:t>
                      </a:r>
                      <a:r>
                        <a:rPr lang="en-GB" sz="900" dirty="0" err="1">
                          <a:solidFill>
                            <a:srgbClr val="1F1F1F"/>
                          </a:solidFill>
                          <a:effectLst/>
                          <a:latin typeface="inherit"/>
                        </a:rPr>
                        <a:t>defnyddio</a:t>
                      </a:r>
                      <a:r>
                        <a:rPr lang="en-GB" sz="900" dirty="0">
                          <a:solidFill>
                            <a:srgbClr val="1F1F1F"/>
                          </a:solidFill>
                          <a:effectLst/>
                          <a:latin typeface="inherit"/>
                        </a:rPr>
                        <a:t> </a:t>
                      </a:r>
                      <a:r>
                        <a:rPr lang="en-GB" sz="900" dirty="0" err="1">
                          <a:solidFill>
                            <a:srgbClr val="1F1F1F"/>
                          </a:solidFill>
                          <a:effectLst/>
                          <a:latin typeface="inherit"/>
                        </a:rPr>
                        <a:t>deunyddiau</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 </a:t>
                      </a:r>
                      <a:r>
                        <a:rPr lang="en-GB" sz="900" dirty="0" err="1">
                          <a:solidFill>
                            <a:srgbClr val="1F1F1F"/>
                          </a:solidFill>
                          <a:effectLst/>
                          <a:latin typeface="inherit"/>
                        </a:rPr>
                        <a:t>yn</a:t>
                      </a:r>
                      <a:r>
                        <a:rPr lang="en-GB" sz="900" dirty="0">
                          <a:solidFill>
                            <a:srgbClr val="1F1F1F"/>
                          </a:solidFill>
                          <a:effectLst/>
                          <a:latin typeface="inherit"/>
                        </a:rPr>
                        <a:t> </a:t>
                      </a:r>
                      <a:r>
                        <a:rPr lang="en-GB" sz="900" dirty="0" err="1">
                          <a:solidFill>
                            <a:srgbClr val="1F1F1F"/>
                          </a:solidFill>
                          <a:effectLst/>
                          <a:latin typeface="inherit"/>
                        </a:rPr>
                        <a:t>ddiogel</a:t>
                      </a:r>
                      <a:r>
                        <a:rPr lang="en-GB" sz="900" dirty="0">
                          <a:solidFill>
                            <a:srgbClr val="1F1F1F"/>
                          </a:solidFill>
                          <a:effectLst/>
                          <a:latin typeface="inherit"/>
                        </a:rPr>
                        <a:t> </a:t>
                      </a:r>
                      <a:r>
                        <a:rPr lang="en-GB" sz="900" dirty="0" err="1">
                          <a:solidFill>
                            <a:srgbClr val="1F1F1F"/>
                          </a:solidFill>
                          <a:effectLst/>
                          <a:latin typeface="inherit"/>
                        </a:rPr>
                        <a:t>gydag</a:t>
                      </a:r>
                      <a:r>
                        <a:rPr lang="en-GB" sz="900" dirty="0">
                          <a:solidFill>
                            <a:srgbClr val="1F1F1F"/>
                          </a:solidFill>
                          <a:effectLst/>
                          <a:latin typeface="inherit"/>
                        </a:rPr>
                        <a:t> </a:t>
                      </a:r>
                      <a:r>
                        <a:rPr lang="en-GB" sz="900" dirty="0" err="1">
                          <a:solidFill>
                            <a:srgbClr val="1F1F1F"/>
                          </a:solidFill>
                          <a:effectLst/>
                          <a:latin typeface="inherit"/>
                        </a:rPr>
                        <a:t>arweiniad</a:t>
                      </a:r>
                      <a:r>
                        <a:rPr lang="en-GB" sz="900" dirty="0">
                          <a:solidFill>
                            <a:srgbClr val="1F1F1F"/>
                          </a:solidFill>
                          <a:effectLst/>
                          <a:latin typeface="inherit"/>
                        </a:rPr>
                        <a:t> a </a:t>
                      </a:r>
                      <a:r>
                        <a:rPr lang="en-GB" sz="900" dirty="0" err="1">
                          <a:solidFill>
                            <a:srgbClr val="1F1F1F"/>
                          </a:solidFill>
                          <a:effectLst/>
                          <a:latin typeface="inherit"/>
                        </a:rPr>
                        <a:t>chyfarwyddyd</a:t>
                      </a:r>
                      <a:r>
                        <a:rPr lang="en-GB" sz="900" dirty="0">
                          <a:solidFill>
                            <a:srgbClr val="1F1F1F"/>
                          </a:solidFill>
                          <a:effectLst/>
                          <a:latin typeface="inherit"/>
                        </a:rPr>
                        <a:t>.</a:t>
                      </a:r>
                    </a:p>
                  </a:txBody>
                  <a:tcPr marR="266700" marT="152400" marB="152400"/>
                </a:tc>
                <a:tc>
                  <a:txBody>
                    <a:bodyPr/>
                    <a:lstStyle/>
                    <a:p>
                      <a:pPr fontAlgn="base"/>
                      <a:r>
                        <a:rPr lang="en-GB" sz="900" dirty="0" err="1">
                          <a:solidFill>
                            <a:srgbClr val="1F1F1F"/>
                          </a:solidFill>
                          <a:effectLst/>
                          <a:latin typeface="inherit"/>
                        </a:rPr>
                        <a:t>Rwy’n</a:t>
                      </a:r>
                      <a:r>
                        <a:rPr lang="en-GB" sz="900" dirty="0">
                          <a:solidFill>
                            <a:srgbClr val="1F1F1F"/>
                          </a:solidFill>
                          <a:effectLst/>
                          <a:latin typeface="inherit"/>
                        </a:rPr>
                        <a:t> </a:t>
                      </a:r>
                      <a:r>
                        <a:rPr lang="en-GB" sz="900" dirty="0" err="1">
                          <a:solidFill>
                            <a:srgbClr val="1F1F1F"/>
                          </a:solidFill>
                          <a:effectLst/>
                          <a:latin typeface="inherit"/>
                        </a:rPr>
                        <a:t>gallu</a:t>
                      </a:r>
                      <a:r>
                        <a:rPr lang="en-GB" sz="900" dirty="0">
                          <a:solidFill>
                            <a:srgbClr val="1F1F1F"/>
                          </a:solidFill>
                          <a:effectLst/>
                          <a:latin typeface="inherit"/>
                        </a:rPr>
                        <a:t> </a:t>
                      </a:r>
                      <a:r>
                        <a:rPr lang="en-GB" sz="900" dirty="0" err="1">
                          <a:solidFill>
                            <a:srgbClr val="1F1F1F"/>
                          </a:solidFill>
                          <a:effectLst/>
                          <a:latin typeface="inherit"/>
                        </a:rPr>
                        <a:t>defnyddio</a:t>
                      </a:r>
                      <a:r>
                        <a:rPr lang="en-GB" sz="900" dirty="0">
                          <a:solidFill>
                            <a:srgbClr val="1F1F1F"/>
                          </a:solidFill>
                          <a:effectLst/>
                          <a:latin typeface="inherit"/>
                        </a:rPr>
                        <a:t> </a:t>
                      </a:r>
                      <a:r>
                        <a:rPr lang="en-GB" sz="900" dirty="0" err="1">
                          <a:solidFill>
                            <a:srgbClr val="1F1F1F"/>
                          </a:solidFill>
                          <a:effectLst/>
                          <a:latin typeface="inherit"/>
                        </a:rPr>
                        <a:t>deunyddiau</a:t>
                      </a:r>
                      <a:r>
                        <a:rPr lang="en-GB" sz="900" dirty="0">
                          <a:solidFill>
                            <a:srgbClr val="1F1F1F"/>
                          </a:solidFill>
                          <a:effectLst/>
                          <a:latin typeface="inherit"/>
                        </a:rPr>
                        <a:t> </a:t>
                      </a:r>
                      <a:r>
                        <a:rPr lang="en-GB" sz="900" dirty="0" err="1">
                          <a:solidFill>
                            <a:srgbClr val="1F1F1F"/>
                          </a:solidFill>
                          <a:effectLst/>
                          <a:latin typeface="inherit"/>
                        </a:rPr>
                        <a:t>creadigol</a:t>
                      </a:r>
                      <a:r>
                        <a:rPr lang="en-GB" sz="900" dirty="0">
                          <a:solidFill>
                            <a:srgbClr val="1F1F1F"/>
                          </a:solidFill>
                          <a:effectLst/>
                          <a:latin typeface="inherit"/>
                        </a:rPr>
                        <a:t> </a:t>
                      </a:r>
                      <a:r>
                        <a:rPr lang="en-GB" sz="900" dirty="0" err="1">
                          <a:solidFill>
                            <a:srgbClr val="1F1F1F"/>
                          </a:solidFill>
                          <a:effectLst/>
                          <a:latin typeface="inherit"/>
                        </a:rPr>
                        <a:t>yn</a:t>
                      </a:r>
                      <a:r>
                        <a:rPr lang="en-GB" sz="900" dirty="0">
                          <a:solidFill>
                            <a:srgbClr val="1F1F1F"/>
                          </a:solidFill>
                          <a:effectLst/>
                          <a:latin typeface="inherit"/>
                        </a:rPr>
                        <a:t> </a:t>
                      </a:r>
                      <a:r>
                        <a:rPr lang="en-GB" sz="900" dirty="0" err="1">
                          <a:solidFill>
                            <a:srgbClr val="1F1F1F"/>
                          </a:solidFill>
                          <a:effectLst/>
                          <a:latin typeface="inherit"/>
                        </a:rPr>
                        <a:t>ddiogel</a:t>
                      </a:r>
                      <a:r>
                        <a:rPr lang="en-GB" sz="900" dirty="0">
                          <a:solidFill>
                            <a:srgbClr val="1F1F1F"/>
                          </a:solidFill>
                          <a:effectLst/>
                          <a:latin typeface="inherit"/>
                        </a:rPr>
                        <a:t> </a:t>
                      </a:r>
                      <a:r>
                        <a:rPr lang="en-GB" sz="900" dirty="0" err="1">
                          <a:solidFill>
                            <a:srgbClr val="1F1F1F"/>
                          </a:solidFill>
                          <a:effectLst/>
                          <a:latin typeface="inherit"/>
                        </a:rPr>
                        <a:t>gyda</a:t>
                      </a:r>
                      <a:r>
                        <a:rPr lang="en-GB" sz="900" dirty="0">
                          <a:solidFill>
                            <a:srgbClr val="1F1F1F"/>
                          </a:solidFill>
                          <a:effectLst/>
                          <a:latin typeface="inherit"/>
                        </a:rPr>
                        <a:t> </a:t>
                      </a:r>
                      <a:r>
                        <a:rPr lang="en-GB" sz="900" dirty="0" err="1">
                          <a:solidFill>
                            <a:srgbClr val="1F1F1F"/>
                          </a:solidFill>
                          <a:effectLst/>
                          <a:latin typeface="inherit"/>
                        </a:rPr>
                        <a:t>pheth</a:t>
                      </a:r>
                      <a:r>
                        <a:rPr lang="en-GB" sz="900" dirty="0">
                          <a:solidFill>
                            <a:srgbClr val="1F1F1F"/>
                          </a:solidFill>
                          <a:effectLst/>
                          <a:latin typeface="inherit"/>
                        </a:rPr>
                        <a:t> </a:t>
                      </a:r>
                      <a:r>
                        <a:rPr lang="en-GB" sz="900" dirty="0" err="1">
                          <a:solidFill>
                            <a:srgbClr val="1F1F1F"/>
                          </a:solidFill>
                          <a:effectLst/>
                          <a:latin typeface="inherit"/>
                        </a:rPr>
                        <a:t>rheolaeth</a:t>
                      </a:r>
                      <a:r>
                        <a:rPr lang="en-GB" sz="900" dirty="0">
                          <a:solidFill>
                            <a:srgbClr val="1F1F1F"/>
                          </a:solidFill>
                          <a:effectLst/>
                          <a:latin typeface="inherit"/>
                        </a:rPr>
                        <a:t> o dan </a:t>
                      </a:r>
                      <a:r>
                        <a:rPr lang="en-GB" sz="900" dirty="0" err="1">
                          <a:solidFill>
                            <a:srgbClr val="1F1F1F"/>
                          </a:solidFill>
                          <a:effectLst/>
                          <a:latin typeface="inherit"/>
                        </a:rPr>
                        <a:t>oruchwyliaeth</a:t>
                      </a:r>
                      <a:r>
                        <a:rPr lang="en-GB" sz="900" dirty="0">
                          <a:solidFill>
                            <a:srgbClr val="1F1F1F"/>
                          </a:solidFill>
                          <a:effectLst/>
                          <a:latin typeface="inherit"/>
                        </a:rPr>
                        <a:t>.</a:t>
                      </a:r>
                    </a:p>
                  </a:txBody>
                  <a:tcPr marR="266700" marT="152400" marB="152400"/>
                </a:tc>
                <a:tc>
                  <a:txBody>
                    <a:bodyPr/>
                    <a:lstStyle/>
                    <a:p>
                      <a:pPr fontAlgn="t"/>
                      <a:r>
                        <a:rPr lang="en-GB" sz="900" b="0" i="0" kern="1200" dirty="0" err="1">
                          <a:solidFill>
                            <a:schemeClr val="dk1"/>
                          </a:solidFill>
                          <a:effectLst/>
                          <a:latin typeface="+mn-lt"/>
                          <a:ea typeface="+mn-ea"/>
                          <a:cs typeface="+mn-cs"/>
                        </a:rPr>
                        <a:t>Rwy’n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gallu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dewis</a:t>
                      </a:r>
                      <a:r>
                        <a:rPr lang="en-GB" sz="900" b="0" i="0" kern="1200" dirty="0">
                          <a:solidFill>
                            <a:schemeClr val="dk1"/>
                          </a:solidFill>
                          <a:effectLst/>
                          <a:latin typeface="+mn-lt"/>
                          <a:ea typeface="+mn-ea"/>
                          <a:cs typeface="+mn-cs"/>
                        </a:rPr>
                        <a:t> a </a:t>
                      </a:r>
                      <a:r>
                        <a:rPr lang="en-GB" sz="900" b="0" i="0" kern="1200" dirty="0" err="1">
                          <a:solidFill>
                            <a:schemeClr val="dk1"/>
                          </a:solidFill>
                          <a:effectLst/>
                          <a:latin typeface="+mn-lt"/>
                          <a:ea typeface="+mn-ea"/>
                          <a:cs typeface="+mn-cs"/>
                        </a:rPr>
                        <a:t>defnyddio’r</a:t>
                      </a:r>
                      <a:r>
                        <a:rPr lang="en-GB" sz="900" b="0" i="0" kern="1200" dirty="0">
                          <a:solidFill>
                            <a:schemeClr val="dk1"/>
                          </a:solidFill>
                          <a:effectLst/>
                          <a:latin typeface="+mn-lt"/>
                          <a:ea typeface="+mn-ea"/>
                          <a:cs typeface="+mn-cs"/>
                        </a:rPr>
                        <a:t> offer </a:t>
                      </a:r>
                      <a:r>
                        <a:rPr lang="en-GB" sz="900" b="0" i="0" kern="1200" dirty="0" err="1">
                          <a:solidFill>
                            <a:schemeClr val="dk1"/>
                          </a:solidFill>
                          <a:effectLst/>
                          <a:latin typeface="+mn-lt"/>
                          <a:ea typeface="+mn-ea"/>
                          <a:cs typeface="+mn-cs"/>
                        </a:rPr>
                        <a:t>a’r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deunyddiau</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creadigol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cywir</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yn</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ddiogel</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gyda</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pheth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ystyriaeth</a:t>
                      </a:r>
                      <a:r>
                        <a:rPr lang="en-GB" sz="900" b="0" i="0" kern="1200" dirty="0">
                          <a:solidFill>
                            <a:schemeClr val="dk1"/>
                          </a:solidFill>
                          <a:effectLst/>
                          <a:latin typeface="+mn-lt"/>
                          <a:ea typeface="+mn-ea"/>
                          <a:cs typeface="+mn-cs"/>
                        </a:rPr>
                        <a:t> </a:t>
                      </a:r>
                      <a:r>
                        <a:rPr lang="en-GB" sz="900" b="0" i="0" kern="1200" dirty="0" err="1">
                          <a:solidFill>
                            <a:schemeClr val="dk1"/>
                          </a:solidFill>
                          <a:effectLst/>
                          <a:latin typeface="+mn-lt"/>
                          <a:ea typeface="+mn-ea"/>
                          <a:cs typeface="+mn-cs"/>
                        </a:rPr>
                        <a:t>tuag</a:t>
                      </a:r>
                      <a:r>
                        <a:rPr lang="en-GB" sz="900" b="0" i="0" kern="1200" dirty="0">
                          <a:solidFill>
                            <a:schemeClr val="dk1"/>
                          </a:solidFill>
                          <a:effectLst/>
                          <a:latin typeface="+mn-lt"/>
                          <a:ea typeface="+mn-ea"/>
                          <a:cs typeface="+mn-cs"/>
                        </a:rPr>
                        <a:t> at </a:t>
                      </a:r>
                      <a:r>
                        <a:rPr lang="en-GB" sz="900" b="0" i="0" kern="1200" dirty="0" err="1">
                          <a:solidFill>
                            <a:schemeClr val="dk1"/>
                          </a:solidFill>
                          <a:effectLst/>
                          <a:latin typeface="+mn-lt"/>
                          <a:ea typeface="+mn-ea"/>
                          <a:cs typeface="+mn-cs"/>
                        </a:rPr>
                        <a:t>eraill</a:t>
                      </a:r>
                      <a:r>
                        <a:rPr lang="en-GB" sz="900" b="0" i="0" kern="1200" dirty="0">
                          <a:solidFill>
                            <a:schemeClr val="dk1"/>
                          </a:solidFill>
                          <a:effectLst/>
                          <a:latin typeface="+mn-lt"/>
                          <a:ea typeface="+mn-ea"/>
                          <a:cs typeface="+mn-cs"/>
                        </a:rPr>
                        <a:t>.</a:t>
                      </a:r>
                    </a:p>
                  </a:txBody>
                  <a:tcPr marR="266700" marT="152400" marB="152400"/>
                </a:tc>
                <a:extLst>
                  <a:ext uri="{0D108BD9-81ED-4DB2-BD59-A6C34878D82A}">
                    <a16:rowId xmlns:a16="http://schemas.microsoft.com/office/drawing/2014/main" val="4191181134"/>
                  </a:ext>
                </a:extLst>
              </a:tr>
            </a:tbl>
          </a:graphicData>
        </a:graphic>
      </p:graphicFrame>
    </p:spTree>
    <p:extLst>
      <p:ext uri="{BB962C8B-B14F-4D97-AF65-F5344CB8AC3E}">
        <p14:creationId xmlns:p14="http://schemas.microsoft.com/office/powerpoint/2010/main" val="3752751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77CC07E-3368-C381-6945-31C2CB298BA8}"/>
              </a:ext>
            </a:extLst>
          </p:cNvPr>
          <p:cNvGraphicFramePr>
            <a:graphicFrameLocks noGrp="1"/>
          </p:cNvGraphicFramePr>
          <p:nvPr/>
        </p:nvGraphicFramePr>
        <p:xfrm>
          <a:off x="184558" y="107271"/>
          <a:ext cx="11887200" cy="6179820"/>
        </p:xfrm>
        <a:graphic>
          <a:graphicData uri="http://schemas.openxmlformats.org/drawingml/2006/table">
            <a:tbl>
              <a:tblPr bandRow="1">
                <a:tableStyleId>{5C22544A-7EE6-4342-B048-85BDC9FD1C3A}</a:tableStyleId>
              </a:tblPr>
              <a:tblGrid>
                <a:gridCol w="3945622">
                  <a:extLst>
                    <a:ext uri="{9D8B030D-6E8A-4147-A177-3AD203B41FA5}">
                      <a16:colId xmlns:a16="http://schemas.microsoft.com/office/drawing/2014/main" val="1043435900"/>
                    </a:ext>
                  </a:extLst>
                </a:gridCol>
                <a:gridCol w="3970789">
                  <a:extLst>
                    <a:ext uri="{9D8B030D-6E8A-4147-A177-3AD203B41FA5}">
                      <a16:colId xmlns:a16="http://schemas.microsoft.com/office/drawing/2014/main" val="3311109223"/>
                    </a:ext>
                  </a:extLst>
                </a:gridCol>
                <a:gridCol w="3970789">
                  <a:extLst>
                    <a:ext uri="{9D8B030D-6E8A-4147-A177-3AD203B41FA5}">
                      <a16:colId xmlns:a16="http://schemas.microsoft.com/office/drawing/2014/main" val="2073220974"/>
                    </a:ext>
                  </a:extLst>
                </a:gridCol>
              </a:tblGrid>
              <a:tr h="0">
                <a:tc gridSpan="3">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b="1" dirty="0">
                          <a:solidFill>
                            <a:srgbClr val="1F1F1F"/>
                          </a:solidFill>
                          <a:latin typeface="inherit"/>
                        </a:rPr>
                        <a:t>Exploring the expressive arts is essential to developing artistic skills and knowledge and it enables learners to become curious and creative individuals.</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613568577"/>
                  </a:ext>
                </a:extLst>
              </a:tr>
              <a:tr h="313586">
                <a:tc>
                  <a:txBody>
                    <a:bodyPr/>
                    <a:lstStyle/>
                    <a:p>
                      <a:r>
                        <a:rPr lang="en-GB" sz="900" b="0" i="0" kern="1200" dirty="0">
                          <a:solidFill>
                            <a:schemeClr val="dk1"/>
                          </a:solidFill>
                          <a:effectLst/>
                          <a:latin typeface="+mn-lt"/>
                          <a:ea typeface="+mn-ea"/>
                          <a:cs typeface="+mn-cs"/>
                        </a:rPr>
                        <a:t>I can explore and experiment with a variety of creative </a:t>
                      </a:r>
                      <a:r>
                        <a:rPr lang="en-GB" sz="900" b="0" i="1" kern="1200" dirty="0">
                          <a:solidFill>
                            <a:schemeClr val="dk1"/>
                          </a:solidFill>
                          <a:effectLst/>
                          <a:latin typeface="+mn-lt"/>
                          <a:ea typeface="+mn-ea"/>
                          <a:cs typeface="+mn-cs"/>
                        </a:rPr>
                        <a:t>techniques</a:t>
                      </a:r>
                      <a:r>
                        <a:rPr lang="en-GB" sz="900" b="0" i="0" kern="1200" dirty="0">
                          <a:solidFill>
                            <a:schemeClr val="dk1"/>
                          </a:solidFill>
                          <a:effectLst/>
                          <a:latin typeface="+mn-lt"/>
                          <a:ea typeface="+mn-ea"/>
                          <a:cs typeface="+mn-cs"/>
                        </a:rPr>
                        <a:t>, materials, processes, resources, </a:t>
                      </a:r>
                      <a:r>
                        <a:rPr lang="en-GB" sz="900" b="0" i="1" kern="1200" dirty="0">
                          <a:solidFill>
                            <a:schemeClr val="dk1"/>
                          </a:solidFill>
                          <a:effectLst/>
                          <a:latin typeface="+mn-lt"/>
                          <a:ea typeface="+mn-ea"/>
                          <a:cs typeface="+mn-cs"/>
                        </a:rPr>
                        <a:t>tools and technologies</a:t>
                      </a:r>
                      <a:r>
                        <a:rPr lang="en-GB" sz="900" b="0" i="0" kern="1200" dirty="0">
                          <a:solidFill>
                            <a:schemeClr val="dk1"/>
                          </a:solidFill>
                          <a:effectLst/>
                          <a:latin typeface="+mn-lt"/>
                          <a:ea typeface="+mn-ea"/>
                          <a:cs typeface="+mn-cs"/>
                        </a:rPr>
                        <a:t>.</a:t>
                      </a:r>
                      <a:endParaRPr lang="en-GB" sz="900" dirty="0"/>
                    </a:p>
                  </a:txBody>
                  <a:tcPr/>
                </a:tc>
                <a:tc>
                  <a:txBody>
                    <a:bodyPr/>
                    <a:lstStyle/>
                    <a:p>
                      <a:r>
                        <a:rPr lang="en-GB" sz="900" b="0" i="0" kern="1200" dirty="0">
                          <a:solidFill>
                            <a:schemeClr val="dk1"/>
                          </a:solidFill>
                          <a:effectLst/>
                          <a:latin typeface="+mn-lt"/>
                          <a:ea typeface="+mn-ea"/>
                          <a:cs typeface="+mn-cs"/>
                        </a:rPr>
                        <a:t>I can explore and experiment with and then select appropriate creative techniques, practices, materials, processes, resources, tools and technologies.</a:t>
                      </a:r>
                      <a:endParaRPr lang="en-GB" sz="900" dirty="0"/>
                    </a:p>
                  </a:txBody>
                  <a:tcPr/>
                </a:tc>
                <a:tc>
                  <a:txBody>
                    <a:bodyPr/>
                    <a:lstStyle/>
                    <a:p>
                      <a:pPr fontAlgn="base"/>
                      <a:r>
                        <a:rPr lang="en-GB" sz="900" b="0" i="0" kern="1200" dirty="0">
                          <a:solidFill>
                            <a:schemeClr val="dk1"/>
                          </a:solidFill>
                          <a:effectLst/>
                          <a:latin typeface="+mn-lt"/>
                          <a:ea typeface="+mn-ea"/>
                          <a:cs typeface="+mn-cs"/>
                        </a:rPr>
                        <a:t>I can explore and experiment independently and demonstrate technical control with a range of creative materials, processes, resources, </a:t>
                      </a:r>
                      <a:r>
                        <a:rPr lang="en-GB" sz="900" b="0" i="1" kern="1200" dirty="0">
                          <a:solidFill>
                            <a:schemeClr val="dk1"/>
                          </a:solidFill>
                          <a:effectLst/>
                          <a:latin typeface="+mn-lt"/>
                          <a:ea typeface="+mn-ea"/>
                          <a:cs typeface="+mn-cs"/>
                        </a:rPr>
                        <a:t>tools and technologies</a:t>
                      </a:r>
                      <a:r>
                        <a:rPr lang="en-GB" sz="900" b="0" i="0" kern="1200" dirty="0">
                          <a:solidFill>
                            <a:schemeClr val="dk1"/>
                          </a:solidFill>
                          <a:effectLst/>
                          <a:latin typeface="+mn-lt"/>
                          <a:ea typeface="+mn-ea"/>
                          <a:cs typeface="+mn-cs"/>
                        </a:rPr>
                        <a:t> showing innovation and resilience.</a:t>
                      </a:r>
                    </a:p>
                    <a:p>
                      <a:pPr fontAlgn="base"/>
                      <a:r>
                        <a:rPr lang="en-GB" sz="900" b="0" i="0" kern="1200" dirty="0">
                          <a:solidFill>
                            <a:schemeClr val="dk1"/>
                          </a:solidFill>
                          <a:effectLst/>
                          <a:latin typeface="+mn-lt"/>
                          <a:ea typeface="+mn-ea"/>
                          <a:cs typeface="+mn-cs"/>
                        </a:rPr>
                        <a:t>I can explore the effects that a range of creative </a:t>
                      </a:r>
                      <a:r>
                        <a:rPr lang="en-GB" sz="900" b="0" i="1" kern="1200" dirty="0">
                          <a:solidFill>
                            <a:schemeClr val="dk1"/>
                          </a:solidFill>
                          <a:effectLst/>
                          <a:latin typeface="+mn-lt"/>
                          <a:ea typeface="+mn-ea"/>
                          <a:cs typeface="+mn-cs"/>
                        </a:rPr>
                        <a:t>techniques</a:t>
                      </a:r>
                      <a:r>
                        <a:rPr lang="en-GB" sz="900" b="0" i="0" kern="1200" dirty="0">
                          <a:solidFill>
                            <a:schemeClr val="dk1"/>
                          </a:solidFill>
                          <a:effectLst/>
                          <a:latin typeface="+mn-lt"/>
                          <a:ea typeface="+mn-ea"/>
                          <a:cs typeface="+mn-cs"/>
                        </a:rPr>
                        <a:t>, materials, processes, resources, tools and technologies have on my own and others’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a:t>
                      </a:r>
                    </a:p>
                  </a:txBody>
                  <a:tcPr/>
                </a:tc>
                <a:extLst>
                  <a:ext uri="{0D108BD9-81ED-4DB2-BD59-A6C34878D82A}">
                    <a16:rowId xmlns:a16="http://schemas.microsoft.com/office/drawing/2014/main" val="1626542530"/>
                  </a:ext>
                </a:extLst>
              </a:tr>
              <a:tr h="147570">
                <a:tc>
                  <a:txBody>
                    <a:bodyPr/>
                    <a:lstStyle/>
                    <a:p>
                      <a:r>
                        <a:rPr lang="en-GB" sz="900" b="0" i="0" kern="1200" dirty="0">
                          <a:solidFill>
                            <a:schemeClr val="dk1"/>
                          </a:solidFill>
                          <a:effectLst/>
                          <a:latin typeface="+mn-lt"/>
                          <a:ea typeface="+mn-ea"/>
                          <a:cs typeface="+mn-cs"/>
                        </a:rPr>
                        <a:t>I can ask questions to discover how creative work is made.</a:t>
                      </a:r>
                      <a:endParaRPr lang="en-GB" sz="900" dirty="0"/>
                    </a:p>
                  </a:txBody>
                  <a:tcPr/>
                </a:tc>
                <a:tc>
                  <a:txBody>
                    <a:bodyPr/>
                    <a:lstStyle/>
                    <a:p>
                      <a:r>
                        <a:rPr lang="en-GB" sz="900" b="0" i="0" kern="1200" dirty="0">
                          <a:solidFill>
                            <a:schemeClr val="dk1"/>
                          </a:solidFill>
                          <a:effectLst/>
                          <a:latin typeface="+mn-lt"/>
                          <a:ea typeface="+mn-ea"/>
                          <a:cs typeface="+mn-cs"/>
                        </a:rPr>
                        <a:t>I can explore how and why creative work is made by asking questions and developing my own answers.</a:t>
                      </a:r>
                      <a:endParaRPr lang="en-GB" sz="900" dirty="0"/>
                    </a:p>
                  </a:txBody>
                  <a:tcPr/>
                </a:tc>
                <a:tc>
                  <a:txBody>
                    <a:bodyPr/>
                    <a:lstStyle/>
                    <a:p>
                      <a:r>
                        <a:rPr lang="en-GB" sz="900" b="0" i="0" kern="1200" dirty="0">
                          <a:solidFill>
                            <a:schemeClr val="dk1"/>
                          </a:solidFill>
                          <a:effectLst/>
                          <a:latin typeface="+mn-lt"/>
                          <a:ea typeface="+mn-ea"/>
                          <a:cs typeface="+mn-cs"/>
                        </a:rPr>
                        <a:t>I can explore how creative work can </a:t>
                      </a:r>
                      <a:r>
                        <a:rPr lang="en-GB" sz="900" b="0" i="1" kern="1200" dirty="0">
                          <a:solidFill>
                            <a:schemeClr val="dk1"/>
                          </a:solidFill>
                          <a:effectLst/>
                          <a:latin typeface="+mn-lt"/>
                          <a:ea typeface="+mn-ea"/>
                          <a:cs typeface="+mn-cs"/>
                        </a:rPr>
                        <a:t>represent</a:t>
                      </a:r>
                      <a:r>
                        <a:rPr lang="en-GB" sz="900" b="0" i="0" kern="1200" dirty="0">
                          <a:solidFill>
                            <a:schemeClr val="dk1"/>
                          </a:solidFill>
                          <a:effectLst/>
                          <a:latin typeface="+mn-lt"/>
                          <a:ea typeface="+mn-ea"/>
                          <a:cs typeface="+mn-cs"/>
                        </a:rPr>
                        <a:t>, document, share and celebrate personal, social and cultural identities.</a:t>
                      </a:r>
                      <a:endParaRPr lang="en-GB" sz="900" dirty="0"/>
                    </a:p>
                  </a:txBody>
                  <a:tcPr/>
                </a:tc>
                <a:extLst>
                  <a:ext uri="{0D108BD9-81ED-4DB2-BD59-A6C34878D82A}">
                    <a16:rowId xmlns:a16="http://schemas.microsoft.com/office/drawing/2014/main" val="1207225444"/>
                  </a:ext>
                </a:extLst>
              </a:tr>
              <a:tr h="147570">
                <a:tc>
                  <a:txBody>
                    <a:bodyPr/>
                    <a:lstStyle/>
                    <a:p>
                      <a:r>
                        <a:rPr lang="en-GB" sz="900" b="0" i="0" kern="1200" dirty="0">
                          <a:solidFill>
                            <a:schemeClr val="dk1"/>
                          </a:solidFill>
                          <a:effectLst/>
                          <a:latin typeface="+mn-lt"/>
                          <a:ea typeface="+mn-ea"/>
                          <a:cs typeface="+mn-cs"/>
                        </a:rPr>
                        <a:t>I am beginning to explore ideas, feelings and moods in a variety of creative work.</a:t>
                      </a:r>
                      <a:endParaRPr lang="en-GB" sz="900" dirty="0"/>
                    </a:p>
                  </a:txBody>
                  <a:tcPr/>
                </a:tc>
                <a:tc>
                  <a:txBody>
                    <a:bodyPr/>
                    <a:lstStyle/>
                    <a:p>
                      <a:r>
                        <a:rPr lang="en-GB" sz="900" b="0" i="0" kern="1200" dirty="0">
                          <a:solidFill>
                            <a:schemeClr val="dk1"/>
                          </a:solidFill>
                          <a:effectLst/>
                          <a:latin typeface="+mn-lt"/>
                          <a:ea typeface="+mn-ea"/>
                          <a:cs typeface="+mn-cs"/>
                        </a:rPr>
                        <a:t>I can explore and describe how </a:t>
                      </a:r>
                      <a:r>
                        <a:rPr lang="en-GB" sz="900" b="0" i="1" kern="1200" dirty="0">
                          <a:solidFill>
                            <a:schemeClr val="dk1"/>
                          </a:solidFill>
                          <a:effectLst/>
                          <a:latin typeface="+mn-lt"/>
                          <a:ea typeface="+mn-ea"/>
                          <a:cs typeface="+mn-cs"/>
                        </a:rPr>
                        <a:t>artists</a:t>
                      </a:r>
                      <a:r>
                        <a:rPr lang="en-GB" sz="900" b="0" i="0" kern="1200" dirty="0">
                          <a:solidFill>
                            <a:schemeClr val="dk1"/>
                          </a:solidFill>
                          <a:effectLst/>
                          <a:latin typeface="+mn-lt"/>
                          <a:ea typeface="+mn-ea"/>
                          <a:cs typeface="+mn-cs"/>
                        </a:rPr>
                        <a:t> and creative work communicate mood, feelings and ideas.</a:t>
                      </a:r>
                      <a:endParaRPr lang="en-GB" sz="900" dirty="0"/>
                    </a:p>
                  </a:txBody>
                  <a:tcPr/>
                </a:tc>
                <a:tc>
                  <a:txBody>
                    <a:bodyPr/>
                    <a:lstStyle/>
                    <a:p>
                      <a:r>
                        <a:rPr lang="en-GB" sz="900" b="0" i="0" kern="1200" dirty="0">
                          <a:solidFill>
                            <a:schemeClr val="dk1"/>
                          </a:solidFill>
                          <a:effectLst/>
                          <a:latin typeface="+mn-lt"/>
                          <a:ea typeface="+mn-ea"/>
                          <a:cs typeface="+mn-cs"/>
                        </a:rPr>
                        <a:t>I can explore and describe how artists and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communicate mood, feelings and ideas and the impact they have on an audience.</a:t>
                      </a:r>
                      <a:endParaRPr lang="en-GB" sz="900" dirty="0"/>
                    </a:p>
                  </a:txBody>
                  <a:tcPr/>
                </a:tc>
                <a:extLst>
                  <a:ext uri="{0D108BD9-81ED-4DB2-BD59-A6C34878D82A}">
                    <a16:rowId xmlns:a16="http://schemas.microsoft.com/office/drawing/2014/main" val="1940776386"/>
                  </a:ext>
                </a:extLst>
              </a:tr>
              <a:tr h="0">
                <a:tc gridSpan="3">
                  <a:txBody>
                    <a:bodyPr/>
                    <a:lstStyle/>
                    <a:p>
                      <a:pPr algn="l" fontAlgn="base"/>
                      <a:r>
                        <a:rPr lang="en-GB" sz="1050" b="1" i="0" dirty="0">
                          <a:solidFill>
                            <a:srgbClr val="1F1F1F"/>
                          </a:solidFill>
                          <a:effectLst/>
                          <a:latin typeface="inherit"/>
                        </a:rPr>
                        <a:t>Responding and reflecting, both as artist and audience, is a fundamental part of learning in the expressive arts</a:t>
                      </a:r>
                      <a:endParaRPr lang="en-GB" sz="1050" b="1" i="0" dirty="0">
                        <a:solidFill>
                          <a:srgbClr val="1F1F1F"/>
                        </a:solidFill>
                        <a:effectLst/>
                        <a:latin typeface="Arial" panose="020B0604020202020204" pitchFamily="34" charset="0"/>
                      </a:endParaRPr>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3263962107"/>
                  </a:ext>
                </a:extLst>
              </a:tr>
              <a:tr h="147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kern="1200" dirty="0">
                          <a:solidFill>
                            <a:schemeClr val="dk1"/>
                          </a:solidFill>
                          <a:effectLst/>
                          <a:latin typeface="+mn-lt"/>
                          <a:ea typeface="+mn-ea"/>
                          <a:cs typeface="+mn-cs"/>
                        </a:rPr>
                        <a:t>I can listen to and respond to views about my own creative work and that of others.</a:t>
                      </a:r>
                      <a:endParaRPr lang="en-GB"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kern="1200" dirty="0">
                          <a:solidFill>
                            <a:schemeClr val="dk1"/>
                          </a:solidFill>
                          <a:effectLst/>
                          <a:latin typeface="+mn-lt"/>
                          <a:ea typeface="+mn-ea"/>
                          <a:cs typeface="+mn-cs"/>
                        </a:rPr>
                        <a:t>I can give and accept feedback as both artist and audience.</a:t>
                      </a:r>
                      <a:endParaRPr lang="en-GB" sz="9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kern="1200" dirty="0">
                          <a:solidFill>
                            <a:schemeClr val="dk1"/>
                          </a:solidFill>
                          <a:effectLst/>
                          <a:latin typeface="+mn-lt"/>
                          <a:ea typeface="+mn-ea"/>
                          <a:cs typeface="+mn-cs"/>
                        </a:rPr>
                        <a:t>I can give and consider constructive feedback about my own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and that of others, reflecting on it and making improvements where necessary.</a:t>
                      </a:r>
                      <a:endParaRPr lang="en-GB" sz="900" dirty="0"/>
                    </a:p>
                  </a:txBody>
                  <a:tcPr/>
                </a:tc>
                <a:extLst>
                  <a:ext uri="{0D108BD9-81ED-4DB2-BD59-A6C34878D82A}">
                    <a16:rowId xmlns:a16="http://schemas.microsoft.com/office/drawing/2014/main" val="3196868620"/>
                  </a:ext>
                </a:extLst>
              </a:tr>
              <a:tr h="202909">
                <a:tc>
                  <a:txBody>
                    <a:bodyPr/>
                    <a:lstStyle/>
                    <a:p>
                      <a:r>
                        <a:rPr lang="en-GB" sz="900" b="0" i="0" kern="1200" dirty="0">
                          <a:solidFill>
                            <a:schemeClr val="dk1"/>
                          </a:solidFill>
                          <a:effectLst/>
                          <a:latin typeface="+mn-lt"/>
                          <a:ea typeface="+mn-ea"/>
                          <a:cs typeface="+mn-cs"/>
                        </a:rPr>
                        <a:t>I am beginning to compare my own creative work to the creative work of others.</a:t>
                      </a:r>
                      <a:endParaRPr lang="en-GB" sz="900" dirty="0"/>
                    </a:p>
                  </a:txBody>
                  <a:tcPr/>
                </a:tc>
                <a:tc>
                  <a:txBody>
                    <a:bodyPr/>
                    <a:lstStyle/>
                    <a:p>
                      <a:r>
                        <a:rPr lang="en-GB" sz="900" b="0" i="0" kern="1200" dirty="0">
                          <a:solidFill>
                            <a:schemeClr val="dk1"/>
                          </a:solidFill>
                          <a:effectLst/>
                          <a:latin typeface="+mn-lt"/>
                          <a:ea typeface="+mn-ea"/>
                          <a:cs typeface="+mn-cs"/>
                        </a:rPr>
                        <a:t>I can compare my own creative work to creative work by other people and from other places and times.</a:t>
                      </a:r>
                      <a:endParaRPr lang="en-GB" sz="900" dirty="0"/>
                    </a:p>
                  </a:txBody>
                  <a:tcPr/>
                </a:tc>
                <a:tc>
                  <a:txBody>
                    <a:bodyPr/>
                    <a:lstStyle/>
                    <a:p>
                      <a:r>
                        <a:rPr lang="en-GB" sz="900" b="0" i="0" kern="1200" dirty="0">
                          <a:solidFill>
                            <a:schemeClr val="dk1"/>
                          </a:solidFill>
                          <a:effectLst/>
                          <a:latin typeface="+mn-lt"/>
                          <a:ea typeface="+mn-ea"/>
                          <a:cs typeface="+mn-cs"/>
                        </a:rPr>
                        <a:t>I can apply knowledge and understanding of context, and make connections between my own creative work and creative work by other people and from other places and times.</a:t>
                      </a:r>
                      <a:endParaRPr lang="en-GB" sz="900" dirty="0"/>
                    </a:p>
                  </a:txBody>
                  <a:tcPr/>
                </a:tc>
                <a:extLst>
                  <a:ext uri="{0D108BD9-81ED-4DB2-BD59-A6C34878D82A}">
                    <a16:rowId xmlns:a16="http://schemas.microsoft.com/office/drawing/2014/main" val="1822616245"/>
                  </a:ext>
                </a:extLst>
              </a:tr>
              <a:tr h="147570">
                <a:tc>
                  <a:txBody>
                    <a:bodyPr/>
                    <a:lstStyle/>
                    <a:p>
                      <a:r>
                        <a:rPr lang="en-GB" sz="900" b="0" i="0" kern="1200" dirty="0">
                          <a:solidFill>
                            <a:schemeClr val="dk1"/>
                          </a:solidFill>
                          <a:effectLst/>
                          <a:latin typeface="+mn-lt"/>
                          <a:ea typeface="+mn-ea"/>
                          <a:cs typeface="+mn-cs"/>
                        </a:rPr>
                        <a:t>I am beginning to talk about my moods and emotions and use these to impact upon my creative work.</a:t>
                      </a:r>
                      <a:endParaRPr lang="en-GB" sz="900" dirty="0"/>
                    </a:p>
                  </a:txBody>
                  <a:tcPr/>
                </a:tc>
                <a:tc>
                  <a:txBody>
                    <a:bodyPr/>
                    <a:lstStyle/>
                    <a:p>
                      <a:r>
                        <a:rPr lang="en-GB" sz="900" b="0" i="0" kern="1200" dirty="0">
                          <a:solidFill>
                            <a:schemeClr val="dk1"/>
                          </a:solidFill>
                          <a:effectLst/>
                          <a:latin typeface="+mn-lt"/>
                          <a:ea typeface="+mn-ea"/>
                          <a:cs typeface="+mn-cs"/>
                        </a:rPr>
                        <a:t>I can consider, with guidance, how moods, emotions and ideas are communicated both in my own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and in the creative work of others</a:t>
                      </a:r>
                      <a:endParaRPr lang="en-GB" sz="900" dirty="0"/>
                    </a:p>
                  </a:txBody>
                  <a:tcPr/>
                </a:tc>
                <a:tc>
                  <a:txBody>
                    <a:bodyPr/>
                    <a:lstStyle/>
                    <a:p>
                      <a:r>
                        <a:rPr lang="en-GB" sz="900" b="0" i="0" kern="1200" dirty="0">
                          <a:solidFill>
                            <a:schemeClr val="dk1"/>
                          </a:solidFill>
                          <a:effectLst/>
                          <a:latin typeface="+mn-lt"/>
                          <a:ea typeface="+mn-ea"/>
                          <a:cs typeface="+mn-cs"/>
                        </a:rPr>
                        <a:t>I can reflect upon how artists have achieved effects or communicated moods, emotions and ideas in their work</a:t>
                      </a:r>
                      <a:endParaRPr lang="en-GB" sz="900" dirty="0"/>
                    </a:p>
                  </a:txBody>
                  <a:tcPr/>
                </a:tc>
                <a:extLst>
                  <a:ext uri="{0D108BD9-81ED-4DB2-BD59-A6C34878D82A}">
                    <a16:rowId xmlns:a16="http://schemas.microsoft.com/office/drawing/2014/main" val="4185160569"/>
                  </a:ext>
                </a:extLst>
              </a:tr>
              <a:tr h="0">
                <a:tc gridSpan="3">
                  <a: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050" b="1" i="0" dirty="0">
                          <a:solidFill>
                            <a:srgbClr val="1F1F1F"/>
                          </a:solidFill>
                          <a:effectLst/>
                          <a:latin typeface="inherit"/>
                        </a:rPr>
                        <a:t>Creating combines skills and knowledge, drawing on the senses, inspiration and imagination.</a:t>
                      </a:r>
                      <a:endParaRPr lang="en-GB" sz="1050" b="1" i="0" dirty="0">
                        <a:solidFill>
                          <a:srgbClr val="1F1F1F"/>
                        </a:solidFill>
                        <a:effectLst/>
                        <a:latin typeface="Arial" panose="020B0604020202020204" pitchFamily="34" charset="0"/>
                      </a:endParaRPr>
                    </a:p>
                  </a:txBody>
                  <a:tcPr/>
                </a:tc>
                <a:tc hMerge="1">
                  <a:txBody>
                    <a:bodyPr/>
                    <a:lstStyle/>
                    <a:p>
                      <a:endParaRPr lang="en-GB" sz="1200" dirty="0"/>
                    </a:p>
                  </a:txBody>
                  <a:tcPr/>
                </a:tc>
                <a:tc hMerge="1">
                  <a:txBody>
                    <a:bodyPr/>
                    <a:lstStyle/>
                    <a:p>
                      <a:endParaRPr lang="en-GB" sz="1200" dirty="0"/>
                    </a:p>
                  </a:txBody>
                  <a:tcPr/>
                </a:tc>
                <a:extLst>
                  <a:ext uri="{0D108BD9-81ED-4DB2-BD59-A6C34878D82A}">
                    <a16:rowId xmlns:a16="http://schemas.microsoft.com/office/drawing/2014/main" val="1813342868"/>
                  </a:ext>
                </a:extLst>
              </a:tr>
              <a:tr h="202909">
                <a:tc>
                  <a:txBody>
                    <a:bodyPr/>
                    <a:lstStyle/>
                    <a:p>
                      <a:r>
                        <a:rPr lang="en-GB" sz="900" b="0" i="0" kern="1200" dirty="0">
                          <a:solidFill>
                            <a:schemeClr val="dk1"/>
                          </a:solidFill>
                          <a:effectLst/>
                          <a:latin typeface="+mn-lt"/>
                          <a:ea typeface="+mn-ea"/>
                          <a:cs typeface="+mn-cs"/>
                        </a:rPr>
                        <a:t>I can communicate my ideas, feelings and memories in my creative work.</a:t>
                      </a:r>
                      <a:endParaRPr lang="en-GB" sz="900" dirty="0"/>
                    </a:p>
                  </a:txBody>
                  <a:tcPr/>
                </a:tc>
                <a:tc>
                  <a:txBody>
                    <a:bodyPr/>
                    <a:lstStyle/>
                    <a:p>
                      <a:pPr fontAlgn="base"/>
                      <a:r>
                        <a:rPr lang="en-GB" sz="900" dirty="0">
                          <a:solidFill>
                            <a:srgbClr val="1F1F1F"/>
                          </a:solidFill>
                          <a:effectLst/>
                          <a:latin typeface="inherit"/>
                        </a:rPr>
                        <a:t>I can communicate ideas, feelings and memories for an audience and for purposes and outcomes in my creative work.</a:t>
                      </a:r>
                    </a:p>
                  </a:txBody>
                  <a:tcPr/>
                </a:tc>
                <a:tc>
                  <a:txBody>
                    <a:bodyPr/>
                    <a:lstStyle/>
                    <a:p>
                      <a:r>
                        <a:rPr lang="en-GB" sz="900" b="0" i="0" kern="1200" dirty="0">
                          <a:solidFill>
                            <a:schemeClr val="dk1"/>
                          </a:solidFill>
                          <a:effectLst/>
                          <a:latin typeface="+mn-lt"/>
                          <a:ea typeface="+mn-ea"/>
                          <a:cs typeface="+mn-cs"/>
                        </a:rPr>
                        <a:t>I can combine my knowledge, experience and understanding to plan and communicate my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for a range of different audiences, purposes and outcomes.</a:t>
                      </a:r>
                      <a:endParaRPr lang="en-GB" sz="900" dirty="0"/>
                    </a:p>
                  </a:txBody>
                  <a:tcPr/>
                </a:tc>
                <a:extLst>
                  <a:ext uri="{0D108BD9-81ED-4DB2-BD59-A6C34878D82A}">
                    <a16:rowId xmlns:a16="http://schemas.microsoft.com/office/drawing/2014/main" val="1299616075"/>
                  </a:ext>
                </a:extLst>
              </a:tr>
              <a:tr h="147570">
                <a:tc>
                  <a:txBody>
                    <a:bodyPr/>
                    <a:lstStyle/>
                    <a:p>
                      <a:r>
                        <a:rPr lang="en-GB" sz="900" b="0" i="0" kern="1200" dirty="0">
                          <a:solidFill>
                            <a:schemeClr val="dk1"/>
                          </a:solidFill>
                          <a:effectLst/>
                          <a:latin typeface="+mn-lt"/>
                          <a:ea typeface="+mn-ea"/>
                          <a:cs typeface="+mn-cs"/>
                        </a:rPr>
                        <a:t>I can imitate established artistic techniques in the creation of my own work.</a:t>
                      </a:r>
                      <a:endParaRPr lang="en-GB" sz="900" dirty="0"/>
                    </a:p>
                  </a:txBody>
                  <a:tcPr/>
                </a:tc>
                <a:tc>
                  <a:txBody>
                    <a:bodyPr/>
                    <a:lstStyle/>
                    <a:p>
                      <a:r>
                        <a:rPr lang="en-GB" sz="900" b="0" i="0" kern="1200" dirty="0">
                          <a:solidFill>
                            <a:schemeClr val="dk1"/>
                          </a:solidFill>
                          <a:effectLst/>
                          <a:latin typeface="+mn-lt"/>
                          <a:ea typeface="+mn-ea"/>
                          <a:cs typeface="+mn-cs"/>
                        </a:rPr>
                        <a:t>I am beginning to apply techniques in my creative work with guidance and direction.</a:t>
                      </a:r>
                      <a:endParaRPr lang="en-GB" sz="900" dirty="0"/>
                    </a:p>
                  </a:txBody>
                  <a:tcPr/>
                </a:tc>
                <a:tc>
                  <a:txBody>
                    <a:bodyPr/>
                    <a:lstStyle/>
                    <a:p>
                      <a:r>
                        <a:rPr lang="en-GB" sz="900" b="0" i="0" kern="1200" dirty="0">
                          <a:solidFill>
                            <a:schemeClr val="dk1"/>
                          </a:solidFill>
                          <a:effectLst/>
                          <a:latin typeface="+mn-lt"/>
                          <a:ea typeface="+mn-ea"/>
                          <a:cs typeface="+mn-cs"/>
                        </a:rPr>
                        <a:t>I can draw upon my familiarity with a range of discipline-specific </a:t>
                      </a:r>
                      <a:r>
                        <a:rPr lang="en-GB" sz="900" b="0" i="1" kern="1200" dirty="0">
                          <a:solidFill>
                            <a:schemeClr val="dk1"/>
                          </a:solidFill>
                          <a:effectLst/>
                          <a:latin typeface="+mn-lt"/>
                          <a:ea typeface="+mn-ea"/>
                          <a:cs typeface="+mn-cs"/>
                        </a:rPr>
                        <a:t>techniques</a:t>
                      </a:r>
                      <a:r>
                        <a:rPr lang="en-GB" sz="900" b="0" i="0" kern="1200" dirty="0">
                          <a:solidFill>
                            <a:schemeClr val="dk1"/>
                          </a:solidFill>
                          <a:effectLst/>
                          <a:latin typeface="+mn-lt"/>
                          <a:ea typeface="+mn-ea"/>
                          <a:cs typeface="+mn-cs"/>
                        </a:rPr>
                        <a:t> in my creative work.</a:t>
                      </a:r>
                      <a:endParaRPr lang="en-GB" sz="900" dirty="0"/>
                    </a:p>
                  </a:txBody>
                  <a:tcPr/>
                </a:tc>
                <a:extLst>
                  <a:ext uri="{0D108BD9-81ED-4DB2-BD59-A6C34878D82A}">
                    <a16:rowId xmlns:a16="http://schemas.microsoft.com/office/drawing/2014/main" val="2697262945"/>
                  </a:ext>
                </a:extLst>
              </a:tr>
              <a:tr h="147570">
                <a:tc>
                  <a:txBody>
                    <a:bodyPr/>
                    <a:lstStyle/>
                    <a:p>
                      <a:r>
                        <a:rPr lang="en-GB" sz="900" b="0" i="0" kern="1200" dirty="0">
                          <a:solidFill>
                            <a:schemeClr val="dk1"/>
                          </a:solidFill>
                          <a:effectLst/>
                          <a:latin typeface="+mn-lt"/>
                          <a:ea typeface="+mn-ea"/>
                          <a:cs typeface="+mn-cs"/>
                        </a:rPr>
                        <a:t>I am beginning to design my own creative work.</a:t>
                      </a:r>
                      <a:endParaRPr lang="en-GB" sz="900" dirty="0"/>
                    </a:p>
                  </a:txBody>
                  <a:tcPr/>
                </a:tc>
                <a:tc>
                  <a:txBody>
                    <a:bodyPr/>
                    <a:lstStyle/>
                    <a:p>
                      <a:r>
                        <a:rPr lang="en-GB" sz="900" b="0" i="0" kern="1200" dirty="0">
                          <a:solidFill>
                            <a:schemeClr val="dk1"/>
                          </a:solidFill>
                          <a:effectLst/>
                          <a:latin typeface="+mn-lt"/>
                          <a:ea typeface="+mn-ea"/>
                          <a:cs typeface="+mn-cs"/>
                        </a:rPr>
                        <a:t>I can create my own designs and work collaboratively with others to develop creative ideas.</a:t>
                      </a:r>
                      <a:endParaRPr lang="en-GB" sz="900" dirty="0"/>
                    </a:p>
                  </a:txBody>
                  <a:tcPr/>
                </a:tc>
                <a:tc>
                  <a:txBody>
                    <a:bodyPr/>
                    <a:lstStyle/>
                    <a:p>
                      <a:r>
                        <a:rPr lang="en-GB" sz="900" b="0" i="0" kern="1200" dirty="0">
                          <a:solidFill>
                            <a:schemeClr val="dk1"/>
                          </a:solidFill>
                          <a:effectLst/>
                          <a:latin typeface="+mn-lt"/>
                          <a:ea typeface="+mn-ea"/>
                          <a:cs typeface="+mn-cs"/>
                        </a:rPr>
                        <a:t>I can draw upon my design knowledge and make connections with greater independence to modify and develop my creative designs.</a:t>
                      </a:r>
                      <a:endParaRPr lang="en-GB" sz="900" dirty="0"/>
                    </a:p>
                  </a:txBody>
                  <a:tcPr/>
                </a:tc>
                <a:extLst>
                  <a:ext uri="{0D108BD9-81ED-4DB2-BD59-A6C34878D82A}">
                    <a16:rowId xmlns:a16="http://schemas.microsoft.com/office/drawing/2014/main" val="1634811182"/>
                  </a:ext>
                </a:extLst>
              </a:tr>
              <a:tr h="202909">
                <a:tc>
                  <a:txBody>
                    <a:bodyPr/>
                    <a:lstStyle/>
                    <a:p>
                      <a:pPr fontAlgn="base"/>
                      <a:r>
                        <a:rPr lang="en-GB" sz="900" dirty="0">
                          <a:solidFill>
                            <a:srgbClr val="1F1F1F"/>
                          </a:solidFill>
                          <a:effectLst/>
                          <a:latin typeface="inherit"/>
                        </a:rPr>
                        <a:t>I can share my creative work.</a:t>
                      </a:r>
                    </a:p>
                  </a:txBody>
                  <a:tcPr/>
                </a:tc>
                <a:tc>
                  <a:txBody>
                    <a:bodyPr/>
                    <a:lstStyle/>
                    <a:p>
                      <a:pPr fontAlgn="base"/>
                      <a:r>
                        <a:rPr lang="en-GB" sz="900" dirty="0">
                          <a:solidFill>
                            <a:srgbClr val="1F1F1F"/>
                          </a:solidFill>
                          <a:effectLst/>
                          <a:latin typeface="inherit"/>
                        </a:rPr>
                        <a:t>I can perform, produce, design, exhibit and share my creative work in a variety of ways for different audiences, inspired by a range of stimuli and experiences.</a:t>
                      </a:r>
                    </a:p>
                  </a:txBody>
                  <a:tcPr/>
                </a:tc>
                <a:tc>
                  <a:txBody>
                    <a:bodyPr/>
                    <a:lstStyle/>
                    <a:p>
                      <a:pPr fontAlgn="t"/>
                      <a:r>
                        <a:rPr lang="en-GB" sz="900" b="0" i="0" kern="1200" dirty="0">
                          <a:solidFill>
                            <a:schemeClr val="dk1"/>
                          </a:solidFill>
                          <a:effectLst/>
                          <a:latin typeface="+mn-lt"/>
                          <a:ea typeface="+mn-ea"/>
                          <a:cs typeface="+mn-cs"/>
                        </a:rPr>
                        <a:t>I can perform, produce, design, exhibit and share my </a:t>
                      </a:r>
                      <a:r>
                        <a:rPr lang="en-GB" sz="900" b="0" i="1" kern="1200" dirty="0">
                          <a:solidFill>
                            <a:schemeClr val="dk1"/>
                          </a:solidFill>
                          <a:effectLst/>
                          <a:latin typeface="+mn-lt"/>
                          <a:ea typeface="+mn-ea"/>
                          <a:cs typeface="+mn-cs"/>
                        </a:rPr>
                        <a:t>creative work</a:t>
                      </a:r>
                      <a:r>
                        <a:rPr lang="en-GB" sz="900" b="0" i="0" kern="1200" dirty="0">
                          <a:solidFill>
                            <a:schemeClr val="dk1"/>
                          </a:solidFill>
                          <a:effectLst/>
                          <a:latin typeface="+mn-lt"/>
                          <a:ea typeface="+mn-ea"/>
                          <a:cs typeface="+mn-cs"/>
                        </a:rPr>
                        <a:t> in formal and non-formal contexts, considering the impact of my creative work on the audience.</a:t>
                      </a:r>
                      <a:endParaRPr lang="en-GB" sz="900" dirty="0">
                        <a:solidFill>
                          <a:srgbClr val="1F1F1F"/>
                        </a:solidFill>
                        <a:effectLst/>
                      </a:endParaRPr>
                    </a:p>
                  </a:txBody>
                  <a:tcPr/>
                </a:tc>
                <a:extLst>
                  <a:ext uri="{0D108BD9-81ED-4DB2-BD59-A6C34878D82A}">
                    <a16:rowId xmlns:a16="http://schemas.microsoft.com/office/drawing/2014/main" val="2356891091"/>
                  </a:ext>
                </a:extLst>
              </a:tr>
              <a:tr h="147570">
                <a:tc>
                  <a:txBody>
                    <a:bodyPr/>
                    <a:lstStyle/>
                    <a:p>
                      <a:endParaRPr lang="en-GB" sz="900" dirty="0"/>
                    </a:p>
                  </a:txBody>
                  <a:tcPr/>
                </a:tc>
                <a:tc>
                  <a:txBody>
                    <a:bodyPr/>
                    <a:lstStyle/>
                    <a:p>
                      <a:pPr fontAlgn="base"/>
                      <a:r>
                        <a:rPr lang="en-GB" sz="900" dirty="0">
                          <a:solidFill>
                            <a:srgbClr val="1F1F1F"/>
                          </a:solidFill>
                          <a:effectLst/>
                          <a:latin typeface="inherit"/>
                        </a:rPr>
                        <a:t>I am beginning to demonstrate resilience and flexibility in approaching creative challenges</a:t>
                      </a:r>
                    </a:p>
                  </a:txBody>
                  <a:tcPr/>
                </a:tc>
                <a:tc>
                  <a:txBody>
                    <a:bodyPr/>
                    <a:lstStyle/>
                    <a:p>
                      <a:r>
                        <a:rPr lang="en-GB" sz="900" b="0" i="0" kern="1200" dirty="0">
                          <a:solidFill>
                            <a:schemeClr val="dk1"/>
                          </a:solidFill>
                          <a:effectLst/>
                          <a:latin typeface="+mn-lt"/>
                          <a:ea typeface="+mn-ea"/>
                          <a:cs typeface="+mn-cs"/>
                        </a:rPr>
                        <a:t>I can identify and respond creatively to challenges with resilience and flexibility.</a:t>
                      </a:r>
                      <a:endParaRPr lang="en-GB" sz="900" dirty="0"/>
                    </a:p>
                  </a:txBody>
                  <a:tcPr/>
                </a:tc>
                <a:extLst>
                  <a:ext uri="{0D108BD9-81ED-4DB2-BD59-A6C34878D82A}">
                    <a16:rowId xmlns:a16="http://schemas.microsoft.com/office/drawing/2014/main" val="1623972716"/>
                  </a:ext>
                </a:extLst>
              </a:tr>
              <a:tr h="0">
                <a:tc>
                  <a:txBody>
                    <a:bodyPr/>
                    <a:lstStyle/>
                    <a:p>
                      <a:pPr fontAlgn="base"/>
                      <a:r>
                        <a:rPr lang="en-GB" sz="900" dirty="0">
                          <a:solidFill>
                            <a:srgbClr val="1F1F1F"/>
                          </a:solidFill>
                          <a:effectLst/>
                          <a:latin typeface="inherit"/>
                        </a:rPr>
                        <a:t>I am beginning to use creative materials safely with guidance and direction.</a:t>
                      </a:r>
                    </a:p>
                  </a:txBody>
                  <a:tcPr marR="266700" marT="152400" marB="152400"/>
                </a:tc>
                <a:tc>
                  <a:txBody>
                    <a:bodyPr/>
                    <a:lstStyle/>
                    <a:p>
                      <a:pPr fontAlgn="base"/>
                      <a:r>
                        <a:rPr lang="en-GB" sz="900" dirty="0">
                          <a:solidFill>
                            <a:srgbClr val="1F1F1F"/>
                          </a:solidFill>
                          <a:effectLst/>
                          <a:latin typeface="inherit"/>
                        </a:rPr>
                        <a:t>I can use creative materials safely and with some control under supervision.</a:t>
                      </a:r>
                    </a:p>
                  </a:txBody>
                  <a:tcPr marR="266700" marT="152400" marB="152400"/>
                </a:tc>
                <a:tc>
                  <a:txBody>
                    <a:bodyPr/>
                    <a:lstStyle/>
                    <a:p>
                      <a:pPr fontAlgn="t"/>
                      <a:r>
                        <a:rPr lang="en-GB" sz="900" b="0" i="0" kern="1200" dirty="0">
                          <a:solidFill>
                            <a:schemeClr val="dk1"/>
                          </a:solidFill>
                          <a:effectLst/>
                          <a:latin typeface="+mn-lt"/>
                          <a:ea typeface="+mn-ea"/>
                          <a:cs typeface="+mn-cs"/>
                        </a:rPr>
                        <a:t>I can safely choose and use the correct creative tools and materials with some consideration for others</a:t>
                      </a:r>
                      <a:endParaRPr lang="en-GB" sz="900" dirty="0">
                        <a:solidFill>
                          <a:srgbClr val="1F1F1F"/>
                        </a:solidFill>
                        <a:effectLst/>
                      </a:endParaRPr>
                    </a:p>
                  </a:txBody>
                  <a:tcPr marR="266700" marT="152400" marB="152400"/>
                </a:tc>
                <a:extLst>
                  <a:ext uri="{0D108BD9-81ED-4DB2-BD59-A6C34878D82A}">
                    <a16:rowId xmlns:a16="http://schemas.microsoft.com/office/drawing/2014/main" val="4191181134"/>
                  </a:ext>
                </a:extLst>
              </a:tr>
            </a:tbl>
          </a:graphicData>
        </a:graphic>
      </p:graphicFrame>
    </p:spTree>
    <p:extLst>
      <p:ext uri="{BB962C8B-B14F-4D97-AF65-F5344CB8AC3E}">
        <p14:creationId xmlns:p14="http://schemas.microsoft.com/office/powerpoint/2010/main" val="2801230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82481" y="0"/>
            <a:ext cx="280677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85222" y="4825226"/>
            <a:ext cx="280677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85221" y="1967432"/>
            <a:ext cx="2806778"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385222" y="3827813"/>
            <a:ext cx="2806777"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4087803" y="160079"/>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4" name="TextBox 3">
            <a:extLst>
              <a:ext uri="{FF2B5EF4-FFF2-40B4-BE49-F238E27FC236}">
                <a16:creationId xmlns:a16="http://schemas.microsoft.com/office/drawing/2014/main" id="{EE7C03D6-589D-3A49-38D2-E35F559C2D1C}"/>
              </a:ext>
            </a:extLst>
          </p:cNvPr>
          <p:cNvSpPr txBox="1"/>
          <p:nvPr/>
        </p:nvSpPr>
        <p:spPr>
          <a:xfrm>
            <a:off x="84647" y="883308"/>
            <a:ext cx="10018632" cy="523220"/>
          </a:xfrm>
          <a:prstGeom prst="rect">
            <a:avLst/>
          </a:prstGeom>
          <a:noFill/>
        </p:spPr>
        <p:txBody>
          <a:bodyPr wrap="square" rtlCol="0">
            <a:spAutoFit/>
          </a:bodyPr>
          <a:lstStyle/>
          <a:p>
            <a:r>
              <a:rPr lang="en-GB" sz="2800" b="1" dirty="0">
                <a:latin typeface="Comic Sans MS" panose="030F0702030302020204" pitchFamily="66" charset="0"/>
              </a:rPr>
              <a:t>ADNODDAU BUDDIOL / </a:t>
            </a:r>
            <a:r>
              <a:rPr lang="en-GB" sz="2800" dirty="0">
                <a:latin typeface="Comic Sans MS" panose="030F0702030302020204" pitchFamily="66" charset="0"/>
              </a:rPr>
              <a:t>BENEFICIAL RESOURCES</a:t>
            </a:r>
          </a:p>
        </p:txBody>
      </p:sp>
      <p:sp>
        <p:nvSpPr>
          <p:cNvPr id="6" name="TextBox 5">
            <a:extLst>
              <a:ext uri="{FF2B5EF4-FFF2-40B4-BE49-F238E27FC236}">
                <a16:creationId xmlns:a16="http://schemas.microsoft.com/office/drawing/2014/main" id="{4ABD103E-F19A-7920-1B7D-6D7F4B4A0FA1}"/>
              </a:ext>
            </a:extLst>
          </p:cNvPr>
          <p:cNvSpPr txBox="1"/>
          <p:nvPr/>
        </p:nvSpPr>
        <p:spPr>
          <a:xfrm>
            <a:off x="81906" y="1406528"/>
            <a:ext cx="9775769" cy="5663089"/>
          </a:xfrm>
          <a:prstGeom prst="rect">
            <a:avLst/>
          </a:prstGeom>
          <a:noFill/>
        </p:spPr>
        <p:txBody>
          <a:bodyPr wrap="square" rtlCol="0">
            <a:spAutoFit/>
          </a:bodyPr>
          <a:lstStyle/>
          <a:p>
            <a:r>
              <a:rPr lang="en-GB" sz="1600" dirty="0" err="1">
                <a:latin typeface="Comic Sans MS" panose="030F0702030302020204" pitchFamily="66" charset="0"/>
              </a:rPr>
              <a:t>Gwefan</a:t>
            </a:r>
            <a:r>
              <a:rPr lang="en-GB" sz="1600" dirty="0">
                <a:latin typeface="Comic Sans MS" panose="030F0702030302020204" pitchFamily="66" charset="0"/>
              </a:rPr>
              <a:t> </a:t>
            </a:r>
            <a:r>
              <a:rPr lang="en-GB" sz="1600" dirty="0" err="1">
                <a:latin typeface="Comic Sans MS" panose="030F0702030302020204" pitchFamily="66" charset="0"/>
              </a:rPr>
              <a:t>Llywodraeth</a:t>
            </a:r>
            <a:r>
              <a:rPr lang="en-GB" sz="1600" dirty="0">
                <a:latin typeface="Comic Sans MS" panose="030F0702030302020204" pitchFamily="66" charset="0"/>
              </a:rPr>
              <a:t> Cymru / Welsh </a:t>
            </a:r>
            <a:r>
              <a:rPr lang="en-GB" sz="1600" dirty="0" err="1">
                <a:latin typeface="Comic Sans MS" panose="030F0702030302020204" pitchFamily="66" charset="0"/>
              </a:rPr>
              <a:t>Governmenmt</a:t>
            </a:r>
            <a:r>
              <a:rPr lang="en-GB" sz="1600" dirty="0">
                <a:latin typeface="Comic Sans MS" panose="030F0702030302020204" pitchFamily="66" charset="0"/>
              </a:rPr>
              <a:t> Website</a:t>
            </a:r>
          </a:p>
          <a:p>
            <a:r>
              <a:rPr lang="en-GB" sz="1600" dirty="0">
                <a:hlinkClick r:id="rId8"/>
              </a:rPr>
              <a:t>Y </a:t>
            </a:r>
            <a:r>
              <a:rPr lang="en-GB" sz="1600" dirty="0" err="1">
                <a:hlinkClick r:id="rId8"/>
              </a:rPr>
              <a:t>Celfyddydau</a:t>
            </a:r>
            <a:r>
              <a:rPr lang="en-GB" sz="1600" dirty="0">
                <a:hlinkClick r:id="rId8"/>
              </a:rPr>
              <a:t> </a:t>
            </a:r>
            <a:r>
              <a:rPr lang="en-GB" sz="1600" dirty="0" err="1">
                <a:hlinkClick r:id="rId8"/>
              </a:rPr>
              <a:t>Mynegiannol</a:t>
            </a:r>
            <a:r>
              <a:rPr lang="en-GB" sz="1600" dirty="0">
                <a:hlinkClick r:id="rId8"/>
              </a:rPr>
              <a:t>: </a:t>
            </a:r>
            <a:r>
              <a:rPr lang="en-GB" sz="1600" dirty="0" err="1">
                <a:hlinkClick r:id="rId8"/>
              </a:rPr>
              <a:t>Cynllunio</a:t>
            </a:r>
            <a:r>
              <a:rPr lang="en-GB" sz="1600" dirty="0">
                <a:hlinkClick r:id="rId8"/>
              </a:rPr>
              <a:t> </a:t>
            </a:r>
            <a:r>
              <a:rPr lang="en-GB" sz="1600" dirty="0" err="1">
                <a:hlinkClick r:id="rId8"/>
              </a:rPr>
              <a:t>eich</a:t>
            </a:r>
            <a:r>
              <a:rPr lang="en-GB" sz="1600" dirty="0">
                <a:hlinkClick r:id="rId8"/>
              </a:rPr>
              <a:t> </a:t>
            </a:r>
            <a:r>
              <a:rPr lang="en-GB" sz="1600" dirty="0" err="1">
                <a:hlinkClick r:id="rId8"/>
              </a:rPr>
              <a:t>cwricwlwm</a:t>
            </a:r>
            <a:r>
              <a:rPr lang="en-GB" sz="1600" dirty="0">
                <a:hlinkClick r:id="rId8"/>
              </a:rPr>
              <a:t> - Hwb (</a:t>
            </a:r>
            <a:r>
              <a:rPr lang="en-GB" sz="1600" dirty="0" err="1">
                <a:hlinkClick r:id="rId8"/>
              </a:rPr>
              <a:t>gov.wales</a:t>
            </a:r>
            <a:r>
              <a:rPr lang="en-GB" sz="1600" dirty="0">
                <a:hlinkClick r:id="rId8"/>
              </a:rPr>
              <a:t>)</a:t>
            </a:r>
            <a:endParaRPr lang="en-GB" sz="1600" dirty="0">
              <a:solidFill>
                <a:schemeClr val="bg1"/>
              </a:solidFill>
            </a:endParaRPr>
          </a:p>
          <a:p>
            <a:endParaRPr lang="en-GB" sz="1600" dirty="0">
              <a:latin typeface="Comic Sans MS" panose="030F0702030302020204" pitchFamily="66" charset="0"/>
            </a:endParaRPr>
          </a:p>
          <a:p>
            <a:r>
              <a:rPr lang="en-GB" sz="1600" dirty="0" err="1">
                <a:latin typeface="Comic Sans MS" panose="030F0702030302020204" pitchFamily="66" charset="0"/>
              </a:rPr>
              <a:t>Gwefan</a:t>
            </a:r>
            <a:r>
              <a:rPr lang="en-GB" sz="1600" dirty="0">
                <a:latin typeface="Comic Sans MS" panose="030F0702030302020204" pitchFamily="66" charset="0"/>
              </a:rPr>
              <a:t> </a:t>
            </a:r>
            <a:r>
              <a:rPr lang="en-GB" sz="1600" dirty="0" err="1">
                <a:latin typeface="Comic Sans MS" panose="030F0702030302020204" pitchFamily="66" charset="0"/>
              </a:rPr>
              <a:t>Cyngor</a:t>
            </a:r>
            <a:r>
              <a:rPr lang="en-GB" sz="1600" dirty="0">
                <a:latin typeface="Comic Sans MS" panose="030F0702030302020204" pitchFamily="66" charset="0"/>
              </a:rPr>
              <a:t> </a:t>
            </a:r>
            <a:r>
              <a:rPr lang="en-GB" sz="1600" dirty="0" err="1">
                <a:latin typeface="Comic Sans MS" panose="030F0702030302020204" pitchFamily="66" charset="0"/>
              </a:rPr>
              <a:t>Celfyddydau</a:t>
            </a:r>
            <a:r>
              <a:rPr lang="en-GB" sz="1600" dirty="0">
                <a:latin typeface="Comic Sans MS" panose="030F0702030302020204" pitchFamily="66" charset="0"/>
              </a:rPr>
              <a:t> Cymru / Arts Council of Wales</a:t>
            </a:r>
          </a:p>
          <a:p>
            <a:r>
              <a:rPr lang="en-GB" sz="1600" dirty="0">
                <a:hlinkClick r:id="rId9"/>
              </a:rPr>
              <a:t>Arts Council of Wales | Arts Council of Wales</a:t>
            </a:r>
            <a:endParaRPr lang="en-GB" sz="1600" dirty="0">
              <a:solidFill>
                <a:schemeClr val="bg1"/>
              </a:solidFill>
            </a:endParaRPr>
          </a:p>
          <a:p>
            <a:endParaRPr lang="en-GB" sz="1600" dirty="0">
              <a:solidFill>
                <a:schemeClr val="bg1"/>
              </a:solidFill>
            </a:endParaRPr>
          </a:p>
          <a:p>
            <a:r>
              <a:rPr lang="en-GB" sz="1600" dirty="0">
                <a:latin typeface="Comic Sans MS" panose="030F0702030302020204" pitchFamily="66" charset="0"/>
              </a:rPr>
              <a:t>A Quality Framework for Developing and Sustaining the arts in Wales</a:t>
            </a:r>
          </a:p>
          <a:p>
            <a:r>
              <a:rPr lang="en-GB" sz="1600" dirty="0">
                <a:hlinkClick r:id="rId10"/>
              </a:rPr>
              <a:t>Microsoft Word - Strive to Excel.doc (</a:t>
            </a:r>
            <a:r>
              <a:rPr lang="en-GB" sz="1600" dirty="0" err="1">
                <a:hlinkClick r:id="rId10"/>
              </a:rPr>
              <a:t>arts.wales</a:t>
            </a:r>
            <a:r>
              <a:rPr lang="en-GB" sz="1600" dirty="0">
                <a:hlinkClick r:id="rId10"/>
              </a:rPr>
              <a:t>)</a:t>
            </a:r>
            <a:endParaRPr lang="en-GB" sz="1600" dirty="0"/>
          </a:p>
          <a:p>
            <a:endParaRPr lang="en-GB" sz="1600" dirty="0">
              <a:solidFill>
                <a:schemeClr val="bg1"/>
              </a:solidFill>
            </a:endParaRPr>
          </a:p>
          <a:p>
            <a:endParaRPr lang="en-GB" sz="1600" dirty="0">
              <a:solidFill>
                <a:schemeClr val="bg1"/>
              </a:solidFill>
            </a:endParaRPr>
          </a:p>
          <a:p>
            <a:r>
              <a:rPr lang="en-GB" sz="1600" dirty="0" err="1">
                <a:latin typeface="Comic Sans MS" panose="030F0702030302020204" pitchFamily="66" charset="0"/>
              </a:rPr>
              <a:t>Gwefan</a:t>
            </a:r>
            <a:r>
              <a:rPr lang="en-GB" sz="1600" dirty="0">
                <a:latin typeface="Comic Sans MS" panose="030F0702030302020204" pitchFamily="66" charset="0"/>
              </a:rPr>
              <a:t> Access Art Website</a:t>
            </a:r>
          </a:p>
          <a:p>
            <a:r>
              <a:rPr lang="en-GB" sz="1600" dirty="0">
                <a:hlinkClick r:id="rId11"/>
              </a:rPr>
              <a:t>Primary Art National Curriculum KS1 &amp; 2: Guidance for Primary Art Subject Leads (accessart.org.uk)</a:t>
            </a:r>
            <a:endParaRPr lang="en-GB" sz="1600" dirty="0">
              <a:solidFill>
                <a:schemeClr val="bg1"/>
              </a:solidFill>
            </a:endParaRPr>
          </a:p>
          <a:p>
            <a:endParaRPr lang="en-GB" sz="1600" dirty="0">
              <a:solidFill>
                <a:schemeClr val="bg1"/>
              </a:solidFill>
            </a:endParaRPr>
          </a:p>
          <a:p>
            <a:r>
              <a:rPr lang="en-GB" sz="1600" dirty="0" err="1">
                <a:latin typeface="Comic Sans MS" panose="030F0702030302020204" pitchFamily="66" charset="0"/>
              </a:rPr>
              <a:t>Adnodd</a:t>
            </a:r>
            <a:r>
              <a:rPr lang="en-GB" sz="1600" dirty="0">
                <a:latin typeface="Comic Sans MS" panose="030F0702030302020204" pitchFamily="66" charset="0"/>
              </a:rPr>
              <a:t>/Resource</a:t>
            </a:r>
          </a:p>
          <a:p>
            <a:r>
              <a:rPr lang="en-GB" sz="1600" dirty="0">
                <a:hlinkClick r:id="rId12"/>
              </a:rPr>
              <a:t>Drama | CCEA</a:t>
            </a:r>
            <a:endParaRPr lang="en-GB" sz="1600" dirty="0">
              <a:solidFill>
                <a:schemeClr val="bg1"/>
              </a:solidFill>
            </a:endParaRPr>
          </a:p>
          <a:p>
            <a:endParaRPr lang="en-GB" sz="1600" dirty="0">
              <a:latin typeface="Comic Sans MS" panose="030F0702030302020204" pitchFamily="66" charset="0"/>
              <a:hlinkClick r:id="rId13">
                <a:extLst>
                  <a:ext uri="{A12FA001-AC4F-418D-AE19-62706E023703}">
                    <ahyp:hlinkClr xmlns:ahyp="http://schemas.microsoft.com/office/drawing/2018/hyperlinkcolor" val="tx"/>
                  </a:ext>
                </a:extLst>
              </a:hlinkClick>
            </a:endParaRPr>
          </a:p>
          <a:p>
            <a:r>
              <a:rPr lang="en-GB" sz="1600" dirty="0">
                <a:latin typeface="Comic Sans MS" panose="030F0702030302020204" pitchFamily="66" charset="0"/>
              </a:rPr>
              <a:t>An independent report for the Welsh Government into Arts in Education in the Schools of Wales</a:t>
            </a:r>
            <a:endParaRPr lang="en-GB" sz="1600" dirty="0">
              <a:latin typeface="Comic Sans MS" panose="030F0702030302020204" pitchFamily="66" charset="0"/>
              <a:hlinkClick r:id="rId13">
                <a:extLst>
                  <a:ext uri="{A12FA001-AC4F-418D-AE19-62706E023703}">
                    <ahyp:hlinkClr xmlns:ahyp="http://schemas.microsoft.com/office/drawing/2018/hyperlinkcolor" val="tx"/>
                  </a:ext>
                </a:extLst>
              </a:hlinkClick>
            </a:endParaRPr>
          </a:p>
          <a:p>
            <a:r>
              <a:rPr lang="en-GB" sz="1600" dirty="0">
                <a:solidFill>
                  <a:srgbClr val="0563C1"/>
                </a:solidFill>
                <a:hlinkClick r:id="rId13">
                  <a:extLst>
                    <a:ext uri="{A12FA001-AC4F-418D-AE19-62706E023703}">
                      <ahyp:hlinkClr xmlns:ahyp="http://schemas.microsoft.com/office/drawing/2018/hyperlinkcolor" val="tx"/>
                    </a:ext>
                  </a:extLst>
                </a:hlinkClick>
              </a:rPr>
              <a:t>independent-report-for-the-welsh-government-into-arts-in-education-in-the-schools-of-wales_0.pdf</a:t>
            </a:r>
            <a:r>
              <a:rPr lang="en-GB" dirty="0">
                <a:solidFill>
                  <a:schemeClr val="bg1"/>
                </a:solidFill>
              </a:rPr>
              <a:t>			                                                           </a:t>
            </a:r>
          </a:p>
          <a:p>
            <a:pPr algn="ctr"/>
            <a:endParaRPr lang="en-GB" dirty="0">
              <a:solidFill>
                <a:schemeClr val="bg1"/>
              </a:solidFill>
            </a:endParaRPr>
          </a:p>
          <a:p>
            <a:pPr algn="ctr"/>
            <a:endParaRPr lang="en-GB" dirty="0">
              <a:solidFill>
                <a:schemeClr val="bg1"/>
              </a:solidFill>
            </a:endParaRPr>
          </a:p>
          <a:p>
            <a:pPr algn="ctr"/>
            <a:endParaRPr lang="en-GB" dirty="0">
              <a:solidFill>
                <a:schemeClr val="bg1"/>
              </a:solidFill>
            </a:endParaRPr>
          </a:p>
        </p:txBody>
      </p:sp>
    </p:spTree>
    <p:extLst>
      <p:ext uri="{BB962C8B-B14F-4D97-AF65-F5344CB8AC3E}">
        <p14:creationId xmlns:p14="http://schemas.microsoft.com/office/powerpoint/2010/main" val="14599604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82481" y="0"/>
            <a:ext cx="280677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85222" y="4825226"/>
            <a:ext cx="280677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85221" y="1967432"/>
            <a:ext cx="2806778"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385222" y="3827813"/>
            <a:ext cx="2806777"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1284649" y="160079"/>
            <a:ext cx="5609816" cy="1569660"/>
          </a:xfrm>
          <a:prstGeom prst="rect">
            <a:avLst/>
          </a:prstGeom>
          <a:noFill/>
        </p:spPr>
        <p:txBody>
          <a:bodyPr wrap="square" rtlCol="0">
            <a:spAutoFit/>
          </a:bodyPr>
          <a:lstStyle/>
          <a:p>
            <a:r>
              <a:rPr lang="en-GB" sz="3200" b="1" dirty="0">
                <a:latin typeface="Comic Sans MS" panose="030F0702030302020204" pitchFamily="66" charset="0"/>
              </a:rPr>
              <a:t>CYFEIRIADAU DRAMA</a:t>
            </a:r>
          </a:p>
          <a:p>
            <a:r>
              <a:rPr lang="en-GB" sz="3200" dirty="0">
                <a:latin typeface="Comic Sans MS" panose="030F0702030302020204" pitchFamily="66" charset="0"/>
              </a:rPr>
              <a:t>DRAMA REFERENCES </a:t>
            </a:r>
          </a:p>
          <a:p>
            <a:endParaRPr lang="en-GB" sz="3200" b="1" dirty="0">
              <a:latin typeface="Comic Sans MS" panose="030F0702030302020204" pitchFamily="66" charset="0"/>
            </a:endParaRPr>
          </a:p>
        </p:txBody>
      </p:sp>
      <p:sp>
        <p:nvSpPr>
          <p:cNvPr id="8" name="TextBox 7">
            <a:extLst>
              <a:ext uri="{FF2B5EF4-FFF2-40B4-BE49-F238E27FC236}">
                <a16:creationId xmlns:a16="http://schemas.microsoft.com/office/drawing/2014/main" id="{C453D76C-C2D6-95AF-6B2C-7760EEE63567}"/>
              </a:ext>
            </a:extLst>
          </p:cNvPr>
          <p:cNvSpPr txBox="1"/>
          <p:nvPr/>
        </p:nvSpPr>
        <p:spPr>
          <a:xfrm>
            <a:off x="483847" y="1925691"/>
            <a:ext cx="8811618" cy="3416320"/>
          </a:xfrm>
          <a:prstGeom prst="rect">
            <a:avLst/>
          </a:prstGeom>
          <a:noFill/>
        </p:spPr>
        <p:txBody>
          <a:bodyPr wrap="square">
            <a:spAutoFit/>
          </a:bodyPr>
          <a:lstStyle/>
          <a:p>
            <a:pPr marL="0" indent="0">
              <a:buNone/>
            </a:pPr>
            <a:r>
              <a:rPr lang="en-GB" sz="2400" dirty="0">
                <a:solidFill>
                  <a:schemeClr val="tx1">
                    <a:alpha val="80000"/>
                  </a:schemeClr>
                </a:solidFill>
                <a:latin typeface="Comic Sans MS" panose="030F0702030302020204" pitchFamily="66" charset="0"/>
              </a:rPr>
              <a:t>Farmer, D (2011) Learning through Drama in the Primary </a:t>
            </a:r>
            <a:r>
              <a:rPr lang="en-GB" sz="2400" dirty="0" err="1">
                <a:solidFill>
                  <a:schemeClr val="tx1">
                    <a:alpha val="80000"/>
                  </a:schemeClr>
                </a:solidFill>
                <a:latin typeface="Comic Sans MS" panose="030F0702030302020204" pitchFamily="66" charset="0"/>
              </a:rPr>
              <a:t>Years.Drama</a:t>
            </a:r>
            <a:r>
              <a:rPr lang="en-GB" sz="2400" dirty="0">
                <a:solidFill>
                  <a:schemeClr val="tx1">
                    <a:alpha val="80000"/>
                  </a:schemeClr>
                </a:solidFill>
                <a:latin typeface="Comic Sans MS" panose="030F0702030302020204" pitchFamily="66" charset="0"/>
              </a:rPr>
              <a:t> Resources.</a:t>
            </a:r>
          </a:p>
          <a:p>
            <a:pPr marL="0" indent="0">
              <a:buNone/>
            </a:pPr>
            <a:r>
              <a:rPr lang="en-GB" sz="2400" dirty="0">
                <a:solidFill>
                  <a:schemeClr val="tx1">
                    <a:alpha val="80000"/>
                  </a:schemeClr>
                </a:solidFill>
                <a:latin typeface="Comic Sans MS" panose="030F0702030302020204" pitchFamily="66" charset="0"/>
              </a:rPr>
              <a:t>Mantle of the Expert (2022). Mantle of the Expert. Available from: </a:t>
            </a:r>
            <a:r>
              <a:rPr lang="en-GB" sz="2400" dirty="0">
                <a:solidFill>
                  <a:schemeClr val="tx1">
                    <a:alpha val="80000"/>
                  </a:schemeClr>
                </a:solidFill>
                <a:latin typeface="Comic Sans MS" panose="030F0702030302020204" pitchFamily="66" charset="0"/>
                <a:hlinkClick r:id="rId8"/>
              </a:rPr>
              <a:t>https://www.mantleoftheexpert.com/</a:t>
            </a:r>
            <a:r>
              <a:rPr lang="en-GB" sz="2400" dirty="0">
                <a:solidFill>
                  <a:schemeClr val="tx1">
                    <a:alpha val="80000"/>
                  </a:schemeClr>
                </a:solidFill>
                <a:latin typeface="Comic Sans MS" panose="030F0702030302020204" pitchFamily="66" charset="0"/>
              </a:rPr>
              <a:t> </a:t>
            </a:r>
          </a:p>
          <a:p>
            <a:pPr marL="0" indent="0">
              <a:buNone/>
            </a:pPr>
            <a:r>
              <a:rPr lang="en-GB" sz="2400" dirty="0">
                <a:solidFill>
                  <a:schemeClr val="tx1">
                    <a:alpha val="80000"/>
                  </a:schemeClr>
                </a:solidFill>
                <a:latin typeface="Comic Sans MS" panose="030F0702030302020204" pitchFamily="66" charset="0"/>
              </a:rPr>
              <a:t>Roberts,  H and Kidd, D (2018). Uncharted Territories. Independent Thinking</a:t>
            </a:r>
          </a:p>
          <a:p>
            <a:pPr marL="0" indent="0">
              <a:buNone/>
            </a:pPr>
            <a:r>
              <a:rPr lang="en-GB" sz="2400" dirty="0">
                <a:solidFill>
                  <a:schemeClr val="tx1">
                    <a:alpha val="80000"/>
                  </a:schemeClr>
                </a:solidFill>
                <a:latin typeface="Comic Sans MS" panose="030F0702030302020204" pitchFamily="66" charset="0"/>
              </a:rPr>
              <a:t>Welsh Government. (2022). Curriculum for Wales. Available </a:t>
            </a:r>
            <a:r>
              <a:rPr lang="en-GB" sz="2400" dirty="0" err="1">
                <a:solidFill>
                  <a:schemeClr val="tx1">
                    <a:alpha val="80000"/>
                  </a:schemeClr>
                </a:solidFill>
                <a:latin typeface="Comic Sans MS" panose="030F0702030302020204" pitchFamily="66" charset="0"/>
              </a:rPr>
              <a:t>from:https</a:t>
            </a:r>
            <a:r>
              <a:rPr lang="en-GB" sz="2400" dirty="0">
                <a:solidFill>
                  <a:schemeClr val="tx1">
                    <a:alpha val="80000"/>
                  </a:schemeClr>
                </a:solidFill>
                <a:latin typeface="Comic Sans MS" panose="030F0702030302020204" pitchFamily="66" charset="0"/>
              </a:rPr>
              <a:t>://</a:t>
            </a:r>
            <a:r>
              <a:rPr lang="en-GB" sz="2400" dirty="0" err="1">
                <a:solidFill>
                  <a:schemeClr val="tx1">
                    <a:alpha val="80000"/>
                  </a:schemeClr>
                </a:solidFill>
                <a:latin typeface="Comic Sans MS" panose="030F0702030302020204" pitchFamily="66" charset="0"/>
              </a:rPr>
              <a:t>hwb.gov.wales</a:t>
            </a:r>
            <a:r>
              <a:rPr lang="en-GB" sz="2400" dirty="0">
                <a:solidFill>
                  <a:schemeClr val="tx1">
                    <a:alpha val="80000"/>
                  </a:schemeClr>
                </a:solidFill>
                <a:latin typeface="Comic Sans MS" panose="030F0702030302020204" pitchFamily="66" charset="0"/>
              </a:rPr>
              <a:t>/curriculum-for-</a:t>
            </a:r>
            <a:r>
              <a:rPr lang="en-GB" sz="2400" dirty="0" err="1">
                <a:solidFill>
                  <a:schemeClr val="tx1">
                    <a:alpha val="80000"/>
                  </a:schemeClr>
                </a:solidFill>
                <a:latin typeface="Comic Sans MS" panose="030F0702030302020204" pitchFamily="66" charset="0"/>
              </a:rPr>
              <a:t>wales</a:t>
            </a:r>
            <a:r>
              <a:rPr lang="en-GB" sz="2400" dirty="0">
                <a:solidFill>
                  <a:schemeClr val="tx1">
                    <a:alpha val="80000"/>
                  </a:schemeClr>
                </a:solidFill>
                <a:latin typeface="Comic Sans MS" panose="030F0702030302020204" pitchFamily="66" charset="0"/>
              </a:rPr>
              <a:t>/expressive-arts/  </a:t>
            </a:r>
          </a:p>
        </p:txBody>
      </p:sp>
    </p:spTree>
    <p:extLst>
      <p:ext uri="{BB962C8B-B14F-4D97-AF65-F5344CB8AC3E}">
        <p14:creationId xmlns:p14="http://schemas.microsoft.com/office/powerpoint/2010/main" val="15533112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pic>
        <p:nvPicPr>
          <p:cNvPr id="16" name="Picture 15" descr="UWTSD logo">
            <a:extLst>
              <a:ext uri="{FF2B5EF4-FFF2-40B4-BE49-F238E27FC236}">
                <a16:creationId xmlns:a16="http://schemas.microsoft.com/office/drawing/2014/main" id="{99B6099B-D18D-4717-87FC-FD46AB4ED2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47" y="57285"/>
            <a:ext cx="1043131" cy="346544"/>
          </a:xfrm>
          <a:prstGeom prst="rect">
            <a:avLst/>
          </a:prstGeom>
        </p:spPr>
      </p:pic>
      <p:pic>
        <p:nvPicPr>
          <p:cNvPr id="3" name="Picture 2" descr="A picture containing sky, window, building, commercial building&#10;&#10;Description automatically generated">
            <a:extLst>
              <a:ext uri="{FF2B5EF4-FFF2-40B4-BE49-F238E27FC236}">
                <a16:creationId xmlns:a16="http://schemas.microsoft.com/office/drawing/2014/main" id="{D665713B-6A1D-A656-5EEE-DF3EE38261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82481" y="0"/>
            <a:ext cx="2806778" cy="2014043"/>
          </a:xfrm>
          <a:prstGeom prst="rect">
            <a:avLst/>
          </a:prstGeom>
        </p:spPr>
      </p:pic>
      <p:pic>
        <p:nvPicPr>
          <p:cNvPr id="5" name="Picture 4" descr="A picture containing sky, outdoor, grass, building&#10;&#10;Description automatically generated">
            <a:extLst>
              <a:ext uri="{FF2B5EF4-FFF2-40B4-BE49-F238E27FC236}">
                <a16:creationId xmlns:a16="http://schemas.microsoft.com/office/drawing/2014/main" id="{BD0FFD53-C45A-0914-34D0-1980687752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85222" y="4825226"/>
            <a:ext cx="2806778" cy="2032773"/>
          </a:xfrm>
          <a:prstGeom prst="rect">
            <a:avLst/>
          </a:prstGeom>
        </p:spPr>
      </p:pic>
      <p:pic>
        <p:nvPicPr>
          <p:cNvPr id="9" name="Picture 8" descr="A picture containing outdoor, grass, tree, sky&#10;&#10;Description automatically generated">
            <a:extLst>
              <a:ext uri="{FF2B5EF4-FFF2-40B4-BE49-F238E27FC236}">
                <a16:creationId xmlns:a16="http://schemas.microsoft.com/office/drawing/2014/main" id="{196D114C-D4D2-7C07-5F82-55176C394E3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385221" y="1967432"/>
            <a:ext cx="2806778" cy="1999430"/>
          </a:xfrm>
          <a:prstGeom prst="rect">
            <a:avLst/>
          </a:prstGeom>
        </p:spPr>
      </p:pic>
      <p:pic>
        <p:nvPicPr>
          <p:cNvPr id="11" name="Picture 10" descr="A picture containing sky, outdoor, building, architecture&#10;&#10;Description automatically generated">
            <a:extLst>
              <a:ext uri="{FF2B5EF4-FFF2-40B4-BE49-F238E27FC236}">
                <a16:creationId xmlns:a16="http://schemas.microsoft.com/office/drawing/2014/main" id="{2D6AC516-E6DF-8603-E1DE-FDD0CE8FB209}"/>
              </a:ext>
            </a:extLst>
          </p:cNvPr>
          <p:cNvPicPr>
            <a:picLocks noChangeAspect="1"/>
          </p:cNvPicPr>
          <p:nvPr/>
        </p:nvPicPr>
        <p:blipFill rotWithShape="1">
          <a:blip r:embed="rId7">
            <a:extLst>
              <a:ext uri="{28A0092B-C50C-407E-A947-70E740481C1C}">
                <a14:useLocalDpi xmlns:a14="http://schemas.microsoft.com/office/drawing/2010/main" val="0"/>
              </a:ext>
            </a:extLst>
          </a:blip>
          <a:srcRect t="16994"/>
          <a:stretch/>
        </p:blipFill>
        <p:spPr>
          <a:xfrm>
            <a:off x="9385222" y="3827813"/>
            <a:ext cx="2806777" cy="1373794"/>
          </a:xfrm>
          <a:prstGeom prst="rect">
            <a:avLst/>
          </a:prstGeom>
        </p:spPr>
      </p:pic>
      <p:sp>
        <p:nvSpPr>
          <p:cNvPr id="2" name="TextBox 1">
            <a:extLst>
              <a:ext uri="{FF2B5EF4-FFF2-40B4-BE49-F238E27FC236}">
                <a16:creationId xmlns:a16="http://schemas.microsoft.com/office/drawing/2014/main" id="{529D8369-1017-D162-A4DF-42FB95E3B0FA}"/>
              </a:ext>
            </a:extLst>
          </p:cNvPr>
          <p:cNvSpPr txBox="1"/>
          <p:nvPr/>
        </p:nvSpPr>
        <p:spPr>
          <a:xfrm>
            <a:off x="4087803" y="160079"/>
            <a:ext cx="2806661" cy="584775"/>
          </a:xfrm>
          <a:prstGeom prst="rect">
            <a:avLst/>
          </a:prstGeom>
          <a:noFill/>
        </p:spPr>
        <p:txBody>
          <a:bodyPr wrap="square" rtlCol="0">
            <a:spAutoFit/>
          </a:bodyPr>
          <a:lstStyle/>
          <a:p>
            <a:r>
              <a:rPr lang="en-GB" sz="3200" b="1" dirty="0">
                <a:latin typeface="Comic Sans MS" panose="030F0702030302020204" pitchFamily="66" charset="0"/>
              </a:rPr>
              <a:t>DRAMA</a:t>
            </a:r>
          </a:p>
        </p:txBody>
      </p:sp>
      <p:sp>
        <p:nvSpPr>
          <p:cNvPr id="7" name="TextBox 6">
            <a:extLst>
              <a:ext uri="{FF2B5EF4-FFF2-40B4-BE49-F238E27FC236}">
                <a16:creationId xmlns:a16="http://schemas.microsoft.com/office/drawing/2014/main" id="{F7187D30-2633-9A0A-78DD-335A9B265D6C}"/>
              </a:ext>
            </a:extLst>
          </p:cNvPr>
          <p:cNvSpPr txBox="1"/>
          <p:nvPr/>
        </p:nvSpPr>
        <p:spPr>
          <a:xfrm>
            <a:off x="415514" y="1967432"/>
            <a:ext cx="8159982" cy="3293209"/>
          </a:xfrm>
          <a:prstGeom prst="rect">
            <a:avLst/>
          </a:prstGeom>
          <a:noFill/>
        </p:spPr>
        <p:txBody>
          <a:bodyPr wrap="square" rtlCol="0">
            <a:spAutoFit/>
          </a:bodyPr>
          <a:lstStyle/>
          <a:p>
            <a:endParaRPr lang="en-GB" dirty="0">
              <a:solidFill>
                <a:schemeClr val="bg1"/>
              </a:solidFill>
            </a:endParaRPr>
          </a:p>
          <a:p>
            <a:pPr algn="ctr"/>
            <a:endParaRPr lang="en-GB" dirty="0">
              <a:solidFill>
                <a:schemeClr val="bg1"/>
              </a:solidFill>
            </a:endParaRPr>
          </a:p>
          <a:p>
            <a:pPr algn="ctr"/>
            <a:r>
              <a:rPr lang="en-GB" dirty="0">
                <a:solidFill>
                  <a:schemeClr val="bg1"/>
                </a:solidFill>
              </a:rPr>
              <a:t> </a:t>
            </a:r>
          </a:p>
          <a:p>
            <a:pPr algn="ctr"/>
            <a:endParaRPr lang="en-GB" dirty="0">
              <a:latin typeface="Comic Sans MS" panose="030F0702030302020204" pitchFamily="66" charset="0"/>
            </a:endParaRPr>
          </a:p>
          <a:p>
            <a:pPr algn="ctr"/>
            <a:r>
              <a:rPr lang="en-GB" sz="3200" dirty="0">
                <a:latin typeface="Comic Sans MS" panose="030F0702030302020204" pitchFamily="66" charset="0"/>
              </a:rPr>
              <a:t>“Creativity is contagious. Pass it on.”</a:t>
            </a:r>
          </a:p>
          <a:p>
            <a:pPr algn="ctr"/>
            <a:r>
              <a:rPr lang="en-GB" sz="3200" dirty="0">
                <a:latin typeface="Comic Sans MS" panose="030F0702030302020204" pitchFamily="66" charset="0"/>
              </a:rPr>
              <a:t>			        Albert Einstein</a:t>
            </a:r>
          </a:p>
          <a:p>
            <a:pPr algn="ctr"/>
            <a:endParaRPr lang="en-GB" dirty="0">
              <a:solidFill>
                <a:schemeClr val="bg1"/>
              </a:solidFill>
            </a:endParaRPr>
          </a:p>
          <a:p>
            <a:pPr algn="ctr"/>
            <a:endParaRPr lang="en-GB" dirty="0">
              <a:solidFill>
                <a:schemeClr val="bg1"/>
              </a:solidFill>
            </a:endParaRPr>
          </a:p>
          <a:p>
            <a:pPr algn="ctr"/>
            <a:endParaRPr lang="en-GB" dirty="0">
              <a:solidFill>
                <a:schemeClr val="bg1"/>
              </a:solidFill>
            </a:endParaRPr>
          </a:p>
          <a:p>
            <a:pPr algn="ctr"/>
            <a:endParaRPr lang="en-GB" dirty="0">
              <a:solidFill>
                <a:schemeClr val="bg1"/>
              </a:solidFill>
            </a:endParaRPr>
          </a:p>
        </p:txBody>
      </p:sp>
    </p:spTree>
    <p:extLst>
      <p:ext uri="{BB962C8B-B14F-4D97-AF65-F5344CB8AC3E}">
        <p14:creationId xmlns:p14="http://schemas.microsoft.com/office/powerpoint/2010/main" val="10647885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be874d81-1f4d-4e3b-a7a2-56dc8ed46b06">
      <Terms xmlns="http://schemas.microsoft.com/office/infopath/2007/PartnerControls"/>
    </lcf76f155ced4ddcb4097134ff3c332f>
    <SharedWithUsers xmlns="ccc31891-3512-414a-892c-9adca9c976e4">
      <UserInfo>
        <DisplayName>Catrin Morgan-Jones</DisplayName>
        <AccountId>10</AccountId>
        <AccountType/>
      </UserInfo>
      <UserInfo>
        <DisplayName>Sian E Williams</DisplayName>
        <AccountId>51</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FF5859F85592E45843C5E4407C1D743" ma:contentTypeVersion="16" ma:contentTypeDescription="Create a new document." ma:contentTypeScope="" ma:versionID="871ebd6af2ef500e07d7b7d957b3528d">
  <xsd:schema xmlns:xsd="http://www.w3.org/2001/XMLSchema" xmlns:xs="http://www.w3.org/2001/XMLSchema" xmlns:p="http://schemas.microsoft.com/office/2006/metadata/properties" xmlns:ns2="be874d81-1f4d-4e3b-a7a2-56dc8ed46b06" xmlns:ns3="ccc31891-3512-414a-892c-9adca9c976e4" targetNamespace="http://schemas.microsoft.com/office/2006/metadata/properties" ma:root="true" ma:fieldsID="b6e566d41f68f57f7c594167210ad857" ns2:_="" ns3:_="">
    <xsd:import namespace="be874d81-1f4d-4e3b-a7a2-56dc8ed46b06"/>
    <xsd:import namespace="ccc31891-3512-414a-892c-9adca9c976e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MediaServiceLocation" minOccurs="0"/>
                <xsd:element ref="ns2:lcf76f155ced4ddcb4097134ff3c332f" minOccurs="0"/>
                <xsd:element ref="ns3:SharedWithUsers" minOccurs="0"/>
                <xsd:element ref="ns3:SharedWithDetails"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874d81-1f4d-4e3b-a7a2-56dc8ed46b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lcf76f155ced4ddcb4097134ff3c332f" ma:index="18"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cc31891-3512-414a-892c-9adca9c976e4" elementFormDefault="qualified">
    <xsd:import namespace="http://schemas.microsoft.com/office/2006/documentManagement/types"/>
    <xsd:import namespace="http://schemas.microsoft.com/office/infopath/2007/PartnerControls"/>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CBFA2B-08AA-4FC1-992B-332A4CD1A982}">
  <ds:schemaRefs>
    <ds:schemaRef ds:uri="http://schemas.microsoft.com/sharepoint/v3/contenttype/forms"/>
  </ds:schemaRefs>
</ds:datastoreItem>
</file>

<file path=customXml/itemProps2.xml><?xml version="1.0" encoding="utf-8"?>
<ds:datastoreItem xmlns:ds="http://schemas.openxmlformats.org/officeDocument/2006/customXml" ds:itemID="{6267652F-D9E4-4A5B-A163-328755314E5A}">
  <ds:schemaRefs>
    <ds:schemaRef ds:uri="http://schemas.openxmlformats.org/package/2006/metadata/core-properties"/>
    <ds:schemaRef ds:uri="ccc31891-3512-414a-892c-9adca9c976e4"/>
    <ds:schemaRef ds:uri="http://purl.org/dc/elements/1.1/"/>
    <ds:schemaRef ds:uri="http://www.w3.org/XML/1998/namespace"/>
    <ds:schemaRef ds:uri="http://purl.org/dc/dcmitype/"/>
    <ds:schemaRef ds:uri="http://schemas.microsoft.com/office/infopath/2007/PartnerControls"/>
    <ds:schemaRef ds:uri="http://schemas.microsoft.com/office/2006/documentManagement/types"/>
    <ds:schemaRef ds:uri="be874d81-1f4d-4e3b-a7a2-56dc8ed46b06"/>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F63DB0D2-9E50-401F-B5D8-B106C641B9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874d81-1f4d-4e3b-a7a2-56dc8ed46b06"/>
    <ds:schemaRef ds:uri="ccc31891-3512-414a-892c-9adca9c976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{F1063E62-7916-F14A-A834-F23FADC0DBBC}tf16401369</Template>
  <TotalTime>0</TotalTime>
  <Words>3480</Words>
  <Application>Microsoft Office PowerPoint</Application>
  <PresentationFormat>Widescreen</PresentationFormat>
  <Paragraphs>385</Paragraphs>
  <Slides>29</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Helvetica Neue</vt:lpstr>
      <vt:lpstr>inherit</vt:lpstr>
      <vt:lpstr>Arial</vt:lpstr>
      <vt:lpstr>Calibri</vt:lpstr>
      <vt:lpstr>Calibri Light</vt:lpstr>
      <vt:lpstr>Comic Sans MS</vt:lpstr>
      <vt:lpstr>Varela Round</vt:lpstr>
      <vt:lpstr>Office Theme</vt:lpstr>
      <vt:lpstr>PowerPoint Presentation</vt:lpstr>
      <vt:lpstr>Gêm Cynhesu Warm up Game Stori 1 gair / 1 word story Enw a Gweithred /Name and Action</vt:lpstr>
      <vt:lpstr>PowerPoint Presentation</vt:lpstr>
      <vt:lpstr>PowerPoint Presentation</vt:lpstr>
      <vt:lpstr>PowerPoint Presentation</vt:lpstr>
      <vt:lpstr>PowerPoint Presentation</vt:lpstr>
      <vt:lpstr>PowerPoint Presentation</vt:lpstr>
      <vt:lpstr>Y Celfyddydau Mynegiannol / Expressive Arts </vt:lpstr>
      <vt:lpstr>Y Celfyddydau Mynegiannol / Expressive Arts </vt:lpstr>
      <vt:lpstr>Y Celfyddydau Mynegiannol / Expressive Arts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Drama fel agwedd at Gwricwlwm Drama as an approach to Curriculum               Mantle of the Expert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Cara Davies</dc:creator>
  <cp:lastModifiedBy>Lisa Regan</cp:lastModifiedBy>
  <cp:revision>403</cp:revision>
  <cp:lastPrinted>2023-03-07T13:24:20Z</cp:lastPrinted>
  <dcterms:created xsi:type="dcterms:W3CDTF">2020-12-09T14:33:44Z</dcterms:created>
  <dcterms:modified xsi:type="dcterms:W3CDTF">2023-10-24T06:15:55Z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0x0101000FF5859F85592E45843C5E4407C1D743</vt:lpwstr>
  </property>
  <property fmtid="{D5CDD505-2E9C-101B-9397-08002B2CF9AE}" pid="3" name="MediaServiceImageTags">
    <vt:lpwstr/>
  </property>
</Properties>
</file>