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2700" y="0"/>
            <a:ext cx="917337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19299" y="1871132"/>
            <a:ext cx="5111752" cy="1515533"/>
          </a:xfrm>
        </p:spPr>
        <p:txBody>
          <a:bodyPr anchor="b">
            <a:noAutofit/>
          </a:bodyPr>
          <a:lstStyle>
            <a:lvl1pPr algn="ctr">
              <a:defRPr sz="405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19299" y="3657597"/>
            <a:ext cx="5111752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1575">
                <a:solidFill>
                  <a:schemeClr val="tx1"/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987425" y="5037663"/>
            <a:ext cx="673100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8/19/21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019298" y="5037663"/>
            <a:ext cx="3910976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17676" y="5037663"/>
            <a:ext cx="413375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019299" y="3522131"/>
            <a:ext cx="5111751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047127" y="2421466"/>
            <a:ext cx="705547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8/19/21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1302" y="1752606"/>
            <a:ext cx="6119016" cy="1822514"/>
          </a:xfrm>
        </p:spPr>
        <p:txBody>
          <a:bodyPr anchor="b">
            <a:normAutofit/>
          </a:bodyPr>
          <a:lstStyle>
            <a:lvl1pPr algn="ctr">
              <a:defRPr sz="33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11300" y="3846052"/>
            <a:ext cx="6119018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509542" y="3710585"/>
            <a:ext cx="612253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047127" y="2421466"/>
            <a:ext cx="705547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73836" y="2560320"/>
            <a:ext cx="3538728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6008" y="2560320"/>
            <a:ext cx="3538728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8/19/21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1550" y="2658533"/>
            <a:ext cx="3538728" cy="576262"/>
          </a:xfrm>
        </p:spPr>
        <p:txBody>
          <a:bodyPr anchor="b">
            <a:noAutofit/>
          </a:bodyPr>
          <a:lstStyle>
            <a:lvl1pPr marL="0" indent="0">
              <a:spcBef>
                <a:spcPts val="504"/>
              </a:spcBef>
              <a:spcAft>
                <a:spcPts val="450"/>
              </a:spcAft>
              <a:buNone/>
              <a:defRPr sz="21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71550" y="3243263"/>
            <a:ext cx="3538728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35503" y="2658533"/>
            <a:ext cx="3538728" cy="576262"/>
          </a:xfrm>
        </p:spPr>
        <p:txBody>
          <a:bodyPr anchor="b">
            <a:noAutofit/>
          </a:bodyPr>
          <a:lstStyle>
            <a:lvl1pPr marL="0" indent="0">
              <a:spcBef>
                <a:spcPts val="504"/>
              </a:spcBef>
              <a:spcAft>
                <a:spcPts val="450"/>
              </a:spcAft>
              <a:buNone/>
              <a:defRPr sz="21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35503" y="3243263"/>
            <a:ext cx="3538728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047127" y="2421466"/>
            <a:ext cx="705547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047127" y="2421466"/>
            <a:ext cx="705547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0359" y="1388534"/>
            <a:ext cx="2788841" cy="1371600"/>
          </a:xfrm>
        </p:spPr>
        <p:txBody>
          <a:bodyPr anchor="b">
            <a:normAutofit/>
          </a:bodyPr>
          <a:lstStyle>
            <a:lvl1pPr algn="ctr">
              <a:defRPr sz="1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64001" y="982132"/>
            <a:ext cx="4102100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70359" y="3031065"/>
            <a:ext cx="2788841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047127" y="2912533"/>
            <a:ext cx="263587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49" y="1883832"/>
            <a:ext cx="4681362" cy="1371600"/>
          </a:xfrm>
        </p:spPr>
        <p:txBody>
          <a:bodyPr anchor="b">
            <a:normAutofit/>
          </a:bodyPr>
          <a:lstStyle>
            <a:lvl1pPr algn="ctr">
              <a:defRPr sz="21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71124" y="1041400"/>
            <a:ext cx="2297510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71549" y="3255432"/>
            <a:ext cx="4681362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1" y="4815415"/>
            <a:ext cx="7207250" cy="566738"/>
          </a:xfrm>
        </p:spPr>
        <p:txBody>
          <a:bodyPr anchor="b">
            <a:normAutofit/>
          </a:bodyPr>
          <a:lstStyle>
            <a:lvl1pPr algn="ctr">
              <a:defRPr sz="1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1070" y="1041400"/>
            <a:ext cx="7579479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71551" y="5382153"/>
            <a:ext cx="7207250" cy="493712"/>
          </a:xfrm>
        </p:spPr>
        <p:txBody>
          <a:bodyPr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7901" y="982132"/>
            <a:ext cx="7194549" cy="2954868"/>
          </a:xfrm>
        </p:spPr>
        <p:txBody>
          <a:bodyPr anchor="ctr">
            <a:normAutofit/>
          </a:bodyPr>
          <a:lstStyle>
            <a:lvl1pPr algn="ctr">
              <a:defRPr sz="2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7901" y="4343400"/>
            <a:ext cx="7194549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047127" y="4140199"/>
            <a:ext cx="705547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60" y="982132"/>
            <a:ext cx="6972299" cy="2370668"/>
          </a:xfrm>
        </p:spPr>
        <p:txBody>
          <a:bodyPr anchor="ctr">
            <a:normAutofit/>
          </a:bodyPr>
          <a:lstStyle>
            <a:lvl1pPr algn="ctr">
              <a:defRPr sz="24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256109" y="3352800"/>
            <a:ext cx="66294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500"/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1551" y="4343400"/>
            <a:ext cx="7207250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646510" y="879961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950200" y="2827870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 algn="r"/>
            <a:r>
              <a:rPr lang="en-US" sz="6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047127" y="4140199"/>
            <a:ext cx="705547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2" y="3308581"/>
            <a:ext cx="7207251" cy="1468800"/>
          </a:xfrm>
        </p:spPr>
        <p:txBody>
          <a:bodyPr anchor="b">
            <a:normAutofit/>
          </a:bodyPr>
          <a:lstStyle>
            <a:lvl1pPr algn="l">
              <a:defRPr sz="2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1551" y="4777381"/>
            <a:ext cx="7207251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5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60" y="982132"/>
            <a:ext cx="6972299" cy="2243668"/>
          </a:xfrm>
        </p:spPr>
        <p:txBody>
          <a:bodyPr anchor="ctr">
            <a:normAutofit/>
          </a:bodyPr>
          <a:lstStyle>
            <a:lvl1pPr algn="ctr">
              <a:defRPr sz="24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971551" y="3639312"/>
            <a:ext cx="7207251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1551" y="4529667"/>
            <a:ext cx="7207251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46510" y="879961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950200" y="2599261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 algn="r"/>
            <a:r>
              <a:rPr lang="en-US" sz="6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047127" y="3429000"/>
            <a:ext cx="705547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1" y="982132"/>
            <a:ext cx="7207250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971551" y="3630168"/>
            <a:ext cx="7207251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1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1550" y="4470400"/>
            <a:ext cx="7207253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047127" y="3429000"/>
            <a:ext cx="705547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047127" y="2421466"/>
            <a:ext cx="705547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49518" y="982132"/>
            <a:ext cx="1418171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71549" y="982132"/>
            <a:ext cx="5574769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6647918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1802" y="0"/>
            <a:ext cx="917247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71552" y="982133"/>
            <a:ext cx="7200897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1551" y="2556932"/>
            <a:ext cx="7200897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08126" y="5969000"/>
            <a:ext cx="120015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8/19/21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71551" y="5969000"/>
            <a:ext cx="5479425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65426" y="5969000"/>
            <a:ext cx="407023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7">
            <a:extLst>
              <a:ext uri="{FF2B5EF4-FFF2-40B4-BE49-F238E27FC236}">
                <a16:creationId xmlns:a16="http://schemas.microsoft.com/office/drawing/2014/main" id="{614F7DB2-2747-44B1-8CCD-EA4CF6EABA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1802" y="0"/>
            <a:ext cx="9172471" cy="6856214"/>
            <a:chOff x="-15736" y="0"/>
            <a:chExt cx="12229962" cy="6856214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6B274392-2BAA-4EFD-A7A4-941ABF7B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1" name="Rectangle 9">
              <a:extLst>
                <a:ext uri="{FF2B5EF4-FFF2-40B4-BE49-F238E27FC236}">
                  <a16:creationId xmlns:a16="http://schemas.microsoft.com/office/drawing/2014/main" id="{54E9F97B-B428-4C46-8004-BC4A40DEF3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F6C42F04-DEA1-45C3-9F84-8B1652F9C9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DA860151-6D39-4EDD-99B8-908690A0DD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C02D87C-1E23-4B24-AFE6-A85743C72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7126" y="2421466"/>
            <a:ext cx="705547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23" name="Rectangle 15">
            <a:extLst>
              <a:ext uri="{FF2B5EF4-FFF2-40B4-BE49-F238E27FC236}">
                <a16:creationId xmlns:a16="http://schemas.microsoft.com/office/drawing/2014/main" id="{DC878D9A-77BE-4701-AE3D-EEFC53CD5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43BE08-0ED1-4B73-AC6D-B7E26A59C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997" y="469900"/>
            <a:ext cx="2771251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56B2094-7FC0-45FC-BFED-3CB88CEE6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751" y="635508"/>
            <a:ext cx="2523744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C2535C-3587-4745-8752-68FA4D53A3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4081" y="954756"/>
            <a:ext cx="2047810" cy="494600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>
                <a:solidFill>
                  <a:srgbClr val="FFFFFF"/>
                </a:solidFill>
              </a:rPr>
              <a:t>Academic and Employability Skills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7A4B640-BB7F-4272-A710-068DBA9F9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0722" y="0"/>
            <a:ext cx="5653278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6E9A7E-FF83-7646-ABC6-9489A3F1A8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55700" y="469900"/>
            <a:ext cx="4465223" cy="5405968"/>
          </a:xfrm>
        </p:spPr>
        <p:txBody>
          <a:bodyPr vert="horz" lIns="91440" tIns="45720" rIns="91440" bIns="45720" numCol="2" rtlCol="0" anchor="ctr">
            <a:normAutofit/>
          </a:bodyPr>
          <a:lstStyle/>
          <a:p>
            <a:pPr algn="l">
              <a:buFont typeface="Arial"/>
              <a:buChar char="•"/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</a:rPr>
              <a:t>Name : Samira Hashi </a:t>
            </a:r>
          </a:p>
          <a:p>
            <a:pPr algn="l">
              <a:buFont typeface="Arial"/>
              <a:buChar char="•"/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</a:rPr>
              <a:t>Student number: 2030406</a:t>
            </a:r>
          </a:p>
          <a:p>
            <a:pPr algn="l">
              <a:buFont typeface="Arial"/>
              <a:buChar char="•"/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</a:rPr>
              <a:t>Lecturer : Gregory Cowan</a:t>
            </a:r>
          </a:p>
          <a:p>
            <a:pPr algn="l">
              <a:buFont typeface="Arial"/>
              <a:buChar char="•"/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</a:rPr>
              <a:t>Module number: BMSW4001</a:t>
            </a:r>
          </a:p>
          <a:p>
            <a:pPr algn="l">
              <a:buFont typeface="Arial"/>
              <a:buChar char="•"/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</a:rPr>
              <a:t>University of Wales TSD</a:t>
            </a:r>
          </a:p>
        </p:txBody>
      </p:sp>
    </p:spTree>
    <p:extLst>
      <p:ext uri="{BB962C8B-B14F-4D97-AF65-F5344CB8AC3E}">
        <p14:creationId xmlns:p14="http://schemas.microsoft.com/office/powerpoint/2010/main" val="36642794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968DE7C9-8356-F944-B625-95E20843DF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l="19065" r="10935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BC23E9-9E00-2B48-9B7E-B6B63F2A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51" y="982132"/>
            <a:ext cx="7200897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>
                <a:solidFill>
                  <a:srgbClr val="FFFFFF"/>
                </a:solidFill>
              </a:rPr>
              <a:t>What is Academic and Employability skills?</a:t>
            </a:r>
            <a:endParaRPr lang="en-US" sz="4100">
              <a:solidFill>
                <a:srgbClr val="FFFFFF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43000" y="2421466"/>
            <a:ext cx="6858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918092-5D64-514E-81C0-B2BDD53CAD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550" y="2556932"/>
            <a:ext cx="7200897" cy="33189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>
                <a:solidFill>
                  <a:srgbClr val="FFFFFF"/>
                </a:solidFill>
              </a:rPr>
              <a:t>The purpose of this course is to teach us skills that will benefit us in our intended future industries</a:t>
            </a:r>
          </a:p>
          <a:p>
            <a:pPr marL="0" indent="0">
              <a:buNone/>
            </a:pPr>
            <a:r>
              <a:rPr lang="en-GB" sz="2200">
                <a:solidFill>
                  <a:srgbClr val="FFFFFF"/>
                </a:solidFill>
              </a:rPr>
              <a:t>As we work on our presentation skills, patience , team work etc,</a:t>
            </a:r>
          </a:p>
          <a:p>
            <a:pPr marL="0" indent="0">
              <a:buNone/>
            </a:pPr>
            <a:r>
              <a:rPr lang="en-GB" sz="2200">
                <a:solidFill>
                  <a:srgbClr val="FFFFFF"/>
                </a:solidFill>
              </a:rPr>
              <a:t>We automatically become more confident people and it motivates us to stay steadfast on our journey.</a:t>
            </a:r>
          </a:p>
          <a:p>
            <a:pPr marL="0" indent="0">
              <a:buNone/>
            </a:pPr>
            <a:r>
              <a:rPr lang="en-GB" sz="2200">
                <a:solidFill>
                  <a:srgbClr val="FFFFFF"/>
                </a:solidFill>
              </a:rPr>
              <a:t>These skills are a necessity in the work world and it builds your mind to understand a lot of different aspects of your life.</a:t>
            </a:r>
            <a:endParaRPr lang="en-US" sz="2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69182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E24617C1-7DBF-1B40-94D0-C4EF7376D4D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b="10180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9C46615-D233-B64E-AA60-660753755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51" y="982132"/>
            <a:ext cx="7200897" cy="1303867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Career: Clinical Psychologist</a:t>
            </a:r>
            <a:endParaRPr lang="en-US" b="1">
              <a:solidFill>
                <a:srgbClr val="FFFFFF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43000" y="2421466"/>
            <a:ext cx="6858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B46CA7-9CD4-B74D-9E41-3945A18042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550" y="2556932"/>
            <a:ext cx="7200897" cy="33189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rgbClr val="FFFFFF"/>
                </a:solidFill>
              </a:rPr>
              <a:t>Clinical psychology is a a professional health care practise, which solely focuses on helping people overcome various issues. Mental health is just as important as physical health. A lot of people struggle and sometimes forget that they have people to talk to. Reaching out to a psychologist could be the reason why someone has left depression. I’m confident that I’ve found my passion and I will enjoy this course until the very end.</a:t>
            </a:r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23663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FDAB7BE3-B3DB-B245-B23F-841F5CF297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l="19065" r="10935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DB9A33-6060-2842-9064-2147545DB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51" y="982132"/>
            <a:ext cx="7200897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Progress</a:t>
            </a:r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43000" y="2421466"/>
            <a:ext cx="6858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884EC2-0C3F-0D41-BF28-2F8F8D7CDB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550" y="2556932"/>
            <a:ext cx="7200897" cy="3318936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700" b="0" i="0">
                <a:solidFill>
                  <a:srgbClr val="FFFFFF"/>
                </a:solidFill>
                <a:effectLst/>
                <a:latin typeface=".SFUI-Semibold"/>
              </a:rPr>
              <a:t>In relation to my plan to become a psychologist, I am 9 weeks in the course</a:t>
            </a:r>
            <a:endParaRPr lang="en-GB" sz="1700" b="0" i="0">
              <a:solidFill>
                <a:srgbClr val="FFFFFF"/>
              </a:solidFill>
              <a:latin typeface=".AppleSystemUIFont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700">
                <a:solidFill>
                  <a:srgbClr val="FFFFFF"/>
                </a:solidFill>
                <a:effectLst/>
                <a:latin typeface=".AppleSystemUIFont"/>
              </a:rPr>
              <a:t>So far I have essentially learnt 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700">
                <a:solidFill>
                  <a:srgbClr val="FFFFFF"/>
                </a:solidFill>
                <a:latin typeface=".AppleSystemUIFont"/>
              </a:rPr>
              <a:t>Time management 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700">
                <a:solidFill>
                  <a:srgbClr val="FFFFFF"/>
                </a:solidFill>
                <a:latin typeface=".AppleSystemUIFont"/>
              </a:rPr>
              <a:t>Note taking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700" b="0" i="0">
                <a:solidFill>
                  <a:srgbClr val="FFFFFF"/>
                </a:solidFill>
                <a:effectLst/>
                <a:latin typeface=".SFUI-Semibold"/>
              </a:rPr>
              <a:t>Reflective writing/ Academic writing </a:t>
            </a:r>
            <a:endParaRPr lang="en-GB" sz="1700">
              <a:solidFill>
                <a:srgbClr val="FFFFFF"/>
              </a:solidFill>
              <a:latin typeface=".AppleSystemUIFont"/>
            </a:endParaRP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700" b="0" i="0">
                <a:solidFill>
                  <a:srgbClr val="FFFFFF"/>
                </a:solidFill>
                <a:effectLst/>
                <a:latin typeface=".SFUI-Semibold"/>
              </a:rPr>
              <a:t> Referencing/ incorporating sources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700">
                <a:solidFill>
                  <a:srgbClr val="FFFFFF"/>
                </a:solidFill>
                <a:latin typeface=".SFUI-Semibold"/>
              </a:rPr>
              <a:t>Report writing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700" b="0" i="0">
                <a:solidFill>
                  <a:srgbClr val="FFFFFF"/>
                </a:solidFill>
                <a:effectLst/>
                <a:latin typeface=".SFUI-Semibold"/>
              </a:rPr>
              <a:t>Presentation / public speaking 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endParaRPr lang="en-GB" sz="1700" b="0" i="0">
              <a:solidFill>
                <a:srgbClr val="FFFFFF"/>
              </a:solidFill>
              <a:effectLst/>
              <a:latin typeface=".SFUI-Semibold"/>
            </a:endParaRP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endParaRPr lang="en-GB" sz="1700">
              <a:solidFill>
                <a:srgbClr val="FFFFFF"/>
              </a:solidFill>
              <a:effectLst/>
              <a:latin typeface=".AppleSystemUIFont"/>
            </a:endParaRPr>
          </a:p>
          <a:p>
            <a:pPr>
              <a:lnSpc>
                <a:spcPct val="90000"/>
              </a:lnSpc>
            </a:pPr>
            <a:endParaRPr lang="en-US" sz="1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93568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A220616A-F0F2-B048-9F1D-5098C02568F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b="10180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C696742-B826-5043-9B64-55F3BBA65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51" y="982133"/>
            <a:ext cx="7200897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Swot analysis </a:t>
            </a:r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43000" y="2421466"/>
            <a:ext cx="6858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198747-59B0-6842-A051-6366681598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550" y="2556932"/>
            <a:ext cx="7200897" cy="3318936"/>
          </a:xfrm>
        </p:spPr>
        <p:txBody>
          <a:bodyPr>
            <a:normAutofit lnSpcReduction="10000"/>
          </a:bodyPr>
          <a:lstStyle/>
          <a:p>
            <a:r>
              <a:rPr lang="en-GB" sz="2200">
                <a:solidFill>
                  <a:srgbClr val="FFFFFF"/>
                </a:solidFill>
              </a:rPr>
              <a:t>Strength: My best strength is my creativity. My imagination is out of this world because I love to think deeply. </a:t>
            </a:r>
          </a:p>
          <a:p>
            <a:r>
              <a:rPr lang="en-GB" sz="2200">
                <a:solidFill>
                  <a:srgbClr val="FFFFFF"/>
                </a:solidFill>
              </a:rPr>
              <a:t> Weakness: My weakness is perfectionism. Now that I’ve recognised my weakness, I take things steady. This ultimately provides the opportunity I needed to complete my job very well.</a:t>
            </a:r>
          </a:p>
          <a:p>
            <a:r>
              <a:rPr lang="en-GB" sz="2200">
                <a:solidFill>
                  <a:srgbClr val="FFFFFF"/>
                </a:solidFill>
              </a:rPr>
              <a:t>Opportunity: My opportunities are limitless and I have the motivation plus the determination.</a:t>
            </a:r>
          </a:p>
          <a:p>
            <a:r>
              <a:rPr lang="en-GB" sz="2200">
                <a:solidFill>
                  <a:srgbClr val="FFFFFF"/>
                </a:solidFill>
              </a:rPr>
              <a:t>Threats: None</a:t>
            </a:r>
          </a:p>
          <a:p>
            <a:endParaRPr lang="en-US" sz="220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F86434-7606-554D-82A2-B6B34BBB765D}"/>
              </a:ext>
            </a:extLst>
          </p:cNvPr>
          <p:cNvSpPr txBox="1"/>
          <p:nvPr/>
        </p:nvSpPr>
        <p:spPr>
          <a:xfrm>
            <a:off x="3660192" y="2519783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8655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D343A05-A51E-1A41-9210-53AA85DCF88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l="19065" r="10935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64CD2D4-F0F5-C047-9B7A-8DA56973E5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51" y="2421466"/>
            <a:ext cx="7200897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Thank you for listening </a:t>
            </a:r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43000" y="2421466"/>
            <a:ext cx="6858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97140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(4:3)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Organic</vt:lpstr>
      <vt:lpstr>Academic and Employability Skills</vt:lpstr>
      <vt:lpstr>What is Academic and Employability skills?</vt:lpstr>
      <vt:lpstr>Career: Clinical Psychologist</vt:lpstr>
      <vt:lpstr>Progress</vt:lpstr>
      <vt:lpstr>Swot analysis </vt:lpstr>
      <vt:lpstr>Thank you for listening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</dc:title>
  <dc:creator>Samira Mohamed Hashi (2030406)</dc:creator>
  <cp:lastModifiedBy>Samira Mohamed Hashi (2030406)</cp:lastModifiedBy>
  <cp:revision>2</cp:revision>
  <dcterms:created xsi:type="dcterms:W3CDTF">2021-08-12T08:35:57Z</dcterms:created>
  <dcterms:modified xsi:type="dcterms:W3CDTF">2021-08-19T14:57:13Z</dcterms:modified>
</cp:coreProperties>
</file>