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A9C1D9-7282-4182-8C7F-7D6EE3772A4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35F5AD-0F2D-4AA1-B056-E29A03A83D82}">
      <dgm:prSet/>
      <dgm:spPr/>
      <dgm:t>
        <a:bodyPr/>
        <a:lstStyle/>
        <a:p>
          <a:r>
            <a: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Delivering on customer demands while improving society’s viability in the long run.</a:t>
          </a:r>
          <a:endParaRPr lang="en-GB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31573A-AC2D-4986-A8DE-9FDF9E2412AF}" type="parTrans" cxnId="{BFFCBD91-AC69-4101-B605-8A03FAFFC1E4}">
      <dgm:prSet/>
      <dgm:spPr/>
      <dgm:t>
        <a:bodyPr/>
        <a:lstStyle/>
        <a:p>
          <a:endParaRPr lang="en-GB"/>
        </a:p>
      </dgm:t>
    </dgm:pt>
    <dgm:pt modelId="{3E348E09-FA8E-4CD1-A8EC-C6D4C5D91A76}" type="sibTrans" cxnId="{BFFCBD91-AC69-4101-B605-8A03FAFFC1E4}">
      <dgm:prSet/>
      <dgm:spPr/>
      <dgm:t>
        <a:bodyPr/>
        <a:lstStyle/>
        <a:p>
          <a:endParaRPr lang="en-GB"/>
        </a:p>
      </dgm:t>
    </dgm:pt>
    <dgm:pt modelId="{DF17D727-2B49-4AC1-9638-D24A6812CE3C}">
      <dgm:prSet/>
      <dgm:spPr/>
      <dgm:t>
        <a:bodyPr/>
        <a:lstStyle/>
        <a:p>
          <a:r>
            <a: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Balancing the needs of consumers, company profits, and public benefit.</a:t>
          </a:r>
          <a:endParaRPr lang="en-GB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26E41A-2D96-4EA4-8750-EF28A6BB797F}" type="parTrans" cxnId="{B4A02F35-26EF-4ED4-9EE6-982D9E45BAF0}">
      <dgm:prSet/>
      <dgm:spPr/>
      <dgm:t>
        <a:bodyPr/>
        <a:lstStyle/>
        <a:p>
          <a:endParaRPr lang="en-GB"/>
        </a:p>
      </dgm:t>
    </dgm:pt>
    <dgm:pt modelId="{C487422A-E161-4401-B8FE-09F8EF85FEF4}" type="sibTrans" cxnId="{B4A02F35-26EF-4ED4-9EE6-982D9E45BAF0}">
      <dgm:prSet/>
      <dgm:spPr/>
      <dgm:t>
        <a:bodyPr/>
        <a:lstStyle/>
        <a:p>
          <a:endParaRPr lang="en-GB"/>
        </a:p>
      </dgm:t>
    </dgm:pt>
    <dgm:pt modelId="{D29404F0-8BD0-4961-9A35-AE374661577D}">
      <dgm:prSet/>
      <dgm:spPr/>
      <dgm:t>
        <a:bodyPr/>
        <a:lstStyle/>
        <a:p>
          <a:r>
            <a: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Extends beyond short-term sales into long-term trust and licensing</a:t>
          </a:r>
          <a:endParaRPr lang="en-GB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686ED9-665A-4051-97DE-EF2F2AABF2B5}" type="parTrans" cxnId="{6870BB10-FCE4-4D81-ABF4-EFBEC593013C}">
      <dgm:prSet/>
      <dgm:spPr/>
      <dgm:t>
        <a:bodyPr/>
        <a:lstStyle/>
        <a:p>
          <a:endParaRPr lang="en-GB"/>
        </a:p>
      </dgm:t>
    </dgm:pt>
    <dgm:pt modelId="{FC89D4AE-FAE5-487B-AE4D-20F0F9619CEC}" type="sibTrans" cxnId="{6870BB10-FCE4-4D81-ABF4-EFBEC593013C}">
      <dgm:prSet/>
      <dgm:spPr/>
      <dgm:t>
        <a:bodyPr/>
        <a:lstStyle/>
        <a:p>
          <a:endParaRPr lang="en-GB"/>
        </a:p>
      </dgm:t>
    </dgm:pt>
    <dgm:pt modelId="{59CFF7AE-A3BA-423F-B45A-FCB1B57BF960}">
      <dgm:prSet/>
      <dgm:spPr/>
      <dgm:t>
        <a:bodyPr/>
        <a:lstStyle/>
        <a:p>
          <a:r>
            <a: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Integrate ESG (environmental, social, and governance) and stakeholder priorities in marketing decisions.</a:t>
          </a:r>
          <a:endParaRPr lang="en-GB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1660A0-3AFF-4FE2-B3C6-D732BF9AB0B2}" type="parTrans" cxnId="{D7EBEBBB-8979-4703-A931-B6595F4EF7AE}">
      <dgm:prSet/>
      <dgm:spPr/>
      <dgm:t>
        <a:bodyPr/>
        <a:lstStyle/>
        <a:p>
          <a:endParaRPr lang="en-GB"/>
        </a:p>
      </dgm:t>
    </dgm:pt>
    <dgm:pt modelId="{2CD3CEDB-833D-457C-8356-154C4623D929}" type="sibTrans" cxnId="{D7EBEBBB-8979-4703-A931-B6595F4EF7AE}">
      <dgm:prSet/>
      <dgm:spPr/>
      <dgm:t>
        <a:bodyPr/>
        <a:lstStyle/>
        <a:p>
          <a:endParaRPr lang="en-GB"/>
        </a:p>
      </dgm:t>
    </dgm:pt>
    <dgm:pt modelId="{7CC3CC7E-8CF8-41F2-840B-4F33F0534FD1}">
      <dgm:prSet/>
      <dgm:spPr/>
      <dgm:t>
        <a:bodyPr/>
        <a:lstStyle/>
        <a:p>
          <a:r>
            <a: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Provides “value with values” by innovating responsibly.</a:t>
          </a:r>
          <a:endParaRPr lang="en-GB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0BF6D5-694E-4D3F-8CFE-7E944002C58A}" type="parTrans" cxnId="{C0CDABBD-6135-4300-B26B-E600ACAD187F}">
      <dgm:prSet/>
      <dgm:spPr/>
      <dgm:t>
        <a:bodyPr/>
        <a:lstStyle/>
        <a:p>
          <a:endParaRPr lang="en-GB"/>
        </a:p>
      </dgm:t>
    </dgm:pt>
    <dgm:pt modelId="{B5BA2783-5273-4D1E-AEDD-E5C8E1396F36}" type="sibTrans" cxnId="{C0CDABBD-6135-4300-B26B-E600ACAD187F}">
      <dgm:prSet/>
      <dgm:spPr/>
      <dgm:t>
        <a:bodyPr/>
        <a:lstStyle/>
        <a:p>
          <a:endParaRPr lang="en-GB"/>
        </a:p>
      </dgm:t>
    </dgm:pt>
    <dgm:pt modelId="{5E7CD82D-E5BA-4C1F-AF8E-22187B403E71}" type="pres">
      <dgm:prSet presAssocID="{0DA9C1D9-7282-4182-8C7F-7D6EE3772A49}" presName="linear" presStyleCnt="0">
        <dgm:presLayoutVars>
          <dgm:animLvl val="lvl"/>
          <dgm:resizeHandles val="exact"/>
        </dgm:presLayoutVars>
      </dgm:prSet>
      <dgm:spPr/>
    </dgm:pt>
    <dgm:pt modelId="{278C0675-C5CE-4B0A-ACAB-3ED9691284EB}" type="pres">
      <dgm:prSet presAssocID="{0A35F5AD-0F2D-4AA1-B056-E29A03A83D8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96B62DF-6340-4ABA-8265-32E96E65DE0D}" type="pres">
      <dgm:prSet presAssocID="{3E348E09-FA8E-4CD1-A8EC-C6D4C5D91A76}" presName="spacer" presStyleCnt="0"/>
      <dgm:spPr/>
    </dgm:pt>
    <dgm:pt modelId="{07DD6167-1C6E-4382-8E7F-AE2E67FA23E5}" type="pres">
      <dgm:prSet presAssocID="{DF17D727-2B49-4AC1-9638-D24A6812CE3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982BDDD-D9E0-46F0-844A-38F4B841EBBD}" type="pres">
      <dgm:prSet presAssocID="{C487422A-E161-4401-B8FE-09F8EF85FEF4}" presName="spacer" presStyleCnt="0"/>
      <dgm:spPr/>
    </dgm:pt>
    <dgm:pt modelId="{7FBB30FA-613C-4091-BB19-C7109CA712B0}" type="pres">
      <dgm:prSet presAssocID="{D29404F0-8BD0-4961-9A35-AE374661577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6F9A20A-56FD-473B-98FE-99C725206C26}" type="pres">
      <dgm:prSet presAssocID="{FC89D4AE-FAE5-487B-AE4D-20F0F9619CEC}" presName="spacer" presStyleCnt="0"/>
      <dgm:spPr/>
    </dgm:pt>
    <dgm:pt modelId="{58AFDFB2-0020-47E4-AD6F-0FCCB55D3C08}" type="pres">
      <dgm:prSet presAssocID="{59CFF7AE-A3BA-423F-B45A-FCB1B57BF96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EA1D605-7BFC-4276-80B4-4AB30EA0E1FE}" type="pres">
      <dgm:prSet presAssocID="{2CD3CEDB-833D-457C-8356-154C4623D929}" presName="spacer" presStyleCnt="0"/>
      <dgm:spPr/>
    </dgm:pt>
    <dgm:pt modelId="{ADC8EA75-DC6A-4A1F-A992-FD5082E2FDFC}" type="pres">
      <dgm:prSet presAssocID="{7CC3CC7E-8CF8-41F2-840B-4F33F0534FD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870BB10-FCE4-4D81-ABF4-EFBEC593013C}" srcId="{0DA9C1D9-7282-4182-8C7F-7D6EE3772A49}" destId="{D29404F0-8BD0-4961-9A35-AE374661577D}" srcOrd="2" destOrd="0" parTransId="{01686ED9-665A-4051-97DE-EF2F2AABF2B5}" sibTransId="{FC89D4AE-FAE5-487B-AE4D-20F0F9619CEC}"/>
    <dgm:cxn modelId="{B4A02F35-26EF-4ED4-9EE6-982D9E45BAF0}" srcId="{0DA9C1D9-7282-4182-8C7F-7D6EE3772A49}" destId="{DF17D727-2B49-4AC1-9638-D24A6812CE3C}" srcOrd="1" destOrd="0" parTransId="{E626E41A-2D96-4EA4-8750-EF28A6BB797F}" sibTransId="{C487422A-E161-4401-B8FE-09F8EF85FEF4}"/>
    <dgm:cxn modelId="{7DC8A166-2BB7-4E35-88C5-6BDE9BC3E683}" type="presOf" srcId="{59CFF7AE-A3BA-423F-B45A-FCB1B57BF960}" destId="{58AFDFB2-0020-47E4-AD6F-0FCCB55D3C08}" srcOrd="0" destOrd="0" presId="urn:microsoft.com/office/officeart/2005/8/layout/vList2"/>
    <dgm:cxn modelId="{D002756F-223A-49C6-A556-098ED6E72690}" type="presOf" srcId="{0DA9C1D9-7282-4182-8C7F-7D6EE3772A49}" destId="{5E7CD82D-E5BA-4C1F-AF8E-22187B403E71}" srcOrd="0" destOrd="0" presId="urn:microsoft.com/office/officeart/2005/8/layout/vList2"/>
    <dgm:cxn modelId="{BFFCBD91-AC69-4101-B605-8A03FAFFC1E4}" srcId="{0DA9C1D9-7282-4182-8C7F-7D6EE3772A49}" destId="{0A35F5AD-0F2D-4AA1-B056-E29A03A83D82}" srcOrd="0" destOrd="0" parTransId="{6331573A-AC2D-4986-A8DE-9FDF9E2412AF}" sibTransId="{3E348E09-FA8E-4CD1-A8EC-C6D4C5D91A76}"/>
    <dgm:cxn modelId="{A03961A4-A019-4805-B853-56CE382F0BA9}" type="presOf" srcId="{0A35F5AD-0F2D-4AA1-B056-E29A03A83D82}" destId="{278C0675-C5CE-4B0A-ACAB-3ED9691284EB}" srcOrd="0" destOrd="0" presId="urn:microsoft.com/office/officeart/2005/8/layout/vList2"/>
    <dgm:cxn modelId="{1E1D87A6-03FB-4C79-A9FC-AEC98F3BB69A}" type="presOf" srcId="{DF17D727-2B49-4AC1-9638-D24A6812CE3C}" destId="{07DD6167-1C6E-4382-8E7F-AE2E67FA23E5}" srcOrd="0" destOrd="0" presId="urn:microsoft.com/office/officeart/2005/8/layout/vList2"/>
    <dgm:cxn modelId="{A26CDDAA-B27D-473F-B133-04C75DA3BCD9}" type="presOf" srcId="{7CC3CC7E-8CF8-41F2-840B-4F33F0534FD1}" destId="{ADC8EA75-DC6A-4A1F-A992-FD5082E2FDFC}" srcOrd="0" destOrd="0" presId="urn:microsoft.com/office/officeart/2005/8/layout/vList2"/>
    <dgm:cxn modelId="{D7EBEBBB-8979-4703-A931-B6595F4EF7AE}" srcId="{0DA9C1D9-7282-4182-8C7F-7D6EE3772A49}" destId="{59CFF7AE-A3BA-423F-B45A-FCB1B57BF960}" srcOrd="3" destOrd="0" parTransId="{321660A0-3AFF-4FE2-B3C6-D732BF9AB0B2}" sibTransId="{2CD3CEDB-833D-457C-8356-154C4623D929}"/>
    <dgm:cxn modelId="{C0CDABBD-6135-4300-B26B-E600ACAD187F}" srcId="{0DA9C1D9-7282-4182-8C7F-7D6EE3772A49}" destId="{7CC3CC7E-8CF8-41F2-840B-4F33F0534FD1}" srcOrd="4" destOrd="0" parTransId="{4F0BF6D5-694E-4D3F-8CFE-7E944002C58A}" sibTransId="{B5BA2783-5273-4D1E-AEDD-E5C8E1396F36}"/>
    <dgm:cxn modelId="{5923B5CE-20DC-4A14-B04A-1C103B6EA7CC}" type="presOf" srcId="{D29404F0-8BD0-4961-9A35-AE374661577D}" destId="{7FBB30FA-613C-4091-BB19-C7109CA712B0}" srcOrd="0" destOrd="0" presId="urn:microsoft.com/office/officeart/2005/8/layout/vList2"/>
    <dgm:cxn modelId="{71BD920C-E2CF-4A6B-9AFF-D5DFB97BD841}" type="presParOf" srcId="{5E7CD82D-E5BA-4C1F-AF8E-22187B403E71}" destId="{278C0675-C5CE-4B0A-ACAB-3ED9691284EB}" srcOrd="0" destOrd="0" presId="urn:microsoft.com/office/officeart/2005/8/layout/vList2"/>
    <dgm:cxn modelId="{5FC5DF74-9715-4236-902C-3FC0991965F8}" type="presParOf" srcId="{5E7CD82D-E5BA-4C1F-AF8E-22187B403E71}" destId="{496B62DF-6340-4ABA-8265-32E96E65DE0D}" srcOrd="1" destOrd="0" presId="urn:microsoft.com/office/officeart/2005/8/layout/vList2"/>
    <dgm:cxn modelId="{7977F996-B95F-4EDE-BCB3-0BD70AF2055D}" type="presParOf" srcId="{5E7CD82D-E5BA-4C1F-AF8E-22187B403E71}" destId="{07DD6167-1C6E-4382-8E7F-AE2E67FA23E5}" srcOrd="2" destOrd="0" presId="urn:microsoft.com/office/officeart/2005/8/layout/vList2"/>
    <dgm:cxn modelId="{F2586819-32D0-4A63-9B17-9208B8678DB7}" type="presParOf" srcId="{5E7CD82D-E5BA-4C1F-AF8E-22187B403E71}" destId="{F982BDDD-D9E0-46F0-844A-38F4B841EBBD}" srcOrd="3" destOrd="0" presId="urn:microsoft.com/office/officeart/2005/8/layout/vList2"/>
    <dgm:cxn modelId="{8E4EE400-48B5-4BB2-877A-9ADFD3E184D5}" type="presParOf" srcId="{5E7CD82D-E5BA-4C1F-AF8E-22187B403E71}" destId="{7FBB30FA-613C-4091-BB19-C7109CA712B0}" srcOrd="4" destOrd="0" presId="urn:microsoft.com/office/officeart/2005/8/layout/vList2"/>
    <dgm:cxn modelId="{4143198A-2395-4933-8F74-98C386E9351D}" type="presParOf" srcId="{5E7CD82D-E5BA-4C1F-AF8E-22187B403E71}" destId="{36F9A20A-56FD-473B-98FE-99C725206C26}" srcOrd="5" destOrd="0" presId="urn:microsoft.com/office/officeart/2005/8/layout/vList2"/>
    <dgm:cxn modelId="{F7A26C62-6BF6-43F6-8826-B666CFF0EE7E}" type="presParOf" srcId="{5E7CD82D-E5BA-4C1F-AF8E-22187B403E71}" destId="{58AFDFB2-0020-47E4-AD6F-0FCCB55D3C08}" srcOrd="6" destOrd="0" presId="urn:microsoft.com/office/officeart/2005/8/layout/vList2"/>
    <dgm:cxn modelId="{E19A446F-9CAB-44E8-8F64-3E50C53A511B}" type="presParOf" srcId="{5E7CD82D-E5BA-4C1F-AF8E-22187B403E71}" destId="{7EA1D605-7BFC-4276-80B4-4AB30EA0E1FE}" srcOrd="7" destOrd="0" presId="urn:microsoft.com/office/officeart/2005/8/layout/vList2"/>
    <dgm:cxn modelId="{C20DE406-B0B3-430F-844C-EA82BFC08722}" type="presParOf" srcId="{5E7CD82D-E5BA-4C1F-AF8E-22187B403E71}" destId="{ADC8EA75-DC6A-4A1F-A992-FD5082E2FDF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987FA4-3CE2-48B3-8E3C-B01C26C13220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E44A204-8C64-4AE9-B7D9-10F71916AF20}">
      <dgm:prSet custT="1"/>
      <dgm:spPr/>
      <dgm:t>
        <a:bodyPr/>
        <a:lstStyle/>
        <a:p>
          <a:r>
            <a:rPr lang="en-US" sz="1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Insight and segmentation that include wider stakeholders and future impacts.</a:t>
          </a:r>
          <a:endParaRPr lang="en-GB" sz="16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D68718-F79A-480E-B7DA-5FFB89533EC9}" type="parTrans" cxnId="{168BA2E5-1D00-42C5-A375-E0AB0841119B}">
      <dgm:prSet/>
      <dgm:spPr/>
      <dgm:t>
        <a:bodyPr/>
        <a:lstStyle/>
        <a:p>
          <a:endParaRPr lang="en-GB"/>
        </a:p>
      </dgm:t>
    </dgm:pt>
    <dgm:pt modelId="{495C462C-DB2E-4865-B5B1-D30A5534A445}" type="sibTrans" cxnId="{168BA2E5-1D00-42C5-A375-E0AB0841119B}">
      <dgm:prSet/>
      <dgm:spPr/>
      <dgm:t>
        <a:bodyPr/>
        <a:lstStyle/>
        <a:p>
          <a:endParaRPr lang="en-GB"/>
        </a:p>
      </dgm:t>
    </dgm:pt>
    <dgm:pt modelId="{4D80602F-CF28-49A7-B597-89EF922E635A}">
      <dgm:prSet custT="1"/>
      <dgm:spPr/>
      <dgm:t>
        <a:bodyPr/>
        <a:lstStyle/>
        <a:p>
          <a:r>
            <a:rPr lang="en-US" sz="1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Sustainable product lifecycle: design, sourcing, usage, and end-of-life/circularity.</a:t>
          </a:r>
          <a:endParaRPr lang="en-GB" sz="16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30A4B7-6E5C-45E8-924F-5F03D676BE2C}" type="parTrans" cxnId="{E18F7A56-A180-4D83-A7D9-69FD63BDC83B}">
      <dgm:prSet/>
      <dgm:spPr/>
      <dgm:t>
        <a:bodyPr/>
        <a:lstStyle/>
        <a:p>
          <a:endParaRPr lang="en-GB"/>
        </a:p>
      </dgm:t>
    </dgm:pt>
    <dgm:pt modelId="{70A48F37-2A6A-4E16-9CB5-B6E203B635CB}" type="sibTrans" cxnId="{E18F7A56-A180-4D83-A7D9-69FD63BDC83B}">
      <dgm:prSet/>
      <dgm:spPr/>
      <dgm:t>
        <a:bodyPr/>
        <a:lstStyle/>
        <a:p>
          <a:endParaRPr lang="en-GB"/>
        </a:p>
      </dgm:t>
    </dgm:pt>
    <dgm:pt modelId="{BC5A26AE-81FC-4427-9206-7FAFCB146670}">
      <dgm:prSet custT="1"/>
      <dgm:spPr/>
      <dgm:t>
        <a:bodyPr/>
        <a:lstStyle/>
        <a:p>
          <a:r>
            <a:rPr lang="en-US" sz="1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Transparent claims with measurable impact goals to avoid greenwashing.</a:t>
          </a:r>
          <a:endParaRPr lang="en-GB" sz="16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5820A1-115E-4A6F-9444-508FD7ED696B}" type="parTrans" cxnId="{63980A6E-08AD-45CA-8B8F-7CE5C62E8C74}">
      <dgm:prSet/>
      <dgm:spPr/>
      <dgm:t>
        <a:bodyPr/>
        <a:lstStyle/>
        <a:p>
          <a:endParaRPr lang="en-GB"/>
        </a:p>
      </dgm:t>
    </dgm:pt>
    <dgm:pt modelId="{BFB6D313-91D5-4D1D-B5E6-4B6963801C74}" type="sibTrans" cxnId="{63980A6E-08AD-45CA-8B8F-7CE5C62E8C74}">
      <dgm:prSet/>
      <dgm:spPr/>
      <dgm:t>
        <a:bodyPr/>
        <a:lstStyle/>
        <a:p>
          <a:endParaRPr lang="en-GB"/>
        </a:p>
      </dgm:t>
    </dgm:pt>
    <dgm:pt modelId="{CCF36889-D601-49FC-B785-2209ABA86E13}">
      <dgm:prSet custT="1"/>
      <dgm:spPr/>
      <dgm:t>
        <a:bodyPr/>
        <a:lstStyle/>
        <a:p>
          <a:r>
            <a:rPr lang="en-US" sz="1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Partnerships with NGOs, communities, suppliers, and regulators for shared value.</a:t>
          </a:r>
          <a:endParaRPr lang="en-GB" sz="16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186DC7-CBF1-483E-82D7-45012F71C654}" type="parTrans" cxnId="{8BF12346-2D61-49CE-B971-CAD334E26CA4}">
      <dgm:prSet/>
      <dgm:spPr/>
      <dgm:t>
        <a:bodyPr/>
        <a:lstStyle/>
        <a:p>
          <a:endParaRPr lang="en-GB"/>
        </a:p>
      </dgm:t>
    </dgm:pt>
    <dgm:pt modelId="{5B36BA29-BF75-40FB-A419-403007A09548}" type="sibTrans" cxnId="{8BF12346-2D61-49CE-B971-CAD334E26CA4}">
      <dgm:prSet/>
      <dgm:spPr/>
      <dgm:t>
        <a:bodyPr/>
        <a:lstStyle/>
        <a:p>
          <a:endParaRPr lang="en-GB"/>
        </a:p>
      </dgm:t>
    </dgm:pt>
    <dgm:pt modelId="{4F7D14C2-58A3-4C6D-9EE1-660A0B3C9B95}">
      <dgm:prSet custT="1"/>
      <dgm:spPr/>
      <dgm:t>
        <a:bodyPr/>
        <a:lstStyle/>
        <a:p>
          <a:r>
            <a:rPr lang="en-US" sz="1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Governance and metrics: materiality, brand trust, NPS/retention, and verified impact.</a:t>
          </a:r>
          <a:endParaRPr lang="en-GB" sz="1600" b="1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4E7BFC-9BFD-4DB5-80E9-6C413B774B90}" type="parTrans" cxnId="{CBEE11B4-48BB-48BD-8F76-0CA17A088E8E}">
      <dgm:prSet/>
      <dgm:spPr/>
      <dgm:t>
        <a:bodyPr/>
        <a:lstStyle/>
        <a:p>
          <a:endParaRPr lang="en-GB"/>
        </a:p>
      </dgm:t>
    </dgm:pt>
    <dgm:pt modelId="{93599B95-0DF8-4AC4-8A9C-4F93EEF47B90}" type="sibTrans" cxnId="{CBEE11B4-48BB-48BD-8F76-0CA17A088E8E}">
      <dgm:prSet/>
      <dgm:spPr/>
      <dgm:t>
        <a:bodyPr/>
        <a:lstStyle/>
        <a:p>
          <a:endParaRPr lang="en-GB"/>
        </a:p>
      </dgm:t>
    </dgm:pt>
    <dgm:pt modelId="{E7113980-3FC7-4E7F-8C1F-B5CBEE938067}" type="pres">
      <dgm:prSet presAssocID="{E0987FA4-3CE2-48B3-8E3C-B01C26C13220}" presName="Name0" presStyleCnt="0">
        <dgm:presLayoutVars>
          <dgm:dir/>
          <dgm:resizeHandles val="exact"/>
        </dgm:presLayoutVars>
      </dgm:prSet>
      <dgm:spPr/>
    </dgm:pt>
    <dgm:pt modelId="{A709C765-29E5-446B-A38B-A40166DB80EC}" type="pres">
      <dgm:prSet presAssocID="{AE44A204-8C64-4AE9-B7D9-10F71916AF20}" presName="compNode" presStyleCnt="0"/>
      <dgm:spPr/>
    </dgm:pt>
    <dgm:pt modelId="{0F491F7D-2A49-464B-9A3B-5ADE932C58AB}" type="pres">
      <dgm:prSet presAssocID="{AE44A204-8C64-4AE9-B7D9-10F71916AF20}" presName="pictRect" presStyleLbl="node1" presStyleIdx="0" presStyleCnt="5"/>
      <dgm:spPr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</dgm:spPr>
    </dgm:pt>
    <dgm:pt modelId="{4116D583-4F34-4156-B716-EFA5AA4A7989}" type="pres">
      <dgm:prSet presAssocID="{AE44A204-8C64-4AE9-B7D9-10F71916AF20}" presName="textRect" presStyleLbl="revTx" presStyleIdx="0" presStyleCnt="5">
        <dgm:presLayoutVars>
          <dgm:bulletEnabled val="1"/>
        </dgm:presLayoutVars>
      </dgm:prSet>
      <dgm:spPr/>
    </dgm:pt>
    <dgm:pt modelId="{C0D35D3A-32AD-4617-AE76-A614FDC4F308}" type="pres">
      <dgm:prSet presAssocID="{495C462C-DB2E-4865-B5B1-D30A5534A445}" presName="sibTrans" presStyleLbl="sibTrans2D1" presStyleIdx="0" presStyleCnt="0"/>
      <dgm:spPr/>
    </dgm:pt>
    <dgm:pt modelId="{FF3C1017-DA55-428C-A825-C7DFB6E1E1F8}" type="pres">
      <dgm:prSet presAssocID="{4D80602F-CF28-49A7-B597-89EF922E635A}" presName="compNode" presStyleCnt="0"/>
      <dgm:spPr/>
    </dgm:pt>
    <dgm:pt modelId="{35C34178-C22D-48DA-AF0E-482F2E6BCAE3}" type="pres">
      <dgm:prSet presAssocID="{4D80602F-CF28-49A7-B597-89EF922E635A}" presName="pictRect" presStyleLbl="node1" presStyleIdx="1" presStyleCnt="5"/>
      <dgm:spPr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</dgm:spPr>
    </dgm:pt>
    <dgm:pt modelId="{CB4B9741-00D2-43EB-AC95-9D39F632A3C6}" type="pres">
      <dgm:prSet presAssocID="{4D80602F-CF28-49A7-B597-89EF922E635A}" presName="textRect" presStyleLbl="revTx" presStyleIdx="1" presStyleCnt="5">
        <dgm:presLayoutVars>
          <dgm:bulletEnabled val="1"/>
        </dgm:presLayoutVars>
      </dgm:prSet>
      <dgm:spPr/>
    </dgm:pt>
    <dgm:pt modelId="{78AF1E3F-968E-4E6A-B5FF-E7DC85BE49B9}" type="pres">
      <dgm:prSet presAssocID="{70A48F37-2A6A-4E16-9CB5-B6E203B635CB}" presName="sibTrans" presStyleLbl="sibTrans2D1" presStyleIdx="0" presStyleCnt="0"/>
      <dgm:spPr/>
    </dgm:pt>
    <dgm:pt modelId="{CF01E855-B8EC-4E04-AFE8-D35D11472836}" type="pres">
      <dgm:prSet presAssocID="{BC5A26AE-81FC-4427-9206-7FAFCB146670}" presName="compNode" presStyleCnt="0"/>
      <dgm:spPr/>
    </dgm:pt>
    <dgm:pt modelId="{6BDC9163-8630-4B1E-A4BD-FA3A8285ABF2}" type="pres">
      <dgm:prSet presAssocID="{BC5A26AE-81FC-4427-9206-7FAFCB146670}" presName="pictRect" presStyleLbl="node1" presStyleIdx="2" presStyleCnt="5"/>
      <dgm:spPr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</dgm:spPr>
    </dgm:pt>
    <dgm:pt modelId="{B3291733-5FA4-4E53-9574-D0DFC009F723}" type="pres">
      <dgm:prSet presAssocID="{BC5A26AE-81FC-4427-9206-7FAFCB146670}" presName="textRect" presStyleLbl="revTx" presStyleIdx="2" presStyleCnt="5">
        <dgm:presLayoutVars>
          <dgm:bulletEnabled val="1"/>
        </dgm:presLayoutVars>
      </dgm:prSet>
      <dgm:spPr/>
    </dgm:pt>
    <dgm:pt modelId="{2D2E71B4-9CF6-4339-8C89-FA9A5C406404}" type="pres">
      <dgm:prSet presAssocID="{BFB6D313-91D5-4D1D-B5E6-4B6963801C74}" presName="sibTrans" presStyleLbl="sibTrans2D1" presStyleIdx="0" presStyleCnt="0"/>
      <dgm:spPr/>
    </dgm:pt>
    <dgm:pt modelId="{B3664A12-E2DD-4686-9B6F-4089E984FF4A}" type="pres">
      <dgm:prSet presAssocID="{CCF36889-D601-49FC-B785-2209ABA86E13}" presName="compNode" presStyleCnt="0"/>
      <dgm:spPr/>
    </dgm:pt>
    <dgm:pt modelId="{236C02CA-14A8-43DD-8B8D-B94BBDE4ADD1}" type="pres">
      <dgm:prSet presAssocID="{CCF36889-D601-49FC-B785-2209ABA86E13}" presName="pictRect" presStyleLbl="node1" presStyleIdx="3" presStyleCnt="5"/>
      <dgm:spPr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</dgm:spPr>
    </dgm:pt>
    <dgm:pt modelId="{96301AE7-128F-402E-B388-14D423C85039}" type="pres">
      <dgm:prSet presAssocID="{CCF36889-D601-49FC-B785-2209ABA86E13}" presName="textRect" presStyleLbl="revTx" presStyleIdx="3" presStyleCnt="5">
        <dgm:presLayoutVars>
          <dgm:bulletEnabled val="1"/>
        </dgm:presLayoutVars>
      </dgm:prSet>
      <dgm:spPr/>
    </dgm:pt>
    <dgm:pt modelId="{850CAF93-F7C5-49AD-9889-AEACC8EFB36E}" type="pres">
      <dgm:prSet presAssocID="{5B36BA29-BF75-40FB-A419-403007A09548}" presName="sibTrans" presStyleLbl="sibTrans2D1" presStyleIdx="0" presStyleCnt="0"/>
      <dgm:spPr/>
    </dgm:pt>
    <dgm:pt modelId="{96D980E3-05CC-44BB-BAD7-2E51B1757C17}" type="pres">
      <dgm:prSet presAssocID="{4F7D14C2-58A3-4C6D-9EE1-660A0B3C9B95}" presName="compNode" presStyleCnt="0"/>
      <dgm:spPr/>
    </dgm:pt>
    <dgm:pt modelId="{2468D38F-11D4-473D-ABA3-166FEA148A8F}" type="pres">
      <dgm:prSet presAssocID="{4F7D14C2-58A3-4C6D-9EE1-660A0B3C9B95}" presName="pictRect" presStyleLbl="node1" presStyleIdx="4" presStyleCnt="5"/>
      <dgm:spPr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</dgm:spPr>
    </dgm:pt>
    <dgm:pt modelId="{33B50033-FEAB-4F69-9EEE-7739711F86D7}" type="pres">
      <dgm:prSet presAssocID="{4F7D14C2-58A3-4C6D-9EE1-660A0B3C9B95}" presName="textRect" presStyleLbl="revTx" presStyleIdx="4" presStyleCnt="5">
        <dgm:presLayoutVars>
          <dgm:bulletEnabled val="1"/>
        </dgm:presLayoutVars>
      </dgm:prSet>
      <dgm:spPr/>
    </dgm:pt>
  </dgm:ptLst>
  <dgm:cxnLst>
    <dgm:cxn modelId="{3861A102-AEE8-4609-BB22-4EE956427CD7}" type="presOf" srcId="{CCF36889-D601-49FC-B785-2209ABA86E13}" destId="{96301AE7-128F-402E-B388-14D423C85039}" srcOrd="0" destOrd="0" presId="urn:microsoft.com/office/officeart/2005/8/layout/pList1"/>
    <dgm:cxn modelId="{BDB32E05-6172-4492-9EA8-A7375051C593}" type="presOf" srcId="{5B36BA29-BF75-40FB-A419-403007A09548}" destId="{850CAF93-F7C5-49AD-9889-AEACC8EFB36E}" srcOrd="0" destOrd="0" presId="urn:microsoft.com/office/officeart/2005/8/layout/pList1"/>
    <dgm:cxn modelId="{D8DF1410-A570-4997-8D6D-A460DB45405C}" type="presOf" srcId="{AE44A204-8C64-4AE9-B7D9-10F71916AF20}" destId="{4116D583-4F34-4156-B716-EFA5AA4A7989}" srcOrd="0" destOrd="0" presId="urn:microsoft.com/office/officeart/2005/8/layout/pList1"/>
    <dgm:cxn modelId="{9918FA25-F983-4391-A453-BB82B7DC6349}" type="presOf" srcId="{70A48F37-2A6A-4E16-9CB5-B6E203B635CB}" destId="{78AF1E3F-968E-4E6A-B5FF-E7DC85BE49B9}" srcOrd="0" destOrd="0" presId="urn:microsoft.com/office/officeart/2005/8/layout/pList1"/>
    <dgm:cxn modelId="{8BF12346-2D61-49CE-B971-CAD334E26CA4}" srcId="{E0987FA4-3CE2-48B3-8E3C-B01C26C13220}" destId="{CCF36889-D601-49FC-B785-2209ABA86E13}" srcOrd="3" destOrd="0" parTransId="{75186DC7-CBF1-483E-82D7-45012F71C654}" sibTransId="{5B36BA29-BF75-40FB-A419-403007A09548}"/>
    <dgm:cxn modelId="{48F4B46D-195F-4F8C-A7BD-70A2F83E57D6}" type="presOf" srcId="{BFB6D313-91D5-4D1D-B5E6-4B6963801C74}" destId="{2D2E71B4-9CF6-4339-8C89-FA9A5C406404}" srcOrd="0" destOrd="0" presId="urn:microsoft.com/office/officeart/2005/8/layout/pList1"/>
    <dgm:cxn modelId="{63980A6E-08AD-45CA-8B8F-7CE5C62E8C74}" srcId="{E0987FA4-3CE2-48B3-8E3C-B01C26C13220}" destId="{BC5A26AE-81FC-4427-9206-7FAFCB146670}" srcOrd="2" destOrd="0" parTransId="{7D5820A1-115E-4A6F-9444-508FD7ED696B}" sibTransId="{BFB6D313-91D5-4D1D-B5E6-4B6963801C74}"/>
    <dgm:cxn modelId="{0025444E-6AE2-49BD-BDC7-B9C18DBCAF61}" type="presOf" srcId="{4D80602F-CF28-49A7-B597-89EF922E635A}" destId="{CB4B9741-00D2-43EB-AC95-9D39F632A3C6}" srcOrd="0" destOrd="0" presId="urn:microsoft.com/office/officeart/2005/8/layout/pList1"/>
    <dgm:cxn modelId="{E18F7A56-A180-4D83-A7D9-69FD63BDC83B}" srcId="{E0987FA4-3CE2-48B3-8E3C-B01C26C13220}" destId="{4D80602F-CF28-49A7-B597-89EF922E635A}" srcOrd="1" destOrd="0" parTransId="{9930A4B7-6E5C-45E8-924F-5F03D676BE2C}" sibTransId="{70A48F37-2A6A-4E16-9CB5-B6E203B635CB}"/>
    <dgm:cxn modelId="{CBEE11B4-48BB-48BD-8F76-0CA17A088E8E}" srcId="{E0987FA4-3CE2-48B3-8E3C-B01C26C13220}" destId="{4F7D14C2-58A3-4C6D-9EE1-660A0B3C9B95}" srcOrd="4" destOrd="0" parTransId="{9D4E7BFC-9BFD-4DB5-80E9-6C413B774B90}" sibTransId="{93599B95-0DF8-4AC4-8A9C-4F93EEF47B90}"/>
    <dgm:cxn modelId="{90B55AB6-670D-4DB5-982B-C660BDF140BC}" type="presOf" srcId="{E0987FA4-3CE2-48B3-8E3C-B01C26C13220}" destId="{E7113980-3FC7-4E7F-8C1F-B5CBEE938067}" srcOrd="0" destOrd="0" presId="urn:microsoft.com/office/officeart/2005/8/layout/pList1"/>
    <dgm:cxn modelId="{BE2AF3BE-2ACE-43DA-A247-F69E1298C45A}" type="presOf" srcId="{495C462C-DB2E-4865-B5B1-D30A5534A445}" destId="{C0D35D3A-32AD-4617-AE76-A614FDC4F308}" srcOrd="0" destOrd="0" presId="urn:microsoft.com/office/officeart/2005/8/layout/pList1"/>
    <dgm:cxn modelId="{99BC8AC7-10A6-42C7-B8B8-DA7CDA4882D6}" type="presOf" srcId="{BC5A26AE-81FC-4427-9206-7FAFCB146670}" destId="{B3291733-5FA4-4E53-9574-D0DFC009F723}" srcOrd="0" destOrd="0" presId="urn:microsoft.com/office/officeart/2005/8/layout/pList1"/>
    <dgm:cxn modelId="{554DA2E1-3AF6-4A66-B110-C5A696459EA3}" type="presOf" srcId="{4F7D14C2-58A3-4C6D-9EE1-660A0B3C9B95}" destId="{33B50033-FEAB-4F69-9EEE-7739711F86D7}" srcOrd="0" destOrd="0" presId="urn:microsoft.com/office/officeart/2005/8/layout/pList1"/>
    <dgm:cxn modelId="{168BA2E5-1D00-42C5-A375-E0AB0841119B}" srcId="{E0987FA4-3CE2-48B3-8E3C-B01C26C13220}" destId="{AE44A204-8C64-4AE9-B7D9-10F71916AF20}" srcOrd="0" destOrd="0" parTransId="{4DD68718-F79A-480E-B7DA-5FFB89533EC9}" sibTransId="{495C462C-DB2E-4865-B5B1-D30A5534A445}"/>
    <dgm:cxn modelId="{698C70DF-9CAD-49D7-A16B-86D363898551}" type="presParOf" srcId="{E7113980-3FC7-4E7F-8C1F-B5CBEE938067}" destId="{A709C765-29E5-446B-A38B-A40166DB80EC}" srcOrd="0" destOrd="0" presId="urn:microsoft.com/office/officeart/2005/8/layout/pList1"/>
    <dgm:cxn modelId="{38C36117-67AC-4DE0-B46F-E85B63B4D928}" type="presParOf" srcId="{A709C765-29E5-446B-A38B-A40166DB80EC}" destId="{0F491F7D-2A49-464B-9A3B-5ADE932C58AB}" srcOrd="0" destOrd="0" presId="urn:microsoft.com/office/officeart/2005/8/layout/pList1"/>
    <dgm:cxn modelId="{6C18E27B-EDE4-4969-BF1F-154C09831A84}" type="presParOf" srcId="{A709C765-29E5-446B-A38B-A40166DB80EC}" destId="{4116D583-4F34-4156-B716-EFA5AA4A7989}" srcOrd="1" destOrd="0" presId="urn:microsoft.com/office/officeart/2005/8/layout/pList1"/>
    <dgm:cxn modelId="{B9BE923E-0D0A-4AB4-8D4C-9390AABDA61C}" type="presParOf" srcId="{E7113980-3FC7-4E7F-8C1F-B5CBEE938067}" destId="{C0D35D3A-32AD-4617-AE76-A614FDC4F308}" srcOrd="1" destOrd="0" presId="urn:microsoft.com/office/officeart/2005/8/layout/pList1"/>
    <dgm:cxn modelId="{29DC25D9-7F40-420C-9CFA-96AF41BA55E0}" type="presParOf" srcId="{E7113980-3FC7-4E7F-8C1F-B5CBEE938067}" destId="{FF3C1017-DA55-428C-A825-C7DFB6E1E1F8}" srcOrd="2" destOrd="0" presId="urn:microsoft.com/office/officeart/2005/8/layout/pList1"/>
    <dgm:cxn modelId="{FAF4F907-079F-4011-9472-226EB5DB3932}" type="presParOf" srcId="{FF3C1017-DA55-428C-A825-C7DFB6E1E1F8}" destId="{35C34178-C22D-48DA-AF0E-482F2E6BCAE3}" srcOrd="0" destOrd="0" presId="urn:microsoft.com/office/officeart/2005/8/layout/pList1"/>
    <dgm:cxn modelId="{3513BF9C-5B3C-4604-BECA-B5D65EA74B83}" type="presParOf" srcId="{FF3C1017-DA55-428C-A825-C7DFB6E1E1F8}" destId="{CB4B9741-00D2-43EB-AC95-9D39F632A3C6}" srcOrd="1" destOrd="0" presId="urn:microsoft.com/office/officeart/2005/8/layout/pList1"/>
    <dgm:cxn modelId="{037B1299-469B-404B-9957-464657A2F239}" type="presParOf" srcId="{E7113980-3FC7-4E7F-8C1F-B5CBEE938067}" destId="{78AF1E3F-968E-4E6A-B5FF-E7DC85BE49B9}" srcOrd="3" destOrd="0" presId="urn:microsoft.com/office/officeart/2005/8/layout/pList1"/>
    <dgm:cxn modelId="{B951F93C-36CD-4375-B687-8939D7061076}" type="presParOf" srcId="{E7113980-3FC7-4E7F-8C1F-B5CBEE938067}" destId="{CF01E855-B8EC-4E04-AFE8-D35D11472836}" srcOrd="4" destOrd="0" presId="urn:microsoft.com/office/officeart/2005/8/layout/pList1"/>
    <dgm:cxn modelId="{E1398CDB-C6B0-4297-814A-F292B3130C52}" type="presParOf" srcId="{CF01E855-B8EC-4E04-AFE8-D35D11472836}" destId="{6BDC9163-8630-4B1E-A4BD-FA3A8285ABF2}" srcOrd="0" destOrd="0" presId="urn:microsoft.com/office/officeart/2005/8/layout/pList1"/>
    <dgm:cxn modelId="{A41AA854-840F-4F11-A815-A0F455542ABA}" type="presParOf" srcId="{CF01E855-B8EC-4E04-AFE8-D35D11472836}" destId="{B3291733-5FA4-4E53-9574-D0DFC009F723}" srcOrd="1" destOrd="0" presId="urn:microsoft.com/office/officeart/2005/8/layout/pList1"/>
    <dgm:cxn modelId="{6DEEF7C8-B234-4C1F-B874-534A2049435D}" type="presParOf" srcId="{E7113980-3FC7-4E7F-8C1F-B5CBEE938067}" destId="{2D2E71B4-9CF6-4339-8C89-FA9A5C406404}" srcOrd="5" destOrd="0" presId="urn:microsoft.com/office/officeart/2005/8/layout/pList1"/>
    <dgm:cxn modelId="{4DFE14E7-72D6-463C-99E9-61D9FB3E433F}" type="presParOf" srcId="{E7113980-3FC7-4E7F-8C1F-B5CBEE938067}" destId="{B3664A12-E2DD-4686-9B6F-4089E984FF4A}" srcOrd="6" destOrd="0" presId="urn:microsoft.com/office/officeart/2005/8/layout/pList1"/>
    <dgm:cxn modelId="{A38217D2-A5DB-4DD0-9D62-CFB358E8D0F6}" type="presParOf" srcId="{B3664A12-E2DD-4686-9B6F-4089E984FF4A}" destId="{236C02CA-14A8-43DD-8B8D-B94BBDE4ADD1}" srcOrd="0" destOrd="0" presId="urn:microsoft.com/office/officeart/2005/8/layout/pList1"/>
    <dgm:cxn modelId="{497F0B94-EB4F-4BC8-9E78-5585FB2CD886}" type="presParOf" srcId="{B3664A12-E2DD-4686-9B6F-4089E984FF4A}" destId="{96301AE7-128F-402E-B388-14D423C85039}" srcOrd="1" destOrd="0" presId="urn:microsoft.com/office/officeart/2005/8/layout/pList1"/>
    <dgm:cxn modelId="{CC9CF12D-73E3-4BCB-B17B-B26CDB9D7BA3}" type="presParOf" srcId="{E7113980-3FC7-4E7F-8C1F-B5CBEE938067}" destId="{850CAF93-F7C5-49AD-9889-AEACC8EFB36E}" srcOrd="7" destOrd="0" presId="urn:microsoft.com/office/officeart/2005/8/layout/pList1"/>
    <dgm:cxn modelId="{ABD8D76C-A14A-4424-A8F8-C8500488D361}" type="presParOf" srcId="{E7113980-3FC7-4E7F-8C1F-B5CBEE938067}" destId="{96D980E3-05CC-44BB-BAD7-2E51B1757C17}" srcOrd="8" destOrd="0" presId="urn:microsoft.com/office/officeart/2005/8/layout/pList1"/>
    <dgm:cxn modelId="{C8665F3F-6DC6-4A7F-AC2A-35151C620730}" type="presParOf" srcId="{96D980E3-05CC-44BB-BAD7-2E51B1757C17}" destId="{2468D38F-11D4-473D-ABA3-166FEA148A8F}" srcOrd="0" destOrd="0" presId="urn:microsoft.com/office/officeart/2005/8/layout/pList1"/>
    <dgm:cxn modelId="{68A79B62-7993-4E3E-8EAC-234AA6FD8602}" type="presParOf" srcId="{96D980E3-05CC-44BB-BAD7-2E51B1757C17}" destId="{33B50033-FEAB-4F69-9EEE-7739711F86D7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C0675-C5CE-4B0A-ACAB-3ED9691284EB}">
      <dsp:nvSpPr>
        <dsp:cNvPr id="0" name=""/>
        <dsp:cNvSpPr/>
      </dsp:nvSpPr>
      <dsp:spPr>
        <a:xfrm>
          <a:off x="0" y="46307"/>
          <a:ext cx="9601196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Delivering on customer demands while improving society’s viability in the long run.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76007"/>
        <a:ext cx="9541796" cy="549000"/>
      </dsp:txXfrm>
    </dsp:sp>
    <dsp:sp modelId="{07DD6167-1C6E-4382-8E7F-AE2E67FA23E5}">
      <dsp:nvSpPr>
        <dsp:cNvPr id="0" name=""/>
        <dsp:cNvSpPr/>
      </dsp:nvSpPr>
      <dsp:spPr>
        <a:xfrm>
          <a:off x="0" y="700787"/>
          <a:ext cx="9601196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Balancing the needs of consumers, company profits, and public benefit.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730487"/>
        <a:ext cx="9541796" cy="549000"/>
      </dsp:txXfrm>
    </dsp:sp>
    <dsp:sp modelId="{7FBB30FA-613C-4091-BB19-C7109CA712B0}">
      <dsp:nvSpPr>
        <dsp:cNvPr id="0" name=""/>
        <dsp:cNvSpPr/>
      </dsp:nvSpPr>
      <dsp:spPr>
        <a:xfrm>
          <a:off x="0" y="1355268"/>
          <a:ext cx="9601196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Extends beyond short-term sales into long-term trust and licensing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1384968"/>
        <a:ext cx="9541796" cy="549000"/>
      </dsp:txXfrm>
    </dsp:sp>
    <dsp:sp modelId="{58AFDFB2-0020-47E4-AD6F-0FCCB55D3C08}">
      <dsp:nvSpPr>
        <dsp:cNvPr id="0" name=""/>
        <dsp:cNvSpPr/>
      </dsp:nvSpPr>
      <dsp:spPr>
        <a:xfrm>
          <a:off x="0" y="2009748"/>
          <a:ext cx="9601196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Integrate ESG (environmental, social, and governance) and stakeholder priorities in marketing decisions.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2039448"/>
        <a:ext cx="9541796" cy="549000"/>
      </dsp:txXfrm>
    </dsp:sp>
    <dsp:sp modelId="{ADC8EA75-DC6A-4A1F-A992-FD5082E2FDFC}">
      <dsp:nvSpPr>
        <dsp:cNvPr id="0" name=""/>
        <dsp:cNvSpPr/>
      </dsp:nvSpPr>
      <dsp:spPr>
        <a:xfrm>
          <a:off x="0" y="2664228"/>
          <a:ext cx="9601196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Provides “value with values” by innovating responsibly.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00" y="2693928"/>
        <a:ext cx="9541796" cy="549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91F7D-2A49-464B-9A3B-5ADE932C58AB}">
      <dsp:nvSpPr>
        <dsp:cNvPr id="0" name=""/>
        <dsp:cNvSpPr/>
      </dsp:nvSpPr>
      <dsp:spPr>
        <a:xfrm>
          <a:off x="5147" y="911966"/>
          <a:ext cx="1776037" cy="1223689"/>
        </a:xfrm>
        <a:prstGeom prst="roundRect">
          <a:avLst/>
        </a:prstGeom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6D583-4F34-4156-B716-EFA5AA4A7989}">
      <dsp:nvSpPr>
        <dsp:cNvPr id="0" name=""/>
        <dsp:cNvSpPr/>
      </dsp:nvSpPr>
      <dsp:spPr>
        <a:xfrm>
          <a:off x="5147" y="2135656"/>
          <a:ext cx="1776037" cy="658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Insight and segmentation that include wider stakeholders and future impacts.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7" y="2135656"/>
        <a:ext cx="1776037" cy="658909"/>
      </dsp:txXfrm>
    </dsp:sp>
    <dsp:sp modelId="{35C34178-C22D-48DA-AF0E-482F2E6BCAE3}">
      <dsp:nvSpPr>
        <dsp:cNvPr id="0" name=""/>
        <dsp:cNvSpPr/>
      </dsp:nvSpPr>
      <dsp:spPr>
        <a:xfrm>
          <a:off x="1958863" y="911966"/>
          <a:ext cx="1776037" cy="1223689"/>
        </a:xfrm>
        <a:prstGeom prst="roundRect">
          <a:avLst/>
        </a:prstGeom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4B9741-00D2-43EB-AC95-9D39F632A3C6}">
      <dsp:nvSpPr>
        <dsp:cNvPr id="0" name=""/>
        <dsp:cNvSpPr/>
      </dsp:nvSpPr>
      <dsp:spPr>
        <a:xfrm>
          <a:off x="1958863" y="2135656"/>
          <a:ext cx="1776037" cy="658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Sustainable product lifecycle: design, sourcing, usage, and end-of-life/circularity.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58863" y="2135656"/>
        <a:ext cx="1776037" cy="658909"/>
      </dsp:txXfrm>
    </dsp:sp>
    <dsp:sp modelId="{6BDC9163-8630-4B1E-A4BD-FA3A8285ABF2}">
      <dsp:nvSpPr>
        <dsp:cNvPr id="0" name=""/>
        <dsp:cNvSpPr/>
      </dsp:nvSpPr>
      <dsp:spPr>
        <a:xfrm>
          <a:off x="3912579" y="911966"/>
          <a:ext cx="1776037" cy="1223689"/>
        </a:xfrm>
        <a:prstGeom prst="roundRect">
          <a:avLst/>
        </a:prstGeom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291733-5FA4-4E53-9574-D0DFC009F723}">
      <dsp:nvSpPr>
        <dsp:cNvPr id="0" name=""/>
        <dsp:cNvSpPr/>
      </dsp:nvSpPr>
      <dsp:spPr>
        <a:xfrm>
          <a:off x="3912579" y="2135656"/>
          <a:ext cx="1776037" cy="658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Transparent claims with measurable impact goals to avoid greenwashing.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12579" y="2135656"/>
        <a:ext cx="1776037" cy="658909"/>
      </dsp:txXfrm>
    </dsp:sp>
    <dsp:sp modelId="{236C02CA-14A8-43DD-8B8D-B94BBDE4ADD1}">
      <dsp:nvSpPr>
        <dsp:cNvPr id="0" name=""/>
        <dsp:cNvSpPr/>
      </dsp:nvSpPr>
      <dsp:spPr>
        <a:xfrm>
          <a:off x="5866295" y="911966"/>
          <a:ext cx="1776037" cy="1223689"/>
        </a:xfrm>
        <a:prstGeom prst="roundRect">
          <a:avLst/>
        </a:prstGeom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01AE7-128F-402E-B388-14D423C85039}">
      <dsp:nvSpPr>
        <dsp:cNvPr id="0" name=""/>
        <dsp:cNvSpPr/>
      </dsp:nvSpPr>
      <dsp:spPr>
        <a:xfrm>
          <a:off x="5866295" y="2135656"/>
          <a:ext cx="1776037" cy="658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Partnerships with NGOs, communities, suppliers, and regulators for shared value.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66295" y="2135656"/>
        <a:ext cx="1776037" cy="658909"/>
      </dsp:txXfrm>
    </dsp:sp>
    <dsp:sp modelId="{2468D38F-11D4-473D-ABA3-166FEA148A8F}">
      <dsp:nvSpPr>
        <dsp:cNvPr id="0" name=""/>
        <dsp:cNvSpPr/>
      </dsp:nvSpPr>
      <dsp:spPr>
        <a:xfrm>
          <a:off x="7820011" y="911966"/>
          <a:ext cx="1776037" cy="1223689"/>
        </a:xfrm>
        <a:prstGeom prst="roundRect">
          <a:avLst/>
        </a:prstGeom>
        <a:blipFill rotWithShape="1">
          <a:blip xmlns:r="http://schemas.openxmlformats.org/officeDocument/2006/relationships" r:embed="rId1"/>
          <a:srcRect/>
          <a:stretch>
            <a:fillRect l="-2000" r="-2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50033-FEAB-4F69-9EEE-7739711F86D7}">
      <dsp:nvSpPr>
        <dsp:cNvPr id="0" name=""/>
        <dsp:cNvSpPr/>
      </dsp:nvSpPr>
      <dsp:spPr>
        <a:xfrm>
          <a:off x="7820011" y="2135656"/>
          <a:ext cx="1776037" cy="658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Governance and metrics: materiality, brand trust, NPS/retention, and verified impact.</a:t>
          </a:r>
          <a:endParaRPr lang="en-GB" sz="1600" b="1" kern="1200" dirty="0">
            <a:solidFill>
              <a:srgbClr val="00206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20011" y="2135656"/>
        <a:ext cx="1776037" cy="658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3CB661-B248-4D3C-8CCE-5E303CCF35A1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46E863-7E0D-4952-A124-BCA58310E8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965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46E863-7E0D-4952-A124-BCA58310E8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41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9194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257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9827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410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7164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8590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890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3865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684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52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99669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6854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03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63089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41425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0564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726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0E648D4-96CB-48B9-9BEC-D2DFA5F64E22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261E49F-E23E-4B0F-84E7-AC2A21EFC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08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evalprogplan.2021.101965" TargetMode="External"/><Relationship Id="rId2" Type="http://schemas.openxmlformats.org/officeDocument/2006/relationships/hyperlink" Target="https://doi.org/10.1108/03090560210423014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226A40-22CC-40E5-9EC4-5163536C6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BB9B7D3-101C-4F55-A956-62DA4AAD4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3BD5441-821C-4091-8DDD-A4A56A6FC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FC6E877-1BD2-4856-8FFD-250D27C158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F64C008A-2A32-4626-A83A-16A984F88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75D67EF-62E2-43F5-8005-7A7A319D05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586349A-44A7-467B-8410-71530CF98C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2619" y="4404852"/>
            <a:ext cx="9989677" cy="105474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FF0000"/>
                </a:solidFill>
                <a:latin typeface="Arial Black" panose="020B0A04020102020204" pitchFamily="34" charset="0"/>
              </a:rPr>
              <a:t>Most effective model for Business in 2025 </a:t>
            </a:r>
            <a:endParaRPr lang="en-GB" sz="40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7CFB8E-C02D-C40E-F6B4-6E5AE1F031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8448" y="5565530"/>
            <a:ext cx="9603727" cy="40550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 Black" panose="020B0A04020102020204" pitchFamily="34" charset="0"/>
              </a:rPr>
              <a:t>Ana Petronela Radulea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D2CA3DB-2141-4DE2-9F8A-9E5561DDF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11086" y="1092200"/>
            <a:ext cx="8962768" cy="3128346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go with text and a circle&#10;&#10;AI-generated content may be incorrect.">
            <a:extLst>
              <a:ext uri="{FF2B5EF4-FFF2-40B4-BE49-F238E27FC236}">
                <a16:creationId xmlns:a16="http://schemas.microsoft.com/office/drawing/2014/main" id="{E807ABE5-922C-2A84-3D53-F5180EEEB5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7059" y="1257341"/>
            <a:ext cx="2922260" cy="2798064"/>
          </a:xfrm>
          <a:prstGeom prst="rect">
            <a:avLst/>
          </a:prstGeom>
        </p:spPr>
      </p:pic>
      <p:pic>
        <p:nvPicPr>
          <p:cNvPr id="5" name="Picture 4" descr="A diagram of different colored circles&#10;&#10;AI-generated content may be incorrect.">
            <a:extLst>
              <a:ext uri="{FF2B5EF4-FFF2-40B4-BE49-F238E27FC236}">
                <a16:creationId xmlns:a16="http://schemas.microsoft.com/office/drawing/2014/main" id="{52CBFEED-6993-6444-5886-92BC17FB17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0438" y="1257341"/>
            <a:ext cx="2448306" cy="2798064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214B64F-D291-4308-B071-A2678ED78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64080" y="5518838"/>
            <a:ext cx="78638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3931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59B9C-5F9F-E122-9C81-1EE4CA33B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solidFill>
                  <a:srgbClr val="FF0000"/>
                </a:solidFill>
                <a:latin typeface="Arial Black" panose="020B0A04020102020204" pitchFamily="34" charset="0"/>
              </a:rPr>
              <a:t>Concept Overview: Societal Marketing Concept (SMC)</a:t>
            </a:r>
            <a:endParaRPr lang="en-GB" sz="3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09D8DD5-A354-6668-E87E-46D70AC568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585344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738641C3-30BA-8B7D-B54B-AA56AE87023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21411" y="73171"/>
            <a:ext cx="1898219" cy="1817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706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3B2B9-BFE4-4CAD-9CA3-308D79898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C00000"/>
                </a:solidFill>
                <a:latin typeface="Arial Black" panose="020B0A04020102020204" pitchFamily="34" charset="0"/>
              </a:rPr>
              <a:t>Key Features of SMC in Practice</a:t>
            </a:r>
            <a:endParaRPr lang="en-GB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59C4B6E-1B16-824C-967B-55998C5B1D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5552504"/>
              </p:ext>
            </p:extLst>
          </p:nvPr>
        </p:nvGraphicFramePr>
        <p:xfrm>
          <a:off x="1295401" y="2169335"/>
          <a:ext cx="9601196" cy="3706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7E7808AD-920D-F3BA-61BE-5EC1085A80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25907" y="155125"/>
            <a:ext cx="1444172" cy="1383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539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E66D3F-14EA-4BCD-819B-EEF581746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9D3EDE-CC3B-4573-A04B-26F32F1B2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700D0D4B-CC81-434D-B595-71AA69192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8047919-8C66-4EF3-9979-FB7112EB6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C00195C4-7BCF-469C-A003-AC2F0D2F9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CEE82425-33CD-4CF1-9623-91BECE687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AE21D7-C12C-8803-DF46-F4ABCE248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5004945" cy="131962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FF0000"/>
                </a:solidFill>
                <a:latin typeface="Arial Black" panose="020B0A04020102020204" pitchFamily="34" charset="0"/>
              </a:rPr>
              <a:t>Why SMC Fits Business in 2025</a:t>
            </a:r>
            <a:endParaRPr lang="en-GB" sz="40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D5289D1-D3B7-4C53-823E-280A79C0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8ADAD4-CE8D-25D9-6127-4E07E670D4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483580"/>
            <a:ext cx="3876801" cy="3712036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456CE10-0EE3-4503-ACF3-1D53A6FDB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F59CB-3AE7-4CA2-6BD3-8CCDA09A3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Stricter standards and public accountability necessitate growth that is credible and responsible. 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mitigates brand reputation risk, regulatory risk, and supply-chain risk; protects license to operate. 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Differentiates the brand and can elevate pricing power and loyalty across segments.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Attracts and retain talent from the workforce that seeks out purpose-led, ethical employers.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Guides ethical data/AI use; nurtures long-lasting, trusted relationship with your customers.</a:t>
            </a:r>
            <a:endParaRPr lang="en-GB" sz="15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609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243A1-40ED-3818-55EF-A3DA17B2E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rgbClr val="C00000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DC20B-73D4-7621-4BB0-283FBCDB2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Crane, A., &amp; Desmond, J. (2002). Societal marketing and morality.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Marketing, 36(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5/6), 548–569.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https://doi.org/10.1108/03090560210423014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Farrukh, M., Raza, A., Meng, F., Wu, Y., &amp; Gu, Z. (2021). Shaping social marketing research: A retrospective of the Journal of Social Marketing.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Social Marketing, 11(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4), 523–548.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Kotler, P., &amp; Zaltman, G. (1971). Social marketing: An approach to planned social change.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Marketing, 35(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3), 3–12.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Nosi, C., D’Agostino, A., Pratesi, C. A., &amp; Barbarossa, C. (2021). Evaluating a social marketing campaign on healthy nutrition and lifestyle among primary-school children: A mixed-method research design.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Evaluation and Program Planning,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89, 101965.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https://doi.org/10.1016/j.evalprogplan.2021.101965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Siaw, C. A. (2025). Marketing with a social conscience: Strategic windows for aligning societal marketing with corporate identity.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Strategy &amp; Leadership, 53(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1), 84–102.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2EBA2D-3307-BE60-737B-F84BA69E2C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5640" y="136234"/>
            <a:ext cx="1563990" cy="149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5594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150</TotalTime>
  <Words>443</Words>
  <Application>Microsoft Office PowerPoint</Application>
  <PresentationFormat>Widescreen</PresentationFormat>
  <Paragraphs>27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Arial</vt:lpstr>
      <vt:lpstr>Arial Black</vt:lpstr>
      <vt:lpstr>Garamond</vt:lpstr>
      <vt:lpstr>Organic</vt:lpstr>
      <vt:lpstr>Most effective model for Business in 2025 </vt:lpstr>
      <vt:lpstr>Concept Overview: Societal Marketing Concept (SMC)</vt:lpstr>
      <vt:lpstr>Key Features of SMC in Practice</vt:lpstr>
      <vt:lpstr>Why SMC Fits Business in 2025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2025-10-15T15:30:55Z</dcterms:created>
  <dcterms:modified xsi:type="dcterms:W3CDTF">2025-10-15T18:01:41Z</dcterms:modified>
</cp:coreProperties>
</file>