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46"/>
  </p:notesMasterIdLst>
  <p:sldIdLst>
    <p:sldId id="281" r:id="rId2"/>
    <p:sldId id="282" r:id="rId3"/>
    <p:sldId id="283" r:id="rId4"/>
    <p:sldId id="285" r:id="rId5"/>
    <p:sldId id="284" r:id="rId6"/>
    <p:sldId id="290" r:id="rId7"/>
    <p:sldId id="297" r:id="rId8"/>
    <p:sldId id="298" r:id="rId9"/>
    <p:sldId id="278" r:id="rId10"/>
    <p:sldId id="301" r:id="rId11"/>
    <p:sldId id="302" r:id="rId12"/>
    <p:sldId id="280" r:id="rId13"/>
    <p:sldId id="264" r:id="rId14"/>
    <p:sldId id="258" r:id="rId15"/>
    <p:sldId id="263" r:id="rId16"/>
    <p:sldId id="265" r:id="rId17"/>
    <p:sldId id="266" r:id="rId18"/>
    <p:sldId id="267" r:id="rId19"/>
    <p:sldId id="268" r:id="rId20"/>
    <p:sldId id="269" r:id="rId21"/>
    <p:sldId id="270" r:id="rId22"/>
    <p:sldId id="271" r:id="rId23"/>
    <p:sldId id="272" r:id="rId24"/>
    <p:sldId id="273" r:id="rId25"/>
    <p:sldId id="274" r:id="rId26"/>
    <p:sldId id="276" r:id="rId27"/>
    <p:sldId id="256" r:id="rId28"/>
    <p:sldId id="261" r:id="rId29"/>
    <p:sldId id="262" r:id="rId30"/>
    <p:sldId id="275" r:id="rId31"/>
    <p:sldId id="277" r:id="rId32"/>
    <p:sldId id="303" r:id="rId33"/>
    <p:sldId id="286" r:id="rId34"/>
    <p:sldId id="287" r:id="rId35"/>
    <p:sldId id="288" r:id="rId36"/>
    <p:sldId id="289" r:id="rId37"/>
    <p:sldId id="292" r:id="rId38"/>
    <p:sldId id="293" r:id="rId39"/>
    <p:sldId id="294" r:id="rId40"/>
    <p:sldId id="295" r:id="rId41"/>
    <p:sldId id="296" r:id="rId42"/>
    <p:sldId id="300" r:id="rId43"/>
    <p:sldId id="299" r:id="rId44"/>
    <p:sldId id="27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50F19-56A4-2543-8DF1-8BF7E3FA9E60}" v="3490" dt="2022-05-04T09:02:38.008"/>
    <p1510:client id="{919766E5-F665-C7AD-9032-2CE446C49758}" v="335" dt="2022-05-04T08:11:27.804"/>
    <p1510:client id="{D8C42DDD-CD2D-7912-9486-0FF9F1C83307}" v="1905" dt="2022-05-04T08:18:32.825"/>
    <p1510:client id="{E3636365-3AB9-86E0-CB15-51F7683D0411}" v="4505" dt="2022-05-04T08:15:08.417"/>
    <p1510:client id="{FA2022B1-79AC-708D-C2DF-CE245AEC0C8F}" v="214" dt="2022-05-03T19:22:28.556"/>
    <p1510:client id="{FA21D5A9-DEC8-7F4E-5E38-B8ECADFD8EF8}" v="15" dt="2022-05-03T22:00:37.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3"/>
  </p:normalViewPr>
  <p:slideViewPr>
    <p:cSldViewPr snapToGrid="0">
      <p:cViewPr varScale="1">
        <p:scale>
          <a:sx n="90" d="100"/>
          <a:sy n="90" d="100"/>
        </p:scale>
        <p:origin x="89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98E997-7588-471F-8EF7-8A91313FDB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FAD83D-39D7-4F70-BBB9-4BE30F869F83}">
      <dgm:prSet/>
      <dgm:spPr/>
      <dgm:t>
        <a:bodyPr/>
        <a:lstStyle/>
        <a:p>
          <a:r>
            <a:rPr lang="en-US"/>
            <a:t>1. Introduction</a:t>
          </a:r>
        </a:p>
      </dgm:t>
    </dgm:pt>
    <dgm:pt modelId="{819CC786-C572-4313-916A-6B2CEF0FAA01}" type="parTrans" cxnId="{EAA46A6A-8508-463C-807A-5181145851D3}">
      <dgm:prSet/>
      <dgm:spPr/>
      <dgm:t>
        <a:bodyPr/>
        <a:lstStyle/>
        <a:p>
          <a:endParaRPr lang="en-US"/>
        </a:p>
      </dgm:t>
    </dgm:pt>
    <dgm:pt modelId="{FFE9CD2D-6AA6-4D79-B16D-D7E02F9A51B4}" type="sibTrans" cxnId="{EAA46A6A-8508-463C-807A-5181145851D3}">
      <dgm:prSet/>
      <dgm:spPr/>
      <dgm:t>
        <a:bodyPr/>
        <a:lstStyle/>
        <a:p>
          <a:endParaRPr lang="en-US"/>
        </a:p>
      </dgm:t>
    </dgm:pt>
    <dgm:pt modelId="{21966EC9-9813-42FB-A504-EFE6D0717B02}">
      <dgm:prSet/>
      <dgm:spPr/>
      <dgm:t>
        <a:bodyPr/>
        <a:lstStyle/>
        <a:p>
          <a:r>
            <a:rPr lang="en-US"/>
            <a:t>2. Brief</a:t>
          </a:r>
        </a:p>
      </dgm:t>
    </dgm:pt>
    <dgm:pt modelId="{C37D872E-FBFF-4A01-AE2E-D852CC9F828E}" type="parTrans" cxnId="{1C6FFB73-55D2-49D2-942A-9AD393953578}">
      <dgm:prSet/>
      <dgm:spPr/>
      <dgm:t>
        <a:bodyPr/>
        <a:lstStyle/>
        <a:p>
          <a:endParaRPr lang="en-US"/>
        </a:p>
      </dgm:t>
    </dgm:pt>
    <dgm:pt modelId="{2ADA3B15-54A1-40CF-AB2A-5BFA895D88A6}" type="sibTrans" cxnId="{1C6FFB73-55D2-49D2-942A-9AD393953578}">
      <dgm:prSet/>
      <dgm:spPr/>
      <dgm:t>
        <a:bodyPr/>
        <a:lstStyle/>
        <a:p>
          <a:endParaRPr lang="en-US"/>
        </a:p>
      </dgm:t>
    </dgm:pt>
    <dgm:pt modelId="{AEF85451-636A-4916-98CB-57202B11A03A}">
      <dgm:prSet/>
      <dgm:spPr/>
      <dgm:t>
        <a:bodyPr/>
        <a:lstStyle/>
        <a:p>
          <a:r>
            <a:rPr lang="en-US"/>
            <a:t>3. Design </a:t>
          </a:r>
        </a:p>
      </dgm:t>
    </dgm:pt>
    <dgm:pt modelId="{8CF23CEC-FA37-407D-8986-2B827824E2C9}" type="parTrans" cxnId="{A4ABE875-64D1-47A8-998E-0A434A8645B6}">
      <dgm:prSet/>
      <dgm:spPr/>
      <dgm:t>
        <a:bodyPr/>
        <a:lstStyle/>
        <a:p>
          <a:endParaRPr lang="en-US"/>
        </a:p>
      </dgm:t>
    </dgm:pt>
    <dgm:pt modelId="{DA9D08CF-7379-43E6-B69E-96F2F63CB1A0}" type="sibTrans" cxnId="{A4ABE875-64D1-47A8-998E-0A434A8645B6}">
      <dgm:prSet/>
      <dgm:spPr/>
      <dgm:t>
        <a:bodyPr/>
        <a:lstStyle/>
        <a:p>
          <a:endParaRPr lang="en-US"/>
        </a:p>
      </dgm:t>
    </dgm:pt>
    <dgm:pt modelId="{1B90F6A0-E88F-479C-B67A-4EACCA019E94}">
      <dgm:prSet/>
      <dgm:spPr/>
      <dgm:t>
        <a:bodyPr/>
        <a:lstStyle/>
        <a:p>
          <a:r>
            <a:rPr lang="en-US"/>
            <a:t>4. How the building works &amp; materials used</a:t>
          </a:r>
        </a:p>
      </dgm:t>
    </dgm:pt>
    <dgm:pt modelId="{005A42BB-746F-4CD8-B339-0D61369FBE2B}" type="parTrans" cxnId="{3CAC7267-1EDB-4D36-AA54-E356CC4AE5EE}">
      <dgm:prSet/>
      <dgm:spPr/>
      <dgm:t>
        <a:bodyPr/>
        <a:lstStyle/>
        <a:p>
          <a:endParaRPr lang="en-US"/>
        </a:p>
      </dgm:t>
    </dgm:pt>
    <dgm:pt modelId="{59906731-70B3-43F2-BF9F-D8D7B752ADDD}" type="sibTrans" cxnId="{3CAC7267-1EDB-4D36-AA54-E356CC4AE5EE}">
      <dgm:prSet/>
      <dgm:spPr/>
      <dgm:t>
        <a:bodyPr/>
        <a:lstStyle/>
        <a:p>
          <a:endParaRPr lang="en-US"/>
        </a:p>
      </dgm:t>
    </dgm:pt>
    <dgm:pt modelId="{37E8CF74-64C2-4956-9D81-10B9B73E81AD}">
      <dgm:prSet/>
      <dgm:spPr/>
      <dgm:t>
        <a:bodyPr/>
        <a:lstStyle/>
        <a:p>
          <a:r>
            <a:rPr lang="en-US"/>
            <a:t>5. </a:t>
          </a:r>
          <a:r>
            <a:rPr lang="en-US" err="1"/>
            <a:t>Programme</a:t>
          </a:r>
          <a:r>
            <a:rPr lang="en-US"/>
            <a:t> of works</a:t>
          </a:r>
        </a:p>
      </dgm:t>
    </dgm:pt>
    <dgm:pt modelId="{E2B506E0-0606-4E00-BD37-98750A0463AE}" type="parTrans" cxnId="{C165EB6A-DD89-4DD5-B13B-769B899800B7}">
      <dgm:prSet/>
      <dgm:spPr/>
      <dgm:t>
        <a:bodyPr/>
        <a:lstStyle/>
        <a:p>
          <a:endParaRPr lang="en-US"/>
        </a:p>
      </dgm:t>
    </dgm:pt>
    <dgm:pt modelId="{93F69058-98AB-4845-9123-D248CD5C8653}" type="sibTrans" cxnId="{C165EB6A-DD89-4DD5-B13B-769B899800B7}">
      <dgm:prSet/>
      <dgm:spPr/>
      <dgm:t>
        <a:bodyPr/>
        <a:lstStyle/>
        <a:p>
          <a:endParaRPr lang="en-US"/>
        </a:p>
      </dgm:t>
    </dgm:pt>
    <dgm:pt modelId="{9F453B0D-B37E-4590-A78C-79CF114D3F5E}">
      <dgm:prSet/>
      <dgm:spPr/>
      <dgm:t>
        <a:bodyPr/>
        <a:lstStyle/>
        <a:p>
          <a:r>
            <a:rPr lang="en-US"/>
            <a:t>6. Sustainability</a:t>
          </a:r>
        </a:p>
      </dgm:t>
    </dgm:pt>
    <dgm:pt modelId="{D09EE33B-FAE9-4E00-8BDC-D317C5657439}" type="parTrans" cxnId="{6465979E-8FA5-4E6C-BE97-08E3763318BC}">
      <dgm:prSet/>
      <dgm:spPr/>
      <dgm:t>
        <a:bodyPr/>
        <a:lstStyle/>
        <a:p>
          <a:endParaRPr lang="en-US"/>
        </a:p>
      </dgm:t>
    </dgm:pt>
    <dgm:pt modelId="{C8DDF7FF-58F7-4305-BC14-554EB822484D}" type="sibTrans" cxnId="{6465979E-8FA5-4E6C-BE97-08E3763318BC}">
      <dgm:prSet/>
      <dgm:spPr/>
      <dgm:t>
        <a:bodyPr/>
        <a:lstStyle/>
        <a:p>
          <a:endParaRPr lang="en-US"/>
        </a:p>
      </dgm:t>
    </dgm:pt>
    <dgm:pt modelId="{80743809-454F-4B26-B6EB-A89B8F858739}">
      <dgm:prSet/>
      <dgm:spPr/>
      <dgm:t>
        <a:bodyPr/>
        <a:lstStyle/>
        <a:p>
          <a:r>
            <a:rPr lang="en-US"/>
            <a:t>7. Pricing (Costings &amp; income)</a:t>
          </a:r>
        </a:p>
      </dgm:t>
    </dgm:pt>
    <dgm:pt modelId="{5917FAD8-F6B0-49AB-9821-D53F58B24B84}" type="parTrans" cxnId="{4F79B764-18DF-4A55-AE2C-B497A80AC7E3}">
      <dgm:prSet/>
      <dgm:spPr/>
      <dgm:t>
        <a:bodyPr/>
        <a:lstStyle/>
        <a:p>
          <a:endParaRPr lang="en-US"/>
        </a:p>
      </dgm:t>
    </dgm:pt>
    <dgm:pt modelId="{973B3C9A-2570-43DB-AF2C-9532C00B20A6}" type="sibTrans" cxnId="{4F79B764-18DF-4A55-AE2C-B497A80AC7E3}">
      <dgm:prSet/>
      <dgm:spPr/>
      <dgm:t>
        <a:bodyPr/>
        <a:lstStyle/>
        <a:p>
          <a:endParaRPr lang="en-US"/>
        </a:p>
      </dgm:t>
    </dgm:pt>
    <dgm:pt modelId="{54165AC1-ACD1-422F-AF2E-C080B03CB70D}">
      <dgm:prSet/>
      <dgm:spPr/>
      <dgm:t>
        <a:bodyPr/>
        <a:lstStyle/>
        <a:p>
          <a:r>
            <a:rPr lang="en-US"/>
            <a:t>8. Summary</a:t>
          </a:r>
        </a:p>
      </dgm:t>
    </dgm:pt>
    <dgm:pt modelId="{ED8E9E21-CEF8-4855-9646-4F236BD0B673}" type="parTrans" cxnId="{F4412D87-6175-4463-B5A9-C6B7E7130241}">
      <dgm:prSet/>
      <dgm:spPr/>
      <dgm:t>
        <a:bodyPr/>
        <a:lstStyle/>
        <a:p>
          <a:endParaRPr lang="en-US"/>
        </a:p>
      </dgm:t>
    </dgm:pt>
    <dgm:pt modelId="{07721A11-4B40-4565-9CA0-3F7BB4DF8655}" type="sibTrans" cxnId="{F4412D87-6175-4463-B5A9-C6B7E7130241}">
      <dgm:prSet/>
      <dgm:spPr/>
      <dgm:t>
        <a:bodyPr/>
        <a:lstStyle/>
        <a:p>
          <a:endParaRPr lang="en-US"/>
        </a:p>
      </dgm:t>
    </dgm:pt>
    <dgm:pt modelId="{08302B51-3457-45F9-B823-F5E4684365A1}" type="pres">
      <dgm:prSet presAssocID="{C898E997-7588-471F-8EF7-8A91313FDBBC}" presName="linear" presStyleCnt="0">
        <dgm:presLayoutVars>
          <dgm:animLvl val="lvl"/>
          <dgm:resizeHandles val="exact"/>
        </dgm:presLayoutVars>
      </dgm:prSet>
      <dgm:spPr/>
    </dgm:pt>
    <dgm:pt modelId="{889284B4-CF78-404B-AF01-7374909C19C2}" type="pres">
      <dgm:prSet presAssocID="{C9FAD83D-39D7-4F70-BBB9-4BE30F869F83}" presName="parentText" presStyleLbl="node1" presStyleIdx="0" presStyleCnt="8">
        <dgm:presLayoutVars>
          <dgm:chMax val="0"/>
          <dgm:bulletEnabled val="1"/>
        </dgm:presLayoutVars>
      </dgm:prSet>
      <dgm:spPr/>
    </dgm:pt>
    <dgm:pt modelId="{0948C0F8-0F0F-4E8D-A9D8-32DD51DCFDF3}" type="pres">
      <dgm:prSet presAssocID="{FFE9CD2D-6AA6-4D79-B16D-D7E02F9A51B4}" presName="spacer" presStyleCnt="0"/>
      <dgm:spPr/>
    </dgm:pt>
    <dgm:pt modelId="{35B8FB25-6A30-49F1-BDF1-3873FAD009F0}" type="pres">
      <dgm:prSet presAssocID="{21966EC9-9813-42FB-A504-EFE6D0717B02}" presName="parentText" presStyleLbl="node1" presStyleIdx="1" presStyleCnt="8">
        <dgm:presLayoutVars>
          <dgm:chMax val="0"/>
          <dgm:bulletEnabled val="1"/>
        </dgm:presLayoutVars>
      </dgm:prSet>
      <dgm:spPr/>
    </dgm:pt>
    <dgm:pt modelId="{8F2BF2BF-4397-447F-AA31-00CEFAF2142D}" type="pres">
      <dgm:prSet presAssocID="{2ADA3B15-54A1-40CF-AB2A-5BFA895D88A6}" presName="spacer" presStyleCnt="0"/>
      <dgm:spPr/>
    </dgm:pt>
    <dgm:pt modelId="{877F8855-8D8D-4A92-9CF1-F94528BD961D}" type="pres">
      <dgm:prSet presAssocID="{AEF85451-636A-4916-98CB-57202B11A03A}" presName="parentText" presStyleLbl="node1" presStyleIdx="2" presStyleCnt="8">
        <dgm:presLayoutVars>
          <dgm:chMax val="0"/>
          <dgm:bulletEnabled val="1"/>
        </dgm:presLayoutVars>
      </dgm:prSet>
      <dgm:spPr/>
    </dgm:pt>
    <dgm:pt modelId="{4F8B2901-C469-4968-A57F-B40B5586AD5B}" type="pres">
      <dgm:prSet presAssocID="{DA9D08CF-7379-43E6-B69E-96F2F63CB1A0}" presName="spacer" presStyleCnt="0"/>
      <dgm:spPr/>
    </dgm:pt>
    <dgm:pt modelId="{BAB0D644-2AB9-4623-A03D-782AE15FC0F9}" type="pres">
      <dgm:prSet presAssocID="{1B90F6A0-E88F-479C-B67A-4EACCA019E94}" presName="parentText" presStyleLbl="node1" presStyleIdx="3" presStyleCnt="8">
        <dgm:presLayoutVars>
          <dgm:chMax val="0"/>
          <dgm:bulletEnabled val="1"/>
        </dgm:presLayoutVars>
      </dgm:prSet>
      <dgm:spPr/>
    </dgm:pt>
    <dgm:pt modelId="{DFE21955-7E0C-405C-9CBC-417449F2AE08}" type="pres">
      <dgm:prSet presAssocID="{59906731-70B3-43F2-BF9F-D8D7B752ADDD}" presName="spacer" presStyleCnt="0"/>
      <dgm:spPr/>
    </dgm:pt>
    <dgm:pt modelId="{112419A0-6925-4A8D-9237-24DB7DA63035}" type="pres">
      <dgm:prSet presAssocID="{37E8CF74-64C2-4956-9D81-10B9B73E81AD}" presName="parentText" presStyleLbl="node1" presStyleIdx="4" presStyleCnt="8">
        <dgm:presLayoutVars>
          <dgm:chMax val="0"/>
          <dgm:bulletEnabled val="1"/>
        </dgm:presLayoutVars>
      </dgm:prSet>
      <dgm:spPr/>
    </dgm:pt>
    <dgm:pt modelId="{D12E1B60-1C65-45A7-8A3F-8B436F5022A2}" type="pres">
      <dgm:prSet presAssocID="{93F69058-98AB-4845-9123-D248CD5C8653}" presName="spacer" presStyleCnt="0"/>
      <dgm:spPr/>
    </dgm:pt>
    <dgm:pt modelId="{6A45CF11-F8A3-48E0-BECD-ABE60F339B97}" type="pres">
      <dgm:prSet presAssocID="{9F453B0D-B37E-4590-A78C-79CF114D3F5E}" presName="parentText" presStyleLbl="node1" presStyleIdx="5" presStyleCnt="8">
        <dgm:presLayoutVars>
          <dgm:chMax val="0"/>
          <dgm:bulletEnabled val="1"/>
        </dgm:presLayoutVars>
      </dgm:prSet>
      <dgm:spPr/>
    </dgm:pt>
    <dgm:pt modelId="{4EB59AB3-BE92-49B8-A251-DC8618FEC947}" type="pres">
      <dgm:prSet presAssocID="{C8DDF7FF-58F7-4305-BC14-554EB822484D}" presName="spacer" presStyleCnt="0"/>
      <dgm:spPr/>
    </dgm:pt>
    <dgm:pt modelId="{9A511063-DA76-45D7-96DB-2EE7377F51C3}" type="pres">
      <dgm:prSet presAssocID="{80743809-454F-4B26-B6EB-A89B8F858739}" presName="parentText" presStyleLbl="node1" presStyleIdx="6" presStyleCnt="8">
        <dgm:presLayoutVars>
          <dgm:chMax val="0"/>
          <dgm:bulletEnabled val="1"/>
        </dgm:presLayoutVars>
      </dgm:prSet>
      <dgm:spPr/>
    </dgm:pt>
    <dgm:pt modelId="{5B0C64D6-845C-44BA-8F07-5205DB665183}" type="pres">
      <dgm:prSet presAssocID="{973B3C9A-2570-43DB-AF2C-9532C00B20A6}" presName="spacer" presStyleCnt="0"/>
      <dgm:spPr/>
    </dgm:pt>
    <dgm:pt modelId="{BEF2E553-69D3-46F0-A081-42D0C6ECF517}" type="pres">
      <dgm:prSet presAssocID="{54165AC1-ACD1-422F-AF2E-C080B03CB70D}" presName="parentText" presStyleLbl="node1" presStyleIdx="7" presStyleCnt="8">
        <dgm:presLayoutVars>
          <dgm:chMax val="0"/>
          <dgm:bulletEnabled val="1"/>
        </dgm:presLayoutVars>
      </dgm:prSet>
      <dgm:spPr/>
    </dgm:pt>
  </dgm:ptLst>
  <dgm:cxnLst>
    <dgm:cxn modelId="{C1616C0F-99DE-4CEB-A2DD-38226D64EDAA}" type="presOf" srcId="{54165AC1-ACD1-422F-AF2E-C080B03CB70D}" destId="{BEF2E553-69D3-46F0-A081-42D0C6ECF517}" srcOrd="0" destOrd="0" presId="urn:microsoft.com/office/officeart/2005/8/layout/vList2"/>
    <dgm:cxn modelId="{D7904329-FCE4-4F9E-86C0-4DEC47EE0EAF}" type="presOf" srcId="{1B90F6A0-E88F-479C-B67A-4EACCA019E94}" destId="{BAB0D644-2AB9-4623-A03D-782AE15FC0F9}" srcOrd="0" destOrd="0" presId="urn:microsoft.com/office/officeart/2005/8/layout/vList2"/>
    <dgm:cxn modelId="{DADDAB39-B42E-4313-ABAC-54DA9E0EC678}" type="presOf" srcId="{C898E997-7588-471F-8EF7-8A91313FDBBC}" destId="{08302B51-3457-45F9-B823-F5E4684365A1}" srcOrd="0" destOrd="0" presId="urn:microsoft.com/office/officeart/2005/8/layout/vList2"/>
    <dgm:cxn modelId="{09B48758-C88F-421E-A1EB-64BF0E959FBF}" type="presOf" srcId="{C9FAD83D-39D7-4F70-BBB9-4BE30F869F83}" destId="{889284B4-CF78-404B-AF01-7374909C19C2}" srcOrd="0" destOrd="0" presId="urn:microsoft.com/office/officeart/2005/8/layout/vList2"/>
    <dgm:cxn modelId="{4F79B764-18DF-4A55-AE2C-B497A80AC7E3}" srcId="{C898E997-7588-471F-8EF7-8A91313FDBBC}" destId="{80743809-454F-4B26-B6EB-A89B8F858739}" srcOrd="6" destOrd="0" parTransId="{5917FAD8-F6B0-49AB-9821-D53F58B24B84}" sibTransId="{973B3C9A-2570-43DB-AF2C-9532C00B20A6}"/>
    <dgm:cxn modelId="{3CAC7267-1EDB-4D36-AA54-E356CC4AE5EE}" srcId="{C898E997-7588-471F-8EF7-8A91313FDBBC}" destId="{1B90F6A0-E88F-479C-B67A-4EACCA019E94}" srcOrd="3" destOrd="0" parTransId="{005A42BB-746F-4CD8-B339-0D61369FBE2B}" sibTransId="{59906731-70B3-43F2-BF9F-D8D7B752ADDD}"/>
    <dgm:cxn modelId="{EAA46A6A-8508-463C-807A-5181145851D3}" srcId="{C898E997-7588-471F-8EF7-8A91313FDBBC}" destId="{C9FAD83D-39D7-4F70-BBB9-4BE30F869F83}" srcOrd="0" destOrd="0" parTransId="{819CC786-C572-4313-916A-6B2CEF0FAA01}" sibTransId="{FFE9CD2D-6AA6-4D79-B16D-D7E02F9A51B4}"/>
    <dgm:cxn modelId="{C165EB6A-DD89-4DD5-B13B-769B899800B7}" srcId="{C898E997-7588-471F-8EF7-8A91313FDBBC}" destId="{37E8CF74-64C2-4956-9D81-10B9B73E81AD}" srcOrd="4" destOrd="0" parTransId="{E2B506E0-0606-4E00-BD37-98750A0463AE}" sibTransId="{93F69058-98AB-4845-9123-D248CD5C8653}"/>
    <dgm:cxn modelId="{1C6FFB73-55D2-49D2-942A-9AD393953578}" srcId="{C898E997-7588-471F-8EF7-8A91313FDBBC}" destId="{21966EC9-9813-42FB-A504-EFE6D0717B02}" srcOrd="1" destOrd="0" parTransId="{C37D872E-FBFF-4A01-AE2E-D852CC9F828E}" sibTransId="{2ADA3B15-54A1-40CF-AB2A-5BFA895D88A6}"/>
    <dgm:cxn modelId="{A4ABE875-64D1-47A8-998E-0A434A8645B6}" srcId="{C898E997-7588-471F-8EF7-8A91313FDBBC}" destId="{AEF85451-636A-4916-98CB-57202B11A03A}" srcOrd="2" destOrd="0" parTransId="{8CF23CEC-FA37-407D-8986-2B827824E2C9}" sibTransId="{DA9D08CF-7379-43E6-B69E-96F2F63CB1A0}"/>
    <dgm:cxn modelId="{9A103276-39C9-4DBF-8DDD-36FD782950BD}" type="presOf" srcId="{AEF85451-636A-4916-98CB-57202B11A03A}" destId="{877F8855-8D8D-4A92-9CF1-F94528BD961D}" srcOrd="0" destOrd="0" presId="urn:microsoft.com/office/officeart/2005/8/layout/vList2"/>
    <dgm:cxn modelId="{7FEA5F79-767B-434D-B941-6FEF372AB1F3}" type="presOf" srcId="{37E8CF74-64C2-4956-9D81-10B9B73E81AD}" destId="{112419A0-6925-4A8D-9237-24DB7DA63035}" srcOrd="0" destOrd="0" presId="urn:microsoft.com/office/officeart/2005/8/layout/vList2"/>
    <dgm:cxn modelId="{F3AD9C7C-AF27-4743-9D02-507176176703}" type="presOf" srcId="{9F453B0D-B37E-4590-A78C-79CF114D3F5E}" destId="{6A45CF11-F8A3-48E0-BECD-ABE60F339B97}" srcOrd="0" destOrd="0" presId="urn:microsoft.com/office/officeart/2005/8/layout/vList2"/>
    <dgm:cxn modelId="{F4412D87-6175-4463-B5A9-C6B7E7130241}" srcId="{C898E997-7588-471F-8EF7-8A91313FDBBC}" destId="{54165AC1-ACD1-422F-AF2E-C080B03CB70D}" srcOrd="7" destOrd="0" parTransId="{ED8E9E21-CEF8-4855-9646-4F236BD0B673}" sibTransId="{07721A11-4B40-4565-9CA0-3F7BB4DF8655}"/>
    <dgm:cxn modelId="{6465979E-8FA5-4E6C-BE97-08E3763318BC}" srcId="{C898E997-7588-471F-8EF7-8A91313FDBBC}" destId="{9F453B0D-B37E-4590-A78C-79CF114D3F5E}" srcOrd="5" destOrd="0" parTransId="{D09EE33B-FAE9-4E00-8BDC-D317C5657439}" sibTransId="{C8DDF7FF-58F7-4305-BC14-554EB822484D}"/>
    <dgm:cxn modelId="{3D5A9DC5-AEE3-4FDD-8FA6-ECBE88A0848B}" type="presOf" srcId="{21966EC9-9813-42FB-A504-EFE6D0717B02}" destId="{35B8FB25-6A30-49F1-BDF1-3873FAD009F0}" srcOrd="0" destOrd="0" presId="urn:microsoft.com/office/officeart/2005/8/layout/vList2"/>
    <dgm:cxn modelId="{271BA8F6-39EA-4D00-9960-A881B5AA852D}" type="presOf" srcId="{80743809-454F-4B26-B6EB-A89B8F858739}" destId="{9A511063-DA76-45D7-96DB-2EE7377F51C3}" srcOrd="0" destOrd="0" presId="urn:microsoft.com/office/officeart/2005/8/layout/vList2"/>
    <dgm:cxn modelId="{70C38A8F-A835-4813-9F7F-1F422C389EEA}" type="presParOf" srcId="{08302B51-3457-45F9-B823-F5E4684365A1}" destId="{889284B4-CF78-404B-AF01-7374909C19C2}" srcOrd="0" destOrd="0" presId="urn:microsoft.com/office/officeart/2005/8/layout/vList2"/>
    <dgm:cxn modelId="{8C1304F4-C36E-49AD-BE55-7C0D16062C69}" type="presParOf" srcId="{08302B51-3457-45F9-B823-F5E4684365A1}" destId="{0948C0F8-0F0F-4E8D-A9D8-32DD51DCFDF3}" srcOrd="1" destOrd="0" presId="urn:microsoft.com/office/officeart/2005/8/layout/vList2"/>
    <dgm:cxn modelId="{355969F4-7702-4E50-9EF1-B81A833AB8D8}" type="presParOf" srcId="{08302B51-3457-45F9-B823-F5E4684365A1}" destId="{35B8FB25-6A30-49F1-BDF1-3873FAD009F0}" srcOrd="2" destOrd="0" presId="urn:microsoft.com/office/officeart/2005/8/layout/vList2"/>
    <dgm:cxn modelId="{F25F3BEC-90D8-4A37-A896-AAEEB3BEA1E3}" type="presParOf" srcId="{08302B51-3457-45F9-B823-F5E4684365A1}" destId="{8F2BF2BF-4397-447F-AA31-00CEFAF2142D}" srcOrd="3" destOrd="0" presId="urn:microsoft.com/office/officeart/2005/8/layout/vList2"/>
    <dgm:cxn modelId="{89E66E84-D0B5-43F0-B96E-850EBEEF1D63}" type="presParOf" srcId="{08302B51-3457-45F9-B823-F5E4684365A1}" destId="{877F8855-8D8D-4A92-9CF1-F94528BD961D}" srcOrd="4" destOrd="0" presId="urn:microsoft.com/office/officeart/2005/8/layout/vList2"/>
    <dgm:cxn modelId="{0908F9BD-3340-48F6-9A79-57153B2FD76A}" type="presParOf" srcId="{08302B51-3457-45F9-B823-F5E4684365A1}" destId="{4F8B2901-C469-4968-A57F-B40B5586AD5B}" srcOrd="5" destOrd="0" presId="urn:microsoft.com/office/officeart/2005/8/layout/vList2"/>
    <dgm:cxn modelId="{46CF4753-1E5D-4134-9EBB-2AF2D9688161}" type="presParOf" srcId="{08302B51-3457-45F9-B823-F5E4684365A1}" destId="{BAB0D644-2AB9-4623-A03D-782AE15FC0F9}" srcOrd="6" destOrd="0" presId="urn:microsoft.com/office/officeart/2005/8/layout/vList2"/>
    <dgm:cxn modelId="{D93E920B-22CE-4D63-8BB5-449A43CCC48F}" type="presParOf" srcId="{08302B51-3457-45F9-B823-F5E4684365A1}" destId="{DFE21955-7E0C-405C-9CBC-417449F2AE08}" srcOrd="7" destOrd="0" presId="urn:microsoft.com/office/officeart/2005/8/layout/vList2"/>
    <dgm:cxn modelId="{5952A5F2-7DAB-4B3A-AA1F-BD021E931FDD}" type="presParOf" srcId="{08302B51-3457-45F9-B823-F5E4684365A1}" destId="{112419A0-6925-4A8D-9237-24DB7DA63035}" srcOrd="8" destOrd="0" presId="urn:microsoft.com/office/officeart/2005/8/layout/vList2"/>
    <dgm:cxn modelId="{57613575-9272-485E-8029-C18980FB33B5}" type="presParOf" srcId="{08302B51-3457-45F9-B823-F5E4684365A1}" destId="{D12E1B60-1C65-45A7-8A3F-8B436F5022A2}" srcOrd="9" destOrd="0" presId="urn:microsoft.com/office/officeart/2005/8/layout/vList2"/>
    <dgm:cxn modelId="{FAA0EAC7-35D0-4EC9-9908-31BBAF8B3C39}" type="presParOf" srcId="{08302B51-3457-45F9-B823-F5E4684365A1}" destId="{6A45CF11-F8A3-48E0-BECD-ABE60F339B97}" srcOrd="10" destOrd="0" presId="urn:microsoft.com/office/officeart/2005/8/layout/vList2"/>
    <dgm:cxn modelId="{2E40C3F3-AFFF-474C-A8ED-1781647A3DAB}" type="presParOf" srcId="{08302B51-3457-45F9-B823-F5E4684365A1}" destId="{4EB59AB3-BE92-49B8-A251-DC8618FEC947}" srcOrd="11" destOrd="0" presId="urn:microsoft.com/office/officeart/2005/8/layout/vList2"/>
    <dgm:cxn modelId="{EF83F6E0-7B0E-408E-A2D7-4AAEF451E1B3}" type="presParOf" srcId="{08302B51-3457-45F9-B823-F5E4684365A1}" destId="{9A511063-DA76-45D7-96DB-2EE7377F51C3}" srcOrd="12" destOrd="0" presId="urn:microsoft.com/office/officeart/2005/8/layout/vList2"/>
    <dgm:cxn modelId="{89774547-ED26-4E7B-8137-5E2C84F2A84A}" type="presParOf" srcId="{08302B51-3457-45F9-B823-F5E4684365A1}" destId="{5B0C64D6-845C-44BA-8F07-5205DB665183}" srcOrd="13" destOrd="0" presId="urn:microsoft.com/office/officeart/2005/8/layout/vList2"/>
    <dgm:cxn modelId="{3A2273A7-D503-4CB9-AE1C-79F726CBDF0C}" type="presParOf" srcId="{08302B51-3457-45F9-B823-F5E4684365A1}" destId="{BEF2E553-69D3-46F0-A081-42D0C6ECF51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2F8F84-6C9C-41FB-A155-41BA80DE67C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05FE280-6C74-42FC-BBFB-3E3748921ED1}">
      <dgm:prSet/>
      <dgm:spPr/>
      <dgm:t>
        <a:bodyPr/>
        <a:lstStyle/>
        <a:p>
          <a:pPr>
            <a:lnSpc>
              <a:spcPct val="100000"/>
            </a:lnSpc>
          </a:pPr>
          <a:r>
            <a:rPr lang="en-US"/>
            <a:t>We have designed a three storey accommodation block, with the ground floor being utilised 5x retail units. </a:t>
          </a:r>
        </a:p>
      </dgm:t>
    </dgm:pt>
    <dgm:pt modelId="{8D72CA57-7653-4C85-8774-819DC4EB8AAB}" type="parTrans" cxnId="{F230F187-1310-46DE-AEDB-3C0289961AAE}">
      <dgm:prSet/>
      <dgm:spPr/>
      <dgm:t>
        <a:bodyPr/>
        <a:lstStyle/>
        <a:p>
          <a:endParaRPr lang="en-US"/>
        </a:p>
      </dgm:t>
    </dgm:pt>
    <dgm:pt modelId="{DCF7B162-1E69-4DB7-AD5B-B49AC978A011}" type="sibTrans" cxnId="{F230F187-1310-46DE-AEDB-3C0289961AAE}">
      <dgm:prSet/>
      <dgm:spPr/>
      <dgm:t>
        <a:bodyPr/>
        <a:lstStyle/>
        <a:p>
          <a:endParaRPr lang="en-US"/>
        </a:p>
      </dgm:t>
    </dgm:pt>
    <dgm:pt modelId="{ACC77372-3A5D-46CB-9972-6E994ECEF178}">
      <dgm:prSet/>
      <dgm:spPr/>
      <dgm:t>
        <a:bodyPr/>
        <a:lstStyle/>
        <a:p>
          <a:pPr>
            <a:lnSpc>
              <a:spcPct val="100000"/>
            </a:lnSpc>
          </a:pPr>
          <a:r>
            <a:rPr lang="en-US"/>
            <a:t>Alliance have used a realistic and achievable design and construction methods for this development </a:t>
          </a:r>
        </a:p>
      </dgm:t>
    </dgm:pt>
    <dgm:pt modelId="{3F31E641-3206-436F-9C85-A05E3B941EEB}" type="parTrans" cxnId="{B0728F8D-8565-4B5E-832C-7C29B91071C1}">
      <dgm:prSet/>
      <dgm:spPr/>
      <dgm:t>
        <a:bodyPr/>
        <a:lstStyle/>
        <a:p>
          <a:endParaRPr lang="en-US"/>
        </a:p>
      </dgm:t>
    </dgm:pt>
    <dgm:pt modelId="{8FE99848-CF83-44F4-9F62-6A2DB4C53E2D}" type="sibTrans" cxnId="{B0728F8D-8565-4B5E-832C-7C29B91071C1}">
      <dgm:prSet/>
      <dgm:spPr/>
      <dgm:t>
        <a:bodyPr/>
        <a:lstStyle/>
        <a:p>
          <a:endParaRPr lang="en-US"/>
        </a:p>
      </dgm:t>
    </dgm:pt>
    <dgm:pt modelId="{7FEA479E-4BB1-4668-9794-D21EE5E652E2}">
      <dgm:prSet/>
      <dgm:spPr/>
      <dgm:t>
        <a:bodyPr/>
        <a:lstStyle/>
        <a:p>
          <a:pPr>
            <a:lnSpc>
              <a:spcPct val="100000"/>
            </a:lnSpc>
          </a:pPr>
          <a:r>
            <a:rPr lang="en-US"/>
            <a:t>The design includes are 5x retail units, accommodation communal areas and 84 rooms (60x student rooms and 24x family rooms)</a:t>
          </a:r>
        </a:p>
      </dgm:t>
    </dgm:pt>
    <dgm:pt modelId="{80B95A91-B022-4EE0-982B-38F234174D53}" type="parTrans" cxnId="{2816CDD5-7E53-498B-8391-C29ACB625BA0}">
      <dgm:prSet/>
      <dgm:spPr/>
      <dgm:t>
        <a:bodyPr/>
        <a:lstStyle/>
        <a:p>
          <a:endParaRPr lang="en-US"/>
        </a:p>
      </dgm:t>
    </dgm:pt>
    <dgm:pt modelId="{20D7A9E7-327D-49C0-9812-A7DAA1329527}" type="sibTrans" cxnId="{2816CDD5-7E53-498B-8391-C29ACB625BA0}">
      <dgm:prSet/>
      <dgm:spPr/>
      <dgm:t>
        <a:bodyPr/>
        <a:lstStyle/>
        <a:p>
          <a:endParaRPr lang="en-US"/>
        </a:p>
      </dgm:t>
    </dgm:pt>
    <dgm:pt modelId="{1C8EDBD8-4451-4516-B761-318A17B8D508}">
      <dgm:prSet/>
      <dgm:spPr/>
      <dgm:t>
        <a:bodyPr/>
        <a:lstStyle/>
        <a:p>
          <a:pPr>
            <a:lnSpc>
              <a:spcPct val="100000"/>
            </a:lnSpc>
          </a:pPr>
          <a:r>
            <a:rPr lang="en-US"/>
            <a:t>Alliance have designed the building with sustainability in mind, utilising renewable energy</a:t>
          </a:r>
        </a:p>
      </dgm:t>
    </dgm:pt>
    <dgm:pt modelId="{FDD42E65-E667-490D-9F36-4EC251C9A11D}" type="parTrans" cxnId="{3E595F54-F445-47FF-B508-819E86BB7058}">
      <dgm:prSet/>
      <dgm:spPr/>
      <dgm:t>
        <a:bodyPr/>
        <a:lstStyle/>
        <a:p>
          <a:endParaRPr lang="en-US"/>
        </a:p>
      </dgm:t>
    </dgm:pt>
    <dgm:pt modelId="{92D418BF-C2AA-4D81-8E60-D2FF8576E15D}" type="sibTrans" cxnId="{3E595F54-F445-47FF-B508-819E86BB7058}">
      <dgm:prSet/>
      <dgm:spPr/>
      <dgm:t>
        <a:bodyPr/>
        <a:lstStyle/>
        <a:p>
          <a:endParaRPr lang="en-US"/>
        </a:p>
      </dgm:t>
    </dgm:pt>
    <dgm:pt modelId="{B41F3DF2-1110-4223-A431-9D9C58CF6995}" type="pres">
      <dgm:prSet presAssocID="{3E2F8F84-6C9C-41FB-A155-41BA80DE67C9}" presName="root" presStyleCnt="0">
        <dgm:presLayoutVars>
          <dgm:dir/>
          <dgm:resizeHandles val="exact"/>
        </dgm:presLayoutVars>
      </dgm:prSet>
      <dgm:spPr/>
    </dgm:pt>
    <dgm:pt modelId="{46453C8A-D122-4B1D-A54D-F8416EC92A09}" type="pres">
      <dgm:prSet presAssocID="{F05FE280-6C74-42FC-BBFB-3E3748921ED1}" presName="compNode" presStyleCnt="0"/>
      <dgm:spPr/>
    </dgm:pt>
    <dgm:pt modelId="{C68E56E6-FD8E-4233-8A2C-CA1F27499A41}" type="pres">
      <dgm:prSet presAssocID="{F05FE280-6C74-42FC-BBFB-3E3748921E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09FED7F9-8B74-49F5-983F-9AD41C0F4B09}" type="pres">
      <dgm:prSet presAssocID="{F05FE280-6C74-42FC-BBFB-3E3748921ED1}" presName="spaceRect" presStyleCnt="0"/>
      <dgm:spPr/>
    </dgm:pt>
    <dgm:pt modelId="{981CE38C-DF62-4D31-AE17-B848B581034F}" type="pres">
      <dgm:prSet presAssocID="{F05FE280-6C74-42FC-BBFB-3E3748921ED1}" presName="textRect" presStyleLbl="revTx" presStyleIdx="0" presStyleCnt="4">
        <dgm:presLayoutVars>
          <dgm:chMax val="1"/>
          <dgm:chPref val="1"/>
        </dgm:presLayoutVars>
      </dgm:prSet>
      <dgm:spPr/>
    </dgm:pt>
    <dgm:pt modelId="{2E01E114-9B98-4A90-BBCD-F8FDAD73E246}" type="pres">
      <dgm:prSet presAssocID="{DCF7B162-1E69-4DB7-AD5B-B49AC978A011}" presName="sibTrans" presStyleCnt="0"/>
      <dgm:spPr/>
    </dgm:pt>
    <dgm:pt modelId="{EF9FD482-832C-4CA7-9D9A-BBA44E6F45E6}" type="pres">
      <dgm:prSet presAssocID="{ACC77372-3A5D-46CB-9972-6E994ECEF178}" presName="compNode" presStyleCnt="0"/>
      <dgm:spPr/>
    </dgm:pt>
    <dgm:pt modelId="{C5837F2B-F5C3-4096-9DFD-ABAC16B7DFDD}" type="pres">
      <dgm:prSet presAssocID="{ACC77372-3A5D-46CB-9972-6E994ECEF1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dozer"/>
        </a:ext>
      </dgm:extLst>
    </dgm:pt>
    <dgm:pt modelId="{9B041354-A2D3-4A33-A54B-163851C4F41A}" type="pres">
      <dgm:prSet presAssocID="{ACC77372-3A5D-46CB-9972-6E994ECEF178}" presName="spaceRect" presStyleCnt="0"/>
      <dgm:spPr/>
    </dgm:pt>
    <dgm:pt modelId="{3F7EFBA5-4DBE-4144-B0A4-3F78D963638C}" type="pres">
      <dgm:prSet presAssocID="{ACC77372-3A5D-46CB-9972-6E994ECEF178}" presName="textRect" presStyleLbl="revTx" presStyleIdx="1" presStyleCnt="4">
        <dgm:presLayoutVars>
          <dgm:chMax val="1"/>
          <dgm:chPref val="1"/>
        </dgm:presLayoutVars>
      </dgm:prSet>
      <dgm:spPr/>
    </dgm:pt>
    <dgm:pt modelId="{F2DE297D-4A4A-4AD9-826C-125E7DA27BA4}" type="pres">
      <dgm:prSet presAssocID="{8FE99848-CF83-44F4-9F62-6A2DB4C53E2D}" presName="sibTrans" presStyleCnt="0"/>
      <dgm:spPr/>
    </dgm:pt>
    <dgm:pt modelId="{74495CB5-FAED-4694-B6CF-3E097D81EF43}" type="pres">
      <dgm:prSet presAssocID="{7FEA479E-4BB1-4668-9794-D21EE5E652E2}" presName="compNode" presStyleCnt="0"/>
      <dgm:spPr/>
    </dgm:pt>
    <dgm:pt modelId="{AEE04832-7AD3-4BC7-B3B3-A8142C41DE86}" type="pres">
      <dgm:prSet presAssocID="{7FEA479E-4BB1-4668-9794-D21EE5E652E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ed"/>
        </a:ext>
      </dgm:extLst>
    </dgm:pt>
    <dgm:pt modelId="{A4C1AB2A-C761-4CB1-9B54-D7F28694D119}" type="pres">
      <dgm:prSet presAssocID="{7FEA479E-4BB1-4668-9794-D21EE5E652E2}" presName="spaceRect" presStyleCnt="0"/>
      <dgm:spPr/>
    </dgm:pt>
    <dgm:pt modelId="{90FFB09B-BE8D-4CF2-B512-0490AE863F3F}" type="pres">
      <dgm:prSet presAssocID="{7FEA479E-4BB1-4668-9794-D21EE5E652E2}" presName="textRect" presStyleLbl="revTx" presStyleIdx="2" presStyleCnt="4">
        <dgm:presLayoutVars>
          <dgm:chMax val="1"/>
          <dgm:chPref val="1"/>
        </dgm:presLayoutVars>
      </dgm:prSet>
      <dgm:spPr/>
    </dgm:pt>
    <dgm:pt modelId="{53DE18DC-5980-46F7-9189-E4E7B1F7252A}" type="pres">
      <dgm:prSet presAssocID="{20D7A9E7-327D-49C0-9812-A7DAA1329527}" presName="sibTrans" presStyleCnt="0"/>
      <dgm:spPr/>
    </dgm:pt>
    <dgm:pt modelId="{4292EE81-6A41-4136-A3CF-4FAF337B7A08}" type="pres">
      <dgm:prSet presAssocID="{1C8EDBD8-4451-4516-B761-318A17B8D508}" presName="compNode" presStyleCnt="0"/>
      <dgm:spPr/>
    </dgm:pt>
    <dgm:pt modelId="{6238A29C-1A54-425A-8DE4-6F9FAB1E03E3}" type="pres">
      <dgm:prSet presAssocID="{1C8EDBD8-4451-4516-B761-318A17B8D5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148AA4DE-9499-4811-B56A-42DF514E82AB}" type="pres">
      <dgm:prSet presAssocID="{1C8EDBD8-4451-4516-B761-318A17B8D508}" presName="spaceRect" presStyleCnt="0"/>
      <dgm:spPr/>
    </dgm:pt>
    <dgm:pt modelId="{F1E019C6-A546-4173-B752-7334870BFFD0}" type="pres">
      <dgm:prSet presAssocID="{1C8EDBD8-4451-4516-B761-318A17B8D508}" presName="textRect" presStyleLbl="revTx" presStyleIdx="3" presStyleCnt="4">
        <dgm:presLayoutVars>
          <dgm:chMax val="1"/>
          <dgm:chPref val="1"/>
        </dgm:presLayoutVars>
      </dgm:prSet>
      <dgm:spPr/>
    </dgm:pt>
  </dgm:ptLst>
  <dgm:cxnLst>
    <dgm:cxn modelId="{8167C802-EB6C-4F68-9AB0-D0B3DEBD0DCB}" type="presOf" srcId="{3E2F8F84-6C9C-41FB-A155-41BA80DE67C9}" destId="{B41F3DF2-1110-4223-A431-9D9C58CF6995}" srcOrd="0" destOrd="0" presId="urn:microsoft.com/office/officeart/2018/2/layout/IconLabelList"/>
    <dgm:cxn modelId="{95A76C43-6217-48CD-8BCD-9EB042DF3797}" type="presOf" srcId="{F05FE280-6C74-42FC-BBFB-3E3748921ED1}" destId="{981CE38C-DF62-4D31-AE17-B848B581034F}" srcOrd="0" destOrd="0" presId="urn:microsoft.com/office/officeart/2018/2/layout/IconLabelList"/>
    <dgm:cxn modelId="{3E595F54-F445-47FF-B508-819E86BB7058}" srcId="{3E2F8F84-6C9C-41FB-A155-41BA80DE67C9}" destId="{1C8EDBD8-4451-4516-B761-318A17B8D508}" srcOrd="3" destOrd="0" parTransId="{FDD42E65-E667-490D-9F36-4EC251C9A11D}" sibTransId="{92D418BF-C2AA-4D81-8E60-D2FF8576E15D}"/>
    <dgm:cxn modelId="{1AD86C5F-8E3B-42E6-88FD-46EC35D91B7A}" type="presOf" srcId="{1C8EDBD8-4451-4516-B761-318A17B8D508}" destId="{F1E019C6-A546-4173-B752-7334870BFFD0}" srcOrd="0" destOrd="0" presId="urn:microsoft.com/office/officeart/2018/2/layout/IconLabelList"/>
    <dgm:cxn modelId="{F230F187-1310-46DE-AEDB-3C0289961AAE}" srcId="{3E2F8F84-6C9C-41FB-A155-41BA80DE67C9}" destId="{F05FE280-6C74-42FC-BBFB-3E3748921ED1}" srcOrd="0" destOrd="0" parTransId="{8D72CA57-7653-4C85-8774-819DC4EB8AAB}" sibTransId="{DCF7B162-1E69-4DB7-AD5B-B49AC978A011}"/>
    <dgm:cxn modelId="{B0728F8D-8565-4B5E-832C-7C29B91071C1}" srcId="{3E2F8F84-6C9C-41FB-A155-41BA80DE67C9}" destId="{ACC77372-3A5D-46CB-9972-6E994ECEF178}" srcOrd="1" destOrd="0" parTransId="{3F31E641-3206-436F-9C85-A05E3B941EEB}" sibTransId="{8FE99848-CF83-44F4-9F62-6A2DB4C53E2D}"/>
    <dgm:cxn modelId="{EA2DC78D-6365-416D-AB5A-147183487883}" type="presOf" srcId="{7FEA479E-4BB1-4668-9794-D21EE5E652E2}" destId="{90FFB09B-BE8D-4CF2-B512-0490AE863F3F}" srcOrd="0" destOrd="0" presId="urn:microsoft.com/office/officeart/2018/2/layout/IconLabelList"/>
    <dgm:cxn modelId="{2816CDD5-7E53-498B-8391-C29ACB625BA0}" srcId="{3E2F8F84-6C9C-41FB-A155-41BA80DE67C9}" destId="{7FEA479E-4BB1-4668-9794-D21EE5E652E2}" srcOrd="2" destOrd="0" parTransId="{80B95A91-B022-4EE0-982B-38F234174D53}" sibTransId="{20D7A9E7-327D-49C0-9812-A7DAA1329527}"/>
    <dgm:cxn modelId="{D9B567EA-5D67-415F-9492-62C322F83287}" type="presOf" srcId="{ACC77372-3A5D-46CB-9972-6E994ECEF178}" destId="{3F7EFBA5-4DBE-4144-B0A4-3F78D963638C}" srcOrd="0" destOrd="0" presId="urn:microsoft.com/office/officeart/2018/2/layout/IconLabelList"/>
    <dgm:cxn modelId="{F598805C-B1F3-4941-828E-8B322A0EDBBF}" type="presParOf" srcId="{B41F3DF2-1110-4223-A431-9D9C58CF6995}" destId="{46453C8A-D122-4B1D-A54D-F8416EC92A09}" srcOrd="0" destOrd="0" presId="urn:microsoft.com/office/officeart/2018/2/layout/IconLabelList"/>
    <dgm:cxn modelId="{B623EF8A-4291-45B0-9D2D-4483788885C4}" type="presParOf" srcId="{46453C8A-D122-4B1D-A54D-F8416EC92A09}" destId="{C68E56E6-FD8E-4233-8A2C-CA1F27499A41}" srcOrd="0" destOrd="0" presId="urn:microsoft.com/office/officeart/2018/2/layout/IconLabelList"/>
    <dgm:cxn modelId="{68CCA81E-B853-4429-BC8B-217210E68F88}" type="presParOf" srcId="{46453C8A-D122-4B1D-A54D-F8416EC92A09}" destId="{09FED7F9-8B74-49F5-983F-9AD41C0F4B09}" srcOrd="1" destOrd="0" presId="urn:microsoft.com/office/officeart/2018/2/layout/IconLabelList"/>
    <dgm:cxn modelId="{3D224331-F79E-4624-B325-56B9B98179DC}" type="presParOf" srcId="{46453C8A-D122-4B1D-A54D-F8416EC92A09}" destId="{981CE38C-DF62-4D31-AE17-B848B581034F}" srcOrd="2" destOrd="0" presId="urn:microsoft.com/office/officeart/2018/2/layout/IconLabelList"/>
    <dgm:cxn modelId="{FFD41A7D-2BE3-4595-812F-A67EB8595B60}" type="presParOf" srcId="{B41F3DF2-1110-4223-A431-9D9C58CF6995}" destId="{2E01E114-9B98-4A90-BBCD-F8FDAD73E246}" srcOrd="1" destOrd="0" presId="urn:microsoft.com/office/officeart/2018/2/layout/IconLabelList"/>
    <dgm:cxn modelId="{60E9265D-2F2D-4BD7-BEF0-90F33E21AEA3}" type="presParOf" srcId="{B41F3DF2-1110-4223-A431-9D9C58CF6995}" destId="{EF9FD482-832C-4CA7-9D9A-BBA44E6F45E6}" srcOrd="2" destOrd="0" presId="urn:microsoft.com/office/officeart/2018/2/layout/IconLabelList"/>
    <dgm:cxn modelId="{3CD1EA94-78A6-424E-B8F5-B5AA89677D73}" type="presParOf" srcId="{EF9FD482-832C-4CA7-9D9A-BBA44E6F45E6}" destId="{C5837F2B-F5C3-4096-9DFD-ABAC16B7DFDD}" srcOrd="0" destOrd="0" presId="urn:microsoft.com/office/officeart/2018/2/layout/IconLabelList"/>
    <dgm:cxn modelId="{9AC8E5D8-1519-441E-BB60-1C18D213917A}" type="presParOf" srcId="{EF9FD482-832C-4CA7-9D9A-BBA44E6F45E6}" destId="{9B041354-A2D3-4A33-A54B-163851C4F41A}" srcOrd="1" destOrd="0" presId="urn:microsoft.com/office/officeart/2018/2/layout/IconLabelList"/>
    <dgm:cxn modelId="{C9448227-D0A9-4785-8639-7C8C96DFC84F}" type="presParOf" srcId="{EF9FD482-832C-4CA7-9D9A-BBA44E6F45E6}" destId="{3F7EFBA5-4DBE-4144-B0A4-3F78D963638C}" srcOrd="2" destOrd="0" presId="urn:microsoft.com/office/officeart/2018/2/layout/IconLabelList"/>
    <dgm:cxn modelId="{FFC3BA85-FACA-451B-B513-BF039F1FFEBC}" type="presParOf" srcId="{B41F3DF2-1110-4223-A431-9D9C58CF6995}" destId="{F2DE297D-4A4A-4AD9-826C-125E7DA27BA4}" srcOrd="3" destOrd="0" presId="urn:microsoft.com/office/officeart/2018/2/layout/IconLabelList"/>
    <dgm:cxn modelId="{5C0DFCFC-0D9B-4203-9D84-CA47092B03D4}" type="presParOf" srcId="{B41F3DF2-1110-4223-A431-9D9C58CF6995}" destId="{74495CB5-FAED-4694-B6CF-3E097D81EF43}" srcOrd="4" destOrd="0" presId="urn:microsoft.com/office/officeart/2018/2/layout/IconLabelList"/>
    <dgm:cxn modelId="{ED05252D-11E5-43DE-A05C-31F548E472C2}" type="presParOf" srcId="{74495CB5-FAED-4694-B6CF-3E097D81EF43}" destId="{AEE04832-7AD3-4BC7-B3B3-A8142C41DE86}" srcOrd="0" destOrd="0" presId="urn:microsoft.com/office/officeart/2018/2/layout/IconLabelList"/>
    <dgm:cxn modelId="{5F0EDD7B-6F5F-4CE3-933F-7B221146EF11}" type="presParOf" srcId="{74495CB5-FAED-4694-B6CF-3E097D81EF43}" destId="{A4C1AB2A-C761-4CB1-9B54-D7F28694D119}" srcOrd="1" destOrd="0" presId="urn:microsoft.com/office/officeart/2018/2/layout/IconLabelList"/>
    <dgm:cxn modelId="{2FF8B540-3A0B-4CAC-96D8-1E523FA043F8}" type="presParOf" srcId="{74495CB5-FAED-4694-B6CF-3E097D81EF43}" destId="{90FFB09B-BE8D-4CF2-B512-0490AE863F3F}" srcOrd="2" destOrd="0" presId="urn:microsoft.com/office/officeart/2018/2/layout/IconLabelList"/>
    <dgm:cxn modelId="{5374B61B-2DB9-4DEF-855D-DA839A3AF698}" type="presParOf" srcId="{B41F3DF2-1110-4223-A431-9D9C58CF6995}" destId="{53DE18DC-5980-46F7-9189-E4E7B1F7252A}" srcOrd="5" destOrd="0" presId="urn:microsoft.com/office/officeart/2018/2/layout/IconLabelList"/>
    <dgm:cxn modelId="{C4A31F41-AE94-4A29-BD83-BBC29A83BF51}" type="presParOf" srcId="{B41F3DF2-1110-4223-A431-9D9C58CF6995}" destId="{4292EE81-6A41-4136-A3CF-4FAF337B7A08}" srcOrd="6" destOrd="0" presId="urn:microsoft.com/office/officeart/2018/2/layout/IconLabelList"/>
    <dgm:cxn modelId="{B162EC7A-CB56-4E70-9355-D4EA842C730D}" type="presParOf" srcId="{4292EE81-6A41-4136-A3CF-4FAF337B7A08}" destId="{6238A29C-1A54-425A-8DE4-6F9FAB1E03E3}" srcOrd="0" destOrd="0" presId="urn:microsoft.com/office/officeart/2018/2/layout/IconLabelList"/>
    <dgm:cxn modelId="{654BB073-2A88-44CC-9303-8F3B0D5AC86F}" type="presParOf" srcId="{4292EE81-6A41-4136-A3CF-4FAF337B7A08}" destId="{148AA4DE-9499-4811-B56A-42DF514E82AB}" srcOrd="1" destOrd="0" presId="urn:microsoft.com/office/officeart/2018/2/layout/IconLabelList"/>
    <dgm:cxn modelId="{ADA8994B-D12F-4341-A503-103CFE98A4F6}" type="presParOf" srcId="{4292EE81-6A41-4136-A3CF-4FAF337B7A08}" destId="{F1E019C6-A546-4173-B752-7334870BFF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164686-3849-4278-8DCA-D66F201DAA98}"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C49AA026-D849-488D-AAEA-7089A4B131BC}">
      <dgm:prSet/>
      <dgm:spPr/>
      <dgm:t>
        <a:bodyPr/>
        <a:lstStyle/>
        <a:p>
          <a:r>
            <a:rPr lang="en-GB"/>
            <a:t>SA1 Student Accommodation is to be constructed from structural steel members. </a:t>
          </a:r>
          <a:endParaRPr lang="en-US"/>
        </a:p>
      </dgm:t>
    </dgm:pt>
    <dgm:pt modelId="{9AE781C8-0D0F-4FC0-9DCB-AF77601B701C}" type="parTrans" cxnId="{FD375183-E910-4441-981C-B7B73D97383D}">
      <dgm:prSet/>
      <dgm:spPr/>
      <dgm:t>
        <a:bodyPr/>
        <a:lstStyle/>
        <a:p>
          <a:endParaRPr lang="en-US"/>
        </a:p>
      </dgm:t>
    </dgm:pt>
    <dgm:pt modelId="{1D18381F-8028-4D05-B66A-E5A519FB243D}" type="sibTrans" cxnId="{FD375183-E910-4441-981C-B7B73D97383D}">
      <dgm:prSet/>
      <dgm:spPr/>
      <dgm:t>
        <a:bodyPr/>
        <a:lstStyle/>
        <a:p>
          <a:endParaRPr lang="en-US"/>
        </a:p>
      </dgm:t>
    </dgm:pt>
    <dgm:pt modelId="{611F92D5-9CBA-40E0-AA0D-ED77E46147D5}">
      <dgm:prSet/>
      <dgm:spPr/>
      <dgm:t>
        <a:bodyPr/>
        <a:lstStyle/>
        <a:p>
          <a:r>
            <a:rPr lang="en-GB"/>
            <a:t>structural framing system for the 2-storey building will consist of steel columns, and beam which will be joined together. </a:t>
          </a:r>
          <a:endParaRPr lang="en-US"/>
        </a:p>
      </dgm:t>
    </dgm:pt>
    <dgm:pt modelId="{FF044180-77FD-46EA-862E-A9DB084DA7B0}" type="parTrans" cxnId="{01708431-AF4F-4BCA-A8E6-ED5311BDA1CB}">
      <dgm:prSet/>
      <dgm:spPr/>
      <dgm:t>
        <a:bodyPr/>
        <a:lstStyle/>
        <a:p>
          <a:endParaRPr lang="en-US"/>
        </a:p>
      </dgm:t>
    </dgm:pt>
    <dgm:pt modelId="{4C488E14-7225-40F1-A7D7-1E19FDFACDBB}" type="sibTrans" cxnId="{01708431-AF4F-4BCA-A8E6-ED5311BDA1CB}">
      <dgm:prSet/>
      <dgm:spPr/>
      <dgm:t>
        <a:bodyPr/>
        <a:lstStyle/>
        <a:p>
          <a:endParaRPr lang="en-US"/>
        </a:p>
      </dgm:t>
    </dgm:pt>
    <dgm:pt modelId="{8A8F542F-A849-4A40-BC68-B47ACFF49B60}">
      <dgm:prSet/>
      <dgm:spPr/>
      <dgm:t>
        <a:bodyPr/>
        <a:lstStyle/>
        <a:p>
          <a:r>
            <a:rPr lang="en-GB"/>
            <a:t>These elements of the building are attached to beam foundation which are sat on driven piles and pile caps.</a:t>
          </a:r>
          <a:endParaRPr lang="en-US"/>
        </a:p>
      </dgm:t>
    </dgm:pt>
    <dgm:pt modelId="{28722157-97E0-4B2E-BD20-4E0DC8AE1927}" type="parTrans" cxnId="{76119492-FDA1-4570-929B-D4411C1E78B3}">
      <dgm:prSet/>
      <dgm:spPr/>
      <dgm:t>
        <a:bodyPr/>
        <a:lstStyle/>
        <a:p>
          <a:endParaRPr lang="en-US"/>
        </a:p>
      </dgm:t>
    </dgm:pt>
    <dgm:pt modelId="{9DBC7B2D-4B01-4F81-95D0-3E75C6E56599}" type="sibTrans" cxnId="{76119492-FDA1-4570-929B-D4411C1E78B3}">
      <dgm:prSet/>
      <dgm:spPr/>
      <dgm:t>
        <a:bodyPr/>
        <a:lstStyle/>
        <a:p>
          <a:endParaRPr lang="en-US"/>
        </a:p>
      </dgm:t>
    </dgm:pt>
    <dgm:pt modelId="{3DD8C4B4-6DD4-4FD5-B8CA-4EA5C02AC004}">
      <dgm:prSet/>
      <dgm:spPr/>
      <dgm:t>
        <a:bodyPr/>
        <a:lstStyle/>
        <a:p>
          <a:r>
            <a:rPr lang="en-GB"/>
            <a:t>A steel composite decking will be placed on storey 1 &amp; 2. This composite decking base will transmit the loads from the columns down to the foundations on each of the floors.</a:t>
          </a:r>
          <a:endParaRPr lang="en-US"/>
        </a:p>
      </dgm:t>
    </dgm:pt>
    <dgm:pt modelId="{897CA44A-0E21-4E0C-83B9-938DB7902243}" type="parTrans" cxnId="{4E346502-320C-49A4-85B2-F60B383BB737}">
      <dgm:prSet/>
      <dgm:spPr/>
      <dgm:t>
        <a:bodyPr/>
        <a:lstStyle/>
        <a:p>
          <a:endParaRPr lang="en-US"/>
        </a:p>
      </dgm:t>
    </dgm:pt>
    <dgm:pt modelId="{D55DBE3F-9DF2-45F6-9305-0E96F27D3881}" type="sibTrans" cxnId="{4E346502-320C-49A4-85B2-F60B383BB737}">
      <dgm:prSet/>
      <dgm:spPr/>
      <dgm:t>
        <a:bodyPr/>
        <a:lstStyle/>
        <a:p>
          <a:endParaRPr lang="en-US"/>
        </a:p>
      </dgm:t>
    </dgm:pt>
    <dgm:pt modelId="{F781F3E2-DF4F-4ED8-9C8D-4DFD49478AE9}">
      <dgm:prSet/>
      <dgm:spPr/>
      <dgm:t>
        <a:bodyPr/>
        <a:lstStyle/>
        <a:p>
          <a:r>
            <a:rPr lang="en-GB"/>
            <a:t>The composite slab consists of </a:t>
          </a:r>
          <a:r>
            <a:rPr lang="en-GB" i="1"/>
            <a:t>profiled steel decking with an in-situ reinforced concrete topping.</a:t>
          </a:r>
          <a:endParaRPr lang="en-US"/>
        </a:p>
      </dgm:t>
    </dgm:pt>
    <dgm:pt modelId="{6967CF11-E4B1-4D01-808F-EBEB05BEC767}" type="parTrans" cxnId="{ED72D14D-4668-4C46-B3EB-52A63D8FAC46}">
      <dgm:prSet/>
      <dgm:spPr/>
      <dgm:t>
        <a:bodyPr/>
        <a:lstStyle/>
        <a:p>
          <a:endParaRPr lang="en-US"/>
        </a:p>
      </dgm:t>
    </dgm:pt>
    <dgm:pt modelId="{81CAC5A2-4787-4D09-B7B5-85E3DEEDC88D}" type="sibTrans" cxnId="{ED72D14D-4668-4C46-B3EB-52A63D8FAC46}">
      <dgm:prSet/>
      <dgm:spPr/>
      <dgm:t>
        <a:bodyPr/>
        <a:lstStyle/>
        <a:p>
          <a:endParaRPr lang="en-US"/>
        </a:p>
      </dgm:t>
    </dgm:pt>
    <dgm:pt modelId="{297C92DC-92A4-4CC7-882C-8E0F80B10133}">
      <dgm:prSet/>
      <dgm:spPr/>
      <dgm:t>
        <a:bodyPr/>
        <a:lstStyle/>
        <a:p>
          <a:r>
            <a:rPr lang="en-GB"/>
            <a:t>The two materials together work compositely providing sufficient shear bond and a permanent formwork for the concrete</a:t>
          </a:r>
          <a:endParaRPr lang="en-US"/>
        </a:p>
      </dgm:t>
    </dgm:pt>
    <dgm:pt modelId="{3A0ACBEF-45EB-424C-A9F6-677D57FD2940}" type="parTrans" cxnId="{85BA5C90-370C-4F8B-9019-85C368C7A66A}">
      <dgm:prSet/>
      <dgm:spPr/>
      <dgm:t>
        <a:bodyPr/>
        <a:lstStyle/>
        <a:p>
          <a:endParaRPr lang="en-US"/>
        </a:p>
      </dgm:t>
    </dgm:pt>
    <dgm:pt modelId="{DB4BEC30-59E9-495E-A385-3F7C4DA0B50E}" type="sibTrans" cxnId="{85BA5C90-370C-4F8B-9019-85C368C7A66A}">
      <dgm:prSet/>
      <dgm:spPr/>
      <dgm:t>
        <a:bodyPr/>
        <a:lstStyle/>
        <a:p>
          <a:endParaRPr lang="en-US"/>
        </a:p>
      </dgm:t>
    </dgm:pt>
    <dgm:pt modelId="{39389933-8C44-43F4-A0B3-1670810135EE}" type="pres">
      <dgm:prSet presAssocID="{D0164686-3849-4278-8DCA-D66F201DAA98}" presName="vert0" presStyleCnt="0">
        <dgm:presLayoutVars>
          <dgm:dir/>
          <dgm:animOne val="branch"/>
          <dgm:animLvl val="lvl"/>
        </dgm:presLayoutVars>
      </dgm:prSet>
      <dgm:spPr/>
    </dgm:pt>
    <dgm:pt modelId="{78314514-280E-4AE6-8692-0ACB8E75E187}" type="pres">
      <dgm:prSet presAssocID="{C49AA026-D849-488D-AAEA-7089A4B131BC}" presName="thickLine" presStyleLbl="alignNode1" presStyleIdx="0" presStyleCnt="6"/>
      <dgm:spPr/>
    </dgm:pt>
    <dgm:pt modelId="{2E144893-9158-40E8-9491-4570CC6F461A}" type="pres">
      <dgm:prSet presAssocID="{C49AA026-D849-488D-AAEA-7089A4B131BC}" presName="horz1" presStyleCnt="0"/>
      <dgm:spPr/>
    </dgm:pt>
    <dgm:pt modelId="{054E772B-DCAB-4448-ADCF-28D7B5515265}" type="pres">
      <dgm:prSet presAssocID="{C49AA026-D849-488D-AAEA-7089A4B131BC}" presName="tx1" presStyleLbl="revTx" presStyleIdx="0" presStyleCnt="6"/>
      <dgm:spPr/>
    </dgm:pt>
    <dgm:pt modelId="{4A8763C6-05D2-4ACA-B9EE-796878603215}" type="pres">
      <dgm:prSet presAssocID="{C49AA026-D849-488D-AAEA-7089A4B131BC}" presName="vert1" presStyleCnt="0"/>
      <dgm:spPr/>
    </dgm:pt>
    <dgm:pt modelId="{80B4378D-3CC7-42BC-9D33-90A856C6F788}" type="pres">
      <dgm:prSet presAssocID="{611F92D5-9CBA-40E0-AA0D-ED77E46147D5}" presName="thickLine" presStyleLbl="alignNode1" presStyleIdx="1" presStyleCnt="6"/>
      <dgm:spPr/>
    </dgm:pt>
    <dgm:pt modelId="{594D581B-4B27-4631-87F0-419A33BA4740}" type="pres">
      <dgm:prSet presAssocID="{611F92D5-9CBA-40E0-AA0D-ED77E46147D5}" presName="horz1" presStyleCnt="0"/>
      <dgm:spPr/>
    </dgm:pt>
    <dgm:pt modelId="{25E7E65A-FA7B-4819-86C3-6E6175AF7B6B}" type="pres">
      <dgm:prSet presAssocID="{611F92D5-9CBA-40E0-AA0D-ED77E46147D5}" presName="tx1" presStyleLbl="revTx" presStyleIdx="1" presStyleCnt="6"/>
      <dgm:spPr/>
    </dgm:pt>
    <dgm:pt modelId="{868BC6FC-9ED2-4E37-BD5B-BCC57B1072C0}" type="pres">
      <dgm:prSet presAssocID="{611F92D5-9CBA-40E0-AA0D-ED77E46147D5}" presName="vert1" presStyleCnt="0"/>
      <dgm:spPr/>
    </dgm:pt>
    <dgm:pt modelId="{A76CA21E-440A-468A-8D1D-B017F5EA5281}" type="pres">
      <dgm:prSet presAssocID="{8A8F542F-A849-4A40-BC68-B47ACFF49B60}" presName="thickLine" presStyleLbl="alignNode1" presStyleIdx="2" presStyleCnt="6"/>
      <dgm:spPr/>
    </dgm:pt>
    <dgm:pt modelId="{470EE6E7-1379-4FEA-A81F-F3608BDAB8AE}" type="pres">
      <dgm:prSet presAssocID="{8A8F542F-A849-4A40-BC68-B47ACFF49B60}" presName="horz1" presStyleCnt="0"/>
      <dgm:spPr/>
    </dgm:pt>
    <dgm:pt modelId="{269A54C4-77F2-446A-AFF7-6057DEE03C91}" type="pres">
      <dgm:prSet presAssocID="{8A8F542F-A849-4A40-BC68-B47ACFF49B60}" presName="tx1" presStyleLbl="revTx" presStyleIdx="2" presStyleCnt="6"/>
      <dgm:spPr/>
    </dgm:pt>
    <dgm:pt modelId="{EF205A9F-CD50-4045-9FDB-7F30293F2268}" type="pres">
      <dgm:prSet presAssocID="{8A8F542F-A849-4A40-BC68-B47ACFF49B60}" presName="vert1" presStyleCnt="0"/>
      <dgm:spPr/>
    </dgm:pt>
    <dgm:pt modelId="{45A26546-E017-460C-AF87-2FC2C6CA8508}" type="pres">
      <dgm:prSet presAssocID="{3DD8C4B4-6DD4-4FD5-B8CA-4EA5C02AC004}" presName="thickLine" presStyleLbl="alignNode1" presStyleIdx="3" presStyleCnt="6"/>
      <dgm:spPr/>
    </dgm:pt>
    <dgm:pt modelId="{E197D9EA-5BFE-40C3-A453-B84B4212AABF}" type="pres">
      <dgm:prSet presAssocID="{3DD8C4B4-6DD4-4FD5-B8CA-4EA5C02AC004}" presName="horz1" presStyleCnt="0"/>
      <dgm:spPr/>
    </dgm:pt>
    <dgm:pt modelId="{981AA6A4-0ACC-4CDA-B02A-6BD5908C7BA6}" type="pres">
      <dgm:prSet presAssocID="{3DD8C4B4-6DD4-4FD5-B8CA-4EA5C02AC004}" presName="tx1" presStyleLbl="revTx" presStyleIdx="3" presStyleCnt="6"/>
      <dgm:spPr/>
    </dgm:pt>
    <dgm:pt modelId="{507A1F54-4A8B-45CB-A38F-E79B5DCCE8B5}" type="pres">
      <dgm:prSet presAssocID="{3DD8C4B4-6DD4-4FD5-B8CA-4EA5C02AC004}" presName="vert1" presStyleCnt="0"/>
      <dgm:spPr/>
    </dgm:pt>
    <dgm:pt modelId="{5CB0E718-E74D-491E-8149-4364380CFE97}" type="pres">
      <dgm:prSet presAssocID="{F781F3E2-DF4F-4ED8-9C8D-4DFD49478AE9}" presName="thickLine" presStyleLbl="alignNode1" presStyleIdx="4" presStyleCnt="6"/>
      <dgm:spPr/>
    </dgm:pt>
    <dgm:pt modelId="{218CF79F-F900-46CB-8C2B-C8F0D9066235}" type="pres">
      <dgm:prSet presAssocID="{F781F3E2-DF4F-4ED8-9C8D-4DFD49478AE9}" presName="horz1" presStyleCnt="0"/>
      <dgm:spPr/>
    </dgm:pt>
    <dgm:pt modelId="{7BB64A46-9EFB-47BC-B72F-584ADCB3A011}" type="pres">
      <dgm:prSet presAssocID="{F781F3E2-DF4F-4ED8-9C8D-4DFD49478AE9}" presName="tx1" presStyleLbl="revTx" presStyleIdx="4" presStyleCnt="6"/>
      <dgm:spPr/>
    </dgm:pt>
    <dgm:pt modelId="{945FA845-98C8-4F40-A18E-2D4CA279DA64}" type="pres">
      <dgm:prSet presAssocID="{F781F3E2-DF4F-4ED8-9C8D-4DFD49478AE9}" presName="vert1" presStyleCnt="0"/>
      <dgm:spPr/>
    </dgm:pt>
    <dgm:pt modelId="{A11B5D21-A7C8-4B3C-99DB-FA2C033A5ACD}" type="pres">
      <dgm:prSet presAssocID="{297C92DC-92A4-4CC7-882C-8E0F80B10133}" presName="thickLine" presStyleLbl="alignNode1" presStyleIdx="5" presStyleCnt="6"/>
      <dgm:spPr/>
    </dgm:pt>
    <dgm:pt modelId="{6392D475-4B34-4951-AD03-86229608456D}" type="pres">
      <dgm:prSet presAssocID="{297C92DC-92A4-4CC7-882C-8E0F80B10133}" presName="horz1" presStyleCnt="0"/>
      <dgm:spPr/>
    </dgm:pt>
    <dgm:pt modelId="{8D09A306-2EC4-4F72-988B-8E68B9A31A2B}" type="pres">
      <dgm:prSet presAssocID="{297C92DC-92A4-4CC7-882C-8E0F80B10133}" presName="tx1" presStyleLbl="revTx" presStyleIdx="5" presStyleCnt="6"/>
      <dgm:spPr/>
    </dgm:pt>
    <dgm:pt modelId="{B26404F4-8C23-4492-8459-A5CBDAD6FFDA}" type="pres">
      <dgm:prSet presAssocID="{297C92DC-92A4-4CC7-882C-8E0F80B10133}" presName="vert1" presStyleCnt="0"/>
      <dgm:spPr/>
    </dgm:pt>
  </dgm:ptLst>
  <dgm:cxnLst>
    <dgm:cxn modelId="{4E346502-320C-49A4-85B2-F60B383BB737}" srcId="{D0164686-3849-4278-8DCA-D66F201DAA98}" destId="{3DD8C4B4-6DD4-4FD5-B8CA-4EA5C02AC004}" srcOrd="3" destOrd="0" parTransId="{897CA44A-0E21-4E0C-83B9-938DB7902243}" sibTransId="{D55DBE3F-9DF2-45F6-9305-0E96F27D3881}"/>
    <dgm:cxn modelId="{01708431-AF4F-4BCA-A8E6-ED5311BDA1CB}" srcId="{D0164686-3849-4278-8DCA-D66F201DAA98}" destId="{611F92D5-9CBA-40E0-AA0D-ED77E46147D5}" srcOrd="1" destOrd="0" parTransId="{FF044180-77FD-46EA-862E-A9DB084DA7B0}" sibTransId="{4C488E14-7225-40F1-A7D7-1E19FDFACDBB}"/>
    <dgm:cxn modelId="{ED72D14D-4668-4C46-B3EB-52A63D8FAC46}" srcId="{D0164686-3849-4278-8DCA-D66F201DAA98}" destId="{F781F3E2-DF4F-4ED8-9C8D-4DFD49478AE9}" srcOrd="4" destOrd="0" parTransId="{6967CF11-E4B1-4D01-808F-EBEB05BEC767}" sibTransId="{81CAC5A2-4787-4D09-B7B5-85E3DEEDC88D}"/>
    <dgm:cxn modelId="{7C25FB57-1FAE-482F-8614-AA98D5EC72B1}" type="presOf" srcId="{8A8F542F-A849-4A40-BC68-B47ACFF49B60}" destId="{269A54C4-77F2-446A-AFF7-6057DEE03C91}" srcOrd="0" destOrd="0" presId="urn:microsoft.com/office/officeart/2008/layout/LinedList"/>
    <dgm:cxn modelId="{1B92246B-DE64-45BF-A120-322F04F87D73}" type="presOf" srcId="{D0164686-3849-4278-8DCA-D66F201DAA98}" destId="{39389933-8C44-43F4-A0B3-1670810135EE}" srcOrd="0" destOrd="0" presId="urn:microsoft.com/office/officeart/2008/layout/LinedList"/>
    <dgm:cxn modelId="{1C301882-34B7-41D2-9B89-B5202901392B}" type="presOf" srcId="{F781F3E2-DF4F-4ED8-9C8D-4DFD49478AE9}" destId="{7BB64A46-9EFB-47BC-B72F-584ADCB3A011}" srcOrd="0" destOrd="0" presId="urn:microsoft.com/office/officeart/2008/layout/LinedList"/>
    <dgm:cxn modelId="{FD375183-E910-4441-981C-B7B73D97383D}" srcId="{D0164686-3849-4278-8DCA-D66F201DAA98}" destId="{C49AA026-D849-488D-AAEA-7089A4B131BC}" srcOrd="0" destOrd="0" parTransId="{9AE781C8-0D0F-4FC0-9DCB-AF77601B701C}" sibTransId="{1D18381F-8028-4D05-B66A-E5A519FB243D}"/>
    <dgm:cxn modelId="{85BA5C90-370C-4F8B-9019-85C368C7A66A}" srcId="{D0164686-3849-4278-8DCA-D66F201DAA98}" destId="{297C92DC-92A4-4CC7-882C-8E0F80B10133}" srcOrd="5" destOrd="0" parTransId="{3A0ACBEF-45EB-424C-A9F6-677D57FD2940}" sibTransId="{DB4BEC30-59E9-495E-A385-3F7C4DA0B50E}"/>
    <dgm:cxn modelId="{76119492-FDA1-4570-929B-D4411C1E78B3}" srcId="{D0164686-3849-4278-8DCA-D66F201DAA98}" destId="{8A8F542F-A849-4A40-BC68-B47ACFF49B60}" srcOrd="2" destOrd="0" parTransId="{28722157-97E0-4B2E-BD20-4E0DC8AE1927}" sibTransId="{9DBC7B2D-4B01-4F81-95D0-3E75C6E56599}"/>
    <dgm:cxn modelId="{03F2E2A4-AA0A-44E3-9D42-4A6A0467A25C}" type="presOf" srcId="{611F92D5-9CBA-40E0-AA0D-ED77E46147D5}" destId="{25E7E65A-FA7B-4819-86C3-6E6175AF7B6B}" srcOrd="0" destOrd="0" presId="urn:microsoft.com/office/officeart/2008/layout/LinedList"/>
    <dgm:cxn modelId="{124E23A6-8413-4F54-A9C5-0A64B94D983B}" type="presOf" srcId="{C49AA026-D849-488D-AAEA-7089A4B131BC}" destId="{054E772B-DCAB-4448-ADCF-28D7B5515265}" srcOrd="0" destOrd="0" presId="urn:microsoft.com/office/officeart/2008/layout/LinedList"/>
    <dgm:cxn modelId="{C3BA80AA-657E-475D-8CC2-6710EB5ACED2}" type="presOf" srcId="{3DD8C4B4-6DD4-4FD5-B8CA-4EA5C02AC004}" destId="{981AA6A4-0ACC-4CDA-B02A-6BD5908C7BA6}" srcOrd="0" destOrd="0" presId="urn:microsoft.com/office/officeart/2008/layout/LinedList"/>
    <dgm:cxn modelId="{6E486EF2-80E5-4C5A-85CB-9D2E87723972}" type="presOf" srcId="{297C92DC-92A4-4CC7-882C-8E0F80B10133}" destId="{8D09A306-2EC4-4F72-988B-8E68B9A31A2B}" srcOrd="0" destOrd="0" presId="urn:microsoft.com/office/officeart/2008/layout/LinedList"/>
    <dgm:cxn modelId="{656EC04D-7544-4C1E-A0F2-7D504C5AAA5F}" type="presParOf" srcId="{39389933-8C44-43F4-A0B3-1670810135EE}" destId="{78314514-280E-4AE6-8692-0ACB8E75E187}" srcOrd="0" destOrd="0" presId="urn:microsoft.com/office/officeart/2008/layout/LinedList"/>
    <dgm:cxn modelId="{0402546A-CB90-430E-BBC2-ACB08256C9A9}" type="presParOf" srcId="{39389933-8C44-43F4-A0B3-1670810135EE}" destId="{2E144893-9158-40E8-9491-4570CC6F461A}" srcOrd="1" destOrd="0" presId="urn:microsoft.com/office/officeart/2008/layout/LinedList"/>
    <dgm:cxn modelId="{F8B184BE-7AB9-42F0-A5A0-FAF0ED117E55}" type="presParOf" srcId="{2E144893-9158-40E8-9491-4570CC6F461A}" destId="{054E772B-DCAB-4448-ADCF-28D7B5515265}" srcOrd="0" destOrd="0" presId="urn:microsoft.com/office/officeart/2008/layout/LinedList"/>
    <dgm:cxn modelId="{F5B91851-9E7B-4CC9-B2DF-28B07B65A686}" type="presParOf" srcId="{2E144893-9158-40E8-9491-4570CC6F461A}" destId="{4A8763C6-05D2-4ACA-B9EE-796878603215}" srcOrd="1" destOrd="0" presId="urn:microsoft.com/office/officeart/2008/layout/LinedList"/>
    <dgm:cxn modelId="{1EE0E72B-66C4-4FBC-8473-E2B3197FAE44}" type="presParOf" srcId="{39389933-8C44-43F4-A0B3-1670810135EE}" destId="{80B4378D-3CC7-42BC-9D33-90A856C6F788}" srcOrd="2" destOrd="0" presId="urn:microsoft.com/office/officeart/2008/layout/LinedList"/>
    <dgm:cxn modelId="{FB715FF7-131E-4A24-AF0B-222F68694792}" type="presParOf" srcId="{39389933-8C44-43F4-A0B3-1670810135EE}" destId="{594D581B-4B27-4631-87F0-419A33BA4740}" srcOrd="3" destOrd="0" presId="urn:microsoft.com/office/officeart/2008/layout/LinedList"/>
    <dgm:cxn modelId="{41798BAA-5E35-4FF1-B640-26E860D5ABAC}" type="presParOf" srcId="{594D581B-4B27-4631-87F0-419A33BA4740}" destId="{25E7E65A-FA7B-4819-86C3-6E6175AF7B6B}" srcOrd="0" destOrd="0" presId="urn:microsoft.com/office/officeart/2008/layout/LinedList"/>
    <dgm:cxn modelId="{451A56FA-DBD4-4142-9CE7-66D70B7DF1D6}" type="presParOf" srcId="{594D581B-4B27-4631-87F0-419A33BA4740}" destId="{868BC6FC-9ED2-4E37-BD5B-BCC57B1072C0}" srcOrd="1" destOrd="0" presId="urn:microsoft.com/office/officeart/2008/layout/LinedList"/>
    <dgm:cxn modelId="{68BC97FD-B206-49DE-A9D8-F2BD503168F5}" type="presParOf" srcId="{39389933-8C44-43F4-A0B3-1670810135EE}" destId="{A76CA21E-440A-468A-8D1D-B017F5EA5281}" srcOrd="4" destOrd="0" presId="urn:microsoft.com/office/officeart/2008/layout/LinedList"/>
    <dgm:cxn modelId="{900CCC9C-9E9E-4990-9787-0323802896BD}" type="presParOf" srcId="{39389933-8C44-43F4-A0B3-1670810135EE}" destId="{470EE6E7-1379-4FEA-A81F-F3608BDAB8AE}" srcOrd="5" destOrd="0" presId="urn:microsoft.com/office/officeart/2008/layout/LinedList"/>
    <dgm:cxn modelId="{C245D2B8-BB3E-469D-A7CC-A4FEB8456FE0}" type="presParOf" srcId="{470EE6E7-1379-4FEA-A81F-F3608BDAB8AE}" destId="{269A54C4-77F2-446A-AFF7-6057DEE03C91}" srcOrd="0" destOrd="0" presId="urn:microsoft.com/office/officeart/2008/layout/LinedList"/>
    <dgm:cxn modelId="{CF90E3E3-ED3C-45A8-AD88-1577D1A9F8E2}" type="presParOf" srcId="{470EE6E7-1379-4FEA-A81F-F3608BDAB8AE}" destId="{EF205A9F-CD50-4045-9FDB-7F30293F2268}" srcOrd="1" destOrd="0" presId="urn:microsoft.com/office/officeart/2008/layout/LinedList"/>
    <dgm:cxn modelId="{843DF515-B887-4A62-B8B0-2B5AE3855B6A}" type="presParOf" srcId="{39389933-8C44-43F4-A0B3-1670810135EE}" destId="{45A26546-E017-460C-AF87-2FC2C6CA8508}" srcOrd="6" destOrd="0" presId="urn:microsoft.com/office/officeart/2008/layout/LinedList"/>
    <dgm:cxn modelId="{CC84B476-C646-4093-8743-936B63FC7744}" type="presParOf" srcId="{39389933-8C44-43F4-A0B3-1670810135EE}" destId="{E197D9EA-5BFE-40C3-A453-B84B4212AABF}" srcOrd="7" destOrd="0" presId="urn:microsoft.com/office/officeart/2008/layout/LinedList"/>
    <dgm:cxn modelId="{8C85CB9C-FEAE-43EC-A8D5-E81955917DD7}" type="presParOf" srcId="{E197D9EA-5BFE-40C3-A453-B84B4212AABF}" destId="{981AA6A4-0ACC-4CDA-B02A-6BD5908C7BA6}" srcOrd="0" destOrd="0" presId="urn:microsoft.com/office/officeart/2008/layout/LinedList"/>
    <dgm:cxn modelId="{EA89EC99-560A-449D-8BE2-6D8A2AE30075}" type="presParOf" srcId="{E197D9EA-5BFE-40C3-A453-B84B4212AABF}" destId="{507A1F54-4A8B-45CB-A38F-E79B5DCCE8B5}" srcOrd="1" destOrd="0" presId="urn:microsoft.com/office/officeart/2008/layout/LinedList"/>
    <dgm:cxn modelId="{B7074303-3620-43F9-B376-4353225AFC9A}" type="presParOf" srcId="{39389933-8C44-43F4-A0B3-1670810135EE}" destId="{5CB0E718-E74D-491E-8149-4364380CFE97}" srcOrd="8" destOrd="0" presId="urn:microsoft.com/office/officeart/2008/layout/LinedList"/>
    <dgm:cxn modelId="{030FF0C9-0DB8-4CDE-8F78-C97464B4778C}" type="presParOf" srcId="{39389933-8C44-43F4-A0B3-1670810135EE}" destId="{218CF79F-F900-46CB-8C2B-C8F0D9066235}" srcOrd="9" destOrd="0" presId="urn:microsoft.com/office/officeart/2008/layout/LinedList"/>
    <dgm:cxn modelId="{3A71308D-2A4A-4274-BA51-E0C211AC09C6}" type="presParOf" srcId="{218CF79F-F900-46CB-8C2B-C8F0D9066235}" destId="{7BB64A46-9EFB-47BC-B72F-584ADCB3A011}" srcOrd="0" destOrd="0" presId="urn:microsoft.com/office/officeart/2008/layout/LinedList"/>
    <dgm:cxn modelId="{157186F4-94FD-4052-BE1C-0081A8F5DFF1}" type="presParOf" srcId="{218CF79F-F900-46CB-8C2B-C8F0D9066235}" destId="{945FA845-98C8-4F40-A18E-2D4CA279DA64}" srcOrd="1" destOrd="0" presId="urn:microsoft.com/office/officeart/2008/layout/LinedList"/>
    <dgm:cxn modelId="{59B6B7EB-C375-4276-92E2-F499828E48E6}" type="presParOf" srcId="{39389933-8C44-43F4-A0B3-1670810135EE}" destId="{A11B5D21-A7C8-4B3C-99DB-FA2C033A5ACD}" srcOrd="10" destOrd="0" presId="urn:microsoft.com/office/officeart/2008/layout/LinedList"/>
    <dgm:cxn modelId="{B0C18D8A-765E-4A3E-A681-6723BE1E5341}" type="presParOf" srcId="{39389933-8C44-43F4-A0B3-1670810135EE}" destId="{6392D475-4B34-4951-AD03-86229608456D}" srcOrd="11" destOrd="0" presId="urn:microsoft.com/office/officeart/2008/layout/LinedList"/>
    <dgm:cxn modelId="{C1B8E0F5-6D87-4616-B05B-32F230A353C2}" type="presParOf" srcId="{6392D475-4B34-4951-AD03-86229608456D}" destId="{8D09A306-2EC4-4F72-988B-8E68B9A31A2B}" srcOrd="0" destOrd="0" presId="urn:microsoft.com/office/officeart/2008/layout/LinedList"/>
    <dgm:cxn modelId="{DDD67ABF-2BFB-465F-A33C-C22D93565DA8}" type="presParOf" srcId="{6392D475-4B34-4951-AD03-86229608456D}" destId="{B26404F4-8C23-4492-8459-A5CBDAD6FF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D77A1C-585D-436B-8C93-B39AA4BB898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782F51B-0F30-4990-BBE3-8E0FB6203B8A}">
      <dgm:prSet/>
      <dgm:spPr/>
      <dgm:t>
        <a:bodyPr/>
        <a:lstStyle/>
        <a:p>
          <a:pPr>
            <a:lnSpc>
              <a:spcPct val="100000"/>
            </a:lnSpc>
          </a:pPr>
          <a:r>
            <a:rPr lang="en-US"/>
            <a:t>The development has been estimated to cost the University Estates Team £13,711,703.44</a:t>
          </a:r>
          <a:r>
            <a:rPr lang="en-US">
              <a:latin typeface="Trebuchet MS" panose="020B0603020202020204"/>
            </a:rPr>
            <a:t>. This was done by using SPONS. This value is excluding VAT.</a:t>
          </a:r>
          <a:endParaRPr lang="en-US"/>
        </a:p>
      </dgm:t>
    </dgm:pt>
    <dgm:pt modelId="{D5D26838-4A1A-4D86-98F7-578BE5CEC715}" type="parTrans" cxnId="{A9B05FB1-49F8-46F5-8D03-DB202B1C72A5}">
      <dgm:prSet/>
      <dgm:spPr/>
      <dgm:t>
        <a:bodyPr/>
        <a:lstStyle/>
        <a:p>
          <a:endParaRPr lang="en-US"/>
        </a:p>
      </dgm:t>
    </dgm:pt>
    <dgm:pt modelId="{FF71A443-0573-4ABC-83B3-41AFFC1567A3}" type="sibTrans" cxnId="{A9B05FB1-49F8-46F5-8D03-DB202B1C72A5}">
      <dgm:prSet/>
      <dgm:spPr/>
      <dgm:t>
        <a:bodyPr/>
        <a:lstStyle/>
        <a:p>
          <a:endParaRPr lang="en-US"/>
        </a:p>
      </dgm:t>
    </dgm:pt>
    <dgm:pt modelId="{CF6A87AF-FD68-4438-892A-2E0746164325}">
      <dgm:prSet/>
      <dgm:spPr/>
      <dgm:t>
        <a:bodyPr/>
        <a:lstStyle/>
        <a:p>
          <a:pPr>
            <a:lnSpc>
              <a:spcPct val="100000"/>
            </a:lnSpc>
          </a:pPr>
          <a:r>
            <a:rPr lang="en-US"/>
            <a:t>This has been calculated by completing an elemental cost plan, using the designs and information available to date.</a:t>
          </a:r>
          <a:r>
            <a:rPr lang="en-US">
              <a:latin typeface="Trebuchet MS" panose="020B0603020202020204"/>
            </a:rPr>
            <a:t> Also, the estimate was converted to the specific location (BCIS index) and project duration </a:t>
          </a:r>
          <a:endParaRPr lang="en-US"/>
        </a:p>
      </dgm:t>
    </dgm:pt>
    <dgm:pt modelId="{D866D2F4-D199-4EAE-AE10-68514B7CCB47}" type="parTrans" cxnId="{6194CEA9-4500-4B7C-AF0C-C8E34B7C6724}">
      <dgm:prSet/>
      <dgm:spPr/>
      <dgm:t>
        <a:bodyPr/>
        <a:lstStyle/>
        <a:p>
          <a:endParaRPr lang="en-US"/>
        </a:p>
      </dgm:t>
    </dgm:pt>
    <dgm:pt modelId="{902C5C1C-F17C-4E48-90FD-E1A4050A99CC}" type="sibTrans" cxnId="{6194CEA9-4500-4B7C-AF0C-C8E34B7C6724}">
      <dgm:prSet/>
      <dgm:spPr/>
      <dgm:t>
        <a:bodyPr/>
        <a:lstStyle/>
        <a:p>
          <a:endParaRPr lang="en-US"/>
        </a:p>
      </dgm:t>
    </dgm:pt>
    <dgm:pt modelId="{CFDABCCE-1F24-4DD8-9002-405A3A239408}" type="pres">
      <dgm:prSet presAssocID="{CDD77A1C-585D-436B-8C93-B39AA4BB8987}" presName="root" presStyleCnt="0">
        <dgm:presLayoutVars>
          <dgm:dir/>
          <dgm:resizeHandles val="exact"/>
        </dgm:presLayoutVars>
      </dgm:prSet>
      <dgm:spPr/>
    </dgm:pt>
    <dgm:pt modelId="{AF45BB6D-7CAF-444E-8CB1-A0C1013A3179}" type="pres">
      <dgm:prSet presAssocID="{1782F51B-0F30-4990-BBE3-8E0FB6203B8A}" presName="compNode" presStyleCnt="0"/>
      <dgm:spPr/>
    </dgm:pt>
    <dgm:pt modelId="{71AB056D-4C7F-49CD-8CE8-E16A8F160EC9}" type="pres">
      <dgm:prSet presAssocID="{1782F51B-0F30-4990-BBE3-8E0FB6203B8A}" presName="bgRect" presStyleLbl="bgShp" presStyleIdx="0" presStyleCnt="2"/>
      <dgm:spPr/>
    </dgm:pt>
    <dgm:pt modelId="{7597EF0E-4C89-4D70-985B-74D9CB29AF70}" type="pres">
      <dgm:prSet presAssocID="{1782F51B-0F30-4990-BBE3-8E0FB6203B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2CF443FE-90AF-4510-A149-88482A54B07C}" type="pres">
      <dgm:prSet presAssocID="{1782F51B-0F30-4990-BBE3-8E0FB6203B8A}" presName="spaceRect" presStyleCnt="0"/>
      <dgm:spPr/>
    </dgm:pt>
    <dgm:pt modelId="{1B8148D4-C6A1-450B-BBA1-53EAA64AFEC3}" type="pres">
      <dgm:prSet presAssocID="{1782F51B-0F30-4990-BBE3-8E0FB6203B8A}" presName="parTx" presStyleLbl="revTx" presStyleIdx="0" presStyleCnt="2">
        <dgm:presLayoutVars>
          <dgm:chMax val="0"/>
          <dgm:chPref val="0"/>
        </dgm:presLayoutVars>
      </dgm:prSet>
      <dgm:spPr/>
    </dgm:pt>
    <dgm:pt modelId="{7A355A69-E6A2-45E6-A877-EA5D386B1D7F}" type="pres">
      <dgm:prSet presAssocID="{FF71A443-0573-4ABC-83B3-41AFFC1567A3}" presName="sibTrans" presStyleCnt="0"/>
      <dgm:spPr/>
    </dgm:pt>
    <dgm:pt modelId="{1E847172-30D9-453E-80D5-4340FFB97138}" type="pres">
      <dgm:prSet presAssocID="{CF6A87AF-FD68-4438-892A-2E0746164325}" presName="compNode" presStyleCnt="0"/>
      <dgm:spPr/>
    </dgm:pt>
    <dgm:pt modelId="{0A29091E-2F12-4D80-A161-4213D70245C1}" type="pres">
      <dgm:prSet presAssocID="{CF6A87AF-FD68-4438-892A-2E0746164325}" presName="bgRect" presStyleLbl="bgShp" presStyleIdx="1" presStyleCnt="2"/>
      <dgm:spPr/>
    </dgm:pt>
    <dgm:pt modelId="{AA2CAB88-5ABE-4CF7-863B-BA1C0534D296}" type="pres">
      <dgm:prSet presAssocID="{CF6A87AF-FD68-4438-892A-2E074616432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3EDE91BF-C5A1-46B1-8E52-A9E1859FE12E}" type="pres">
      <dgm:prSet presAssocID="{CF6A87AF-FD68-4438-892A-2E0746164325}" presName="spaceRect" presStyleCnt="0"/>
      <dgm:spPr/>
    </dgm:pt>
    <dgm:pt modelId="{EB16D8EA-420E-4BEA-872E-3EB2A5FC4BFB}" type="pres">
      <dgm:prSet presAssocID="{CF6A87AF-FD68-4438-892A-2E0746164325}" presName="parTx" presStyleLbl="revTx" presStyleIdx="1" presStyleCnt="2">
        <dgm:presLayoutVars>
          <dgm:chMax val="0"/>
          <dgm:chPref val="0"/>
        </dgm:presLayoutVars>
      </dgm:prSet>
      <dgm:spPr/>
    </dgm:pt>
  </dgm:ptLst>
  <dgm:cxnLst>
    <dgm:cxn modelId="{0C554743-86E9-4E55-AC3F-8D9017BBDBB1}" type="presOf" srcId="{1782F51B-0F30-4990-BBE3-8E0FB6203B8A}" destId="{1B8148D4-C6A1-450B-BBA1-53EAA64AFEC3}" srcOrd="0" destOrd="0" presId="urn:microsoft.com/office/officeart/2018/2/layout/IconVerticalSolidList"/>
    <dgm:cxn modelId="{D4A07D4B-5133-43F4-ABAA-FA2D0B6BDAB9}" type="presOf" srcId="{CF6A87AF-FD68-4438-892A-2E0746164325}" destId="{EB16D8EA-420E-4BEA-872E-3EB2A5FC4BFB}" srcOrd="0" destOrd="0" presId="urn:microsoft.com/office/officeart/2018/2/layout/IconVerticalSolidList"/>
    <dgm:cxn modelId="{8712F9A6-E925-409A-AE88-5BB1EE91C30B}" type="presOf" srcId="{CDD77A1C-585D-436B-8C93-B39AA4BB8987}" destId="{CFDABCCE-1F24-4DD8-9002-405A3A239408}" srcOrd="0" destOrd="0" presId="urn:microsoft.com/office/officeart/2018/2/layout/IconVerticalSolidList"/>
    <dgm:cxn modelId="{6194CEA9-4500-4B7C-AF0C-C8E34B7C6724}" srcId="{CDD77A1C-585D-436B-8C93-B39AA4BB8987}" destId="{CF6A87AF-FD68-4438-892A-2E0746164325}" srcOrd="1" destOrd="0" parTransId="{D866D2F4-D199-4EAE-AE10-68514B7CCB47}" sibTransId="{902C5C1C-F17C-4E48-90FD-E1A4050A99CC}"/>
    <dgm:cxn modelId="{A9B05FB1-49F8-46F5-8D03-DB202B1C72A5}" srcId="{CDD77A1C-585D-436B-8C93-B39AA4BB8987}" destId="{1782F51B-0F30-4990-BBE3-8E0FB6203B8A}" srcOrd="0" destOrd="0" parTransId="{D5D26838-4A1A-4D86-98F7-578BE5CEC715}" sibTransId="{FF71A443-0573-4ABC-83B3-41AFFC1567A3}"/>
    <dgm:cxn modelId="{8128D9C6-1CB4-4D9D-86A9-0B9E06AED53E}" type="presParOf" srcId="{CFDABCCE-1F24-4DD8-9002-405A3A239408}" destId="{AF45BB6D-7CAF-444E-8CB1-A0C1013A3179}" srcOrd="0" destOrd="0" presId="urn:microsoft.com/office/officeart/2018/2/layout/IconVerticalSolidList"/>
    <dgm:cxn modelId="{7ED52144-D175-4203-8D79-B89A542C4579}" type="presParOf" srcId="{AF45BB6D-7CAF-444E-8CB1-A0C1013A3179}" destId="{71AB056D-4C7F-49CD-8CE8-E16A8F160EC9}" srcOrd="0" destOrd="0" presId="urn:microsoft.com/office/officeart/2018/2/layout/IconVerticalSolidList"/>
    <dgm:cxn modelId="{81413696-DCE6-4FB7-81ED-EE0BC74D2424}" type="presParOf" srcId="{AF45BB6D-7CAF-444E-8CB1-A0C1013A3179}" destId="{7597EF0E-4C89-4D70-985B-74D9CB29AF70}" srcOrd="1" destOrd="0" presId="urn:microsoft.com/office/officeart/2018/2/layout/IconVerticalSolidList"/>
    <dgm:cxn modelId="{5FA0C805-FC4E-46D6-BBFC-A31A302EC219}" type="presParOf" srcId="{AF45BB6D-7CAF-444E-8CB1-A0C1013A3179}" destId="{2CF443FE-90AF-4510-A149-88482A54B07C}" srcOrd="2" destOrd="0" presId="urn:microsoft.com/office/officeart/2018/2/layout/IconVerticalSolidList"/>
    <dgm:cxn modelId="{C73437CB-4424-40BD-94BD-8D644D6A94A3}" type="presParOf" srcId="{AF45BB6D-7CAF-444E-8CB1-A0C1013A3179}" destId="{1B8148D4-C6A1-450B-BBA1-53EAA64AFEC3}" srcOrd="3" destOrd="0" presId="urn:microsoft.com/office/officeart/2018/2/layout/IconVerticalSolidList"/>
    <dgm:cxn modelId="{8160683A-CD3C-4695-8126-9C320B2852ED}" type="presParOf" srcId="{CFDABCCE-1F24-4DD8-9002-405A3A239408}" destId="{7A355A69-E6A2-45E6-A877-EA5D386B1D7F}" srcOrd="1" destOrd="0" presId="urn:microsoft.com/office/officeart/2018/2/layout/IconVerticalSolidList"/>
    <dgm:cxn modelId="{1387C061-06EA-4B34-BCA7-90218D0872D5}" type="presParOf" srcId="{CFDABCCE-1F24-4DD8-9002-405A3A239408}" destId="{1E847172-30D9-453E-80D5-4340FFB97138}" srcOrd="2" destOrd="0" presId="urn:microsoft.com/office/officeart/2018/2/layout/IconVerticalSolidList"/>
    <dgm:cxn modelId="{12C1E18C-EEAA-44ED-958E-7801A1ACA45D}" type="presParOf" srcId="{1E847172-30D9-453E-80D5-4340FFB97138}" destId="{0A29091E-2F12-4D80-A161-4213D70245C1}" srcOrd="0" destOrd="0" presId="urn:microsoft.com/office/officeart/2018/2/layout/IconVerticalSolidList"/>
    <dgm:cxn modelId="{C83F6C98-1034-4D33-938B-D68048F58C42}" type="presParOf" srcId="{1E847172-30D9-453E-80D5-4340FFB97138}" destId="{AA2CAB88-5ABE-4CF7-863B-BA1C0534D296}" srcOrd="1" destOrd="0" presId="urn:microsoft.com/office/officeart/2018/2/layout/IconVerticalSolidList"/>
    <dgm:cxn modelId="{477509EE-60F1-4D3B-AF96-6B1AEE16DD9D}" type="presParOf" srcId="{1E847172-30D9-453E-80D5-4340FFB97138}" destId="{3EDE91BF-C5A1-46B1-8E52-A9E1859FE12E}" srcOrd="2" destOrd="0" presId="urn:microsoft.com/office/officeart/2018/2/layout/IconVerticalSolidList"/>
    <dgm:cxn modelId="{9B90459A-3680-40A5-92A3-11FEAC279666}" type="presParOf" srcId="{1E847172-30D9-453E-80D5-4340FFB97138}" destId="{EB16D8EA-420E-4BEA-872E-3EB2A5FC4B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84B4-CF78-404B-AF01-7374909C19C2}">
      <dsp:nvSpPr>
        <dsp:cNvPr id="0" name=""/>
        <dsp:cNvSpPr/>
      </dsp:nvSpPr>
      <dsp:spPr>
        <a:xfrm>
          <a:off x="0" y="1470"/>
          <a:ext cx="6628804" cy="5615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Introduction</a:t>
          </a:r>
        </a:p>
      </dsp:txBody>
      <dsp:txXfrm>
        <a:off x="27415" y="28885"/>
        <a:ext cx="6573974" cy="506769"/>
      </dsp:txXfrm>
    </dsp:sp>
    <dsp:sp modelId="{35B8FB25-6A30-49F1-BDF1-3873FAD009F0}">
      <dsp:nvSpPr>
        <dsp:cNvPr id="0" name=""/>
        <dsp:cNvSpPr/>
      </dsp:nvSpPr>
      <dsp:spPr>
        <a:xfrm>
          <a:off x="0" y="632190"/>
          <a:ext cx="6628804" cy="561599"/>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Brief</a:t>
          </a:r>
        </a:p>
      </dsp:txBody>
      <dsp:txXfrm>
        <a:off x="27415" y="659605"/>
        <a:ext cx="6573974" cy="506769"/>
      </dsp:txXfrm>
    </dsp:sp>
    <dsp:sp modelId="{877F8855-8D8D-4A92-9CF1-F94528BD961D}">
      <dsp:nvSpPr>
        <dsp:cNvPr id="0" name=""/>
        <dsp:cNvSpPr/>
      </dsp:nvSpPr>
      <dsp:spPr>
        <a:xfrm>
          <a:off x="0" y="1262910"/>
          <a:ext cx="6628804" cy="561599"/>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Design </a:t>
          </a:r>
        </a:p>
      </dsp:txBody>
      <dsp:txXfrm>
        <a:off x="27415" y="1290325"/>
        <a:ext cx="6573974" cy="506769"/>
      </dsp:txXfrm>
    </dsp:sp>
    <dsp:sp modelId="{BAB0D644-2AB9-4623-A03D-782AE15FC0F9}">
      <dsp:nvSpPr>
        <dsp:cNvPr id="0" name=""/>
        <dsp:cNvSpPr/>
      </dsp:nvSpPr>
      <dsp:spPr>
        <a:xfrm>
          <a:off x="0" y="1893630"/>
          <a:ext cx="6628804" cy="561599"/>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4. How the building works &amp; materials used</a:t>
          </a:r>
        </a:p>
      </dsp:txBody>
      <dsp:txXfrm>
        <a:off x="27415" y="1921045"/>
        <a:ext cx="6573974" cy="506769"/>
      </dsp:txXfrm>
    </dsp:sp>
    <dsp:sp modelId="{112419A0-6925-4A8D-9237-24DB7DA63035}">
      <dsp:nvSpPr>
        <dsp:cNvPr id="0" name=""/>
        <dsp:cNvSpPr/>
      </dsp:nvSpPr>
      <dsp:spPr>
        <a:xfrm>
          <a:off x="0" y="2524350"/>
          <a:ext cx="6628804" cy="561599"/>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5. </a:t>
          </a:r>
          <a:r>
            <a:rPr lang="en-US" sz="2400" kern="1200" err="1"/>
            <a:t>Programme</a:t>
          </a:r>
          <a:r>
            <a:rPr lang="en-US" sz="2400" kern="1200"/>
            <a:t> of works</a:t>
          </a:r>
        </a:p>
      </dsp:txBody>
      <dsp:txXfrm>
        <a:off x="27415" y="2551765"/>
        <a:ext cx="6573974" cy="506769"/>
      </dsp:txXfrm>
    </dsp:sp>
    <dsp:sp modelId="{6A45CF11-F8A3-48E0-BECD-ABE60F339B97}">
      <dsp:nvSpPr>
        <dsp:cNvPr id="0" name=""/>
        <dsp:cNvSpPr/>
      </dsp:nvSpPr>
      <dsp:spPr>
        <a:xfrm>
          <a:off x="0" y="3155070"/>
          <a:ext cx="6628804" cy="561599"/>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6. Sustainability</a:t>
          </a:r>
        </a:p>
      </dsp:txBody>
      <dsp:txXfrm>
        <a:off x="27415" y="3182485"/>
        <a:ext cx="6573974" cy="506769"/>
      </dsp:txXfrm>
    </dsp:sp>
    <dsp:sp modelId="{9A511063-DA76-45D7-96DB-2EE7377F51C3}">
      <dsp:nvSpPr>
        <dsp:cNvPr id="0" name=""/>
        <dsp:cNvSpPr/>
      </dsp:nvSpPr>
      <dsp:spPr>
        <a:xfrm>
          <a:off x="0" y="3785790"/>
          <a:ext cx="6628804" cy="561599"/>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7. Pricing (Costings &amp; income)</a:t>
          </a:r>
        </a:p>
      </dsp:txBody>
      <dsp:txXfrm>
        <a:off x="27415" y="3813205"/>
        <a:ext cx="6573974" cy="506769"/>
      </dsp:txXfrm>
    </dsp:sp>
    <dsp:sp modelId="{BEF2E553-69D3-46F0-A081-42D0C6ECF517}">
      <dsp:nvSpPr>
        <dsp:cNvPr id="0" name=""/>
        <dsp:cNvSpPr/>
      </dsp:nvSpPr>
      <dsp:spPr>
        <a:xfrm>
          <a:off x="0" y="4416510"/>
          <a:ext cx="6628804" cy="5615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8. Summary</a:t>
          </a:r>
        </a:p>
      </dsp:txBody>
      <dsp:txXfrm>
        <a:off x="27415" y="4443925"/>
        <a:ext cx="6573974"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E56E6-FD8E-4233-8A2C-CA1F27499A41}">
      <dsp:nvSpPr>
        <dsp:cNvPr id="0" name=""/>
        <dsp:cNvSpPr/>
      </dsp:nvSpPr>
      <dsp:spPr>
        <a:xfrm>
          <a:off x="720834" y="97417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CE38C-DF62-4D31-AE17-B848B581034F}">
      <dsp:nvSpPr>
        <dsp:cNvPr id="0" name=""/>
        <dsp:cNvSpPr/>
      </dsp:nvSpPr>
      <dsp:spPr>
        <a:xfrm>
          <a:off x="225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We have designed a three storey accommodation block, with the ground floor being utilised 5x retail units. </a:t>
          </a:r>
        </a:p>
      </dsp:txBody>
      <dsp:txXfrm>
        <a:off x="225834" y="2074097"/>
        <a:ext cx="1800000" cy="832500"/>
      </dsp:txXfrm>
    </dsp:sp>
    <dsp:sp modelId="{C5837F2B-F5C3-4096-9DFD-ABAC16B7DFDD}">
      <dsp:nvSpPr>
        <dsp:cNvPr id="0" name=""/>
        <dsp:cNvSpPr/>
      </dsp:nvSpPr>
      <dsp:spPr>
        <a:xfrm>
          <a:off x="2835834" y="97417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7EFBA5-4DBE-4144-B0A4-3F78D963638C}">
      <dsp:nvSpPr>
        <dsp:cNvPr id="0" name=""/>
        <dsp:cNvSpPr/>
      </dsp:nvSpPr>
      <dsp:spPr>
        <a:xfrm>
          <a:off x="2340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Alliance have used a realistic and achievable design and construction methods for this development </a:t>
          </a:r>
        </a:p>
      </dsp:txBody>
      <dsp:txXfrm>
        <a:off x="2340834" y="2074097"/>
        <a:ext cx="1800000" cy="832500"/>
      </dsp:txXfrm>
    </dsp:sp>
    <dsp:sp modelId="{AEE04832-7AD3-4BC7-B3B3-A8142C41DE86}">
      <dsp:nvSpPr>
        <dsp:cNvPr id="0" name=""/>
        <dsp:cNvSpPr/>
      </dsp:nvSpPr>
      <dsp:spPr>
        <a:xfrm>
          <a:off x="4950834" y="97417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FB09B-BE8D-4CF2-B512-0490AE863F3F}">
      <dsp:nvSpPr>
        <dsp:cNvPr id="0" name=""/>
        <dsp:cNvSpPr/>
      </dsp:nvSpPr>
      <dsp:spPr>
        <a:xfrm>
          <a:off x="4455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design includes are 5x retail units, accommodation communal areas and 84 rooms (60x student rooms and 24x family rooms)</a:t>
          </a:r>
        </a:p>
      </dsp:txBody>
      <dsp:txXfrm>
        <a:off x="4455834" y="2074097"/>
        <a:ext cx="1800000" cy="832500"/>
      </dsp:txXfrm>
    </dsp:sp>
    <dsp:sp modelId="{6238A29C-1A54-425A-8DE4-6F9FAB1E03E3}">
      <dsp:nvSpPr>
        <dsp:cNvPr id="0" name=""/>
        <dsp:cNvSpPr/>
      </dsp:nvSpPr>
      <dsp:spPr>
        <a:xfrm>
          <a:off x="7065834" y="97417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019C6-A546-4173-B752-7334870BFFD0}">
      <dsp:nvSpPr>
        <dsp:cNvPr id="0" name=""/>
        <dsp:cNvSpPr/>
      </dsp:nvSpPr>
      <dsp:spPr>
        <a:xfrm>
          <a:off x="6570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Alliance have designed the building with sustainability in mind, utilising renewable energy</a:t>
          </a:r>
        </a:p>
      </dsp:txBody>
      <dsp:txXfrm>
        <a:off x="6570834" y="2074097"/>
        <a:ext cx="1800000" cy="83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14514-280E-4AE6-8692-0ACB8E75E187}">
      <dsp:nvSpPr>
        <dsp:cNvPr id="0" name=""/>
        <dsp:cNvSpPr/>
      </dsp:nvSpPr>
      <dsp:spPr>
        <a:xfrm>
          <a:off x="0" y="189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054E772B-DCAB-4448-ADCF-28D7B5515265}">
      <dsp:nvSpPr>
        <dsp:cNvPr id="0" name=""/>
        <dsp:cNvSpPr/>
      </dsp:nvSpPr>
      <dsp:spPr>
        <a:xfrm>
          <a:off x="0" y="189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SA1 Student Accommodation is to be constructed from structural steel members. </a:t>
          </a:r>
          <a:endParaRPr lang="en-US" sz="1300" kern="1200"/>
        </a:p>
      </dsp:txBody>
      <dsp:txXfrm>
        <a:off x="0" y="1894"/>
        <a:ext cx="5549732" cy="646163"/>
      </dsp:txXfrm>
    </dsp:sp>
    <dsp:sp modelId="{80B4378D-3CC7-42BC-9D33-90A856C6F788}">
      <dsp:nvSpPr>
        <dsp:cNvPr id="0" name=""/>
        <dsp:cNvSpPr/>
      </dsp:nvSpPr>
      <dsp:spPr>
        <a:xfrm>
          <a:off x="0" y="648058"/>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5E7E65A-FA7B-4819-86C3-6E6175AF7B6B}">
      <dsp:nvSpPr>
        <dsp:cNvPr id="0" name=""/>
        <dsp:cNvSpPr/>
      </dsp:nvSpPr>
      <dsp:spPr>
        <a:xfrm>
          <a:off x="0" y="648058"/>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structural framing system for the 2-storey building will consist of steel columns, and beam which will be joined together. </a:t>
          </a:r>
          <a:endParaRPr lang="en-US" sz="1300" kern="1200"/>
        </a:p>
      </dsp:txBody>
      <dsp:txXfrm>
        <a:off x="0" y="648058"/>
        <a:ext cx="5549732" cy="646163"/>
      </dsp:txXfrm>
    </dsp:sp>
    <dsp:sp modelId="{A76CA21E-440A-468A-8D1D-B017F5EA5281}">
      <dsp:nvSpPr>
        <dsp:cNvPr id="0" name=""/>
        <dsp:cNvSpPr/>
      </dsp:nvSpPr>
      <dsp:spPr>
        <a:xfrm>
          <a:off x="0" y="1294222"/>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69A54C4-77F2-446A-AFF7-6057DEE03C91}">
      <dsp:nvSpPr>
        <dsp:cNvPr id="0" name=""/>
        <dsp:cNvSpPr/>
      </dsp:nvSpPr>
      <dsp:spPr>
        <a:xfrm>
          <a:off x="0" y="1294222"/>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These elements of the building are attached to beam foundation which are sat on driven piles and pile caps.</a:t>
          </a:r>
          <a:endParaRPr lang="en-US" sz="1300" kern="1200"/>
        </a:p>
      </dsp:txBody>
      <dsp:txXfrm>
        <a:off x="0" y="1294222"/>
        <a:ext cx="5549732" cy="646163"/>
      </dsp:txXfrm>
    </dsp:sp>
    <dsp:sp modelId="{45A26546-E017-460C-AF87-2FC2C6CA8508}">
      <dsp:nvSpPr>
        <dsp:cNvPr id="0" name=""/>
        <dsp:cNvSpPr/>
      </dsp:nvSpPr>
      <dsp:spPr>
        <a:xfrm>
          <a:off x="0" y="1940386"/>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81AA6A4-0ACC-4CDA-B02A-6BD5908C7BA6}">
      <dsp:nvSpPr>
        <dsp:cNvPr id="0" name=""/>
        <dsp:cNvSpPr/>
      </dsp:nvSpPr>
      <dsp:spPr>
        <a:xfrm>
          <a:off x="0" y="1940386"/>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steel composite decking will be placed on storey 1 &amp; 2. This composite decking base will transmit the loads from the columns down to the foundations on each of the floors.</a:t>
          </a:r>
          <a:endParaRPr lang="en-US" sz="1300" kern="1200"/>
        </a:p>
      </dsp:txBody>
      <dsp:txXfrm>
        <a:off x="0" y="1940386"/>
        <a:ext cx="5549732" cy="646163"/>
      </dsp:txXfrm>
    </dsp:sp>
    <dsp:sp modelId="{5CB0E718-E74D-491E-8149-4364380CFE97}">
      <dsp:nvSpPr>
        <dsp:cNvPr id="0" name=""/>
        <dsp:cNvSpPr/>
      </dsp:nvSpPr>
      <dsp:spPr>
        <a:xfrm>
          <a:off x="0" y="2586550"/>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7BB64A46-9EFB-47BC-B72F-584ADCB3A011}">
      <dsp:nvSpPr>
        <dsp:cNvPr id="0" name=""/>
        <dsp:cNvSpPr/>
      </dsp:nvSpPr>
      <dsp:spPr>
        <a:xfrm>
          <a:off x="0" y="2586550"/>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composite slab consists of </a:t>
          </a:r>
          <a:r>
            <a:rPr lang="en-GB" sz="1300" i="1" kern="1200"/>
            <a:t>profiled steel decking with an in-situ reinforced concrete topping.</a:t>
          </a:r>
          <a:endParaRPr lang="en-US" sz="1300" kern="1200"/>
        </a:p>
      </dsp:txBody>
      <dsp:txXfrm>
        <a:off x="0" y="2586550"/>
        <a:ext cx="5549732" cy="646163"/>
      </dsp:txXfrm>
    </dsp:sp>
    <dsp:sp modelId="{A11B5D21-A7C8-4B3C-99DB-FA2C033A5ACD}">
      <dsp:nvSpPr>
        <dsp:cNvPr id="0" name=""/>
        <dsp:cNvSpPr/>
      </dsp:nvSpPr>
      <dsp:spPr>
        <a:xfrm>
          <a:off x="0" y="323271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D09A306-2EC4-4F72-988B-8E68B9A31A2B}">
      <dsp:nvSpPr>
        <dsp:cNvPr id="0" name=""/>
        <dsp:cNvSpPr/>
      </dsp:nvSpPr>
      <dsp:spPr>
        <a:xfrm>
          <a:off x="0" y="323271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two materials together work compositely providing sufficient shear bond and a permanent formwork for the concrete</a:t>
          </a:r>
          <a:endParaRPr lang="en-US" sz="1300" kern="1200"/>
        </a:p>
      </dsp:txBody>
      <dsp:txXfrm>
        <a:off x="0" y="3232714"/>
        <a:ext cx="5549732" cy="6461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B056D-4C7F-49CD-8CE8-E16A8F160EC9}">
      <dsp:nvSpPr>
        <dsp:cNvPr id="0" name=""/>
        <dsp:cNvSpPr/>
      </dsp:nvSpPr>
      <dsp:spPr>
        <a:xfrm>
          <a:off x="0" y="1003214"/>
          <a:ext cx="5482346" cy="18520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7EF0E-4C89-4D70-985B-74D9CB29AF70}">
      <dsp:nvSpPr>
        <dsp:cNvPr id="0" name=""/>
        <dsp:cNvSpPr/>
      </dsp:nvSpPr>
      <dsp:spPr>
        <a:xfrm>
          <a:off x="560256" y="1419934"/>
          <a:ext cx="1018648" cy="1018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148D4-C6A1-450B-BBA1-53EAA64AFEC3}">
      <dsp:nvSpPr>
        <dsp:cNvPr id="0" name=""/>
        <dsp:cNvSpPr/>
      </dsp:nvSpPr>
      <dsp:spPr>
        <a:xfrm>
          <a:off x="2139162" y="1003214"/>
          <a:ext cx="3343183" cy="1852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013" tIns="196013" rIns="196013" bIns="196013" numCol="1" spcCol="1270" anchor="ctr" anchorCtr="0">
          <a:noAutofit/>
        </a:bodyPr>
        <a:lstStyle/>
        <a:p>
          <a:pPr marL="0" lvl="0" indent="0" algn="l" defTabSz="622300">
            <a:lnSpc>
              <a:spcPct val="100000"/>
            </a:lnSpc>
            <a:spcBef>
              <a:spcPct val="0"/>
            </a:spcBef>
            <a:spcAft>
              <a:spcPct val="35000"/>
            </a:spcAft>
            <a:buNone/>
          </a:pPr>
          <a:r>
            <a:rPr lang="en-US" sz="1400" kern="1200"/>
            <a:t>The development has been estimated to cost the University Estates Team £13,711,703.44</a:t>
          </a:r>
          <a:r>
            <a:rPr lang="en-US" sz="1400" kern="1200">
              <a:latin typeface="Trebuchet MS" panose="020B0603020202020204"/>
            </a:rPr>
            <a:t>. This was done by using SPONS. This value is excluding VAT.</a:t>
          </a:r>
          <a:endParaRPr lang="en-US" sz="1400" kern="1200"/>
        </a:p>
      </dsp:txBody>
      <dsp:txXfrm>
        <a:off x="2139162" y="1003214"/>
        <a:ext cx="3343183" cy="1852088"/>
      </dsp:txXfrm>
    </dsp:sp>
    <dsp:sp modelId="{0A29091E-2F12-4D80-A161-4213D70245C1}">
      <dsp:nvSpPr>
        <dsp:cNvPr id="0" name=""/>
        <dsp:cNvSpPr/>
      </dsp:nvSpPr>
      <dsp:spPr>
        <a:xfrm>
          <a:off x="0" y="3318325"/>
          <a:ext cx="5482346" cy="18520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CAB88-5ABE-4CF7-863B-BA1C0534D296}">
      <dsp:nvSpPr>
        <dsp:cNvPr id="0" name=""/>
        <dsp:cNvSpPr/>
      </dsp:nvSpPr>
      <dsp:spPr>
        <a:xfrm>
          <a:off x="560256" y="3735045"/>
          <a:ext cx="1018648" cy="1018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16D8EA-420E-4BEA-872E-3EB2A5FC4BFB}">
      <dsp:nvSpPr>
        <dsp:cNvPr id="0" name=""/>
        <dsp:cNvSpPr/>
      </dsp:nvSpPr>
      <dsp:spPr>
        <a:xfrm>
          <a:off x="2139162" y="3318325"/>
          <a:ext cx="3343183" cy="1852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013" tIns="196013" rIns="196013" bIns="196013" numCol="1" spcCol="1270" anchor="ctr" anchorCtr="0">
          <a:noAutofit/>
        </a:bodyPr>
        <a:lstStyle/>
        <a:p>
          <a:pPr marL="0" lvl="0" indent="0" algn="l" defTabSz="622300">
            <a:lnSpc>
              <a:spcPct val="100000"/>
            </a:lnSpc>
            <a:spcBef>
              <a:spcPct val="0"/>
            </a:spcBef>
            <a:spcAft>
              <a:spcPct val="35000"/>
            </a:spcAft>
            <a:buNone/>
          </a:pPr>
          <a:r>
            <a:rPr lang="en-US" sz="1400" kern="1200"/>
            <a:t>This has been calculated by completing an elemental cost plan, using the designs and information available to date.</a:t>
          </a:r>
          <a:r>
            <a:rPr lang="en-US" sz="1400" kern="1200">
              <a:latin typeface="Trebuchet MS" panose="020B0603020202020204"/>
            </a:rPr>
            <a:t> Also, the estimate was converted to the specific location (BCIS index) and project duration </a:t>
          </a:r>
          <a:endParaRPr lang="en-US" sz="1400" kern="1200"/>
        </a:p>
      </dsp:txBody>
      <dsp:txXfrm>
        <a:off x="2139162" y="3318325"/>
        <a:ext cx="3343183" cy="18520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C1A85-215F-084E-9F37-AA7456628176}" type="datetimeFigureOut">
              <a:rPr lang="en-GB" smtClean="0"/>
              <a:t>04/05/2022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19182-461F-2D41-A737-EE3616BA2207}" type="slidenum">
              <a:rPr lang="en-GB" smtClean="0"/>
              <a:t>‹#›</a:t>
            </a:fld>
            <a:endParaRPr lang="en-GB"/>
          </a:p>
        </p:txBody>
      </p:sp>
    </p:spTree>
    <p:extLst>
      <p:ext uri="{BB962C8B-B14F-4D97-AF65-F5344CB8AC3E}">
        <p14:creationId xmlns:p14="http://schemas.microsoft.com/office/powerpoint/2010/main" val="1605469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Talk about carbon off-setting solutions</a:t>
            </a:r>
          </a:p>
          <a:p>
            <a:pPr marL="171450" indent="-171450">
              <a:buFontTx/>
              <a:buChar char="-"/>
            </a:pPr>
            <a:r>
              <a:rPr lang="en-GB"/>
              <a:t>Sourcing local work force </a:t>
            </a:r>
          </a:p>
          <a:p>
            <a:pPr marL="171450" indent="-171450">
              <a:buFontTx/>
              <a:buChar char="-"/>
            </a:pPr>
            <a:r>
              <a:rPr lang="en-GB"/>
              <a:t>Use of local materials </a:t>
            </a:r>
          </a:p>
          <a:p>
            <a:pPr marL="171450" indent="-171450">
              <a:buFontTx/>
              <a:buChar char="-"/>
            </a:pPr>
            <a:r>
              <a:rPr lang="en-GB"/>
              <a:t>Use of low emission fleet in the supply of the materials   </a:t>
            </a:r>
          </a:p>
          <a:p>
            <a:endParaRPr lang="en-GB"/>
          </a:p>
          <a:p>
            <a:endParaRPr lang="en-GB"/>
          </a:p>
        </p:txBody>
      </p:sp>
      <p:sp>
        <p:nvSpPr>
          <p:cNvPr id="4" name="Slide Number Placeholder 3"/>
          <p:cNvSpPr>
            <a:spLocks noGrp="1"/>
          </p:cNvSpPr>
          <p:nvPr>
            <p:ph type="sldNum" sz="quarter" idx="5"/>
          </p:nvPr>
        </p:nvSpPr>
        <p:spPr/>
        <p:txBody>
          <a:bodyPr/>
          <a:lstStyle/>
          <a:p>
            <a:fld id="{A9119182-461F-2D41-A737-EE3616BA2207}" type="slidenum">
              <a:rPr lang="en-GB" smtClean="0"/>
              <a:t>28</a:t>
            </a:fld>
            <a:endParaRPr lang="en-GB"/>
          </a:p>
        </p:txBody>
      </p:sp>
    </p:spTree>
    <p:extLst>
      <p:ext uri="{BB962C8B-B14F-4D97-AF65-F5344CB8AC3E}">
        <p14:creationId xmlns:p14="http://schemas.microsoft.com/office/powerpoint/2010/main" val="3533808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609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0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8892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854102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620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3010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97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899462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880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3463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43248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0111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363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0002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51318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048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1393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Layout" Target="../diagrams/layout3.xml"/><Relationship Id="rId7" Type="http://schemas.openxmlformats.org/officeDocument/2006/relationships/image" Target="../media/image21.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file:////var/folders/wd/1mnkx0d16dj59s3xrgdh3xwm0000gn/T/com.microsoft.Word/WebArchiveCopyPasteTempFiles/The+Code+of+Considerate+Practice.jpg"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3DC8-AB76-CD02-406A-1213237D07F7}"/>
              </a:ext>
            </a:extLst>
          </p:cNvPr>
          <p:cNvSpPr>
            <a:spLocks noGrp="1"/>
          </p:cNvSpPr>
          <p:nvPr>
            <p:ph type="ctrTitle"/>
          </p:nvPr>
        </p:nvSpPr>
        <p:spPr/>
        <p:txBody>
          <a:bodyPr/>
          <a:lstStyle/>
          <a:p>
            <a:r>
              <a:rPr lang="en-US"/>
              <a:t>Alliance Construction Limited</a:t>
            </a:r>
          </a:p>
        </p:txBody>
      </p:sp>
      <p:sp>
        <p:nvSpPr>
          <p:cNvPr id="3" name="Subtitle 2">
            <a:extLst>
              <a:ext uri="{FF2B5EF4-FFF2-40B4-BE49-F238E27FC236}">
                <a16:creationId xmlns:a16="http://schemas.microsoft.com/office/drawing/2014/main" id="{F7368C07-0183-0A43-E87F-B888B8FE8A15}"/>
              </a:ext>
            </a:extLst>
          </p:cNvPr>
          <p:cNvSpPr>
            <a:spLocks noGrp="1"/>
          </p:cNvSpPr>
          <p:nvPr>
            <p:ph type="subTitle" idx="1"/>
          </p:nvPr>
        </p:nvSpPr>
        <p:spPr/>
        <p:txBody>
          <a:bodyPr/>
          <a:lstStyle/>
          <a:p>
            <a:r>
              <a:rPr lang="en-US"/>
              <a:t>E9 Plot Development</a:t>
            </a:r>
          </a:p>
        </p:txBody>
      </p:sp>
      <p:sp>
        <p:nvSpPr>
          <p:cNvPr id="5" name="TextBox 4">
            <a:extLst>
              <a:ext uri="{FF2B5EF4-FFF2-40B4-BE49-F238E27FC236}">
                <a16:creationId xmlns:a16="http://schemas.microsoft.com/office/drawing/2014/main" id="{567CF466-02D9-5E20-3D87-3FA8C5177D43}"/>
              </a:ext>
            </a:extLst>
          </p:cNvPr>
          <p:cNvSpPr txBox="1"/>
          <p:nvPr/>
        </p:nvSpPr>
        <p:spPr>
          <a:xfrm>
            <a:off x="9857117" y="6320287"/>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6">
            <a:extLst>
              <a:ext uri="{FF2B5EF4-FFF2-40B4-BE49-F238E27FC236}">
                <a16:creationId xmlns:a16="http://schemas.microsoft.com/office/drawing/2014/main" id="{EB296146-EAC3-69E9-6AF4-FADE9FC44406}"/>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10851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8EC91D-FC31-98B1-5328-65162D1CBEE6}"/>
              </a:ext>
            </a:extLst>
          </p:cNvPr>
          <p:cNvGraphicFramePr>
            <a:graphicFrameLocks noGrp="1"/>
          </p:cNvGraphicFramePr>
          <p:nvPr>
            <p:ph idx="1"/>
            <p:extLst>
              <p:ext uri="{D42A27DB-BD31-4B8C-83A1-F6EECF244321}">
                <p14:modId xmlns:p14="http://schemas.microsoft.com/office/powerpoint/2010/main" val="21911389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6">
            <a:extLst>
              <a:ext uri="{FF2B5EF4-FFF2-40B4-BE49-F238E27FC236}">
                <a16:creationId xmlns:a16="http://schemas.microsoft.com/office/drawing/2014/main" id="{D9961E32-4F9C-7E87-8920-EF14FA8A578F}"/>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145316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CD369-0D07-500D-7B4E-B04243725A6B}"/>
              </a:ext>
            </a:extLst>
          </p:cNvPr>
          <p:cNvSpPr>
            <a:spLocks noGrp="1"/>
          </p:cNvSpPr>
          <p:nvPr>
            <p:ph type="title"/>
          </p:nvPr>
        </p:nvSpPr>
        <p:spPr>
          <a:xfrm>
            <a:off x="1043950" y="1179151"/>
            <a:ext cx="3300646" cy="4463889"/>
          </a:xfrm>
        </p:spPr>
        <p:txBody>
          <a:bodyPr anchor="ctr">
            <a:normAutofit/>
          </a:bodyPr>
          <a:lstStyle/>
          <a:p>
            <a:r>
              <a:rPr lang="en-US"/>
              <a:t>Who are we?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138D52-C597-AFC8-E849-EC75A53BF9A1}"/>
              </a:ext>
            </a:extLst>
          </p:cNvPr>
          <p:cNvSpPr>
            <a:spLocks noGrp="1"/>
          </p:cNvSpPr>
          <p:nvPr>
            <p:ph idx="1"/>
          </p:nvPr>
        </p:nvSpPr>
        <p:spPr>
          <a:xfrm>
            <a:off x="4978918" y="1109145"/>
            <a:ext cx="6341016" cy="4603900"/>
          </a:xfrm>
        </p:spPr>
        <p:txBody>
          <a:bodyPr vert="horz" lIns="91440" tIns="45720" rIns="91440" bIns="45720" rtlCol="0" anchor="ctr">
            <a:normAutofit/>
          </a:bodyPr>
          <a:lstStyle/>
          <a:p>
            <a:r>
              <a:rPr lang="en-US"/>
              <a:t>Alliance Construction Limited is a construction company based in South Wales who </a:t>
            </a:r>
            <a:r>
              <a:rPr lang="en-US" err="1"/>
              <a:t>specialise</a:t>
            </a:r>
            <a:r>
              <a:rPr lang="en-US"/>
              <a:t> in Design and Build developments. </a:t>
            </a:r>
          </a:p>
          <a:p>
            <a:r>
              <a:rPr lang="en-US"/>
              <a:t>The Project Team for this specific development, consists of the below:</a:t>
            </a:r>
          </a:p>
          <a:p>
            <a:pPr lvl="1"/>
            <a:r>
              <a:rPr lang="en-US"/>
              <a:t>Jay Weaver – Quantity Surveyor</a:t>
            </a:r>
          </a:p>
          <a:p>
            <a:pPr lvl="1"/>
            <a:r>
              <a:rPr lang="en-US">
                <a:ea typeface="+mn-lt"/>
                <a:cs typeface="+mn-lt"/>
              </a:rPr>
              <a:t>Steff Pryce-Griffiths - Construction Manager </a:t>
            </a:r>
            <a:endParaRPr lang="en-US"/>
          </a:p>
          <a:p>
            <a:pPr lvl="1"/>
            <a:r>
              <a:rPr lang="en-US">
                <a:ea typeface="+mn-lt"/>
                <a:cs typeface="+mn-lt"/>
              </a:rPr>
              <a:t>Al David </a:t>
            </a:r>
            <a:r>
              <a:rPr lang="en-US" err="1">
                <a:ea typeface="+mn-lt"/>
                <a:cs typeface="+mn-lt"/>
              </a:rPr>
              <a:t>Ikete</a:t>
            </a:r>
            <a:r>
              <a:rPr lang="en-US">
                <a:ea typeface="+mn-lt"/>
                <a:cs typeface="+mn-lt"/>
              </a:rPr>
              <a:t> - Building Surveyor </a:t>
            </a:r>
            <a:endParaRPr lang="en-US"/>
          </a:p>
          <a:p>
            <a:pPr lvl="1"/>
            <a:r>
              <a:rPr lang="en-US">
                <a:ea typeface="+mn-lt"/>
                <a:cs typeface="+mn-lt"/>
              </a:rPr>
              <a:t>Elis Williams - Building Surveyor</a:t>
            </a:r>
            <a:endParaRPr lang="en-US"/>
          </a:p>
          <a:p>
            <a:pPr lvl="1"/>
            <a:endParaRPr lang="en-US"/>
          </a:p>
          <a:p>
            <a:pPr lvl="1"/>
            <a:endParaRPr lang="en-US"/>
          </a:p>
          <a:p>
            <a:endParaRPr lang="en-US"/>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6">
            <a:extLst>
              <a:ext uri="{FF2B5EF4-FFF2-40B4-BE49-F238E27FC236}">
                <a16:creationId xmlns:a16="http://schemas.microsoft.com/office/drawing/2014/main" id="{76C252CC-2E4E-CB26-9EC0-48A3AAEBD3AC}"/>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75401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D5121-6933-3997-42DC-6AB34469E3D8}"/>
              </a:ext>
            </a:extLst>
          </p:cNvPr>
          <p:cNvSpPr>
            <a:spLocks noGrp="1"/>
          </p:cNvSpPr>
          <p:nvPr>
            <p:ph type="title"/>
          </p:nvPr>
        </p:nvSpPr>
        <p:spPr/>
        <p:txBody>
          <a:bodyPr/>
          <a:lstStyle/>
          <a:p>
            <a:r>
              <a:rPr lang="en-US"/>
              <a:t>Our Concept</a:t>
            </a:r>
          </a:p>
        </p:txBody>
      </p:sp>
      <p:graphicFrame>
        <p:nvGraphicFramePr>
          <p:cNvPr id="7" name="Content Placeholder 2">
            <a:extLst>
              <a:ext uri="{FF2B5EF4-FFF2-40B4-BE49-F238E27FC236}">
                <a16:creationId xmlns:a16="http://schemas.microsoft.com/office/drawing/2014/main" id="{41968778-CAE0-C2AE-D26F-CBB931477868}"/>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6">
            <a:extLst>
              <a:ext uri="{FF2B5EF4-FFF2-40B4-BE49-F238E27FC236}">
                <a16:creationId xmlns:a16="http://schemas.microsoft.com/office/drawing/2014/main" id="{9FB0314C-9B1F-4058-E443-F71EB436ADB7}"/>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38024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E7A7-C030-CCFF-C662-38023CD4587D}"/>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E9 Development</a:t>
            </a:r>
          </a:p>
        </p:txBody>
      </p:sp>
      <p:sp>
        <p:nvSpPr>
          <p:cNvPr id="5" name="TextBox 4">
            <a:extLst>
              <a:ext uri="{FF2B5EF4-FFF2-40B4-BE49-F238E27FC236}">
                <a16:creationId xmlns:a16="http://schemas.microsoft.com/office/drawing/2014/main" id="{06236B2B-806B-7FE1-C94D-E0D2012EDFC7}"/>
              </a:ext>
            </a:extLst>
          </p:cNvPr>
          <p:cNvSpPr txBox="1"/>
          <p:nvPr/>
        </p:nvSpPr>
        <p:spPr>
          <a:xfrm>
            <a:off x="6336287" y="2160589"/>
            <a:ext cx="2934714"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buClr>
              <a:buSzPct val="80000"/>
              <a:buFont typeface="Wingdings 3" charset="2"/>
              <a:buChar char=""/>
            </a:pPr>
            <a:r>
              <a:rPr lang="en-US">
                <a:solidFill>
                  <a:schemeClr val="tx1">
                    <a:lumMod val="75000"/>
                    <a:lumOff val="25000"/>
                  </a:schemeClr>
                </a:solidFill>
              </a:rPr>
              <a:t>The location for the development is at the E9 plot, illustrated on the side picture.</a:t>
            </a:r>
          </a:p>
          <a:p>
            <a:pPr>
              <a:spcBef>
                <a:spcPts val="1000"/>
              </a:spcBef>
              <a:buClr>
                <a:schemeClr val="accent1"/>
              </a:buClr>
              <a:buSzPct val="80000"/>
              <a:buFont typeface="Wingdings 3" charset="2"/>
              <a:buChar char=""/>
            </a:pPr>
            <a:r>
              <a:rPr lang="en-US">
                <a:solidFill>
                  <a:schemeClr val="tx1">
                    <a:lumMod val="75000"/>
                    <a:lumOff val="25000"/>
                  </a:schemeClr>
                </a:solidFill>
              </a:rPr>
              <a:t>The plot size is 90m x 90m (8,100 m2)</a:t>
            </a:r>
          </a:p>
        </p:txBody>
      </p:sp>
      <p:pic>
        <p:nvPicPr>
          <p:cNvPr id="4" name="Picture 4" descr="Diagram, engineering drawing&#10;&#10;Description automatically generated">
            <a:extLst>
              <a:ext uri="{FF2B5EF4-FFF2-40B4-BE49-F238E27FC236}">
                <a16:creationId xmlns:a16="http://schemas.microsoft.com/office/drawing/2014/main" id="{974A4D2D-2DC4-3363-F1F6-0CE0E4C1BCAB}"/>
              </a:ext>
            </a:extLst>
          </p:cNvPr>
          <p:cNvPicPr>
            <a:picLocks noGrp="1" noChangeAspect="1"/>
          </p:cNvPicPr>
          <p:nvPr>
            <p:ph idx="1"/>
          </p:nvPr>
        </p:nvPicPr>
        <p:blipFill rotWithShape="1">
          <a:blip r:embed="rId2"/>
          <a:srcRect l="18472" r="3300"/>
          <a:stretch/>
        </p:blipFill>
        <p:spPr>
          <a:xfrm>
            <a:off x="677334" y="2159331"/>
            <a:ext cx="5423429" cy="3882362"/>
          </a:xfrm>
          <a:prstGeom prst="rect">
            <a:avLst/>
          </a:prstGeom>
        </p:spPr>
      </p:pic>
      <p:pic>
        <p:nvPicPr>
          <p:cNvPr id="7" name="Picture 6">
            <a:extLst>
              <a:ext uri="{FF2B5EF4-FFF2-40B4-BE49-F238E27FC236}">
                <a16:creationId xmlns:a16="http://schemas.microsoft.com/office/drawing/2014/main" id="{3DC70C7F-A6F2-C81E-E337-9BAD5265873E}"/>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07003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EA734438-FF59-7D8C-8DD9-88F7772C14C3}"/>
              </a:ext>
            </a:extLst>
          </p:cNvPr>
          <p:cNvGraphicFramePr>
            <a:graphicFrameLocks noGrp="1"/>
          </p:cNvGraphicFramePr>
          <p:nvPr>
            <p:extLst>
              <p:ext uri="{D42A27DB-BD31-4B8C-83A1-F6EECF244321}">
                <p14:modId xmlns:p14="http://schemas.microsoft.com/office/powerpoint/2010/main" val="2628796484"/>
              </p:ext>
            </p:extLst>
          </p:nvPr>
        </p:nvGraphicFramePr>
        <p:xfrm>
          <a:off x="1126308" y="1656206"/>
          <a:ext cx="10417991" cy="3541962"/>
        </p:xfrm>
        <a:graphic>
          <a:graphicData uri="http://schemas.openxmlformats.org/drawingml/2006/table">
            <a:tbl>
              <a:tblPr/>
              <a:tblGrid>
                <a:gridCol w="1050163">
                  <a:extLst>
                    <a:ext uri="{9D8B030D-6E8A-4147-A177-3AD203B41FA5}">
                      <a16:colId xmlns:a16="http://schemas.microsoft.com/office/drawing/2014/main" val="2463669971"/>
                    </a:ext>
                  </a:extLst>
                </a:gridCol>
                <a:gridCol w="9367828">
                  <a:extLst>
                    <a:ext uri="{9D8B030D-6E8A-4147-A177-3AD203B41FA5}">
                      <a16:colId xmlns:a16="http://schemas.microsoft.com/office/drawing/2014/main" val="3146860750"/>
                    </a:ext>
                  </a:extLst>
                </a:gridCol>
              </a:tblGrid>
              <a:tr h="3541962">
                <a:tc>
                  <a:txBody>
                    <a:bodyPr/>
                    <a:lstStyle/>
                    <a:p>
                      <a:pPr algn="l" rtl="0" fontAlgn="base">
                        <a:spcBef>
                          <a:spcPts val="0"/>
                        </a:spcBef>
                        <a:spcAft>
                          <a:spcPts val="0"/>
                        </a:spcAft>
                      </a:pPr>
                      <a:r>
                        <a:rPr lang="en-GB" sz="2400" b="1" i="0" u="none" strike="noStrike">
                          <a:effectLst/>
                          <a:latin typeface="Calibri" panose="020F0502020204030204" pitchFamily="34" charset="0"/>
                        </a:rPr>
                        <a:t>Site location</a:t>
                      </a:r>
                      <a:r>
                        <a:rPr lang="en-GB" sz="2400" b="0" i="0" u="none" strike="noStrike">
                          <a:effectLst/>
                          <a:latin typeface="Calibri" panose="020F0502020204030204" pitchFamily="34" charset="0"/>
                        </a:rPr>
                        <a:t> </a:t>
                      </a:r>
                      <a:endParaRPr lang="en-GB" sz="2400" b="0" i="0" u="none" strike="noStrike">
                        <a:effectLst/>
                        <a:latin typeface="Arial" panose="020B0604020202020204" pitchFamily="34" charset="0"/>
                      </a:endParaRPr>
                    </a:p>
                  </a:txBody>
                  <a:tcPr marL="1977" marR="1977" marT="988" marB="98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 The proposed development site consists of the old reclaimed docklands in Swansea’s SA1 development area east of the city centre and approximately 3 miles south from Swansea train station and 1.5miles east of the city’s main bus station. </a:t>
                      </a:r>
                    </a:p>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Neighbouring properties ABP ports yard. </a:t>
                      </a:r>
                    </a:p>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Also situated is on the site is  an electrical transformer substation which is run by Western Power Distribution.</a:t>
                      </a:r>
                      <a:endParaRPr lang="en-GB" sz="2400" b="0" i="0" u="none" strike="noStrike">
                        <a:effectLst/>
                        <a:latin typeface="Arial" panose="020B0604020202020204" pitchFamily="34" charset="0"/>
                      </a:endParaRPr>
                    </a:p>
                  </a:txBody>
                  <a:tcPr marL="1977" marR="1977" marT="988" marB="98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692167074"/>
                  </a:ext>
                </a:extLst>
              </a:tr>
            </a:tbl>
          </a:graphicData>
        </a:graphic>
      </p:graphicFrame>
    </p:spTree>
    <p:extLst>
      <p:ext uri="{BB962C8B-B14F-4D97-AF65-F5344CB8AC3E}">
        <p14:creationId xmlns:p14="http://schemas.microsoft.com/office/powerpoint/2010/main" val="1946446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07C4A23-17E7-BA89-BCB5-727408993859}"/>
              </a:ext>
            </a:extLst>
          </p:cNvPr>
          <p:cNvGraphicFramePr>
            <a:graphicFrameLocks noGrp="1"/>
          </p:cNvGraphicFramePr>
          <p:nvPr>
            <p:extLst>
              <p:ext uri="{D42A27DB-BD31-4B8C-83A1-F6EECF244321}">
                <p14:modId xmlns:p14="http://schemas.microsoft.com/office/powerpoint/2010/main" val="1635433628"/>
              </p:ext>
            </p:extLst>
          </p:nvPr>
        </p:nvGraphicFramePr>
        <p:xfrm>
          <a:off x="1126309" y="1818198"/>
          <a:ext cx="9941259" cy="3217979"/>
        </p:xfrm>
        <a:graphic>
          <a:graphicData uri="http://schemas.openxmlformats.org/drawingml/2006/table">
            <a:tbl>
              <a:tblPr firstRow="1" bandRow="1">
                <a:solidFill>
                  <a:schemeClr val="tx1">
                    <a:lumMod val="75000"/>
                    <a:lumOff val="25000"/>
                  </a:schemeClr>
                </a:solidFill>
              </a:tblPr>
              <a:tblGrid>
                <a:gridCol w="9941259">
                  <a:extLst>
                    <a:ext uri="{9D8B030D-6E8A-4147-A177-3AD203B41FA5}">
                      <a16:colId xmlns:a16="http://schemas.microsoft.com/office/drawing/2014/main" val="3128751157"/>
                    </a:ext>
                  </a:extLst>
                </a:gridCol>
              </a:tblGrid>
              <a:tr h="813023">
                <a:tc>
                  <a:txBody>
                    <a:bodyPr/>
                    <a:lstStyle/>
                    <a:p>
                      <a:pPr algn="just" rtl="0" fontAlgn="base"/>
                      <a:r>
                        <a:rPr lang="en-GB" sz="3000" b="1" i="0" cap="none" spc="0">
                          <a:solidFill>
                            <a:schemeClr val="bg1"/>
                          </a:solidFill>
                          <a:effectLst/>
                          <a:latin typeface="Calibri" panose="020F0502020204030204" pitchFamily="34" charset="0"/>
                        </a:rPr>
                        <a:t>Operational/Functional needs </a:t>
                      </a:r>
                      <a:endParaRPr lang="en-GB" sz="3000" b="1" i="0" cap="none" spc="0">
                        <a:solidFill>
                          <a:schemeClr val="bg1"/>
                        </a:solidFill>
                        <a:effectLst/>
                      </a:endParaRPr>
                    </a:p>
                  </a:txBody>
                  <a:tcPr marL="119395" marR="1985" marT="34113" marB="255846"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2050976133"/>
                  </a:ext>
                </a:extLst>
              </a:tr>
              <a:tr h="2404956">
                <a:tc>
                  <a:txBody>
                    <a:bodyPr/>
                    <a:lstStyle/>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Accommodate students during term time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Provide suitable accommodation for disabled students and family accommodation during half term breaks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Retail units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Green area to provide a community link  </a:t>
                      </a:r>
                    </a:p>
                    <a:p>
                      <a:pPr algn="just" rtl="0" fontAlgn="base"/>
                      <a:r>
                        <a:rPr lang="en-GB" sz="2200" b="0" i="0" cap="none" spc="0">
                          <a:solidFill>
                            <a:schemeClr val="bg1"/>
                          </a:solidFill>
                          <a:effectLst/>
                          <a:latin typeface="Calibri" panose="020F0502020204030204" pitchFamily="34" charset="0"/>
                        </a:rPr>
                        <a:t> </a:t>
                      </a:r>
                      <a:endParaRPr lang="en-GB" sz="2200" b="0" i="0" cap="none" spc="0">
                        <a:solidFill>
                          <a:schemeClr val="bg1"/>
                        </a:solidFill>
                        <a:effectLst/>
                      </a:endParaRPr>
                    </a:p>
                  </a:txBody>
                  <a:tcPr marL="119395" marR="1985" marT="34113" marB="255846">
                    <a:lnL w="12700" cap="flat" cmpd="sng" algn="ctr">
                      <a:solidFill>
                        <a:schemeClr val="bg1"/>
                      </a:solidFill>
                      <a:prstDash val="solid"/>
                    </a:lnL>
                    <a:lnR w="12700" cmpd="sng">
                      <a:noFill/>
                      <a:prstDash val="solid"/>
                    </a:lnR>
                    <a:lnT w="38100" cmpd="sng">
                      <a:noFill/>
                    </a:lnT>
                    <a:lnB w="12700" cmpd="sng">
                      <a:noFill/>
                      <a:prstDash val="solid"/>
                    </a:lnB>
                    <a:solidFill>
                      <a:schemeClr val="tx1">
                        <a:lumMod val="75000"/>
                        <a:lumOff val="25000"/>
                      </a:schemeClr>
                    </a:solidFill>
                  </a:tcPr>
                </a:tc>
                <a:extLst>
                  <a:ext uri="{0D108BD9-81ED-4DB2-BD59-A6C34878D82A}">
                    <a16:rowId xmlns:a16="http://schemas.microsoft.com/office/drawing/2014/main" val="1989705629"/>
                  </a:ext>
                </a:extLst>
              </a:tr>
            </a:tbl>
          </a:graphicData>
        </a:graphic>
      </p:graphicFrame>
    </p:spTree>
    <p:extLst>
      <p:ext uri="{BB962C8B-B14F-4D97-AF65-F5344CB8AC3E}">
        <p14:creationId xmlns:p14="http://schemas.microsoft.com/office/powerpoint/2010/main" val="3206452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6514F172-A02B-3D9B-2948-344449C78C11}"/>
              </a:ext>
            </a:extLst>
          </p:cNvPr>
          <p:cNvGraphicFramePr>
            <a:graphicFrameLocks noGrp="1"/>
          </p:cNvGraphicFramePr>
          <p:nvPr>
            <p:extLst>
              <p:ext uri="{D42A27DB-BD31-4B8C-83A1-F6EECF244321}">
                <p14:modId xmlns:p14="http://schemas.microsoft.com/office/powerpoint/2010/main" val="2839848981"/>
              </p:ext>
            </p:extLst>
          </p:nvPr>
        </p:nvGraphicFramePr>
        <p:xfrm>
          <a:off x="1113184" y="1560050"/>
          <a:ext cx="10335866" cy="2975900"/>
        </p:xfrm>
        <a:graphic>
          <a:graphicData uri="http://schemas.openxmlformats.org/drawingml/2006/table">
            <a:tbl>
              <a:tblPr/>
              <a:tblGrid>
                <a:gridCol w="10335866">
                  <a:extLst>
                    <a:ext uri="{9D8B030D-6E8A-4147-A177-3AD203B41FA5}">
                      <a16:colId xmlns:a16="http://schemas.microsoft.com/office/drawing/2014/main" val="415145231"/>
                    </a:ext>
                  </a:extLst>
                </a:gridCol>
              </a:tblGrid>
              <a:tr h="359449">
                <a:tc>
                  <a:txBody>
                    <a:bodyPr/>
                    <a:lstStyle/>
                    <a:p>
                      <a:pPr algn="just" rtl="0" fontAlgn="base">
                        <a:spcBef>
                          <a:spcPts val="0"/>
                        </a:spcBef>
                        <a:spcAft>
                          <a:spcPts val="0"/>
                        </a:spcAft>
                      </a:pPr>
                      <a:r>
                        <a:rPr lang="en-GB" sz="1900" b="1" i="0" u="none" strike="noStrike">
                          <a:solidFill>
                            <a:srgbClr val="000000"/>
                          </a:solidFill>
                          <a:effectLst/>
                          <a:latin typeface="Calibri" panose="020F0502020204030204" pitchFamily="34" charset="0"/>
                        </a:rPr>
                        <a:t>Client directed adaptions </a:t>
                      </a:r>
                      <a:r>
                        <a:rPr lang="en-GB" sz="1900" b="0" i="0" u="none" strike="noStrike">
                          <a:solidFill>
                            <a:srgbClr val="000000"/>
                          </a:solidFill>
                          <a:effectLst/>
                          <a:latin typeface="Calibri" panose="020F0502020204030204" pitchFamily="34" charset="0"/>
                        </a:rPr>
                        <a:t> </a:t>
                      </a:r>
                      <a:endParaRPr lang="en-GB" sz="3700" b="0" i="0" u="none" strike="noStrike">
                        <a:effectLst/>
                        <a:latin typeface="Arial" panose="020B0604020202020204" pitchFamily="34" charset="0"/>
                      </a:endParaRPr>
                    </a:p>
                  </a:txBody>
                  <a:tcPr marL="2090" marR="2090" marT="1045" marB="10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20012485"/>
                  </a:ext>
                </a:extLst>
              </a:tr>
              <a:tr h="2616451">
                <a:tc>
                  <a:txBody>
                    <a:bodyPr/>
                    <a:lstStyle/>
                    <a:p>
                      <a:pPr marL="342900" indent="-342900" algn="just" rtl="0" fontAlgn="base">
                        <a:spcBef>
                          <a:spcPts val="0"/>
                        </a:spcBef>
                        <a:spcAft>
                          <a:spcPts val="0"/>
                        </a:spcAft>
                        <a:buClrTx/>
                        <a:buSzPts val="900"/>
                        <a:buFont typeface="Arial" panose="020B0604020202020204" pitchFamily="34" charset="0"/>
                        <a:buChar char="•"/>
                      </a:pPr>
                      <a:r>
                        <a:rPr lang="en-GB" sz="1900" b="0" i="0" u="none" strike="noStrike">
                          <a:solidFill>
                            <a:srgbClr val="000000"/>
                          </a:solidFill>
                          <a:effectLst/>
                          <a:latin typeface="Calibri" panose="020F0502020204030204" pitchFamily="34" charset="0"/>
                        </a:rPr>
                        <a:t>A slight tilt (south wards) to the roof to enable the installation of sky lights in the corridors and provides an increased provision of natural lighting and space for PV panel installation. </a:t>
                      </a:r>
                      <a:endParaRPr lang="en-GB" sz="19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Staggered entrance doors in block 4 corridors. </a:t>
                      </a:r>
                      <a:endParaRPr lang="en-GB" sz="37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Adjusting the placement of the community space forward, so it’s closer to building. </a:t>
                      </a: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Special considerations to the disabled parking spaces.  </a:t>
                      </a:r>
                      <a:endParaRPr lang="en-GB" sz="37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Greenspace to be situated Infront of retail units and include benches.  </a:t>
                      </a:r>
                      <a:endParaRPr lang="en-GB" sz="3700" b="0" i="0" u="none" strike="noStrike">
                        <a:effectLst/>
                        <a:latin typeface="Arial" panose="020B0604020202020204" pitchFamily="34" charset="0"/>
                      </a:endParaRPr>
                    </a:p>
                  </a:txBody>
                  <a:tcPr marL="2090" marR="2090" marT="1045" marB="10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062308467"/>
                  </a:ext>
                </a:extLst>
              </a:tr>
            </a:tbl>
          </a:graphicData>
        </a:graphic>
      </p:graphicFrame>
    </p:spTree>
    <p:extLst>
      <p:ext uri="{BB962C8B-B14F-4D97-AF65-F5344CB8AC3E}">
        <p14:creationId xmlns:p14="http://schemas.microsoft.com/office/powerpoint/2010/main" val="255035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17">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7" name="Group 19">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1" name="Straight Connector 20">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8" name="Rectangle 30">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C2C656F-A330-572B-DAB8-BAD8E891EF30}"/>
              </a:ext>
            </a:extLst>
          </p:cNvPr>
          <p:cNvPicPr>
            <a:picLocks noChangeAspect="1"/>
          </p:cNvPicPr>
          <p:nvPr/>
        </p:nvPicPr>
        <p:blipFill rotWithShape="1">
          <a:blip r:embed="rId2"/>
          <a:srcRect l="23942" t="25366" r="48646" b="41616"/>
          <a:stretch/>
        </p:blipFill>
        <p:spPr>
          <a:xfrm>
            <a:off x="372304" y="315717"/>
            <a:ext cx="7267528" cy="4934338"/>
          </a:xfrm>
          <a:prstGeom prst="rect">
            <a:avLst/>
          </a:prstGeom>
        </p:spPr>
      </p:pic>
      <p:sp>
        <p:nvSpPr>
          <p:cNvPr id="2" name="Title 1">
            <a:extLst>
              <a:ext uri="{FF2B5EF4-FFF2-40B4-BE49-F238E27FC236}">
                <a16:creationId xmlns:a16="http://schemas.microsoft.com/office/drawing/2014/main" id="{4153A414-414A-448F-369E-8331BB98BA3B}"/>
              </a:ext>
            </a:extLst>
          </p:cNvPr>
          <p:cNvSpPr>
            <a:spLocks noGrp="1"/>
          </p:cNvSpPr>
          <p:nvPr>
            <p:ph type="title"/>
          </p:nvPr>
        </p:nvSpPr>
        <p:spPr>
          <a:xfrm>
            <a:off x="7504019" y="312569"/>
            <a:ext cx="4441743" cy="1563899"/>
          </a:xfrm>
        </p:spPr>
        <p:txBody>
          <a:bodyPr vert="horz" lIns="91440" tIns="45720" rIns="91440" bIns="45720" rtlCol="0" anchor="ctr">
            <a:normAutofit/>
          </a:bodyPr>
          <a:lstStyle/>
          <a:p>
            <a:r>
              <a:rPr lang="en-US"/>
              <a:t>Design – Ground Floor Plan</a:t>
            </a:r>
          </a:p>
        </p:txBody>
      </p:sp>
      <p:sp>
        <p:nvSpPr>
          <p:cNvPr id="13" name="TextBox 12">
            <a:extLst>
              <a:ext uri="{FF2B5EF4-FFF2-40B4-BE49-F238E27FC236}">
                <a16:creationId xmlns:a16="http://schemas.microsoft.com/office/drawing/2014/main" id="{0D7FB3ED-E7B7-6831-BD55-DF99115E28A0}"/>
              </a:ext>
            </a:extLst>
          </p:cNvPr>
          <p:cNvSpPr txBox="1"/>
          <p:nvPr/>
        </p:nvSpPr>
        <p:spPr>
          <a:xfrm>
            <a:off x="236559" y="384823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6">
            <a:extLst>
              <a:ext uri="{FF2B5EF4-FFF2-40B4-BE49-F238E27FC236}">
                <a16:creationId xmlns:a16="http://schemas.microsoft.com/office/drawing/2014/main" id="{3D17B56A-88C1-113E-65B0-6235C253774C}"/>
              </a:ext>
            </a:extLst>
          </p:cNvPr>
          <p:cNvPicPr>
            <a:picLocks noChangeAspect="1"/>
          </p:cNvPicPr>
          <p:nvPr/>
        </p:nvPicPr>
        <p:blipFill>
          <a:blip r:embed="rId3"/>
          <a:stretch>
            <a:fillRect/>
          </a:stretch>
        </p:blipFill>
        <p:spPr>
          <a:xfrm>
            <a:off x="9722060" y="5838017"/>
            <a:ext cx="2466975" cy="1019175"/>
          </a:xfrm>
          <a:prstGeom prst="rect">
            <a:avLst/>
          </a:prstGeom>
        </p:spPr>
      </p:pic>
      <p:sp>
        <p:nvSpPr>
          <p:cNvPr id="4" name="TextBox 3">
            <a:extLst>
              <a:ext uri="{FF2B5EF4-FFF2-40B4-BE49-F238E27FC236}">
                <a16:creationId xmlns:a16="http://schemas.microsoft.com/office/drawing/2014/main" id="{CB107024-BCCE-F12C-9166-D84D1F487968}"/>
              </a:ext>
            </a:extLst>
          </p:cNvPr>
          <p:cNvSpPr txBox="1"/>
          <p:nvPr/>
        </p:nvSpPr>
        <p:spPr>
          <a:xfrm>
            <a:off x="7814153" y="1916482"/>
            <a:ext cx="408974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The Ground floor has 5 Retail areas for rent</a:t>
            </a:r>
          </a:p>
          <a:p>
            <a:pPr marL="285750" indent="-285750">
              <a:buFont typeface="Arial"/>
              <a:buChar char="•"/>
            </a:pPr>
            <a:r>
              <a:rPr lang="en-GB"/>
              <a:t>As well as a communal area for students and a Utility/ laundry room.</a:t>
            </a:r>
          </a:p>
        </p:txBody>
      </p:sp>
    </p:spTree>
    <p:extLst>
      <p:ext uri="{BB962C8B-B14F-4D97-AF65-F5344CB8AC3E}">
        <p14:creationId xmlns:p14="http://schemas.microsoft.com/office/powerpoint/2010/main" val="202999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C51F-3668-B314-7FED-F669D838C71F}"/>
              </a:ext>
            </a:extLst>
          </p:cNvPr>
          <p:cNvSpPr>
            <a:spLocks noGrp="1"/>
          </p:cNvSpPr>
          <p:nvPr>
            <p:ph type="title"/>
          </p:nvPr>
        </p:nvSpPr>
        <p:spPr>
          <a:xfrm>
            <a:off x="677334" y="609600"/>
            <a:ext cx="8763681" cy="1320800"/>
          </a:xfrm>
        </p:spPr>
        <p:txBody>
          <a:bodyPr/>
          <a:lstStyle/>
          <a:p>
            <a:r>
              <a:rPr lang="en-GB"/>
              <a:t>Accommodation Floor 1 and 2 Floor Plan </a:t>
            </a:r>
          </a:p>
        </p:txBody>
      </p:sp>
      <p:pic>
        <p:nvPicPr>
          <p:cNvPr id="5" name="Picture 7" descr="Diagram&#10;&#10;Description automatically generated">
            <a:extLst>
              <a:ext uri="{FF2B5EF4-FFF2-40B4-BE49-F238E27FC236}">
                <a16:creationId xmlns:a16="http://schemas.microsoft.com/office/drawing/2014/main" id="{FBFBAE4B-6856-469E-9B4C-A8E15914572C}"/>
              </a:ext>
            </a:extLst>
          </p:cNvPr>
          <p:cNvPicPr>
            <a:picLocks noChangeAspect="1"/>
          </p:cNvPicPr>
          <p:nvPr/>
        </p:nvPicPr>
        <p:blipFill rotWithShape="1">
          <a:blip r:embed="rId2"/>
          <a:srcRect l="45792" t="50761" r="22111" b="15736"/>
          <a:stretch/>
        </p:blipFill>
        <p:spPr>
          <a:xfrm>
            <a:off x="5016792" y="1932871"/>
            <a:ext cx="6730417" cy="3996469"/>
          </a:xfrm>
          <a:prstGeom prst="rect">
            <a:avLst/>
          </a:prstGeom>
        </p:spPr>
      </p:pic>
      <p:sp>
        <p:nvSpPr>
          <p:cNvPr id="6" name="TextBox 5">
            <a:extLst>
              <a:ext uri="{FF2B5EF4-FFF2-40B4-BE49-F238E27FC236}">
                <a16:creationId xmlns:a16="http://schemas.microsoft.com/office/drawing/2014/main" id="{64153505-5AF8-4EC6-D4BF-1C4F0C1BE4AB}"/>
              </a:ext>
            </a:extLst>
          </p:cNvPr>
          <p:cNvSpPr txBox="1"/>
          <p:nvPr/>
        </p:nvSpPr>
        <p:spPr>
          <a:xfrm>
            <a:off x="799578" y="1822537"/>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marL="285750" indent="-285750">
              <a:buFont typeface="Arial"/>
              <a:buChar char="•"/>
            </a:pPr>
            <a:r>
              <a:rPr lang="en-GB"/>
              <a:t>Each of these two floors consist of 30 student rooms and 12 family rooms on each floor.</a:t>
            </a:r>
          </a:p>
          <a:p>
            <a:pPr marL="285750" indent="-285750">
              <a:buFont typeface="Arial"/>
              <a:buChar char="•"/>
            </a:pPr>
            <a:r>
              <a:rPr lang="en-GB"/>
              <a:t>Every student flat has a shared kitchen/dining area with at Least two doors between the kitchen and the ensuites to meet regulations</a:t>
            </a:r>
          </a:p>
          <a:p>
            <a:pPr marL="285750" indent="-285750">
              <a:buFont typeface="Arial"/>
              <a:buChar char="•"/>
            </a:pPr>
            <a:endParaRPr lang="en-GB"/>
          </a:p>
        </p:txBody>
      </p:sp>
    </p:spTree>
    <p:extLst>
      <p:ext uri="{BB962C8B-B14F-4D97-AF65-F5344CB8AC3E}">
        <p14:creationId xmlns:p14="http://schemas.microsoft.com/office/powerpoint/2010/main" val="3712322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F86C-B3B6-3198-8E6D-BD84F23A4B0A}"/>
              </a:ext>
            </a:extLst>
          </p:cNvPr>
          <p:cNvSpPr>
            <a:spLocks noGrp="1"/>
          </p:cNvSpPr>
          <p:nvPr>
            <p:ph type="title"/>
          </p:nvPr>
        </p:nvSpPr>
        <p:spPr>
          <a:xfrm>
            <a:off x="5458101" y="453025"/>
            <a:ext cx="8596668" cy="1320800"/>
          </a:xfrm>
        </p:spPr>
        <p:txBody>
          <a:bodyPr/>
          <a:lstStyle/>
          <a:p>
            <a:r>
              <a:rPr lang="en-GB"/>
              <a:t>Building Elevations</a:t>
            </a:r>
          </a:p>
        </p:txBody>
      </p:sp>
      <p:pic>
        <p:nvPicPr>
          <p:cNvPr id="6" name="Picture 10" descr="Graphical user interface&#10;&#10;Description automatically generated">
            <a:extLst>
              <a:ext uri="{FF2B5EF4-FFF2-40B4-BE49-F238E27FC236}">
                <a16:creationId xmlns:a16="http://schemas.microsoft.com/office/drawing/2014/main" id="{B51B7B3E-32B5-D89D-A5A9-C4FE0A70641D}"/>
              </a:ext>
            </a:extLst>
          </p:cNvPr>
          <p:cNvPicPr>
            <a:picLocks noChangeAspect="1"/>
          </p:cNvPicPr>
          <p:nvPr/>
        </p:nvPicPr>
        <p:blipFill rotWithShape="1">
          <a:blip r:embed="rId2"/>
          <a:srcRect l="27607" t="23897" r="43558" b="10869"/>
          <a:stretch/>
        </p:blipFill>
        <p:spPr>
          <a:xfrm>
            <a:off x="400677" y="239988"/>
            <a:ext cx="4542848" cy="5774728"/>
          </a:xfrm>
          <a:prstGeom prst="rect">
            <a:avLst/>
          </a:prstGeom>
        </p:spPr>
      </p:pic>
      <p:sp>
        <p:nvSpPr>
          <p:cNvPr id="7" name="TextBox 6">
            <a:extLst>
              <a:ext uri="{FF2B5EF4-FFF2-40B4-BE49-F238E27FC236}">
                <a16:creationId xmlns:a16="http://schemas.microsoft.com/office/drawing/2014/main" id="{FDC6FBDE-B822-2BD0-0513-845DDA93925D}"/>
              </a:ext>
            </a:extLst>
          </p:cNvPr>
          <p:cNvSpPr txBox="1"/>
          <p:nvPr/>
        </p:nvSpPr>
        <p:spPr>
          <a:xfrm>
            <a:off x="5639713" y="1276480"/>
            <a:ext cx="403755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These Designs were made by </a:t>
            </a:r>
            <a:r>
              <a:rPr lang="en-US" sz="2400" err="1">
                <a:ea typeface="+mn-lt"/>
                <a:cs typeface="+mn-lt"/>
              </a:rPr>
              <a:t>Teifion</a:t>
            </a:r>
            <a:r>
              <a:rPr lang="en-US" sz="2400">
                <a:ea typeface="+mn-lt"/>
                <a:cs typeface="+mn-lt"/>
              </a:rPr>
              <a:t> our designated architect, but unfortunately, he couldn't finish the plans to really showcase our ideas. </a:t>
            </a:r>
            <a:endParaRPr lang="en-GB" sz="2400"/>
          </a:p>
        </p:txBody>
      </p:sp>
    </p:spTree>
    <p:extLst>
      <p:ext uri="{BB962C8B-B14F-4D97-AF65-F5344CB8AC3E}">
        <p14:creationId xmlns:p14="http://schemas.microsoft.com/office/powerpoint/2010/main" val="1896691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D5125-95E1-61B5-F3C9-58F66389C9E5}"/>
              </a:ext>
            </a:extLst>
          </p:cNvPr>
          <p:cNvSpPr>
            <a:spLocks noGrp="1"/>
          </p:cNvSpPr>
          <p:nvPr>
            <p:ph type="title"/>
          </p:nvPr>
        </p:nvSpPr>
        <p:spPr>
          <a:xfrm>
            <a:off x="1043950" y="1179151"/>
            <a:ext cx="3300646" cy="4463889"/>
          </a:xfrm>
        </p:spPr>
        <p:txBody>
          <a:bodyPr anchor="ctr">
            <a:normAutofit/>
          </a:bodyPr>
          <a:lstStyle/>
          <a:p>
            <a:r>
              <a:rPr lang="en-GB"/>
              <a:t>How we came to decide on the aesthetics of the building as a group?</a:t>
            </a:r>
          </a:p>
        </p:txBody>
      </p:sp>
      <p:sp>
        <p:nvSpPr>
          <p:cNvPr id="3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1"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59E91-6CD4-C76A-1194-50D648008614}"/>
              </a:ext>
            </a:extLst>
          </p:cNvPr>
          <p:cNvSpPr>
            <a:spLocks noGrp="1"/>
          </p:cNvSpPr>
          <p:nvPr>
            <p:ph idx="1"/>
          </p:nvPr>
        </p:nvSpPr>
        <p:spPr>
          <a:xfrm>
            <a:off x="4978918" y="1109145"/>
            <a:ext cx="6341016" cy="4603900"/>
          </a:xfrm>
        </p:spPr>
        <p:txBody>
          <a:bodyPr vert="horz" lIns="91440" tIns="45720" rIns="91440" bIns="45720" rtlCol="0" anchor="ctr">
            <a:normAutofit/>
          </a:bodyPr>
          <a:lstStyle/>
          <a:p>
            <a:r>
              <a:rPr lang="en-GB"/>
              <a:t>As a group we regularly met every Wednesday either in the </a:t>
            </a:r>
            <a:r>
              <a:rPr lang="en-GB" err="1"/>
              <a:t>Fforwm</a:t>
            </a:r>
            <a:r>
              <a:rPr lang="en-GB"/>
              <a:t> or online on Teams.</a:t>
            </a:r>
            <a:endParaRPr lang="en-US"/>
          </a:p>
          <a:p>
            <a:r>
              <a:rPr lang="en-GB"/>
              <a:t>In these meetings, we assessed how our work was coming along and gave input on the aesthetics through mood boards and ideas based on what members of the group have seen around Swansea or even in work.</a:t>
            </a:r>
          </a:p>
          <a:p>
            <a:r>
              <a:rPr lang="en-GB"/>
              <a:t>The meetings we had with you the client was greatly important on the final decision as well as the group members. Taking your opinions and needs on board to better help the parties involved to understand clearly what you want from the project is top priority.</a:t>
            </a:r>
          </a:p>
          <a:p>
            <a:endParaRPr lang="en-GB"/>
          </a:p>
        </p:txBody>
      </p:sp>
      <p:sp>
        <p:nvSpPr>
          <p:cNvPr id="32"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6">
            <a:extLst>
              <a:ext uri="{FF2B5EF4-FFF2-40B4-BE49-F238E27FC236}">
                <a16:creationId xmlns:a16="http://schemas.microsoft.com/office/drawing/2014/main" id="{B58EC597-9863-893F-853E-937373269863}"/>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677875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glowing cube among white dim cubes">
            <a:extLst>
              <a:ext uri="{FF2B5EF4-FFF2-40B4-BE49-F238E27FC236}">
                <a16:creationId xmlns:a16="http://schemas.microsoft.com/office/drawing/2014/main" id="{9A2E3DA8-3129-ED80-75E9-8466056E072E}"/>
              </a:ext>
            </a:extLst>
          </p:cNvPr>
          <p:cNvPicPr>
            <a:picLocks noChangeAspect="1"/>
          </p:cNvPicPr>
          <p:nvPr/>
        </p:nvPicPr>
        <p:blipFill rotWithShape="1">
          <a:blip r:embed="rId2"/>
          <a:srcRect t="2500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455B039-406E-41E8-9648-E7C1B971C4E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Pre-design stage</a:t>
            </a:r>
          </a:p>
        </p:txBody>
      </p:sp>
      <p:sp>
        <p:nvSpPr>
          <p:cNvPr id="3" name="Subtitle 2">
            <a:extLst>
              <a:ext uri="{FF2B5EF4-FFF2-40B4-BE49-F238E27FC236}">
                <a16:creationId xmlns:a16="http://schemas.microsoft.com/office/drawing/2014/main" id="{6765C91C-FA8B-4339-A055-161B39C577A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marL="342900" indent="-342900">
              <a:buFont typeface="Arial" panose="020B0604020202020204" pitchFamily="34" charset="0"/>
              <a:buChar char="•"/>
            </a:pPr>
            <a:r>
              <a:rPr lang="en-GB" sz="1300">
                <a:solidFill>
                  <a:srgbClr val="FFFFFF"/>
                </a:solidFill>
              </a:rPr>
              <a:t>Structural report </a:t>
            </a:r>
          </a:p>
          <a:p>
            <a:pPr marL="342900" indent="-342900">
              <a:buFont typeface="Arial" panose="020B0604020202020204" pitchFamily="34" charset="0"/>
              <a:buChar char="•"/>
            </a:pPr>
            <a:r>
              <a:rPr lang="en-GB" sz="1300">
                <a:solidFill>
                  <a:srgbClr val="FFFFFF"/>
                </a:solidFill>
              </a:rPr>
              <a:t>Feasibility Study </a:t>
            </a:r>
          </a:p>
          <a:p>
            <a:pPr marL="342900" indent="-342900">
              <a:buFont typeface="Arial" panose="020B0604020202020204" pitchFamily="34" charset="0"/>
              <a:buChar char="•"/>
            </a:pPr>
            <a:r>
              <a:rPr lang="en-GB" sz="1300">
                <a:solidFill>
                  <a:srgbClr val="FFFFFF"/>
                </a:solidFill>
              </a:rPr>
              <a:t>Ground investigation </a:t>
            </a:r>
          </a:p>
          <a:p>
            <a:pPr marL="342900" indent="-342900">
              <a:buFont typeface="Arial" panose="020B0604020202020204" pitchFamily="34" charset="0"/>
              <a:buChar char="•"/>
            </a:pPr>
            <a:r>
              <a:rPr lang="en-GB" sz="1300">
                <a:solidFill>
                  <a:srgbClr val="FFFFFF"/>
                </a:solidFill>
              </a:rPr>
              <a:t>Environmental impact assessment </a:t>
            </a:r>
          </a:p>
          <a:p>
            <a:pPr marL="342900" indent="-342900">
              <a:buFont typeface="Arial" panose="020B0604020202020204" pitchFamily="34" charset="0"/>
              <a:buChar char="•"/>
            </a:pPr>
            <a:endParaRPr lang="en-GB" sz="1300">
              <a:solidFill>
                <a:srgbClr val="FFFFFF"/>
              </a:solidFill>
            </a:endParaRPr>
          </a:p>
        </p:txBody>
      </p:sp>
      <p:pic>
        <p:nvPicPr>
          <p:cNvPr id="4" name="Picture 6">
            <a:extLst>
              <a:ext uri="{FF2B5EF4-FFF2-40B4-BE49-F238E27FC236}">
                <a16:creationId xmlns:a16="http://schemas.microsoft.com/office/drawing/2014/main" id="{0949DF9E-3958-DF56-957B-D553416C7C1B}"/>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604540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D0B76-BBBD-1ACB-CAC5-E9D1F90186D0}"/>
              </a:ext>
            </a:extLst>
          </p:cNvPr>
          <p:cNvSpPr>
            <a:spLocks noGrp="1"/>
          </p:cNvSpPr>
          <p:nvPr>
            <p:ph type="title"/>
          </p:nvPr>
        </p:nvSpPr>
        <p:spPr/>
        <p:txBody>
          <a:bodyPr/>
          <a:lstStyle/>
          <a:p>
            <a:r>
              <a:rPr lang="en-US"/>
              <a:t>Projects Environmental Impact Assessment  </a:t>
            </a:r>
          </a:p>
        </p:txBody>
      </p:sp>
      <p:sp>
        <p:nvSpPr>
          <p:cNvPr id="3" name="Content Placeholder 2">
            <a:extLst>
              <a:ext uri="{FF2B5EF4-FFF2-40B4-BE49-F238E27FC236}">
                <a16:creationId xmlns:a16="http://schemas.microsoft.com/office/drawing/2014/main" id="{1BC27140-A93C-7DE0-74CB-A9CEF626FE76}"/>
              </a:ext>
            </a:extLst>
          </p:cNvPr>
          <p:cNvSpPr>
            <a:spLocks noGrp="1"/>
          </p:cNvSpPr>
          <p:nvPr>
            <p:ph idx="1"/>
          </p:nvPr>
        </p:nvSpPr>
        <p:spPr/>
        <p:txBody>
          <a:bodyPr/>
          <a:lstStyle/>
          <a:p>
            <a:pPr marL="0" indent="0">
              <a:buNone/>
            </a:pPr>
            <a:r>
              <a:rPr lang="en-GB" b="1"/>
              <a:t>Aims and Objectives </a:t>
            </a:r>
          </a:p>
          <a:p>
            <a:pPr marL="0" indent="0">
              <a:buNone/>
            </a:pPr>
            <a:r>
              <a:rPr lang="en-GB"/>
              <a:t>The aims of this investigation was to determine the ground conditions with respect to the proposed new buildings and to establish the impact of the project to existing site configuration.</a:t>
            </a:r>
          </a:p>
          <a:p>
            <a:r>
              <a:rPr lang="en-GB"/>
              <a:t>Bio-diversity </a:t>
            </a:r>
          </a:p>
          <a:p>
            <a:r>
              <a:rPr lang="en-GB"/>
              <a:t>Social </a:t>
            </a:r>
          </a:p>
          <a:p>
            <a:r>
              <a:rPr lang="en-GB"/>
              <a:t>Environmental </a:t>
            </a:r>
          </a:p>
          <a:p>
            <a:endParaRPr lang="en-US"/>
          </a:p>
        </p:txBody>
      </p:sp>
      <p:pic>
        <p:nvPicPr>
          <p:cNvPr id="5" name="Picture 6">
            <a:extLst>
              <a:ext uri="{FF2B5EF4-FFF2-40B4-BE49-F238E27FC236}">
                <a16:creationId xmlns:a16="http://schemas.microsoft.com/office/drawing/2014/main" id="{6D365A38-EDC2-D166-B793-9ABF91417E11}"/>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621242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FA30-B193-4F2A-8F40-E13FCE526BB1}"/>
              </a:ext>
            </a:extLst>
          </p:cNvPr>
          <p:cNvSpPr>
            <a:spLocks noGrp="1"/>
          </p:cNvSpPr>
          <p:nvPr>
            <p:ph type="title"/>
          </p:nvPr>
        </p:nvSpPr>
        <p:spPr>
          <a:xfrm>
            <a:off x="677330" y="609600"/>
            <a:ext cx="2930518" cy="1320800"/>
          </a:xfrm>
        </p:spPr>
        <p:txBody>
          <a:bodyPr anchor="ctr">
            <a:normAutofit/>
          </a:bodyPr>
          <a:lstStyle/>
          <a:p>
            <a:r>
              <a:rPr lang="en-GB">
                <a:solidFill>
                  <a:schemeClr val="tx1">
                    <a:lumMod val="95000"/>
                    <a:lumOff val="5000"/>
                  </a:schemeClr>
                </a:solidFill>
              </a:rPr>
              <a:t>Ground investigation </a:t>
            </a:r>
          </a:p>
        </p:txBody>
      </p:sp>
      <p:sp>
        <p:nvSpPr>
          <p:cNvPr id="3" name="Content Placeholder 2">
            <a:extLst>
              <a:ext uri="{FF2B5EF4-FFF2-40B4-BE49-F238E27FC236}">
                <a16:creationId xmlns:a16="http://schemas.microsoft.com/office/drawing/2014/main" id="{08E60CAF-0AF0-462A-A97B-E3B43E598B85}"/>
              </a:ext>
            </a:extLst>
          </p:cNvPr>
          <p:cNvSpPr>
            <a:spLocks noGrp="1"/>
          </p:cNvSpPr>
          <p:nvPr>
            <p:ph idx="1"/>
          </p:nvPr>
        </p:nvSpPr>
        <p:spPr>
          <a:xfrm>
            <a:off x="677330" y="2160589"/>
            <a:ext cx="2930517" cy="3880773"/>
          </a:xfrm>
        </p:spPr>
        <p:txBody>
          <a:bodyPr>
            <a:normAutofit/>
          </a:bodyPr>
          <a:lstStyle/>
          <a:p>
            <a:pPr marL="0" indent="0">
              <a:buNone/>
            </a:pPr>
            <a:r>
              <a:rPr lang="en-GB" u="sng"/>
              <a:t>Superficial deposits </a:t>
            </a:r>
          </a:p>
          <a:p>
            <a:r>
              <a:rPr lang="en-GB"/>
              <a:t>Beach Marine superficial deposits – consisting of shingle, sand, silt and clays</a:t>
            </a:r>
          </a:p>
          <a:p>
            <a:endParaRPr lang="en-GB"/>
          </a:p>
          <a:p>
            <a:pPr marL="0" indent="0">
              <a:buNone/>
            </a:pPr>
            <a:r>
              <a:rPr lang="en-GB" u="sng"/>
              <a:t>Borehole Information available</a:t>
            </a:r>
          </a:p>
          <a:p>
            <a:pPr marL="0" indent="0">
              <a:buNone/>
            </a:pPr>
            <a:endParaRPr lang="en-GB"/>
          </a:p>
        </p:txBody>
      </p:sp>
      <p:pic>
        <p:nvPicPr>
          <p:cNvPr id="4" name="Picture 3" descr="Graphical user interface, application&#10;&#10;Description automatically generated">
            <a:extLst>
              <a:ext uri="{FF2B5EF4-FFF2-40B4-BE49-F238E27FC236}">
                <a16:creationId xmlns:a16="http://schemas.microsoft.com/office/drawing/2014/main" id="{8C17444B-5F63-4008-91FC-DABFD9A6515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8367" t="12741" r="22774" b="-9822"/>
          <a:stretch/>
        </p:blipFill>
        <p:spPr bwMode="auto">
          <a:xfrm>
            <a:off x="4338976" y="3170628"/>
            <a:ext cx="4855823" cy="3403870"/>
          </a:xfrm>
          <a:prstGeom prst="rect">
            <a:avLst/>
          </a:prstGeom>
        </p:spPr>
      </p:pic>
      <p:pic>
        <p:nvPicPr>
          <p:cNvPr id="5" name="Picture 4">
            <a:extLst>
              <a:ext uri="{FF2B5EF4-FFF2-40B4-BE49-F238E27FC236}">
                <a16:creationId xmlns:a16="http://schemas.microsoft.com/office/drawing/2014/main" id="{8AC65C6B-7966-4F96-89EE-22CCDA868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9757" y="128017"/>
            <a:ext cx="4884361" cy="2625344"/>
          </a:xfrm>
          <a:prstGeom prst="rect">
            <a:avLst/>
          </a:prstGeom>
        </p:spPr>
      </p:pic>
      <p:graphicFrame>
        <p:nvGraphicFramePr>
          <p:cNvPr id="6" name="Table 5">
            <a:extLst>
              <a:ext uri="{FF2B5EF4-FFF2-40B4-BE49-F238E27FC236}">
                <a16:creationId xmlns:a16="http://schemas.microsoft.com/office/drawing/2014/main" id="{60B34CC3-D03D-4CDD-A29A-76F1318C10BC}"/>
              </a:ext>
            </a:extLst>
          </p:cNvPr>
          <p:cNvGraphicFramePr>
            <a:graphicFrameLocks noGrp="1"/>
          </p:cNvGraphicFramePr>
          <p:nvPr>
            <p:extLst>
              <p:ext uri="{D42A27DB-BD31-4B8C-83A1-F6EECF244321}">
                <p14:modId xmlns:p14="http://schemas.microsoft.com/office/powerpoint/2010/main" val="2010917004"/>
              </p:ext>
            </p:extLst>
          </p:nvPr>
        </p:nvGraphicFramePr>
        <p:xfrm>
          <a:off x="9490680" y="3342640"/>
          <a:ext cx="2596281" cy="3387344"/>
        </p:xfrm>
        <a:graphic>
          <a:graphicData uri="http://schemas.openxmlformats.org/drawingml/2006/table">
            <a:tbl>
              <a:tblPr firstRow="1" firstCol="1" bandRow="1"/>
              <a:tblGrid>
                <a:gridCol w="2596281">
                  <a:extLst>
                    <a:ext uri="{9D8B030D-6E8A-4147-A177-3AD203B41FA5}">
                      <a16:colId xmlns:a16="http://schemas.microsoft.com/office/drawing/2014/main" val="966310345"/>
                    </a:ext>
                  </a:extLst>
                </a:gridCol>
              </a:tblGrid>
              <a:tr h="3249394">
                <a:tc>
                  <a:txBody>
                    <a:bodyPr/>
                    <a:lstStyle/>
                    <a:p>
                      <a:pPr algn="just">
                        <a:lnSpc>
                          <a:spcPct val="107000"/>
                        </a:lnSpc>
                        <a:spcAft>
                          <a:spcPts val="800"/>
                        </a:spcAft>
                      </a:pPr>
                      <a:r>
                        <a:rPr lang="en-GB" sz="1200" b="1" u="sng">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Borehole depth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Dug hole 0-7.5m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Concrete 7.5-8m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8m-8.5m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Shingle 8.5m-10m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sand 10m-16m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16m-18m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Peat 18m-20m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Stone and Clay 20m-23m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Sandstone 23m-25m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25m-29.5m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and stone 29.5m-34.5m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(very ragged) 34.5m-37m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Permanent rock (core of) 37m-39m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Coal and Shale 39m-40.5m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 clay 40.5m-42m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42m-42.5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Fine-clay, shale, and coal 42.5m 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45m-48m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5845" marR="6584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8756224"/>
                  </a:ext>
                </a:extLst>
              </a:tr>
            </a:tbl>
          </a:graphicData>
        </a:graphic>
      </p:graphicFrame>
      <p:pic>
        <p:nvPicPr>
          <p:cNvPr id="8" name="Picture 6">
            <a:extLst>
              <a:ext uri="{FF2B5EF4-FFF2-40B4-BE49-F238E27FC236}">
                <a16:creationId xmlns:a16="http://schemas.microsoft.com/office/drawing/2014/main" id="{1954AD6D-FEF4-AC01-A5CD-85971FCA591B}"/>
              </a:ext>
            </a:extLst>
          </p:cNvPr>
          <p:cNvPicPr>
            <a:picLocks noChangeAspect="1"/>
          </p:cNvPicPr>
          <p:nvPr/>
        </p:nvPicPr>
        <p:blipFill>
          <a:blip r:embed="rId4"/>
          <a:stretch>
            <a:fillRect/>
          </a:stretch>
        </p:blipFill>
        <p:spPr>
          <a:xfrm>
            <a:off x="9722060" y="809"/>
            <a:ext cx="2466975" cy="1019175"/>
          </a:xfrm>
          <a:prstGeom prst="rect">
            <a:avLst/>
          </a:prstGeom>
        </p:spPr>
      </p:pic>
    </p:spTree>
    <p:extLst>
      <p:ext uri="{BB962C8B-B14F-4D97-AF65-F5344CB8AC3E}">
        <p14:creationId xmlns:p14="http://schemas.microsoft.com/office/powerpoint/2010/main" val="604409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AEFE5-95A3-4B57-A6CC-A652FEDAC2AF}"/>
              </a:ext>
            </a:extLst>
          </p:cNvPr>
          <p:cNvSpPr>
            <a:spLocks noGrp="1"/>
          </p:cNvSpPr>
          <p:nvPr>
            <p:ph type="title"/>
          </p:nvPr>
        </p:nvSpPr>
        <p:spPr>
          <a:xfrm>
            <a:off x="134008" y="123762"/>
            <a:ext cx="10515600" cy="1325563"/>
          </a:xfrm>
        </p:spPr>
        <p:txBody>
          <a:bodyPr/>
          <a:lstStyle/>
          <a:p>
            <a:r>
              <a:rPr lang="en-GB">
                <a:solidFill>
                  <a:schemeClr val="tx1">
                    <a:lumMod val="95000"/>
                    <a:lumOff val="5000"/>
                  </a:schemeClr>
                </a:solidFill>
              </a:rPr>
              <a:t>Foundation - Precast concrete piles</a:t>
            </a:r>
          </a:p>
        </p:txBody>
      </p:sp>
      <p:pic>
        <p:nvPicPr>
          <p:cNvPr id="4" name="Content Placeholder 3" descr="A picture containing table&#10;&#10;Description automatically generated">
            <a:extLst>
              <a:ext uri="{FF2B5EF4-FFF2-40B4-BE49-F238E27FC236}">
                <a16:creationId xmlns:a16="http://schemas.microsoft.com/office/drawing/2014/main" id="{EF4C63D8-954E-4C9F-B2F7-AF5F4A36BB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097078" y="3151785"/>
            <a:ext cx="2749691" cy="17780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40B7025E-7301-4409-8649-655F3A7AA50A}"/>
              </a:ext>
            </a:extLst>
          </p:cNvPr>
          <p:cNvSpPr txBox="1"/>
          <p:nvPr/>
        </p:nvSpPr>
        <p:spPr>
          <a:xfrm>
            <a:off x="3773793" y="1177152"/>
            <a:ext cx="6670040" cy="2165145"/>
          </a:xfrm>
          <a:prstGeom prst="rect">
            <a:avLst/>
          </a:prstGeom>
          <a:noFill/>
        </p:spPr>
        <p:txBody>
          <a:bodyPr wrap="square" rtlCol="0">
            <a:spAutoFit/>
          </a:bodyPr>
          <a:lstStyle/>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a:t>
            </a:r>
            <a:r>
              <a:rPr lang="en-GB" sz="1800">
                <a:effectLst/>
                <a:latin typeface="Arial" panose="020B0604020202020204" pitchFamily="34" charset="0"/>
                <a:ea typeface="Calibri" panose="020F0502020204030204" pitchFamily="34" charset="0"/>
                <a:cs typeface="Times New Roman" panose="02020603050405020304" pitchFamily="18" charset="0"/>
              </a:rPr>
              <a:t>recast concrete pile will be 250mm x 250mm.</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D</a:t>
            </a:r>
            <a:r>
              <a:rPr lang="en-GB" sz="1800">
                <a:effectLst/>
                <a:latin typeface="Arial" panose="020B0604020202020204" pitchFamily="34" charset="0"/>
                <a:ea typeface="Calibri" panose="020F0502020204030204" pitchFamily="34" charset="0"/>
                <a:cs typeface="Times New Roman" panose="02020603050405020304" pitchFamily="18" charset="0"/>
              </a:rPr>
              <a:t>riven down between 23-29.5m into the underlying strata. </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Pile depths will be confirmed with the piling rig operator </a:t>
            </a:r>
            <a:r>
              <a:rPr lang="en-GB" sz="1800">
                <a:effectLst/>
                <a:latin typeface="Arial" panose="020B0604020202020204" pitchFamily="34" charset="0"/>
                <a:ea typeface="Calibri" panose="020F0502020204030204" pitchFamily="34" charset="0"/>
                <a:cs typeface="Times New Roman" panose="02020603050405020304" pitchFamily="18" charset="0"/>
              </a:rPr>
              <a:t>at what depth each pile has needed to hit to reach an efficient load bearing capacity.</a:t>
            </a:r>
          </a:p>
          <a:p>
            <a:pPr algn="just">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3819D4AD-16CE-467D-A14D-49E012581C3F}"/>
              </a:ext>
            </a:extLst>
          </p:cNvPr>
          <p:cNvSpPr txBox="1"/>
          <p:nvPr/>
        </p:nvSpPr>
        <p:spPr>
          <a:xfrm>
            <a:off x="3771288" y="5169513"/>
            <a:ext cx="6878320" cy="910377"/>
          </a:xfrm>
          <a:prstGeom prst="rect">
            <a:avLst/>
          </a:prstGeom>
          <a:noFill/>
        </p:spPr>
        <p:txBody>
          <a:bodyPr wrap="square" rtlCol="0">
            <a:spAutoFit/>
          </a:bodyPr>
          <a:lstStyle/>
          <a:p>
            <a:pPr algn="just">
              <a:lnSpc>
                <a:spcPct val="107000"/>
              </a:lnSpc>
              <a:spcAft>
                <a:spcPts val="800"/>
              </a:spcAft>
            </a:pPr>
            <a:r>
              <a:rPr lang="en-GB" sz="1100">
                <a:effectLst/>
                <a:latin typeface="Arial" panose="020B0604020202020204" pitchFamily="34" charset="0"/>
                <a:ea typeface="Calibri" panose="020F0502020204030204" pitchFamily="34" charset="0"/>
                <a:cs typeface="Arial" panose="020B0604020202020204" pitchFamily="34" charset="0"/>
              </a:rPr>
              <a:t>Suitable Circumstances?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Large structures with excessive loads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Sandy, silty, clay soil properties (also easy to drive through these soils)</a:t>
            </a:r>
          </a:p>
          <a:p>
            <a:pPr marL="342900" lvl="0" indent="-342900" algn="just">
              <a:lnSpc>
                <a:spcPct val="107000"/>
              </a:lnSpc>
              <a:spcAft>
                <a:spcPts val="800"/>
              </a:spcAft>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More feasible than load bearing piles</a:t>
            </a:r>
          </a:p>
        </p:txBody>
      </p:sp>
      <p:pic>
        <p:nvPicPr>
          <p:cNvPr id="13" name="Picture 12" descr="Diagram&#10;&#10;Description automatically generated with medium confidence">
            <a:extLst>
              <a:ext uri="{FF2B5EF4-FFF2-40B4-BE49-F238E27FC236}">
                <a16:creationId xmlns:a16="http://schemas.microsoft.com/office/drawing/2014/main" id="{3A43A892-8158-4586-A95B-A737771153D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3978" t="32156" r="23983" b="20627"/>
          <a:stretch/>
        </p:blipFill>
        <p:spPr bwMode="auto">
          <a:xfrm rot="10800000">
            <a:off x="65642" y="1547718"/>
            <a:ext cx="3563007" cy="45691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4" name="Text Box 11">
            <a:extLst>
              <a:ext uri="{FF2B5EF4-FFF2-40B4-BE49-F238E27FC236}">
                <a16:creationId xmlns:a16="http://schemas.microsoft.com/office/drawing/2014/main" id="{7E5F8CB0-6D36-49A6-BAB4-7FEACF4F6A64}"/>
              </a:ext>
            </a:extLst>
          </p:cNvPr>
          <p:cNvSpPr txBox="1"/>
          <p:nvPr/>
        </p:nvSpPr>
        <p:spPr>
          <a:xfrm>
            <a:off x="2662129" y="1592793"/>
            <a:ext cx="833120" cy="312420"/>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Pile Cap</a:t>
            </a:r>
          </a:p>
        </p:txBody>
      </p:sp>
      <p:sp>
        <p:nvSpPr>
          <p:cNvPr id="15" name="Text Box 9">
            <a:extLst>
              <a:ext uri="{FF2B5EF4-FFF2-40B4-BE49-F238E27FC236}">
                <a16:creationId xmlns:a16="http://schemas.microsoft.com/office/drawing/2014/main" id="{34C86D23-5350-42CE-BA91-6A5217FBEEFD}"/>
              </a:ext>
            </a:extLst>
          </p:cNvPr>
          <p:cNvSpPr txBox="1"/>
          <p:nvPr/>
        </p:nvSpPr>
        <p:spPr>
          <a:xfrm>
            <a:off x="1631983" y="1342363"/>
            <a:ext cx="567055" cy="30035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Load</a:t>
            </a:r>
          </a:p>
        </p:txBody>
      </p:sp>
      <p:sp>
        <p:nvSpPr>
          <p:cNvPr id="16" name="Text Box 13">
            <a:extLst>
              <a:ext uri="{FF2B5EF4-FFF2-40B4-BE49-F238E27FC236}">
                <a16:creationId xmlns:a16="http://schemas.microsoft.com/office/drawing/2014/main" id="{2B4E506A-4363-4A2B-A2DC-59E7FF1E8BAA}"/>
              </a:ext>
            </a:extLst>
          </p:cNvPr>
          <p:cNvSpPr txBox="1"/>
          <p:nvPr/>
        </p:nvSpPr>
        <p:spPr>
          <a:xfrm>
            <a:off x="102150" y="4040867"/>
            <a:ext cx="1387475" cy="70167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Deep layer of weak subsoil such as clay or silt</a:t>
            </a:r>
          </a:p>
        </p:txBody>
      </p:sp>
      <p:sp>
        <p:nvSpPr>
          <p:cNvPr id="17" name="Text Box 12">
            <a:extLst>
              <a:ext uri="{FF2B5EF4-FFF2-40B4-BE49-F238E27FC236}">
                <a16:creationId xmlns:a16="http://schemas.microsoft.com/office/drawing/2014/main" id="{EB9A910D-75D4-47AD-9EFD-DE2F6FB750BA}"/>
              </a:ext>
            </a:extLst>
          </p:cNvPr>
          <p:cNvSpPr txBox="1"/>
          <p:nvPr/>
        </p:nvSpPr>
        <p:spPr>
          <a:xfrm>
            <a:off x="2316524" y="3276671"/>
            <a:ext cx="1248951" cy="2690311"/>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latin typeface="Calibri" panose="020F0502020204030204" pitchFamily="34" charset="0"/>
                <a:ea typeface="Calibri" panose="020F0502020204030204" pitchFamily="34" charset="0"/>
                <a:cs typeface="Times New Roman" panose="02020603050405020304" pitchFamily="18" charset="0"/>
              </a:rPr>
              <a:t>T</a:t>
            </a:r>
            <a:r>
              <a:rPr lang="en-GB" sz="1100">
                <a:effectLst/>
                <a:latin typeface="Calibri" panose="020F0502020204030204" pitchFamily="34" charset="0"/>
                <a:ea typeface="Calibri" panose="020F0502020204030204" pitchFamily="34" charset="0"/>
                <a:cs typeface="Times New Roman" panose="02020603050405020304" pitchFamily="18" charset="0"/>
              </a:rPr>
              <a:t>ransmits the load to the individual steel columns which is passed on to the pile caps and piles underneath. The pile transmits load to surrounding soil via friction between surface of pile and soil which in effect lowers bulb of pressure.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3" name="Picture 6">
            <a:extLst>
              <a:ext uri="{FF2B5EF4-FFF2-40B4-BE49-F238E27FC236}">
                <a16:creationId xmlns:a16="http://schemas.microsoft.com/office/drawing/2014/main" id="{BE6FC224-4E77-65BD-1A8F-96F432768611}"/>
              </a:ext>
            </a:extLst>
          </p:cNvPr>
          <p:cNvPicPr>
            <a:picLocks noChangeAspect="1"/>
          </p:cNvPicPr>
          <p:nvPr/>
        </p:nvPicPr>
        <p:blipFill>
          <a:blip r:embed="rId4"/>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585372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6BED36-03FA-48E4-BA27-E1C79958EC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25617" y="575613"/>
            <a:ext cx="8596169" cy="57152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A82D9CBF-9DE6-7064-B7FF-06FC8137449C}"/>
              </a:ext>
            </a:extLst>
          </p:cNvPr>
          <p:cNvSpPr txBox="1"/>
          <p:nvPr/>
        </p:nvSpPr>
        <p:spPr>
          <a:xfrm>
            <a:off x="3548894" y="1335466"/>
            <a:ext cx="2005391"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268 piles in total </a:t>
            </a:r>
          </a:p>
        </p:txBody>
      </p:sp>
      <p:pic>
        <p:nvPicPr>
          <p:cNvPr id="2" name="Picture 6">
            <a:extLst>
              <a:ext uri="{FF2B5EF4-FFF2-40B4-BE49-F238E27FC236}">
                <a16:creationId xmlns:a16="http://schemas.microsoft.com/office/drawing/2014/main" id="{3370DD61-F38B-472C-7D24-3C0CE5CCC70E}"/>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468670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4118E5-38F1-49E3-937C-A40B02298379}"/>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Pile cap</a:t>
            </a:r>
          </a:p>
        </p:txBody>
      </p:sp>
      <p:sp>
        <p:nvSpPr>
          <p:cNvPr id="3" name="Content Placeholder 2">
            <a:extLst>
              <a:ext uri="{FF2B5EF4-FFF2-40B4-BE49-F238E27FC236}">
                <a16:creationId xmlns:a16="http://schemas.microsoft.com/office/drawing/2014/main" id="{95CA09F0-69F0-4D69-8C0A-C1E06DF56368}"/>
              </a:ext>
            </a:extLst>
          </p:cNvPr>
          <p:cNvSpPr>
            <a:spLocks noGrp="1"/>
          </p:cNvSpPr>
          <p:nvPr>
            <p:ph idx="1"/>
          </p:nvPr>
        </p:nvSpPr>
        <p:spPr>
          <a:xfrm>
            <a:off x="673754" y="2160590"/>
            <a:ext cx="3973943" cy="3440110"/>
          </a:xfrm>
        </p:spPr>
        <p:txBody>
          <a:bodyPr>
            <a:normAutofit/>
          </a:bodyPr>
          <a:lstStyle/>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P</a:t>
            </a:r>
            <a:r>
              <a:rPr lang="en-GB">
                <a:solidFill>
                  <a:schemeClr val="bg1"/>
                </a:solidFill>
                <a:effectLst/>
                <a:latin typeface="Arial" panose="020B0604020202020204" pitchFamily="34" charset="0"/>
                <a:ea typeface="Calibri" panose="020F0502020204030204" pitchFamily="34" charset="0"/>
              </a:rPr>
              <a:t>iles will be grouped in triples. </a:t>
            </a:r>
          </a:p>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D</a:t>
            </a:r>
            <a:r>
              <a:rPr lang="en-GB">
                <a:solidFill>
                  <a:schemeClr val="bg1"/>
                </a:solidFill>
                <a:effectLst/>
                <a:latin typeface="Arial" panose="020B0604020202020204" pitchFamily="34" charset="0"/>
                <a:ea typeface="Calibri" panose="020F0502020204030204" pitchFamily="34" charset="0"/>
              </a:rPr>
              <a:t>rilling in a triangular pattern with 1 metre centre distance between each of the three.</a:t>
            </a:r>
          </a:p>
          <a:p>
            <a:pPr marL="285750" indent="-285750">
              <a:buFont typeface="Arial" panose="020B0604020202020204" pitchFamily="34" charset="0"/>
              <a:buChar char="•"/>
            </a:pPr>
            <a:endParaRPr lang="en-GB">
              <a:solidFill>
                <a:schemeClr val="bg1"/>
              </a:solidFill>
            </a:endParaRPr>
          </a:p>
          <a:p>
            <a:endParaRPr lang="en-GB">
              <a:solidFill>
                <a:schemeClr val="bg1"/>
              </a:solidFill>
            </a:endParaRPr>
          </a:p>
        </p:txBody>
      </p:sp>
      <p:pic>
        <p:nvPicPr>
          <p:cNvPr id="4" name="Picture 3">
            <a:extLst>
              <a:ext uri="{FF2B5EF4-FFF2-40B4-BE49-F238E27FC236}">
                <a16:creationId xmlns:a16="http://schemas.microsoft.com/office/drawing/2014/main" id="{3B792584-8A3D-460C-8C49-22EDA0D65731}"/>
              </a:ext>
            </a:extLst>
          </p:cNvPr>
          <p:cNvPicPr>
            <a:picLocks noChangeAspect="1"/>
          </p:cNvPicPr>
          <p:nvPr/>
        </p:nvPicPr>
        <p:blipFill rotWithShape="1">
          <a:blip r:embed="rId2">
            <a:extLst>
              <a:ext uri="{28A0092B-C50C-407E-A947-70E740481C1C}">
                <a14:useLocalDpi xmlns:a14="http://schemas.microsoft.com/office/drawing/2010/main" val="0"/>
              </a:ext>
            </a:extLst>
          </a:blip>
          <a:srcRect l="20399" t="59967" r="24169" b="4738"/>
          <a:stretch/>
        </p:blipFill>
        <p:spPr bwMode="auto">
          <a:xfrm>
            <a:off x="6096001" y="1303625"/>
            <a:ext cx="5143500" cy="4238236"/>
          </a:xfrm>
          <a:prstGeom prst="rect">
            <a:avLst/>
          </a:prstGeom>
          <a:extLst>
            <a:ext uri="{53640926-AAD7-44D8-BBD7-CCE9431645EC}">
              <a14:shadowObscured xmlns:a14="http://schemas.microsoft.com/office/drawing/2010/main"/>
            </a:ext>
          </a:extLst>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6">
            <a:extLst>
              <a:ext uri="{FF2B5EF4-FFF2-40B4-BE49-F238E27FC236}">
                <a16:creationId xmlns:a16="http://schemas.microsoft.com/office/drawing/2014/main" id="{42979B24-7FBE-D022-F1FA-BABE6CD2D431}"/>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781945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art, line chart&#10;&#10;Description automatically generated">
            <a:extLst>
              <a:ext uri="{FF2B5EF4-FFF2-40B4-BE49-F238E27FC236}">
                <a16:creationId xmlns:a16="http://schemas.microsoft.com/office/drawing/2014/main" id="{5B1F6A1B-AF6C-4099-9091-3B67EDA5AC7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7776" b="218"/>
          <a:stretch/>
        </p:blipFill>
        <p:spPr bwMode="auto">
          <a:xfrm>
            <a:off x="489393" y="454662"/>
            <a:ext cx="8638594" cy="583621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extBox 1">
            <a:extLst>
              <a:ext uri="{FF2B5EF4-FFF2-40B4-BE49-F238E27FC236}">
                <a16:creationId xmlns:a16="http://schemas.microsoft.com/office/drawing/2014/main" id="{EEAB2173-367A-40F7-9956-0712D3DE1AB0}"/>
              </a:ext>
            </a:extLst>
          </p:cNvPr>
          <p:cNvSpPr txBox="1"/>
          <p:nvPr/>
        </p:nvSpPr>
        <p:spPr>
          <a:xfrm>
            <a:off x="4204304" y="1059543"/>
            <a:ext cx="15336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89 pile caps</a:t>
            </a:r>
          </a:p>
        </p:txBody>
      </p:sp>
      <p:pic>
        <p:nvPicPr>
          <p:cNvPr id="3" name="Picture 6">
            <a:extLst>
              <a:ext uri="{FF2B5EF4-FFF2-40B4-BE49-F238E27FC236}">
                <a16:creationId xmlns:a16="http://schemas.microsoft.com/office/drawing/2014/main" id="{5092B122-1CD0-44B8-6599-68FFC18689EC}"/>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936141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26211-9046-466E-9ADC-9873E1158BA0}"/>
              </a:ext>
            </a:extLst>
          </p:cNvPr>
          <p:cNvSpPr>
            <a:spLocks noGrp="1"/>
          </p:cNvSpPr>
          <p:nvPr>
            <p:ph type="title"/>
          </p:nvPr>
        </p:nvSpPr>
        <p:spPr>
          <a:xfrm>
            <a:off x="989768" y="609600"/>
            <a:ext cx="5498361" cy="1320800"/>
          </a:xfrm>
        </p:spPr>
        <p:txBody>
          <a:bodyPr anchor="ctr">
            <a:normAutofit/>
          </a:bodyPr>
          <a:lstStyle/>
          <a:p>
            <a:r>
              <a:rPr lang="en-GB" sz="3300">
                <a:solidFill>
                  <a:schemeClr val="tx1">
                    <a:lumMod val="95000"/>
                    <a:lumOff val="5000"/>
                  </a:schemeClr>
                </a:solidFill>
              </a:rPr>
              <a:t>Steel Structure with a concrete composite decking</a:t>
            </a:r>
          </a:p>
        </p:txBody>
      </p:sp>
      <p:graphicFrame>
        <p:nvGraphicFramePr>
          <p:cNvPr id="2057" name="Content Placeholder 2">
            <a:extLst>
              <a:ext uri="{FF2B5EF4-FFF2-40B4-BE49-F238E27FC236}">
                <a16:creationId xmlns:a16="http://schemas.microsoft.com/office/drawing/2014/main" id="{4DF73AA5-4A9A-1234-8E5F-6B757AB6206C}"/>
              </a:ext>
            </a:extLst>
          </p:cNvPr>
          <p:cNvGraphicFramePr>
            <a:graphicFrameLocks noGrp="1"/>
          </p:cNvGraphicFramePr>
          <p:nvPr>
            <p:ph idx="1"/>
            <p:extLst>
              <p:ext uri="{D42A27DB-BD31-4B8C-83A1-F6EECF244321}">
                <p14:modId xmlns:p14="http://schemas.microsoft.com/office/powerpoint/2010/main" val="3858208382"/>
              </p:ext>
            </p:extLst>
          </p:nvPr>
        </p:nvGraphicFramePr>
        <p:xfrm>
          <a:off x="989770" y="2160589"/>
          <a:ext cx="5549732"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See the source image">
            <a:extLst>
              <a:ext uri="{FF2B5EF4-FFF2-40B4-BE49-F238E27FC236}">
                <a16:creationId xmlns:a16="http://schemas.microsoft.com/office/drawing/2014/main" id="{FED06D9C-DE94-4045-8743-A1F176D0467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 b="1274"/>
          <a:stretch/>
        </p:blipFill>
        <p:spPr bwMode="auto">
          <a:xfrm>
            <a:off x="7531482" y="10"/>
            <a:ext cx="4657341" cy="34484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D75E3D62-D885-4B90-B9E4-8DFF9CC07CC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071" r="11904" b="-2"/>
          <a:stretch/>
        </p:blipFill>
        <p:spPr bwMode="auto">
          <a:xfrm>
            <a:off x="7528308" y="3437472"/>
            <a:ext cx="4657341" cy="342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151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16722C61-A8A3-43A0-BD86-113227A94918}"/>
              </a:ext>
            </a:extLst>
          </p:cNvPr>
          <p:cNvSpPr>
            <a:spLocks noGrp="1"/>
          </p:cNvSpPr>
          <p:nvPr>
            <p:ph type="title"/>
          </p:nvPr>
        </p:nvSpPr>
        <p:spPr>
          <a:xfrm>
            <a:off x="989768" y="609600"/>
            <a:ext cx="5498361" cy="1320800"/>
          </a:xfrm>
        </p:spPr>
        <p:txBody>
          <a:bodyPr anchor="ctr">
            <a:normAutofit/>
          </a:bodyPr>
          <a:lstStyle/>
          <a:p>
            <a:r>
              <a:rPr lang="en-GB"/>
              <a:t>Material choices</a:t>
            </a:r>
          </a:p>
        </p:txBody>
      </p:sp>
      <p:sp>
        <p:nvSpPr>
          <p:cNvPr id="16" name="Isosceles Triangle 15">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A086D48-DE79-4541-812D-F7892AFC12BF}"/>
              </a:ext>
            </a:extLst>
          </p:cNvPr>
          <p:cNvSpPr>
            <a:spLocks noGrp="1"/>
          </p:cNvSpPr>
          <p:nvPr>
            <p:ph idx="1"/>
          </p:nvPr>
        </p:nvSpPr>
        <p:spPr>
          <a:xfrm>
            <a:off x="989770" y="2160589"/>
            <a:ext cx="5549732" cy="3880773"/>
          </a:xfrm>
        </p:spPr>
        <p:txBody>
          <a:bodyPr vert="horz" lIns="91440" tIns="45720" rIns="91440" bIns="45720" rtlCol="0">
            <a:normAutofit/>
          </a:bodyPr>
          <a:lstStyle/>
          <a:p>
            <a:pPr marL="0" indent="0">
              <a:buNone/>
            </a:pPr>
            <a:r>
              <a:rPr lang="en-GB" u="sng"/>
              <a:t>Ground Floor</a:t>
            </a:r>
          </a:p>
          <a:p>
            <a:pPr marL="383540" indent="-383540"/>
            <a:r>
              <a:rPr lang="en-GB"/>
              <a:t>Red Brick incorporated with SSG curtain walling for shop fronts.</a:t>
            </a:r>
          </a:p>
          <a:p>
            <a:pPr marL="383540" indent="-383540"/>
            <a:endParaRPr lang="en-GB" u="sng"/>
          </a:p>
          <a:p>
            <a:pPr marL="0" indent="0">
              <a:buNone/>
            </a:pPr>
            <a:r>
              <a:rPr lang="en-GB" u="sng"/>
              <a:t>1</a:t>
            </a:r>
            <a:r>
              <a:rPr lang="en-GB" u="sng" baseline="30000"/>
              <a:t>st </a:t>
            </a:r>
            <a:r>
              <a:rPr lang="en-GB" u="sng"/>
              <a:t> &amp; 2</a:t>
            </a:r>
            <a:r>
              <a:rPr lang="en-GB" u="sng" baseline="30000"/>
              <a:t>nd</a:t>
            </a:r>
            <a:r>
              <a:rPr lang="en-GB" u="sng"/>
              <a:t> Floor</a:t>
            </a:r>
          </a:p>
          <a:p>
            <a:pPr marL="383540" indent="-383540"/>
            <a:r>
              <a:rPr lang="en-GB"/>
              <a:t>Proteus Rainscreen Cladding with Knauf earth wool insulation.</a:t>
            </a:r>
          </a:p>
          <a:p>
            <a:pPr marL="383540" indent="-383540"/>
            <a:endParaRPr lang="en-GB"/>
          </a:p>
          <a:p>
            <a:pPr marL="0" indent="0">
              <a:buNone/>
            </a:pPr>
            <a:r>
              <a:rPr lang="en-GB" u="sng"/>
              <a:t>Roof </a:t>
            </a:r>
          </a:p>
          <a:p>
            <a:pPr marL="383540" indent="-383540"/>
            <a:r>
              <a:rPr lang="en-GB"/>
              <a:t>Inverted roof – Hot melt design</a:t>
            </a:r>
          </a:p>
        </p:txBody>
      </p:sp>
      <p:pic>
        <p:nvPicPr>
          <p:cNvPr id="5" name="Picture 6" descr="A picture containing outdoor, building, orange&#10;&#10;Description automatically generated">
            <a:extLst>
              <a:ext uri="{FF2B5EF4-FFF2-40B4-BE49-F238E27FC236}">
                <a16:creationId xmlns:a16="http://schemas.microsoft.com/office/drawing/2014/main" id="{7B17137D-C263-E7A8-2E51-931F825BA9E0}"/>
              </a:ext>
            </a:extLst>
          </p:cNvPr>
          <p:cNvPicPr>
            <a:picLocks noChangeAspect="1"/>
          </p:cNvPicPr>
          <p:nvPr/>
        </p:nvPicPr>
        <p:blipFill rotWithShape="1">
          <a:blip r:embed="rId2"/>
          <a:srcRect t="962" r="-3" b="1289"/>
          <a:stretch/>
        </p:blipFill>
        <p:spPr>
          <a:xfrm>
            <a:off x="7531482" y="10"/>
            <a:ext cx="4657341" cy="3448414"/>
          </a:xfrm>
          <a:prstGeom prst="rect">
            <a:avLst/>
          </a:prstGeom>
        </p:spPr>
      </p:pic>
      <p:pic>
        <p:nvPicPr>
          <p:cNvPr id="6" name="Picture 5" descr="Graphical user interface, text, application&#10;&#10;Description automatically generated">
            <a:extLst>
              <a:ext uri="{FF2B5EF4-FFF2-40B4-BE49-F238E27FC236}">
                <a16:creationId xmlns:a16="http://schemas.microsoft.com/office/drawing/2014/main" id="{E8CE335B-19B9-4BC9-A7D0-5990B3E0E21E}"/>
              </a:ext>
            </a:extLst>
          </p:cNvPr>
          <p:cNvPicPr>
            <a:picLocks noChangeAspect="1"/>
          </p:cNvPicPr>
          <p:nvPr/>
        </p:nvPicPr>
        <p:blipFill rotWithShape="1">
          <a:blip r:embed="rId3">
            <a:extLst>
              <a:ext uri="{28A0092B-C50C-407E-A947-70E740481C1C}">
                <a14:useLocalDpi xmlns:a14="http://schemas.microsoft.com/office/drawing/2010/main" val="0"/>
              </a:ext>
            </a:extLst>
          </a:blip>
          <a:srcRect l="30130" t="45204" r="-105" b="-398"/>
          <a:stretch/>
        </p:blipFill>
        <p:spPr>
          <a:xfrm>
            <a:off x="8919262" y="3429948"/>
            <a:ext cx="3258998" cy="3360164"/>
          </a:xfrm>
          <a:prstGeom prst="rect">
            <a:avLst/>
          </a:prstGeom>
        </p:spPr>
      </p:pic>
    </p:spTree>
    <p:extLst>
      <p:ext uri="{BB962C8B-B14F-4D97-AF65-F5344CB8AC3E}">
        <p14:creationId xmlns:p14="http://schemas.microsoft.com/office/powerpoint/2010/main" val="2834895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EB85-22EE-4B5F-ADB8-EBBC2685D68A}"/>
              </a:ext>
            </a:extLst>
          </p:cNvPr>
          <p:cNvSpPr>
            <a:spLocks noGrp="1"/>
          </p:cNvSpPr>
          <p:nvPr>
            <p:ph type="title"/>
          </p:nvPr>
        </p:nvSpPr>
        <p:spPr>
          <a:xfrm>
            <a:off x="2849562" y="609600"/>
            <a:ext cx="6424439" cy="1320800"/>
          </a:xfrm>
        </p:spPr>
        <p:txBody>
          <a:bodyPr vert="horz" lIns="91440" tIns="45720" rIns="91440" bIns="45720" rtlCol="0">
            <a:normAutofit/>
          </a:bodyPr>
          <a:lstStyle/>
          <a:p>
            <a:r>
              <a:rPr lang="en-US">
                <a:solidFill>
                  <a:schemeClr val="tx1">
                    <a:lumMod val="95000"/>
                    <a:lumOff val="5000"/>
                  </a:schemeClr>
                </a:solidFill>
              </a:rPr>
              <a:t>Building envelope</a:t>
            </a:r>
          </a:p>
        </p:txBody>
      </p:sp>
      <p:sp>
        <p:nvSpPr>
          <p:cNvPr id="44" name="Content Placeholder 41">
            <a:extLst>
              <a:ext uri="{FF2B5EF4-FFF2-40B4-BE49-F238E27FC236}">
                <a16:creationId xmlns:a16="http://schemas.microsoft.com/office/drawing/2014/main" id="{E692921F-C379-79A9-EBDB-29F4F33F518E}"/>
              </a:ext>
            </a:extLst>
          </p:cNvPr>
          <p:cNvSpPr>
            <a:spLocks noGrp="1"/>
          </p:cNvSpPr>
          <p:nvPr>
            <p:ph idx="1"/>
          </p:nvPr>
        </p:nvSpPr>
        <p:spPr>
          <a:xfrm>
            <a:off x="2849562" y="1812872"/>
            <a:ext cx="6424439" cy="3880773"/>
          </a:xfrm>
        </p:spPr>
        <p:txBody>
          <a:bodyPr vert="horz" lIns="91440" tIns="45720" rIns="91440" bIns="45720" rtlCol="0" anchor="t">
            <a:normAutofit/>
          </a:bodyPr>
          <a:lstStyle/>
          <a:p>
            <a:pPr marL="0" lvl="0" indent="0">
              <a:lnSpc>
                <a:spcPct val="90000"/>
              </a:lnSpc>
              <a:buNone/>
            </a:pPr>
            <a:r>
              <a:rPr lang="en-GB" sz="1400" u="sng">
                <a:effectLst/>
                <a:latin typeface="Arial"/>
                <a:ea typeface="Times New Roman" panose="02020603050405020304" pitchFamily="18" charset="0"/>
                <a:cs typeface="Arial"/>
              </a:rPr>
              <a:t>Cladding</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Proteus glass rainscreen cladding is certified to BS EN13501 to achieve A2-s1, d0.</a:t>
            </a: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glass panels are a lightweight panel with them being 40% lighter than typical glass structural screen.</a:t>
            </a:r>
            <a:r>
              <a:rPr lang="en-GB" sz="1400">
                <a:latin typeface="Arial"/>
                <a:ea typeface="Times New Roman" panose="02020603050405020304" pitchFamily="18" charset="0"/>
                <a:cs typeface="Arial"/>
              </a:rPr>
              <a:t> </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rainscreen panel is a tinted glass which can also be used to create an image over the building which is shown in one of the attachments in a primary school.</a:t>
            </a:r>
          </a:p>
          <a:p>
            <a:pPr marL="0" lvl="0" indent="0">
              <a:lnSpc>
                <a:spcPct val="90000"/>
              </a:lnSpc>
              <a:buNone/>
            </a:pPr>
            <a:r>
              <a:rPr lang="en-GB" sz="1400" u="sng">
                <a:effectLst/>
                <a:latin typeface="Arial"/>
                <a:ea typeface="Times New Roman" panose="02020603050405020304" pitchFamily="18" charset="0"/>
                <a:cs typeface="Arial"/>
              </a:rPr>
              <a:t>Insulation</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insulation is certified by the British Board of Agreement (BBA) for use in high-rise residential applications.</a:t>
            </a:r>
          </a:p>
          <a:p>
            <a:pPr>
              <a:lnSpc>
                <a:spcPct val="90000"/>
              </a:lnSpc>
              <a:buFont typeface="Symbol" panose="05050102010706020507" pitchFamily="18" charset="2"/>
              <a:buChar char=""/>
            </a:pPr>
            <a:r>
              <a:rPr lang="en-GB" sz="1400">
                <a:latin typeface="Arial"/>
                <a:ea typeface="Times New Roman" panose="02020603050405020304" pitchFamily="18" charset="0"/>
                <a:cs typeface="Arial"/>
              </a:rPr>
              <a:t> </a:t>
            </a:r>
            <a:r>
              <a:rPr lang="en-GB" sz="1400">
                <a:effectLst/>
                <a:latin typeface="Arial"/>
                <a:ea typeface="Times New Roman" panose="02020603050405020304" pitchFamily="18" charset="0"/>
                <a:cs typeface="Arial"/>
              </a:rPr>
              <a:t>The certification included on weathertight ventilated cladding systems and suitable for both domestic and non-domestic buildings.</a:t>
            </a:r>
            <a:r>
              <a:rPr lang="en-GB" sz="1400">
                <a:latin typeface="Arial"/>
                <a:ea typeface="Times New Roman" panose="02020603050405020304" pitchFamily="18" charset="0"/>
                <a:cs typeface="Arial"/>
              </a:rPr>
              <a:t> </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It is non-combustible, achieving the best possible A1 </a:t>
            </a:r>
            <a:r>
              <a:rPr lang="en-GB" sz="1400" err="1">
                <a:effectLst/>
                <a:latin typeface="Arial"/>
                <a:ea typeface="Times New Roman" panose="02020603050405020304" pitchFamily="18" charset="0"/>
                <a:cs typeface="Arial"/>
              </a:rPr>
              <a:t>Euroclass</a:t>
            </a:r>
            <a:r>
              <a:rPr lang="en-GB" sz="1400">
                <a:effectLst/>
                <a:latin typeface="Arial"/>
                <a:ea typeface="Times New Roman" panose="02020603050405020304" pitchFamily="18" charset="0"/>
                <a:cs typeface="Arial"/>
              </a:rPr>
              <a:t> Reaction to Fire Classification.</a:t>
            </a:r>
            <a:r>
              <a:rPr lang="en-GB" sz="1400">
                <a:latin typeface="Arial"/>
                <a:ea typeface="Times New Roman" panose="02020603050405020304" pitchFamily="18" charset="0"/>
                <a:cs typeface="Arial"/>
              </a:rPr>
              <a:t> </a:t>
            </a:r>
            <a:endParaRPr lang="en-US" sz="1400"/>
          </a:p>
        </p:txBody>
      </p:sp>
      <p:pic>
        <p:nvPicPr>
          <p:cNvPr id="11" name="Picture 10">
            <a:extLst>
              <a:ext uri="{FF2B5EF4-FFF2-40B4-BE49-F238E27FC236}">
                <a16:creationId xmlns:a16="http://schemas.microsoft.com/office/drawing/2014/main" id="{E1606C4B-F567-4551-A61C-C272ECD88879}"/>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4932" t="5777" r="18284" b="-2"/>
          <a:stretch/>
        </p:blipFill>
        <p:spPr bwMode="auto">
          <a:xfrm>
            <a:off x="175987" y="18124"/>
            <a:ext cx="1910081" cy="3042691"/>
          </a:xfrm>
          <a:custGeom>
            <a:avLst/>
            <a:gdLst/>
            <a:ahLst/>
            <a:cxnLst/>
            <a:rect l="l" t="t" r="r" b="b"/>
            <a:pathLst>
              <a:path w="2032191" h="2286000">
                <a:moveTo>
                  <a:pt x="0" y="0"/>
                </a:moveTo>
                <a:lnTo>
                  <a:pt x="1676558" y="0"/>
                </a:lnTo>
                <a:lnTo>
                  <a:pt x="2032191" y="2286000"/>
                </a:lnTo>
                <a:lnTo>
                  <a:pt x="0" y="2286000"/>
                </a:lnTo>
                <a:close/>
              </a:path>
            </a:pathLst>
          </a:custGeom>
        </p:spPr>
      </p:pic>
      <p:pic>
        <p:nvPicPr>
          <p:cNvPr id="6" name="Picture 5" descr="A close-up of a solar panel&#10;&#10;Description automatically generated with low confidence">
            <a:extLst>
              <a:ext uri="{FF2B5EF4-FFF2-40B4-BE49-F238E27FC236}">
                <a16:creationId xmlns:a16="http://schemas.microsoft.com/office/drawing/2014/main" id="{88CFD9C4-7DE1-4F27-8CBB-C66B9281CEF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3182" r="6628"/>
          <a:stretch/>
        </p:blipFill>
        <p:spPr bwMode="auto">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pic>
        <p:nvPicPr>
          <p:cNvPr id="5" name="Content Placeholder 4" descr="A building with graffiti on it&#10;&#10;Description automatically generated with medium confidence">
            <a:extLst>
              <a:ext uri="{FF2B5EF4-FFF2-40B4-BE49-F238E27FC236}">
                <a16:creationId xmlns:a16="http://schemas.microsoft.com/office/drawing/2014/main" id="{FCFC5CE8-A705-450A-A3DF-BFA7F5660BD2}"/>
              </a:ext>
            </a:extLst>
          </p:cNvPr>
          <p:cNvPicPr>
            <a:picLocks noChangeAspect="1"/>
          </p:cNvPicPr>
          <p:nvPr/>
        </p:nvPicPr>
        <p:blipFill rotWithShape="1">
          <a:blip r:embed="rId4" cstate="print">
            <a:alphaModFix/>
            <a:extLst>
              <a:ext uri="{28A0092B-C50C-407E-A947-70E740481C1C}">
                <a14:useLocalDpi xmlns:a14="http://schemas.microsoft.com/office/drawing/2010/main" val="0"/>
              </a:ext>
            </a:extLst>
          </a:blip>
          <a:srcRect l="26765" r="18447" b="-1"/>
          <a:stretch/>
        </p:blipFill>
        <p:spPr bwMode="auto">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pic>
        <p:nvPicPr>
          <p:cNvPr id="3" name="Picture 6">
            <a:extLst>
              <a:ext uri="{FF2B5EF4-FFF2-40B4-BE49-F238E27FC236}">
                <a16:creationId xmlns:a16="http://schemas.microsoft.com/office/drawing/2014/main" id="{FEACB41B-1EC8-6FE4-8622-C18F4E7AFB91}"/>
              </a:ext>
            </a:extLst>
          </p:cNvPr>
          <p:cNvPicPr>
            <a:picLocks noChangeAspect="1"/>
          </p:cNvPicPr>
          <p:nvPr/>
        </p:nvPicPr>
        <p:blipFill>
          <a:blip r:embed="rId5"/>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085286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F13C-E4E8-4EC7-A2EB-2AB6F2925F41}"/>
              </a:ext>
            </a:extLst>
          </p:cNvPr>
          <p:cNvSpPr>
            <a:spLocks noGrp="1"/>
          </p:cNvSpPr>
          <p:nvPr>
            <p:ph type="title"/>
          </p:nvPr>
        </p:nvSpPr>
        <p:spPr>
          <a:xfrm>
            <a:off x="5991014" y="2666999"/>
            <a:ext cx="3650826" cy="1524000"/>
          </a:xfrm>
        </p:spPr>
        <p:txBody>
          <a:bodyPr>
            <a:normAutofit fontScale="90000"/>
          </a:bodyPr>
          <a:lstStyle/>
          <a:p>
            <a:r>
              <a:rPr lang="en-GB">
                <a:solidFill>
                  <a:schemeClr val="tx1">
                    <a:lumMod val="95000"/>
                    <a:lumOff val="5000"/>
                  </a:schemeClr>
                </a:solidFill>
              </a:rPr>
              <a:t>External wall systems process chart</a:t>
            </a:r>
          </a:p>
        </p:txBody>
      </p:sp>
      <p:pic>
        <p:nvPicPr>
          <p:cNvPr id="7" name="Picture 6" descr="Diagram&#10;&#10;Description automatically generated">
            <a:extLst>
              <a:ext uri="{FF2B5EF4-FFF2-40B4-BE49-F238E27FC236}">
                <a16:creationId xmlns:a16="http://schemas.microsoft.com/office/drawing/2014/main" id="{4B55D123-E6D9-494B-BAC5-44620D39B5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830" y="63856"/>
            <a:ext cx="4819650" cy="6730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6">
            <a:extLst>
              <a:ext uri="{FF2B5EF4-FFF2-40B4-BE49-F238E27FC236}">
                <a16:creationId xmlns:a16="http://schemas.microsoft.com/office/drawing/2014/main" id="{62C02636-9E94-E729-7BCF-E074744134B7}"/>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262857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C8D8A6-41C0-48A3-8638-0FFDE1242069}"/>
              </a:ext>
            </a:extLst>
          </p:cNvPr>
          <p:cNvPicPr>
            <a:picLocks noChangeAspect="1"/>
          </p:cNvPicPr>
          <p:nvPr/>
        </p:nvPicPr>
        <p:blipFill rotWithShape="1">
          <a:blip r:embed="rId2">
            <a:extLst>
              <a:ext uri="{28A0092B-C50C-407E-A947-70E740481C1C}">
                <a14:useLocalDpi xmlns:a14="http://schemas.microsoft.com/office/drawing/2010/main" val="0"/>
              </a:ext>
            </a:extLst>
          </a:blip>
          <a:srcRect l="29629" r="36004"/>
          <a:stretch/>
        </p:blipFill>
        <p:spPr bwMode="auto">
          <a:xfrm>
            <a:off x="3259668" y="47244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B1DE15-E4A4-4982-BEEE-2D5FEA943C1E}"/>
              </a:ext>
            </a:extLst>
          </p:cNvPr>
          <p:cNvSpPr>
            <a:spLocks noGrp="1"/>
          </p:cNvSpPr>
          <p:nvPr>
            <p:ph type="title"/>
          </p:nvPr>
        </p:nvSpPr>
        <p:spPr>
          <a:xfrm>
            <a:off x="677333" y="609600"/>
            <a:ext cx="3851123" cy="1320800"/>
          </a:xfrm>
        </p:spPr>
        <p:txBody>
          <a:bodyPr>
            <a:normAutofit/>
          </a:bodyPr>
          <a:lstStyle/>
          <a:p>
            <a:r>
              <a:rPr lang="en-GB">
                <a:solidFill>
                  <a:schemeClr val="tx1">
                    <a:lumMod val="95000"/>
                    <a:lumOff val="5000"/>
                  </a:schemeClr>
                </a:solidFill>
              </a:rPr>
              <a:t>Inverted Roof </a:t>
            </a:r>
          </a:p>
        </p:txBody>
      </p:sp>
      <p:sp>
        <p:nvSpPr>
          <p:cNvPr id="3" name="Content Placeholder 2">
            <a:extLst>
              <a:ext uri="{FF2B5EF4-FFF2-40B4-BE49-F238E27FC236}">
                <a16:creationId xmlns:a16="http://schemas.microsoft.com/office/drawing/2014/main" id="{9DC1AF61-7157-4EBD-8DF8-93F08FD90B0C}"/>
              </a:ext>
            </a:extLst>
          </p:cNvPr>
          <p:cNvSpPr>
            <a:spLocks noGrp="1"/>
          </p:cNvSpPr>
          <p:nvPr>
            <p:ph idx="1"/>
          </p:nvPr>
        </p:nvSpPr>
        <p:spPr>
          <a:xfrm>
            <a:off x="319318" y="2067560"/>
            <a:ext cx="3851122" cy="3880773"/>
          </a:xfrm>
        </p:spPr>
        <p:txBody>
          <a:bodyPr>
            <a:normAutofit/>
          </a:bodyPr>
          <a:lstStyle/>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Inverted roof design has been recommended due to it allowing extra space for either building services, solar panels, or green roof idea.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A hot melt roof is a hot melt liquid that’s used as a membrane over the concrete structural deck. This is a completely waterproofing layer which is common application for inverted roofs.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It is suggested as a better waterproofing system than using single ply membrane which had waterproof faults with new student Accommodation in Swansea by MIDAS.</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Once the hot melt membrane has been laid the insulation is laid on top with ballast material materials such as 20-40mm gravel or 50mm paving slabs.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pPr>
            <a:endParaRPr lang="en-GB" sz="1300"/>
          </a:p>
        </p:txBody>
      </p:sp>
    </p:spTree>
    <p:extLst>
      <p:ext uri="{BB962C8B-B14F-4D97-AF65-F5344CB8AC3E}">
        <p14:creationId xmlns:p14="http://schemas.microsoft.com/office/powerpoint/2010/main" val="526580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2BAF-F769-A622-B82F-107468599149}"/>
              </a:ext>
            </a:extLst>
          </p:cNvPr>
          <p:cNvSpPr>
            <a:spLocks noGrp="1"/>
          </p:cNvSpPr>
          <p:nvPr>
            <p:ph type="title"/>
          </p:nvPr>
        </p:nvSpPr>
        <p:spPr>
          <a:xfrm>
            <a:off x="3379894" y="111760"/>
            <a:ext cx="4481868" cy="701040"/>
          </a:xfrm>
        </p:spPr>
        <p:txBody>
          <a:bodyPr/>
          <a:lstStyle/>
          <a:p>
            <a:r>
              <a:rPr lang="en-GB">
                <a:ea typeface="+mj-lt"/>
                <a:cs typeface="+mj-lt"/>
              </a:rPr>
              <a:t>Programme of Works</a:t>
            </a:r>
            <a:endParaRPr lang="en-US"/>
          </a:p>
        </p:txBody>
      </p:sp>
      <p:sp>
        <p:nvSpPr>
          <p:cNvPr id="3" name="Content Placeholder 2">
            <a:extLst>
              <a:ext uri="{FF2B5EF4-FFF2-40B4-BE49-F238E27FC236}">
                <a16:creationId xmlns:a16="http://schemas.microsoft.com/office/drawing/2014/main" id="{DA8E4E63-4A1C-A277-3337-064D4DA8A1D8}"/>
              </a:ext>
            </a:extLst>
          </p:cNvPr>
          <p:cNvSpPr>
            <a:spLocks noGrp="1"/>
          </p:cNvSpPr>
          <p:nvPr>
            <p:ph idx="1"/>
          </p:nvPr>
        </p:nvSpPr>
        <p:spPr>
          <a:xfrm>
            <a:off x="626534" y="809309"/>
            <a:ext cx="8596668" cy="2915573"/>
          </a:xfrm>
        </p:spPr>
        <p:txBody>
          <a:bodyPr vert="horz" lIns="91440" tIns="45720" rIns="91440" bIns="45720" rtlCol="0" anchor="t">
            <a:normAutofit/>
          </a:bodyPr>
          <a:lstStyle/>
          <a:p>
            <a:r>
              <a:rPr lang="en-GB">
                <a:ea typeface="+mn-lt"/>
                <a:cs typeface="+mn-lt"/>
              </a:rPr>
              <a:t>I oversaw making the Programme/ Schedule of works for the project.</a:t>
            </a:r>
            <a:endParaRPr lang="en-GB"/>
          </a:p>
          <a:p>
            <a:r>
              <a:rPr lang="en-GB">
                <a:ea typeface="+mn-lt"/>
                <a:cs typeface="+mn-lt"/>
              </a:rPr>
              <a:t>The programme lays out the steps that must be followed for a project to be finished on time. It also shows the dates and durations of tasks like driven pile foundations, steel frame construction, and even smaller tasks like plumbing and electrical work.</a:t>
            </a:r>
            <a:endParaRPr lang="en-GB"/>
          </a:p>
          <a:p>
            <a:r>
              <a:rPr lang="en-GB">
                <a:ea typeface="+mn-lt"/>
                <a:cs typeface="+mn-lt"/>
              </a:rPr>
              <a:t>I have a tried to phase the programme so the retail/Ground floor will be constructed first so that the ground floor can be rented out while the accommodation is being built. This should help you the client, to maximise your profits.</a:t>
            </a:r>
            <a:endParaRPr lang="en-GB"/>
          </a:p>
          <a:p>
            <a:endParaRPr lang="en-GB"/>
          </a:p>
        </p:txBody>
      </p:sp>
      <p:pic>
        <p:nvPicPr>
          <p:cNvPr id="4" name="Picture 4" descr="Table&#10;&#10;Description automatically generated">
            <a:extLst>
              <a:ext uri="{FF2B5EF4-FFF2-40B4-BE49-F238E27FC236}">
                <a16:creationId xmlns:a16="http://schemas.microsoft.com/office/drawing/2014/main" id="{BA5FB1B4-23F3-1055-A19E-A693AB80D2C0}"/>
              </a:ext>
            </a:extLst>
          </p:cNvPr>
          <p:cNvPicPr>
            <a:picLocks noChangeAspect="1"/>
          </p:cNvPicPr>
          <p:nvPr/>
        </p:nvPicPr>
        <p:blipFill>
          <a:blip r:embed="rId2"/>
          <a:stretch>
            <a:fillRect/>
          </a:stretch>
        </p:blipFill>
        <p:spPr>
          <a:xfrm>
            <a:off x="423797" y="3724852"/>
            <a:ext cx="11521857" cy="2863393"/>
          </a:xfrm>
          <a:prstGeom prst="rect">
            <a:avLst/>
          </a:prstGeom>
        </p:spPr>
      </p:pic>
      <p:pic>
        <p:nvPicPr>
          <p:cNvPr id="5" name="Picture 5" descr="Icon&#10;&#10;Description automatically generated">
            <a:extLst>
              <a:ext uri="{FF2B5EF4-FFF2-40B4-BE49-F238E27FC236}">
                <a16:creationId xmlns:a16="http://schemas.microsoft.com/office/drawing/2014/main" id="{2645BB62-6C17-782E-D16D-584A0FE25F14}"/>
              </a:ext>
            </a:extLst>
          </p:cNvPr>
          <p:cNvPicPr>
            <a:picLocks noChangeAspect="1"/>
          </p:cNvPicPr>
          <p:nvPr/>
        </p:nvPicPr>
        <p:blipFill>
          <a:blip r:embed="rId3"/>
          <a:stretch>
            <a:fillRect/>
          </a:stretch>
        </p:blipFill>
        <p:spPr>
          <a:xfrm>
            <a:off x="8837112" y="-980"/>
            <a:ext cx="3745282" cy="3300481"/>
          </a:xfrm>
          <a:prstGeom prst="rect">
            <a:avLst/>
          </a:prstGeom>
        </p:spPr>
      </p:pic>
    </p:spTree>
    <p:extLst>
      <p:ext uri="{BB962C8B-B14F-4D97-AF65-F5344CB8AC3E}">
        <p14:creationId xmlns:p14="http://schemas.microsoft.com/office/powerpoint/2010/main" val="142685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89221-A832-027C-A12D-6F8C2C4E26B0}"/>
              </a:ext>
            </a:extLst>
          </p:cNvPr>
          <p:cNvSpPr>
            <a:spLocks noGrp="1"/>
          </p:cNvSpPr>
          <p:nvPr>
            <p:ph type="title"/>
          </p:nvPr>
        </p:nvSpPr>
        <p:spPr>
          <a:xfrm>
            <a:off x="635581" y="150312"/>
            <a:ext cx="9129024" cy="600554"/>
          </a:xfrm>
        </p:spPr>
        <p:txBody>
          <a:bodyPr>
            <a:normAutofit fontScale="90000"/>
          </a:bodyPr>
          <a:lstStyle/>
          <a:p>
            <a:r>
              <a:rPr lang="en-GB">
                <a:ea typeface="+mj-lt"/>
                <a:cs typeface="+mj-lt"/>
              </a:rPr>
              <a:t>Method Statements and Risk Assessments</a:t>
            </a:r>
            <a:endParaRPr lang="en-US"/>
          </a:p>
        </p:txBody>
      </p:sp>
      <p:sp>
        <p:nvSpPr>
          <p:cNvPr id="3" name="Content Placeholder 2">
            <a:extLst>
              <a:ext uri="{FF2B5EF4-FFF2-40B4-BE49-F238E27FC236}">
                <a16:creationId xmlns:a16="http://schemas.microsoft.com/office/drawing/2014/main" id="{43982E7C-0A53-7E1E-A1AE-BD730ECA7764}"/>
              </a:ext>
            </a:extLst>
          </p:cNvPr>
          <p:cNvSpPr>
            <a:spLocks noGrp="1"/>
          </p:cNvSpPr>
          <p:nvPr>
            <p:ph idx="1"/>
          </p:nvPr>
        </p:nvSpPr>
        <p:spPr>
          <a:xfrm>
            <a:off x="479005" y="751411"/>
            <a:ext cx="9369106" cy="4381814"/>
          </a:xfrm>
        </p:spPr>
        <p:txBody>
          <a:bodyPr vert="horz" lIns="91440" tIns="45720" rIns="91440" bIns="45720" rtlCol="0" anchor="t">
            <a:noAutofit/>
          </a:bodyPr>
          <a:lstStyle/>
          <a:p>
            <a:r>
              <a:rPr lang="en-GB" sz="2000">
                <a:ea typeface="+mn-lt"/>
                <a:cs typeface="+mn-lt"/>
              </a:rPr>
              <a:t>I completed the Method statements for the construction of the project</a:t>
            </a:r>
            <a:endParaRPr lang="en-GB" sz="2000"/>
          </a:p>
          <a:p>
            <a:r>
              <a:rPr lang="en-GB" sz="2000">
                <a:ea typeface="+mn-lt"/>
                <a:cs typeface="+mn-lt"/>
              </a:rPr>
              <a:t>The Method Statement document explains how to work in a safe manner. Method statements are crucial when it comes to guaranteeing the health and safety of construction workers. The method statements' goal is to outline the safety precautions that should be implemented to control the risks identified in the risk assessment.</a:t>
            </a:r>
            <a:endParaRPr lang="en-GB" sz="2000"/>
          </a:p>
          <a:p>
            <a:r>
              <a:rPr lang="en-GB" sz="2000">
                <a:ea typeface="+mn-lt"/>
                <a:cs typeface="+mn-lt"/>
              </a:rPr>
              <a:t>I conducted risk assessments that included identifying risks, evaluating associated risks, and determining effective control measures. Many tasks on a building site are hazardous by nature, requiring a thorough risk assessment.</a:t>
            </a:r>
            <a:endParaRPr lang="en-GB" sz="2000"/>
          </a:p>
          <a:p>
            <a:r>
              <a:rPr lang="en-GB" sz="2000">
                <a:ea typeface="+mn-lt"/>
                <a:cs typeface="+mn-lt"/>
              </a:rPr>
              <a:t>We had regular meetings to decide which materials we would use and what materials and what the building would comprise of, Steel Structure, type of cladding etc. </a:t>
            </a:r>
            <a:endParaRPr lang="en-GB" sz="2000"/>
          </a:p>
          <a:p>
            <a:endParaRPr lang="en-GB"/>
          </a:p>
        </p:txBody>
      </p:sp>
      <p:pic>
        <p:nvPicPr>
          <p:cNvPr id="5" name="Picture 6">
            <a:extLst>
              <a:ext uri="{FF2B5EF4-FFF2-40B4-BE49-F238E27FC236}">
                <a16:creationId xmlns:a16="http://schemas.microsoft.com/office/drawing/2014/main" id="{7C956F4E-0AA5-219C-1964-B91933B29FD4}"/>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65429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EE20-0EFB-A735-0E67-E2043CA37E2A}"/>
              </a:ext>
            </a:extLst>
          </p:cNvPr>
          <p:cNvSpPr>
            <a:spLocks noGrp="1"/>
          </p:cNvSpPr>
          <p:nvPr>
            <p:ph type="ctrTitle"/>
          </p:nvPr>
        </p:nvSpPr>
        <p:spPr>
          <a:xfrm>
            <a:off x="1194347" y="1110481"/>
            <a:ext cx="6460245" cy="875233"/>
          </a:xfrm>
        </p:spPr>
        <p:txBody>
          <a:bodyPr/>
          <a:lstStyle/>
          <a:p>
            <a:pPr algn="just"/>
            <a:r>
              <a:rPr lang="en-US" sz="4000"/>
              <a:t>Project sustainability </a:t>
            </a:r>
          </a:p>
        </p:txBody>
      </p:sp>
      <p:sp>
        <p:nvSpPr>
          <p:cNvPr id="3" name="Subtitle 2">
            <a:extLst>
              <a:ext uri="{FF2B5EF4-FFF2-40B4-BE49-F238E27FC236}">
                <a16:creationId xmlns:a16="http://schemas.microsoft.com/office/drawing/2014/main" id="{31575860-980A-5B39-C0FB-BA7FE374D5E5}"/>
              </a:ext>
            </a:extLst>
          </p:cNvPr>
          <p:cNvSpPr>
            <a:spLocks noGrp="1"/>
          </p:cNvSpPr>
          <p:nvPr>
            <p:ph type="subTitle" idx="1"/>
          </p:nvPr>
        </p:nvSpPr>
        <p:spPr>
          <a:xfrm>
            <a:off x="668251" y="2198270"/>
            <a:ext cx="5669048" cy="3244473"/>
          </a:xfrm>
        </p:spPr>
        <p:txBody>
          <a:bodyPr>
            <a:normAutofit/>
          </a:bodyPr>
          <a:lstStyle/>
          <a:p>
            <a:pPr algn="just"/>
            <a:r>
              <a:rPr lang="en-US" sz="1500">
                <a:solidFill>
                  <a:schemeClr val="tx1"/>
                </a:solidFill>
                <a:latin typeface="Arial" panose="020B0604020202020204" pitchFamily="34" charset="0"/>
                <a:cs typeface="Arial" panose="020B0604020202020204" pitchFamily="34" charset="0"/>
              </a:rPr>
              <a:t>The sustainability approach of the project aims to balance the environmental, social and economic aspects of the project in working to meet the clients requirement without compromising or overburdening future generations by safe-guarding the local ecology.</a:t>
            </a:r>
          </a:p>
          <a:p>
            <a:pPr algn="just"/>
            <a:r>
              <a:rPr lang="en-US" sz="1500">
                <a:solidFill>
                  <a:schemeClr val="tx1"/>
                </a:solidFill>
                <a:latin typeface="Arial" panose="020B0604020202020204" pitchFamily="34" charset="0"/>
                <a:cs typeface="Arial" panose="020B0604020202020204" pitchFamily="34" charset="0"/>
              </a:rPr>
              <a:t>Environmental – Green energy solutions, Material and Asset Transportation, Carbon emissions </a:t>
            </a:r>
          </a:p>
          <a:p>
            <a:pPr algn="just"/>
            <a:r>
              <a:rPr lang="en-US" sz="1500">
                <a:solidFill>
                  <a:schemeClr val="tx1"/>
                </a:solidFill>
                <a:latin typeface="Arial" panose="020B0604020202020204" pitchFamily="34" charset="0"/>
                <a:cs typeface="Arial" panose="020B0604020202020204" pitchFamily="34" charset="0"/>
              </a:rPr>
              <a:t>Economic – Work force sourcing, Lighting system, Gray water recycling</a:t>
            </a:r>
          </a:p>
          <a:p>
            <a:pPr algn="just"/>
            <a:r>
              <a:rPr lang="en-US" sz="1500">
                <a:solidFill>
                  <a:schemeClr val="tx1"/>
                </a:solidFill>
                <a:latin typeface="Arial" panose="020B0604020202020204" pitchFamily="34" charset="0"/>
                <a:cs typeface="Arial" panose="020B0604020202020204" pitchFamily="34" charset="0"/>
              </a:rPr>
              <a:t>Social - Project Delivery, Community Inclusion  </a:t>
            </a:r>
          </a:p>
          <a:p>
            <a:pPr algn="l"/>
            <a:r>
              <a:rPr lang="en-US" sz="1500">
                <a:solidFill>
                  <a:schemeClr val="tx1"/>
                </a:solidFill>
                <a:latin typeface="Arial" panose="020B0604020202020204" pitchFamily="34" charset="0"/>
                <a:cs typeface="Arial" panose="020B0604020202020204" pitchFamily="34" charset="0"/>
              </a:rPr>
              <a:t>EPC target: EPC A (Awaiting Consultant Response)</a:t>
            </a:r>
          </a:p>
          <a:p>
            <a:pPr algn="l"/>
            <a:endParaRPr lang="en-US" sz="1600">
              <a:solidFill>
                <a:schemeClr val="tx1"/>
              </a:solidFill>
              <a:latin typeface="Arial" panose="020B0604020202020204" pitchFamily="34" charset="0"/>
              <a:cs typeface="Arial" panose="020B0604020202020204" pitchFamily="34" charset="0"/>
            </a:endParaRPr>
          </a:p>
          <a:p>
            <a:pPr algn="l"/>
            <a:endParaRPr lang="en-US" sz="1200"/>
          </a:p>
          <a:p>
            <a:pPr algn="l"/>
            <a:endParaRPr lang="en-US" sz="1200"/>
          </a:p>
          <a:p>
            <a:pPr algn="just"/>
            <a:endParaRPr lang="en-US" sz="1200"/>
          </a:p>
          <a:p>
            <a:pPr algn="just"/>
            <a:endParaRPr lang="en-US" sz="1200"/>
          </a:p>
        </p:txBody>
      </p:sp>
      <p:sp>
        <p:nvSpPr>
          <p:cNvPr id="6" name="Oval 5">
            <a:extLst>
              <a:ext uri="{FF2B5EF4-FFF2-40B4-BE49-F238E27FC236}">
                <a16:creationId xmlns:a16="http://schemas.microsoft.com/office/drawing/2014/main" id="{4C90CD91-7081-ECF8-9183-FEB0FBC4B000}"/>
              </a:ext>
            </a:extLst>
          </p:cNvPr>
          <p:cNvSpPr/>
          <p:nvPr/>
        </p:nvSpPr>
        <p:spPr>
          <a:xfrm>
            <a:off x="7346040" y="3437408"/>
            <a:ext cx="15367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F5B3CB2-04F6-12B3-128E-1CB63746A668}"/>
              </a:ext>
            </a:extLst>
          </p:cNvPr>
          <p:cNvSpPr/>
          <p:nvPr/>
        </p:nvSpPr>
        <p:spPr>
          <a:xfrm>
            <a:off x="8412841" y="3437408"/>
            <a:ext cx="15367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1D1ED44-A214-66BA-AC9E-1E9A9497B038}"/>
              </a:ext>
            </a:extLst>
          </p:cNvPr>
          <p:cNvSpPr/>
          <p:nvPr/>
        </p:nvSpPr>
        <p:spPr>
          <a:xfrm>
            <a:off x="7854040" y="2576983"/>
            <a:ext cx="15875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D7BF970-3F94-A60A-6B96-16346A8670FB}"/>
              </a:ext>
            </a:extLst>
          </p:cNvPr>
          <p:cNvSpPr txBox="1"/>
          <p:nvPr/>
        </p:nvSpPr>
        <p:spPr>
          <a:xfrm>
            <a:off x="7952823" y="1782772"/>
            <a:ext cx="1587500" cy="830997"/>
          </a:xfrm>
          <a:prstGeom prst="rect">
            <a:avLst/>
          </a:prstGeom>
          <a:noFill/>
        </p:spPr>
        <p:txBody>
          <a:bodyPr wrap="square" rtlCol="0">
            <a:spAutoFit/>
          </a:bodyPr>
          <a:lstStyle/>
          <a:p>
            <a:pPr marL="285750" indent="-285750">
              <a:buFont typeface="Arial" panose="020B0604020202020204" pitchFamily="34" charset="0"/>
              <a:buChar char="•"/>
            </a:pPr>
            <a:r>
              <a:rPr lang="en-GB" sz="1200"/>
              <a:t>Climate change </a:t>
            </a:r>
          </a:p>
          <a:p>
            <a:pPr marL="285750" indent="-285750">
              <a:buFont typeface="Arial" panose="020B0604020202020204" pitchFamily="34" charset="0"/>
              <a:buChar char="•"/>
            </a:pPr>
            <a:r>
              <a:rPr lang="en-GB" sz="1200"/>
              <a:t>Biodiversity</a:t>
            </a:r>
          </a:p>
          <a:p>
            <a:pPr marL="285750" indent="-285750">
              <a:buFont typeface="Arial" panose="020B0604020202020204" pitchFamily="34" charset="0"/>
              <a:buChar char="•"/>
            </a:pPr>
            <a:r>
              <a:rPr lang="en-GB" sz="1200"/>
              <a:t>Energy efficiency  </a:t>
            </a:r>
          </a:p>
          <a:p>
            <a:pPr marL="285750" indent="-285750">
              <a:buFont typeface="Arial" panose="020B0604020202020204" pitchFamily="34" charset="0"/>
              <a:buChar char="•"/>
            </a:pPr>
            <a:endParaRPr lang="en-GB" sz="1200"/>
          </a:p>
        </p:txBody>
      </p:sp>
      <p:sp>
        <p:nvSpPr>
          <p:cNvPr id="14" name="TextBox 13">
            <a:extLst>
              <a:ext uri="{FF2B5EF4-FFF2-40B4-BE49-F238E27FC236}">
                <a16:creationId xmlns:a16="http://schemas.microsoft.com/office/drawing/2014/main" id="{030B1AD4-6AD1-B8D2-7934-45C057794BA4}"/>
              </a:ext>
            </a:extLst>
          </p:cNvPr>
          <p:cNvSpPr txBox="1"/>
          <p:nvPr/>
        </p:nvSpPr>
        <p:spPr>
          <a:xfrm>
            <a:off x="8114390" y="2752267"/>
            <a:ext cx="1047750" cy="276999"/>
          </a:xfrm>
          <a:prstGeom prst="rect">
            <a:avLst/>
          </a:prstGeom>
          <a:noFill/>
        </p:spPr>
        <p:txBody>
          <a:bodyPr wrap="square" rtlCol="0">
            <a:spAutoFit/>
          </a:bodyPr>
          <a:lstStyle/>
          <a:p>
            <a:r>
              <a:rPr lang="en-GB" sz="1200"/>
              <a:t>Environment </a:t>
            </a:r>
          </a:p>
        </p:txBody>
      </p:sp>
      <p:sp>
        <p:nvSpPr>
          <p:cNvPr id="16" name="TextBox 15">
            <a:extLst>
              <a:ext uri="{FF2B5EF4-FFF2-40B4-BE49-F238E27FC236}">
                <a16:creationId xmlns:a16="http://schemas.microsoft.com/office/drawing/2014/main" id="{1C665598-83F3-A1C7-F961-9801259A296E}"/>
              </a:ext>
            </a:extLst>
          </p:cNvPr>
          <p:cNvSpPr txBox="1"/>
          <p:nvPr/>
        </p:nvSpPr>
        <p:spPr>
          <a:xfrm>
            <a:off x="9390740" y="4100677"/>
            <a:ext cx="609600" cy="276999"/>
          </a:xfrm>
          <a:prstGeom prst="rect">
            <a:avLst/>
          </a:prstGeom>
          <a:noFill/>
        </p:spPr>
        <p:txBody>
          <a:bodyPr wrap="square">
            <a:spAutoFit/>
          </a:bodyPr>
          <a:lstStyle/>
          <a:p>
            <a:r>
              <a:rPr lang="en-GB" sz="1200"/>
              <a:t>Social </a:t>
            </a:r>
          </a:p>
        </p:txBody>
      </p:sp>
      <p:sp>
        <p:nvSpPr>
          <p:cNvPr id="17" name="TextBox 16">
            <a:extLst>
              <a:ext uri="{FF2B5EF4-FFF2-40B4-BE49-F238E27FC236}">
                <a16:creationId xmlns:a16="http://schemas.microsoft.com/office/drawing/2014/main" id="{554A0F81-9BBE-9FFB-91A6-44E483621E96}"/>
              </a:ext>
            </a:extLst>
          </p:cNvPr>
          <p:cNvSpPr txBox="1"/>
          <p:nvPr/>
        </p:nvSpPr>
        <p:spPr>
          <a:xfrm>
            <a:off x="9891481" y="3837578"/>
            <a:ext cx="1397000" cy="830997"/>
          </a:xfrm>
          <a:prstGeom prst="rect">
            <a:avLst/>
          </a:prstGeom>
          <a:noFill/>
        </p:spPr>
        <p:txBody>
          <a:bodyPr wrap="square" rtlCol="0">
            <a:spAutoFit/>
          </a:bodyPr>
          <a:lstStyle/>
          <a:p>
            <a:pPr marL="171450" indent="-171450">
              <a:buFont typeface="Arial" panose="020B0604020202020204" pitchFamily="34" charset="0"/>
              <a:buChar char="•"/>
            </a:pPr>
            <a:r>
              <a:rPr lang="en-GB" sz="1200"/>
              <a:t>Human rights </a:t>
            </a:r>
          </a:p>
          <a:p>
            <a:pPr marL="171450" indent="-171450">
              <a:buFont typeface="Arial" panose="020B0604020202020204" pitchFamily="34" charset="0"/>
              <a:buChar char="•"/>
            </a:pPr>
            <a:r>
              <a:rPr lang="en-GB" sz="1200"/>
              <a:t>Equity and equality </a:t>
            </a:r>
          </a:p>
          <a:p>
            <a:pPr marL="171450" indent="-171450">
              <a:buFont typeface="Arial" panose="020B0604020202020204" pitchFamily="34" charset="0"/>
              <a:buChar char="•"/>
            </a:pPr>
            <a:r>
              <a:rPr lang="en-GB" sz="1200"/>
              <a:t>Community </a:t>
            </a:r>
          </a:p>
        </p:txBody>
      </p:sp>
      <p:sp>
        <p:nvSpPr>
          <p:cNvPr id="19" name="TextBox 18">
            <a:extLst>
              <a:ext uri="{FF2B5EF4-FFF2-40B4-BE49-F238E27FC236}">
                <a16:creationId xmlns:a16="http://schemas.microsoft.com/office/drawing/2014/main" id="{53B59546-D4C3-034C-1B44-D62D1AD884C5}"/>
              </a:ext>
            </a:extLst>
          </p:cNvPr>
          <p:cNvSpPr txBox="1"/>
          <p:nvPr/>
        </p:nvSpPr>
        <p:spPr>
          <a:xfrm>
            <a:off x="7310795" y="4114576"/>
            <a:ext cx="1346200" cy="276999"/>
          </a:xfrm>
          <a:prstGeom prst="rect">
            <a:avLst/>
          </a:prstGeom>
          <a:noFill/>
        </p:spPr>
        <p:txBody>
          <a:bodyPr wrap="square">
            <a:spAutoFit/>
          </a:bodyPr>
          <a:lstStyle/>
          <a:p>
            <a:r>
              <a:rPr lang="en-GB" sz="1200" kern="1200">
                <a:solidFill>
                  <a:srgbClr val="000000"/>
                </a:solidFill>
                <a:effectLst/>
                <a:latin typeface="Franklin Gothic Book" panose="020B0503020102020204" pitchFamily="34" charset="0"/>
                <a:ea typeface="+mn-ea"/>
                <a:cs typeface="+mn-cs"/>
              </a:rPr>
              <a:t>Economical</a:t>
            </a:r>
            <a:r>
              <a:rPr lang="en-GB" sz="1200"/>
              <a:t> </a:t>
            </a:r>
          </a:p>
        </p:txBody>
      </p:sp>
      <p:sp>
        <p:nvSpPr>
          <p:cNvPr id="20" name="TextBox 19">
            <a:extLst>
              <a:ext uri="{FF2B5EF4-FFF2-40B4-BE49-F238E27FC236}">
                <a16:creationId xmlns:a16="http://schemas.microsoft.com/office/drawing/2014/main" id="{F01844EC-E98C-C3CF-A875-951D68BE6148}"/>
              </a:ext>
            </a:extLst>
          </p:cNvPr>
          <p:cNvSpPr txBox="1"/>
          <p:nvPr/>
        </p:nvSpPr>
        <p:spPr>
          <a:xfrm>
            <a:off x="6201723" y="3859956"/>
            <a:ext cx="1264288" cy="830997"/>
          </a:xfrm>
          <a:prstGeom prst="rect">
            <a:avLst/>
          </a:prstGeom>
          <a:noFill/>
        </p:spPr>
        <p:txBody>
          <a:bodyPr wrap="square" rtlCol="0">
            <a:spAutoFit/>
          </a:bodyPr>
          <a:lstStyle/>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Affordability </a:t>
            </a:r>
          </a:p>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Profit </a:t>
            </a:r>
          </a:p>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Risk management </a:t>
            </a:r>
          </a:p>
        </p:txBody>
      </p:sp>
      <p:sp>
        <p:nvSpPr>
          <p:cNvPr id="21" name="TextBox 20">
            <a:extLst>
              <a:ext uri="{FF2B5EF4-FFF2-40B4-BE49-F238E27FC236}">
                <a16:creationId xmlns:a16="http://schemas.microsoft.com/office/drawing/2014/main" id="{236179E7-A49C-500D-B112-F8E22F065C9D}"/>
              </a:ext>
            </a:extLst>
          </p:cNvPr>
          <p:cNvSpPr txBox="1"/>
          <p:nvPr/>
        </p:nvSpPr>
        <p:spPr>
          <a:xfrm>
            <a:off x="8081563" y="3695801"/>
            <a:ext cx="1748006" cy="461665"/>
          </a:xfrm>
          <a:prstGeom prst="rect">
            <a:avLst/>
          </a:prstGeom>
          <a:noFill/>
        </p:spPr>
        <p:txBody>
          <a:bodyPr wrap="square" rtlCol="0">
            <a:spAutoFit/>
          </a:bodyPr>
          <a:lstStyle/>
          <a:p>
            <a:r>
              <a:rPr lang="en-GB" sz="1200">
                <a:highlight>
                  <a:srgbClr val="FFFF00"/>
                </a:highlight>
              </a:rPr>
              <a:t>E9 Development Sustainability </a:t>
            </a:r>
          </a:p>
        </p:txBody>
      </p:sp>
      <p:pic>
        <p:nvPicPr>
          <p:cNvPr id="4" name="Picture 6">
            <a:extLst>
              <a:ext uri="{FF2B5EF4-FFF2-40B4-BE49-F238E27FC236}">
                <a16:creationId xmlns:a16="http://schemas.microsoft.com/office/drawing/2014/main" id="{FFB7F04C-4794-3F9C-0E18-E80EB1473B70}"/>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126173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2345-7B3D-2A91-EC82-13F545E8E526}"/>
              </a:ext>
            </a:extLst>
          </p:cNvPr>
          <p:cNvSpPr>
            <a:spLocks noGrp="1"/>
          </p:cNvSpPr>
          <p:nvPr>
            <p:ph type="ctrTitle"/>
          </p:nvPr>
        </p:nvSpPr>
        <p:spPr>
          <a:xfrm>
            <a:off x="1215041" y="779479"/>
            <a:ext cx="6530371" cy="457200"/>
          </a:xfrm>
        </p:spPr>
        <p:txBody>
          <a:bodyPr/>
          <a:lstStyle/>
          <a:p>
            <a:pPr algn="just"/>
            <a:r>
              <a:rPr lang="en-GB" sz="2400" b="1"/>
              <a:t>Project sustainability: ENVIRONMENTAL </a:t>
            </a:r>
          </a:p>
        </p:txBody>
      </p:sp>
      <p:sp>
        <p:nvSpPr>
          <p:cNvPr id="5" name="TextBox 4">
            <a:extLst>
              <a:ext uri="{FF2B5EF4-FFF2-40B4-BE49-F238E27FC236}">
                <a16:creationId xmlns:a16="http://schemas.microsoft.com/office/drawing/2014/main" id="{8953F122-191C-79D6-DA75-16C576809F3F}"/>
              </a:ext>
            </a:extLst>
          </p:cNvPr>
          <p:cNvSpPr txBox="1"/>
          <p:nvPr/>
        </p:nvSpPr>
        <p:spPr>
          <a:xfrm>
            <a:off x="1215041" y="1552189"/>
            <a:ext cx="8826500" cy="3785652"/>
          </a:xfrm>
          <a:prstGeom prst="rect">
            <a:avLst/>
          </a:prstGeom>
          <a:noFill/>
        </p:spPr>
        <p:txBody>
          <a:bodyPr wrap="square" lIns="91440" tIns="45720" rIns="91440" bIns="45720" anchor="t">
            <a:spAutoFit/>
          </a:bodyPr>
          <a:lstStyle/>
          <a:p>
            <a:pPr algn="just"/>
            <a:endParaRPr lang="en-US" u="sng"/>
          </a:p>
          <a:p>
            <a:pPr algn="just"/>
            <a:r>
              <a:rPr lang="en-US" u="sng"/>
              <a:t>Green energy solutions</a:t>
            </a:r>
          </a:p>
          <a:p>
            <a:pPr algn="just"/>
            <a:r>
              <a:rPr lang="en-US" u="sng"/>
              <a:t> </a:t>
            </a:r>
          </a:p>
          <a:p>
            <a:pPr marL="285750" indent="-285750" algn="just">
              <a:buFont typeface="Arial" panose="020B0604020202020204" pitchFamily="34" charset="0"/>
              <a:buChar char="•"/>
            </a:pPr>
            <a:r>
              <a:rPr lang="en-US"/>
              <a:t>Wind Turbine </a:t>
            </a:r>
          </a:p>
          <a:p>
            <a:pPr marL="285750" indent="-285750" algn="just">
              <a:buFont typeface="Arial" panose="020B0604020202020204" pitchFamily="34" charset="0"/>
              <a:buChar char="•"/>
            </a:pPr>
            <a:r>
              <a:rPr lang="en-US"/>
              <a:t>Solar panels </a:t>
            </a:r>
          </a:p>
          <a:p>
            <a:pPr marL="285750" indent="-285750" algn="just">
              <a:buFont typeface="Arial" panose="020B0604020202020204" pitchFamily="34" charset="0"/>
              <a:buChar char="•"/>
            </a:pPr>
            <a:r>
              <a:rPr lang="en-US"/>
              <a:t>Air source heat </a:t>
            </a:r>
          </a:p>
          <a:p>
            <a:endParaRPr lang="en-GB"/>
          </a:p>
          <a:p>
            <a:r>
              <a:rPr lang="en-GB" u="sng"/>
              <a:t>Materials and assets transportation  </a:t>
            </a:r>
          </a:p>
          <a:p>
            <a:r>
              <a:rPr lang="en-GB"/>
              <a:t>Transportation of materials produces 27% of the UKs carbon emissions, therefore, with the E9 project the aim was not to contribute to that number but to take away from it by using an electric fleet of vehicles for the transportation of alliance staff and hybrid fleet of trucks.</a:t>
            </a:r>
          </a:p>
          <a:p>
            <a:pPr algn="just"/>
            <a:endParaRPr lang="en-US" sz="1200" u="sng"/>
          </a:p>
          <a:p>
            <a:pPr algn="just"/>
            <a:endParaRPr lang="en-US" sz="120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4C6F8362-24AE-8DFC-3DD9-BB5CE63FED9F}"/>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240111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2" name="Group 70">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C911B98-FC74-4F6E-52D2-CCAD74F8A467}"/>
              </a:ext>
            </a:extLst>
          </p:cNvPr>
          <p:cNvSpPr>
            <a:spLocks noGrp="1"/>
          </p:cNvSpPr>
          <p:nvPr>
            <p:ph type="ctrTitle"/>
          </p:nvPr>
        </p:nvSpPr>
        <p:spPr>
          <a:xfrm>
            <a:off x="1129488" y="350261"/>
            <a:ext cx="5217540" cy="633022"/>
          </a:xfrm>
        </p:spPr>
        <p:txBody>
          <a:bodyPr vert="horz" lIns="91440" tIns="45720" rIns="91440" bIns="45720" rtlCol="0" anchor="t">
            <a:normAutofit/>
          </a:bodyPr>
          <a:lstStyle/>
          <a:p>
            <a:pPr algn="l"/>
            <a:r>
              <a:rPr lang="en-US" sz="2400" b="1"/>
              <a:t>Project sustainability: Economical </a:t>
            </a:r>
          </a:p>
        </p:txBody>
      </p:sp>
      <p:pic>
        <p:nvPicPr>
          <p:cNvPr id="3" name="Picture 6">
            <a:extLst>
              <a:ext uri="{FF2B5EF4-FFF2-40B4-BE49-F238E27FC236}">
                <a16:creationId xmlns:a16="http://schemas.microsoft.com/office/drawing/2014/main" id="{7DEC7843-2BFC-B1A7-8C65-691F5A9A92A3}"/>
              </a:ext>
            </a:extLst>
          </p:cNvPr>
          <p:cNvPicPr>
            <a:picLocks noChangeAspect="1"/>
          </p:cNvPicPr>
          <p:nvPr/>
        </p:nvPicPr>
        <p:blipFill>
          <a:blip r:embed="rId2"/>
          <a:stretch>
            <a:fillRect/>
          </a:stretch>
        </p:blipFill>
        <p:spPr>
          <a:xfrm>
            <a:off x="8393250" y="5223933"/>
            <a:ext cx="3150527" cy="1301568"/>
          </a:xfrm>
          <a:prstGeom prst="rect">
            <a:avLst/>
          </a:prstGeom>
        </p:spPr>
      </p:pic>
      <p:sp>
        <p:nvSpPr>
          <p:cNvPr id="5" name="TextBox 4">
            <a:extLst>
              <a:ext uri="{FF2B5EF4-FFF2-40B4-BE49-F238E27FC236}">
                <a16:creationId xmlns:a16="http://schemas.microsoft.com/office/drawing/2014/main" id="{4E944DF5-33DC-3D81-5352-4016FE797B47}"/>
              </a:ext>
            </a:extLst>
          </p:cNvPr>
          <p:cNvSpPr txBox="1"/>
          <p:nvPr/>
        </p:nvSpPr>
        <p:spPr>
          <a:xfrm>
            <a:off x="951765" y="1074830"/>
            <a:ext cx="7774199" cy="4799888"/>
          </a:xfrm>
          <a:prstGeom prst="rect">
            <a:avLst/>
          </a:prstGeom>
        </p:spPr>
        <p:txBody>
          <a:bodyPr vert="horz" lIns="91440" tIns="45720" rIns="91440" bIns="45720" rtlCol="0">
            <a:normAutofit fontScale="55000" lnSpcReduction="20000"/>
          </a:bodyPr>
          <a:lstStyle/>
          <a:p>
            <a:pPr>
              <a:lnSpc>
                <a:spcPct val="90000"/>
              </a:lnSpc>
              <a:spcBef>
                <a:spcPts val="1000"/>
              </a:spcBef>
              <a:buClr>
                <a:schemeClr val="accent1"/>
              </a:buClr>
              <a:buSzPct val="80000"/>
            </a:pPr>
            <a:r>
              <a:rPr lang="en-US" sz="2900" u="sng">
                <a:solidFill>
                  <a:schemeClr val="tx1">
                    <a:lumMod val="75000"/>
                    <a:lumOff val="25000"/>
                  </a:schemeClr>
                </a:solidFill>
              </a:rPr>
              <a:t>Sourcing Local Workforce </a:t>
            </a:r>
          </a:p>
          <a:p>
            <a:pPr>
              <a:lnSpc>
                <a:spcPct val="90000"/>
              </a:lnSpc>
              <a:spcBef>
                <a:spcPts val="1000"/>
              </a:spcBef>
              <a:buClr>
                <a:schemeClr val="accent1"/>
              </a:buClr>
              <a:buSzPct val="80000"/>
            </a:pPr>
            <a:r>
              <a:rPr lang="en-US" sz="2900">
                <a:solidFill>
                  <a:schemeClr val="tx1">
                    <a:lumMod val="75000"/>
                    <a:lumOff val="25000"/>
                  </a:schemeClr>
                </a:solidFill>
              </a:rPr>
              <a:t>A key part in delivering a sustainable project is the workforce acquisition as its  pivotal milestone determining the commencement of the works. Whether a contractor sources a local workforce or not can be a contributing factor towards the overall project carbon footprint. So for the E9 project it was said that all contractors and suppliers will be locally sources.</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Reduces overall Carbon footprint</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Gives back to the local economy by employing local trades people</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(Note: Exemptions should be made for suppliers and specialist fitters as demand maybe sparce and outsourcing will be conducted, tendering for such roles will be on an invitation basis prior to meeting a stakeholder criteria.)</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pPr>
            <a:r>
              <a:rPr lang="en-US" sz="2900" u="sng">
                <a:solidFill>
                  <a:schemeClr val="tx1">
                    <a:lumMod val="75000"/>
                    <a:lumOff val="25000"/>
                  </a:schemeClr>
                </a:solidFill>
              </a:rPr>
              <a:t>Lighting </a:t>
            </a:r>
          </a:p>
          <a:p>
            <a:pPr>
              <a:lnSpc>
                <a:spcPct val="90000"/>
              </a:lnSpc>
              <a:spcBef>
                <a:spcPts val="1000"/>
              </a:spcBef>
              <a:buClr>
                <a:schemeClr val="accent1"/>
              </a:buClr>
              <a:buSzPct val="80000"/>
            </a:pPr>
            <a:r>
              <a:rPr lang="en-US" sz="2900">
                <a:solidFill>
                  <a:schemeClr val="tx1">
                    <a:lumMod val="75000"/>
                    <a:lumOff val="25000"/>
                  </a:schemeClr>
                </a:solidFill>
              </a:rPr>
              <a:t>Passive Infrared Sensors will provide the stakeholder with minimal energy usage as the lights are not always left because the system relies on sensors detecting motion to switch the light, therefore provides a low-cost lighting solutions.</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As an alternative to standard light bulb systems that cost building owners an average £800 more on their energy bill each year.</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600">
              <a:solidFill>
                <a:schemeClr val="tx1">
                  <a:lumMod val="75000"/>
                  <a:lumOff val="25000"/>
                </a:schemeClr>
              </a:solidFill>
            </a:endParaRPr>
          </a:p>
          <a:p>
            <a:pPr>
              <a:lnSpc>
                <a:spcPct val="90000"/>
              </a:lnSpc>
              <a:spcBef>
                <a:spcPts val="1000"/>
              </a:spcBef>
              <a:buClr>
                <a:schemeClr val="accent1"/>
              </a:buClr>
              <a:buSzPct val="80000"/>
            </a:pPr>
            <a:endParaRPr lang="en-US" sz="600">
              <a:solidFill>
                <a:schemeClr val="tx1">
                  <a:lumMod val="75000"/>
                  <a:lumOff val="25000"/>
                </a:schemeClr>
              </a:solidFill>
            </a:endParaRPr>
          </a:p>
        </p:txBody>
      </p:sp>
    </p:spTree>
    <p:extLst>
      <p:ext uri="{BB962C8B-B14F-4D97-AF65-F5344CB8AC3E}">
        <p14:creationId xmlns:p14="http://schemas.microsoft.com/office/powerpoint/2010/main" val="715294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2" name="Freeform: Shape 71">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A5FC44-AB06-B0AD-58E1-882BE74DB033}"/>
              </a:ext>
            </a:extLst>
          </p:cNvPr>
          <p:cNvSpPr>
            <a:spLocks noGrp="1"/>
          </p:cNvSpPr>
          <p:nvPr>
            <p:ph type="title"/>
          </p:nvPr>
        </p:nvSpPr>
        <p:spPr>
          <a:xfrm>
            <a:off x="677334" y="1176489"/>
            <a:ext cx="3749061" cy="1508469"/>
          </a:xfrm>
        </p:spPr>
        <p:txBody>
          <a:bodyPr anchor="ctr">
            <a:normAutofit/>
          </a:bodyPr>
          <a:lstStyle/>
          <a:p>
            <a:pPr>
              <a:lnSpc>
                <a:spcPct val="90000"/>
              </a:lnSpc>
            </a:pPr>
            <a:r>
              <a:rPr lang="en-GB" sz="3200"/>
              <a:t>Project Sustainability: Social Aspect </a:t>
            </a:r>
          </a:p>
        </p:txBody>
      </p:sp>
      <p:sp>
        <p:nvSpPr>
          <p:cNvPr id="74" name="Isosceles Triangle 73">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6A9D06A-8708-BAB8-8757-B564A99BDBDC}"/>
              </a:ext>
            </a:extLst>
          </p:cNvPr>
          <p:cNvSpPr>
            <a:spLocks noGrp="1"/>
          </p:cNvSpPr>
          <p:nvPr>
            <p:ph idx="1"/>
          </p:nvPr>
        </p:nvSpPr>
        <p:spPr>
          <a:xfrm>
            <a:off x="677334" y="2795618"/>
            <a:ext cx="3749061" cy="3005289"/>
          </a:xfrm>
        </p:spPr>
        <p:txBody>
          <a:bodyPr>
            <a:normAutofit/>
          </a:bodyPr>
          <a:lstStyle/>
          <a:p>
            <a:pPr marL="0" indent="0" algn="just">
              <a:lnSpc>
                <a:spcPct val="90000"/>
              </a:lnSpc>
              <a:buNone/>
            </a:pPr>
            <a:r>
              <a:rPr lang="en-GB" sz="1200" u="sng"/>
              <a:t>Project Delivery </a:t>
            </a:r>
          </a:p>
          <a:p>
            <a:pPr marL="0" indent="0" algn="just">
              <a:lnSpc>
                <a:spcPct val="90000"/>
              </a:lnSpc>
              <a:buNone/>
            </a:pPr>
            <a:r>
              <a:rPr lang="en-GB" sz="1200"/>
              <a:t>In order to eliminate foul practice which plagues large scale projects, the foul practices include illegal dumping of excess materials and rubbish, dust pollution noise pollution. Furthermore, the listed issues not only affect those working on the site but the local population which poses further ethical dilemmas as they promote an anti-development attitude amongst locals, and this can lead to site burglaries and vandal of materials and machinery which will slow down the projects progress. </a:t>
            </a:r>
          </a:p>
          <a:p>
            <a:pPr algn="just">
              <a:lnSpc>
                <a:spcPct val="90000"/>
              </a:lnSpc>
            </a:pPr>
            <a:r>
              <a:rPr lang="en-GB" sz="1200"/>
              <a:t>Considerate code of practice will be applied.</a:t>
            </a:r>
          </a:p>
          <a:p>
            <a:pPr algn="just">
              <a:lnSpc>
                <a:spcPct val="90000"/>
              </a:lnSpc>
            </a:pPr>
            <a:r>
              <a:rPr lang="en-GB" sz="1200"/>
              <a:t>Swansea local development plan </a:t>
            </a:r>
          </a:p>
        </p:txBody>
      </p:sp>
      <p:sp>
        <p:nvSpPr>
          <p:cNvPr id="76" name="Freeform: Shape 75">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6" descr="Diagram&#10;&#10;Description automatically generated with medium confidence">
            <a:extLst>
              <a:ext uri="{FF2B5EF4-FFF2-40B4-BE49-F238E27FC236}">
                <a16:creationId xmlns:a16="http://schemas.microsoft.com/office/drawing/2014/main" id="{7E9CFCBD-673E-780A-3A36-F8925619250E}"/>
              </a:ext>
            </a:extLst>
          </p:cNvPr>
          <p:cNvPicPr>
            <a:picLocks noChangeAspect="1"/>
          </p:cNvPicPr>
          <p:nvPr/>
        </p:nvPicPr>
        <p:blipFill>
          <a:blip r:embed="rId2"/>
          <a:stretch>
            <a:fillRect/>
          </a:stretch>
        </p:blipFill>
        <p:spPr>
          <a:xfrm>
            <a:off x="10085835" y="5983281"/>
            <a:ext cx="2104587" cy="869462"/>
          </a:xfrm>
          <a:prstGeom prst="rect">
            <a:avLst/>
          </a:prstGeom>
        </p:spPr>
      </p:pic>
      <p:pic>
        <p:nvPicPr>
          <p:cNvPr id="3073" name="Picture 5" descr="Considerate Constructors Scheme - ppt download">
            <a:extLst>
              <a:ext uri="{FF2B5EF4-FFF2-40B4-BE49-F238E27FC236}">
                <a16:creationId xmlns:a16="http://schemas.microsoft.com/office/drawing/2014/main" id="{351B96C1-936C-DA89-3A01-9857B795CDDA}"/>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7691718" y="2605095"/>
            <a:ext cx="3994005" cy="299550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87CFB33D-8367-AF56-D7BC-E230BD19D444}"/>
              </a:ext>
            </a:extLst>
          </p:cNvPr>
          <p:cNvSpPr>
            <a:spLocks noChangeArrowheads="1"/>
          </p:cNvSpPr>
          <p:nvPr/>
        </p:nvSpPr>
        <p:spPr bwMode="auto">
          <a:xfrm>
            <a:off x="448058" y="172878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013622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FCA81-C0CB-2A40-CF2D-5AA92E0132C7}"/>
              </a:ext>
            </a:extLst>
          </p:cNvPr>
          <p:cNvSpPr>
            <a:spLocks noGrp="1"/>
          </p:cNvSpPr>
          <p:nvPr>
            <p:ph type="title"/>
          </p:nvPr>
        </p:nvSpPr>
        <p:spPr>
          <a:xfrm>
            <a:off x="2138704" y="275573"/>
            <a:ext cx="5110258" cy="757129"/>
          </a:xfrm>
        </p:spPr>
        <p:txBody>
          <a:bodyPr/>
          <a:lstStyle/>
          <a:p>
            <a:r>
              <a:rPr lang="en-GB">
                <a:ea typeface="+mj-lt"/>
                <a:cs typeface="+mj-lt"/>
              </a:rPr>
              <a:t>Environmental Factors</a:t>
            </a:r>
            <a:endParaRPr lang="en-US"/>
          </a:p>
        </p:txBody>
      </p:sp>
      <p:sp>
        <p:nvSpPr>
          <p:cNvPr id="3" name="Content Placeholder 2">
            <a:extLst>
              <a:ext uri="{FF2B5EF4-FFF2-40B4-BE49-F238E27FC236}">
                <a16:creationId xmlns:a16="http://schemas.microsoft.com/office/drawing/2014/main" id="{7C758656-7C3D-1F65-1640-8101A405D1B0}"/>
              </a:ext>
            </a:extLst>
          </p:cNvPr>
          <p:cNvSpPr>
            <a:spLocks noGrp="1"/>
          </p:cNvSpPr>
          <p:nvPr>
            <p:ph idx="1"/>
          </p:nvPr>
        </p:nvSpPr>
        <p:spPr>
          <a:xfrm>
            <a:off x="677334" y="1033247"/>
            <a:ext cx="9254284" cy="5008115"/>
          </a:xfrm>
        </p:spPr>
        <p:txBody>
          <a:bodyPr vert="horz" lIns="91440" tIns="45720" rIns="91440" bIns="45720" rtlCol="0" anchor="t">
            <a:normAutofit/>
          </a:bodyPr>
          <a:lstStyle/>
          <a:p>
            <a:r>
              <a:rPr lang="en-GB" sz="2000">
                <a:ea typeface="+mn-lt"/>
                <a:cs typeface="+mn-lt"/>
              </a:rPr>
              <a:t>In this document I investigated the environmental factors possibly affected by the planned work, such as waste management, noise and dust pollution etc.</a:t>
            </a:r>
            <a:endParaRPr lang="en-GB" sz="2000"/>
          </a:p>
          <a:p>
            <a:r>
              <a:rPr lang="en-GB" sz="2000">
                <a:ea typeface="+mn-lt"/>
                <a:cs typeface="+mn-lt"/>
              </a:rPr>
              <a:t>The Document was made in accordance with David’s Environmental Impact Assessment.</a:t>
            </a:r>
            <a:endParaRPr lang="en-GB" sz="2000"/>
          </a:p>
          <a:p>
            <a:r>
              <a:rPr lang="en-GB" sz="2000">
                <a:ea typeface="+mn-lt"/>
                <a:cs typeface="+mn-lt"/>
              </a:rPr>
              <a:t>The importance of the document is to:</a:t>
            </a:r>
            <a:endParaRPr lang="en-GB" sz="2000"/>
          </a:p>
          <a:p>
            <a:r>
              <a:rPr lang="en-GB" sz="2000">
                <a:ea typeface="+mn-lt"/>
                <a:cs typeface="+mn-lt"/>
              </a:rPr>
              <a:t>Ensure that all applicable legislation and statutory controls are met.</a:t>
            </a:r>
            <a:endParaRPr lang="en-GB" sz="2000"/>
          </a:p>
          <a:p>
            <a:r>
              <a:rPr lang="en-GB" sz="2000">
                <a:ea typeface="+mn-lt"/>
                <a:cs typeface="+mn-lt"/>
              </a:rPr>
              <a:t>Ensure that the company's environmental policy statement is fulfilled.</a:t>
            </a:r>
            <a:endParaRPr lang="en-GB" sz="2000"/>
          </a:p>
          <a:p>
            <a:r>
              <a:rPr lang="en-GB" sz="2000">
                <a:ea typeface="+mn-lt"/>
                <a:cs typeface="+mn-lt"/>
              </a:rPr>
              <a:t>Ensure that the company's goals and objectives are met.</a:t>
            </a:r>
            <a:endParaRPr lang="en-GB" sz="2000"/>
          </a:p>
          <a:p>
            <a:r>
              <a:rPr lang="en-GB" sz="2000">
                <a:ea typeface="+mn-lt"/>
                <a:cs typeface="+mn-lt"/>
              </a:rPr>
              <a:t>Deliver the finest possible environmental performance. This means preventing pollution, minimising negative environmental effects, and securing the possible benefits of better environmental performance requirements.</a:t>
            </a:r>
            <a:endParaRPr lang="en-GB" sz="2000"/>
          </a:p>
          <a:p>
            <a:endParaRPr lang="en-GB"/>
          </a:p>
        </p:txBody>
      </p:sp>
      <p:pic>
        <p:nvPicPr>
          <p:cNvPr id="5" name="Picture 6">
            <a:extLst>
              <a:ext uri="{FF2B5EF4-FFF2-40B4-BE49-F238E27FC236}">
                <a16:creationId xmlns:a16="http://schemas.microsoft.com/office/drawing/2014/main" id="{1CD9E176-6A45-CD82-31E9-2BD3930C1EEF}"/>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947812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B3343-E776-3CE9-0837-455802EE7F96}"/>
              </a:ext>
            </a:extLst>
          </p:cNvPr>
          <p:cNvSpPr>
            <a:spLocks noGrp="1"/>
          </p:cNvSpPr>
          <p:nvPr>
            <p:ph type="ctrTitle"/>
          </p:nvPr>
        </p:nvSpPr>
        <p:spPr>
          <a:xfrm>
            <a:off x="4974337" y="1265314"/>
            <a:ext cx="4299666" cy="3249131"/>
          </a:xfrm>
        </p:spPr>
        <p:txBody>
          <a:bodyPr>
            <a:normAutofit/>
          </a:bodyPr>
          <a:lstStyle/>
          <a:p>
            <a:pPr algn="l"/>
            <a:r>
              <a:rPr lang="en-US"/>
              <a:t>Costings &amp; Income</a:t>
            </a:r>
          </a:p>
        </p:txBody>
      </p:sp>
      <p:sp>
        <p:nvSpPr>
          <p:cNvPr id="9" name="Isosceles Triangle 8">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Money">
            <a:extLst>
              <a:ext uri="{FF2B5EF4-FFF2-40B4-BE49-F238E27FC236}">
                <a16:creationId xmlns:a16="http://schemas.microsoft.com/office/drawing/2014/main" id="{4840C494-7BD2-1822-7BD7-50FD869599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7376304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53830D9-F168-915E-996F-7DAADEC0531E}"/>
              </a:ext>
            </a:extLst>
          </p:cNvPr>
          <p:cNvSpPr>
            <a:spLocks noGrp="1"/>
          </p:cNvSpPr>
          <p:nvPr>
            <p:ph type="title"/>
          </p:nvPr>
        </p:nvSpPr>
        <p:spPr>
          <a:xfrm>
            <a:off x="643467" y="816638"/>
            <a:ext cx="3367359" cy="5224724"/>
          </a:xfrm>
        </p:spPr>
        <p:txBody>
          <a:bodyPr anchor="ctr">
            <a:normAutofit/>
          </a:bodyPr>
          <a:lstStyle/>
          <a:p>
            <a:r>
              <a:rPr lang="en-US"/>
              <a:t>Costings</a:t>
            </a:r>
          </a:p>
        </p:txBody>
      </p:sp>
      <p:graphicFrame>
        <p:nvGraphicFramePr>
          <p:cNvPr id="12" name="Content Placeholder 2">
            <a:extLst>
              <a:ext uri="{FF2B5EF4-FFF2-40B4-BE49-F238E27FC236}">
                <a16:creationId xmlns:a16="http://schemas.microsoft.com/office/drawing/2014/main" id="{663CC7F7-18A8-10E8-6BA6-AFFECEA7D730}"/>
              </a:ext>
            </a:extLst>
          </p:cNvPr>
          <p:cNvGraphicFramePr>
            <a:graphicFrameLocks noGrp="1"/>
          </p:cNvGraphicFramePr>
          <p:nvPr>
            <p:ph idx="1"/>
            <p:extLst>
              <p:ext uri="{D42A27DB-BD31-4B8C-83A1-F6EECF244321}">
                <p14:modId xmlns:p14="http://schemas.microsoft.com/office/powerpoint/2010/main" val="4286181192"/>
              </p:ext>
            </p:extLst>
          </p:nvPr>
        </p:nvGraphicFramePr>
        <p:xfrm>
          <a:off x="4654295" y="485959"/>
          <a:ext cx="5482346" cy="6173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91" name="Picture 6">
            <a:extLst>
              <a:ext uri="{FF2B5EF4-FFF2-40B4-BE49-F238E27FC236}">
                <a16:creationId xmlns:a16="http://schemas.microsoft.com/office/drawing/2014/main" id="{4DD9752A-98E5-9C17-5493-29164F049985}"/>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2449735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74AE05-1106-C3E5-610F-3D1B77FEB90F}"/>
              </a:ext>
            </a:extLst>
          </p:cNvPr>
          <p:cNvPicPr>
            <a:picLocks noChangeAspect="1"/>
          </p:cNvPicPr>
          <p:nvPr/>
        </p:nvPicPr>
        <p:blipFill>
          <a:blip r:embed="rId2"/>
          <a:stretch>
            <a:fillRect/>
          </a:stretch>
        </p:blipFill>
        <p:spPr>
          <a:xfrm>
            <a:off x="9722060" y="5838017"/>
            <a:ext cx="2466975" cy="1019175"/>
          </a:xfrm>
          <a:prstGeom prst="rect">
            <a:avLst/>
          </a:prstGeom>
        </p:spPr>
      </p:pic>
      <p:sp>
        <p:nvSpPr>
          <p:cNvPr id="2" name="Title 1">
            <a:extLst>
              <a:ext uri="{FF2B5EF4-FFF2-40B4-BE49-F238E27FC236}">
                <a16:creationId xmlns:a16="http://schemas.microsoft.com/office/drawing/2014/main" id="{A32FBC95-776E-8D6A-6CCE-8F95B6E725DE}"/>
              </a:ext>
            </a:extLst>
          </p:cNvPr>
          <p:cNvSpPr>
            <a:spLocks noGrp="1"/>
          </p:cNvSpPr>
          <p:nvPr>
            <p:ph type="title"/>
          </p:nvPr>
        </p:nvSpPr>
        <p:spPr/>
        <p:txBody>
          <a:bodyPr/>
          <a:lstStyle/>
          <a:p>
            <a:r>
              <a:rPr lang="en-US"/>
              <a:t>Provisional Sums</a:t>
            </a:r>
          </a:p>
        </p:txBody>
      </p:sp>
      <p:sp>
        <p:nvSpPr>
          <p:cNvPr id="3" name="Content Placeholder 2">
            <a:extLst>
              <a:ext uri="{FF2B5EF4-FFF2-40B4-BE49-F238E27FC236}">
                <a16:creationId xmlns:a16="http://schemas.microsoft.com/office/drawing/2014/main" id="{DD1CA0FD-C110-3673-9D36-D1CF5FB6178B}"/>
              </a:ext>
            </a:extLst>
          </p:cNvPr>
          <p:cNvSpPr>
            <a:spLocks noGrp="1"/>
          </p:cNvSpPr>
          <p:nvPr>
            <p:ph idx="1"/>
          </p:nvPr>
        </p:nvSpPr>
        <p:spPr>
          <a:xfrm>
            <a:off x="375410" y="1269193"/>
            <a:ext cx="8596668" cy="660245"/>
          </a:xfrm>
        </p:spPr>
        <p:txBody>
          <a:bodyPr vert="horz" lIns="91440" tIns="45720" rIns="91440" bIns="45720" rtlCol="0" anchor="t">
            <a:normAutofit/>
          </a:bodyPr>
          <a:lstStyle/>
          <a:p>
            <a:r>
              <a:rPr lang="en-US"/>
              <a:t>Due to the lack of design information, the estimate includes the following Provisional Sums:</a:t>
            </a:r>
          </a:p>
          <a:p>
            <a:pPr lvl="1"/>
            <a:endParaRPr lang="en-US"/>
          </a:p>
        </p:txBody>
      </p:sp>
      <p:graphicFrame>
        <p:nvGraphicFramePr>
          <p:cNvPr id="8" name="Table 8">
            <a:extLst>
              <a:ext uri="{FF2B5EF4-FFF2-40B4-BE49-F238E27FC236}">
                <a16:creationId xmlns:a16="http://schemas.microsoft.com/office/drawing/2014/main" id="{2644A072-0226-BF68-835F-5613D5EF4D2B}"/>
              </a:ext>
            </a:extLst>
          </p:cNvPr>
          <p:cNvGraphicFramePr>
            <a:graphicFrameLocks noGrp="1"/>
          </p:cNvGraphicFramePr>
          <p:nvPr>
            <p:extLst>
              <p:ext uri="{D42A27DB-BD31-4B8C-83A1-F6EECF244321}">
                <p14:modId xmlns:p14="http://schemas.microsoft.com/office/powerpoint/2010/main" val="3240907251"/>
              </p:ext>
            </p:extLst>
          </p:nvPr>
        </p:nvGraphicFramePr>
        <p:xfrm>
          <a:off x="272019" y="1901319"/>
          <a:ext cx="10994546" cy="4500240"/>
        </p:xfrm>
        <a:graphic>
          <a:graphicData uri="http://schemas.openxmlformats.org/drawingml/2006/table">
            <a:tbl>
              <a:tblPr firstRow="1" bandRow="1">
                <a:tableStyleId>{5C22544A-7EE6-4342-B048-85BDC9FD1C3A}</a:tableStyleId>
              </a:tblPr>
              <a:tblGrid>
                <a:gridCol w="5497273">
                  <a:extLst>
                    <a:ext uri="{9D8B030D-6E8A-4147-A177-3AD203B41FA5}">
                      <a16:colId xmlns:a16="http://schemas.microsoft.com/office/drawing/2014/main" val="753102330"/>
                    </a:ext>
                  </a:extLst>
                </a:gridCol>
                <a:gridCol w="5497273">
                  <a:extLst>
                    <a:ext uri="{9D8B030D-6E8A-4147-A177-3AD203B41FA5}">
                      <a16:colId xmlns:a16="http://schemas.microsoft.com/office/drawing/2014/main" val="2788528318"/>
                    </a:ext>
                  </a:extLst>
                </a:gridCol>
              </a:tblGrid>
              <a:tr h="365125">
                <a:tc>
                  <a:txBody>
                    <a:bodyPr/>
                    <a:lstStyle/>
                    <a:p>
                      <a:r>
                        <a:rPr lang="en-US" sz="1100"/>
                        <a:t>Description</a:t>
                      </a:r>
                    </a:p>
                  </a:txBody>
                  <a:tcPr/>
                </a:tc>
                <a:tc>
                  <a:txBody>
                    <a:bodyPr/>
                    <a:lstStyle/>
                    <a:p>
                      <a:r>
                        <a:rPr lang="en-US" sz="1100"/>
                        <a:t>Value</a:t>
                      </a:r>
                    </a:p>
                  </a:txBody>
                  <a:tcPr/>
                </a:tc>
                <a:extLst>
                  <a:ext uri="{0D108BD9-81ED-4DB2-BD59-A6C34878D82A}">
                    <a16:rowId xmlns:a16="http://schemas.microsoft.com/office/drawing/2014/main" val="3423179777"/>
                  </a:ext>
                </a:extLst>
              </a:tr>
              <a:tr h="370840">
                <a:tc>
                  <a:txBody>
                    <a:bodyPr/>
                    <a:lstStyle/>
                    <a:p>
                      <a:r>
                        <a:rPr lang="en-US" sz="1100"/>
                        <a:t>Design Fees</a:t>
                      </a:r>
                    </a:p>
                  </a:txBody>
                  <a:tcPr/>
                </a:tc>
                <a:tc>
                  <a:txBody>
                    <a:bodyPr/>
                    <a:lstStyle/>
                    <a:p>
                      <a:r>
                        <a:rPr lang="en-US" sz="1100"/>
                        <a:t>£65,000.00</a:t>
                      </a:r>
                    </a:p>
                  </a:txBody>
                  <a:tcPr/>
                </a:tc>
                <a:extLst>
                  <a:ext uri="{0D108BD9-81ED-4DB2-BD59-A6C34878D82A}">
                    <a16:rowId xmlns:a16="http://schemas.microsoft.com/office/drawing/2014/main" val="667597419"/>
                  </a:ext>
                </a:extLst>
              </a:tr>
              <a:tr h="370840">
                <a:tc>
                  <a:txBody>
                    <a:bodyPr/>
                    <a:lstStyle/>
                    <a:p>
                      <a:r>
                        <a:rPr lang="en-US" sz="1100"/>
                        <a:t>Julliett Balconies - all associated works</a:t>
                      </a:r>
                    </a:p>
                  </a:txBody>
                  <a:tcPr/>
                </a:tc>
                <a:tc>
                  <a:txBody>
                    <a:bodyPr/>
                    <a:lstStyle/>
                    <a:p>
                      <a:r>
                        <a:rPr lang="en-US" sz="1100"/>
                        <a:t>£25,000.00</a:t>
                      </a:r>
                    </a:p>
                  </a:txBody>
                  <a:tcPr/>
                </a:tc>
                <a:extLst>
                  <a:ext uri="{0D108BD9-81ED-4DB2-BD59-A6C34878D82A}">
                    <a16:rowId xmlns:a16="http://schemas.microsoft.com/office/drawing/2014/main" val="3542787150"/>
                  </a:ext>
                </a:extLst>
              </a:tr>
              <a:tr h="370840">
                <a:tc>
                  <a:txBody>
                    <a:bodyPr/>
                    <a:lstStyle/>
                    <a:p>
                      <a:r>
                        <a:rPr lang="en-US" sz="1100"/>
                        <a:t>Unknown facilitating works - I.e contaminated land etc</a:t>
                      </a:r>
                      <a:endParaRPr lang="en-US" sz="1100" err="1"/>
                    </a:p>
                  </a:txBody>
                  <a:tcPr/>
                </a:tc>
                <a:tc>
                  <a:txBody>
                    <a:bodyPr/>
                    <a:lstStyle/>
                    <a:p>
                      <a:r>
                        <a:rPr lang="en-US" sz="1100"/>
                        <a:t>£75,000.00</a:t>
                      </a:r>
                    </a:p>
                  </a:txBody>
                  <a:tcPr/>
                </a:tc>
                <a:extLst>
                  <a:ext uri="{0D108BD9-81ED-4DB2-BD59-A6C34878D82A}">
                    <a16:rowId xmlns:a16="http://schemas.microsoft.com/office/drawing/2014/main" val="1469696497"/>
                  </a:ext>
                </a:extLst>
              </a:tr>
              <a:tr h="370840">
                <a:tc>
                  <a:txBody>
                    <a:bodyPr/>
                    <a:lstStyle/>
                    <a:p>
                      <a:r>
                        <a:rPr lang="en-US" sz="1100"/>
                        <a:t>Wind Turbine- all associated works</a:t>
                      </a:r>
                    </a:p>
                  </a:txBody>
                  <a:tcPr/>
                </a:tc>
                <a:tc>
                  <a:txBody>
                    <a:bodyPr/>
                    <a:lstStyle/>
                    <a:p>
                      <a:r>
                        <a:rPr lang="en-US" sz="1100"/>
                        <a:t>£500,000.00</a:t>
                      </a:r>
                    </a:p>
                  </a:txBody>
                  <a:tcPr/>
                </a:tc>
                <a:extLst>
                  <a:ext uri="{0D108BD9-81ED-4DB2-BD59-A6C34878D82A}">
                    <a16:rowId xmlns:a16="http://schemas.microsoft.com/office/drawing/2014/main" val="665904466"/>
                  </a:ext>
                </a:extLst>
              </a:tr>
              <a:tr h="370840">
                <a:tc>
                  <a:txBody>
                    <a:bodyPr/>
                    <a:lstStyle/>
                    <a:p>
                      <a:r>
                        <a:rPr lang="en-US" sz="1100"/>
                        <a:t>Mechanical and Electrical works – including Air Source Heat Pumps to flats</a:t>
                      </a:r>
                    </a:p>
                  </a:txBody>
                  <a:tcPr/>
                </a:tc>
                <a:tc>
                  <a:txBody>
                    <a:bodyPr/>
                    <a:lstStyle/>
                    <a:p>
                      <a:r>
                        <a:rPr lang="en-US" sz="1100"/>
                        <a:t>£588,000.00</a:t>
                      </a:r>
                    </a:p>
                  </a:txBody>
                  <a:tcPr/>
                </a:tc>
                <a:extLst>
                  <a:ext uri="{0D108BD9-81ED-4DB2-BD59-A6C34878D82A}">
                    <a16:rowId xmlns:a16="http://schemas.microsoft.com/office/drawing/2014/main" val="2820613687"/>
                  </a:ext>
                </a:extLst>
              </a:tr>
              <a:tr h="370840">
                <a:tc>
                  <a:txBody>
                    <a:bodyPr/>
                    <a:lstStyle/>
                    <a:p>
                      <a:pPr lvl="0" algn="l">
                        <a:lnSpc>
                          <a:spcPct val="100000"/>
                        </a:lnSpc>
                        <a:spcBef>
                          <a:spcPts val="0"/>
                        </a:spcBef>
                        <a:spcAft>
                          <a:spcPts val="0"/>
                        </a:spcAft>
                        <a:buNone/>
                      </a:pPr>
                      <a:r>
                        <a:rPr lang="en-US" sz="1100" b="0" i="0" u="none" strike="noStrike" noProof="0">
                          <a:latin typeface="Trebuchet MS"/>
                        </a:rPr>
                        <a:t>Mechanical and Electrical works – including Air Source Heat Pumps to flats</a:t>
                      </a:r>
                    </a:p>
                  </a:txBody>
                  <a:tcPr/>
                </a:tc>
                <a:tc>
                  <a:txBody>
                    <a:bodyPr/>
                    <a:lstStyle/>
                    <a:p>
                      <a:r>
                        <a:rPr lang="en-US" sz="1100"/>
                        <a:t>£35,000.00</a:t>
                      </a:r>
                    </a:p>
                  </a:txBody>
                  <a:tcPr/>
                </a:tc>
                <a:extLst>
                  <a:ext uri="{0D108BD9-81ED-4DB2-BD59-A6C34878D82A}">
                    <a16:rowId xmlns:a16="http://schemas.microsoft.com/office/drawing/2014/main" val="1560465254"/>
                  </a:ext>
                </a:extLst>
              </a:tr>
              <a:tr h="370840">
                <a:tc>
                  <a:txBody>
                    <a:bodyPr/>
                    <a:lstStyle/>
                    <a:p>
                      <a:r>
                        <a:rPr lang="en-US" sz="1100"/>
                        <a:t>Fixed and loose equipment – accommodation communal areas</a:t>
                      </a:r>
                    </a:p>
                  </a:txBody>
                  <a:tcPr/>
                </a:tc>
                <a:tc>
                  <a:txBody>
                    <a:bodyPr/>
                    <a:lstStyle/>
                    <a:p>
                      <a:r>
                        <a:rPr lang="en-US" sz="1100"/>
                        <a:t>£50,000.00</a:t>
                      </a:r>
                    </a:p>
                  </a:txBody>
                  <a:tcPr/>
                </a:tc>
                <a:extLst>
                  <a:ext uri="{0D108BD9-81ED-4DB2-BD59-A6C34878D82A}">
                    <a16:rowId xmlns:a16="http://schemas.microsoft.com/office/drawing/2014/main" val="1559771819"/>
                  </a:ext>
                </a:extLst>
              </a:tr>
              <a:tr h="370839">
                <a:tc>
                  <a:txBody>
                    <a:bodyPr/>
                    <a:lstStyle/>
                    <a:p>
                      <a:pPr lvl="0">
                        <a:buNone/>
                      </a:pPr>
                      <a:r>
                        <a:rPr lang="en-US" sz="1100"/>
                        <a:t>Fixed and loose equipment – flats (£1500 per flat)</a:t>
                      </a:r>
                    </a:p>
                  </a:txBody>
                  <a:tcPr/>
                </a:tc>
                <a:tc>
                  <a:txBody>
                    <a:bodyPr/>
                    <a:lstStyle/>
                    <a:p>
                      <a:pPr lvl="0">
                        <a:buNone/>
                      </a:pPr>
                      <a:r>
                        <a:rPr lang="en-US" sz="1100"/>
                        <a:t>£126,000.00</a:t>
                      </a:r>
                    </a:p>
                  </a:txBody>
                  <a:tcPr/>
                </a:tc>
                <a:extLst>
                  <a:ext uri="{0D108BD9-81ED-4DB2-BD59-A6C34878D82A}">
                    <a16:rowId xmlns:a16="http://schemas.microsoft.com/office/drawing/2014/main" val="1050931961"/>
                  </a:ext>
                </a:extLst>
              </a:tr>
              <a:tr h="370838">
                <a:tc>
                  <a:txBody>
                    <a:bodyPr/>
                    <a:lstStyle/>
                    <a:p>
                      <a:pPr lvl="0">
                        <a:buNone/>
                      </a:pPr>
                      <a:r>
                        <a:rPr lang="en-US" sz="1100"/>
                        <a:t>Provision for Statutory Service Connections (electric &amp; water) including 3 phase supply to retail units</a:t>
                      </a:r>
                    </a:p>
                  </a:txBody>
                  <a:tcPr/>
                </a:tc>
                <a:tc>
                  <a:txBody>
                    <a:bodyPr/>
                    <a:lstStyle/>
                    <a:p>
                      <a:pPr lvl="0">
                        <a:buNone/>
                      </a:pPr>
                      <a:r>
                        <a:rPr lang="en-US" sz="1100"/>
                        <a:t>£115,800.00</a:t>
                      </a:r>
                    </a:p>
                  </a:txBody>
                  <a:tcPr/>
                </a:tc>
                <a:extLst>
                  <a:ext uri="{0D108BD9-81ED-4DB2-BD59-A6C34878D82A}">
                    <a16:rowId xmlns:a16="http://schemas.microsoft.com/office/drawing/2014/main" val="1148422396"/>
                  </a:ext>
                </a:extLst>
              </a:tr>
              <a:tr h="370838">
                <a:tc>
                  <a:txBody>
                    <a:bodyPr/>
                    <a:lstStyle/>
                    <a:p>
                      <a:pPr lvl="0">
                        <a:buNone/>
                      </a:pPr>
                      <a:r>
                        <a:rPr lang="en-US" sz="1100"/>
                        <a:t>External Drainage Works</a:t>
                      </a:r>
                    </a:p>
                  </a:txBody>
                  <a:tcPr/>
                </a:tc>
                <a:tc>
                  <a:txBody>
                    <a:bodyPr/>
                    <a:lstStyle/>
                    <a:p>
                      <a:pPr lvl="0">
                        <a:buNone/>
                      </a:pPr>
                      <a:r>
                        <a:rPr lang="en-US" sz="1100"/>
                        <a:t>£175,000.00</a:t>
                      </a:r>
                    </a:p>
                  </a:txBody>
                  <a:tcPr/>
                </a:tc>
                <a:extLst>
                  <a:ext uri="{0D108BD9-81ED-4DB2-BD59-A6C34878D82A}">
                    <a16:rowId xmlns:a16="http://schemas.microsoft.com/office/drawing/2014/main" val="475630119"/>
                  </a:ext>
                </a:extLst>
              </a:tr>
              <a:tr h="370838">
                <a:tc>
                  <a:txBody>
                    <a:bodyPr/>
                    <a:lstStyle/>
                    <a:p>
                      <a:pPr lvl="0">
                        <a:buNone/>
                      </a:pPr>
                      <a:r>
                        <a:rPr lang="en-US" sz="1100"/>
                        <a:t>External works (Roads/kerbs/street furniture/ bollards/ signs)</a:t>
                      </a:r>
                    </a:p>
                  </a:txBody>
                  <a:tcPr/>
                </a:tc>
                <a:tc>
                  <a:txBody>
                    <a:bodyPr/>
                    <a:lstStyle/>
                    <a:p>
                      <a:pPr lvl="0">
                        <a:buNone/>
                      </a:pPr>
                      <a:r>
                        <a:rPr lang="en-US" sz="1100"/>
                        <a:t>£75,000.00</a:t>
                      </a:r>
                    </a:p>
                  </a:txBody>
                  <a:tcPr/>
                </a:tc>
                <a:extLst>
                  <a:ext uri="{0D108BD9-81ED-4DB2-BD59-A6C34878D82A}">
                    <a16:rowId xmlns:a16="http://schemas.microsoft.com/office/drawing/2014/main" val="2836754527"/>
                  </a:ext>
                </a:extLst>
              </a:tr>
            </a:tbl>
          </a:graphicData>
        </a:graphic>
      </p:graphicFrame>
    </p:spTree>
    <p:extLst>
      <p:ext uri="{BB962C8B-B14F-4D97-AF65-F5344CB8AC3E}">
        <p14:creationId xmlns:p14="http://schemas.microsoft.com/office/powerpoint/2010/main" val="3730370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026C2-1D95-A0E5-DCB1-CB40F619F17B}"/>
              </a:ext>
            </a:extLst>
          </p:cNvPr>
          <p:cNvSpPr>
            <a:spLocks noGrp="1"/>
          </p:cNvSpPr>
          <p:nvPr>
            <p:ph type="title"/>
          </p:nvPr>
        </p:nvSpPr>
        <p:spPr/>
        <p:txBody>
          <a:bodyPr/>
          <a:lstStyle/>
          <a:p>
            <a:r>
              <a:rPr lang="en-US"/>
              <a:t>Other Contingencies:</a:t>
            </a:r>
          </a:p>
        </p:txBody>
      </p:sp>
      <p:sp>
        <p:nvSpPr>
          <p:cNvPr id="3" name="Content Placeholder 2">
            <a:extLst>
              <a:ext uri="{FF2B5EF4-FFF2-40B4-BE49-F238E27FC236}">
                <a16:creationId xmlns:a16="http://schemas.microsoft.com/office/drawing/2014/main" id="{6EE8D148-6D5D-6FA3-5C98-91C5CDD4A629}"/>
              </a:ext>
            </a:extLst>
          </p:cNvPr>
          <p:cNvSpPr>
            <a:spLocks noGrp="1"/>
          </p:cNvSpPr>
          <p:nvPr>
            <p:ph idx="1"/>
          </p:nvPr>
        </p:nvSpPr>
        <p:spPr>
          <a:xfrm>
            <a:off x="677334" y="1384212"/>
            <a:ext cx="8596668" cy="3880773"/>
          </a:xfrm>
        </p:spPr>
        <p:txBody>
          <a:bodyPr vert="horz" lIns="91440" tIns="45720" rIns="91440" bIns="45720" rtlCol="0" anchor="t">
            <a:normAutofit/>
          </a:bodyPr>
          <a:lstStyle/>
          <a:p>
            <a:r>
              <a:rPr lang="en-US"/>
              <a:t>Also, the estimate includes the below contingencies:</a:t>
            </a:r>
          </a:p>
          <a:p>
            <a:pPr lvl="1"/>
            <a:r>
              <a:rPr lang="en-US"/>
              <a:t>Design Contingency (allowed 2.5%) = £279,223.88</a:t>
            </a:r>
          </a:p>
          <a:p>
            <a:pPr lvl="1"/>
            <a:r>
              <a:rPr lang="en-US"/>
              <a:t>Construction Risk (allowed 2.5%) = £279,223.88</a:t>
            </a:r>
          </a:p>
          <a:p>
            <a:pPr lvl="1"/>
            <a:r>
              <a:rPr lang="en-US"/>
              <a:t>Employers Change Risk (allowed 2.5%) = £279,223.88</a:t>
            </a:r>
          </a:p>
          <a:p>
            <a:pPr lvl="1"/>
            <a:r>
              <a:rPr lang="en-US"/>
              <a:t>Other Mis. Risk (allowed 2.5%) = £279,223.88</a:t>
            </a:r>
          </a:p>
          <a:p>
            <a:pPr lvl="1"/>
            <a:r>
              <a:rPr lang="en-US"/>
              <a:t>Preliminaries (allowed 12%) = £1,340,274..61</a:t>
            </a:r>
          </a:p>
        </p:txBody>
      </p:sp>
      <p:pic>
        <p:nvPicPr>
          <p:cNvPr id="5" name="Picture 6">
            <a:extLst>
              <a:ext uri="{FF2B5EF4-FFF2-40B4-BE49-F238E27FC236}">
                <a16:creationId xmlns:a16="http://schemas.microsoft.com/office/drawing/2014/main" id="{36336887-D3C7-87A6-B9D2-FC455A5584A8}"/>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6" name="Picture 6" descr="Table&#10;&#10;Description automatically generated">
            <a:extLst>
              <a:ext uri="{FF2B5EF4-FFF2-40B4-BE49-F238E27FC236}">
                <a16:creationId xmlns:a16="http://schemas.microsoft.com/office/drawing/2014/main" id="{75C0EDF6-BD1E-A906-F1FA-D543042DA575}"/>
              </a:ext>
            </a:extLst>
          </p:cNvPr>
          <p:cNvPicPr>
            <a:picLocks noChangeAspect="1"/>
          </p:cNvPicPr>
          <p:nvPr/>
        </p:nvPicPr>
        <p:blipFill>
          <a:blip r:embed="rId3"/>
          <a:stretch>
            <a:fillRect/>
          </a:stretch>
        </p:blipFill>
        <p:spPr>
          <a:xfrm>
            <a:off x="682326" y="3748611"/>
            <a:ext cx="6323161" cy="2800106"/>
          </a:xfrm>
          <a:prstGeom prst="rect">
            <a:avLst/>
          </a:prstGeom>
        </p:spPr>
      </p:pic>
    </p:spTree>
    <p:extLst>
      <p:ext uri="{BB962C8B-B14F-4D97-AF65-F5344CB8AC3E}">
        <p14:creationId xmlns:p14="http://schemas.microsoft.com/office/powerpoint/2010/main" val="35706077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CC0F8-7900-D8A0-890D-7769337ACDDA}"/>
              </a:ext>
            </a:extLst>
          </p:cNvPr>
          <p:cNvSpPr>
            <a:spLocks noGrp="1"/>
          </p:cNvSpPr>
          <p:nvPr>
            <p:ph type="title"/>
          </p:nvPr>
        </p:nvSpPr>
        <p:spPr/>
        <p:txBody>
          <a:bodyPr/>
          <a:lstStyle/>
          <a:p>
            <a:r>
              <a:rPr lang="en-US"/>
              <a:t>Retail Income – Retail Units</a:t>
            </a:r>
          </a:p>
        </p:txBody>
      </p:sp>
      <p:sp>
        <p:nvSpPr>
          <p:cNvPr id="3" name="Content Placeholder 2">
            <a:extLst>
              <a:ext uri="{FF2B5EF4-FFF2-40B4-BE49-F238E27FC236}">
                <a16:creationId xmlns:a16="http://schemas.microsoft.com/office/drawing/2014/main" id="{80700235-3838-48D5-7815-EDB5537D9126}"/>
              </a:ext>
            </a:extLst>
          </p:cNvPr>
          <p:cNvSpPr>
            <a:spLocks noGrp="1"/>
          </p:cNvSpPr>
          <p:nvPr>
            <p:ph idx="1"/>
          </p:nvPr>
        </p:nvSpPr>
        <p:spPr>
          <a:xfrm>
            <a:off x="677334" y="1355457"/>
            <a:ext cx="8596668" cy="3880773"/>
          </a:xfrm>
        </p:spPr>
        <p:txBody>
          <a:bodyPr vert="horz" lIns="91440" tIns="45720" rIns="91440" bIns="45720" rtlCol="0" anchor="t">
            <a:normAutofit/>
          </a:bodyPr>
          <a:lstStyle/>
          <a:p>
            <a:r>
              <a:rPr lang="en-US"/>
              <a:t>Alliance Construction researched the local area to find the average rental income for similar retail units.</a:t>
            </a:r>
          </a:p>
          <a:p>
            <a:r>
              <a:rPr lang="en-US"/>
              <a:t>Alliance found that the average rental income is £14/square foot. Therefore, the below shows the annual rental income:</a:t>
            </a:r>
          </a:p>
          <a:p>
            <a:r>
              <a:rPr lang="en-US"/>
              <a:t>This shows an annual rental income of £125,062.61, of the assumption that all 5x retail units are leased for 12 months of the year</a:t>
            </a:r>
          </a:p>
          <a:p>
            <a:endParaRPr lang="en-US"/>
          </a:p>
          <a:p>
            <a:endParaRPr lang="en-US"/>
          </a:p>
        </p:txBody>
      </p:sp>
      <p:pic>
        <p:nvPicPr>
          <p:cNvPr id="4" name="Picture 4" descr="Table&#10;&#10;Description automatically generated">
            <a:extLst>
              <a:ext uri="{FF2B5EF4-FFF2-40B4-BE49-F238E27FC236}">
                <a16:creationId xmlns:a16="http://schemas.microsoft.com/office/drawing/2014/main" id="{152019CF-023E-DFFD-8A33-7A97AB28F9A1}"/>
              </a:ext>
            </a:extLst>
          </p:cNvPr>
          <p:cNvPicPr>
            <a:picLocks noChangeAspect="1"/>
          </p:cNvPicPr>
          <p:nvPr/>
        </p:nvPicPr>
        <p:blipFill>
          <a:blip r:embed="rId2"/>
          <a:stretch>
            <a:fillRect/>
          </a:stretch>
        </p:blipFill>
        <p:spPr>
          <a:xfrm>
            <a:off x="310551" y="3491838"/>
            <a:ext cx="10233803" cy="2275342"/>
          </a:xfrm>
          <a:prstGeom prst="rect">
            <a:avLst/>
          </a:prstGeom>
        </p:spPr>
      </p:pic>
      <p:pic>
        <p:nvPicPr>
          <p:cNvPr id="6" name="Picture 6">
            <a:extLst>
              <a:ext uri="{FF2B5EF4-FFF2-40B4-BE49-F238E27FC236}">
                <a16:creationId xmlns:a16="http://schemas.microsoft.com/office/drawing/2014/main" id="{07EC16EB-E168-97C2-E683-F08C8B725F31}"/>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6610901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14E5E-FC4E-CE8A-2047-63BF7808FABD}"/>
              </a:ext>
            </a:extLst>
          </p:cNvPr>
          <p:cNvSpPr>
            <a:spLocks noGrp="1"/>
          </p:cNvSpPr>
          <p:nvPr>
            <p:ph type="title"/>
          </p:nvPr>
        </p:nvSpPr>
        <p:spPr/>
        <p:txBody>
          <a:bodyPr/>
          <a:lstStyle/>
          <a:p>
            <a:r>
              <a:rPr lang="en-US"/>
              <a:t>Rental Income- Retail Units</a:t>
            </a:r>
          </a:p>
        </p:txBody>
      </p:sp>
      <p:sp>
        <p:nvSpPr>
          <p:cNvPr id="3" name="Content Placeholder 2">
            <a:extLst>
              <a:ext uri="{FF2B5EF4-FFF2-40B4-BE49-F238E27FC236}">
                <a16:creationId xmlns:a16="http://schemas.microsoft.com/office/drawing/2014/main" id="{117E4844-0256-D10B-7C31-76BC1EE4670F}"/>
              </a:ext>
            </a:extLst>
          </p:cNvPr>
          <p:cNvSpPr>
            <a:spLocks noGrp="1"/>
          </p:cNvSpPr>
          <p:nvPr>
            <p:ph idx="1"/>
          </p:nvPr>
        </p:nvSpPr>
        <p:spPr/>
        <p:txBody>
          <a:bodyPr vert="horz" lIns="91440" tIns="45720" rIns="91440" bIns="45720" rtlCol="0" anchor="t">
            <a:normAutofit/>
          </a:bodyPr>
          <a:lstStyle/>
          <a:p>
            <a:r>
              <a:rPr lang="en-US"/>
              <a:t>The table also shows that if UWTSD Estates Team were to sell the retail units, which isn't advised, they can expect to sell the units for a total of £1,852,779.00</a:t>
            </a:r>
          </a:p>
          <a:p>
            <a:r>
              <a:rPr lang="en-US"/>
              <a:t>This is using an assumption yield of 6.75%</a:t>
            </a:r>
          </a:p>
          <a:p>
            <a:endParaRPr lang="en-US"/>
          </a:p>
        </p:txBody>
      </p:sp>
      <p:pic>
        <p:nvPicPr>
          <p:cNvPr id="5" name="Picture 6">
            <a:extLst>
              <a:ext uri="{FF2B5EF4-FFF2-40B4-BE49-F238E27FC236}">
                <a16:creationId xmlns:a16="http://schemas.microsoft.com/office/drawing/2014/main" id="{51A16E87-309D-3FCE-F5FB-A6609BE79AF3}"/>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989027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902BA-7086-7A0D-B42D-1DB6BA31C83A}"/>
              </a:ext>
            </a:extLst>
          </p:cNvPr>
          <p:cNvSpPr>
            <a:spLocks noGrp="1"/>
          </p:cNvSpPr>
          <p:nvPr>
            <p:ph type="title"/>
          </p:nvPr>
        </p:nvSpPr>
        <p:spPr/>
        <p:txBody>
          <a:bodyPr/>
          <a:lstStyle/>
          <a:p>
            <a:r>
              <a:rPr lang="en-US"/>
              <a:t>Rental Income – Accommodation Units</a:t>
            </a:r>
          </a:p>
        </p:txBody>
      </p:sp>
      <p:sp>
        <p:nvSpPr>
          <p:cNvPr id="3" name="Content Placeholder 2">
            <a:extLst>
              <a:ext uri="{FF2B5EF4-FFF2-40B4-BE49-F238E27FC236}">
                <a16:creationId xmlns:a16="http://schemas.microsoft.com/office/drawing/2014/main" id="{9B362BD5-CC8A-8EDA-BF8C-1C9F674DE4DF}"/>
              </a:ext>
            </a:extLst>
          </p:cNvPr>
          <p:cNvSpPr>
            <a:spLocks noGrp="1"/>
          </p:cNvSpPr>
          <p:nvPr>
            <p:ph idx="1"/>
          </p:nvPr>
        </p:nvSpPr>
        <p:spPr/>
        <p:txBody>
          <a:bodyPr vert="horz" lIns="91440" tIns="45720" rIns="91440" bIns="45720" rtlCol="0" anchor="t">
            <a:normAutofit/>
          </a:bodyPr>
          <a:lstStyle/>
          <a:p>
            <a:r>
              <a:rPr lang="en-US"/>
              <a:t>Alliance Construction researched the local area for the potential rental income the University Estates Team could generate from the proposed development. </a:t>
            </a:r>
          </a:p>
          <a:p>
            <a:r>
              <a:rPr lang="en-US"/>
              <a:t>The 3 similar projects used were:</a:t>
            </a:r>
          </a:p>
          <a:p>
            <a:pPr lvl="1"/>
            <a:r>
              <a:rPr lang="en-US" err="1"/>
              <a:t>Coppergate</a:t>
            </a:r>
          </a:p>
          <a:p>
            <a:pPr lvl="1"/>
            <a:r>
              <a:rPr lang="en-US" err="1"/>
              <a:t>Oldway</a:t>
            </a:r>
            <a:r>
              <a:rPr lang="en-US"/>
              <a:t> Centre</a:t>
            </a:r>
          </a:p>
          <a:p>
            <a:pPr lvl="1"/>
            <a:r>
              <a:rPr lang="en-US"/>
              <a:t>Treu Swansea</a:t>
            </a:r>
          </a:p>
        </p:txBody>
      </p:sp>
      <p:pic>
        <p:nvPicPr>
          <p:cNvPr id="5" name="Picture 6">
            <a:extLst>
              <a:ext uri="{FF2B5EF4-FFF2-40B4-BE49-F238E27FC236}">
                <a16:creationId xmlns:a16="http://schemas.microsoft.com/office/drawing/2014/main" id="{BAB3BD07-9AE7-F59E-13CD-FA0BE50F7630}"/>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6" name="Picture 6" descr="Table&#10;&#10;Description automatically generated">
            <a:extLst>
              <a:ext uri="{FF2B5EF4-FFF2-40B4-BE49-F238E27FC236}">
                <a16:creationId xmlns:a16="http://schemas.microsoft.com/office/drawing/2014/main" id="{97711FA1-D488-9229-9123-4622906C17A4}"/>
              </a:ext>
            </a:extLst>
          </p:cNvPr>
          <p:cNvPicPr>
            <a:picLocks noChangeAspect="1"/>
          </p:cNvPicPr>
          <p:nvPr/>
        </p:nvPicPr>
        <p:blipFill>
          <a:blip r:embed="rId3"/>
          <a:stretch>
            <a:fillRect/>
          </a:stretch>
        </p:blipFill>
        <p:spPr>
          <a:xfrm>
            <a:off x="698739" y="4656618"/>
            <a:ext cx="9040483" cy="1383518"/>
          </a:xfrm>
          <a:prstGeom prst="rect">
            <a:avLst/>
          </a:prstGeom>
        </p:spPr>
      </p:pic>
    </p:spTree>
    <p:extLst>
      <p:ext uri="{BB962C8B-B14F-4D97-AF65-F5344CB8AC3E}">
        <p14:creationId xmlns:p14="http://schemas.microsoft.com/office/powerpoint/2010/main" val="11972702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BC54-4152-FFAA-F5AB-B3A3EF41B78E}"/>
              </a:ext>
            </a:extLst>
          </p:cNvPr>
          <p:cNvSpPr>
            <a:spLocks noGrp="1"/>
          </p:cNvSpPr>
          <p:nvPr>
            <p:ph type="title"/>
          </p:nvPr>
        </p:nvSpPr>
        <p:spPr>
          <a:xfrm>
            <a:off x="675065" y="609600"/>
            <a:ext cx="2930518" cy="1320800"/>
          </a:xfrm>
        </p:spPr>
        <p:txBody>
          <a:bodyPr anchor="ctr">
            <a:normAutofit/>
          </a:bodyPr>
          <a:lstStyle/>
          <a:p>
            <a:pPr>
              <a:lnSpc>
                <a:spcPct val="90000"/>
              </a:lnSpc>
            </a:pPr>
            <a:r>
              <a:rPr lang="en-US" sz="2800"/>
              <a:t>Rental Income – Accommodation Units</a:t>
            </a:r>
          </a:p>
        </p:txBody>
      </p:sp>
      <p:sp>
        <p:nvSpPr>
          <p:cNvPr id="3" name="Content Placeholder 2">
            <a:extLst>
              <a:ext uri="{FF2B5EF4-FFF2-40B4-BE49-F238E27FC236}">
                <a16:creationId xmlns:a16="http://schemas.microsoft.com/office/drawing/2014/main" id="{BAC11C31-F13E-B213-CEF7-11B7A3D92EE9}"/>
              </a:ext>
            </a:extLst>
          </p:cNvPr>
          <p:cNvSpPr>
            <a:spLocks noGrp="1"/>
          </p:cNvSpPr>
          <p:nvPr>
            <p:ph idx="1"/>
          </p:nvPr>
        </p:nvSpPr>
        <p:spPr>
          <a:xfrm>
            <a:off x="671361" y="2160589"/>
            <a:ext cx="2930517" cy="3880773"/>
          </a:xfrm>
        </p:spPr>
        <p:txBody>
          <a:bodyPr vert="horz" lIns="91440" tIns="45720" rIns="91440" bIns="45720" rtlCol="0" anchor="t">
            <a:normAutofit/>
          </a:bodyPr>
          <a:lstStyle/>
          <a:p>
            <a:r>
              <a:rPr lang="en-US"/>
              <a:t>The below estimate shows the potential annual income for the Accommodation units:</a:t>
            </a:r>
          </a:p>
        </p:txBody>
      </p:sp>
      <p:pic>
        <p:nvPicPr>
          <p:cNvPr id="6" name="Picture 6" descr="Table&#10;&#10;Description automatically generated">
            <a:extLst>
              <a:ext uri="{FF2B5EF4-FFF2-40B4-BE49-F238E27FC236}">
                <a16:creationId xmlns:a16="http://schemas.microsoft.com/office/drawing/2014/main" id="{1775B1AB-A8F3-5D51-E488-2795DF393CCA}"/>
              </a:ext>
            </a:extLst>
          </p:cNvPr>
          <p:cNvPicPr>
            <a:picLocks noChangeAspect="1"/>
          </p:cNvPicPr>
          <p:nvPr/>
        </p:nvPicPr>
        <p:blipFill>
          <a:blip r:embed="rId2"/>
          <a:stretch>
            <a:fillRect/>
          </a:stretch>
        </p:blipFill>
        <p:spPr>
          <a:xfrm>
            <a:off x="547545" y="3285210"/>
            <a:ext cx="10165689" cy="2081318"/>
          </a:xfrm>
          <a:prstGeom prst="rect">
            <a:avLst/>
          </a:prstGeom>
        </p:spPr>
      </p:pic>
      <p:pic>
        <p:nvPicPr>
          <p:cNvPr id="8" name="Picture 6">
            <a:extLst>
              <a:ext uri="{FF2B5EF4-FFF2-40B4-BE49-F238E27FC236}">
                <a16:creationId xmlns:a16="http://schemas.microsoft.com/office/drawing/2014/main" id="{E03E800C-F816-40AF-BF3F-7DBE191D0540}"/>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785625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1EA4-9FCA-6426-D430-3EC2F4B61420}"/>
              </a:ext>
            </a:extLst>
          </p:cNvPr>
          <p:cNvSpPr>
            <a:spLocks noGrp="1"/>
          </p:cNvSpPr>
          <p:nvPr>
            <p:ph type="title"/>
          </p:nvPr>
        </p:nvSpPr>
        <p:spPr/>
        <p:txBody>
          <a:bodyPr/>
          <a:lstStyle/>
          <a:p>
            <a:r>
              <a:rPr lang="en-US"/>
              <a:t>Rental Income – Accommodation Units</a:t>
            </a:r>
          </a:p>
        </p:txBody>
      </p:sp>
      <p:sp>
        <p:nvSpPr>
          <p:cNvPr id="3" name="Content Placeholder 2">
            <a:extLst>
              <a:ext uri="{FF2B5EF4-FFF2-40B4-BE49-F238E27FC236}">
                <a16:creationId xmlns:a16="http://schemas.microsoft.com/office/drawing/2014/main" id="{9B19C50D-41EB-081B-F485-98C6E4EE9E18}"/>
              </a:ext>
            </a:extLst>
          </p:cNvPr>
          <p:cNvSpPr>
            <a:spLocks noGrp="1"/>
          </p:cNvSpPr>
          <p:nvPr>
            <p:ph idx="1"/>
          </p:nvPr>
        </p:nvSpPr>
        <p:spPr>
          <a:xfrm>
            <a:off x="677334" y="1484853"/>
            <a:ext cx="8596668" cy="3880773"/>
          </a:xfrm>
        </p:spPr>
        <p:txBody>
          <a:bodyPr vert="horz" lIns="91440" tIns="45720" rIns="91440" bIns="45720" rtlCol="0" anchor="t">
            <a:normAutofit/>
          </a:bodyPr>
          <a:lstStyle/>
          <a:p>
            <a:r>
              <a:rPr lang="en-US"/>
              <a:t>As shown, UWTSD Estates Team can expect an annual income of £557,280.00. This has been calculated assuming all the rooms were all rented for 10 full months of the year (to allow for Christmas period)</a:t>
            </a:r>
          </a:p>
          <a:p>
            <a:r>
              <a:rPr lang="en-US"/>
              <a:t>Allowing for 10 full months, ensures a good average annual value is calculated </a:t>
            </a:r>
          </a:p>
          <a:p>
            <a:r>
              <a:rPr lang="en-US"/>
              <a:t>For the development, based on all the assumptions listed, the University can expect an annual rental income of £682,342 combining the accommodation and retail units</a:t>
            </a:r>
          </a:p>
        </p:txBody>
      </p:sp>
      <p:pic>
        <p:nvPicPr>
          <p:cNvPr id="5" name="Picture 6">
            <a:extLst>
              <a:ext uri="{FF2B5EF4-FFF2-40B4-BE49-F238E27FC236}">
                <a16:creationId xmlns:a16="http://schemas.microsoft.com/office/drawing/2014/main" id="{BDB0AD7C-9DB1-8AD2-48F7-1E96AF1C35AD}"/>
              </a:ext>
            </a:extLst>
          </p:cNvPr>
          <p:cNvPicPr>
            <a:picLocks noChangeAspect="1"/>
          </p:cNvPicPr>
          <p:nvPr/>
        </p:nvPicPr>
        <p:blipFill>
          <a:blip r:embed="rId2"/>
          <a:stretch>
            <a:fillRect/>
          </a:stretch>
        </p:blipFill>
        <p:spPr>
          <a:xfrm>
            <a:off x="9722060" y="5838017"/>
            <a:ext cx="2466975" cy="1019175"/>
          </a:xfrm>
          <a:prstGeom prst="rect">
            <a:avLst/>
          </a:prstGeom>
        </p:spPr>
      </p:pic>
      <p:graphicFrame>
        <p:nvGraphicFramePr>
          <p:cNvPr id="6" name="Table 6">
            <a:extLst>
              <a:ext uri="{FF2B5EF4-FFF2-40B4-BE49-F238E27FC236}">
                <a16:creationId xmlns:a16="http://schemas.microsoft.com/office/drawing/2014/main" id="{0715165A-BA7F-5A0F-5083-0512618BBB64}"/>
              </a:ext>
            </a:extLst>
          </p:cNvPr>
          <p:cNvGraphicFramePr>
            <a:graphicFrameLocks noGrp="1"/>
          </p:cNvGraphicFramePr>
          <p:nvPr>
            <p:extLst>
              <p:ext uri="{D42A27DB-BD31-4B8C-83A1-F6EECF244321}">
                <p14:modId xmlns:p14="http://schemas.microsoft.com/office/powerpoint/2010/main" val="3924410660"/>
              </p:ext>
            </p:extLst>
          </p:nvPr>
        </p:nvGraphicFramePr>
        <p:xfrm>
          <a:off x="832737" y="4158564"/>
          <a:ext cx="8168640" cy="175259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234248467"/>
                    </a:ext>
                  </a:extLst>
                </a:gridCol>
                <a:gridCol w="4084320">
                  <a:extLst>
                    <a:ext uri="{9D8B030D-6E8A-4147-A177-3AD203B41FA5}">
                      <a16:colId xmlns:a16="http://schemas.microsoft.com/office/drawing/2014/main" val="2477840726"/>
                    </a:ext>
                  </a:extLst>
                </a:gridCol>
              </a:tblGrid>
              <a:tr h="370840">
                <a:tc>
                  <a:txBody>
                    <a:bodyPr/>
                    <a:lstStyle/>
                    <a:p>
                      <a:r>
                        <a:rPr lang="en-US"/>
                        <a:t>Description</a:t>
                      </a:r>
                    </a:p>
                  </a:txBody>
                  <a:tcPr/>
                </a:tc>
                <a:tc>
                  <a:txBody>
                    <a:bodyPr/>
                    <a:lstStyle/>
                    <a:p>
                      <a:r>
                        <a:rPr lang="en-US"/>
                        <a:t>Annual Rental Income</a:t>
                      </a:r>
                    </a:p>
                  </a:txBody>
                  <a:tcPr/>
                </a:tc>
                <a:extLst>
                  <a:ext uri="{0D108BD9-81ED-4DB2-BD59-A6C34878D82A}">
                    <a16:rowId xmlns:a16="http://schemas.microsoft.com/office/drawing/2014/main" val="3436034960"/>
                  </a:ext>
                </a:extLst>
              </a:tr>
              <a:tr h="370840">
                <a:tc>
                  <a:txBody>
                    <a:bodyPr/>
                    <a:lstStyle/>
                    <a:p>
                      <a:r>
                        <a:rPr lang="en-US"/>
                        <a:t>Retail Units (5x units)</a:t>
                      </a:r>
                    </a:p>
                  </a:txBody>
                  <a:tcPr/>
                </a:tc>
                <a:tc>
                  <a:txBody>
                    <a:bodyPr/>
                    <a:lstStyle/>
                    <a:p>
                      <a:r>
                        <a:rPr lang="en-US"/>
                        <a:t>£125,062.61</a:t>
                      </a:r>
                    </a:p>
                  </a:txBody>
                  <a:tcPr/>
                </a:tc>
                <a:extLst>
                  <a:ext uri="{0D108BD9-81ED-4DB2-BD59-A6C34878D82A}">
                    <a16:rowId xmlns:a16="http://schemas.microsoft.com/office/drawing/2014/main" val="2001491676"/>
                  </a:ext>
                </a:extLst>
              </a:tr>
              <a:tr h="370840">
                <a:tc>
                  <a:txBody>
                    <a:bodyPr/>
                    <a:lstStyle/>
                    <a:p>
                      <a:r>
                        <a:rPr lang="en-US"/>
                        <a:t>Accommodation Units – (60x student rooms &amp; 24x family rooms)</a:t>
                      </a:r>
                    </a:p>
                  </a:txBody>
                  <a:tcPr/>
                </a:tc>
                <a:tc>
                  <a:txBody>
                    <a:bodyPr/>
                    <a:lstStyle/>
                    <a:p>
                      <a:r>
                        <a:rPr lang="en-US"/>
                        <a:t>£557,280.00</a:t>
                      </a:r>
                    </a:p>
                  </a:txBody>
                  <a:tcPr/>
                </a:tc>
                <a:extLst>
                  <a:ext uri="{0D108BD9-81ED-4DB2-BD59-A6C34878D82A}">
                    <a16:rowId xmlns:a16="http://schemas.microsoft.com/office/drawing/2014/main" val="2916882466"/>
                  </a:ext>
                </a:extLst>
              </a:tr>
              <a:tr h="370839">
                <a:tc>
                  <a:txBody>
                    <a:bodyPr/>
                    <a:lstStyle/>
                    <a:p>
                      <a:pPr lvl="7">
                        <a:buNone/>
                      </a:pPr>
                      <a:r>
                        <a:rPr lang="en-US" b="1"/>
                        <a:t>Total</a:t>
                      </a:r>
                    </a:p>
                  </a:txBody>
                  <a:tcPr/>
                </a:tc>
                <a:tc>
                  <a:txBody>
                    <a:bodyPr/>
                    <a:lstStyle/>
                    <a:p>
                      <a:pPr lvl="0">
                        <a:buNone/>
                      </a:pPr>
                      <a:r>
                        <a:rPr lang="en-US" b="1"/>
                        <a:t>£682,342.61</a:t>
                      </a:r>
                    </a:p>
                  </a:txBody>
                  <a:tcPr/>
                </a:tc>
                <a:extLst>
                  <a:ext uri="{0D108BD9-81ED-4DB2-BD59-A6C34878D82A}">
                    <a16:rowId xmlns:a16="http://schemas.microsoft.com/office/drawing/2014/main" val="865879285"/>
                  </a:ext>
                </a:extLst>
              </a:tr>
            </a:tbl>
          </a:graphicData>
        </a:graphic>
      </p:graphicFrame>
    </p:spTree>
    <p:extLst>
      <p:ext uri="{BB962C8B-B14F-4D97-AF65-F5344CB8AC3E}">
        <p14:creationId xmlns:p14="http://schemas.microsoft.com/office/powerpoint/2010/main" val="3324881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B3FEC-35D0-940D-A2D6-69BB8C7F4F91}"/>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38AF914E-EC6D-BA17-0664-479C681C54A3}"/>
              </a:ext>
            </a:extLst>
          </p:cNvPr>
          <p:cNvSpPr>
            <a:spLocks noGrp="1"/>
          </p:cNvSpPr>
          <p:nvPr>
            <p:ph idx="1"/>
          </p:nvPr>
        </p:nvSpPr>
        <p:spPr>
          <a:xfrm>
            <a:off x="504806" y="1269193"/>
            <a:ext cx="8596668" cy="3880773"/>
          </a:xfrm>
        </p:spPr>
        <p:txBody>
          <a:bodyPr vert="horz" lIns="91440" tIns="45720" rIns="91440" bIns="45720" rtlCol="0" anchor="t">
            <a:normAutofit/>
          </a:bodyPr>
          <a:lstStyle/>
          <a:p>
            <a:r>
              <a:rPr lang="en-US"/>
              <a:t>Using E Williams' </a:t>
            </a:r>
            <a:r>
              <a:rPr lang="en-US" err="1"/>
              <a:t>programme</a:t>
            </a:r>
            <a:r>
              <a:rPr lang="en-US"/>
              <a:t> of works, the below cashflow analysis has been calculated:</a:t>
            </a:r>
          </a:p>
        </p:txBody>
      </p:sp>
      <p:pic>
        <p:nvPicPr>
          <p:cNvPr id="6" name="Picture 6">
            <a:extLst>
              <a:ext uri="{FF2B5EF4-FFF2-40B4-BE49-F238E27FC236}">
                <a16:creationId xmlns:a16="http://schemas.microsoft.com/office/drawing/2014/main" id="{9D852A03-FEE3-2C3F-50A0-004CB8B3B4CD}"/>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4" name="Picture 4" descr="Chart, line chart&#10;&#10;Description automatically generated">
            <a:extLst>
              <a:ext uri="{FF2B5EF4-FFF2-40B4-BE49-F238E27FC236}">
                <a16:creationId xmlns:a16="http://schemas.microsoft.com/office/drawing/2014/main" id="{968690CA-607E-D0E2-BA14-FA53070BBB42}"/>
              </a:ext>
            </a:extLst>
          </p:cNvPr>
          <p:cNvPicPr>
            <a:picLocks noChangeAspect="1"/>
          </p:cNvPicPr>
          <p:nvPr/>
        </p:nvPicPr>
        <p:blipFill>
          <a:blip r:embed="rId3"/>
          <a:stretch>
            <a:fillRect/>
          </a:stretch>
        </p:blipFill>
        <p:spPr>
          <a:xfrm>
            <a:off x="339305" y="1875291"/>
            <a:ext cx="10061276" cy="4387002"/>
          </a:xfrm>
          <a:prstGeom prst="rect">
            <a:avLst/>
          </a:prstGeom>
        </p:spPr>
      </p:pic>
    </p:spTree>
    <p:extLst>
      <p:ext uri="{BB962C8B-B14F-4D97-AF65-F5344CB8AC3E}">
        <p14:creationId xmlns:p14="http://schemas.microsoft.com/office/powerpoint/2010/main" val="37055638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0F59-6E9A-098B-9E83-42906998E2D4}"/>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4834D64E-E613-56DB-8456-0153B0FA3293}"/>
              </a:ext>
            </a:extLst>
          </p:cNvPr>
          <p:cNvSpPr>
            <a:spLocks noGrp="1"/>
          </p:cNvSpPr>
          <p:nvPr>
            <p:ph idx="1"/>
          </p:nvPr>
        </p:nvSpPr>
        <p:spPr>
          <a:xfrm>
            <a:off x="677334" y="1398589"/>
            <a:ext cx="8596668" cy="3880773"/>
          </a:xfrm>
        </p:spPr>
        <p:txBody>
          <a:bodyPr vert="horz" lIns="91440" tIns="45720" rIns="91440" bIns="45720" rtlCol="0" anchor="t">
            <a:normAutofit/>
          </a:bodyPr>
          <a:lstStyle/>
          <a:p>
            <a:r>
              <a:rPr lang="en-US"/>
              <a:t>From the cashflow analysis graph on the previous page, the detailed cashflow analysis is below, showing the value of the works to be spent by the client:</a:t>
            </a:r>
          </a:p>
        </p:txBody>
      </p:sp>
      <p:pic>
        <p:nvPicPr>
          <p:cNvPr id="4" name="Picture 4" descr="Table&#10;&#10;Description automatically generated">
            <a:extLst>
              <a:ext uri="{FF2B5EF4-FFF2-40B4-BE49-F238E27FC236}">
                <a16:creationId xmlns:a16="http://schemas.microsoft.com/office/drawing/2014/main" id="{0525E8F6-1377-097B-35B6-A79744609927}"/>
              </a:ext>
            </a:extLst>
          </p:cNvPr>
          <p:cNvPicPr>
            <a:picLocks noChangeAspect="1"/>
          </p:cNvPicPr>
          <p:nvPr/>
        </p:nvPicPr>
        <p:blipFill>
          <a:blip r:embed="rId2"/>
          <a:stretch>
            <a:fillRect/>
          </a:stretch>
        </p:blipFill>
        <p:spPr>
          <a:xfrm>
            <a:off x="2136475" y="2404714"/>
            <a:ext cx="3807124" cy="3932007"/>
          </a:xfrm>
          <a:prstGeom prst="rect">
            <a:avLst/>
          </a:prstGeom>
        </p:spPr>
      </p:pic>
      <p:pic>
        <p:nvPicPr>
          <p:cNvPr id="6" name="Picture 6">
            <a:extLst>
              <a:ext uri="{FF2B5EF4-FFF2-40B4-BE49-F238E27FC236}">
                <a16:creationId xmlns:a16="http://schemas.microsoft.com/office/drawing/2014/main" id="{F7EBC3C6-9825-703E-3972-A8ABB5F46ED9}"/>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2240205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65DC8-314C-90A8-FF23-2ABDDC04A3D0}"/>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B6EB4BC0-83D9-1A9F-4FBD-1335ED96149B}"/>
              </a:ext>
            </a:extLst>
          </p:cNvPr>
          <p:cNvSpPr>
            <a:spLocks noGrp="1"/>
          </p:cNvSpPr>
          <p:nvPr>
            <p:ph idx="1"/>
          </p:nvPr>
        </p:nvSpPr>
        <p:spPr/>
        <p:txBody>
          <a:bodyPr vert="horz" lIns="91440" tIns="45720" rIns="91440" bIns="45720" rtlCol="0" anchor="t">
            <a:normAutofit/>
          </a:bodyPr>
          <a:lstStyle/>
          <a:p>
            <a:r>
              <a:rPr lang="en-US"/>
              <a:t>Alliance Construction have estimated that the University will need to spend £7,017,881.56 before they start to receive rental income, as the retail units are due to be completed at the end of January 2023</a:t>
            </a:r>
          </a:p>
          <a:p>
            <a:r>
              <a:rPr lang="en-US"/>
              <a:t>Alliance Construction have also assumed that no valuations will be submitted until work commences on site, as initial design fees/charges will be incorporated into the valuations for the works completed on site </a:t>
            </a:r>
          </a:p>
          <a:p>
            <a:endParaRPr lang="en-US"/>
          </a:p>
        </p:txBody>
      </p:sp>
      <p:pic>
        <p:nvPicPr>
          <p:cNvPr id="5" name="Picture 6">
            <a:extLst>
              <a:ext uri="{FF2B5EF4-FFF2-40B4-BE49-F238E27FC236}">
                <a16:creationId xmlns:a16="http://schemas.microsoft.com/office/drawing/2014/main" id="{E4B9C396-AC28-17CA-1D37-23EE9CE86810}"/>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3938285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760D-5DE5-65F5-B84E-ED65FFD4D930}"/>
              </a:ext>
            </a:extLst>
          </p:cNvPr>
          <p:cNvSpPr>
            <a:spLocks noGrp="1"/>
          </p:cNvSpPr>
          <p:nvPr>
            <p:ph type="title"/>
          </p:nvPr>
        </p:nvSpPr>
        <p:spPr/>
        <p:txBody>
          <a:bodyPr/>
          <a:lstStyle/>
          <a:p>
            <a:r>
              <a:rPr lang="en-US"/>
              <a:t>Summary of the SA1 Student </a:t>
            </a:r>
            <a:r>
              <a:rPr lang="en-US">
                <a:ea typeface="+mj-lt"/>
                <a:cs typeface="+mj-lt"/>
              </a:rPr>
              <a:t>Accommodation</a:t>
            </a:r>
            <a:endParaRPr lang="en-US"/>
          </a:p>
        </p:txBody>
      </p:sp>
      <p:sp>
        <p:nvSpPr>
          <p:cNvPr id="3" name="Content Placeholder 2">
            <a:extLst>
              <a:ext uri="{FF2B5EF4-FFF2-40B4-BE49-F238E27FC236}">
                <a16:creationId xmlns:a16="http://schemas.microsoft.com/office/drawing/2014/main" id="{B0B75810-D015-E9FE-90AF-C18DB3F9E0D1}"/>
              </a:ext>
            </a:extLst>
          </p:cNvPr>
          <p:cNvSpPr>
            <a:spLocks noGrp="1"/>
          </p:cNvSpPr>
          <p:nvPr>
            <p:ph idx="1"/>
          </p:nvPr>
        </p:nvSpPr>
        <p:spPr>
          <a:xfrm>
            <a:off x="520096" y="1846113"/>
            <a:ext cx="7133146" cy="3167155"/>
          </a:xfrm>
        </p:spPr>
        <p:txBody>
          <a:bodyPr vert="horz" lIns="91440" tIns="45720" rIns="91440" bIns="45720" rtlCol="0" anchor="t">
            <a:normAutofit fontScale="85000" lnSpcReduction="20000"/>
          </a:bodyPr>
          <a:lstStyle/>
          <a:p>
            <a:pPr marL="0" indent="0">
              <a:buNone/>
            </a:pPr>
            <a:r>
              <a:rPr lang="en-US" b="1" u="sng"/>
              <a:t>Duration</a:t>
            </a:r>
          </a:p>
          <a:p>
            <a:pPr marL="285750" indent="-285750"/>
            <a:r>
              <a:rPr lang="en-US"/>
              <a:t>Start 03/01/2022</a:t>
            </a:r>
          </a:p>
          <a:p>
            <a:pPr marL="285750" indent="-285750"/>
            <a:r>
              <a:rPr lang="en-US"/>
              <a:t>Completion date – 01/05/2023</a:t>
            </a:r>
          </a:p>
          <a:p>
            <a:pPr marL="0" indent="0">
              <a:buNone/>
            </a:pPr>
            <a:r>
              <a:rPr lang="en-US" b="1" u="sng">
                <a:ea typeface="+mn-lt"/>
                <a:cs typeface="+mn-lt"/>
              </a:rPr>
              <a:t>Total rooms</a:t>
            </a:r>
          </a:p>
          <a:p>
            <a:r>
              <a:rPr lang="en-US" u="sng">
                <a:ea typeface="+mn-lt"/>
                <a:cs typeface="+mn-lt"/>
              </a:rPr>
              <a:t>60 student rooms </a:t>
            </a:r>
          </a:p>
          <a:p>
            <a:r>
              <a:rPr lang="en-US" u="sng">
                <a:ea typeface="+mn-lt"/>
                <a:cs typeface="+mn-lt"/>
              </a:rPr>
              <a:t>24 family rooms</a:t>
            </a:r>
          </a:p>
          <a:p>
            <a:r>
              <a:rPr lang="en-US" u="sng">
                <a:ea typeface="+mn-lt"/>
                <a:cs typeface="+mn-lt"/>
              </a:rPr>
              <a:t>5 rental units</a:t>
            </a:r>
          </a:p>
          <a:p>
            <a:pPr marL="0" indent="0">
              <a:buNone/>
            </a:pPr>
            <a:r>
              <a:rPr lang="en-US" b="1" u="sng">
                <a:ea typeface="+mn-lt"/>
                <a:cs typeface="+mn-lt"/>
              </a:rPr>
              <a:t>Costs</a:t>
            </a:r>
          </a:p>
          <a:p>
            <a:pPr marL="285750" indent="-285750"/>
            <a:r>
              <a:rPr lang="en-US">
                <a:ea typeface="+mn-lt"/>
                <a:cs typeface="+mn-lt"/>
              </a:rPr>
              <a:t>£13,711,703.44. This was done by using SPONS.</a:t>
            </a:r>
            <a:endParaRPr lang="en-US"/>
          </a:p>
          <a:p>
            <a:pPr marL="285750" indent="-285750"/>
            <a:r>
              <a:rPr lang="en-US"/>
              <a:t>End of January rental units will be available for rental.</a:t>
            </a:r>
          </a:p>
          <a:p>
            <a:endParaRPr lang="en-US"/>
          </a:p>
        </p:txBody>
      </p:sp>
      <p:pic>
        <p:nvPicPr>
          <p:cNvPr id="5" name="Picture 6">
            <a:extLst>
              <a:ext uri="{FF2B5EF4-FFF2-40B4-BE49-F238E27FC236}">
                <a16:creationId xmlns:a16="http://schemas.microsoft.com/office/drawing/2014/main" id="{359E0CA1-4BFE-6B12-0D32-D2BB48432D74}"/>
              </a:ext>
            </a:extLst>
          </p:cNvPr>
          <p:cNvPicPr>
            <a:picLocks noChangeAspect="1"/>
          </p:cNvPicPr>
          <p:nvPr/>
        </p:nvPicPr>
        <p:blipFill>
          <a:blip r:embed="rId2"/>
          <a:stretch>
            <a:fillRect/>
          </a:stretch>
        </p:blipFill>
        <p:spPr>
          <a:xfrm>
            <a:off x="9722060" y="5838017"/>
            <a:ext cx="2466975" cy="1019175"/>
          </a:xfrm>
          <a:prstGeom prst="rect">
            <a:avLst/>
          </a:prstGeom>
        </p:spPr>
      </p:pic>
      <p:graphicFrame>
        <p:nvGraphicFramePr>
          <p:cNvPr id="4" name="Table 6">
            <a:extLst>
              <a:ext uri="{FF2B5EF4-FFF2-40B4-BE49-F238E27FC236}">
                <a16:creationId xmlns:a16="http://schemas.microsoft.com/office/drawing/2014/main" id="{71C39E2D-3E57-F04D-ECB2-6AD3B9EA0AB7}"/>
              </a:ext>
            </a:extLst>
          </p:cNvPr>
          <p:cNvGraphicFramePr>
            <a:graphicFrameLocks noGrp="1"/>
          </p:cNvGraphicFramePr>
          <p:nvPr>
            <p:extLst>
              <p:ext uri="{D42A27DB-BD31-4B8C-83A1-F6EECF244321}">
                <p14:modId xmlns:p14="http://schemas.microsoft.com/office/powerpoint/2010/main" val="3987004824"/>
              </p:ext>
            </p:extLst>
          </p:nvPr>
        </p:nvGraphicFramePr>
        <p:xfrm>
          <a:off x="524194" y="5029192"/>
          <a:ext cx="8168640" cy="175259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234248467"/>
                    </a:ext>
                  </a:extLst>
                </a:gridCol>
                <a:gridCol w="4084320">
                  <a:extLst>
                    <a:ext uri="{9D8B030D-6E8A-4147-A177-3AD203B41FA5}">
                      <a16:colId xmlns:a16="http://schemas.microsoft.com/office/drawing/2014/main" val="2477840726"/>
                    </a:ext>
                  </a:extLst>
                </a:gridCol>
              </a:tblGrid>
              <a:tr h="370840">
                <a:tc>
                  <a:txBody>
                    <a:bodyPr/>
                    <a:lstStyle/>
                    <a:p>
                      <a:r>
                        <a:rPr lang="en-US"/>
                        <a:t>Description</a:t>
                      </a:r>
                    </a:p>
                  </a:txBody>
                  <a:tcPr/>
                </a:tc>
                <a:tc>
                  <a:txBody>
                    <a:bodyPr/>
                    <a:lstStyle/>
                    <a:p>
                      <a:r>
                        <a:rPr lang="en-US"/>
                        <a:t>Annual Rental Income</a:t>
                      </a:r>
                    </a:p>
                  </a:txBody>
                  <a:tcPr/>
                </a:tc>
                <a:extLst>
                  <a:ext uri="{0D108BD9-81ED-4DB2-BD59-A6C34878D82A}">
                    <a16:rowId xmlns:a16="http://schemas.microsoft.com/office/drawing/2014/main" val="3436034960"/>
                  </a:ext>
                </a:extLst>
              </a:tr>
              <a:tr h="370840">
                <a:tc>
                  <a:txBody>
                    <a:bodyPr/>
                    <a:lstStyle/>
                    <a:p>
                      <a:r>
                        <a:rPr lang="en-US"/>
                        <a:t>Retail Units (5x units)</a:t>
                      </a:r>
                    </a:p>
                  </a:txBody>
                  <a:tcPr/>
                </a:tc>
                <a:tc>
                  <a:txBody>
                    <a:bodyPr/>
                    <a:lstStyle/>
                    <a:p>
                      <a:r>
                        <a:rPr lang="en-US"/>
                        <a:t>£125,062.61</a:t>
                      </a:r>
                    </a:p>
                  </a:txBody>
                  <a:tcPr/>
                </a:tc>
                <a:extLst>
                  <a:ext uri="{0D108BD9-81ED-4DB2-BD59-A6C34878D82A}">
                    <a16:rowId xmlns:a16="http://schemas.microsoft.com/office/drawing/2014/main" val="2001491676"/>
                  </a:ext>
                </a:extLst>
              </a:tr>
              <a:tr h="370840">
                <a:tc>
                  <a:txBody>
                    <a:bodyPr/>
                    <a:lstStyle/>
                    <a:p>
                      <a:r>
                        <a:rPr lang="en-US"/>
                        <a:t>Accommodation Units – (60x student rooms &amp; 24x family rooms)</a:t>
                      </a:r>
                    </a:p>
                  </a:txBody>
                  <a:tcPr/>
                </a:tc>
                <a:tc>
                  <a:txBody>
                    <a:bodyPr/>
                    <a:lstStyle/>
                    <a:p>
                      <a:r>
                        <a:rPr lang="en-US"/>
                        <a:t>£557,280.00</a:t>
                      </a:r>
                    </a:p>
                  </a:txBody>
                  <a:tcPr/>
                </a:tc>
                <a:extLst>
                  <a:ext uri="{0D108BD9-81ED-4DB2-BD59-A6C34878D82A}">
                    <a16:rowId xmlns:a16="http://schemas.microsoft.com/office/drawing/2014/main" val="2916882466"/>
                  </a:ext>
                </a:extLst>
              </a:tr>
              <a:tr h="370839">
                <a:tc>
                  <a:txBody>
                    <a:bodyPr/>
                    <a:lstStyle/>
                    <a:p>
                      <a:pPr lvl="7">
                        <a:buNone/>
                      </a:pPr>
                      <a:r>
                        <a:rPr lang="en-US" b="1"/>
                        <a:t>Total</a:t>
                      </a:r>
                    </a:p>
                  </a:txBody>
                  <a:tcPr/>
                </a:tc>
                <a:tc>
                  <a:txBody>
                    <a:bodyPr/>
                    <a:lstStyle/>
                    <a:p>
                      <a:pPr lvl="0">
                        <a:buNone/>
                      </a:pPr>
                      <a:r>
                        <a:rPr lang="en-US" b="1"/>
                        <a:t>£682,342.61</a:t>
                      </a:r>
                    </a:p>
                  </a:txBody>
                  <a:tcPr/>
                </a:tc>
                <a:extLst>
                  <a:ext uri="{0D108BD9-81ED-4DB2-BD59-A6C34878D82A}">
                    <a16:rowId xmlns:a16="http://schemas.microsoft.com/office/drawing/2014/main" val="865879285"/>
                  </a:ext>
                </a:extLst>
              </a:tr>
            </a:tbl>
          </a:graphicData>
        </a:graphic>
      </p:graphicFrame>
    </p:spTree>
    <p:extLst>
      <p:ext uri="{BB962C8B-B14F-4D97-AF65-F5344CB8AC3E}">
        <p14:creationId xmlns:p14="http://schemas.microsoft.com/office/powerpoint/2010/main" val="380605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2917</Words>
  <Application>Microsoft Macintosh PowerPoint</Application>
  <PresentationFormat>Widescreen</PresentationFormat>
  <Paragraphs>301</Paragraphs>
  <Slides>44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Franklin Gothic Book</vt:lpstr>
      <vt:lpstr>Symbol</vt:lpstr>
      <vt:lpstr>Trebuchet MS</vt:lpstr>
      <vt:lpstr>Wingdings 3</vt:lpstr>
      <vt:lpstr>Facet</vt:lpstr>
      <vt:lpstr>Alliance Construction Limited</vt:lpstr>
      <vt:lpstr>PowerPoint Presentation</vt:lpstr>
      <vt:lpstr>Who are we?</vt:lpstr>
      <vt:lpstr>Our Concept</vt:lpstr>
      <vt:lpstr>E9 Development</vt:lpstr>
      <vt:lpstr>PowerPoint Presentation</vt:lpstr>
      <vt:lpstr>PowerPoint Presentation</vt:lpstr>
      <vt:lpstr>PowerPoint Presentation</vt:lpstr>
      <vt:lpstr>Design – Ground Floor Plan</vt:lpstr>
      <vt:lpstr>Accommodation Floor 1 and 2 Floor Plan </vt:lpstr>
      <vt:lpstr>Building Elevations</vt:lpstr>
      <vt:lpstr>How we came to decide on the aesthetics of the building as a group?</vt:lpstr>
      <vt:lpstr>Pre-design stage</vt:lpstr>
      <vt:lpstr>Projects Environmental Impact Assessment  </vt:lpstr>
      <vt:lpstr>Ground investigation </vt:lpstr>
      <vt:lpstr>Foundation - Precast concrete piles</vt:lpstr>
      <vt:lpstr>PowerPoint Presentation</vt:lpstr>
      <vt:lpstr>Pile cap</vt:lpstr>
      <vt:lpstr>PowerPoint Presentation</vt:lpstr>
      <vt:lpstr>Steel Structure with a concrete composite decking</vt:lpstr>
      <vt:lpstr>Material choices</vt:lpstr>
      <vt:lpstr>Building envelope</vt:lpstr>
      <vt:lpstr>External wall systems process chart</vt:lpstr>
      <vt:lpstr>Inverted Roof </vt:lpstr>
      <vt:lpstr>Programme of Works</vt:lpstr>
      <vt:lpstr>Method Statements and Risk Assessments</vt:lpstr>
      <vt:lpstr>Project sustainability </vt:lpstr>
      <vt:lpstr>Project sustainability: ENVIRONMENTAL </vt:lpstr>
      <vt:lpstr>Project sustainability: Economical </vt:lpstr>
      <vt:lpstr>Project Sustainability: Social Aspect </vt:lpstr>
      <vt:lpstr>Environmental Factors</vt:lpstr>
      <vt:lpstr>Costings &amp; Income</vt:lpstr>
      <vt:lpstr>Costings</vt:lpstr>
      <vt:lpstr>Provisional Sums</vt:lpstr>
      <vt:lpstr>Other Contingencies:</vt:lpstr>
      <vt:lpstr>Retail Income – Retail Units</vt:lpstr>
      <vt:lpstr>Rental Income- Retail Units</vt:lpstr>
      <vt:lpstr>Rental Income – Accommodation Units</vt:lpstr>
      <vt:lpstr>Rental Income – Accommodation Units</vt:lpstr>
      <vt:lpstr>Rental Income – Accommodation Units</vt:lpstr>
      <vt:lpstr>Cashflow Analysis</vt:lpstr>
      <vt:lpstr>Cashflow Analysis</vt:lpstr>
      <vt:lpstr>Cashflow Analysis</vt:lpstr>
      <vt:lpstr>Summary of the SA1 Student Accommodation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brief </dc:title>
  <dc:creator>Al Ikete (1902411)</dc:creator>
  <cp:lastModifiedBy>Al Ikete (1902411)</cp:lastModifiedBy>
  <cp:revision>2</cp:revision>
  <dcterms:created xsi:type="dcterms:W3CDTF">2022-05-03T12:08:02Z</dcterms:created>
  <dcterms:modified xsi:type="dcterms:W3CDTF">2022-05-04T21:44:38Z</dcterms:modified>
</cp:coreProperties>
</file>