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notesMasterIdLst>
    <p:notesMasterId r:id="rId9"/>
  </p:notesMasterIdLst>
  <p:sldIdLst>
    <p:sldId id="256" r:id="rId2"/>
    <p:sldId id="259" r:id="rId3"/>
    <p:sldId id="258" r:id="rId4"/>
    <p:sldId id="260" r:id="rId5"/>
    <p:sldId id="261" r:id="rId6"/>
    <p:sldId id="262" r:id="rId7"/>
    <p:sldId id="263"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9796" autoAdjust="0"/>
  </p:normalViewPr>
  <p:slideViewPr>
    <p:cSldViewPr snapToGrid="0">
      <p:cViewPr varScale="1">
        <p:scale>
          <a:sx n="65" d="100"/>
          <a:sy n="65" d="100"/>
        </p:scale>
        <p:origin x="20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C486C-C3EE-4A68-A0D1-407E8A5F278D}" type="datetimeFigureOut">
              <a:rPr lang="en-GB" smtClean="0"/>
              <a:t>19/02/2023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13FE4B-97D9-44BB-821A-1591168DA07C}" type="slidenum">
              <a:rPr lang="en-GB" smtClean="0"/>
              <a:t>‹#›</a:t>
            </a:fld>
            <a:endParaRPr lang="en-GB"/>
          </a:p>
        </p:txBody>
      </p:sp>
    </p:spTree>
    <p:extLst>
      <p:ext uri="{BB962C8B-B14F-4D97-AF65-F5344CB8AC3E}">
        <p14:creationId xmlns:p14="http://schemas.microsoft.com/office/powerpoint/2010/main" val="10264963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13FE4B-97D9-44BB-821A-1591168DA07C}" type="slidenum">
              <a:rPr lang="en-GB" smtClean="0"/>
              <a:t>1</a:t>
            </a:fld>
            <a:endParaRPr lang="en-GB"/>
          </a:p>
        </p:txBody>
      </p:sp>
    </p:spTree>
    <p:extLst>
      <p:ext uri="{BB962C8B-B14F-4D97-AF65-F5344CB8AC3E}">
        <p14:creationId xmlns:p14="http://schemas.microsoft.com/office/powerpoint/2010/main" val="1005369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13FE4B-97D9-44BB-821A-1591168DA07C}" type="slidenum">
              <a:rPr lang="en-GB" smtClean="0"/>
              <a:t>2</a:t>
            </a:fld>
            <a:endParaRPr lang="en-GB"/>
          </a:p>
        </p:txBody>
      </p:sp>
    </p:spTree>
    <p:extLst>
      <p:ext uri="{BB962C8B-B14F-4D97-AF65-F5344CB8AC3E}">
        <p14:creationId xmlns:p14="http://schemas.microsoft.com/office/powerpoint/2010/main" val="2773349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13FE4B-97D9-44BB-821A-1591168DA07C}" type="slidenum">
              <a:rPr lang="en-GB" smtClean="0"/>
              <a:t>3</a:t>
            </a:fld>
            <a:endParaRPr lang="en-GB"/>
          </a:p>
        </p:txBody>
      </p:sp>
    </p:spTree>
    <p:extLst>
      <p:ext uri="{BB962C8B-B14F-4D97-AF65-F5344CB8AC3E}">
        <p14:creationId xmlns:p14="http://schemas.microsoft.com/office/powerpoint/2010/main" val="2679683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13FE4B-97D9-44BB-821A-1591168DA07C}" type="slidenum">
              <a:rPr lang="en-GB" smtClean="0"/>
              <a:t>4</a:t>
            </a:fld>
            <a:endParaRPr lang="en-GB"/>
          </a:p>
        </p:txBody>
      </p:sp>
    </p:spTree>
    <p:extLst>
      <p:ext uri="{BB962C8B-B14F-4D97-AF65-F5344CB8AC3E}">
        <p14:creationId xmlns:p14="http://schemas.microsoft.com/office/powerpoint/2010/main" val="361970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13FE4B-97D9-44BB-821A-1591168DA07C}" type="slidenum">
              <a:rPr lang="en-GB" smtClean="0"/>
              <a:t>5</a:t>
            </a:fld>
            <a:endParaRPr lang="en-GB"/>
          </a:p>
        </p:txBody>
      </p:sp>
    </p:spTree>
    <p:extLst>
      <p:ext uri="{BB962C8B-B14F-4D97-AF65-F5344CB8AC3E}">
        <p14:creationId xmlns:p14="http://schemas.microsoft.com/office/powerpoint/2010/main" val="1642302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A13FE4B-97D9-44BB-821A-1591168DA07C}" type="slidenum">
              <a:rPr lang="en-GB" smtClean="0"/>
              <a:t>7</a:t>
            </a:fld>
            <a:endParaRPr lang="en-GB"/>
          </a:p>
        </p:txBody>
      </p:sp>
    </p:spTree>
    <p:extLst>
      <p:ext uri="{BB962C8B-B14F-4D97-AF65-F5344CB8AC3E}">
        <p14:creationId xmlns:p14="http://schemas.microsoft.com/office/powerpoint/2010/main" val="2433104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lgn="l"/>
            <a:fld id="{A5B0A250-5CC0-1746-B209-08E8B0DAE6AF}" type="datetimeFigureOut">
              <a:rPr lang="en-US" smtClean="0"/>
              <a:pPr algn="l"/>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20130820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45159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2001786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dirty="0"/>
          </a:p>
        </p:txBody>
      </p:sp>
    </p:spTree>
    <p:extLst>
      <p:ext uri="{BB962C8B-B14F-4D97-AF65-F5344CB8AC3E}">
        <p14:creationId xmlns:p14="http://schemas.microsoft.com/office/powerpoint/2010/main" val="2832711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2010331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944279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0579467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159480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3156008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76691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978842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9387792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2298186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9453058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5B0A250-5CC0-1746-B209-08E8B0DAE6AF}" type="datetimeFigureOut">
              <a:rPr lang="en-US" smtClean="0"/>
              <a:pPr/>
              <a:t>2/19/2023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2623991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3837800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B0A250-5CC0-1746-B209-08E8B0DAE6AF}" type="datetimeFigureOut">
              <a:rPr lang="en-US" smtClean="0"/>
              <a:t>2/19/2023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ABCAEC-7D34-E549-A96E-FCEDAADBE4B0}" type="slidenum">
              <a:rPr lang="en-US" smtClean="0"/>
              <a:t>‹#›</a:t>
            </a:fld>
            <a:endParaRPr lang="en-US"/>
          </a:p>
        </p:txBody>
      </p:sp>
    </p:spTree>
    <p:extLst>
      <p:ext uri="{BB962C8B-B14F-4D97-AF65-F5344CB8AC3E}">
        <p14:creationId xmlns:p14="http://schemas.microsoft.com/office/powerpoint/2010/main" val="317179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5B0A250-5CC0-1746-B209-08E8B0DAE6AF}" type="datetimeFigureOut">
              <a:rPr lang="en-US" smtClean="0"/>
              <a:pPr/>
              <a:t>2/19/2023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9ABCAEC-7D34-E549-A96E-FCEDAADBE4B0}" type="slidenum">
              <a:rPr lang="en-US" smtClean="0"/>
              <a:pPr/>
              <a:t>‹#›</a:t>
            </a:fld>
            <a:endParaRPr lang="en-US" dirty="0"/>
          </a:p>
        </p:txBody>
      </p:sp>
    </p:spTree>
    <p:extLst>
      <p:ext uri="{BB962C8B-B14F-4D97-AF65-F5344CB8AC3E}">
        <p14:creationId xmlns:p14="http://schemas.microsoft.com/office/powerpoint/2010/main" val="3662378185"/>
      </p:ext>
    </p:extLst>
  </p:cSld>
  <p:clrMap bg1="dk1" tx1="lt1" bg2="dk2" tx2="lt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 id="2147483805" r:id="rId12"/>
    <p:sldLayoutId id="2147483806" r:id="rId13"/>
    <p:sldLayoutId id="2147483807" r:id="rId14"/>
    <p:sldLayoutId id="2147483808" r:id="rId15"/>
    <p:sldLayoutId id="2147483809" r:id="rId16"/>
    <p:sldLayoutId id="2147483810"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1.jpe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5129" name="Picture 512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131" name="Picture 513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133" name="Oval 513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5135" name="Picture 513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137" name="Picture 513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139" name="Rectangle 513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85F1EC9F-959A-5F01-727F-25C6FAEEBA5A}"/>
              </a:ext>
            </a:extLst>
          </p:cNvPr>
          <p:cNvSpPr>
            <a:spLocks noGrp="1"/>
          </p:cNvSpPr>
          <p:nvPr>
            <p:ph type="ctrTitle"/>
          </p:nvPr>
        </p:nvSpPr>
        <p:spPr>
          <a:xfrm>
            <a:off x="648930" y="629266"/>
            <a:ext cx="3322912" cy="1641987"/>
          </a:xfrm>
        </p:spPr>
        <p:txBody>
          <a:bodyPr vert="horz" lIns="91440" tIns="45720" rIns="91440" bIns="45720" rtlCol="0" anchor="t">
            <a:normAutofit/>
          </a:bodyPr>
          <a:lstStyle/>
          <a:p>
            <a:r>
              <a:rPr lang="en-US" sz="4200" u="sng"/>
              <a:t>Styles of leadership </a:t>
            </a:r>
            <a:endParaRPr lang="en-US" sz="4200" dirty="0"/>
          </a:p>
        </p:txBody>
      </p:sp>
      <p:pic>
        <p:nvPicPr>
          <p:cNvPr id="5124" name="Picture 4" descr="Image result for Leadership">
            <a:extLst>
              <a:ext uri="{FF2B5EF4-FFF2-40B4-BE49-F238E27FC236}">
                <a16:creationId xmlns:a16="http://schemas.microsoft.com/office/drawing/2014/main" id="{9BE0A9C0-6146-D043-AFC5-74AC8836D20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1" b="4200"/>
          <a:stretch/>
        </p:blipFill>
        <p:spPr bwMode="auto">
          <a:xfrm>
            <a:off x="4619544" y="609601"/>
            <a:ext cx="6924756" cy="563879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5141" name="Rectangle 5140">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Subtitle 2">
            <a:extLst>
              <a:ext uri="{FF2B5EF4-FFF2-40B4-BE49-F238E27FC236}">
                <a16:creationId xmlns:a16="http://schemas.microsoft.com/office/drawing/2014/main" id="{6F3784C7-940B-C442-5548-4776768D9C20}"/>
              </a:ext>
            </a:extLst>
          </p:cNvPr>
          <p:cNvSpPr>
            <a:spLocks noGrp="1"/>
          </p:cNvSpPr>
          <p:nvPr>
            <p:ph type="subTitle" idx="1"/>
          </p:nvPr>
        </p:nvSpPr>
        <p:spPr>
          <a:xfrm>
            <a:off x="647701" y="2438401"/>
            <a:ext cx="3324141" cy="3809998"/>
          </a:xfrm>
        </p:spPr>
        <p:txBody>
          <a:bodyPr vert="horz" lIns="91440" tIns="45720" rIns="91440" bIns="45720" rtlCol="0">
            <a:normAutofit/>
          </a:bodyPr>
          <a:lstStyle/>
          <a:p>
            <a:pPr marL="285750" indent="-228600">
              <a:buClr>
                <a:schemeClr val="bg2">
                  <a:lumMod val="40000"/>
                  <a:lumOff val="60000"/>
                </a:schemeClr>
              </a:buClr>
              <a:buFont typeface="Wingdings 3" charset="2"/>
              <a:buChar char=""/>
            </a:pPr>
            <a:r>
              <a:rPr lang="en-US">
                <a:solidFill>
                  <a:schemeClr val="tx1"/>
                </a:solidFill>
              </a:rPr>
              <a:t>Module code BMSW6101</a:t>
            </a:r>
          </a:p>
          <a:p>
            <a:pPr marL="285750" indent="-228600">
              <a:buClr>
                <a:schemeClr val="bg2">
                  <a:lumMod val="40000"/>
                  <a:lumOff val="60000"/>
                </a:schemeClr>
              </a:buClr>
              <a:buFont typeface="Wingdings 3" charset="2"/>
              <a:buChar char=""/>
            </a:pPr>
            <a:r>
              <a:rPr lang="en-US">
                <a:solidFill>
                  <a:schemeClr val="tx1"/>
                </a:solidFill>
              </a:rPr>
              <a:t>Module title: emergent leadership skills for the workplace </a:t>
            </a:r>
          </a:p>
          <a:p>
            <a:pPr marL="285750" indent="-228600">
              <a:buClr>
                <a:schemeClr val="bg2">
                  <a:lumMod val="40000"/>
                  <a:lumOff val="60000"/>
                </a:schemeClr>
              </a:buClr>
              <a:buFont typeface="Wingdings 3" charset="2"/>
              <a:buChar char=""/>
            </a:pPr>
            <a:r>
              <a:rPr lang="en-US">
                <a:solidFill>
                  <a:schemeClr val="tx1"/>
                </a:solidFill>
              </a:rPr>
              <a:t>Name: Zachury Jassi</a:t>
            </a:r>
          </a:p>
          <a:p>
            <a:pPr marL="285750" indent="-228600">
              <a:buClr>
                <a:schemeClr val="bg2">
                  <a:lumMod val="40000"/>
                  <a:lumOff val="60000"/>
                </a:schemeClr>
              </a:buClr>
              <a:buFont typeface="Wingdings 3" charset="2"/>
              <a:buChar char=""/>
            </a:pPr>
            <a:r>
              <a:rPr lang="en-US">
                <a:solidFill>
                  <a:schemeClr val="tx1"/>
                </a:solidFill>
              </a:rPr>
              <a:t>Student id: 2017021</a:t>
            </a:r>
          </a:p>
          <a:p>
            <a:pPr marL="285750" indent="-228600">
              <a:buClr>
                <a:schemeClr val="bg2">
                  <a:lumMod val="40000"/>
                  <a:lumOff val="60000"/>
                </a:schemeClr>
              </a:buClr>
              <a:buFont typeface="Wingdings 3" charset="2"/>
              <a:buChar char=""/>
            </a:pPr>
            <a:r>
              <a:rPr lang="en-US">
                <a:solidFill>
                  <a:schemeClr val="tx1"/>
                </a:solidFill>
              </a:rPr>
              <a:t>Presentation title: leadership styles </a:t>
            </a:r>
          </a:p>
          <a:p>
            <a:pPr indent="-228600">
              <a:buClr>
                <a:schemeClr val="bg2">
                  <a:lumMod val="40000"/>
                  <a:lumOff val="60000"/>
                </a:schemeClr>
              </a:buClr>
              <a:buFont typeface="Wingdings 3" charset="2"/>
              <a:buChar char=""/>
            </a:pPr>
            <a:endParaRPr lang="en-US">
              <a:solidFill>
                <a:schemeClr val="tx1"/>
              </a:solidFill>
            </a:endParaRPr>
          </a:p>
        </p:txBody>
      </p:sp>
    </p:spTree>
    <p:extLst>
      <p:ext uri="{BB962C8B-B14F-4D97-AF65-F5344CB8AC3E}">
        <p14:creationId xmlns:p14="http://schemas.microsoft.com/office/powerpoint/2010/main" val="2767759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d toy person in front of two lines of white figures">
            <a:extLst>
              <a:ext uri="{FF2B5EF4-FFF2-40B4-BE49-F238E27FC236}">
                <a16:creationId xmlns:a16="http://schemas.microsoft.com/office/drawing/2014/main" id="{9FF39772-2983-1115-3CCC-91D63832A077}"/>
              </a:ext>
            </a:extLst>
          </p:cNvPr>
          <p:cNvPicPr>
            <a:picLocks noChangeAspect="1"/>
          </p:cNvPicPr>
          <p:nvPr/>
        </p:nvPicPr>
        <p:blipFill rotWithShape="1">
          <a:blip r:embed="rId3">
            <a:alphaModFix amt="25000"/>
            <a:grayscl/>
          </a:blip>
          <a:srcRect t="14449"/>
          <a:stretch/>
        </p:blipFill>
        <p:spPr>
          <a:xfrm>
            <a:off x="20" y="-5728"/>
            <a:ext cx="12191980" cy="6857999"/>
          </a:xfrm>
          <a:prstGeom prst="rect">
            <a:avLst/>
          </a:prstGeom>
        </p:spPr>
      </p:pic>
      <p:sp>
        <p:nvSpPr>
          <p:cNvPr id="2" name="Title 1">
            <a:extLst>
              <a:ext uri="{FF2B5EF4-FFF2-40B4-BE49-F238E27FC236}">
                <a16:creationId xmlns:a16="http://schemas.microsoft.com/office/drawing/2014/main" id="{85F1EC9F-959A-5F01-727F-25C6FAEEBA5A}"/>
              </a:ext>
            </a:extLst>
          </p:cNvPr>
          <p:cNvSpPr>
            <a:spLocks noGrp="1"/>
          </p:cNvSpPr>
          <p:nvPr>
            <p:ph type="ctrTitle"/>
          </p:nvPr>
        </p:nvSpPr>
        <p:spPr>
          <a:xfrm>
            <a:off x="645130" y="609601"/>
            <a:ext cx="9404723" cy="1400530"/>
          </a:xfrm>
        </p:spPr>
        <p:txBody>
          <a:bodyPr vert="horz" lIns="91440" tIns="45720" rIns="91440" bIns="45720" rtlCol="0" anchor="t">
            <a:normAutofit/>
          </a:bodyPr>
          <a:lstStyle/>
          <a:p>
            <a:r>
              <a:rPr lang="en-US" sz="4200" u="sng" dirty="0"/>
              <a:t> </a:t>
            </a:r>
            <a:endParaRPr lang="en-US" sz="4200" dirty="0"/>
          </a:p>
        </p:txBody>
      </p:sp>
      <p:sp>
        <p:nvSpPr>
          <p:cNvPr id="3" name="Title 1">
            <a:extLst>
              <a:ext uri="{FF2B5EF4-FFF2-40B4-BE49-F238E27FC236}">
                <a16:creationId xmlns:a16="http://schemas.microsoft.com/office/drawing/2014/main" id="{378D3DAB-BFE5-0907-7EC5-B0B9F09DEE82}"/>
              </a:ext>
            </a:extLst>
          </p:cNvPr>
          <p:cNvSpPr txBox="1">
            <a:spLocks/>
          </p:cNvSpPr>
          <p:nvPr/>
        </p:nvSpPr>
        <p:spPr>
          <a:xfrm>
            <a:off x="797530" y="762001"/>
            <a:ext cx="9404723" cy="1400530"/>
          </a:xfrm>
          <a:prstGeom prst="rect">
            <a:avLst/>
          </a:prstGeom>
        </p:spPr>
        <p:txBody>
          <a:bodyPr vert="horz" lIns="91440" tIns="45720" rIns="91440" bIns="45720" rtlCol="0" anchor="t">
            <a:norm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200" u="sng" dirty="0">
                <a:latin typeface="Arial" panose="020B0604020202020204" pitchFamily="34" charset="0"/>
                <a:cs typeface="Arial" panose="020B0604020202020204" pitchFamily="34" charset="0"/>
              </a:rPr>
              <a:t>What is leadership?</a:t>
            </a:r>
            <a:endParaRPr lang="en-US" sz="42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2DB0457-0ADA-D381-A4A2-7CF56A7FDE82}"/>
              </a:ext>
            </a:extLst>
          </p:cNvPr>
          <p:cNvSpPr txBox="1"/>
          <p:nvPr/>
        </p:nvSpPr>
        <p:spPr>
          <a:xfrm>
            <a:off x="791497" y="1579672"/>
            <a:ext cx="8790038" cy="5078313"/>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Leadership isn’t something a person is born with, but a great skill one can develop. leadership can be known as the ability to guide, support and inspire people to achieve a common goal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Leadership is about supporting and helping others to become the greatest they can be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Leadership enables people to unite a focus on a clear vision they share</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Leaders poses numerous skills for example:</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Decision making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Managing resources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Creating visions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Strategic planning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Problem solving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Emotional intelligence</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Conflict management </a:t>
            </a:r>
          </a:p>
        </p:txBody>
      </p:sp>
    </p:spTree>
    <p:extLst>
      <p:ext uri="{BB962C8B-B14F-4D97-AF65-F5344CB8AC3E}">
        <p14:creationId xmlns:p14="http://schemas.microsoft.com/office/powerpoint/2010/main" val="3247686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d toy person in front of two lines of white figures">
            <a:extLst>
              <a:ext uri="{FF2B5EF4-FFF2-40B4-BE49-F238E27FC236}">
                <a16:creationId xmlns:a16="http://schemas.microsoft.com/office/drawing/2014/main" id="{9FF39772-2983-1115-3CCC-91D63832A077}"/>
              </a:ext>
            </a:extLst>
          </p:cNvPr>
          <p:cNvPicPr>
            <a:picLocks noChangeAspect="1"/>
          </p:cNvPicPr>
          <p:nvPr/>
        </p:nvPicPr>
        <p:blipFill rotWithShape="1">
          <a:blip r:embed="rId3">
            <a:alphaModFix amt="25000"/>
            <a:grayscl/>
          </a:blip>
          <a:srcRect t="14449"/>
          <a:stretch/>
        </p:blipFill>
        <p:spPr>
          <a:xfrm>
            <a:off x="20" y="-5728"/>
            <a:ext cx="12191980" cy="6857999"/>
          </a:xfrm>
          <a:prstGeom prst="rect">
            <a:avLst/>
          </a:prstGeom>
        </p:spPr>
      </p:pic>
      <p:sp>
        <p:nvSpPr>
          <p:cNvPr id="2" name="Title 1">
            <a:extLst>
              <a:ext uri="{FF2B5EF4-FFF2-40B4-BE49-F238E27FC236}">
                <a16:creationId xmlns:a16="http://schemas.microsoft.com/office/drawing/2014/main" id="{85F1EC9F-959A-5F01-727F-25C6FAEEBA5A}"/>
              </a:ext>
            </a:extLst>
          </p:cNvPr>
          <p:cNvSpPr>
            <a:spLocks noGrp="1"/>
          </p:cNvSpPr>
          <p:nvPr>
            <p:ph type="ctrTitle"/>
          </p:nvPr>
        </p:nvSpPr>
        <p:spPr>
          <a:xfrm>
            <a:off x="645130" y="609601"/>
            <a:ext cx="9404723" cy="1400530"/>
          </a:xfrm>
        </p:spPr>
        <p:txBody>
          <a:bodyPr vert="horz" lIns="91440" tIns="45720" rIns="91440" bIns="45720" rtlCol="0" anchor="t">
            <a:normAutofit/>
          </a:bodyPr>
          <a:lstStyle/>
          <a:p>
            <a:r>
              <a:rPr lang="en-US" sz="4200" u="sng" dirty="0">
                <a:latin typeface="Arial" panose="020B0604020202020204" pitchFamily="34" charset="0"/>
                <a:cs typeface="Arial" panose="020B0604020202020204" pitchFamily="34" charset="0"/>
              </a:rPr>
              <a:t>Definition of leadership </a:t>
            </a:r>
            <a:endParaRPr lang="en-US" sz="4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47DCB2-0A8F-FD67-14C0-01162E1B704A}"/>
              </a:ext>
            </a:extLst>
          </p:cNvPr>
          <p:cNvSpPr txBox="1"/>
          <p:nvPr/>
        </p:nvSpPr>
        <p:spPr>
          <a:xfrm>
            <a:off x="645130" y="1609797"/>
            <a:ext cx="8810155" cy="3170099"/>
          </a:xfrm>
          <a:prstGeom prst="rect">
            <a:avLst/>
          </a:prstGeom>
          <a:noFill/>
        </p:spPr>
        <p:txBody>
          <a:bodyPr wrap="square" rtlCol="0">
            <a:spAutoFit/>
          </a:bodyPr>
          <a:lstStyle/>
          <a:p>
            <a:r>
              <a:rPr lang="en-GB" sz="2000" dirty="0">
                <a:effectLst/>
                <a:latin typeface="Arial" panose="020B0604020202020204" pitchFamily="34" charset="0"/>
                <a:ea typeface="Calibri" panose="020F0502020204030204" pitchFamily="34" charset="0"/>
                <a:cs typeface="Arial" panose="020B0604020202020204" pitchFamily="34" charset="0"/>
              </a:rPr>
              <a:t>Leadership means to encourage and motivate others towards the accomplishment of the given objective as well as taking control of organisational development. (Reed, 2019)</a:t>
            </a:r>
          </a:p>
          <a:p>
            <a:br>
              <a:rPr lang="en-GB" sz="2000" dirty="0">
                <a:latin typeface="Arial" panose="020B0604020202020204" pitchFamily="34" charset="0"/>
                <a:ea typeface="Calibri" panose="020F0502020204030204" pitchFamily="34" charset="0"/>
                <a:cs typeface="Arial" panose="020B0604020202020204" pitchFamily="34" charset="0"/>
              </a:rPr>
            </a:br>
            <a:r>
              <a:rPr lang="en-GB" sz="2000" dirty="0">
                <a:latin typeface="Arial" panose="020B0604020202020204" pitchFamily="34" charset="0"/>
                <a:ea typeface="Calibri" panose="020F0502020204030204" pitchFamily="34" charset="0"/>
                <a:cs typeface="Arial" panose="020B0604020202020204" pitchFamily="34" charset="0"/>
              </a:rPr>
              <a:t>Leadership means to guide your team to evolve and become stronger in every aspect. </a:t>
            </a:r>
          </a:p>
          <a:p>
            <a:endParaRPr lang="en-GB" sz="2000" dirty="0">
              <a:latin typeface="Arial" panose="020B0604020202020204" pitchFamily="34" charset="0"/>
              <a:ea typeface="Calibri" panose="020F0502020204030204" pitchFamily="34" charset="0"/>
              <a:cs typeface="Arial" panose="020B0604020202020204" pitchFamily="34" charset="0"/>
            </a:endParaRPr>
          </a:p>
          <a:p>
            <a:r>
              <a:rPr lang="en-GB" sz="2000" dirty="0">
                <a:latin typeface="Arial" panose="020B0604020202020204" pitchFamily="34" charset="0"/>
                <a:ea typeface="Calibri" panose="020F0502020204030204" pitchFamily="34" charset="0"/>
                <a:cs typeface="Arial" panose="020B0604020202020204" pitchFamily="34" charset="0"/>
              </a:rPr>
              <a:t>Leadership involves being able to assess and predict an extensive plan or policy as well as encourage and influence supporters towards the success of the goal to be achieved. (Mayowa, 2009)</a:t>
            </a:r>
          </a:p>
        </p:txBody>
      </p:sp>
    </p:spTree>
    <p:extLst>
      <p:ext uri="{BB962C8B-B14F-4D97-AF65-F5344CB8AC3E}">
        <p14:creationId xmlns:p14="http://schemas.microsoft.com/office/powerpoint/2010/main" val="1437013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1EC9F-959A-5F01-727F-25C6FAEEBA5A}"/>
              </a:ext>
            </a:extLst>
          </p:cNvPr>
          <p:cNvSpPr>
            <a:spLocks noGrp="1"/>
          </p:cNvSpPr>
          <p:nvPr>
            <p:ph type="ctrTitle"/>
          </p:nvPr>
        </p:nvSpPr>
        <p:spPr>
          <a:xfrm>
            <a:off x="647654" y="1447800"/>
            <a:ext cx="4802187" cy="3329581"/>
          </a:xfrm>
        </p:spPr>
        <p:txBody>
          <a:bodyPr vert="horz" lIns="91440" tIns="45720" rIns="91440" bIns="45720" rtlCol="0">
            <a:normAutofit/>
          </a:bodyPr>
          <a:lstStyle/>
          <a:p>
            <a:pPr>
              <a:lnSpc>
                <a:spcPct val="90000"/>
              </a:lnSpc>
            </a:pPr>
            <a:r>
              <a:rPr lang="en-US" sz="6700" dirty="0"/>
              <a:t>Autocratic leadership</a:t>
            </a:r>
          </a:p>
        </p:txBody>
      </p:sp>
      <p:pic>
        <p:nvPicPr>
          <p:cNvPr id="4" name="Picture 3" descr="Red toy person in front of two lines of white figures">
            <a:extLst>
              <a:ext uri="{FF2B5EF4-FFF2-40B4-BE49-F238E27FC236}">
                <a16:creationId xmlns:a16="http://schemas.microsoft.com/office/drawing/2014/main" id="{9FF39772-2983-1115-3CCC-91D63832A077}"/>
              </a:ext>
            </a:extLst>
          </p:cNvPr>
          <p:cNvPicPr>
            <a:picLocks noChangeAspect="1"/>
          </p:cNvPicPr>
          <p:nvPr/>
        </p:nvPicPr>
        <p:blipFill rotWithShape="1">
          <a:blip r:embed="rId4"/>
          <a:srcRect t="14322" r="3" b="3"/>
          <a:stretch/>
        </p:blipFill>
        <p:spPr>
          <a:xfrm>
            <a:off x="6103423" y="-1"/>
            <a:ext cx="6087038" cy="3429001"/>
          </a:xfrm>
          <a:prstGeom prst="rect">
            <a:avLst/>
          </a:prstGeom>
        </p:spPr>
      </p:pic>
      <p:sp>
        <p:nvSpPr>
          <p:cNvPr id="1031" name="Rectangle 1030">
            <a:extLst>
              <a:ext uri="{FF2B5EF4-FFF2-40B4-BE49-F238E27FC236}">
                <a16:creationId xmlns:a16="http://schemas.microsoft.com/office/drawing/2014/main" id="{AA9FFBA2-F0B1-4379-BF93-5526B0B8F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026" name="Picture 2" descr="10 Major Leadership Theories Every Manager Should Master in 2023">
            <a:extLst>
              <a:ext uri="{FF2B5EF4-FFF2-40B4-BE49-F238E27FC236}">
                <a16:creationId xmlns:a16="http://schemas.microsoft.com/office/drawing/2014/main" id="{AB21E253-DF90-0288-81FE-B6591651BE4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4"/>
          <a:stretch/>
        </p:blipFill>
        <p:spPr bwMode="auto">
          <a:xfrm>
            <a:off x="6103423" y="3428999"/>
            <a:ext cx="6087038" cy="3428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0365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1EC9F-959A-5F01-727F-25C6FAEEBA5A}"/>
              </a:ext>
            </a:extLst>
          </p:cNvPr>
          <p:cNvSpPr>
            <a:spLocks noGrp="1"/>
          </p:cNvSpPr>
          <p:nvPr>
            <p:ph type="ctrTitle"/>
          </p:nvPr>
        </p:nvSpPr>
        <p:spPr>
          <a:xfrm>
            <a:off x="647701" y="1454964"/>
            <a:ext cx="3339281" cy="3308840"/>
          </a:xfrm>
        </p:spPr>
        <p:txBody>
          <a:bodyPr vert="horz" lIns="91440" tIns="45720" rIns="91440" bIns="45720" rtlCol="0" anchor="b">
            <a:normAutofit/>
          </a:bodyPr>
          <a:lstStyle/>
          <a:p>
            <a:r>
              <a:rPr lang="en-US" sz="6000" u="sng" dirty="0"/>
              <a:t> </a:t>
            </a:r>
            <a:endParaRPr lang="en-US" sz="6000" dirty="0"/>
          </a:p>
        </p:txBody>
      </p:sp>
      <p:pic>
        <p:nvPicPr>
          <p:cNvPr id="2052" name="Picture 4" descr="Democratic Leadership | The Marketing Eggspert Blog">
            <a:extLst>
              <a:ext uri="{FF2B5EF4-FFF2-40B4-BE49-F238E27FC236}">
                <a16:creationId xmlns:a16="http://schemas.microsoft.com/office/drawing/2014/main" id="{53ED6A70-913F-B82A-E0A6-4F990208449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9254" r="-2" b="-2"/>
          <a:stretch/>
        </p:blipFill>
        <p:spPr bwMode="auto">
          <a:xfrm>
            <a:off x="4634681" y="10"/>
            <a:ext cx="7557319" cy="6857990"/>
          </a:xfrm>
          <a:prstGeom prst="rect">
            <a:avLst/>
          </a:prstGeom>
          <a:noFill/>
          <a:extLst>
            <a:ext uri="{909E8E84-426E-40DD-AFC4-6F175D3DCCD1}">
              <a14:hiddenFill xmlns:a14="http://schemas.microsoft.com/office/drawing/2010/main">
                <a:solidFill>
                  <a:srgbClr val="FFFFFF"/>
                </a:solidFill>
              </a14:hiddenFill>
            </a:ext>
          </a:extLst>
        </p:spPr>
      </p:pic>
      <p:sp>
        <p:nvSpPr>
          <p:cNvPr id="2070" name="Rectangle 2069">
            <a:extLst>
              <a:ext uri="{FF2B5EF4-FFF2-40B4-BE49-F238E27FC236}">
                <a16:creationId xmlns:a16="http://schemas.microsoft.com/office/drawing/2014/main" id="{BFEFF673-A9DE-416D-A04E-1D5090454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itle 1">
            <a:extLst>
              <a:ext uri="{FF2B5EF4-FFF2-40B4-BE49-F238E27FC236}">
                <a16:creationId xmlns:a16="http://schemas.microsoft.com/office/drawing/2014/main" id="{378D3DAB-BFE5-0907-7EC5-B0B9F09DEE82}"/>
              </a:ext>
            </a:extLst>
          </p:cNvPr>
          <p:cNvSpPr txBox="1">
            <a:spLocks/>
          </p:cNvSpPr>
          <p:nvPr/>
        </p:nvSpPr>
        <p:spPr>
          <a:xfrm>
            <a:off x="-2385021" y="240911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90000"/>
              </a:lnSpc>
              <a:spcAft>
                <a:spcPts val="600"/>
              </a:spcAft>
            </a:pPr>
            <a:r>
              <a:rPr lang="en-US" sz="6000" dirty="0"/>
              <a:t>Democratic</a:t>
            </a:r>
          </a:p>
          <a:p>
            <a:pPr algn="ctr">
              <a:lnSpc>
                <a:spcPct val="90000"/>
              </a:lnSpc>
              <a:spcAft>
                <a:spcPts val="600"/>
              </a:spcAft>
            </a:pPr>
            <a:r>
              <a:rPr lang="en-US" sz="6000" dirty="0"/>
              <a:t> leadership</a:t>
            </a:r>
          </a:p>
        </p:txBody>
      </p:sp>
    </p:spTree>
    <p:extLst>
      <p:ext uri="{BB962C8B-B14F-4D97-AF65-F5344CB8AC3E}">
        <p14:creationId xmlns:p14="http://schemas.microsoft.com/office/powerpoint/2010/main" val="2518408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pic>
        <p:nvPicPr>
          <p:cNvPr id="3093" name="Picture 3078">
            <a:extLst>
              <a:ext uri="{FF2B5EF4-FFF2-40B4-BE49-F238E27FC236}">
                <a16:creationId xmlns:a16="http://schemas.microsoft.com/office/drawing/2014/main" id="{AA085689-791F-4B8F-9F30-12415B97D36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094" name="Picture 3080">
            <a:extLst>
              <a:ext uri="{FF2B5EF4-FFF2-40B4-BE49-F238E27FC236}">
                <a16:creationId xmlns:a16="http://schemas.microsoft.com/office/drawing/2014/main" id="{AA3FED7F-6821-47C0-A464-E9278B2412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095" name="Oval 3082">
            <a:extLst>
              <a:ext uri="{FF2B5EF4-FFF2-40B4-BE49-F238E27FC236}">
                <a16:creationId xmlns:a16="http://schemas.microsoft.com/office/drawing/2014/main" id="{8F54B2FB-3F54-4350-8D1B-F86D677CA7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3096" name="Picture 3084">
            <a:extLst>
              <a:ext uri="{FF2B5EF4-FFF2-40B4-BE49-F238E27FC236}">
                <a16:creationId xmlns:a16="http://schemas.microsoft.com/office/drawing/2014/main" id="{561B34F5-88E5-4711-BC16-3005C29AD7C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097" name="Picture 3086">
            <a:extLst>
              <a:ext uri="{FF2B5EF4-FFF2-40B4-BE49-F238E27FC236}">
                <a16:creationId xmlns:a16="http://schemas.microsoft.com/office/drawing/2014/main" id="{4F3661D0-2268-4D3E-88BA-0647BCBE3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3098" name="Rectangle 3088">
            <a:extLst>
              <a:ext uri="{FF2B5EF4-FFF2-40B4-BE49-F238E27FC236}">
                <a16:creationId xmlns:a16="http://schemas.microsoft.com/office/drawing/2014/main" id="{DDB56DB5-0324-4F79-9AB8-CB18C1DC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7754ED8-3020-0A04-E505-0B6450F3951F}"/>
              </a:ext>
            </a:extLst>
          </p:cNvPr>
          <p:cNvSpPr>
            <a:spLocks noGrp="1"/>
          </p:cNvSpPr>
          <p:nvPr>
            <p:ph type="title"/>
          </p:nvPr>
        </p:nvSpPr>
        <p:spPr>
          <a:xfrm>
            <a:off x="647701" y="1454964"/>
            <a:ext cx="4799009" cy="3308840"/>
          </a:xfrm>
        </p:spPr>
        <p:txBody>
          <a:bodyPr vert="horz" lIns="91440" tIns="45720" rIns="91440" bIns="45720" rtlCol="0" anchor="b">
            <a:normAutofit/>
          </a:bodyPr>
          <a:lstStyle/>
          <a:p>
            <a:r>
              <a:rPr lang="en-US" sz="6700"/>
              <a:t>Laissez Faire Leadership</a:t>
            </a:r>
          </a:p>
        </p:txBody>
      </p:sp>
      <p:pic>
        <p:nvPicPr>
          <p:cNvPr id="3074" name="Picture 2" descr="8 Amazing Advantages Of Practicing Laissez-Faire Leadership Style">
            <a:extLst>
              <a:ext uri="{FF2B5EF4-FFF2-40B4-BE49-F238E27FC236}">
                <a16:creationId xmlns:a16="http://schemas.microsoft.com/office/drawing/2014/main" id="{8A40360D-0B4A-E933-745A-E56EDA43C19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1141" r="38985" b="1"/>
          <a:stretch/>
        </p:blipFill>
        <p:spPr bwMode="auto">
          <a:xfrm>
            <a:off x="6094411" y="10"/>
            <a:ext cx="6097590" cy="6857990"/>
          </a:xfrm>
          <a:prstGeom prst="rect">
            <a:avLst/>
          </a:prstGeom>
          <a:noFill/>
          <a:extLst>
            <a:ext uri="{909E8E84-426E-40DD-AFC4-6F175D3DCCD1}">
              <a14:hiddenFill xmlns:a14="http://schemas.microsoft.com/office/drawing/2010/main">
                <a:solidFill>
                  <a:srgbClr val="FFFFFF"/>
                </a:solidFill>
              </a14:hiddenFill>
            </a:ext>
          </a:extLst>
        </p:spPr>
      </p:pic>
      <p:sp>
        <p:nvSpPr>
          <p:cNvPr id="3099" name="Rectangle 3090">
            <a:extLst>
              <a:ext uri="{FF2B5EF4-FFF2-40B4-BE49-F238E27FC236}">
                <a16:creationId xmlns:a16="http://schemas.microsoft.com/office/drawing/2014/main" id="{DF64BFF2-5083-4FD7-81B8-7680619A8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924595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1EC9F-959A-5F01-727F-25C6FAEEBA5A}"/>
              </a:ext>
            </a:extLst>
          </p:cNvPr>
          <p:cNvSpPr>
            <a:spLocks noGrp="1"/>
          </p:cNvSpPr>
          <p:nvPr>
            <p:ph type="ctrTitle"/>
          </p:nvPr>
        </p:nvSpPr>
        <p:spPr>
          <a:xfrm>
            <a:off x="6742112" y="1454963"/>
            <a:ext cx="4802187" cy="3308380"/>
          </a:xfrm>
        </p:spPr>
        <p:txBody>
          <a:bodyPr vert="horz" lIns="91440" tIns="45720" rIns="91440" bIns="45720" rtlCol="0">
            <a:normAutofit/>
          </a:bodyPr>
          <a:lstStyle/>
          <a:p>
            <a:pPr>
              <a:lnSpc>
                <a:spcPct val="90000"/>
              </a:lnSpc>
            </a:pPr>
            <a:r>
              <a:rPr lang="en-US" sz="5000"/>
              <a:t>the Leadership style that resonates with me </a:t>
            </a:r>
          </a:p>
        </p:txBody>
      </p:sp>
      <p:pic>
        <p:nvPicPr>
          <p:cNvPr id="3" name="Picture 2" descr="Image result for leadership styles">
            <a:extLst>
              <a:ext uri="{FF2B5EF4-FFF2-40B4-BE49-F238E27FC236}">
                <a16:creationId xmlns:a16="http://schemas.microsoft.com/office/drawing/2014/main" id="{5111F9AB-429D-474D-6CE4-0F25C6F1457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785" r="12602" b="1"/>
          <a:stretch/>
        </p:blipFill>
        <p:spPr bwMode="auto">
          <a:xfrm>
            <a:off x="607848" y="609601"/>
            <a:ext cx="5486561" cy="563879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0958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TM02836342[[fn=Ion]]</Template>
  <TotalTime>78</TotalTime>
  <Words>223</Words>
  <Application>Microsoft Office PowerPoint</Application>
  <PresentationFormat>Widescreen</PresentationFormat>
  <Paragraphs>39</Paragraphs>
  <Slides>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Century Gothic</vt:lpstr>
      <vt:lpstr>Wingdings 3</vt:lpstr>
      <vt:lpstr>Ion</vt:lpstr>
      <vt:lpstr>Styles of leadership </vt:lpstr>
      <vt:lpstr> </vt:lpstr>
      <vt:lpstr>Definition of leadership </vt:lpstr>
      <vt:lpstr>Autocratic leadership</vt:lpstr>
      <vt:lpstr> </vt:lpstr>
      <vt:lpstr>Laissez Faire Leadership</vt:lpstr>
      <vt:lpstr>the Leadership style that resonates with me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Styles of leadership </dc:title>
  <dc:creator>Zachury Jassi (2017021)</dc:creator>
  <cp:lastModifiedBy>Zachury Jassi (2017021)</cp:lastModifiedBy>
  <cp:revision>1</cp:revision>
  <dcterms:created xsi:type="dcterms:W3CDTF">2023-02-19T22:15:28Z</dcterms:created>
  <dcterms:modified xsi:type="dcterms:W3CDTF">2023-02-19T23:33:55Z</dcterms:modified>
</cp:coreProperties>
</file>