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sldIdLst>
    <p:sldId id="257" r:id="rId2"/>
    <p:sldId id="284" r:id="rId3"/>
    <p:sldId id="278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3" r:id="rId12"/>
    <p:sldId id="294" r:id="rId13"/>
    <p:sldId id="295" r:id="rId14"/>
    <p:sldId id="296" r:id="rId15"/>
    <p:sldId id="297" r:id="rId16"/>
    <p:sldId id="298" r:id="rId17"/>
    <p:sldId id="29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02EF3BA-E20B-4050-A2D2-31354D553BD7}">
          <p14:sldIdLst>
            <p14:sldId id="257"/>
            <p14:sldId id="284"/>
            <p14:sldId id="278"/>
            <p14:sldId id="285"/>
            <p14:sldId id="286"/>
            <p14:sldId id="287"/>
            <p14:sldId id="288"/>
            <p14:sldId id="289"/>
            <p14:sldId id="290"/>
            <p14:sldId id="291"/>
            <p14:sldId id="293"/>
            <p14:sldId id="294"/>
            <p14:sldId id="295"/>
            <p14:sldId id="296"/>
            <p14:sldId id="297"/>
            <p14:sldId id="298"/>
            <p14:sldId id="29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D0036E2-D5F8-DB98-7DB6-2B7F202ED22B}" name="Volodymyr Kalhin (2514104)" initials="V(" userId="S::2514104@student.uwtsd.ac.uk::7f23d9f2-1631-4913-a7a9-b48ed939fcfe" providerId="AD"/>
  <p188:author id="{CB4AF2F7-F6AD-95B6-DF22-13347B7CA80E}" name="Md Saidur Rahman (2515004)" initials="MR" userId="S::2515004@student.uwtsd.ac.uk::9f89a460-176a-4952-83a9-65b7786e5931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665A3C-B3A5-49C5-98F7-687941F7E11B}" v="2" dt="2026-07-12T18:07:41.3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8/10/relationships/authors" Target="authors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Saidur Rahman (2515004)" userId="9f89a460-176a-4952-83a9-65b7786e5931" providerId="ADAL" clId="{3EE1B839-236A-4337-9D69-0E53D861C3EB}"/>
    <pc:docChg chg="undo custSel addSld delSld modSld sldOrd addSection delSection modSection">
      <pc:chgData name="Md Saidur Rahman (2515004)" userId="9f89a460-176a-4952-83a9-65b7786e5931" providerId="ADAL" clId="{3EE1B839-236A-4337-9D69-0E53D861C3EB}" dt="2026-07-12T18:09:36.635" v="13208" actId="14100"/>
      <pc:docMkLst>
        <pc:docMk/>
      </pc:docMkLst>
      <pc:sldChg chg="modSp mod">
        <pc:chgData name="Md Saidur Rahman (2515004)" userId="9f89a460-176a-4952-83a9-65b7786e5931" providerId="ADAL" clId="{3EE1B839-236A-4337-9D69-0E53D861C3EB}" dt="2026-07-04T12:00:32.464" v="13016" actId="1076"/>
        <pc:sldMkLst>
          <pc:docMk/>
          <pc:sldMk cId="671249959" sldId="257"/>
        </pc:sldMkLst>
        <pc:spChg chg="mod">
          <ac:chgData name="Md Saidur Rahman (2515004)" userId="9f89a460-176a-4952-83a9-65b7786e5931" providerId="ADAL" clId="{3EE1B839-236A-4337-9D69-0E53D861C3EB}" dt="2026-07-04T11:58:55.195" v="12925" actId="20577"/>
          <ac:spMkLst>
            <pc:docMk/>
            <pc:sldMk cId="671249959" sldId="257"/>
            <ac:spMk id="2" creationId="{5922F631-4028-DBAF-26B0-13D753BC2148}"/>
          </ac:spMkLst>
        </pc:spChg>
        <pc:spChg chg="mod">
          <ac:chgData name="Md Saidur Rahman (2515004)" userId="9f89a460-176a-4952-83a9-65b7786e5931" providerId="ADAL" clId="{3EE1B839-236A-4337-9D69-0E53D861C3EB}" dt="2026-07-04T12:00:32.464" v="13016" actId="1076"/>
          <ac:spMkLst>
            <pc:docMk/>
            <pc:sldMk cId="671249959" sldId="257"/>
            <ac:spMk id="3" creationId="{45E17B86-1AF6-8C57-4B14-0F4C5868F5C0}"/>
          </ac:spMkLst>
        </pc:spChg>
        <pc:picChg chg="mod">
          <ac:chgData name="Md Saidur Rahman (2515004)" userId="9f89a460-176a-4952-83a9-65b7786e5931" providerId="ADAL" clId="{3EE1B839-236A-4337-9D69-0E53D861C3EB}" dt="2026-07-04T08:54:31.123" v="8751" actId="1076"/>
          <ac:picMkLst>
            <pc:docMk/>
            <pc:sldMk cId="671249959" sldId="257"/>
            <ac:picMk id="3074" creationId="{EB2DB8C7-FBDE-53E9-BABD-14CE3F53CB2E}"/>
          </ac:picMkLst>
        </pc:picChg>
      </pc:sldChg>
      <pc:sldChg chg="addSp delSp modSp mod delDesignElem chgLayout">
        <pc:chgData name="Md Saidur Rahman (2515004)" userId="9f89a460-176a-4952-83a9-65b7786e5931" providerId="ADAL" clId="{3EE1B839-236A-4337-9D69-0E53D861C3EB}" dt="2026-07-04T12:08:03.177" v="13065" actId="20577"/>
        <pc:sldMkLst>
          <pc:docMk/>
          <pc:sldMk cId="90993077" sldId="278"/>
        </pc:sldMkLst>
        <pc:spChg chg="add mod ord">
          <ac:chgData name="Md Saidur Rahman (2515004)" userId="9f89a460-176a-4952-83a9-65b7786e5931" providerId="ADAL" clId="{3EE1B839-236A-4337-9D69-0E53D861C3EB}" dt="2026-07-04T09:20:00.857" v="9134" actId="313"/>
          <ac:spMkLst>
            <pc:docMk/>
            <pc:sldMk cId="90993077" sldId="278"/>
            <ac:spMk id="11" creationId="{A4868F7E-275E-2C6F-9A33-B7EAEC35B5F6}"/>
          </ac:spMkLst>
        </pc:spChg>
        <pc:spChg chg="add mod ord">
          <ac:chgData name="Md Saidur Rahman (2515004)" userId="9f89a460-176a-4952-83a9-65b7786e5931" providerId="ADAL" clId="{3EE1B839-236A-4337-9D69-0E53D861C3EB}" dt="2026-07-04T12:08:03.177" v="13065" actId="20577"/>
          <ac:spMkLst>
            <pc:docMk/>
            <pc:sldMk cId="90993077" sldId="278"/>
            <ac:spMk id="12" creationId="{80C1FB28-D0BD-5ACA-757D-BDCBE6E449A0}"/>
          </ac:spMkLst>
        </pc:spChg>
      </pc:sldChg>
      <pc:sldChg chg="addSp delSp modSp mod">
        <pc:chgData name="Md Saidur Rahman (2515004)" userId="9f89a460-176a-4952-83a9-65b7786e5931" providerId="ADAL" clId="{3EE1B839-236A-4337-9D69-0E53D861C3EB}" dt="2026-07-04T11:58:33.811" v="12923" actId="27636"/>
        <pc:sldMkLst>
          <pc:docMk/>
          <pc:sldMk cId="2166306520" sldId="284"/>
        </pc:sldMkLst>
        <pc:spChg chg="mod">
          <ac:chgData name="Md Saidur Rahman (2515004)" userId="9f89a460-176a-4952-83a9-65b7786e5931" providerId="ADAL" clId="{3EE1B839-236A-4337-9D69-0E53D861C3EB}" dt="2026-07-04T11:58:33.811" v="12923" actId="27636"/>
          <ac:spMkLst>
            <pc:docMk/>
            <pc:sldMk cId="2166306520" sldId="284"/>
            <ac:spMk id="3" creationId="{00000000-0000-0000-0000-000000000000}"/>
          </ac:spMkLst>
        </pc:spChg>
      </pc:sldChg>
      <pc:sldChg chg="modSp new mod">
        <pc:chgData name="Md Saidur Rahman (2515004)" userId="9f89a460-176a-4952-83a9-65b7786e5931" providerId="ADAL" clId="{3EE1B839-236A-4337-9D69-0E53D861C3EB}" dt="2026-07-04T12:09:01.705" v="13068" actId="1076"/>
        <pc:sldMkLst>
          <pc:docMk/>
          <pc:sldMk cId="61267514" sldId="285"/>
        </pc:sldMkLst>
        <pc:spChg chg="mod">
          <ac:chgData name="Md Saidur Rahman (2515004)" userId="9f89a460-176a-4952-83a9-65b7786e5931" providerId="ADAL" clId="{3EE1B839-236A-4337-9D69-0E53D861C3EB}" dt="2026-07-04T12:08:54.785" v="13067" actId="1076"/>
          <ac:spMkLst>
            <pc:docMk/>
            <pc:sldMk cId="61267514" sldId="285"/>
            <ac:spMk id="2" creationId="{527F6E7E-C64D-FBAD-EE1F-2A16ED2FFB50}"/>
          </ac:spMkLst>
        </pc:spChg>
        <pc:spChg chg="mod">
          <ac:chgData name="Md Saidur Rahman (2515004)" userId="9f89a460-176a-4952-83a9-65b7786e5931" providerId="ADAL" clId="{3EE1B839-236A-4337-9D69-0E53D861C3EB}" dt="2026-07-04T12:09:01.705" v="13068" actId="1076"/>
          <ac:spMkLst>
            <pc:docMk/>
            <pc:sldMk cId="61267514" sldId="285"/>
            <ac:spMk id="3" creationId="{736070AB-3175-54A7-6C95-E42A02F11383}"/>
          </ac:spMkLst>
        </pc:spChg>
      </pc:sldChg>
      <pc:sldChg chg="modSp new mod">
        <pc:chgData name="Md Saidur Rahman (2515004)" userId="9f89a460-176a-4952-83a9-65b7786e5931" providerId="ADAL" clId="{3EE1B839-236A-4337-9D69-0E53D861C3EB}" dt="2026-07-04T09:45:05.963" v="9481" actId="27636"/>
        <pc:sldMkLst>
          <pc:docMk/>
          <pc:sldMk cId="2235045750" sldId="286"/>
        </pc:sldMkLst>
        <pc:spChg chg="mod">
          <ac:chgData name="Md Saidur Rahman (2515004)" userId="9f89a460-176a-4952-83a9-65b7786e5931" providerId="ADAL" clId="{3EE1B839-236A-4337-9D69-0E53D861C3EB}" dt="2026-07-04T09:42:07.710" v="9452" actId="20577"/>
          <ac:spMkLst>
            <pc:docMk/>
            <pc:sldMk cId="2235045750" sldId="286"/>
            <ac:spMk id="2" creationId="{FB4581AA-A148-11CF-1A61-96795F895806}"/>
          </ac:spMkLst>
        </pc:spChg>
        <pc:spChg chg="mod">
          <ac:chgData name="Md Saidur Rahman (2515004)" userId="9f89a460-176a-4952-83a9-65b7786e5931" providerId="ADAL" clId="{3EE1B839-236A-4337-9D69-0E53D861C3EB}" dt="2026-07-04T09:45:05.963" v="9481" actId="27636"/>
          <ac:spMkLst>
            <pc:docMk/>
            <pc:sldMk cId="2235045750" sldId="286"/>
            <ac:spMk id="3" creationId="{D8677BDF-8CA5-9D21-3B7A-8AC6F1234484}"/>
          </ac:spMkLst>
        </pc:spChg>
      </pc:sldChg>
      <pc:sldChg chg="modSp new mod">
        <pc:chgData name="Md Saidur Rahman (2515004)" userId="9f89a460-176a-4952-83a9-65b7786e5931" providerId="ADAL" clId="{3EE1B839-236A-4337-9D69-0E53D861C3EB}" dt="2026-07-12T18:00:19.446" v="13086" actId="1076"/>
        <pc:sldMkLst>
          <pc:docMk/>
          <pc:sldMk cId="1188552677" sldId="287"/>
        </pc:sldMkLst>
        <pc:spChg chg="mod">
          <ac:chgData name="Md Saidur Rahman (2515004)" userId="9f89a460-176a-4952-83a9-65b7786e5931" providerId="ADAL" clId="{3EE1B839-236A-4337-9D69-0E53D861C3EB}" dt="2026-07-12T18:00:09.496" v="13085" actId="1076"/>
          <ac:spMkLst>
            <pc:docMk/>
            <pc:sldMk cId="1188552677" sldId="287"/>
            <ac:spMk id="2" creationId="{DA80DBCA-F0D9-F6ED-7854-2242235FC582}"/>
          </ac:spMkLst>
        </pc:spChg>
        <pc:spChg chg="mod">
          <ac:chgData name="Md Saidur Rahman (2515004)" userId="9f89a460-176a-4952-83a9-65b7786e5931" providerId="ADAL" clId="{3EE1B839-236A-4337-9D69-0E53D861C3EB}" dt="2026-07-12T18:00:19.446" v="13086" actId="1076"/>
          <ac:spMkLst>
            <pc:docMk/>
            <pc:sldMk cId="1188552677" sldId="287"/>
            <ac:spMk id="3" creationId="{785DDC64-D202-000C-CBFA-FACE65DC0DD2}"/>
          </ac:spMkLst>
        </pc:spChg>
      </pc:sldChg>
      <pc:sldChg chg="modSp new mod">
        <pc:chgData name="Md Saidur Rahman (2515004)" userId="9f89a460-176a-4952-83a9-65b7786e5931" providerId="ADAL" clId="{3EE1B839-236A-4337-9D69-0E53D861C3EB}" dt="2026-07-12T18:00:44.825" v="13094" actId="27636"/>
        <pc:sldMkLst>
          <pc:docMk/>
          <pc:sldMk cId="1399415417" sldId="288"/>
        </pc:sldMkLst>
        <pc:spChg chg="mod">
          <ac:chgData name="Md Saidur Rahman (2515004)" userId="9f89a460-176a-4952-83a9-65b7786e5931" providerId="ADAL" clId="{3EE1B839-236A-4337-9D69-0E53D861C3EB}" dt="2026-07-04T12:10:38.221" v="13070" actId="27636"/>
          <ac:spMkLst>
            <pc:docMk/>
            <pc:sldMk cId="1399415417" sldId="288"/>
            <ac:spMk id="2" creationId="{75CE2679-E75A-F640-C8EE-F9C1B8543B46}"/>
          </ac:spMkLst>
        </pc:spChg>
        <pc:spChg chg="mod">
          <ac:chgData name="Md Saidur Rahman (2515004)" userId="9f89a460-176a-4952-83a9-65b7786e5931" providerId="ADAL" clId="{3EE1B839-236A-4337-9D69-0E53D861C3EB}" dt="2026-07-12T18:00:44.825" v="13094" actId="27636"/>
          <ac:spMkLst>
            <pc:docMk/>
            <pc:sldMk cId="1399415417" sldId="288"/>
            <ac:spMk id="3" creationId="{1F777729-B00A-0E53-7E9C-EE2ABB1F0063}"/>
          </ac:spMkLst>
        </pc:spChg>
      </pc:sldChg>
      <pc:sldChg chg="modSp new mod">
        <pc:chgData name="Md Saidur Rahman (2515004)" userId="9f89a460-176a-4952-83a9-65b7786e5931" providerId="ADAL" clId="{3EE1B839-236A-4337-9D69-0E53D861C3EB}" dt="2026-07-12T18:01:41.503" v="13116" actId="1076"/>
        <pc:sldMkLst>
          <pc:docMk/>
          <pc:sldMk cId="2205176387" sldId="289"/>
        </pc:sldMkLst>
        <pc:spChg chg="mod">
          <ac:chgData name="Md Saidur Rahman (2515004)" userId="9f89a460-176a-4952-83a9-65b7786e5931" providerId="ADAL" clId="{3EE1B839-236A-4337-9D69-0E53D861C3EB}" dt="2026-07-12T18:00:56.879" v="13095" actId="1076"/>
          <ac:spMkLst>
            <pc:docMk/>
            <pc:sldMk cId="2205176387" sldId="289"/>
            <ac:spMk id="2" creationId="{3D2BC1F3-26C3-7D16-58E8-3895A449116B}"/>
          </ac:spMkLst>
        </pc:spChg>
        <pc:spChg chg="mod">
          <ac:chgData name="Md Saidur Rahman (2515004)" userId="9f89a460-176a-4952-83a9-65b7786e5931" providerId="ADAL" clId="{3EE1B839-236A-4337-9D69-0E53D861C3EB}" dt="2026-07-12T18:01:41.503" v="13116" actId="1076"/>
          <ac:spMkLst>
            <pc:docMk/>
            <pc:sldMk cId="2205176387" sldId="289"/>
            <ac:spMk id="3" creationId="{8502057E-DD12-DA7F-180E-A4DC03EAB06A}"/>
          </ac:spMkLst>
        </pc:spChg>
      </pc:sldChg>
      <pc:sldChg chg="modSp new mod">
        <pc:chgData name="Md Saidur Rahman (2515004)" userId="9f89a460-176a-4952-83a9-65b7786e5931" providerId="ADAL" clId="{3EE1B839-236A-4337-9D69-0E53D861C3EB}" dt="2026-07-04T10:27:15.301" v="10647" actId="27636"/>
        <pc:sldMkLst>
          <pc:docMk/>
          <pc:sldMk cId="3578982027" sldId="290"/>
        </pc:sldMkLst>
        <pc:spChg chg="mod">
          <ac:chgData name="Md Saidur Rahman (2515004)" userId="9f89a460-176a-4952-83a9-65b7786e5931" providerId="ADAL" clId="{3EE1B839-236A-4337-9D69-0E53D861C3EB}" dt="2026-07-04T10:23:09.614" v="10539" actId="20577"/>
          <ac:spMkLst>
            <pc:docMk/>
            <pc:sldMk cId="3578982027" sldId="290"/>
            <ac:spMk id="2" creationId="{5A622C54-D986-D2F4-B9FB-5DD33ACAF80A}"/>
          </ac:spMkLst>
        </pc:spChg>
        <pc:spChg chg="mod">
          <ac:chgData name="Md Saidur Rahman (2515004)" userId="9f89a460-176a-4952-83a9-65b7786e5931" providerId="ADAL" clId="{3EE1B839-236A-4337-9D69-0E53D861C3EB}" dt="2026-07-04T10:27:15.301" v="10647" actId="27636"/>
          <ac:spMkLst>
            <pc:docMk/>
            <pc:sldMk cId="3578982027" sldId="290"/>
            <ac:spMk id="3" creationId="{9BDD3A92-3456-D015-0272-D5DE389F0B70}"/>
          </ac:spMkLst>
        </pc:spChg>
      </pc:sldChg>
      <pc:sldChg chg="modSp new mod">
        <pc:chgData name="Md Saidur Rahman (2515004)" userId="9f89a460-176a-4952-83a9-65b7786e5931" providerId="ADAL" clId="{3EE1B839-236A-4337-9D69-0E53D861C3EB}" dt="2026-07-12T18:09:36.635" v="13208" actId="14100"/>
        <pc:sldMkLst>
          <pc:docMk/>
          <pc:sldMk cId="1882602462" sldId="291"/>
        </pc:sldMkLst>
        <pc:spChg chg="mod">
          <ac:chgData name="Md Saidur Rahman (2515004)" userId="9f89a460-176a-4952-83a9-65b7786e5931" providerId="ADAL" clId="{3EE1B839-236A-4337-9D69-0E53D861C3EB}" dt="2026-07-12T18:08:43.821" v="13198" actId="1076"/>
          <ac:spMkLst>
            <pc:docMk/>
            <pc:sldMk cId="1882602462" sldId="291"/>
            <ac:spMk id="2" creationId="{45934DCA-E0C3-CEEA-F782-56424074CBF0}"/>
          </ac:spMkLst>
        </pc:spChg>
        <pc:spChg chg="mod">
          <ac:chgData name="Md Saidur Rahman (2515004)" userId="9f89a460-176a-4952-83a9-65b7786e5931" providerId="ADAL" clId="{3EE1B839-236A-4337-9D69-0E53D861C3EB}" dt="2026-07-12T18:09:36.635" v="13208" actId="14100"/>
          <ac:spMkLst>
            <pc:docMk/>
            <pc:sldMk cId="1882602462" sldId="291"/>
            <ac:spMk id="3" creationId="{523709A5-DE45-1981-A991-72C9AC93E5AB}"/>
          </ac:spMkLst>
        </pc:spChg>
      </pc:sldChg>
      <pc:sldChg chg="modSp new mod ord">
        <pc:chgData name="Md Saidur Rahman (2515004)" userId="9f89a460-176a-4952-83a9-65b7786e5931" providerId="ADAL" clId="{3EE1B839-236A-4337-9D69-0E53D861C3EB}" dt="2026-07-12T18:02:43.079" v="13124" actId="27636"/>
        <pc:sldMkLst>
          <pc:docMk/>
          <pc:sldMk cId="2389639459" sldId="293"/>
        </pc:sldMkLst>
        <pc:spChg chg="mod">
          <ac:chgData name="Md Saidur Rahman (2515004)" userId="9f89a460-176a-4952-83a9-65b7786e5931" providerId="ADAL" clId="{3EE1B839-236A-4337-9D69-0E53D861C3EB}" dt="2026-07-12T18:02:22.087" v="13117" actId="1076"/>
          <ac:spMkLst>
            <pc:docMk/>
            <pc:sldMk cId="2389639459" sldId="293"/>
            <ac:spMk id="2" creationId="{11AE302A-B99F-02D1-393B-E7AE92E422FB}"/>
          </ac:spMkLst>
        </pc:spChg>
        <pc:spChg chg="mod">
          <ac:chgData name="Md Saidur Rahman (2515004)" userId="9f89a460-176a-4952-83a9-65b7786e5931" providerId="ADAL" clId="{3EE1B839-236A-4337-9D69-0E53D861C3EB}" dt="2026-07-12T18:02:43.075" v="13123" actId="27636"/>
          <ac:spMkLst>
            <pc:docMk/>
            <pc:sldMk cId="2389639459" sldId="293"/>
            <ac:spMk id="3" creationId="{3DE2FD18-E299-B146-8632-3B904C74BAD2}"/>
          </ac:spMkLst>
        </pc:spChg>
        <pc:spChg chg="mod">
          <ac:chgData name="Md Saidur Rahman (2515004)" userId="9f89a460-176a-4952-83a9-65b7786e5931" providerId="ADAL" clId="{3EE1B839-236A-4337-9D69-0E53D861C3EB}" dt="2026-07-12T18:02:43.079" v="13124" actId="27636"/>
          <ac:spMkLst>
            <pc:docMk/>
            <pc:sldMk cId="2389639459" sldId="293"/>
            <ac:spMk id="4" creationId="{8A6CBE15-F622-2E3C-8B9E-7F40B1E8CA2A}"/>
          </ac:spMkLst>
        </pc:spChg>
      </pc:sldChg>
      <pc:sldChg chg="modSp new mod">
        <pc:chgData name="Md Saidur Rahman (2515004)" userId="9f89a460-176a-4952-83a9-65b7786e5931" providerId="ADAL" clId="{3EE1B839-236A-4337-9D69-0E53D861C3EB}" dt="2026-07-12T18:05:17.649" v="13176" actId="1076"/>
        <pc:sldMkLst>
          <pc:docMk/>
          <pc:sldMk cId="3885474246" sldId="294"/>
        </pc:sldMkLst>
        <pc:spChg chg="mod">
          <ac:chgData name="Md Saidur Rahman (2515004)" userId="9f89a460-176a-4952-83a9-65b7786e5931" providerId="ADAL" clId="{3EE1B839-236A-4337-9D69-0E53D861C3EB}" dt="2026-07-12T18:04:21.893" v="13154" actId="1076"/>
          <ac:spMkLst>
            <pc:docMk/>
            <pc:sldMk cId="3885474246" sldId="294"/>
            <ac:spMk id="2" creationId="{FD7DCE41-5CEA-97B4-6086-EAC808BA8F01}"/>
          </ac:spMkLst>
        </pc:spChg>
        <pc:spChg chg="mod">
          <ac:chgData name="Md Saidur Rahman (2515004)" userId="9f89a460-176a-4952-83a9-65b7786e5931" providerId="ADAL" clId="{3EE1B839-236A-4337-9D69-0E53D861C3EB}" dt="2026-07-12T18:05:17.649" v="13176" actId="1076"/>
          <ac:spMkLst>
            <pc:docMk/>
            <pc:sldMk cId="3885474246" sldId="294"/>
            <ac:spMk id="3" creationId="{854E5ED4-E6EC-F83D-76BA-C8E19C1B8097}"/>
          </ac:spMkLst>
        </pc:spChg>
        <pc:spChg chg="mod">
          <ac:chgData name="Md Saidur Rahman (2515004)" userId="9f89a460-176a-4952-83a9-65b7786e5931" providerId="ADAL" clId="{3EE1B839-236A-4337-9D69-0E53D861C3EB}" dt="2026-07-12T18:05:07.608" v="13175" actId="14100"/>
          <ac:spMkLst>
            <pc:docMk/>
            <pc:sldMk cId="3885474246" sldId="294"/>
            <ac:spMk id="4" creationId="{BAFD9E38-B7F3-B79C-6691-082AA7303740}"/>
          </ac:spMkLst>
        </pc:spChg>
      </pc:sldChg>
      <pc:sldChg chg="addSp modSp new mod modClrScheme chgLayout">
        <pc:chgData name="Md Saidur Rahman (2515004)" userId="9f89a460-176a-4952-83a9-65b7786e5931" providerId="ADAL" clId="{3EE1B839-236A-4337-9D69-0E53D861C3EB}" dt="2026-07-12T18:03:38.908" v="13135" actId="404"/>
        <pc:sldMkLst>
          <pc:docMk/>
          <pc:sldMk cId="241231650" sldId="295"/>
        </pc:sldMkLst>
        <pc:spChg chg="mod ord">
          <ac:chgData name="Md Saidur Rahman (2515004)" userId="9f89a460-176a-4952-83a9-65b7786e5931" providerId="ADAL" clId="{3EE1B839-236A-4337-9D69-0E53D861C3EB}" dt="2026-07-04T11:10:17.822" v="12365" actId="700"/>
          <ac:spMkLst>
            <pc:docMk/>
            <pc:sldMk cId="241231650" sldId="295"/>
            <ac:spMk id="2" creationId="{925E4E2A-587A-BDDE-8644-7810B40719D9}"/>
          </ac:spMkLst>
        </pc:spChg>
        <pc:spChg chg="mod ord">
          <ac:chgData name="Md Saidur Rahman (2515004)" userId="9f89a460-176a-4952-83a9-65b7786e5931" providerId="ADAL" clId="{3EE1B839-236A-4337-9D69-0E53D861C3EB}" dt="2026-07-12T18:03:29.728" v="13132" actId="27636"/>
          <ac:spMkLst>
            <pc:docMk/>
            <pc:sldMk cId="241231650" sldId="295"/>
            <ac:spMk id="3" creationId="{742F6D0D-CCE6-54A0-1263-A1E81205252B}"/>
          </ac:spMkLst>
        </pc:spChg>
        <pc:spChg chg="add mod ord">
          <ac:chgData name="Md Saidur Rahman (2515004)" userId="9f89a460-176a-4952-83a9-65b7786e5931" providerId="ADAL" clId="{3EE1B839-236A-4337-9D69-0E53D861C3EB}" dt="2026-07-12T18:03:38.908" v="13135" actId="404"/>
          <ac:spMkLst>
            <pc:docMk/>
            <pc:sldMk cId="241231650" sldId="295"/>
            <ac:spMk id="4" creationId="{D108CF54-A078-A1F9-80FF-6B6C0D4D3460}"/>
          </ac:spMkLst>
        </pc:spChg>
      </pc:sldChg>
      <pc:sldChg chg="modSp new mod">
        <pc:chgData name="Md Saidur Rahman (2515004)" userId="9f89a460-176a-4952-83a9-65b7786e5931" providerId="ADAL" clId="{3EE1B839-236A-4337-9D69-0E53D861C3EB}" dt="2026-07-12T18:05:49.455" v="13182" actId="255"/>
        <pc:sldMkLst>
          <pc:docMk/>
          <pc:sldMk cId="1156636005" sldId="296"/>
        </pc:sldMkLst>
        <pc:spChg chg="mod">
          <ac:chgData name="Md Saidur Rahman (2515004)" userId="9f89a460-176a-4952-83a9-65b7786e5931" providerId="ADAL" clId="{3EE1B839-236A-4337-9D69-0E53D861C3EB}" dt="2026-07-04T11:21:31.797" v="12548" actId="1076"/>
          <ac:spMkLst>
            <pc:docMk/>
            <pc:sldMk cId="1156636005" sldId="296"/>
            <ac:spMk id="2" creationId="{CBDEF765-B3DC-4F86-6BF5-C78B48541C3D}"/>
          </ac:spMkLst>
        </pc:spChg>
        <pc:spChg chg="mod">
          <ac:chgData name="Md Saidur Rahman (2515004)" userId="9f89a460-176a-4952-83a9-65b7786e5931" providerId="ADAL" clId="{3EE1B839-236A-4337-9D69-0E53D861C3EB}" dt="2026-07-04T11:14:09.468" v="12486" actId="20577"/>
          <ac:spMkLst>
            <pc:docMk/>
            <pc:sldMk cId="1156636005" sldId="296"/>
            <ac:spMk id="3" creationId="{270E1B19-30F1-EA9D-0732-69CFFE8F70C8}"/>
          </ac:spMkLst>
        </pc:spChg>
        <pc:spChg chg="mod">
          <ac:chgData name="Md Saidur Rahman (2515004)" userId="9f89a460-176a-4952-83a9-65b7786e5931" providerId="ADAL" clId="{3EE1B839-236A-4337-9D69-0E53D861C3EB}" dt="2026-07-12T18:05:49.455" v="13182" actId="255"/>
          <ac:spMkLst>
            <pc:docMk/>
            <pc:sldMk cId="1156636005" sldId="296"/>
            <ac:spMk id="4" creationId="{94901CC6-156C-5DCE-1A79-07FB3D086D4E}"/>
          </ac:spMkLst>
        </pc:spChg>
        <pc:spChg chg="mod">
          <ac:chgData name="Md Saidur Rahman (2515004)" userId="9f89a460-176a-4952-83a9-65b7786e5931" providerId="ADAL" clId="{3EE1B839-236A-4337-9D69-0E53D861C3EB}" dt="2026-07-04T11:15:23.966" v="12508" actId="20577"/>
          <ac:spMkLst>
            <pc:docMk/>
            <pc:sldMk cId="1156636005" sldId="296"/>
            <ac:spMk id="5" creationId="{BF6D8F96-AC82-F88D-8045-434B0A0D4479}"/>
          </ac:spMkLst>
        </pc:spChg>
        <pc:spChg chg="mod">
          <ac:chgData name="Md Saidur Rahman (2515004)" userId="9f89a460-176a-4952-83a9-65b7786e5931" providerId="ADAL" clId="{3EE1B839-236A-4337-9D69-0E53D861C3EB}" dt="2026-07-12T18:05:43.443" v="13179" actId="27636"/>
          <ac:spMkLst>
            <pc:docMk/>
            <pc:sldMk cId="1156636005" sldId="296"/>
            <ac:spMk id="6" creationId="{06199009-9F02-BFBE-5AAE-E0D6ECFCBE25}"/>
          </ac:spMkLst>
        </pc:spChg>
      </pc:sldChg>
      <pc:sldChg chg="modSp new mod">
        <pc:chgData name="Md Saidur Rahman (2515004)" userId="9f89a460-176a-4952-83a9-65b7786e5931" providerId="ADAL" clId="{3EE1B839-236A-4337-9D69-0E53D861C3EB}" dt="2026-07-12T18:06:27.816" v="13187" actId="1076"/>
        <pc:sldMkLst>
          <pc:docMk/>
          <pc:sldMk cId="2742982497" sldId="297"/>
        </pc:sldMkLst>
        <pc:spChg chg="mod">
          <ac:chgData name="Md Saidur Rahman (2515004)" userId="9f89a460-176a-4952-83a9-65b7786e5931" providerId="ADAL" clId="{3EE1B839-236A-4337-9D69-0E53D861C3EB}" dt="2026-07-04T11:26:11.521" v="12691" actId="1076"/>
          <ac:spMkLst>
            <pc:docMk/>
            <pc:sldMk cId="2742982497" sldId="297"/>
            <ac:spMk id="2" creationId="{F531A545-5199-9714-EFB6-0491329B985D}"/>
          </ac:spMkLst>
        </pc:spChg>
        <pc:spChg chg="mod">
          <ac:chgData name="Md Saidur Rahman (2515004)" userId="9f89a460-176a-4952-83a9-65b7786e5931" providerId="ADAL" clId="{3EE1B839-236A-4337-9D69-0E53D861C3EB}" dt="2026-07-12T18:06:27.816" v="13187" actId="1076"/>
          <ac:spMkLst>
            <pc:docMk/>
            <pc:sldMk cId="2742982497" sldId="297"/>
            <ac:spMk id="3" creationId="{B4744F73-9DD8-D495-CBDF-5FB2A68FA52E}"/>
          </ac:spMkLst>
        </pc:spChg>
      </pc:sldChg>
      <pc:sldChg chg="modSp new mod">
        <pc:chgData name="Md Saidur Rahman (2515004)" userId="9f89a460-176a-4952-83a9-65b7786e5931" providerId="ADAL" clId="{3EE1B839-236A-4337-9D69-0E53D861C3EB}" dt="2026-07-12T18:06:59.145" v="13191" actId="27636"/>
        <pc:sldMkLst>
          <pc:docMk/>
          <pc:sldMk cId="1325233359" sldId="298"/>
        </pc:sldMkLst>
        <pc:spChg chg="mod">
          <ac:chgData name="Md Saidur Rahman (2515004)" userId="9f89a460-176a-4952-83a9-65b7786e5931" providerId="ADAL" clId="{3EE1B839-236A-4337-9D69-0E53D861C3EB}" dt="2026-07-04T11:27:29.825" v="12709" actId="20577"/>
          <ac:spMkLst>
            <pc:docMk/>
            <pc:sldMk cId="1325233359" sldId="298"/>
            <ac:spMk id="2" creationId="{0121DEFE-5E18-DC9A-BA95-3896C61B4A55}"/>
          </ac:spMkLst>
        </pc:spChg>
        <pc:spChg chg="mod">
          <ac:chgData name="Md Saidur Rahman (2515004)" userId="9f89a460-176a-4952-83a9-65b7786e5931" providerId="ADAL" clId="{3EE1B839-236A-4337-9D69-0E53D861C3EB}" dt="2026-07-12T18:06:59.145" v="13191" actId="27636"/>
          <ac:spMkLst>
            <pc:docMk/>
            <pc:sldMk cId="1325233359" sldId="298"/>
            <ac:spMk id="3" creationId="{7EAEB096-64E7-D573-473F-FCFA6AEB3787}"/>
          </ac:spMkLst>
        </pc:spChg>
      </pc:sldChg>
      <pc:sldChg chg="modSp new mod">
        <pc:chgData name="Md Saidur Rahman (2515004)" userId="9f89a460-176a-4952-83a9-65b7786e5931" providerId="ADAL" clId="{3EE1B839-236A-4337-9D69-0E53D861C3EB}" dt="2026-07-12T18:07:41.356" v="13195"/>
        <pc:sldMkLst>
          <pc:docMk/>
          <pc:sldMk cId="1820252209" sldId="299"/>
        </pc:sldMkLst>
        <pc:spChg chg="mod">
          <ac:chgData name="Md Saidur Rahman (2515004)" userId="9f89a460-176a-4952-83a9-65b7786e5931" providerId="ADAL" clId="{3EE1B839-236A-4337-9D69-0E53D861C3EB}" dt="2026-07-12T18:07:41.356" v="13195"/>
          <ac:spMkLst>
            <pc:docMk/>
            <pc:sldMk cId="1820252209" sldId="299"/>
            <ac:spMk id="2" creationId="{9260BDB3-DC71-2F19-2AA4-A7C24DC956A9}"/>
          </ac:spMkLst>
        </pc:spChg>
        <pc:spChg chg="mod">
          <ac:chgData name="Md Saidur Rahman (2515004)" userId="9f89a460-176a-4952-83a9-65b7786e5931" providerId="ADAL" clId="{3EE1B839-236A-4337-9D69-0E53D861C3EB}" dt="2026-07-12T18:07:08.215" v="13194" actId="27636"/>
          <ac:spMkLst>
            <pc:docMk/>
            <pc:sldMk cId="1820252209" sldId="299"/>
            <ac:spMk id="3" creationId="{A510264D-14D6-5F6C-4AB5-B1F88F97ADD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B28FDE-CE25-4119-AE44-13A00EB1593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630B5B-670E-44AE-8910-999E5DFE7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2922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630B5B-670E-44AE-8910-999E5DFE728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6543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Calbri"/>
              </a:rPr>
              <a:t>Md Saidur Rahman ; 2515004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630B5B-670E-44AE-8910-999E5DFE728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51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1280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948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010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936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2861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9094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07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90093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0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227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44083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93008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1834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53844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15619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4869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5193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094C089-3582-44F6-A52C-A0943213FCFA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483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bowlby.html" TargetMode="External"/><Relationship Id="rId2" Type="http://schemas.openxmlformats.org/officeDocument/2006/relationships/hyperlink" Target="https://doi.org/10.2307/j.ctv26071r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ice.org.uk/guidance/ng26/chapter/Context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acamh.onlinelibrary.wiley.com/doi/10.1111/j.1469-7610.1995.tb02314.x" TargetMode="External"/><Relationship Id="rId2" Type="http://schemas.openxmlformats.org/officeDocument/2006/relationships/hyperlink" Target="https://learning.nspcc.org.uk/child-health-development/attachment-early-year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jstor.org/stable/i2491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98584" y="2946540"/>
            <a:ext cx="7663105" cy="964919"/>
          </a:xfrm>
        </p:spPr>
        <p:txBody>
          <a:bodyPr>
            <a:normAutofit fontScale="90000"/>
          </a:bodyPr>
          <a:lstStyle/>
          <a:p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Psychology in Health and Social care  </a:t>
            </a:r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LCHS4010</a:t>
            </a:r>
            <a:br>
              <a:rPr lang="en-US" sz="2800" b="1" spc="-10" dirty="0"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</a:br>
            <a:br>
              <a:rPr lang="en-US" sz="2800" b="1" spc="-10" dirty="0"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</a:br>
            <a:r>
              <a:rPr lang="en-US" sz="2700" b="1" spc="-1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Assessment 1:</a:t>
            </a:r>
            <a:r>
              <a:rPr lang="en-GB" sz="2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Bowlby's Attachment Theory to Isaac's Development and Wellbeing</a:t>
            </a:r>
            <a:br>
              <a:rPr lang="en-GB" sz="6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2800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07441" y="3534366"/>
            <a:ext cx="8172338" cy="2846247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Name: Md Saidur Rahman</a:t>
            </a:r>
          </a:p>
          <a:p>
            <a:pPr algn="l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ID: 2515004</a:t>
            </a:r>
          </a:p>
          <a:p>
            <a:pPr algn="l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Programme: Certificate of Higher Education in Health and Social Care	</a:t>
            </a:r>
          </a:p>
          <a:p>
            <a:pPr algn="l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 name: Peace Ukachukwu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074" name="Picture 2" descr="University of wales Logos">
            <a:extLst>
              <a:ext uri="{FF2B5EF4-FFF2-40B4-BE49-F238E27FC236}">
                <a16:creationId xmlns:a16="http://schemas.microsoft.com/office/drawing/2014/main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511" y="-111423"/>
            <a:ext cx="4514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954" y="2466364"/>
            <a:ext cx="10360404" cy="3724712"/>
          </a:xfrm>
        </p:spPr>
        <p:txBody>
          <a:bodyPr numCol="2">
            <a:normAutofit lnSpcReduction="10000"/>
          </a:bodyPr>
          <a:lstStyle/>
          <a:p>
            <a:r>
              <a:rPr lang="en-GB" dirty="0"/>
              <a:t>Introduction</a:t>
            </a:r>
          </a:p>
          <a:p>
            <a:r>
              <a:rPr lang="en-GB" dirty="0"/>
              <a:t> Overview of Bowlby’s Attachment theory</a:t>
            </a:r>
          </a:p>
          <a:p>
            <a:r>
              <a:rPr lang="en-GB" dirty="0"/>
              <a:t>Applying Bowlby’s Theory to Isaac</a:t>
            </a:r>
          </a:p>
          <a:p>
            <a:r>
              <a:rPr lang="en-GB" dirty="0"/>
              <a:t>Disrupted Childcare Arrangements </a:t>
            </a:r>
          </a:p>
          <a:p>
            <a:r>
              <a:rPr lang="en-GB" dirty="0"/>
              <a:t>Disrupted Childcare Arrangements </a:t>
            </a:r>
          </a:p>
          <a:p>
            <a:r>
              <a:rPr lang="en-GB" dirty="0"/>
              <a:t>Effects on Social and Emotional Development </a:t>
            </a:r>
          </a:p>
          <a:p>
            <a:r>
              <a:rPr lang="en-GB" dirty="0"/>
              <a:t>Language Development and Social Interaction </a:t>
            </a:r>
          </a:p>
          <a:p>
            <a:r>
              <a:rPr lang="en-GB" dirty="0"/>
              <a:t>Nature and Nurture Influences</a:t>
            </a:r>
          </a:p>
          <a:p>
            <a:r>
              <a:rPr lang="en-GB" dirty="0"/>
              <a:t>Theory-Informed Support Plan </a:t>
            </a:r>
          </a:p>
          <a:p>
            <a:r>
              <a:rPr lang="en-GB" dirty="0"/>
              <a:t>Critical Evaluation of Bowlby’s Theory</a:t>
            </a:r>
          </a:p>
          <a:p>
            <a:r>
              <a:rPr lang="en-GB" dirty="0"/>
              <a:t>Conclusion </a:t>
            </a:r>
          </a:p>
          <a:p>
            <a:r>
              <a:rPr lang="en-GB" dirty="0"/>
              <a:t>Referencing </a:t>
            </a:r>
          </a:p>
        </p:txBody>
      </p:sp>
    </p:spTree>
    <p:extLst>
      <p:ext uri="{BB962C8B-B14F-4D97-AF65-F5344CB8AC3E}">
        <p14:creationId xmlns:p14="http://schemas.microsoft.com/office/powerpoint/2010/main" val="2166306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4868F7E-275E-2C6F-9A33-B7EAEC35B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Introduction</a:t>
            </a:r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0C1FB28-D0BD-5ACA-757D-BDCBE6E44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Isaac is a four-years-old child lives in London, and he attends a children centre.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Caseworkers have identified emotional, social, and language difficulties, including separation anxiety, withdrawal from peers, and delayed language development.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This presentation will apply Bowlby's Attachment Theory to evaluate how Isaac's early experiences may have impacted his development and wellbeing.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The presentation will also contemplate nature and nurture influences and propose evidence-based interventions appropriate for an early years setting.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930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F6E7E-C64D-FBAD-EE1F-2A16ED2FF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671889"/>
            <a:ext cx="9601196" cy="928311"/>
          </a:xfrm>
        </p:spPr>
        <p:txBody>
          <a:bodyPr>
            <a:normAutofit/>
          </a:bodyPr>
          <a:lstStyle/>
          <a:p>
            <a:r>
              <a:rPr lang="en-GB" sz="4000" dirty="0"/>
              <a:t>Overview of 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070AB-3175-54A7-6C95-E42A02F113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1458686"/>
            <a:ext cx="9601196" cy="5094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According to John Bowlby (1969) children are biologically programmed to form sturdy emotional ties with their primary caregiver because attachment promotes survival and security.</a:t>
            </a:r>
          </a:p>
          <a:p>
            <a:pPr marL="0" indent="0">
              <a:buNone/>
            </a:pPr>
            <a:r>
              <a:rPr lang="en-GB" sz="2000" b="1" dirty="0"/>
              <a:t>Key Concept</a:t>
            </a:r>
          </a:p>
          <a:p>
            <a:r>
              <a:rPr lang="en-GB" sz="2000" dirty="0"/>
              <a:t>Attachment is an innate biological need</a:t>
            </a:r>
          </a:p>
          <a:p>
            <a:r>
              <a:rPr lang="en-GB" sz="2000" dirty="0"/>
              <a:t>Children seek proximity to caregivers when distressed.</a:t>
            </a:r>
          </a:p>
          <a:p>
            <a:r>
              <a:rPr lang="en-GB" dirty="0"/>
              <a:t>A secure caregiver acts as a "secure base" from which children can explore the world.</a:t>
            </a:r>
          </a:p>
          <a:p>
            <a:r>
              <a:rPr lang="en-GB" dirty="0"/>
              <a:t>Early relationships create an "Internal Working Model" that influences future relationships.</a:t>
            </a:r>
          </a:p>
          <a:p>
            <a:r>
              <a:rPr lang="en-GB" dirty="0"/>
              <a:t>Disrupted attachment may result in emotional and behavioural difficulties.</a:t>
            </a:r>
          </a:p>
          <a:p>
            <a:pPr marL="0" indent="0" algn="r">
              <a:buNone/>
            </a:pPr>
            <a:r>
              <a:rPr lang="en-GB" sz="1400" dirty="0"/>
              <a:t>(Bowlby,1969; Bowlby,1988; McLeod, 2025)</a:t>
            </a:r>
          </a:p>
        </p:txBody>
      </p:sp>
    </p:spTree>
    <p:extLst>
      <p:ext uri="{BB962C8B-B14F-4D97-AF65-F5344CB8AC3E}">
        <p14:creationId xmlns:p14="http://schemas.microsoft.com/office/powerpoint/2010/main" val="61267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581AA-A148-11CF-1A61-96795F895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Bowlby’s Theory is Appropriate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77BDF-8CA5-9D21-3B7A-8AC6F1234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1"/>
            <a:ext cx="9601196" cy="353362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Isaac demonstrates</a:t>
            </a:r>
          </a:p>
          <a:p>
            <a:pPr lvl="0"/>
            <a:r>
              <a:rPr lang="en-GB" dirty="0"/>
              <a:t>separation anxiety</a:t>
            </a:r>
          </a:p>
          <a:p>
            <a:pPr lvl="0"/>
            <a:r>
              <a:rPr lang="en-GB" dirty="0"/>
              <a:t>clinginess</a:t>
            </a:r>
          </a:p>
          <a:p>
            <a:pPr lvl="0"/>
            <a:r>
              <a:rPr lang="en-GB" dirty="0"/>
              <a:t>withdrawal</a:t>
            </a:r>
          </a:p>
          <a:p>
            <a:pPr lvl="0"/>
            <a:r>
              <a:rPr lang="en-GB" dirty="0"/>
              <a:t>emotional distress</a:t>
            </a:r>
          </a:p>
          <a:p>
            <a:pPr marL="0" indent="0">
              <a:buNone/>
            </a:pPr>
            <a:r>
              <a:rPr lang="en-GB" dirty="0"/>
              <a:t>These behaviours suggest attachment-related difficulties that Bowlby's theory helps explain.</a:t>
            </a:r>
          </a:p>
          <a:p>
            <a:pPr marL="0" indent="0" algn="r">
              <a:buNone/>
            </a:pPr>
            <a:r>
              <a:rPr lang="en-GB" dirty="0"/>
              <a:t>(Bowlby,1969; Bowlby,1988; McLeod, 2025)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0457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DBCA-F0D9-F6ED-7854-2242235FC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574" y="612018"/>
            <a:ext cx="9601196" cy="1303867"/>
          </a:xfrm>
        </p:spPr>
        <p:txBody>
          <a:bodyPr/>
          <a:lstStyle/>
          <a:p>
            <a:r>
              <a:rPr lang="en-GB" dirty="0"/>
              <a:t>Applying Bowlby’s Theory to Isaac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DDC64-D202-000C-CBFA-FACE65DC0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6544" y="2034418"/>
            <a:ext cx="9601196" cy="3778554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5000" dirty="0"/>
              <a:t>Isaac's mother experiences post-natal depression and limited social support.</a:t>
            </a:r>
          </a:p>
          <a:p>
            <a:pPr marL="0" indent="0">
              <a:buNone/>
            </a:pPr>
            <a:r>
              <a:rPr lang="en-GB" sz="5000" dirty="0"/>
              <a:t>Research indicates that maternal depression can reduce parental responsiveness and emotional availability, affecting attachment security.</a:t>
            </a:r>
          </a:p>
          <a:p>
            <a:pPr marL="0" indent="0">
              <a:buNone/>
            </a:pPr>
            <a:r>
              <a:rPr lang="en-GB" sz="5000" dirty="0"/>
              <a:t>If a caregiver struggles to respond consistently to a child's emotional needs, insecure attachment may develop.</a:t>
            </a:r>
          </a:p>
          <a:p>
            <a:pPr marL="0" indent="0">
              <a:buNone/>
            </a:pPr>
            <a:r>
              <a:rPr lang="en-GB" sz="5000" b="1" dirty="0"/>
              <a:t>Potential Impact on Isaac</a:t>
            </a:r>
          </a:p>
          <a:p>
            <a:r>
              <a:rPr lang="en-GB" sz="5000" dirty="0"/>
              <a:t>Increased anxiety</a:t>
            </a:r>
          </a:p>
          <a:p>
            <a:r>
              <a:rPr lang="en-GB" sz="5000" dirty="0"/>
              <a:t>Emotional insecurity</a:t>
            </a:r>
          </a:p>
          <a:p>
            <a:r>
              <a:rPr lang="en-GB" sz="5000" dirty="0"/>
              <a:t>Dependency on mother </a:t>
            </a:r>
          </a:p>
          <a:p>
            <a:r>
              <a:rPr lang="en-GB" sz="5000" dirty="0"/>
              <a:t>Difficulties with self-regulation</a:t>
            </a:r>
          </a:p>
          <a:p>
            <a:pPr marL="0" indent="0" algn="r">
              <a:buNone/>
            </a:pPr>
            <a:r>
              <a:rPr lang="en-GB" dirty="0"/>
              <a:t>(Bowlby, 1988; NSPCC,2021)</a:t>
            </a:r>
          </a:p>
        </p:txBody>
      </p:sp>
    </p:spTree>
    <p:extLst>
      <p:ext uri="{BB962C8B-B14F-4D97-AF65-F5344CB8AC3E}">
        <p14:creationId xmlns:p14="http://schemas.microsoft.com/office/powerpoint/2010/main" val="1188552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E2679-E75A-F640-C8EE-F9C1B8543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688218"/>
            <a:ext cx="9601196" cy="552753"/>
          </a:xfrm>
        </p:spPr>
        <p:txBody>
          <a:bodyPr>
            <a:normAutofit fontScale="90000"/>
          </a:bodyPr>
          <a:lstStyle/>
          <a:p>
            <a:r>
              <a:rPr lang="en-GB" dirty="0"/>
              <a:t>Disrupted Childcare Arrangements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77729-B00A-0E53-7E9C-EE2ABB1F0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471" y="1409700"/>
            <a:ext cx="10091057" cy="42944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dirty="0"/>
              <a:t>Isaac has experienced disrupted childcare during the past two years.</a:t>
            </a:r>
          </a:p>
          <a:p>
            <a:pPr marL="0" indent="0">
              <a:buNone/>
            </a:pPr>
            <a:r>
              <a:rPr lang="en-GB" sz="2200" dirty="0"/>
              <a:t>Bowlby argued that repeated changes in caregivers may impair attachment formation because children benefit from consistent, predictable caregiving.</a:t>
            </a:r>
          </a:p>
          <a:p>
            <a:pPr marL="0" indent="0">
              <a:buNone/>
            </a:pPr>
            <a:r>
              <a:rPr lang="en-GB" sz="2200" b="1" dirty="0"/>
              <a:t>Impact on development </a:t>
            </a:r>
          </a:p>
          <a:p>
            <a:r>
              <a:rPr lang="en-GB" sz="2200" dirty="0"/>
              <a:t>Difficulty trusting adults </a:t>
            </a:r>
          </a:p>
          <a:p>
            <a:r>
              <a:rPr lang="en-GB" sz="2200" dirty="0"/>
              <a:t>Distress during separation</a:t>
            </a:r>
          </a:p>
          <a:p>
            <a:r>
              <a:rPr lang="en-GB" sz="2200" dirty="0"/>
              <a:t>Reduced confidence</a:t>
            </a:r>
          </a:p>
          <a:p>
            <a:r>
              <a:rPr lang="en-GB" sz="2200" dirty="0"/>
              <a:t>Increased dependence on familiar caregiver</a:t>
            </a:r>
          </a:p>
          <a:p>
            <a:pPr marL="0" indent="0">
              <a:buNone/>
            </a:pPr>
            <a:r>
              <a:rPr lang="en-GB" sz="2200" dirty="0"/>
              <a:t>NICE (2015) identifies repeated caregiver changes as a significant contributor to attachment difficulties</a:t>
            </a:r>
          </a:p>
          <a:p>
            <a:pPr marL="0" indent="0" algn="r">
              <a:buNone/>
            </a:pPr>
            <a:r>
              <a:rPr lang="en-GB" dirty="0"/>
              <a:t>(Bowlby,1969; NICE,2015)</a:t>
            </a:r>
          </a:p>
        </p:txBody>
      </p:sp>
    </p:spTree>
    <p:extLst>
      <p:ext uri="{BB962C8B-B14F-4D97-AF65-F5344CB8AC3E}">
        <p14:creationId xmlns:p14="http://schemas.microsoft.com/office/powerpoint/2010/main" val="1399415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BC1F3-26C3-7D16-58E8-3895A4491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4774" y="408215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dirty="0"/>
              <a:t>Effects on Social and Emotional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2057E-DD12-DA7F-180E-A4DC03EAB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1712082"/>
            <a:ext cx="9601196" cy="4629151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6200" dirty="0"/>
              <a:t>Isaac is:</a:t>
            </a:r>
          </a:p>
          <a:p>
            <a:r>
              <a:rPr lang="en-GB" sz="6200" dirty="0"/>
              <a:t>Quiet during play</a:t>
            </a:r>
          </a:p>
          <a:p>
            <a:r>
              <a:rPr lang="en-GB" sz="6200" dirty="0"/>
              <a:t>Withdrawn from peers</a:t>
            </a:r>
          </a:p>
          <a:p>
            <a:r>
              <a:rPr lang="en-GB" sz="6200" dirty="0"/>
              <a:t>Reluctant to joins group activities</a:t>
            </a:r>
          </a:p>
          <a:p>
            <a:pPr marL="0" indent="0">
              <a:buNone/>
            </a:pPr>
            <a:r>
              <a:rPr lang="en-GB" sz="6200" dirty="0"/>
              <a:t>According to Bowlby's Internal Working Model, children develop beliefs about themselves, and others based on early attachment experiences.</a:t>
            </a:r>
          </a:p>
          <a:p>
            <a:pPr marL="0" indent="0">
              <a:buNone/>
            </a:pPr>
            <a:r>
              <a:rPr lang="en-GB" sz="6200" dirty="0"/>
              <a:t>If attachment is insecure, children may perceive:</a:t>
            </a:r>
          </a:p>
          <a:p>
            <a:r>
              <a:rPr lang="en-GB" sz="6200" dirty="0"/>
              <a:t>themselves as unworthy of support</a:t>
            </a:r>
          </a:p>
          <a:p>
            <a:r>
              <a:rPr lang="en-GB" sz="6200" dirty="0"/>
              <a:t>others as unreliable or unavailable</a:t>
            </a:r>
          </a:p>
          <a:p>
            <a:pPr marL="0" indent="0">
              <a:buNone/>
            </a:pPr>
            <a:r>
              <a:rPr lang="en-GB" sz="6200" dirty="0"/>
              <a:t>Thia may explain Isaac’s social withdrawal and reluctance to engage with peers </a:t>
            </a:r>
          </a:p>
          <a:p>
            <a:pPr marL="0" indent="0" algn="r">
              <a:buNone/>
            </a:pPr>
            <a:r>
              <a:rPr lang="en-GB" sz="4500" dirty="0"/>
              <a:t>(Bowlby, 1969; McLeod, 2025)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1763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22C54-D986-D2F4-B9FB-5DD33ACAF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Language Development and Social Interaction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D3A92-3456-D015-0272-D5DE389F0B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1"/>
            <a:ext cx="9601196" cy="363159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Isaac shows delays in language development.</a:t>
            </a:r>
          </a:p>
          <a:p>
            <a:pPr marL="0" indent="0">
              <a:buNone/>
            </a:pPr>
            <a:r>
              <a:rPr lang="en-GB" dirty="0"/>
              <a:t>Although Bowlby's theory focuses primarily on emotional development, attachment quality influences communication opportunities.</a:t>
            </a:r>
          </a:p>
          <a:p>
            <a:pPr marL="0" indent="0">
              <a:buNone/>
            </a:pPr>
            <a:r>
              <a:rPr lang="en-GB" dirty="0"/>
              <a:t>Children with secure attachments often experience:</a:t>
            </a:r>
          </a:p>
          <a:p>
            <a:r>
              <a:rPr lang="en-GB" dirty="0"/>
              <a:t>Greater verbal interaction</a:t>
            </a:r>
          </a:p>
          <a:p>
            <a:r>
              <a:rPr lang="en-GB" dirty="0"/>
              <a:t>More responsive communication</a:t>
            </a:r>
          </a:p>
          <a:p>
            <a:r>
              <a:rPr lang="en-GB" dirty="0"/>
              <a:t>Richer language environments</a:t>
            </a:r>
          </a:p>
          <a:p>
            <a:pPr marL="0" indent="0">
              <a:buNone/>
            </a:pPr>
            <a:r>
              <a:rPr lang="en-GB" dirty="0"/>
              <a:t>Frequent changes in childcare and limited social interaction may have reduced Isaac's opportunities to develop communication skills.</a:t>
            </a:r>
          </a:p>
          <a:p>
            <a:pPr marL="0" indent="0" algn="r">
              <a:buNone/>
            </a:pPr>
            <a:r>
              <a:rPr lang="en-GB" dirty="0"/>
              <a:t>(Bowlby, 1988; NSPCC,  2021)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982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34DCA-E0C3-CEEA-F782-56424074C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330198"/>
            <a:ext cx="9601196" cy="1303867"/>
          </a:xfrm>
        </p:spPr>
        <p:txBody>
          <a:bodyPr/>
          <a:lstStyle/>
          <a:p>
            <a:r>
              <a:rPr lang="en-GB" dirty="0"/>
              <a:t>Nature and Nurture Influences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709A5-DE45-1981-A991-72C9AC93E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1634065"/>
            <a:ext cx="9601196" cy="4984449"/>
          </a:xfrm>
        </p:spPr>
        <p:txBody>
          <a:bodyPr numCol="2"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b="1" dirty="0"/>
              <a:t>Nature </a:t>
            </a:r>
          </a:p>
          <a:p>
            <a:pPr marL="0" indent="0">
              <a:buNone/>
            </a:pPr>
            <a:r>
              <a:rPr lang="en-GB" sz="8000" dirty="0"/>
              <a:t>Biological factors may include:</a:t>
            </a:r>
          </a:p>
          <a:p>
            <a:r>
              <a:rPr lang="en-GB" sz="8000" dirty="0"/>
              <a:t>Temperament</a:t>
            </a:r>
          </a:p>
          <a:p>
            <a:r>
              <a:rPr lang="en-GB" sz="8000" dirty="0"/>
              <a:t>Genetic predispositions</a:t>
            </a:r>
          </a:p>
          <a:p>
            <a:r>
              <a:rPr lang="en-GB" sz="8000" dirty="0"/>
              <a:t>Neurological development</a:t>
            </a:r>
          </a:p>
          <a:p>
            <a:pPr marL="0" indent="0">
              <a:buNone/>
            </a:pPr>
            <a:r>
              <a:rPr lang="en-GB" sz="8000" dirty="0"/>
              <a:t>Some children naturally exhibit higher levels of anxiety or sensitivity.</a:t>
            </a:r>
          </a:p>
          <a:p>
            <a:pPr marL="0" indent="0">
              <a:buNone/>
            </a:pPr>
            <a:endParaRPr lang="en-GB" sz="8000" b="1" dirty="0"/>
          </a:p>
          <a:p>
            <a:pPr marL="0" indent="0">
              <a:buNone/>
            </a:pPr>
            <a:endParaRPr lang="en-GB" sz="8000" b="1" dirty="0"/>
          </a:p>
          <a:p>
            <a:pPr marL="0" indent="0">
              <a:buNone/>
            </a:pPr>
            <a:endParaRPr lang="en-GB" sz="8000" b="1" dirty="0"/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endParaRPr lang="en-GB" sz="8000" b="1" dirty="0"/>
          </a:p>
          <a:p>
            <a:pPr marL="0" indent="0">
              <a:buNone/>
            </a:pPr>
            <a:endParaRPr lang="en-GB" sz="8000" b="1" dirty="0"/>
          </a:p>
          <a:p>
            <a:pPr marL="0" indent="0">
              <a:buNone/>
            </a:pPr>
            <a:r>
              <a:rPr lang="en-GB" sz="8000" b="1" dirty="0"/>
              <a:t>Nurture</a:t>
            </a:r>
          </a:p>
          <a:p>
            <a:pPr marL="0" indent="0">
              <a:buNone/>
            </a:pPr>
            <a:r>
              <a:rPr lang="en-GB" sz="8000" dirty="0"/>
              <a:t>Environmental influences include;</a:t>
            </a:r>
          </a:p>
          <a:p>
            <a:r>
              <a:rPr lang="en-GB" sz="8000" dirty="0"/>
              <a:t>Mother’s post-natal depression</a:t>
            </a:r>
          </a:p>
          <a:p>
            <a:r>
              <a:rPr lang="en-GB" sz="8000" dirty="0"/>
              <a:t>Disrupted childcare</a:t>
            </a:r>
          </a:p>
          <a:p>
            <a:r>
              <a:rPr lang="en-GB" sz="8000" dirty="0"/>
              <a:t>Relocation to London</a:t>
            </a:r>
          </a:p>
          <a:p>
            <a:r>
              <a:rPr lang="en-GB" sz="8000" dirty="0"/>
              <a:t>Limited social support </a:t>
            </a:r>
          </a:p>
          <a:p>
            <a:r>
              <a:rPr lang="en-GB" sz="8000" dirty="0"/>
              <a:t>Inconsistent social experiences </a:t>
            </a:r>
          </a:p>
          <a:p>
            <a:pPr marL="0" indent="0">
              <a:buNone/>
            </a:pPr>
            <a:r>
              <a:rPr lang="en-GB" sz="8000" dirty="0"/>
              <a:t>A contemporary perspective suggests that development results from interactions between biological and environmental factors.</a:t>
            </a:r>
          </a:p>
          <a:p>
            <a:pPr marL="0" indent="0" algn="r">
              <a:buNone/>
            </a:pPr>
            <a:r>
              <a:rPr lang="en-GB" sz="5600" dirty="0"/>
              <a:t>(Bowlby, 1969; Bronfenbrenner, 1979</a:t>
            </a:r>
            <a:r>
              <a:rPr lang="en-GB" sz="4000" dirty="0"/>
              <a:t>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6024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E302A-B99F-02D1-393B-E7AE92E42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688" y="492274"/>
            <a:ext cx="9601196" cy="1303867"/>
          </a:xfrm>
        </p:spPr>
        <p:txBody>
          <a:bodyPr/>
          <a:lstStyle/>
          <a:p>
            <a:r>
              <a:rPr lang="en-GB" dirty="0"/>
              <a:t>Theory-Informed Support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2FD18-E299-B146-8632-3B904C74BA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688" y="2103119"/>
            <a:ext cx="4718304" cy="391668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1. Attachment-Based Key Person Approach</a:t>
            </a:r>
          </a:p>
          <a:p>
            <a:pPr marL="0" indent="0">
              <a:buNone/>
            </a:pPr>
            <a:r>
              <a:rPr lang="en-GB" dirty="0"/>
              <a:t>Assign a consistent key worker.</a:t>
            </a:r>
          </a:p>
          <a:p>
            <a:pPr marL="0" indent="0">
              <a:buNone/>
            </a:pPr>
            <a:r>
              <a:rPr lang="en-GB" dirty="0"/>
              <a:t>Purpose:</a:t>
            </a:r>
          </a:p>
          <a:p>
            <a:r>
              <a:rPr lang="en-GB" dirty="0"/>
              <a:t>Build trust </a:t>
            </a:r>
          </a:p>
          <a:p>
            <a:r>
              <a:rPr lang="en-GB" dirty="0"/>
              <a:t>Provide Emotional Security</a:t>
            </a:r>
          </a:p>
          <a:p>
            <a:r>
              <a:rPr lang="en-GB" dirty="0"/>
              <a:t>Reduce anxiety</a:t>
            </a:r>
          </a:p>
          <a:p>
            <a:pPr marL="0" indent="0">
              <a:buNone/>
            </a:pPr>
            <a:r>
              <a:rPr lang="en-GB" dirty="0"/>
              <a:t>Key worker becomes a secure base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6CBE15-F622-2E3C-8B9E-7F40B1E8CA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60580" y="2103119"/>
            <a:ext cx="4718304" cy="370985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2. Parent Support Programme</a:t>
            </a:r>
          </a:p>
          <a:p>
            <a:pPr marL="0" indent="0">
              <a:buNone/>
            </a:pPr>
            <a:r>
              <a:rPr lang="en-GB" dirty="0"/>
              <a:t>Provide;</a:t>
            </a:r>
          </a:p>
          <a:p>
            <a:r>
              <a:rPr lang="en-GB" dirty="0"/>
              <a:t>Parenting support</a:t>
            </a:r>
          </a:p>
          <a:p>
            <a:r>
              <a:rPr lang="en-GB" dirty="0"/>
              <a:t>Mental health referrals</a:t>
            </a:r>
          </a:p>
          <a:p>
            <a:r>
              <a:rPr lang="en-GB" dirty="0"/>
              <a:t>Family support service </a:t>
            </a:r>
          </a:p>
          <a:p>
            <a:pPr marL="0" indent="0">
              <a:buNone/>
            </a:pPr>
            <a:r>
              <a:rPr lang="en-GB" dirty="0"/>
              <a:t>Purpose:</a:t>
            </a:r>
          </a:p>
          <a:p>
            <a:r>
              <a:rPr lang="en-GB" dirty="0"/>
              <a:t>Improve parent-child interaction</a:t>
            </a:r>
          </a:p>
          <a:p>
            <a:r>
              <a:rPr lang="en-GB" dirty="0"/>
              <a:t>Increase caregiver responsiveness</a:t>
            </a:r>
          </a:p>
          <a:p>
            <a:pPr marL="0" indent="0">
              <a:buNone/>
            </a:pPr>
            <a:r>
              <a:rPr lang="en-GB" dirty="0"/>
              <a:t>Responsive caregiving strengthens attachment security.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96394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DCE41-5CEA-97B4-6086-EAC808BA8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2352" y="470504"/>
            <a:ext cx="9601196" cy="1303867"/>
          </a:xfrm>
        </p:spPr>
        <p:txBody>
          <a:bodyPr/>
          <a:lstStyle/>
          <a:p>
            <a:r>
              <a:rPr lang="en-GB" dirty="0"/>
              <a:t>Theory-Informed Support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E5ED4-E6EC-F83D-76BA-C8E19C1B80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8453" y="2037806"/>
            <a:ext cx="4718304" cy="3731622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4200" b="1" dirty="0"/>
              <a:t>3. Play-Based Learning </a:t>
            </a:r>
          </a:p>
          <a:p>
            <a:pPr marL="0" indent="0">
              <a:buNone/>
            </a:pPr>
            <a:r>
              <a:rPr lang="en-GB" sz="4200" dirty="0"/>
              <a:t>Use:</a:t>
            </a:r>
          </a:p>
          <a:p>
            <a:r>
              <a:rPr lang="en-GB" sz="4200" dirty="0"/>
              <a:t>Child-led play</a:t>
            </a:r>
          </a:p>
          <a:p>
            <a:r>
              <a:rPr lang="en-GB" sz="4200" dirty="0"/>
              <a:t>Small group play activities </a:t>
            </a:r>
          </a:p>
          <a:p>
            <a:r>
              <a:rPr lang="en-GB" sz="4200" dirty="0"/>
              <a:t>Nurturing relationship</a:t>
            </a:r>
          </a:p>
          <a:p>
            <a:pPr marL="0" indent="0">
              <a:buNone/>
            </a:pPr>
            <a:r>
              <a:rPr lang="en-GB" sz="4200" dirty="0"/>
              <a:t>Purpose:</a:t>
            </a:r>
          </a:p>
          <a:p>
            <a:r>
              <a:rPr lang="en-GB" sz="4200" dirty="0"/>
              <a:t>Develop confidence</a:t>
            </a:r>
          </a:p>
          <a:p>
            <a:r>
              <a:rPr lang="en-GB" sz="4200" dirty="0"/>
              <a:t>Enhance social interaction</a:t>
            </a:r>
          </a:p>
          <a:p>
            <a:pPr marL="0" indent="0">
              <a:buNone/>
            </a:pPr>
            <a:r>
              <a:rPr lang="en-GB" sz="4200" dirty="0"/>
              <a:t>Secure relationships encourage exploration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FD9E38-B7F3-B79C-6691-082AA73037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5244" y="2005149"/>
            <a:ext cx="4718304" cy="42214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4. Language-Rich Environment </a:t>
            </a:r>
          </a:p>
          <a:p>
            <a:pPr marL="0" indent="0">
              <a:buNone/>
            </a:pPr>
            <a:r>
              <a:rPr lang="en-GB" sz="2000" dirty="0"/>
              <a:t>Support language through:</a:t>
            </a:r>
          </a:p>
          <a:p>
            <a:r>
              <a:rPr lang="en-GB" sz="2000" dirty="0"/>
              <a:t>Storytelling </a:t>
            </a:r>
          </a:p>
          <a:p>
            <a:r>
              <a:rPr lang="en-GB" sz="2000" dirty="0"/>
              <a:t>Singing </a:t>
            </a:r>
          </a:p>
          <a:p>
            <a:r>
              <a:rPr lang="en-GB" sz="2000" dirty="0"/>
              <a:t>Conversation</a:t>
            </a:r>
          </a:p>
          <a:p>
            <a:r>
              <a:rPr lang="en-GB" sz="2000" dirty="0"/>
              <a:t>Shared reading </a:t>
            </a:r>
          </a:p>
          <a:p>
            <a:pPr marL="0" indent="0">
              <a:buNone/>
            </a:pPr>
            <a:r>
              <a:rPr lang="en-GB" sz="2000" dirty="0"/>
              <a:t>Purpose:</a:t>
            </a:r>
          </a:p>
          <a:p>
            <a:r>
              <a:rPr lang="en-GB" sz="2000" dirty="0"/>
              <a:t>Improve communication skill</a:t>
            </a:r>
          </a:p>
          <a:p>
            <a:r>
              <a:rPr lang="en-GB" sz="2000" dirty="0"/>
              <a:t>Promote social participation</a:t>
            </a:r>
          </a:p>
        </p:txBody>
      </p:sp>
    </p:spTree>
    <p:extLst>
      <p:ext uri="{BB962C8B-B14F-4D97-AF65-F5344CB8AC3E}">
        <p14:creationId xmlns:p14="http://schemas.microsoft.com/office/powerpoint/2010/main" val="38854742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E4E2A-587A-BDDE-8644-7810B4071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Theory-Informed Support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F6D0D-CCE6-54A0-1263-A1E81205252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5. Multi-Agency Working</a:t>
            </a:r>
          </a:p>
          <a:p>
            <a:pPr marL="0" indent="0">
              <a:buNone/>
            </a:pPr>
            <a:r>
              <a:rPr lang="en-GB" sz="2000" dirty="0"/>
              <a:t>Collaborate with:</a:t>
            </a:r>
          </a:p>
          <a:p>
            <a:r>
              <a:rPr lang="en-GB" sz="2000" dirty="0"/>
              <a:t>Speech and Language Therapy(SALT)</a:t>
            </a:r>
          </a:p>
          <a:p>
            <a:r>
              <a:rPr lang="en-GB" sz="2000" dirty="0"/>
              <a:t>Health visitor </a:t>
            </a:r>
          </a:p>
          <a:p>
            <a:r>
              <a:rPr lang="en-GB" sz="2000" dirty="0"/>
              <a:t>GP</a:t>
            </a:r>
          </a:p>
          <a:p>
            <a:r>
              <a:rPr lang="en-GB" sz="2000" dirty="0"/>
              <a:t>Family Support Team</a:t>
            </a:r>
          </a:p>
          <a:p>
            <a:r>
              <a:rPr lang="en-GB" sz="2000" dirty="0"/>
              <a:t>Early Help Service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08CF54-A078-A1F9-80FF-6B6C0D4D34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Purpose:</a:t>
            </a:r>
          </a:p>
          <a:p>
            <a:r>
              <a:rPr lang="en-GB" sz="2000" dirty="0"/>
              <a:t>Coordinated holistic support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000" dirty="0"/>
              <a:t>(NICE, 2015; NSPCC, 2021)</a:t>
            </a:r>
          </a:p>
          <a:p>
            <a:pPr marL="0" indent="0" algn="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2316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EF765-B3DC-4F86-6BF5-C78B48541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8830" y="982133"/>
            <a:ext cx="9601196" cy="1303867"/>
          </a:xfrm>
        </p:spPr>
        <p:txBody>
          <a:bodyPr/>
          <a:lstStyle/>
          <a:p>
            <a:r>
              <a:rPr lang="en-GB" dirty="0"/>
              <a:t>Critical Evaluation of Bowlby’s 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0E1B19-30F1-EA9D-0732-69CFFE8F70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Strengths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901CC6-156C-5DCE-1A79-07FB3D086D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400" y="3243263"/>
            <a:ext cx="4718304" cy="2390094"/>
          </a:xfrm>
        </p:spPr>
        <p:txBody>
          <a:bodyPr>
            <a:noAutofit/>
          </a:bodyPr>
          <a:lstStyle/>
          <a:p>
            <a:r>
              <a:rPr lang="en-GB" sz="2000" dirty="0"/>
              <a:t>Highlights the importance of early relationships.</a:t>
            </a:r>
          </a:p>
          <a:p>
            <a:r>
              <a:rPr lang="en-GB" sz="2000" dirty="0"/>
              <a:t>Supported by substantial research evidence.</a:t>
            </a:r>
          </a:p>
          <a:p>
            <a:r>
              <a:rPr lang="en-GB" sz="2000" dirty="0"/>
              <a:t>Influenced modern childcare and early years practice.</a:t>
            </a:r>
          </a:p>
          <a:p>
            <a:r>
              <a:rPr lang="en-GB" sz="2000" dirty="0"/>
              <a:t>Useful for understanding emotional and behavioural difficulties.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6D8F96-AC82-F88D-8045-434B0A0D44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Limitation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199009-9F02-BFBE-5AAE-E0D6ECFCBE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Overemphasises the mother's role.</a:t>
            </a:r>
          </a:p>
          <a:p>
            <a:r>
              <a:rPr lang="en-GB" dirty="0"/>
              <a:t>May underestimate multiple attachments.</a:t>
            </a:r>
          </a:p>
          <a:p>
            <a:r>
              <a:rPr lang="en-GB" dirty="0"/>
              <a:t>Cultural bias towards Western family structures.</a:t>
            </a:r>
          </a:p>
          <a:p>
            <a:r>
              <a:rPr lang="en-GB" dirty="0"/>
              <a:t>Does not fully explain cognitive or language development.</a:t>
            </a:r>
          </a:p>
          <a:p>
            <a:pPr marL="0" indent="0" algn="r">
              <a:buNone/>
            </a:pPr>
            <a:r>
              <a:rPr lang="en-GB" dirty="0"/>
              <a:t>(Rutter, 1995; Schaffer &amp; Emerson, 1964)</a:t>
            </a:r>
          </a:p>
          <a:p>
            <a:pPr marL="0" indent="0" algn="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66360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1A545-5199-9714-EFB6-0491329B9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0" y="982133"/>
            <a:ext cx="8931729" cy="1124254"/>
          </a:xfrm>
        </p:spPr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44F73-9DD8-D495-CBDF-5FB2A68FA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334986"/>
            <a:ext cx="9601196" cy="4212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Bowlby's Attachment Theory provides a valuable framework for understanding Isaac's emotional, social and behavioural difficulties.</a:t>
            </a:r>
          </a:p>
          <a:p>
            <a:pPr marL="0" indent="0">
              <a:buNone/>
            </a:pPr>
            <a:r>
              <a:rPr lang="en-GB" sz="2000" dirty="0"/>
              <a:t>His experience of </a:t>
            </a:r>
          </a:p>
          <a:p>
            <a:r>
              <a:rPr lang="en-GB" sz="2000" dirty="0"/>
              <a:t>Maternal mental health difficulties </a:t>
            </a:r>
          </a:p>
          <a:p>
            <a:r>
              <a:rPr lang="en-GB" sz="2000" dirty="0"/>
              <a:t>Disrupted childcare</a:t>
            </a:r>
          </a:p>
          <a:p>
            <a:r>
              <a:rPr lang="en-GB" sz="2000" dirty="0"/>
              <a:t>Limited social support </a:t>
            </a:r>
          </a:p>
          <a:p>
            <a:r>
              <a:rPr lang="en-GB" sz="2000" dirty="0"/>
              <a:t>may have affected attachment security and subsequent development.</a:t>
            </a:r>
          </a:p>
          <a:p>
            <a:r>
              <a:rPr lang="en-GB" sz="2000" dirty="0"/>
              <a:t>Attachment-informed interventions involving parents, early years practitioners and multi-agency professionals can help improve Isaac's emotional wellbeing, social competence and language development.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982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1DEFE-5E18-DC9A-BA95-3896C61B4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EB096-64E7-D573-473F-FCFA6AEB3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566282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4200" dirty="0"/>
              <a:t>Bowlby, J. (1969) </a:t>
            </a:r>
            <a:r>
              <a:rPr lang="en-GB" sz="4200" i="1" dirty="0"/>
              <a:t>Attachment and Loss: Volume 1: Attachment</a:t>
            </a:r>
            <a:r>
              <a:rPr lang="en-GB" sz="4200" dirty="0"/>
              <a:t>. London: Penguin.</a:t>
            </a:r>
          </a:p>
          <a:p>
            <a:pPr marL="0" indent="0">
              <a:buNone/>
            </a:pPr>
            <a:r>
              <a:rPr lang="en-GB" sz="4200" dirty="0"/>
              <a:t>Bowlby, J. (1988) </a:t>
            </a:r>
            <a:r>
              <a:rPr lang="en-GB" sz="4200" i="1" dirty="0"/>
              <a:t>A Secure Base: Parent-Child Attachment and Healthy Human Development</a:t>
            </a:r>
            <a:r>
              <a:rPr lang="en-GB" sz="4200" dirty="0"/>
              <a:t>. London: Routledge.</a:t>
            </a:r>
          </a:p>
          <a:p>
            <a:pPr marL="0" indent="0">
              <a:buNone/>
            </a:pPr>
            <a:r>
              <a:rPr lang="en-GB" sz="4200" dirty="0"/>
              <a:t>Bronfenbrenner, U. (1979) </a:t>
            </a:r>
            <a:r>
              <a:rPr lang="en-GB" sz="4200" i="1" dirty="0"/>
              <a:t>The Ecology of Human Development</a:t>
            </a:r>
            <a:r>
              <a:rPr lang="en-GB" sz="4200" dirty="0"/>
              <a:t>. Cambridge, MA: Harvard University Press. Available at: </a:t>
            </a:r>
            <a:r>
              <a:rPr lang="en-GB" sz="4200" dirty="0">
                <a:hlinkClick r:id="rId2"/>
              </a:rPr>
              <a:t>https://doi.org/10.2307/j.ctv26071r6</a:t>
            </a:r>
            <a:r>
              <a:rPr lang="en-GB" sz="4200" dirty="0"/>
              <a:t> (Accessed: 04/07/2026)</a:t>
            </a:r>
          </a:p>
          <a:p>
            <a:pPr marL="0" indent="0">
              <a:buNone/>
            </a:pPr>
            <a:r>
              <a:rPr lang="en-GB" sz="4200" dirty="0"/>
              <a:t>McLeod, S. (2025) </a:t>
            </a:r>
            <a:r>
              <a:rPr lang="en-GB" sz="4200" i="1" dirty="0"/>
              <a:t>John Bowlby's Attachment Theory</a:t>
            </a:r>
            <a:r>
              <a:rPr lang="en-GB" sz="4200" dirty="0"/>
              <a:t>. Simply Psychology. Available at: </a:t>
            </a:r>
            <a:r>
              <a:rPr lang="en-GB" sz="4200" dirty="0">
                <a:hlinkClick r:id="rId3"/>
              </a:rPr>
              <a:t>John Bowlby's Attachment Theory</a:t>
            </a:r>
            <a:r>
              <a:rPr lang="en-GB" sz="4200" dirty="0"/>
              <a:t> (Accessed: 04/07/2026)</a:t>
            </a:r>
          </a:p>
          <a:p>
            <a:pPr marL="0" indent="0">
              <a:buNone/>
            </a:pPr>
            <a:r>
              <a:rPr lang="en-GB" sz="4200" dirty="0"/>
              <a:t>NICE (2015) </a:t>
            </a:r>
            <a:r>
              <a:rPr lang="en-GB" sz="4200" i="1" dirty="0"/>
              <a:t>Children's Attachment: Attachment in Children and Young People Who Are Adopted from Care, in Care or at High Risk of Going into Care (NG26)</a:t>
            </a:r>
            <a:r>
              <a:rPr lang="en-GB" sz="4200" dirty="0"/>
              <a:t>. Available at: </a:t>
            </a:r>
            <a:r>
              <a:rPr lang="en-GB" sz="4200" dirty="0">
                <a:hlinkClick r:id="rId4"/>
              </a:rPr>
              <a:t>Context | Children’s attachment: attachment in children and young people who are adopted from care, in care or at high risk of going into care | Guidance | NICE</a:t>
            </a:r>
            <a:r>
              <a:rPr lang="en-GB" sz="4200" dirty="0"/>
              <a:t> (Accessed: 04/07/2026)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2333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0BDB3-DC71-2F19-2AA4-A7C24DC95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0264D-14D6-5F6C-4AB5-B1F88F97AD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NSPCC (2021) </a:t>
            </a:r>
            <a:r>
              <a:rPr lang="en-GB" i="1" dirty="0"/>
              <a:t>Attachment and Child Development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Attachment and child development | NSPCC Learning</a:t>
            </a:r>
            <a:r>
              <a:rPr lang="en-GB" dirty="0"/>
              <a:t> (Accessed:04/07/2026)</a:t>
            </a:r>
          </a:p>
          <a:p>
            <a:pPr marL="0" indent="0">
              <a:buNone/>
            </a:pPr>
            <a:r>
              <a:rPr lang="en-GB" dirty="0"/>
              <a:t>Rutter, M. (1995) Clinical Implications of Attachment Concepts: Retrospect and Prospect. </a:t>
            </a:r>
            <a:r>
              <a:rPr lang="en-GB" i="1" dirty="0"/>
              <a:t>Journal of Child Psychology and Psychiatry</a:t>
            </a:r>
            <a:r>
              <a:rPr lang="en-GB" dirty="0"/>
              <a:t>, 36(4), pp. 549–571. Available at: </a:t>
            </a:r>
            <a:r>
              <a:rPr lang="en-GB" dirty="0">
                <a:hlinkClick r:id="rId3"/>
              </a:rPr>
              <a:t>Clinical Implications of Attachment Concepts: Retrospect and Prospect * - Rutter - 1995 - Journal of Child Psychology and Psychiatry - Wiley Online Library</a:t>
            </a:r>
            <a:r>
              <a:rPr lang="en-GB" dirty="0"/>
              <a:t> (Accessed:04/07/2026)</a:t>
            </a:r>
          </a:p>
          <a:p>
            <a:pPr marL="0" indent="0">
              <a:buNone/>
            </a:pPr>
            <a:r>
              <a:rPr lang="en-GB" dirty="0"/>
              <a:t>Schaffer, H.R. and Emerson, P.E. (1964) 'The Development of Social Attachments in Infancy', </a:t>
            </a:r>
            <a:r>
              <a:rPr lang="en-GB" i="1" dirty="0"/>
              <a:t>Monographs of the Society for Research in Child Development</a:t>
            </a:r>
            <a:r>
              <a:rPr lang="en-GB" dirty="0"/>
              <a:t>, 29(3), pp. 1–77. Available at: </a:t>
            </a:r>
            <a:r>
              <a:rPr lang="en-GB" dirty="0">
                <a:hlinkClick r:id="rId4"/>
              </a:rPr>
              <a:t>Vol. 29, No. 3, 1964 of Monographs of the Society for Research in Child Development on JSTOR</a:t>
            </a:r>
            <a:r>
              <a:rPr lang="en-GB" dirty="0"/>
              <a:t> (accessed: 04/07/2026)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02522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1316</Words>
  <Application>Microsoft Office PowerPoint</Application>
  <PresentationFormat>Widescreen</PresentationFormat>
  <Paragraphs>186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Calbri</vt:lpstr>
      <vt:lpstr>Calibri</vt:lpstr>
      <vt:lpstr>Garamond</vt:lpstr>
      <vt:lpstr>Organic</vt:lpstr>
      <vt:lpstr>   Psychology in Health and Social care   LCHS4010  Assessment 1:Applying Bowlby's Attachment Theory to Isaac's Development and Wellbeing </vt:lpstr>
      <vt:lpstr>Content</vt:lpstr>
      <vt:lpstr>Introduction</vt:lpstr>
      <vt:lpstr>Overview of Bowlby’s Attachment theory</vt:lpstr>
      <vt:lpstr>Why Bowlby’s Theory is Appropriate</vt:lpstr>
      <vt:lpstr>Applying Bowlby’s Theory to Isaac</vt:lpstr>
      <vt:lpstr>Disrupted Childcare Arrangements </vt:lpstr>
      <vt:lpstr>Effects on Social and Emotional Development </vt:lpstr>
      <vt:lpstr>Language Development and Social Interaction </vt:lpstr>
      <vt:lpstr>Nature and Nurture Influences</vt:lpstr>
      <vt:lpstr>Theory-Informed Support Plan </vt:lpstr>
      <vt:lpstr>Theory-Informed Support Plan </vt:lpstr>
      <vt:lpstr>Theory-Informed Support Plan </vt:lpstr>
      <vt:lpstr>Critical Evaluation of Bowlby’s Theory</vt:lpstr>
      <vt:lpstr>Conclusion </vt:lpstr>
      <vt:lpstr>Referencing </vt:lpstr>
      <vt:lpstr>Referencing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LCHS4007  Assessment 1: Group  Presentation</dc:title>
  <dc:creator>Shaila Hussain</dc:creator>
  <cp:lastModifiedBy>Md Saidur Rahman (2515004)</cp:lastModifiedBy>
  <cp:revision>1</cp:revision>
  <dcterms:created xsi:type="dcterms:W3CDTF">2025-07-04T16:22:41Z</dcterms:created>
  <dcterms:modified xsi:type="dcterms:W3CDTF">2026-07-12T18:09:44Z</dcterms:modified>
</cp:coreProperties>
</file>