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25" autoAdjust="0"/>
    <p:restoredTop sz="94660"/>
  </p:normalViewPr>
  <p:slideViewPr>
    <p:cSldViewPr snapToGrid="0">
      <p:cViewPr varScale="1">
        <p:scale>
          <a:sx n="102" d="100"/>
          <a:sy n="102" d="100"/>
        </p:scale>
        <p:origin x="15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2" Type="http://schemas.openxmlformats.org/officeDocument/2006/relationships/tableStyles" Target="tableStyles.xml"/><Relationship Id="rId11" Type="http://schemas.openxmlformats.org/officeDocument/2006/relationships/viewProps" Target="viewProps.xml"/><Relationship Id="rId10" Type="http://schemas.openxmlformats.org/officeDocument/2006/relationships/presProps" Target="presProps.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65E397E-FA9A-45EE-A68F-946D66253CAE}" type="datetimeFigureOut">
              <a:rPr lang="en-GB" smtClean="0"/>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8A3BDB-10B0-4D6F-86BC-9FE7A80263BC}" type="slidenum">
              <a:rPr lang="en-GB" smtClean="0"/>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4" name="Date Placeholder 3"/>
          <p:cNvSpPr>
            <a:spLocks noGrp="1"/>
          </p:cNvSpPr>
          <p:nvPr>
            <p:ph type="dt" sz="half" idx="10"/>
          </p:nvPr>
        </p:nvSpPr>
        <p:spPr/>
        <p:txBody>
          <a:bodyPr/>
          <a:lstStyle/>
          <a:p>
            <a:fld id="{B65E397E-FA9A-45EE-A68F-946D66253CAE}" type="datetimeFigureOut">
              <a:rPr lang="en-GB" smtClean="0"/>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8A3BDB-10B0-4D6F-86BC-9FE7A80263BC}" type="slidenum">
              <a:rPr lang="en-GB" smtClean="0"/>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B65E397E-FA9A-45EE-A68F-946D66253CAE}" type="datetimeFigureOut">
              <a:rPr lang="en-GB" smtClean="0"/>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8A3BDB-10B0-4D6F-86BC-9FE7A80263BC}" type="slidenum">
              <a:rPr lang="en-GB" smtClean="0"/>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5" name="Date Placeholder 4"/>
          <p:cNvSpPr>
            <a:spLocks noGrp="1"/>
          </p:cNvSpPr>
          <p:nvPr>
            <p:ph type="dt" sz="half" idx="10"/>
          </p:nvPr>
        </p:nvSpPr>
        <p:spPr/>
        <p:txBody>
          <a:bodyPr/>
          <a:lstStyle/>
          <a:p>
            <a:fld id="{B65E397E-FA9A-45EE-A68F-946D66253CAE}" type="datetimeFigureOut">
              <a:rPr lang="en-GB" smtClean="0"/>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8A3BDB-10B0-4D6F-86BC-9FE7A80263BC}" type="slidenum">
              <a:rPr lang="en-GB" smtClean="0"/>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7" name="Date Placeholder 6"/>
          <p:cNvSpPr>
            <a:spLocks noGrp="1"/>
          </p:cNvSpPr>
          <p:nvPr>
            <p:ph type="dt" sz="half" idx="10"/>
          </p:nvPr>
        </p:nvSpPr>
        <p:spPr/>
        <p:txBody>
          <a:bodyPr/>
          <a:lstStyle/>
          <a:p>
            <a:fld id="{B65E397E-FA9A-45EE-A68F-946D66253CAE}" type="datetimeFigureOut">
              <a:rPr lang="en-GB" smtClean="0"/>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8A3BDB-10B0-4D6F-86BC-9FE7A80263BC}" type="slidenum">
              <a:rPr lang="en-GB" smtClean="0"/>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65E397E-FA9A-45EE-A68F-946D66253CAE}" type="datetimeFigureOut">
              <a:rPr lang="en-GB" smtClean="0"/>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8A3BDB-10B0-4D6F-86BC-9FE7A80263BC}" type="slidenum">
              <a:rPr lang="en-GB" smtClean="0"/>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5E397E-FA9A-45EE-A68F-946D66253CAE}" type="datetimeFigureOut">
              <a:rPr lang="en-GB" smtClean="0"/>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8A3BDB-10B0-4D6F-86BC-9FE7A80263BC}" type="slidenum">
              <a:rPr lang="en-GB" smtClean="0"/>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B65E397E-FA9A-45EE-A68F-946D66253CAE}" type="datetimeFigureOut">
              <a:rPr lang="en-GB" smtClean="0"/>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8A3BDB-10B0-4D6F-86BC-9FE7A80263BC}" type="slidenum">
              <a:rPr lang="en-GB" smtClean="0"/>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B65E397E-FA9A-45EE-A68F-946D66253CAE}" type="datetimeFigureOut">
              <a:rPr lang="en-GB" smtClean="0"/>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8A3BDB-10B0-4D6F-86BC-9FE7A80263BC}" type="slidenum">
              <a:rPr lang="en-GB" smtClean="0"/>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4" name="Date Placeholder 3"/>
          <p:cNvSpPr>
            <a:spLocks noGrp="1"/>
          </p:cNvSpPr>
          <p:nvPr>
            <p:ph type="dt" sz="half" idx="10"/>
          </p:nvPr>
        </p:nvSpPr>
        <p:spPr/>
        <p:txBody>
          <a:bodyPr/>
          <a:lstStyle/>
          <a:p>
            <a:fld id="{B65E397E-FA9A-45EE-A68F-946D66253CAE}" type="datetimeFigureOut">
              <a:rPr lang="en-GB" smtClean="0"/>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8A3BDB-10B0-4D6F-86BC-9FE7A80263BC}" type="slidenum">
              <a:rPr lang="en-GB" smtClean="0"/>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4" name="Date Placeholder 3"/>
          <p:cNvSpPr>
            <a:spLocks noGrp="1"/>
          </p:cNvSpPr>
          <p:nvPr>
            <p:ph type="dt" sz="half" idx="10"/>
          </p:nvPr>
        </p:nvSpPr>
        <p:spPr/>
        <p:txBody>
          <a:bodyPr/>
          <a:lstStyle/>
          <a:p>
            <a:fld id="{B65E397E-FA9A-45EE-A68F-946D66253CAE}" type="datetimeFigureOut">
              <a:rPr lang="en-GB" smtClean="0"/>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8A3BDB-10B0-4D6F-86BC-9FE7A80263BC}" type="slidenum">
              <a:rPr lang="en-GB" smtClean="0"/>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5E397E-FA9A-45EE-A68F-946D66253CAE}" type="datetimeFigureOut">
              <a:rPr lang="en-GB" smtClean="0"/>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8A3BDB-10B0-4D6F-86BC-9FE7A80263BC}" type="slidenum">
              <a:rPr lang="en-GB" smtClean="0"/>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jpeg"/><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6.jpeg"/><Relationship Id="rId1"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8.jpeg"/><Relationship Id="rId1"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0.jpeg"/><Relationship Id="rId1"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2.jpeg"/><Relationship Id="rId1" Type="http://schemas.openxmlformats.org/officeDocument/2006/relationships/image" Target="../media/image11.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Slide 1 </a:t>
            </a:r>
            <a:endParaRPr lang="en-GB" dirty="0"/>
          </a:p>
        </p:txBody>
      </p:sp>
      <p:sp>
        <p:nvSpPr>
          <p:cNvPr id="3" name="Subtitle 2"/>
          <p:cNvSpPr>
            <a:spLocks noGrp="1"/>
          </p:cNvSpPr>
          <p:nvPr>
            <p:ph type="subTitle" idx="1"/>
          </p:nvPr>
        </p:nvSpPr>
        <p:spPr>
          <a:xfrm>
            <a:off x="1524000" y="570230"/>
            <a:ext cx="9144000" cy="5253990"/>
          </a:xfrm>
        </p:spPr>
        <p:txBody>
          <a:bodyPr>
            <a:normAutofit fontScale="90000" lnSpcReduction="20000"/>
            <a:scene3d>
              <a:camera prst="orthographicFront"/>
              <a:lightRig rig="soft" dir="t">
                <a:rot lat="0" lon="0" rev="15600000"/>
              </a:lightRig>
            </a:scene3d>
            <a:sp3d extrusionH="57150" prstMaterial="softEdge">
              <a:bevelT w="25400" h="38100"/>
            </a:sp3d>
          </a:bodyPr>
          <a:lstStyle/>
          <a:p>
            <a:endParaRPr lang="en-IE" altLang="en-GB" sz="4000" dirty="0">
              <a:solidFill>
                <a:schemeClr val="accent4"/>
              </a:solidFill>
            </a:endParaRPr>
          </a:p>
          <a:p>
            <a:r>
              <a:rPr lang="en-IE" altLang="en-GB" sz="4000" dirty="0">
                <a:solidFill>
                  <a:schemeClr val="accent4"/>
                </a:solidFill>
              </a:rPr>
              <a:t>Starbucks</a:t>
            </a:r>
            <a:endParaRPr lang="en-IE" altLang="en-GB" sz="4000" dirty="0">
              <a:solidFill>
                <a:schemeClr val="accent4"/>
              </a:solidFill>
            </a:endParaRPr>
          </a:p>
          <a:p>
            <a:endParaRPr lang="en-IE" altLang="en-GB" dirty="0">
              <a:solidFill>
                <a:schemeClr val="accent4"/>
              </a:solidFill>
              <a:effectLst/>
            </a:endParaRPr>
          </a:p>
          <a:p>
            <a:endParaRPr lang="en-IE" altLang="en-GB" dirty="0">
              <a:solidFill>
                <a:schemeClr val="accent4"/>
              </a:solidFill>
              <a:effectLst/>
            </a:endParaRPr>
          </a:p>
          <a:p>
            <a:endParaRPr lang="en-IE" altLang="en-GB" dirty="0">
              <a:solidFill>
                <a:schemeClr val="accent4"/>
              </a:solidFill>
              <a:effectLst/>
            </a:endParaRPr>
          </a:p>
          <a:p>
            <a:endParaRPr lang="en-IE" altLang="en-GB" dirty="0">
              <a:solidFill>
                <a:schemeClr val="accent4"/>
              </a:solidFill>
              <a:effectLst/>
            </a:endParaRPr>
          </a:p>
          <a:p>
            <a:endParaRPr lang="en-IE" altLang="en-GB" dirty="0">
              <a:solidFill>
                <a:schemeClr val="accent4"/>
              </a:solidFill>
              <a:effectLst/>
            </a:endParaRPr>
          </a:p>
          <a:p>
            <a:endParaRPr lang="en-IE" altLang="en-GB" dirty="0">
              <a:solidFill>
                <a:schemeClr val="accent4"/>
              </a:solidFill>
              <a:effectLst/>
            </a:endParaRPr>
          </a:p>
          <a:p>
            <a:endParaRPr lang="en-IE" altLang="en-GB" dirty="0">
              <a:solidFill>
                <a:schemeClr val="accent4"/>
              </a:solidFill>
              <a:effectLst/>
            </a:endParaRPr>
          </a:p>
          <a:p>
            <a:endParaRPr lang="en-IE" altLang="en-GB" dirty="0">
              <a:solidFill>
                <a:schemeClr val="accent4"/>
              </a:solidFill>
              <a:effectLst/>
            </a:endParaRPr>
          </a:p>
          <a:p>
            <a:r>
              <a:rPr lang="en-IE" altLang="en-GB" dirty="0">
                <a:solidFill>
                  <a:schemeClr val="accent4"/>
                </a:solidFill>
                <a:effectLst/>
              </a:rPr>
              <a:t>Starbucks, an American company, is the world's largest coffee chain.Starbucks, founded by Jerry Baldwin, Gordon Bowker and Zev Siegel, opened its first store across the street from Seattle's historic Pike Place Market in 1971.</a:t>
            </a:r>
            <a:endParaRPr lang="en-IE" altLang="en-GB" dirty="0">
              <a:solidFill>
                <a:schemeClr val="accent4"/>
              </a:solidFill>
              <a:effectLst/>
            </a:endParaRPr>
          </a:p>
        </p:txBody>
      </p:sp>
      <p:pic>
        <p:nvPicPr>
          <p:cNvPr id="4" name="图片 3"/>
          <p:cNvPicPr>
            <a:picLocks noChangeAspect="1"/>
          </p:cNvPicPr>
          <p:nvPr/>
        </p:nvPicPr>
        <p:blipFill>
          <a:blip r:embed="rId2"/>
          <a:stretch>
            <a:fillRect/>
          </a:stretch>
        </p:blipFill>
        <p:spPr>
          <a:xfrm>
            <a:off x="5024120" y="1932305"/>
            <a:ext cx="2143125" cy="2143125"/>
          </a:xfrm>
          <a:prstGeom prst="rect">
            <a:avLst/>
          </a:prstGeom>
        </p:spPr>
      </p:pic>
    </p:spTree>
  </p:cSld>
  <p:clrMapOvr>
    <a:masterClrMapping/>
  </p:clrMapOvr>
  <p:transition>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0" end="10"/>
                                            </p:txEl>
                                          </p:spTgt>
                                        </p:tgtEl>
                                        <p:attrNameLst>
                                          <p:attrName>style.visibility</p:attrName>
                                        </p:attrNameLst>
                                      </p:cBhvr>
                                      <p:to>
                                        <p:strVal val="visible"/>
                                      </p:to>
                                    </p:set>
                                    <p:animEffect transition="in" filter="blinds(horizontal)">
                                      <p:cBhvr>
                                        <p:cTn id="12"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3" grpId="1"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scene3d>
              <a:camera prst="orthographicFront"/>
              <a:lightRig rig="soft" dir="t">
                <a:rot lat="0" lon="0" rev="15600000"/>
              </a:lightRig>
            </a:scene3d>
            <a:sp3d extrusionH="57150" prstMaterial="softEdge">
              <a:bevelT w="25400" h="38100"/>
            </a:sp3d>
          </a:bodyPr>
          <a:lstStyle/>
          <a:p>
            <a:pPr algn="ctr"/>
            <a:r>
              <a:rPr lang="en-US" altLang="en-GB" sz="4000" dirty="0">
                <a:solidFill>
                  <a:schemeClr val="accent4"/>
                </a:solidFill>
                <a:effectLst/>
                <a:sym typeface="+mn-ea"/>
              </a:rPr>
              <a:t>O</a:t>
            </a:r>
            <a:r>
              <a:rPr lang="en-GB" sz="4000" dirty="0">
                <a:solidFill>
                  <a:schemeClr val="accent4"/>
                </a:solidFill>
                <a:effectLst/>
                <a:sym typeface="+mn-ea"/>
              </a:rPr>
              <a:t>bjective </a:t>
            </a:r>
            <a:endParaRPr lang="en-GB" sz="4000" dirty="0">
              <a:solidFill>
                <a:schemeClr val="accent4"/>
              </a:solidFill>
              <a:effectLst/>
              <a:sym typeface="+mn-ea"/>
            </a:endParaRPr>
          </a:p>
        </p:txBody>
      </p:sp>
      <p:sp>
        <p:nvSpPr>
          <p:cNvPr id="3" name="Content Placeholder 2"/>
          <p:cNvSpPr>
            <a:spLocks noGrp="1"/>
          </p:cNvSpPr>
          <p:nvPr>
            <p:ph idx="1"/>
          </p:nvPr>
        </p:nvSpPr>
        <p:spPr/>
        <p:txBody>
          <a:bodyPr>
            <a:scene3d>
              <a:camera prst="orthographicFront"/>
              <a:lightRig rig="soft" dir="t">
                <a:rot lat="0" lon="0" rev="15600000"/>
              </a:lightRig>
            </a:scene3d>
            <a:sp3d extrusionH="57150" prstMaterial="softEdge">
              <a:bevelT w="25400" h="38100"/>
            </a:sp3d>
          </a:bodyPr>
          <a:lstStyle/>
          <a:p>
            <a:pPr marL="0" indent="0" algn="just">
              <a:buNone/>
            </a:pPr>
            <a:r>
              <a:rPr lang="en-GB" dirty="0">
                <a:solidFill>
                  <a:schemeClr val="accent4"/>
                </a:solidFill>
                <a:effectLst/>
              </a:rPr>
              <a:t>The main problem Starbucks faces is a lack of innovation to meet consumer demand.These two main problems have led to Starbucks' current situation.Every company needs to keep innovating to maintain its competitiveness.However, the innovation of Starbucks failed to meet the needs of customers, leading to a decline in turnover.</a:t>
            </a:r>
            <a:endParaRPr lang="en-GB" dirty="0">
              <a:solidFill>
                <a:schemeClr val="accent4"/>
              </a:solidFill>
              <a:effectLst/>
            </a:endParaRPr>
          </a:p>
          <a:p>
            <a:pPr marL="0" indent="0" algn="just">
              <a:buNone/>
            </a:pPr>
            <a:r>
              <a:rPr lang="en-GB" dirty="0">
                <a:solidFill>
                  <a:schemeClr val="accent4"/>
                </a:solidFill>
                <a:effectLst/>
              </a:rPr>
              <a:t>Therefore, the purpose of the research project is to identify the needs of customers and make corresponding innovations to change the problem of declining turnover.</a:t>
            </a:r>
            <a:endParaRPr lang="en-GB" dirty="0">
              <a:solidFill>
                <a:schemeClr val="accent4"/>
              </a:solidFill>
              <a:effectLst/>
            </a:endParaRPr>
          </a:p>
        </p:txBody>
      </p:sp>
      <p:pic>
        <p:nvPicPr>
          <p:cNvPr id="4" name="图片 3" descr="67d6ca2452668adf1fc97afc6a4f9376"/>
          <p:cNvPicPr>
            <a:picLocks noChangeAspect="1"/>
          </p:cNvPicPr>
          <p:nvPr/>
        </p:nvPicPr>
        <p:blipFill>
          <a:blip r:embed="rId2"/>
          <a:stretch>
            <a:fillRect/>
          </a:stretch>
        </p:blipFill>
        <p:spPr>
          <a:xfrm>
            <a:off x="10060940" y="5146040"/>
            <a:ext cx="1292860" cy="1155065"/>
          </a:xfrm>
          <a:prstGeom prst="rect">
            <a:avLst/>
          </a:prstGeom>
        </p:spPr>
      </p:pic>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44550"/>
          </a:xfrm>
        </p:spPr>
        <p:txBody>
          <a:bodyPr>
            <a:normAutofit/>
            <a:scene3d>
              <a:camera prst="orthographicFront"/>
              <a:lightRig rig="soft" dir="t">
                <a:rot lat="0" lon="0" rev="15600000"/>
              </a:lightRig>
            </a:scene3d>
            <a:sp3d extrusionH="57150" prstMaterial="softEdge">
              <a:bevelT w="25400" h="38100"/>
            </a:sp3d>
          </a:bodyPr>
          <a:lstStyle/>
          <a:p>
            <a:pPr algn="l"/>
            <a:r>
              <a:rPr lang="en-US" altLang="en-IE" dirty="0">
                <a:solidFill>
                  <a:schemeClr val="accent4"/>
                </a:solidFill>
                <a:effectLst/>
              </a:rPr>
              <a:t>                             S</a:t>
            </a:r>
            <a:r>
              <a:rPr lang="en-IE" altLang="en-GB" dirty="0">
                <a:solidFill>
                  <a:schemeClr val="accent4"/>
                </a:solidFill>
                <a:effectLst/>
              </a:rPr>
              <a:t>tarbucks</a:t>
            </a:r>
            <a:endParaRPr lang="en-IE" altLang="en-GB" dirty="0">
              <a:solidFill>
                <a:schemeClr val="accent4"/>
              </a:solidFill>
              <a:effectLst/>
            </a:endParaRPr>
          </a:p>
        </p:txBody>
      </p:sp>
      <p:sp>
        <p:nvSpPr>
          <p:cNvPr id="3" name="Content Placeholder 2"/>
          <p:cNvSpPr>
            <a:spLocks noGrp="1"/>
          </p:cNvSpPr>
          <p:nvPr>
            <p:ph idx="1"/>
          </p:nvPr>
        </p:nvSpPr>
        <p:spPr/>
        <p:txBody>
          <a:bodyPr/>
          <a:lstStyle/>
          <a:p>
            <a:pPr marL="0" indent="0">
              <a:buNone/>
            </a:pPr>
            <a:r>
              <a:rPr lang="en-GB" dirty="0"/>
              <a:t> </a:t>
            </a:r>
            <a:endParaRPr lang="en-GB" dirty="0"/>
          </a:p>
        </p:txBody>
      </p:sp>
      <p:sp>
        <p:nvSpPr>
          <p:cNvPr id="5" name="圆角矩形 4"/>
          <p:cNvSpPr/>
          <p:nvPr/>
        </p:nvSpPr>
        <p:spPr>
          <a:xfrm>
            <a:off x="3042920" y="1825625"/>
            <a:ext cx="1306195" cy="8159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a:t>Strengths</a:t>
            </a:r>
            <a:endParaRPr lang="zh-CN" altLang="en-US"/>
          </a:p>
        </p:txBody>
      </p:sp>
      <p:sp>
        <p:nvSpPr>
          <p:cNvPr id="6" name="圆角矩形 5"/>
          <p:cNvSpPr/>
          <p:nvPr/>
        </p:nvSpPr>
        <p:spPr>
          <a:xfrm>
            <a:off x="7101205" y="4556125"/>
            <a:ext cx="1306195" cy="8159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400"/>
              <a:t>Opportunities</a:t>
            </a:r>
            <a:endParaRPr lang="zh-CN" altLang="en-US" sz="1400"/>
          </a:p>
        </p:txBody>
      </p:sp>
      <p:sp>
        <p:nvSpPr>
          <p:cNvPr id="7" name="圆角矩形 6"/>
          <p:cNvSpPr/>
          <p:nvPr/>
        </p:nvSpPr>
        <p:spPr>
          <a:xfrm>
            <a:off x="3042920" y="4556125"/>
            <a:ext cx="1306195" cy="8159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a:t>Threats</a:t>
            </a:r>
            <a:endParaRPr lang="zh-CN" altLang="en-US"/>
          </a:p>
        </p:txBody>
      </p:sp>
      <p:sp>
        <p:nvSpPr>
          <p:cNvPr id="8" name="圆角矩形 7"/>
          <p:cNvSpPr/>
          <p:nvPr/>
        </p:nvSpPr>
        <p:spPr>
          <a:xfrm>
            <a:off x="7101205" y="1825625"/>
            <a:ext cx="1306195" cy="8159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a:t> Weakness</a:t>
            </a:r>
            <a:endParaRPr lang="zh-CN" altLang="en-US"/>
          </a:p>
        </p:txBody>
      </p:sp>
      <p:sp>
        <p:nvSpPr>
          <p:cNvPr id="9" name="圆角矩形 8"/>
          <p:cNvSpPr/>
          <p:nvPr/>
        </p:nvSpPr>
        <p:spPr>
          <a:xfrm>
            <a:off x="5068570" y="3188335"/>
            <a:ext cx="1306195" cy="8159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a:t>Starbuck</a:t>
            </a:r>
            <a:endParaRPr lang="zh-CN" altLang="en-US"/>
          </a:p>
        </p:txBody>
      </p:sp>
      <p:cxnSp>
        <p:nvCxnSpPr>
          <p:cNvPr id="11" name="直接箭头连接符 10"/>
          <p:cNvCxnSpPr/>
          <p:nvPr/>
        </p:nvCxnSpPr>
        <p:spPr>
          <a:xfrm flipH="1" flipV="1">
            <a:off x="4304030" y="2612390"/>
            <a:ext cx="773430" cy="61849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直接箭头连接符 11"/>
          <p:cNvCxnSpPr/>
          <p:nvPr/>
        </p:nvCxnSpPr>
        <p:spPr>
          <a:xfrm flipV="1">
            <a:off x="6349365" y="2629535"/>
            <a:ext cx="824865" cy="63563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直接箭头连接符 12"/>
          <p:cNvCxnSpPr/>
          <p:nvPr/>
        </p:nvCxnSpPr>
        <p:spPr>
          <a:xfrm flipH="1">
            <a:off x="4321175" y="3978275"/>
            <a:ext cx="790575" cy="6445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直接箭头连接符 13"/>
          <p:cNvCxnSpPr/>
          <p:nvPr/>
        </p:nvCxnSpPr>
        <p:spPr>
          <a:xfrm>
            <a:off x="6349365" y="3961130"/>
            <a:ext cx="781685" cy="6191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15" name="图片 14" descr="606a61e8563e613fa58e27fc82981dc1"/>
          <p:cNvPicPr>
            <a:picLocks noChangeAspect="1"/>
          </p:cNvPicPr>
          <p:nvPr/>
        </p:nvPicPr>
        <p:blipFill>
          <a:blip r:embed="rId2"/>
          <a:stretch>
            <a:fillRect/>
          </a:stretch>
        </p:blipFill>
        <p:spPr>
          <a:xfrm>
            <a:off x="9094470" y="4888230"/>
            <a:ext cx="1361440" cy="1195705"/>
          </a:xfrm>
          <a:prstGeom prst="rect">
            <a:avLst/>
          </a:prstGeom>
        </p:spPr>
      </p:pic>
    </p:spTree>
  </p:cSld>
  <p:clrMapOvr>
    <a:masterClrMapping/>
  </p:clrMapOvr>
  <p:transition>
    <p:wedge/>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56870"/>
            <a:ext cx="10515600" cy="1325563"/>
          </a:xfrm>
        </p:spPr>
        <p:txBody>
          <a:bodyPr>
            <a:scene3d>
              <a:camera prst="orthographicFront"/>
              <a:lightRig rig="soft" dir="t">
                <a:rot lat="0" lon="0" rev="15600000"/>
              </a:lightRig>
            </a:scene3d>
            <a:sp3d extrusionH="57150" prstMaterial="softEdge">
              <a:bevelT w="25400" h="38100"/>
            </a:sp3d>
          </a:bodyPr>
          <a:lstStyle/>
          <a:p>
            <a:pPr algn="ctr"/>
            <a:r>
              <a:rPr lang="en-GB" dirty="0">
                <a:solidFill>
                  <a:schemeClr val="accent4"/>
                </a:solidFill>
                <a:effectLst/>
                <a:sym typeface="+mn-ea"/>
              </a:rPr>
              <a:t>literature</a:t>
            </a:r>
            <a:endParaRPr lang="en-GB" dirty="0">
              <a:solidFill>
                <a:schemeClr val="accent4"/>
              </a:solidFill>
              <a:effectLst/>
              <a:sym typeface="+mn-ea"/>
            </a:endParaRPr>
          </a:p>
        </p:txBody>
      </p:sp>
      <p:sp>
        <p:nvSpPr>
          <p:cNvPr id="3" name="Content Placeholder 2"/>
          <p:cNvSpPr>
            <a:spLocks noGrp="1"/>
          </p:cNvSpPr>
          <p:nvPr>
            <p:ph idx="1"/>
          </p:nvPr>
        </p:nvSpPr>
        <p:spPr/>
        <p:txBody>
          <a:bodyPr>
            <a:scene3d>
              <a:camera prst="orthographicFront"/>
              <a:lightRig rig="soft" dir="t">
                <a:rot lat="0" lon="0" rev="15600000"/>
              </a:lightRig>
            </a:scene3d>
            <a:sp3d extrusionH="57150" prstMaterial="softEdge">
              <a:bevelT w="25400" h="38100"/>
            </a:sp3d>
          </a:bodyPr>
          <a:lstStyle/>
          <a:p>
            <a:pPr lvl="1" algn="just"/>
            <a:r>
              <a:rPr lang="en-GB" dirty="0">
                <a:solidFill>
                  <a:schemeClr val="accent4"/>
                </a:solidFill>
                <a:effectLst/>
              </a:rPr>
              <a:t>High price point: Although the high price of Starbucks is the advantage of the previous paragraph, it is also a weakness. The high price of some Starbucks products is unacceptable to some customers, otherwise Starbucks will become a part of their daily life. Although Starbucks' quality and good moral values may be attractive, some people just can't afford a cup of coffee.</a:t>
            </a:r>
            <a:endParaRPr lang="en-GB" dirty="0">
              <a:solidFill>
                <a:schemeClr val="accent4"/>
              </a:solidFill>
              <a:effectLst/>
            </a:endParaRPr>
          </a:p>
          <a:p>
            <a:pPr lvl="1" algn="just"/>
            <a:r>
              <a:rPr lang="en-GB" dirty="0">
                <a:solidFill>
                  <a:schemeClr val="accent4"/>
                </a:solidFill>
                <a:effectLst/>
              </a:rPr>
              <a:t>Lack of too unique products: while Starbucks may be famous for its Mexican Coffee, pumpkin flavored lattes and big chocolate cookies, they are not the most unique market. Many other coffee shops and chains offer similar products.</a:t>
            </a:r>
            <a:endParaRPr lang="en-GB" dirty="0">
              <a:solidFill>
                <a:schemeClr val="accent4"/>
              </a:solidFill>
              <a:effectLst/>
            </a:endParaRPr>
          </a:p>
        </p:txBody>
      </p:sp>
      <p:pic>
        <p:nvPicPr>
          <p:cNvPr id="4" name="图片 3" descr="693cfb326379912400f37cdaa283d611"/>
          <p:cNvPicPr>
            <a:picLocks noChangeAspect="1"/>
          </p:cNvPicPr>
          <p:nvPr/>
        </p:nvPicPr>
        <p:blipFill>
          <a:blip r:embed="rId2"/>
          <a:stretch>
            <a:fillRect/>
          </a:stretch>
        </p:blipFill>
        <p:spPr>
          <a:xfrm>
            <a:off x="9083040" y="5135245"/>
            <a:ext cx="1657985" cy="1285875"/>
          </a:xfrm>
          <a:prstGeom prst="rect">
            <a:avLst/>
          </a:prstGeom>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linds(horizontal)">
                                      <p:cBhvr>
                                        <p:cTn id="13" dur="500"/>
                                        <p:tgtEl>
                                          <p:spTgt spid="3">
                                            <p:txEl>
                                              <p:pRg st="0" end="0"/>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blinds(horizontal)">
                                      <p:cBhvr>
                                        <p:cTn id="16"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scene3d>
              <a:camera prst="orthographicFront"/>
              <a:lightRig rig="soft" dir="t">
                <a:rot lat="0" lon="0" rev="15600000"/>
              </a:lightRig>
            </a:scene3d>
            <a:sp3d extrusionH="57150" prstMaterial="softEdge">
              <a:bevelT w="25400" h="38100"/>
            </a:sp3d>
          </a:bodyPr>
          <a:lstStyle/>
          <a:p>
            <a:pPr algn="ctr"/>
            <a:r>
              <a:rPr lang="en-GB" dirty="0">
                <a:solidFill>
                  <a:schemeClr val="accent4"/>
                </a:solidFill>
                <a:effectLst/>
                <a:sym typeface="+mn-ea"/>
              </a:rPr>
              <a:t>Conclusion</a:t>
            </a:r>
            <a:endParaRPr lang="en-GB" dirty="0">
              <a:solidFill>
                <a:schemeClr val="accent4"/>
              </a:solidFill>
              <a:effectLst/>
              <a:sym typeface="+mn-ea"/>
            </a:endParaRPr>
          </a:p>
        </p:txBody>
      </p:sp>
      <p:sp>
        <p:nvSpPr>
          <p:cNvPr id="3" name="Content Placeholder 2"/>
          <p:cNvSpPr>
            <a:spLocks noGrp="1"/>
          </p:cNvSpPr>
          <p:nvPr>
            <p:ph idx="1"/>
          </p:nvPr>
        </p:nvSpPr>
        <p:spPr/>
        <p:txBody>
          <a:bodyPr>
            <a:normAutofit fontScale="90000" lnSpcReduction="20000"/>
            <a:scene3d>
              <a:camera prst="orthographicFront"/>
              <a:lightRig rig="soft" dir="t">
                <a:rot lat="0" lon="0" rev="15600000"/>
              </a:lightRig>
            </a:scene3d>
            <a:sp3d extrusionH="57150" prstMaterial="softEdge">
              <a:bevelT w="25400" h="38100"/>
            </a:sp3d>
          </a:bodyPr>
          <a:lstStyle/>
          <a:p>
            <a:pPr algn="just"/>
            <a:r>
              <a:rPr lang="en-GB" dirty="0">
                <a:solidFill>
                  <a:schemeClr val="accent4"/>
                </a:solidFill>
                <a:effectLst/>
              </a:rPr>
              <a:t>This report shows that Starbucks needs to meet customer needs through innovation.This broadens the market and increases revenue.Exceed customer expectations and retain the Starbucks experience. The difference between Starbucks and its competitors is its relationship with customers. In Starbucks' own research, the experience between customers and baristas is the biggest reason why customers keep coming back. In some cases, experience is more important than actual drinks.Increase the time spent in the training of new baristas. The new Starbucks partner has gone through the test of adding fuel to the fire. They know little about the company's history, even coffee and espresso drinks. It's important to remember the drink recipe, but more is needed.Take time for coffee education, including coffee workshops with customers. There is not enough time for coffee education, and most customers have never tasted coffee in the store. One way to spread the passion for the whole coffee bean wall is to share the love for coffee with customers.</a:t>
            </a:r>
            <a:endParaRPr lang="en-GB" dirty="0">
              <a:solidFill>
                <a:schemeClr val="accent4"/>
              </a:solidFill>
              <a:effectLst/>
            </a:endParaRPr>
          </a:p>
        </p:txBody>
      </p:sp>
      <p:pic>
        <p:nvPicPr>
          <p:cNvPr id="4" name="图片 3" descr="7834b9d4bc5ddf86bf0a782582665403"/>
          <p:cNvPicPr>
            <a:picLocks noChangeAspect="1"/>
          </p:cNvPicPr>
          <p:nvPr/>
        </p:nvPicPr>
        <p:blipFill>
          <a:blip r:embed="rId2"/>
          <a:stretch>
            <a:fillRect/>
          </a:stretch>
        </p:blipFill>
        <p:spPr>
          <a:xfrm>
            <a:off x="10502265" y="5956300"/>
            <a:ext cx="851535" cy="796925"/>
          </a:xfrm>
          <a:prstGeom prst="rect">
            <a:avLst/>
          </a:prstGeom>
        </p:spPr>
      </p:pic>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wipe(down)">
                                      <p:cBhvr>
                                        <p:cTn id="11"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scene3d>
              <a:camera prst="orthographicFront"/>
              <a:lightRig rig="soft" dir="t">
                <a:rot lat="0" lon="0" rev="15600000"/>
              </a:lightRig>
            </a:scene3d>
            <a:sp3d extrusionH="57150" prstMaterial="softEdge">
              <a:bevelT w="25400" h="38100"/>
            </a:sp3d>
          </a:bodyPr>
          <a:lstStyle/>
          <a:p>
            <a:pPr algn="ctr"/>
            <a:r>
              <a:rPr lang="en-GB" dirty="0">
                <a:solidFill>
                  <a:schemeClr val="accent4"/>
                </a:solidFill>
                <a:effectLst/>
              </a:rPr>
              <a:t>References </a:t>
            </a:r>
            <a:endParaRPr lang="en-GB" dirty="0">
              <a:solidFill>
                <a:schemeClr val="accent4"/>
              </a:solidFill>
              <a:effectLst/>
            </a:endParaRPr>
          </a:p>
        </p:txBody>
      </p:sp>
      <p:sp>
        <p:nvSpPr>
          <p:cNvPr id="3" name="Content Placeholder 2"/>
          <p:cNvSpPr>
            <a:spLocks noGrp="1"/>
          </p:cNvSpPr>
          <p:nvPr>
            <p:ph idx="1"/>
          </p:nvPr>
        </p:nvSpPr>
        <p:spPr/>
        <p:txBody>
          <a:bodyPr>
            <a:normAutofit fontScale="80000"/>
            <a:scene3d>
              <a:camera prst="orthographicFront"/>
              <a:lightRig rig="soft" dir="t">
                <a:rot lat="0" lon="0" rev="15600000"/>
              </a:lightRig>
            </a:scene3d>
            <a:sp3d extrusionH="57150" prstMaterial="softEdge">
              <a:bevelT w="25400" h="38100"/>
            </a:sp3d>
          </a:bodyPr>
          <a:lstStyle/>
          <a:p>
            <a:r>
              <a:rPr lang="en-GB" dirty="0">
                <a:solidFill>
                  <a:schemeClr val="accent4"/>
                </a:solidFill>
                <a:effectLst/>
              </a:rPr>
              <a:t>Encyclopedia Britannica. (2020). Starbucks | American company. [online] Available at: https://www.britannica.com/topic/Starbucks [Accessed 28 Feb. 2020].</a:t>
            </a:r>
            <a:endParaRPr lang="en-GB" dirty="0">
              <a:solidFill>
                <a:schemeClr val="accent4"/>
              </a:solidFill>
              <a:effectLst/>
            </a:endParaRPr>
          </a:p>
          <a:p>
            <a:r>
              <a:rPr lang="en-GB" dirty="0">
                <a:solidFill>
                  <a:schemeClr val="accent4"/>
                </a:solidFill>
                <a:effectLst/>
              </a:rPr>
              <a:t>Encyclopedia Britannica. (2020). Starbucks | American company. [online] Available at: https://www.britannica.com/topic/Starbucks [Accessed 28 Feb. 2020].</a:t>
            </a:r>
            <a:endParaRPr lang="en-GB" dirty="0">
              <a:solidFill>
                <a:schemeClr val="accent4"/>
              </a:solidFill>
              <a:effectLst/>
            </a:endParaRPr>
          </a:p>
          <a:p>
            <a:r>
              <a:rPr lang="en-GB" dirty="0">
                <a:solidFill>
                  <a:schemeClr val="accent4"/>
                </a:solidFill>
                <a:effectLst/>
              </a:rPr>
              <a:t>It, S. (2020). SWOT Analysis: What It Is and When to Use It. [online] Business News Daily. Available at: https://www.businessnewsdaily.com/4245-swot-analysis.html [Accessed 28 Feb. 2020].</a:t>
            </a:r>
            <a:endParaRPr lang="en-GB" dirty="0">
              <a:solidFill>
                <a:schemeClr val="accent4"/>
              </a:solidFill>
              <a:effectLst/>
            </a:endParaRPr>
          </a:p>
          <a:p>
            <a:r>
              <a:rPr lang="en-GB" dirty="0">
                <a:solidFill>
                  <a:schemeClr val="accent4"/>
                </a:solidFill>
                <a:effectLst/>
              </a:rPr>
              <a:t>Guiso, L., Sapienza, P., &amp; Zingales, L. (2015). The value of corporate culture. Journal of Financial Economics, 117(1), 60-76.</a:t>
            </a:r>
            <a:endParaRPr lang="en-GB" dirty="0">
              <a:solidFill>
                <a:schemeClr val="accent4"/>
              </a:solidFill>
              <a:effectLst/>
            </a:endParaRPr>
          </a:p>
          <a:p>
            <a:r>
              <a:rPr lang="en-GB" dirty="0">
                <a:solidFill>
                  <a:schemeClr val="accent4"/>
                </a:solidFill>
                <a:effectLst/>
              </a:rPr>
              <a:t>Gordienko, V., Shevchenko, N. and Shevchenko, D. (2019). SWOT-ANALYSIS OF THE PROSPECTS FOR AGRICULTURAL DEVELOPMENT IN UKRAINE. Scientific opinion: Economics and Management, (1(63).</a:t>
            </a:r>
            <a:endParaRPr lang="en-GB" dirty="0">
              <a:solidFill>
                <a:schemeClr val="accent4"/>
              </a:solidFill>
              <a:effectLst/>
            </a:endParaRPr>
          </a:p>
        </p:txBody>
      </p:sp>
      <p:pic>
        <p:nvPicPr>
          <p:cNvPr id="4" name="图片 3" descr="40961aa7dd8258e9c50c9b17e3c7736c"/>
          <p:cNvPicPr>
            <a:picLocks noChangeAspect="1"/>
          </p:cNvPicPr>
          <p:nvPr/>
        </p:nvPicPr>
        <p:blipFill>
          <a:blip r:embed="rId2"/>
          <a:stretch>
            <a:fillRect/>
          </a:stretch>
        </p:blipFill>
        <p:spPr>
          <a:xfrm>
            <a:off x="10367645" y="5741035"/>
            <a:ext cx="1196975" cy="1030605"/>
          </a:xfrm>
          <a:prstGeom prst="rect">
            <a:avLst/>
          </a:prstGeom>
        </p:spPr>
      </p:pic>
    </p:spTree>
  </p:cSld>
  <p:clrMapOvr>
    <a:masterClrMapping/>
  </p:clrMapOvr>
  <p:transition>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ox(in)">
                                      <p:cBhvr>
                                        <p:cTn id="13" dur="2000"/>
                                        <p:tgtEl>
                                          <p:spTgt spid="3">
                                            <p:txEl>
                                              <p:pRg st="0" end="0"/>
                                            </p:txEl>
                                          </p:spTgt>
                                        </p:tgtEl>
                                      </p:cBhvr>
                                    </p:animEffect>
                                  </p:childTnLst>
                                </p:cTn>
                              </p:par>
                              <p:par>
                                <p:cTn id="14" presetID="4" presetClass="entr" presetSubtype="16"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box(in)">
                                      <p:cBhvr>
                                        <p:cTn id="16" dur="2000"/>
                                        <p:tgtEl>
                                          <p:spTgt spid="3">
                                            <p:txEl>
                                              <p:pRg st="1" end="1"/>
                                            </p:txEl>
                                          </p:spTgt>
                                        </p:tgtEl>
                                      </p:cBhvr>
                                    </p:animEffect>
                                  </p:childTnLst>
                                </p:cTn>
                              </p:par>
                              <p:par>
                                <p:cTn id="17" presetID="4" presetClass="entr" presetSubtype="16"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box(in)">
                                      <p:cBhvr>
                                        <p:cTn id="19" dur="2000"/>
                                        <p:tgtEl>
                                          <p:spTgt spid="3">
                                            <p:txEl>
                                              <p:pRg st="2" end="2"/>
                                            </p:txEl>
                                          </p:spTgt>
                                        </p:tgtEl>
                                      </p:cBhvr>
                                    </p:animEffect>
                                  </p:childTnLst>
                                </p:cTn>
                              </p:par>
                              <p:par>
                                <p:cTn id="20" presetID="4" presetClass="entr" presetSubtype="16"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ox(in)">
                                      <p:cBhvr>
                                        <p:cTn id="22" dur="2000"/>
                                        <p:tgtEl>
                                          <p:spTgt spid="3">
                                            <p:txEl>
                                              <p:pRg st="3" end="3"/>
                                            </p:txEl>
                                          </p:spTgt>
                                        </p:tgtEl>
                                      </p:cBhvr>
                                    </p:animEffect>
                                  </p:childTnLst>
                                </p:cTn>
                              </p:par>
                              <p:par>
                                <p:cTn id="23" presetID="4" presetClass="entr" presetSubtype="16"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box(in)">
                                      <p:cBhvr>
                                        <p:cTn id="25"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标题 1"/>
          <p:cNvSpPr>
            <a:spLocks noGrp="1"/>
          </p:cNvSpPr>
          <p:nvPr>
            <p:ph type="ctrTitle"/>
          </p:nvPr>
        </p:nvSpPr>
        <p:spPr/>
        <p:txBody>
          <a:bodyPr>
            <a:scene3d>
              <a:camera prst="orthographicFront"/>
              <a:lightRig rig="soft" dir="t">
                <a:rot lat="0" lon="0" rev="15600000"/>
              </a:lightRig>
            </a:scene3d>
            <a:sp3d extrusionH="57150" prstMaterial="softEdge">
              <a:bevelT w="25400" h="38100"/>
            </a:sp3d>
          </a:bodyPr>
          <a:p>
            <a:r>
              <a:rPr lang="en-US" altLang="zh-CN">
                <a:solidFill>
                  <a:schemeClr val="accent4"/>
                </a:solidFill>
                <a:effectLst/>
              </a:rPr>
              <a:t>Thank you </a:t>
            </a:r>
            <a:endParaRPr lang="en-US" altLang="zh-CN">
              <a:solidFill>
                <a:schemeClr val="accent4"/>
              </a:solidFill>
              <a:effectLst/>
            </a:endParaRPr>
          </a:p>
        </p:txBody>
      </p:sp>
      <p:sp>
        <p:nvSpPr>
          <p:cNvPr id="3" name="副标题 2"/>
          <p:cNvSpPr>
            <a:spLocks noGrp="1"/>
          </p:cNvSpPr>
          <p:nvPr>
            <p:ph type="subTitle" idx="1"/>
          </p:nvPr>
        </p:nvSpPr>
        <p:spPr/>
        <p:txBody>
          <a:bodyPr/>
          <a:p>
            <a:endParaRPr lang="zh-CN" altLang="en-US"/>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3316</Words>
  <Application>WPS 演示</Application>
  <PresentationFormat>Widescreen</PresentationFormat>
  <Paragraphs>51</Paragraphs>
  <Slides>7</Slides>
  <Notes>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7</vt:i4>
      </vt:variant>
    </vt:vector>
  </HeadingPairs>
  <TitlesOfParts>
    <vt:vector size="16" baseType="lpstr">
      <vt:lpstr>Arial</vt:lpstr>
      <vt:lpstr>宋体</vt:lpstr>
      <vt:lpstr>Wingdings</vt:lpstr>
      <vt:lpstr>Calibri Light</vt:lpstr>
      <vt:lpstr>Calibri</vt:lpstr>
      <vt:lpstr>微软雅黑</vt:lpstr>
      <vt:lpstr>Arial Unicode MS</vt:lpstr>
      <vt:lpstr>等线</vt:lpstr>
      <vt:lpstr>Office Theme</vt:lpstr>
      <vt:lpstr>Slide 1 </vt:lpstr>
      <vt:lpstr>Objective </vt:lpstr>
      <vt:lpstr>                             Starbucks</vt:lpstr>
      <vt:lpstr>literature</vt:lpstr>
      <vt:lpstr>Conclusion</vt:lpstr>
      <vt:lpstr>References </vt:lpstr>
      <vt:lpstr>Thank you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 </dc:title>
  <dc:creator>Davina Wyn Evans</dc:creator>
  <cp:lastModifiedBy>Administrator</cp:lastModifiedBy>
  <cp:revision>8</cp:revision>
  <dcterms:created xsi:type="dcterms:W3CDTF">2020-02-28T14:44:00Z</dcterms:created>
  <dcterms:modified xsi:type="dcterms:W3CDTF">2020-03-02T00:13:37Z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2052-11.1.0.9513</vt:lpwstr>
  </property>
</Properties>
</file>