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89" r:id="rId3"/>
    <p:sldId id="256" r:id="rId4"/>
    <p:sldId id="257" r:id="rId5"/>
    <p:sldId id="258" r:id="rId6"/>
    <p:sldId id="259" r:id="rId7"/>
    <p:sldId id="260" r:id="rId8"/>
    <p:sldId id="261" r:id="rId9"/>
    <p:sldId id="262" r:id="rId10"/>
    <p:sldId id="290" r:id="rId11"/>
    <p:sldId id="291" r:id="rId12"/>
    <p:sldId id="292" r:id="rId13"/>
    <p:sldId id="293" r:id="rId14"/>
    <p:sldId id="263" r:id="rId15"/>
    <p:sldId id="264" r:id="rId16"/>
    <p:sldId id="265" r:id="rId17"/>
    <p:sldId id="266" r:id="rId18"/>
    <p:sldId id="267" r:id="rId19"/>
    <p:sldId id="268" r:id="rId20"/>
    <p:sldId id="270"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6DC6C-5E33-CCE2-16EC-F68007D0F2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8FAD89-33F6-D665-9C4E-A660BA308F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D84641-817C-9EC3-A42F-1BD94ADB58A5}"/>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9044ED6F-4DE9-E6F4-AAB9-C2662CD840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EF5AE-37EA-FDF9-97F3-C6EC2B9E444E}"/>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683666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B65B0-133A-B546-8BE3-9F97249347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0B44E-CA05-890E-1CA9-AED97FC246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4A077-17F5-64EC-CBDD-D9475DB65132}"/>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CE4649BE-B835-BB18-2F53-FFA83FF76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3F9432-8789-EEF7-AFDF-1F900312E5C9}"/>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19386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22B6D-C8E9-07DF-3E3A-9CB97DC7DB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383152-E5A9-E4E5-0ECB-660D25D65D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02057-BB85-2509-8BC4-ABD72A0A3164}"/>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42F14596-327A-1541-6D21-30F2F29B0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F2808-B3C5-6B24-0DE5-8F728190ED69}"/>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917102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460A1-852F-9A70-90FD-8CAD632F49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345E0B-7E04-7DA0-046E-2C36D0EFE0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8917E7-8895-20B5-04A2-C4F618AE23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4D7F26-9203-8514-9C79-C272AA960DCE}"/>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6" name="Footer Placeholder 5">
            <a:extLst>
              <a:ext uri="{FF2B5EF4-FFF2-40B4-BE49-F238E27FC236}">
                <a16:creationId xmlns:a16="http://schemas.microsoft.com/office/drawing/2014/main" id="{B5303471-5835-E255-2F0E-36E345C0B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FB8A61-55DF-FF87-223A-D47F4DB55271}"/>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1277316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502E-42F7-4C1B-06BC-2A9C3DD086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C7EDFD-C039-79A4-0B6E-C043627BE7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287B64-743D-B9D4-FD27-46BC00AD9D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A680BA-3451-41C2-1C47-8B13438CB4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4AA11F-9292-6C5A-C41D-5C832D9E50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FDF0E7-18A0-954A-0411-C2AE371F55AF}"/>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8" name="Footer Placeholder 7">
            <a:extLst>
              <a:ext uri="{FF2B5EF4-FFF2-40B4-BE49-F238E27FC236}">
                <a16:creationId xmlns:a16="http://schemas.microsoft.com/office/drawing/2014/main" id="{05A0FE79-0F5B-EF39-4FDF-67B795A6C8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C30B26-B447-0AB0-686A-8F3970C0606F}"/>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2492720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A1254-4FF6-32EE-8945-188F1298DC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DA29E0-CFCE-C9F7-7EC8-589A27CB711B}"/>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4" name="Footer Placeholder 3">
            <a:extLst>
              <a:ext uri="{FF2B5EF4-FFF2-40B4-BE49-F238E27FC236}">
                <a16:creationId xmlns:a16="http://schemas.microsoft.com/office/drawing/2014/main" id="{BB8C5BAF-D1F0-0532-2EAD-35FD33DA81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5C581E-5F29-DFAA-B965-2391C7675C8E}"/>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128554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5F54D0-AB51-1AB6-57D4-79BB00C8DA8C}"/>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3" name="Footer Placeholder 2">
            <a:extLst>
              <a:ext uri="{FF2B5EF4-FFF2-40B4-BE49-F238E27FC236}">
                <a16:creationId xmlns:a16="http://schemas.microsoft.com/office/drawing/2014/main" id="{91FEFFE9-A17F-6E05-2C5C-96D7B5256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022180-CF21-6BC1-9377-87BD582B27FF}"/>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183280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0D09C-780E-E6B2-5206-B0F1198ECD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A02098-09F6-D52A-B7E6-E99F62BF48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2D1752-120C-3C01-5105-7B14FA86B2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69DC05-4A9F-5FBB-9083-E2F1DB9C9CB8}"/>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6" name="Footer Placeholder 5">
            <a:extLst>
              <a:ext uri="{FF2B5EF4-FFF2-40B4-BE49-F238E27FC236}">
                <a16:creationId xmlns:a16="http://schemas.microsoft.com/office/drawing/2014/main" id="{F3BEA8E5-A128-36E3-9DAF-89D6A24495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F09B0C-B234-BBC1-ECDA-E5708DA256CE}"/>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1641132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90C82-5816-676D-A6CD-16A51F071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4AFA62-9D3D-8540-5C3F-9E74C6CBC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67CC80-560D-F3FC-D497-9EEDE369FF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4CCCA6-C4CA-E275-4DCB-E2DF62370072}"/>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6" name="Footer Placeholder 5">
            <a:extLst>
              <a:ext uri="{FF2B5EF4-FFF2-40B4-BE49-F238E27FC236}">
                <a16:creationId xmlns:a16="http://schemas.microsoft.com/office/drawing/2014/main" id="{2C136A6B-B667-63A5-B69E-4916DAFF7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F39F31-E9DF-D9D0-21F9-9DFB98A69C82}"/>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2938314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9CF3-D1A9-19D6-B4FF-BDE9CD0639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74BD1E-57B9-8FC2-DFEB-9EAA39B71C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3B7AD5-4EE7-1FDB-5355-AC7F8FD7E8AD}"/>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D333ADD3-339A-7371-E974-8DD6662B01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1E7986-CF68-97E1-6BA3-555EAA41DA17}"/>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769581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4A5B89-0E88-41A5-7116-20588BC95F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57E26-D58F-0CB5-5348-3CA7476C22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CD8C4-AF58-8A17-C718-828D4083C24C}"/>
              </a:ext>
            </a:extLst>
          </p:cNvPr>
          <p:cNvSpPr>
            <a:spLocks noGrp="1"/>
          </p:cNvSpPr>
          <p:nvPr>
            <p:ph type="dt" sz="half" idx="10"/>
          </p:nvPr>
        </p:nvSpPr>
        <p:spPr/>
        <p:txBody>
          <a:body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14A31648-EA15-C6FE-B227-7894BD18C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3DA5F-C9A8-A190-5940-C5DA8562B2D5}"/>
              </a:ext>
            </a:extLst>
          </p:cNvPr>
          <p:cNvSpPr>
            <a:spLocks noGrp="1"/>
          </p:cNvSpPr>
          <p:nvPr>
            <p:ph type="sldNum" sz="quarter" idx="12"/>
          </p:nvPr>
        </p:nvSpPr>
        <p:spPr/>
        <p:txBody>
          <a:bodyPr/>
          <a:lstStyle/>
          <a:p>
            <a:fld id="{F80A844A-6B83-4548-B07F-361F20FC83EA}" type="slidenum">
              <a:rPr lang="en-GB" smtClean="0"/>
              <a:t>‹#›</a:t>
            </a:fld>
            <a:endParaRPr lang="en-GB"/>
          </a:p>
        </p:txBody>
      </p:sp>
    </p:spTree>
    <p:extLst>
      <p:ext uri="{BB962C8B-B14F-4D97-AF65-F5344CB8AC3E}">
        <p14:creationId xmlns:p14="http://schemas.microsoft.com/office/powerpoint/2010/main" val="2307497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65729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25BF0E-0A51-35DF-2FD5-35A1948207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70BEA9-8D67-8E40-4829-BFB8F6869B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9D366A-D7F4-7E4A-E69C-D0CE0C4D2A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E87DDD-C0FF-4199-9385-2A45AB72831F}" type="datetimeFigureOut">
              <a:rPr lang="en-GB" smtClean="0"/>
              <a:t>01/06/2022</a:t>
            </a:fld>
            <a:endParaRPr lang="en-GB"/>
          </a:p>
        </p:txBody>
      </p:sp>
      <p:sp>
        <p:nvSpPr>
          <p:cNvPr id="5" name="Footer Placeholder 4">
            <a:extLst>
              <a:ext uri="{FF2B5EF4-FFF2-40B4-BE49-F238E27FC236}">
                <a16:creationId xmlns:a16="http://schemas.microsoft.com/office/drawing/2014/main" id="{A015F2CF-15C4-7351-BBA8-09A4CAF439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A17C55-64C8-35FD-EC96-70CA2F0782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0A844A-6B83-4548-B07F-361F20FC83EA}" type="slidenum">
              <a:rPr lang="en-GB" smtClean="0"/>
              <a:t>‹#›</a:t>
            </a:fld>
            <a:endParaRPr lang="en-GB"/>
          </a:p>
        </p:txBody>
      </p:sp>
    </p:spTree>
    <p:extLst>
      <p:ext uri="{BB962C8B-B14F-4D97-AF65-F5344CB8AC3E}">
        <p14:creationId xmlns:p14="http://schemas.microsoft.com/office/powerpoint/2010/main" val="475632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43362271"/>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cpdonline.co.uk/knowledge-base/care/effective-communication/" TargetMode="External"/><Relationship Id="rId2" Type="http://schemas.openxmlformats.org/officeDocument/2006/relationships/hyperlink" Target="https://www.theaccessgroup.com/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2542094" y="5280435"/>
            <a:ext cx="6433794" cy="1649811"/>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3200" b="0" i="0" u="none" strike="noStrike" kern="1200" cap="none" spc="0" normalizeH="0" baseline="0" noProof="0" dirty="0">
                <a:ln>
                  <a:noFill/>
                </a:ln>
                <a:solidFill>
                  <a:srgbClr val="E7E6E6"/>
                </a:solidFill>
                <a:effectLst/>
                <a:uLnTx/>
                <a:uFillTx/>
                <a:latin typeface="Calibri" panose="020F0502020204030204" pitchFamily="34" charset="0"/>
                <a:ea typeface="Calibri" panose="020F0502020204030204" pitchFamily="34" charset="0"/>
                <a:cs typeface="Times New Roman" panose="02020603050405020304" pitchFamily="18" charset="0"/>
              </a:rPr>
              <a:t>BMSW 4002 EFFECTIVE TEAM WORK and COMMUNICATION – H&amp;SC </a:t>
            </a:r>
            <a:r>
              <a:rPr kumimoji="0" lang="en-GB" sz="3200" b="0" i="0" u="none" strike="noStrike" kern="1200" cap="none" spc="0" normalizeH="0" baseline="0" noProof="0">
                <a:ln>
                  <a:noFill/>
                </a:ln>
                <a:solidFill>
                  <a:srgbClr val="E7E6E6"/>
                </a:solidFill>
                <a:effectLst/>
                <a:uLnTx/>
                <a:uFillTx/>
                <a:latin typeface="Calibri" panose="020F0502020204030204" pitchFamily="34" charset="0"/>
                <a:ea typeface="Calibri" panose="020F0502020204030204" pitchFamily="34" charset="0"/>
                <a:cs typeface="Times New Roman" panose="02020603050405020304" pitchFamily="18" charset="0"/>
              </a:rPr>
              <a:t>WEEK 3.2</a:t>
            </a:r>
            <a:endParaRPr kumimoji="0" lang="en-GB" sz="3200" b="0" i="0" u="none" strike="noStrike" kern="1200" cap="none" spc="0" normalizeH="0" baseline="0" noProof="0" dirty="0">
              <a:ln>
                <a:noFill/>
              </a:ln>
              <a:solidFill>
                <a:srgbClr val="E7E6E6"/>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943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627D9-ED19-D1AF-1B5B-2DDE5E38545B}"/>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9959D5A4-DC90-8CE8-0E53-E7CAC174712B}"/>
              </a:ext>
            </a:extLst>
          </p:cNvPr>
          <p:cNvSpPr>
            <a:spLocks noGrp="1"/>
          </p:cNvSpPr>
          <p:nvPr>
            <p:ph idx="1"/>
          </p:nvPr>
        </p:nvSpPr>
        <p:spPr/>
        <p:txBody>
          <a:bodyPr>
            <a:normAutofit/>
          </a:bodyPr>
          <a:lstStyle/>
          <a:p>
            <a:r>
              <a:rPr lang="en-GB" sz="4000" b="1" dirty="0">
                <a:solidFill>
                  <a:srgbClr val="094B77"/>
                </a:solidFill>
                <a:effectLst/>
                <a:latin typeface="inherit"/>
                <a:ea typeface="Times New Roman" panose="02020603050405020304" pitchFamily="18" charset="0"/>
                <a:cs typeface="Segoe UI" panose="020B0502040204020203" pitchFamily="34" charset="0"/>
              </a:rPr>
              <a:t>How to communicate effectively</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i="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Communication in health and social care settings can take different forms and styles depending on</a:t>
            </a:r>
            <a:r>
              <a:rPr lang="en-GB" sz="2800" b="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600" b="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1</a:t>
            </a:r>
            <a:r>
              <a:rPr lang="en-GB" sz="36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The patient status (for example, a patient visiting a dental surgery for a check-up compared with a patient being hospitalised to cure cancer, or a child compared with an elderly person).</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9896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2FE1F-B967-111F-C8EF-ADF75CAEC0D6}"/>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7E246BA1-DAA8-051B-7FC6-2E9D74CE2AAF}"/>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kumimoji="0" lang="en-GB" sz="3600" b="1"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2.</a:t>
            </a: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The message being conveyed (for example, information concerning medicine dosages, delivery timings and changes to the current regime compared with information related to the daily menu in a health and social care facility).</a:t>
            </a:r>
            <a:endPar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710510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D70EC-236E-61A7-D19C-E046F1B77AE8}"/>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393FC82D-B08F-6226-085F-4089172509FC}"/>
              </a:ext>
            </a:extLst>
          </p:cNvPr>
          <p:cNvSpPr>
            <a:spLocks noGrp="1"/>
          </p:cNvSpPr>
          <p:nvPr>
            <p:ph idx="1"/>
          </p:nvPr>
        </p:nvSpPr>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mn-cs"/>
              </a:rPr>
              <a:t>Communication must be: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mn-cs"/>
              </a:rPr>
              <a:t>                   -Clear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mn-cs"/>
              </a:rPr>
              <a:t>                   -Accurate</a:t>
            </a: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mn-cs"/>
              </a:rPr>
              <a:t>                   -Consistent</a:t>
            </a: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40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 </a:t>
            </a:r>
            <a:r>
              <a:rPr lang="en-GB" sz="4000" b="1" dirty="0">
                <a:solidFill>
                  <a:srgbClr val="FF0000"/>
                </a:solidFill>
                <a:effectLst/>
                <a:latin typeface="Segoe UI" panose="020B0502040204020203" pitchFamily="34" charset="0"/>
                <a:ea typeface="Times New Roman" panose="02020603050405020304" pitchFamily="18" charset="0"/>
                <a:cs typeface="Times New Roman" panose="02020603050405020304" pitchFamily="18" charset="0"/>
              </a:rPr>
              <a:t>an Effective and Empathetic </a:t>
            </a:r>
          </a:p>
          <a:p>
            <a:pPr marL="0" marR="0" lvl="0" indent="0" algn="l" defTabSz="914400" rtl="0" eaLnBrk="1" fontAlgn="auto" latinLnBrk="0" hangingPunct="1">
              <a:lnSpc>
                <a:spcPct val="90000"/>
              </a:lnSpc>
              <a:spcBef>
                <a:spcPts val="1000"/>
              </a:spcBef>
              <a:spcAft>
                <a:spcPts val="0"/>
              </a:spcAft>
              <a:buClrTx/>
              <a:buSzTx/>
              <a:buNone/>
              <a:tabLst/>
              <a:defRPr/>
            </a:pPr>
            <a:r>
              <a:rPr lang="en-GB" sz="4000" b="1" dirty="0">
                <a:solidFill>
                  <a:srgbClr val="FF0000"/>
                </a:solidFill>
                <a:effectLst/>
                <a:latin typeface="Segoe UI" panose="020B0502040204020203" pitchFamily="34" charset="0"/>
                <a:ea typeface="Times New Roman" panose="02020603050405020304" pitchFamily="18" charset="0"/>
                <a:cs typeface="Times New Roman" panose="02020603050405020304" pitchFamily="18" charset="0"/>
              </a:rPr>
              <a:t>                   Listener              </a:t>
            </a:r>
            <a:endParaRPr lang="en-GB" sz="4000" b="1" dirty="0">
              <a:solidFill>
                <a:srgbClr val="FF0000"/>
              </a:solidFill>
              <a:latin typeface="inherit"/>
              <a:ea typeface="Calibri" panose="020F0502020204030204" pitchFamily="34" charset="0"/>
              <a:cs typeface="Segoe UI" panose="020B0502040204020203"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1810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B720-3DD1-7387-F510-E81F291B9336}"/>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CCC53069-B967-4B3F-C8A0-54AFA7C56FC1}"/>
              </a:ext>
            </a:extLst>
          </p:cNvPr>
          <p:cNvSpPr>
            <a:spLocks noGrp="1"/>
          </p:cNvSpPr>
          <p:nvPr>
            <p:ph idx="1"/>
          </p:nvPr>
        </p:nvSpPr>
        <p:spPr/>
        <p:txBody>
          <a:bodyP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5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35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r>
              <a:rPr lang="en-GB" sz="3800" b="1" dirty="0">
                <a:solidFill>
                  <a:srgbClr val="FF0000"/>
                </a:solidFill>
              </a:rPr>
              <a:t>CLEAR - To be clear, or to achieve clarity, you should:</a:t>
            </a:r>
          </a:p>
          <a:p>
            <a:pPr marL="0" lvl="0" indent="0">
              <a:lnSpc>
                <a:spcPct val="107000"/>
              </a:lnSpc>
              <a:spcAft>
                <a:spcPts val="800"/>
              </a:spcAft>
              <a:buSzPts val="1000"/>
              <a:buNone/>
              <a:tabLst>
                <a:tab pos="457200" algn="l"/>
              </a:tabLst>
            </a:pP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sz="3200" b="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a)</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Use plain, direct language and avoid idioms or technical terms.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sz="3200" b="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b)</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If necessary, </a:t>
            </a:r>
            <a:r>
              <a:rPr lang="en-GB" sz="3200" u="sng"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repeat</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phrases, </a:t>
            </a:r>
            <a:r>
              <a:rPr lang="en-GB" sz="3200" u="sng"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re-phrase</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the sentences or </a:t>
            </a:r>
          </a:p>
          <a:p>
            <a:pPr marL="0" lvl="0" indent="0">
              <a:lnSpc>
                <a:spcPct val="107000"/>
              </a:lnSpc>
              <a:spcAft>
                <a:spcPts val="800"/>
              </a:spcAft>
              <a:buSzPts val="1000"/>
              <a:buNone/>
              <a:tabLst>
                <a:tab pos="457200" algn="l"/>
              </a:tabLst>
            </a:pP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sz="3200" u="sng"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use simpler words</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200" b="1"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c)</a:t>
            </a:r>
            <a:r>
              <a:rPr lang="en-GB" sz="32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Use pictograms or visuals to explain a difficult concept.         </a:t>
            </a:r>
          </a:p>
          <a:p>
            <a:pPr marL="0" lvl="0" indent="0">
              <a:lnSpc>
                <a:spcPct val="107000"/>
              </a:lnSpc>
              <a:spcAft>
                <a:spcPts val="800"/>
              </a:spcAft>
              <a:buSzPts val="1000"/>
              <a:buNone/>
              <a:tabLst>
                <a:tab pos="45720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200" b="1" dirty="0">
              <a:solidFill>
                <a:srgbClr val="FF0000"/>
              </a:solidFill>
            </a:endParaRPr>
          </a:p>
        </p:txBody>
      </p:sp>
    </p:spTree>
    <p:extLst>
      <p:ext uri="{BB962C8B-B14F-4D97-AF65-F5344CB8AC3E}">
        <p14:creationId xmlns:p14="http://schemas.microsoft.com/office/powerpoint/2010/main" val="41309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36D15-6A46-B7A5-10BA-EEEFF9589E94}"/>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0B04D00D-E176-9E3C-5095-41EE1393B473}"/>
              </a:ext>
            </a:extLst>
          </p:cNvPr>
          <p:cNvSpPr>
            <a:spLocks noGrp="1"/>
          </p:cNvSpPr>
          <p:nvPr>
            <p:ph idx="1"/>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r>
              <a:rPr lang="en-GB" sz="3200" b="1" dirty="0">
                <a:solidFill>
                  <a:srgbClr val="FF0000"/>
                </a:solidFill>
              </a:rPr>
              <a:t>CLEAR (cont’d)</a:t>
            </a: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lang="en-GB" sz="3200" b="1" dirty="0">
                <a:solidFill>
                  <a:srgbClr val="FF0000"/>
                </a:solidFill>
              </a:rPr>
              <a:t>  d)</a:t>
            </a:r>
            <a:r>
              <a:rPr kumimoji="0" lang="en-GB" sz="15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a:t>
            </a:r>
            <a:r>
              <a:rPr kumimoji="0" lang="en-GB" sz="32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Double-check if the person has understood.</a:t>
            </a:r>
            <a:endPar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kumimoji="0" lang="en-GB" sz="32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a:t>
            </a:r>
            <a:r>
              <a:rPr kumimoji="0" lang="en-GB" sz="32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Times New Roman" panose="02020603050405020304" pitchFamily="18" charset="0"/>
              </a:rPr>
              <a:t>e)</a:t>
            </a:r>
            <a:r>
              <a:rPr kumimoji="0" lang="en-GB" sz="32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Observe the body language for clues.</a:t>
            </a:r>
            <a:endPar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lang="en-GB" sz="3200" b="1" dirty="0">
                <a:solidFill>
                  <a:srgbClr val="FF0000"/>
                </a:solidFill>
                <a:latin typeface="Segoe UI" panose="020B0502040204020203" pitchFamily="34" charset="0"/>
                <a:ea typeface="Times New Roman" panose="02020603050405020304" pitchFamily="18" charset="0"/>
                <a:cs typeface="Times New Roman" panose="02020603050405020304" pitchFamily="18" charset="0"/>
              </a:rPr>
              <a:t>  f</a:t>
            </a:r>
            <a:r>
              <a:rPr kumimoji="0" lang="en-GB" sz="32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Times New Roman" panose="02020603050405020304" pitchFamily="18" charset="0"/>
              </a:rPr>
              <a:t>) </a:t>
            </a:r>
            <a:r>
              <a:rPr kumimoji="0" lang="en-GB" sz="3200" i="0" u="none" strike="noStrike" kern="1200" cap="none" spc="0" normalizeH="0" baseline="0" noProof="0" dirty="0">
                <a:ln>
                  <a:noFill/>
                </a:ln>
                <a:effectLst/>
                <a:uLnTx/>
                <a:uFillTx/>
                <a:latin typeface="Segoe UI" panose="020B0502040204020203" pitchFamily="34" charset="0"/>
                <a:ea typeface="Times New Roman" panose="02020603050405020304" pitchFamily="18" charset="0"/>
                <a:cs typeface="Times New Roman" panose="02020603050405020304" pitchFamily="18" charset="0"/>
              </a:rPr>
              <a:t>Encourage people to ask questions or request further </a:t>
            </a: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kumimoji="0" lang="en-GB" sz="3200" i="0" u="none" strike="noStrike" kern="1200" cap="none" spc="0" normalizeH="0" baseline="0" noProof="0" dirty="0">
                <a:ln>
                  <a:noFill/>
                </a:ln>
                <a:effectLst/>
                <a:uLnTx/>
                <a:uFillTx/>
                <a:latin typeface="Segoe UI" panose="020B0502040204020203" pitchFamily="34" charset="0"/>
                <a:ea typeface="Times New Roman" panose="02020603050405020304" pitchFamily="18" charset="0"/>
                <a:cs typeface="Times New Roman" panose="02020603050405020304" pitchFamily="18" charset="0"/>
              </a:rPr>
              <a:t>        information. </a:t>
            </a:r>
          </a:p>
          <a:p>
            <a:pPr marL="0" marR="0" lvl="0" indent="0" algn="l" defTabSz="914400" rtl="0" eaLnBrk="1" fontAlgn="auto" latinLnBrk="0" hangingPunct="1">
              <a:lnSpc>
                <a:spcPct val="107000"/>
              </a:lnSpc>
              <a:spcBef>
                <a:spcPts val="1000"/>
              </a:spcBef>
              <a:spcAft>
                <a:spcPts val="800"/>
              </a:spcAft>
              <a:buClrTx/>
              <a:buSzPts val="1000"/>
              <a:buNone/>
              <a:tabLst>
                <a:tab pos="457200" algn="l"/>
              </a:tabLst>
              <a:defRPr/>
            </a:pPr>
            <a:r>
              <a:rPr lang="en-GB" sz="3000" b="1" dirty="0">
                <a:solidFill>
                  <a:srgbClr val="FF0000"/>
                </a:solidFill>
                <a:latin typeface="Segoe UI" panose="020B0502040204020203" pitchFamily="34" charset="0"/>
                <a:ea typeface="Times New Roman" panose="02020603050405020304" pitchFamily="18" charset="0"/>
                <a:cs typeface="Times New Roman" panose="02020603050405020304" pitchFamily="18" charset="0"/>
              </a:rPr>
              <a:t>  g</a:t>
            </a:r>
            <a:r>
              <a:rPr kumimoji="0" lang="en-GB" sz="3000" b="1" i="0" u="none" strike="noStrike" kern="1200" cap="none" spc="0" normalizeH="0" baseline="0" noProof="0" dirty="0">
                <a:ln>
                  <a:noFill/>
                </a:ln>
                <a:solidFill>
                  <a:srgbClr val="FF0000"/>
                </a:solidFill>
                <a:effectLst/>
                <a:uLnTx/>
                <a:uFillTx/>
                <a:latin typeface="Segoe UI" panose="020B0502040204020203" pitchFamily="34" charset="0"/>
                <a:ea typeface="Times New Roman" panose="02020603050405020304" pitchFamily="18" charset="0"/>
                <a:cs typeface="Times New Roman" panose="02020603050405020304" pitchFamily="18" charset="0"/>
              </a:rPr>
              <a:t>)</a:t>
            </a:r>
            <a:r>
              <a:rPr kumimoji="0" lang="en-GB" sz="35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a:t>
            </a:r>
            <a:r>
              <a:rPr kumimoji="0" lang="en-GB" sz="30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Use an interpreter if a language barrier exists.</a:t>
            </a:r>
            <a:endParaRPr kumimoji="0" lang="en-GB" sz="3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200" b="1" dirty="0">
              <a:solidFill>
                <a:srgbClr val="FF0000"/>
              </a:solidFill>
            </a:endParaRPr>
          </a:p>
        </p:txBody>
      </p:sp>
    </p:spTree>
    <p:extLst>
      <p:ext uri="{BB962C8B-B14F-4D97-AF65-F5344CB8AC3E}">
        <p14:creationId xmlns:p14="http://schemas.microsoft.com/office/powerpoint/2010/main" val="4059610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2F0F-F0DC-1DD4-5EFC-3B9EC90E4483}"/>
              </a:ext>
            </a:extLst>
          </p:cNvPr>
          <p:cNvSpPr>
            <a:spLocks noGrp="1"/>
          </p:cNvSpPr>
          <p:nvPr>
            <p:ph type="title"/>
          </p:nvPr>
        </p:nvSpPr>
        <p:spPr/>
        <p:txBody>
          <a:bodyPr/>
          <a:lstStyle/>
          <a:p>
            <a: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674C5AD7-CCF2-8109-A7C1-02A000C98A14}"/>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r>
              <a:rPr lang="en-GB" sz="3200" b="1" dirty="0">
                <a:solidFill>
                  <a:srgbClr val="FF0000"/>
                </a:solidFill>
              </a:rPr>
              <a:t>ACCURATE </a:t>
            </a:r>
            <a:r>
              <a:rPr lang="en-GB" b="1" dirty="0">
                <a:solidFill>
                  <a:srgbClr val="FF0000"/>
                </a:solidFill>
              </a:rPr>
              <a:t>– To achieve accuracy you must make sure that:</a:t>
            </a:r>
          </a:p>
          <a:p>
            <a:pPr marL="0" indent="0">
              <a:lnSpc>
                <a:spcPts val="144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5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All communication is </a:t>
            </a:r>
            <a:r>
              <a:rPr lang="en-GB" sz="3500" u="sng"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correct </a:t>
            </a:r>
            <a:r>
              <a:rPr lang="en-GB" sz="35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and </a:t>
            </a:r>
            <a:r>
              <a:rPr lang="en-GB" sz="3500" u="sng"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precise</a:t>
            </a:r>
            <a:r>
              <a:rPr lang="en-GB" sz="3500" dirty="0">
                <a:solidFill>
                  <a:srgbClr val="3A3A3A"/>
                </a:solidFill>
                <a:effectLst/>
                <a:latin typeface="Segoe UI" panose="020B0502040204020203" pitchFamily="34" charset="0"/>
                <a:ea typeface="Times New Roman" panose="02020603050405020304" pitchFamily="18" charset="0"/>
                <a:cs typeface="Times New Roman" panose="02020603050405020304" pitchFamily="18" charset="0"/>
              </a:rPr>
              <a:t> to prevent any error that can potentially have a negative impact on the health and wellbeing of patients.</a:t>
            </a:r>
            <a:endParaRPr lang="en-GB" sz="3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b="1" dirty="0">
              <a:solidFill>
                <a:srgbClr val="FF0000"/>
              </a:solidFill>
            </a:endParaRPr>
          </a:p>
        </p:txBody>
      </p:sp>
    </p:spTree>
    <p:extLst>
      <p:ext uri="{BB962C8B-B14F-4D97-AF65-F5344CB8AC3E}">
        <p14:creationId xmlns:p14="http://schemas.microsoft.com/office/powerpoint/2010/main" val="836684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94F91-88BE-E2EE-7FEF-6713A0DCAF67}"/>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B377EC23-F878-9273-E2BF-CE1A3D549404}"/>
              </a:ext>
            </a:extLst>
          </p:cNvPr>
          <p:cNvSpPr>
            <a:spLocks noGrp="1"/>
          </p:cNvSpPr>
          <p:nvPr>
            <p:ph idx="1"/>
          </p:nvPr>
        </p:nvSpPr>
        <p:spPr/>
        <p:txBody>
          <a:bodyP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ts val="1440"/>
              </a:lnSpc>
              <a:spcBef>
                <a:spcPts val="1000"/>
              </a:spcBef>
              <a:spcAft>
                <a:spcPts val="8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srgbClr val="FF0000"/>
                </a:solidFill>
                <a:effectLst/>
                <a:uLnTx/>
                <a:uFillTx/>
                <a:latin typeface="inherit"/>
                <a:ea typeface="Times New Roman" panose="02020603050405020304" pitchFamily="18" charset="0"/>
                <a:cs typeface="Segoe UI" panose="020B0502040204020203" pitchFamily="34" charset="0"/>
              </a:rPr>
              <a:t>CONSISTENT</a:t>
            </a:r>
            <a:endParaRPr kumimoji="0" lang="en-GB" sz="32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For patients, as well as for health and social care workers, consistency in the means of communication is key to avoid confusion and reduce the risk of missing important details. If one type of communication (</a:t>
            </a:r>
            <a:r>
              <a:rPr kumimoji="0" lang="en-GB" sz="3600" b="0" i="0" u="none" strike="noStrike" kern="1200" cap="none" spc="0" normalizeH="0" baseline="0" noProof="0" dirty="0" err="1">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e.g</a:t>
            </a:r>
            <a:r>
              <a:rPr kumimoji="0" lang="en-GB" sz="3600" b="0" i="0" u="none" strike="noStrike" kern="1200" cap="none" spc="0" normalizeH="0" baseline="0" noProof="0" dirty="0">
                <a:ln>
                  <a:noFill/>
                </a:ln>
                <a:solidFill>
                  <a:srgbClr val="3A3A3A"/>
                </a:solidFill>
                <a:effectLst/>
                <a:uLnTx/>
                <a:uFillTx/>
                <a:latin typeface="Segoe UI" panose="020B0502040204020203" pitchFamily="34" charset="0"/>
                <a:ea typeface="Times New Roman" panose="02020603050405020304" pitchFamily="18" charset="0"/>
                <a:cs typeface="Times New Roman" panose="02020603050405020304" pitchFamily="18" charset="0"/>
              </a:rPr>
              <a:t> Verbal) is effective, then do not change it to Written.</a:t>
            </a:r>
          </a:p>
          <a:p>
            <a:pPr marL="0" marR="0" lvl="0" indent="0" algn="l" defTabSz="914400" rtl="0" eaLnBrk="1" fontAlgn="auto" latinLnBrk="0" hangingPunct="1">
              <a:lnSpc>
                <a:spcPct val="107000"/>
              </a:lnSpc>
              <a:spcBef>
                <a:spcPts val="1000"/>
              </a:spcBef>
              <a:spcAft>
                <a:spcPts val="800"/>
              </a:spcAft>
              <a:buClrTx/>
              <a:buSzTx/>
              <a:buNone/>
              <a:tabLst/>
              <a:defRPr/>
            </a:pPr>
            <a:endPar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9181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C152-FF3F-67B6-5D20-4AD17E5346DF}"/>
              </a:ext>
            </a:extLst>
          </p:cNvPr>
          <p:cNvSpPr>
            <a:spLocks noGrp="1"/>
          </p:cNvSpPr>
          <p:nvPr>
            <p:ph type="title"/>
          </p:nvPr>
        </p:nvSpPr>
        <p:spPr/>
        <p:txBody>
          <a:bodyPr/>
          <a:lstStyle/>
          <a:p>
            <a: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DC6C1775-57F6-2BDF-18D2-24D760331852}"/>
              </a:ext>
            </a:extLst>
          </p:cNvPr>
          <p:cNvSpPr>
            <a:spLocks noGrp="1"/>
          </p:cNvSpPr>
          <p:nvPr>
            <p:ph idx="1"/>
          </p:nvPr>
        </p:nvSpPr>
        <p:spPr>
          <a:xfrm>
            <a:off x="562992" y="1690688"/>
            <a:ext cx="10515600" cy="4351338"/>
          </a:xfrm>
        </p:spPr>
        <p:txBody>
          <a:bodyPr>
            <a:normAutofit fontScale="2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8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1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r>
              <a:rPr lang="en-GB" sz="11200" b="1" i="1" u="sng" dirty="0">
                <a:solidFill>
                  <a:srgbClr val="FF0000"/>
                </a:solidFill>
                <a:highlight>
                  <a:srgbClr val="FFFF00"/>
                </a:highlight>
              </a:rPr>
              <a:t>Be an Effective and Empathetic Listener</a:t>
            </a:r>
          </a:p>
          <a:p>
            <a:pPr marL="0" indent="0">
              <a:buNone/>
            </a:pPr>
            <a:r>
              <a:rPr lang="en-GB" sz="11200" b="1" u="sng" dirty="0"/>
              <a:t>Listening</a:t>
            </a:r>
            <a:r>
              <a:rPr lang="en-GB" sz="11200" b="1" dirty="0">
                <a:solidFill>
                  <a:srgbClr val="FF0000"/>
                </a:solidFill>
              </a:rPr>
              <a:t> </a:t>
            </a:r>
            <a:r>
              <a:rPr lang="en-GB" sz="12800" b="1" dirty="0">
                <a:solidFill>
                  <a:srgbClr val="FF0000"/>
                </a:solidFill>
              </a:rPr>
              <a:t>is the forgotten communication skill and is often confused with hearing. Hearing takes place when a sound reaches the ear. Listening requires you to concentrate on the verbal and nonverbal messages being sent and to determine the meaning of those messages. </a:t>
            </a:r>
          </a:p>
          <a:p>
            <a:pPr marL="0" indent="0">
              <a:buNone/>
            </a:pPr>
            <a:r>
              <a:rPr lang="en-GB" sz="12800" b="1" dirty="0">
                <a:solidFill>
                  <a:srgbClr val="FF0000"/>
                </a:solidFill>
              </a:rPr>
              <a:t>This effective listening is central to fostering interpersonal relationships with co-workers, leaders, and clients. Effective listening can be a determining factor in whether someone is an effective communicator. </a:t>
            </a:r>
          </a:p>
          <a:p>
            <a:pPr marL="0" indent="0">
              <a:buNone/>
            </a:pPr>
            <a:endParaRPr lang="en-GB" sz="12800" b="1" dirty="0">
              <a:solidFill>
                <a:srgbClr val="FF0000"/>
              </a:solidFill>
            </a:endParaRPr>
          </a:p>
          <a:p>
            <a:pPr marL="0" indent="0">
              <a:buNone/>
            </a:pPr>
            <a:endParaRPr lang="en-GB" sz="3800" b="1" dirty="0">
              <a:solidFill>
                <a:srgbClr val="FF0000"/>
              </a:solidFill>
            </a:endParaRPr>
          </a:p>
          <a:p>
            <a:pPr marL="0" indent="0">
              <a:buNone/>
            </a:pPr>
            <a:endParaRPr lang="en-GB" sz="3600" b="1" dirty="0">
              <a:solidFill>
                <a:srgbClr val="FF0000"/>
              </a:solidFill>
            </a:endParaRPr>
          </a:p>
        </p:txBody>
      </p:sp>
    </p:spTree>
    <p:extLst>
      <p:ext uri="{BB962C8B-B14F-4D97-AF65-F5344CB8AC3E}">
        <p14:creationId xmlns:p14="http://schemas.microsoft.com/office/powerpoint/2010/main" val="3046683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7A1B-CD3D-402A-B174-95A23A2CB67F}"/>
              </a:ext>
            </a:extLst>
          </p:cNvPr>
          <p:cNvSpPr>
            <a:spLocks noGrp="1"/>
          </p:cNvSpPr>
          <p:nvPr>
            <p:ph type="title"/>
          </p:nvPr>
        </p:nvSpPr>
        <p:spPr/>
        <p:txBody>
          <a:bodyPr/>
          <a:lstStyle/>
          <a:p>
            <a: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C9E39685-B209-1610-E1AC-EAB5EF2127FF}"/>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1" u="sng"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Be an Effective and Empathetic Listener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4000" b="1" i="1" dirty="0">
                <a:latin typeface="Calibri" panose="020F0502020204030204"/>
              </a:rPr>
              <a:t>To be an effective listener, you must concentrate, which means that you must not be distracted by any thing else, such as your mobile phone or someone else talking to you.</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4000" b="1" i="1" strike="noStrike" kern="1200" cap="none" spc="0" normalizeH="0" baseline="0" noProof="0" dirty="0">
              <a:ln>
                <a:noFill/>
              </a:ln>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1454746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4308F-5C6D-27BD-5D47-CF922326BD6D}"/>
              </a:ext>
            </a:extLst>
          </p:cNvPr>
          <p:cNvSpPr>
            <a:spLocks noGrp="1"/>
          </p:cNvSpPr>
          <p:nvPr>
            <p:ph type="title"/>
          </p:nvPr>
        </p:nvSpPr>
        <p:spPr/>
        <p:txBody>
          <a:bodyPr/>
          <a:lstStyle/>
          <a:p>
            <a: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27513842-CFA3-6600-01D5-FFC1BEA41A90}"/>
              </a:ext>
            </a:extLst>
          </p:cNvPr>
          <p:cNvSpPr>
            <a:spLocks noGrp="1"/>
          </p:cNvSpPr>
          <p:nvPr>
            <p:ph idx="1"/>
          </p:nvPr>
        </p:nvSpPr>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endPar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1" u="sng"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Be an Empathetic Listener</a:t>
            </a:r>
          </a:p>
          <a:p>
            <a:pPr marL="0" indent="0">
              <a:buNone/>
            </a:pPr>
            <a:r>
              <a:rPr lang="en-GB" dirty="0"/>
              <a:t>To be empathetic is to put yourself in the other person’s position and to try to understand what they are feeling.</a:t>
            </a:r>
          </a:p>
          <a:p>
            <a:pPr marL="0" indent="0">
              <a:buNone/>
            </a:pPr>
            <a:r>
              <a:rPr lang="en-GB" dirty="0"/>
              <a:t>It is a critical skill in Health and Social Care and it is about listening to understand the other person’s point of view. Often, people like to know that someone is listening to them and that they understand their position. Often, it is sufficient to know that someone is taking the time to listen.</a:t>
            </a:r>
          </a:p>
          <a:p>
            <a:pPr marL="0" indent="0">
              <a:buNone/>
            </a:pPr>
            <a:r>
              <a:rPr lang="en-GB" dirty="0"/>
              <a:t>How can you show empathy?</a:t>
            </a:r>
          </a:p>
        </p:txBody>
      </p:sp>
    </p:spTree>
    <p:extLst>
      <p:ext uri="{BB962C8B-B14F-4D97-AF65-F5344CB8AC3E}">
        <p14:creationId xmlns:p14="http://schemas.microsoft.com/office/powerpoint/2010/main" val="3430545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13455-9E17-55F4-163E-7639346ABFD8}"/>
              </a:ext>
            </a:extLst>
          </p:cNvPr>
          <p:cNvSpPr>
            <a:spLocks noGrp="1"/>
          </p:cNvSpPr>
          <p:nvPr>
            <p:ph type="title"/>
          </p:nvPr>
        </p:nvSpPr>
        <p:spPr>
          <a:xfrm>
            <a:off x="838200" y="365125"/>
            <a:ext cx="10515600" cy="1712250"/>
          </a:xfrm>
        </p:spPr>
        <p:txBody>
          <a:bodyPr>
            <a:normAutofit fontScale="9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t>Communication in Health and Social Care</a:t>
            </a:r>
            <a:br>
              <a:rPr kumimoji="0" lang="en-GB" sz="4400" b="0" i="0" u="sng" strike="noStrike" kern="1800" cap="none" spc="0" normalizeH="0" baseline="0" noProof="0" dirty="0">
                <a:ln>
                  <a:noFill/>
                </a:ln>
                <a:solidFill>
                  <a:prstClr val="black"/>
                </a:solidFill>
                <a:effectLst/>
                <a:uLnTx/>
                <a:uFillTx/>
                <a:latin typeface="inherit"/>
                <a:ea typeface="Times New Roman" panose="02020603050405020304" pitchFamily="18" charset="0"/>
                <a:cs typeface="Segoe UI" panose="020B0502040204020203" pitchFamily="34" charset="0"/>
              </a:rPr>
            </a:br>
            <a:r>
              <a:rPr kumimoji="0" lang="en-GB" sz="32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How to communicate effectively</a:t>
            </a:r>
            <a:b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GB" sz="2800" b="1" i="1" u="sng"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Be an Empathetic Listener</a:t>
            </a:r>
            <a:br>
              <a:rPr kumimoji="0" lang="en-GB" sz="2800" b="1" i="1" u="sng"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br>
            <a:br>
              <a:rPr kumimoji="0" lang="en-GB" sz="2800" b="1" i="1" u="sng"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0C41F072-6BA2-22A1-85F4-FD2D355C78ED}"/>
              </a:ext>
            </a:extLst>
          </p:cNvPr>
          <p:cNvSpPr>
            <a:spLocks noGrp="1"/>
          </p:cNvSpPr>
          <p:nvPr>
            <p:ph idx="1"/>
          </p:nvPr>
        </p:nvSpPr>
        <p:spPr/>
        <p:txBody>
          <a:bodyPr>
            <a:normAutofit lnSpcReduction="10000"/>
          </a:bodyPr>
          <a:lstStyle/>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Try to be courteous and friendly. Facial expression and tone of voice are important</a:t>
            </a:r>
            <a:r>
              <a:rPr kumimoji="0" lang="en-GB" sz="3600" b="1" i="0" u="none" strike="noStrike" kern="1200" cap="none" spc="0" normalizeH="0" baseline="0" noProof="0" dirty="0">
                <a:ln>
                  <a:noFill/>
                </a:ln>
                <a:solidFill>
                  <a:srgbClr val="0070C0"/>
                </a:solidFill>
                <a:effectLst/>
                <a:uLnTx/>
                <a:uFillTx/>
                <a:latin typeface="Calibri" panose="020F0502020204030204"/>
                <a:ea typeface="+mn-ea"/>
                <a:cs typeface="+mn-cs"/>
              </a:rPr>
              <a:t>. </a:t>
            </a: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These are things you would want from other people.</a:t>
            </a: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startAt="2"/>
              <a:tabLst/>
              <a:defRPr/>
            </a:pPr>
            <a:r>
              <a:rPr kumimoji="0" lang="en-GB" sz="3600" b="1" i="0" u="none" strike="noStrike" kern="1200" cap="none" spc="0" normalizeH="0" baseline="0" noProof="0" dirty="0">
                <a:ln>
                  <a:noFill/>
                </a:ln>
                <a:effectLst/>
                <a:uLnTx/>
                <a:uFillTx/>
                <a:latin typeface="Calibri" panose="020F0502020204030204"/>
                <a:ea typeface="+mn-ea"/>
                <a:cs typeface="+mn-cs"/>
              </a:rPr>
              <a:t>Do not talk down to people. Do not make</a:t>
            </a:r>
          </a:p>
          <a:p>
            <a:pPr marL="0" marR="0" lvl="0" indent="0" algn="l" defTabSz="914400" rtl="0" eaLnBrk="1" fontAlgn="auto" latinLnBrk="0" hangingPunct="1">
              <a:lnSpc>
                <a:spcPct val="90000"/>
              </a:lnSpc>
              <a:spcBef>
                <a:spcPts val="1000"/>
              </a:spcBef>
              <a:spcAft>
                <a:spcPts val="0"/>
              </a:spcAft>
              <a:buClrTx/>
              <a:buSzTx/>
              <a:buNone/>
              <a:tabLst/>
              <a:defRPr/>
            </a:pPr>
            <a:r>
              <a:rPr lang="en-GB" sz="3600" b="1" dirty="0">
                <a:latin typeface="Calibri" panose="020F0502020204030204"/>
              </a:rPr>
              <a:t>      </a:t>
            </a:r>
            <a:r>
              <a:rPr kumimoji="0" lang="en-GB" sz="3600" b="1" i="0" u="none" strike="noStrike" kern="1200" cap="none" spc="0" normalizeH="0" baseline="0" noProof="0" dirty="0">
                <a:ln>
                  <a:noFill/>
                </a:ln>
                <a:effectLst/>
                <a:uLnTx/>
                <a:uFillTx/>
                <a:latin typeface="Calibri" panose="020F0502020204030204"/>
                <a:ea typeface="+mn-ea"/>
                <a:cs typeface="+mn-cs"/>
              </a:rPr>
              <a:t> them feel small. They might have problems,</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3600" b="1" i="0" u="none" strike="noStrike" kern="1200" cap="none" spc="0" normalizeH="0" baseline="0" noProof="0" dirty="0">
                <a:ln>
                  <a:noFill/>
                </a:ln>
                <a:effectLst/>
                <a:uLnTx/>
                <a:uFillTx/>
                <a:latin typeface="Calibri" panose="020F0502020204030204"/>
                <a:ea typeface="+mn-ea"/>
                <a:cs typeface="+mn-cs"/>
              </a:rPr>
              <a:t>       but that does not mean they are stupid.</a:t>
            </a:r>
          </a:p>
          <a:p>
            <a:pPr marL="742950" marR="0" lvl="0" indent="-742950" algn="l" defTabSz="914400" rtl="0" eaLnBrk="1" fontAlgn="auto" latinLnBrk="0" hangingPunct="1">
              <a:lnSpc>
                <a:spcPct val="90000"/>
              </a:lnSpc>
              <a:spcBef>
                <a:spcPts val="1000"/>
              </a:spcBef>
              <a:spcAft>
                <a:spcPts val="0"/>
              </a:spcAft>
              <a:buClrTx/>
              <a:buSzTx/>
              <a:buAutoNum type="arabicPeriod" startAt="3"/>
              <a:tabLst/>
              <a:defRPr/>
            </a:pPr>
            <a:r>
              <a:rPr kumimoji="0" lang="en-GB" sz="3600" b="1" i="0" u="none" strike="noStrike" kern="1200" cap="none" spc="0" normalizeH="0" baseline="0" noProof="0" dirty="0">
                <a:ln>
                  <a:noFill/>
                </a:ln>
                <a:effectLst/>
                <a:uLnTx/>
                <a:uFillTx/>
                <a:latin typeface="Calibri" panose="020F0502020204030204"/>
                <a:ea typeface="+mn-ea"/>
                <a:cs typeface="+mn-cs"/>
              </a:rPr>
              <a:t>Ask questions – not to challenge, but for</a:t>
            </a:r>
          </a:p>
          <a:p>
            <a:pPr marL="0" marR="0" lvl="0" indent="0" algn="l" defTabSz="914400" rtl="0" eaLnBrk="1" fontAlgn="auto" latinLnBrk="0" hangingPunct="1">
              <a:lnSpc>
                <a:spcPct val="90000"/>
              </a:lnSpc>
              <a:spcBef>
                <a:spcPts val="1000"/>
              </a:spcBef>
              <a:spcAft>
                <a:spcPts val="0"/>
              </a:spcAft>
              <a:buClrTx/>
              <a:buSzTx/>
              <a:buNone/>
              <a:tabLst/>
              <a:defRPr/>
            </a:pPr>
            <a:r>
              <a:rPr lang="en-GB" sz="3600" b="1" dirty="0">
                <a:latin typeface="Calibri" panose="020F0502020204030204"/>
              </a:rPr>
              <a:t>      </a:t>
            </a:r>
            <a:r>
              <a:rPr kumimoji="0" lang="en-GB" sz="3600" b="1" i="0" u="none" strike="noStrike" kern="1200" cap="none" spc="0" normalizeH="0" baseline="0" noProof="0" dirty="0">
                <a:ln>
                  <a:noFill/>
                </a:ln>
                <a:effectLst/>
                <a:uLnTx/>
                <a:uFillTx/>
                <a:latin typeface="Calibri" panose="020F0502020204030204"/>
                <a:ea typeface="+mn-ea"/>
                <a:cs typeface="+mn-cs"/>
              </a:rPr>
              <a:t> clarification – to let them know you are listening.</a:t>
            </a: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endPar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b="1" dirty="0">
              <a:solidFill>
                <a:srgbClr val="FF0000"/>
              </a:solidFill>
            </a:endParaRPr>
          </a:p>
        </p:txBody>
      </p:sp>
    </p:spTree>
    <p:extLst>
      <p:ext uri="{BB962C8B-B14F-4D97-AF65-F5344CB8AC3E}">
        <p14:creationId xmlns:p14="http://schemas.microsoft.com/office/powerpoint/2010/main" val="755178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B92F-5652-9F1E-E008-EB9C74E1BC17}"/>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B7BBFED0-EB07-20E1-5904-466200303444}"/>
              </a:ext>
            </a:extLst>
          </p:cNvPr>
          <p:cNvSpPr>
            <a:spLocks noGrp="1"/>
          </p:cNvSpPr>
          <p:nvPr>
            <p:ph idx="1"/>
          </p:nvPr>
        </p:nvSpPr>
        <p:spPr/>
        <p:txBody>
          <a:bodyPr>
            <a:normAutofit fontScale="70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sng"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Barriers to Effective Communication</a:t>
            </a:r>
          </a:p>
          <a:p>
            <a:pPr>
              <a:lnSpc>
                <a:spcPct val="107000"/>
              </a:lnSpc>
              <a:spcAft>
                <a:spcPts val="1125"/>
              </a:spcAft>
            </a:pPr>
            <a:r>
              <a:rPr lang="en-GB" sz="44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Barriers to communication in health and social care can come in many forms. Its important to be aware of these whenever planning, delivering or assessing care.</a:t>
            </a:r>
            <a:endParaRPr lang="en-GB" sz="4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44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Barriers to communication in care can reduce the quality of the care service for people and make them less open and honest. In turn this can be reflected in your inspection by regulatory bodies.</a:t>
            </a:r>
            <a:endParaRPr lang="en-GB" sz="4400" b="1" dirty="0">
              <a:effectLst/>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4205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72E6-6B94-39F3-EFF7-8FD619A4F6BC}"/>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80C812F1-7FE5-D877-5C24-331338BE56C7}"/>
              </a:ext>
            </a:extLst>
          </p:cNvPr>
          <p:cNvSpPr>
            <a:spLocks noGrp="1"/>
          </p:cNvSpPr>
          <p:nvPr>
            <p:ph idx="1"/>
          </p:nvPr>
        </p:nvSpPr>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sng"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Barriers to Effective Communication</a:t>
            </a:r>
            <a:endParaRPr kumimoji="0" lang="en-GB" sz="40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1125"/>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Times New Roman" panose="02020603050405020304" pitchFamily="18" charset="0"/>
              </a:rPr>
              <a:t>More importantly, barriers to communication can also mean we miss out on opportunities to notice deterioration of a person’s health and wellbeing, or to improve the care service for the person, which can make a significant difference to care quality.</a:t>
            </a:r>
            <a:endParaRPr kumimoji="0" lang="en-GB" sz="36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04021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410CA-87FE-AD7B-F759-AB6EB42D439E}"/>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290EF51B-F3B6-A56E-C043-3724750FE740}"/>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sng"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WHAT ARE THESE BARRIERS?</a:t>
            </a:r>
            <a:endParaRPr kumimoji="0" lang="en-GB" sz="40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1125"/>
              </a:spcAft>
              <a:buNone/>
            </a:pP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1. Attitudes, Emotion, Patience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1125"/>
              </a:spcAft>
              <a:buNone/>
            </a:pP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Our approach and attitude to service users can create barriers. If we communicate our own frustrations to service users, or not treat them in a caring way, it may prevent them from telling us how they feel and what is worrying them.</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01287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EFC3E-9431-6579-F5B7-76160114B0A2}"/>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8E814F9A-2633-B438-FF9B-3B021928ED5B}"/>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BARRIERS</a:t>
            </a: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1125"/>
              </a:spcAft>
              <a:buNone/>
            </a:pP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2. Language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1125"/>
              </a:spcAft>
              <a:buNone/>
            </a:pP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Carers visiting a person must have the necessary language skills. For example, if the service user’s first language is not English and they don’t speak English well, only someone who speaks their native tongue may be able to get them to respond and communicate their thoughts and feelings more easily.</a:t>
            </a:r>
            <a:endParaRPr lang="en-GB" dirty="0"/>
          </a:p>
        </p:txBody>
      </p:sp>
    </p:spTree>
    <p:extLst>
      <p:ext uri="{BB962C8B-B14F-4D97-AF65-F5344CB8AC3E}">
        <p14:creationId xmlns:p14="http://schemas.microsoft.com/office/powerpoint/2010/main" val="2558840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9E003-7592-1458-60C0-FA249DF49F63}"/>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8E0D2E25-FB33-909B-DA3B-028BE96873A5}"/>
              </a:ext>
            </a:extLst>
          </p:cNvPr>
          <p:cNvSpPr>
            <a:spLocks noGrp="1"/>
          </p:cNvSpPr>
          <p:nvPr>
            <p:ph idx="1"/>
          </p:nvPr>
        </p:nvSpPr>
        <p:spPr/>
        <p:txBody>
          <a:bodyPr>
            <a:normAutofit fontScale="70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BARRIERS</a:t>
            </a:r>
          </a:p>
          <a:p>
            <a:pPr marL="0" indent="0">
              <a:lnSpc>
                <a:spcPct val="107000"/>
              </a:lnSpc>
              <a:spcAft>
                <a:spcPts val="1125"/>
              </a:spcAft>
              <a:buNone/>
            </a:pPr>
            <a:r>
              <a:rPr lang="en-GB" sz="4000" b="1" dirty="0">
                <a:solidFill>
                  <a:srgbClr val="094B77"/>
                </a:solidFill>
                <a:latin typeface="inherit"/>
                <a:ea typeface="Calibri" panose="020F0502020204030204" pitchFamily="34" charset="0"/>
                <a:cs typeface="Segoe UI" panose="020B0502040204020203" pitchFamily="34" charset="0"/>
              </a:rPr>
              <a:t> 3) </a:t>
            </a:r>
            <a:r>
              <a:rPr lang="en-GB" sz="40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Physical and mental health conditions and disabilities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1125"/>
              </a:spcAft>
              <a:buNone/>
            </a:pPr>
            <a:r>
              <a:rPr lang="en-GB" sz="4000"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 </a:t>
            </a:r>
            <a:r>
              <a:rPr lang="en-GB" sz="40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Conditions common in the elderly, such as dementia, Alzheimer’s, or the impact of a stroke can all affect a person’s ability </a:t>
            </a:r>
            <a:r>
              <a:rPr lang="en-GB" sz="4000" b="1" dirty="0">
                <a:solidFill>
                  <a:srgbClr val="6E6E6E"/>
                </a:solidFill>
                <a:latin typeface="Open Sans" panose="020B0606030504020204" pitchFamily="34" charset="0"/>
                <a:ea typeface="Times New Roman" panose="02020603050405020304" pitchFamily="18" charset="0"/>
                <a:cs typeface="Times New Roman" panose="02020603050405020304" pitchFamily="18" charset="0"/>
              </a:rPr>
              <a:t>to think clearly and </a:t>
            </a:r>
            <a:r>
              <a:rPr lang="en-GB" sz="40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communicate their needs </a:t>
            </a:r>
            <a:r>
              <a:rPr lang="en-GB" sz="4000" b="1" dirty="0">
                <a:solidFill>
                  <a:srgbClr val="6E6E6E"/>
                </a:solidFill>
                <a:latin typeface="Open Sans" panose="020B0606030504020204" pitchFamily="34" charset="0"/>
                <a:ea typeface="Times New Roman" panose="02020603050405020304" pitchFamily="18" charset="0"/>
                <a:cs typeface="Times New Roman" panose="02020603050405020304" pitchFamily="18" charset="0"/>
              </a:rPr>
              <a:t>and feelings. </a:t>
            </a:r>
            <a:r>
              <a:rPr lang="en-GB" sz="40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Obviously,  if a person’s memory is affected, we need to understand that they might not remember what was discussed previously.</a:t>
            </a:r>
            <a:endParaRPr lang="en-GB" sz="36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18423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9E099-9773-D976-F733-651D97CD7175}"/>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E27E740B-8ED8-6676-8F02-55F15A0C09CE}"/>
              </a:ext>
            </a:extLst>
          </p:cNvPr>
          <p:cNvSpPr>
            <a:spLocks noGrp="1"/>
          </p:cNvSpPr>
          <p:nvPr>
            <p:ph idx="1"/>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094B77"/>
                </a:solidFill>
                <a:effectLst/>
                <a:uLnTx/>
                <a:uFillTx/>
                <a:latin typeface="inherit"/>
                <a:ea typeface="Times New Roman" panose="02020603050405020304" pitchFamily="18" charset="0"/>
                <a:cs typeface="Segoe UI" panose="020B0502040204020203" pitchFamily="34" charset="0"/>
              </a:rPr>
              <a:t>Barriers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Physical and Mental Health Issues (cont’d)</a:t>
            </a:r>
          </a:p>
          <a:p>
            <a:pPr>
              <a:lnSpc>
                <a:spcPct val="107000"/>
              </a:lnSpc>
              <a:spcAft>
                <a:spcPts val="1125"/>
              </a:spcAft>
            </a:pP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This is where effective communication becomes so vital. By mastering </a:t>
            </a:r>
            <a:r>
              <a:rPr lang="en-GB" sz="2800" b="1" u="sng"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effective</a:t>
            </a: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 </a:t>
            </a:r>
            <a:r>
              <a:rPr lang="en-GB" sz="2800" b="1" u="sng"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empathetic</a:t>
            </a:r>
            <a:r>
              <a:rPr lang="en-GB" sz="2800" b="1" dirty="0">
                <a:solidFill>
                  <a:srgbClr val="6E6E6E"/>
                </a:solidFill>
                <a:effectLst/>
                <a:latin typeface="Open Sans" panose="020B0606030504020204" pitchFamily="34" charset="0"/>
                <a:ea typeface="Times New Roman" panose="02020603050405020304" pitchFamily="18" charset="0"/>
                <a:cs typeface="Times New Roman" panose="02020603050405020304" pitchFamily="18" charset="0"/>
              </a:rPr>
              <a:t> communication, we can help to assure a person who is confused and often fearful. By maintaining patience and understanding of how they feel, we can reduce distress and enable them to relax and be more open. By learning more about conditions like dementia we can adopt approaches to help them improve, or at least communicate their thoughts, feelings and fears more easily.</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11649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6BFD-24A2-9E84-D862-0A91319B72F7}"/>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C1D0017F-E920-CD4B-49D8-9F573AD03509}"/>
              </a:ext>
            </a:extLst>
          </p:cNvPr>
          <p:cNvSpPr>
            <a:spLocks noGrp="1"/>
          </p:cNvSpPr>
          <p:nvPr>
            <p:ph idx="1"/>
          </p:nvPr>
        </p:nvSpPr>
        <p:spPr/>
        <p:txBody>
          <a:bodyPr>
            <a:normAutofit fontScale="47500" lnSpcReduction="20000"/>
          </a:bodyPr>
          <a:lstStyle/>
          <a:p>
            <a:r>
              <a:rPr lang="en-GB" sz="3600" b="1" dirty="0"/>
              <a:t>BARRIERS </a:t>
            </a:r>
          </a:p>
          <a:p>
            <a:r>
              <a:rPr lang="en-GB" sz="3600" b="1" dirty="0"/>
              <a:t>PHYSICAL and MENTAL </a:t>
            </a:r>
            <a:r>
              <a:rPr lang="en-GB" sz="3600" dirty="0"/>
              <a:t>– </a:t>
            </a:r>
            <a:r>
              <a:rPr lang="en-GB" sz="3600" b="1" i="1" dirty="0">
                <a:solidFill>
                  <a:srgbClr val="FF0000"/>
                </a:solidFill>
              </a:rPr>
              <a:t>Hearing Loss</a:t>
            </a:r>
          </a:p>
          <a:p>
            <a:pPr marL="0" indent="0">
              <a:buNone/>
            </a:pPr>
            <a:endParaRPr lang="en-GB" sz="3600" dirty="0"/>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a:tabLst/>
              <a:defRPr/>
            </a:pPr>
            <a:r>
              <a:rPr kumimoji="0" lang="en-GB" sz="3300" b="1" i="0"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     </a:t>
            </a:r>
            <a:r>
              <a:rPr kumimoji="0" lang="en-GB" sz="3300" b="1" i="0" u="sng"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Ensure</a:t>
            </a:r>
            <a:r>
              <a:rPr kumimoji="0" lang="en-GB" sz="3300" b="1" i="0"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 </a:t>
            </a: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that hearing aids are used where a person has them. </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endParaRP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startAt="2"/>
              <a:tabLst/>
              <a:defRPr/>
            </a:pPr>
            <a:r>
              <a:rPr kumimoji="0" lang="en-GB" sz="3300" b="1" i="0" u="sng"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Increase</a:t>
            </a: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 your volume without getting angry (sometimes more difficult than it might seem!) is</a:t>
            </a: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startAt="2"/>
              <a:tabLst/>
              <a:defRPr/>
            </a:pP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 important.</a:t>
            </a: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startAt="2"/>
              <a:tabLst/>
              <a:defRPr/>
            </a:pPr>
            <a:r>
              <a:rPr kumimoji="0" lang="en-GB" sz="3300" b="1" i="0" u="sng"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Speak </a:t>
            </a: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more slowly and clearly.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endParaRP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startAt="2"/>
              <a:tabLst/>
              <a:defRPr/>
            </a:pPr>
            <a:r>
              <a:rPr kumimoji="0" lang="en-GB" sz="3300" b="1" i="0" u="sng"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Enable </a:t>
            </a: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a person to use other cues such as reading your lips or body language.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endParaRPr>
          </a:p>
          <a:p>
            <a:pPr marL="742950" marR="0" lvl="0" indent="-7429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R" startAt="2"/>
              <a:tabLst/>
              <a:defRPr/>
            </a:pPr>
            <a:r>
              <a:rPr kumimoji="0" lang="en-GB" sz="3300" b="1" i="0" u="sng"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Learn</a:t>
            </a:r>
            <a:r>
              <a:rPr kumimoji="0" lang="en-GB" sz="3300" b="1" i="0" u="none" strike="noStrike" kern="1200" cap="none" spc="0" normalizeH="0" baseline="0" noProof="0" dirty="0">
                <a:ln>
                  <a:noFill/>
                </a:ln>
                <a:solidFill>
                  <a:srgbClr val="6E6E6E"/>
                </a:solidFill>
                <a:effectLst/>
                <a:uLnTx/>
                <a:uFillTx/>
                <a:latin typeface="Open Sans" panose="020B0606030504020204" pitchFamily="34" charset="0"/>
                <a:ea typeface="Times New Roman" panose="02020603050405020304" pitchFamily="18" charset="0"/>
                <a:cs typeface="+mn-cs"/>
              </a:rPr>
              <a:t> some basics of British Sign Language. It can make a big difference and break down barriers, not just communication barriers.</a:t>
            </a:r>
            <a:endParaRPr kumimoji="0" lang="en-GB" sz="33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3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lang="en-GB" sz="3300" dirty="0"/>
          </a:p>
        </p:txBody>
      </p:sp>
    </p:spTree>
    <p:extLst>
      <p:ext uri="{BB962C8B-B14F-4D97-AF65-F5344CB8AC3E}">
        <p14:creationId xmlns:p14="http://schemas.microsoft.com/office/powerpoint/2010/main" val="1315602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5F47-D39F-1A99-5CE2-C774130E3BDD}"/>
              </a:ext>
            </a:extLst>
          </p:cNvPr>
          <p:cNvSpPr>
            <a:spLocks noGrp="1"/>
          </p:cNvSpPr>
          <p:nvPr>
            <p:ph type="title"/>
          </p:nvPr>
        </p:nvSpPr>
        <p:spPr/>
        <p:txBody>
          <a:bodyPr/>
          <a:lstStyle/>
          <a:p>
            <a:r>
              <a:rPr lang="en-GB" sz="4400" u="sng" kern="1800" dirty="0">
                <a:effectLst/>
                <a:latin typeface="inherit"/>
                <a:ea typeface="Times New Roman" panose="02020603050405020304" pitchFamily="18" charset="0"/>
                <a:cs typeface="Segoe UI" panose="020B0502040204020203" pitchFamily="34" charset="0"/>
              </a:rPr>
              <a:t>Communication in Health and Social Care</a:t>
            </a:r>
            <a:endParaRPr lang="en-GB" dirty="0"/>
          </a:p>
        </p:txBody>
      </p:sp>
      <p:sp>
        <p:nvSpPr>
          <p:cNvPr id="3" name="Content Placeholder 2">
            <a:extLst>
              <a:ext uri="{FF2B5EF4-FFF2-40B4-BE49-F238E27FC236}">
                <a16:creationId xmlns:a16="http://schemas.microsoft.com/office/drawing/2014/main" id="{A5DDB58A-5235-8AEE-980D-E7D87724789E}"/>
              </a:ext>
            </a:extLst>
          </p:cNvPr>
          <p:cNvSpPr>
            <a:spLocks noGrp="1"/>
          </p:cNvSpPr>
          <p:nvPr>
            <p:ph idx="1"/>
          </p:nvPr>
        </p:nvSpPr>
        <p:spPr/>
        <p:txBody>
          <a:bodyPr>
            <a:normAutofit fontScale="92500" lnSpcReduction="10000"/>
          </a:bodyPr>
          <a:lstStyle/>
          <a:p>
            <a:pPr marL="0" indent="0">
              <a:buNone/>
            </a:pPr>
            <a:r>
              <a:rPr lang="en-GB" dirty="0"/>
              <a:t>REFERENCES:</a:t>
            </a:r>
          </a:p>
          <a:p>
            <a:pPr marL="0" indent="0">
              <a:buNone/>
            </a:pPr>
            <a:r>
              <a:rPr lang="en-GB">
                <a:solidFill>
                  <a:srgbClr val="006621"/>
                </a:solidFill>
                <a:latin typeface="Roboto" panose="02000000000000000000" pitchFamily="2" charset="0"/>
              </a:rPr>
              <a:t>  </a:t>
            </a:r>
            <a:r>
              <a:rPr lang="en-GB" sz="2200" b="1">
                <a:solidFill>
                  <a:srgbClr val="006621"/>
                </a:solidFill>
                <a:latin typeface="Roboto" panose="02000000000000000000" pitchFamily="2" charset="0"/>
              </a:rPr>
              <a:t>Etherington</a:t>
            </a:r>
            <a:r>
              <a:rPr lang="en-GB" sz="2200" b="1" dirty="0">
                <a:solidFill>
                  <a:srgbClr val="006621"/>
                </a:solidFill>
                <a:latin typeface="Roboto" panose="02000000000000000000" pitchFamily="2" charset="0"/>
              </a:rPr>
              <a:t>, T. </a:t>
            </a:r>
            <a:r>
              <a:rPr lang="en-GB" sz="2200" dirty="0">
                <a:solidFill>
                  <a:srgbClr val="006621"/>
                </a:solidFill>
                <a:latin typeface="Roboto" panose="02000000000000000000" pitchFamily="2" charset="0"/>
              </a:rPr>
              <a:t>(2020) </a:t>
            </a:r>
            <a:r>
              <a:rPr lang="en-GB" sz="2200" i="1" dirty="0">
                <a:solidFill>
                  <a:srgbClr val="006621"/>
                </a:solidFill>
                <a:latin typeface="Roboto" panose="02000000000000000000" pitchFamily="2" charset="0"/>
              </a:rPr>
              <a:t>Effective</a:t>
            </a:r>
            <a:r>
              <a:rPr lang="en-GB" sz="2200" i="1" dirty="0">
                <a:solidFill>
                  <a:srgbClr val="595959"/>
                </a:solidFill>
                <a:latin typeface="Segoe UI" panose="020B0502040204020203" pitchFamily="34" charset="0"/>
                <a:ea typeface="Times New Roman" panose="02020603050405020304" pitchFamily="18" charset="0"/>
                <a:cs typeface="Times New Roman" panose="02020603050405020304" pitchFamily="18" charset="0"/>
              </a:rPr>
              <a:t> Communication in Health and </a:t>
            </a:r>
          </a:p>
          <a:p>
            <a:pPr marL="0" indent="0">
              <a:buNone/>
            </a:pPr>
            <a:r>
              <a:rPr lang="en-GB" sz="2200" i="1" dirty="0">
                <a:solidFill>
                  <a:srgbClr val="595959"/>
                </a:solidFill>
                <a:latin typeface="Segoe UI" panose="020B0502040204020203" pitchFamily="34" charset="0"/>
                <a:ea typeface="Times New Roman" panose="02020603050405020304" pitchFamily="18" charset="0"/>
                <a:cs typeface="Times New Roman" panose="02020603050405020304" pitchFamily="18" charset="0"/>
              </a:rPr>
              <a:t>    Social Care. </a:t>
            </a:r>
            <a:r>
              <a:rPr lang="en-GB" sz="2200" dirty="0">
                <a:solidFill>
                  <a:srgbClr val="595959"/>
                </a:solidFill>
                <a:latin typeface="Segoe UI" panose="020B0502040204020203" pitchFamily="34" charset="0"/>
                <a:ea typeface="Times New Roman" panose="02020603050405020304" pitchFamily="18" charset="0"/>
                <a:cs typeface="Times New Roman" panose="02020603050405020304" pitchFamily="18" charset="0"/>
              </a:rPr>
              <a:t>Available at</a:t>
            </a:r>
            <a:r>
              <a:rPr lang="en-GB" sz="2200" i="1" dirty="0">
                <a:solidFill>
                  <a:srgbClr val="595959"/>
                </a:solidFill>
                <a:latin typeface="Segoe UI" panose="020B0502040204020203" pitchFamily="34" charset="0"/>
                <a:ea typeface="Times New Roman" panose="02020603050405020304" pitchFamily="18" charset="0"/>
                <a:cs typeface="Times New Roman" panose="02020603050405020304" pitchFamily="18" charset="0"/>
              </a:rPr>
              <a:t>:</a:t>
            </a:r>
            <a:r>
              <a:rPr lang="en-GB" sz="2200" dirty="0">
                <a:solidFill>
                  <a:srgbClr val="006621"/>
                </a:solidFill>
                <a:latin typeface="Roboto" panose="02000000000000000000" pitchFamily="2" charset="0"/>
              </a:rPr>
              <a:t> </a:t>
            </a:r>
            <a:r>
              <a:rPr lang="en-GB" sz="2200" dirty="0">
                <a:solidFill>
                  <a:srgbClr val="006621"/>
                </a:solidFill>
                <a:latin typeface="Roboto" panose="02000000000000000000" pitchFamily="2" charset="0"/>
                <a:hlinkClick r:id="rId2"/>
              </a:rPr>
              <a:t>https://www.theaccessgroup.com/en-</a:t>
            </a:r>
            <a:endParaRPr lang="en-GB" sz="2200" dirty="0">
              <a:solidFill>
                <a:srgbClr val="006621"/>
              </a:solidFill>
              <a:latin typeface="Roboto" panose="02000000000000000000" pitchFamily="2" charset="0"/>
            </a:endParaRPr>
          </a:p>
          <a:p>
            <a:pPr marL="0" indent="0">
              <a:buNone/>
            </a:pPr>
            <a:r>
              <a:rPr lang="en-GB" sz="2200" dirty="0">
                <a:solidFill>
                  <a:srgbClr val="006621"/>
                </a:solidFill>
                <a:latin typeface="Roboto" panose="02000000000000000000" pitchFamily="2" charset="0"/>
              </a:rPr>
              <a:t>     </a:t>
            </a:r>
            <a:r>
              <a:rPr lang="en-GB" sz="2200" dirty="0" err="1">
                <a:solidFill>
                  <a:srgbClr val="006621"/>
                </a:solidFill>
                <a:latin typeface="Roboto" panose="02000000000000000000" pitchFamily="2" charset="0"/>
              </a:rPr>
              <a:t>gb</a:t>
            </a:r>
            <a:r>
              <a:rPr lang="en-GB" sz="2200" dirty="0">
                <a:solidFill>
                  <a:srgbClr val="006621"/>
                </a:solidFill>
                <a:latin typeface="Roboto" panose="02000000000000000000" pitchFamily="2" charset="0"/>
              </a:rPr>
              <a:t>/blog/</a:t>
            </a:r>
            <a:r>
              <a:rPr lang="en-GB" sz="2200" dirty="0" err="1">
                <a:solidFill>
                  <a:srgbClr val="006621"/>
                </a:solidFill>
                <a:latin typeface="Roboto" panose="02000000000000000000" pitchFamily="2" charset="0"/>
              </a:rPr>
              <a:t>hsc</a:t>
            </a:r>
            <a:r>
              <a:rPr lang="en-GB" sz="2200" dirty="0">
                <a:solidFill>
                  <a:srgbClr val="006621"/>
                </a:solidFill>
                <a:latin typeface="Roboto" panose="02000000000000000000" pitchFamily="2" charset="0"/>
              </a:rPr>
              <a:t>-effective-com…</a:t>
            </a:r>
            <a:endParaRPr lang="en-GB" sz="2200" dirty="0"/>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200" b="1" i="0" u="none"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rPr>
              <a:t>Lee, E. </a:t>
            </a:r>
            <a:r>
              <a:rPr kumimoji="0" lang="en-GB" sz="2200" b="0" i="0" u="none"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rPr>
              <a:t>(2021)  </a:t>
            </a:r>
            <a:r>
              <a:rPr kumimoji="0" lang="en-GB" sz="2200" b="0" i="1" u="none"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rPr>
              <a:t>Effective Communication in Health and Social Care</a:t>
            </a:r>
            <a:r>
              <a:rPr kumimoji="0" lang="en-GB" sz="2200" b="0" i="0" u="none"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rPr>
              <a:t>. CPD online College. Available at </a:t>
            </a:r>
            <a:r>
              <a:rPr kumimoji="0" lang="en-GB" sz="2200" b="0" i="0" u="none"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hlinkClick r:id="rId3"/>
              </a:rPr>
              <a:t>https://cpdonline.co.uk/knowledge-base/care/effective</a:t>
            </a:r>
            <a:r>
              <a:rPr kumimoji="0" lang="en-GB" sz="2200" b="0" i="0"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hlinkClick r:id="rId3"/>
              </a:rPr>
              <a:t>    communication/</a:t>
            </a:r>
            <a:endParaRPr kumimoji="0" lang="en-GB" sz="2200" b="0" i="0"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endParaRPr>
          </a:p>
          <a:p>
            <a:pPr latinLnBrk="1">
              <a:lnSpc>
                <a:spcPct val="106000"/>
              </a:lnSpc>
              <a:spcAft>
                <a:spcPts val="800"/>
              </a:spcAft>
            </a:pPr>
            <a:r>
              <a:rPr lang="en-GB" sz="2400" b="1"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Quintanilla, K. M., Wahl, S. T. </a:t>
            </a:r>
            <a:r>
              <a:rPr lang="en-GB" sz="2400"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(2020) </a:t>
            </a:r>
            <a:r>
              <a:rPr lang="en-GB" sz="2400" i="1"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Business and professional communication : KEYS for workplace excellence.</a:t>
            </a:r>
            <a:r>
              <a:rPr lang="en-GB" sz="2400"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 Fourth edition.; International student edition</a:t>
            </a:r>
            <a:r>
              <a:rPr lang="en-GB" sz="2400" dirty="0">
                <a:solidFill>
                  <a:srgbClr val="333333"/>
                </a:solidFill>
                <a:latin typeface="Source Sans Pro" panose="020B0503030403020204" pitchFamily="34" charset="0"/>
                <a:ea typeface="Times New Roman" panose="02020603050405020304" pitchFamily="18" charset="0"/>
                <a:cs typeface="Times New Roman" panose="02020603050405020304" pitchFamily="18" charset="0"/>
              </a:rPr>
              <a:t>.     Los Angeles:</a:t>
            </a:r>
            <a:r>
              <a:rPr lang="en-GB" sz="2400"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  SAGE  </a:t>
            </a:r>
          </a:p>
          <a:p>
            <a:pPr marL="0" indent="0" latinLnBrk="1">
              <a:lnSpc>
                <a:spcPct val="106000"/>
              </a:lnSpc>
              <a:spcAft>
                <a:spcPts val="800"/>
              </a:spcAft>
              <a:buNone/>
            </a:pPr>
            <a:r>
              <a:rPr lang="en-GB" sz="2400" dirty="0">
                <a:solidFill>
                  <a:srgbClr val="333333"/>
                </a:solidFill>
                <a:effectLst/>
                <a:latin typeface="Source Sans Pro" panose="020B0503030403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endParaRPr kumimoji="0" lang="en-GB" sz="2200" b="0" i="0" strike="noStrike" kern="1200" cap="none" spc="0" normalizeH="0" baseline="0" noProof="0" dirty="0">
              <a:ln>
                <a:noFill/>
              </a:ln>
              <a:solidFill>
                <a:srgbClr val="595959"/>
              </a:solidFill>
              <a:effectLst/>
              <a:uLnTx/>
              <a:uFillTx/>
              <a:latin typeface="Segoe UI" panose="020B0502040204020203"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76543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1377</Words>
  <Application>Microsoft Office PowerPoint</Application>
  <PresentationFormat>Widescreen</PresentationFormat>
  <Paragraphs>110</Paragraphs>
  <Slides>20</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20</vt:i4>
      </vt:variant>
    </vt:vector>
  </HeadingPairs>
  <TitlesOfParts>
    <vt:vector size="30" baseType="lpstr">
      <vt:lpstr>Arial</vt:lpstr>
      <vt:lpstr>Calibri</vt:lpstr>
      <vt:lpstr>Calibri Light</vt:lpstr>
      <vt:lpstr>inherit</vt:lpstr>
      <vt:lpstr>Open Sans</vt:lpstr>
      <vt:lpstr>Roboto</vt:lpstr>
      <vt:lpstr>Segoe UI</vt:lpstr>
      <vt:lpstr>Source Sans Pro</vt:lpstr>
      <vt:lpstr>Office Theme</vt:lpstr>
      <vt:lpstr>Holding PAge</vt:lpstr>
      <vt:lpstr>PowerPoint Presentation</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 How to communicate effectively Be an Empathetic Listener  </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lpstr>Communication in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Lloyd Beharry</dc:creator>
  <cp:lastModifiedBy>Lloyd Beharry</cp:lastModifiedBy>
  <cp:revision>37</cp:revision>
  <dcterms:created xsi:type="dcterms:W3CDTF">2022-05-25T07:14:18Z</dcterms:created>
  <dcterms:modified xsi:type="dcterms:W3CDTF">2022-06-01T09:41:23Z</dcterms:modified>
</cp:coreProperties>
</file>