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4"/>
  </p:notesMasterIdLst>
  <p:handoutMasterIdLst>
    <p:handoutMasterId r:id="rId45"/>
  </p:handoutMasterIdLst>
  <p:sldIdLst>
    <p:sldId id="277" r:id="rId2"/>
    <p:sldId id="439" r:id="rId3"/>
    <p:sldId id="440" r:id="rId4"/>
    <p:sldId id="441" r:id="rId5"/>
    <p:sldId id="442" r:id="rId6"/>
    <p:sldId id="443" r:id="rId7"/>
    <p:sldId id="444" r:id="rId8"/>
    <p:sldId id="445" r:id="rId9"/>
    <p:sldId id="446" r:id="rId10"/>
    <p:sldId id="447" r:id="rId11"/>
    <p:sldId id="448" r:id="rId12"/>
    <p:sldId id="449" r:id="rId13"/>
    <p:sldId id="450" r:id="rId14"/>
    <p:sldId id="451" r:id="rId15"/>
    <p:sldId id="452" r:id="rId16"/>
    <p:sldId id="453" r:id="rId17"/>
    <p:sldId id="454" r:id="rId18"/>
    <p:sldId id="455" r:id="rId19"/>
    <p:sldId id="456" r:id="rId20"/>
    <p:sldId id="457" r:id="rId21"/>
    <p:sldId id="458" r:id="rId22"/>
    <p:sldId id="459" r:id="rId23"/>
    <p:sldId id="460" r:id="rId24"/>
    <p:sldId id="461" r:id="rId25"/>
    <p:sldId id="462" r:id="rId26"/>
    <p:sldId id="463" r:id="rId27"/>
    <p:sldId id="464" r:id="rId28"/>
    <p:sldId id="465" r:id="rId29"/>
    <p:sldId id="466" r:id="rId30"/>
    <p:sldId id="467" r:id="rId31"/>
    <p:sldId id="468" r:id="rId32"/>
    <p:sldId id="469" r:id="rId33"/>
    <p:sldId id="470" r:id="rId34"/>
    <p:sldId id="471" r:id="rId35"/>
    <p:sldId id="472" r:id="rId36"/>
    <p:sldId id="473" r:id="rId37"/>
    <p:sldId id="474" r:id="rId38"/>
    <p:sldId id="475" r:id="rId39"/>
    <p:sldId id="476" r:id="rId40"/>
    <p:sldId id="477" r:id="rId41"/>
    <p:sldId id="478" r:id="rId42"/>
    <p:sldId id="479" r:id="rId4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7500" autoAdjust="0"/>
    <p:restoredTop sz="94576" autoAdjust="0"/>
  </p:normalViewPr>
  <p:slideViewPr>
    <p:cSldViewPr>
      <p:cViewPr varScale="1">
        <p:scale>
          <a:sx n="74" d="100"/>
          <a:sy n="74" d="100"/>
        </p:scale>
        <p:origin x="-11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8346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34852" indent="-282635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30541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582758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34974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487191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39407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391624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43840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80F3C1C-BB17-4F82-BB9F-F4DF5A4D1610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1024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610600" cy="609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4800" y="1143000"/>
            <a:ext cx="422910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86300" y="1143000"/>
            <a:ext cx="4229100" cy="2552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86300" y="3848100"/>
            <a:ext cx="4229100" cy="2552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DE6920-E706-49B0-91A1-BCEADE4E42B6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6ECF9F8-36DF-4958-A517-1530F903868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1505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2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5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6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8.e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3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9.e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0.e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Module Code: BMSK </a:t>
            </a:r>
            <a:r>
              <a:rPr lang="en-GB" altLang="en-US" dirty="0" smtClean="0"/>
              <a:t>5102</a:t>
            </a:r>
            <a:endParaRPr lang="en-GB" altLang="en-US" dirty="0" smtClean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Developing Relationships and Workplace Achievement.</a:t>
            </a: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Managing People</a:t>
            </a:r>
            <a:endParaRPr lang="en-GB" altLang="en-US" dirty="0" smtClean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06363"/>
            <a:ext cx="8686800" cy="1247775"/>
          </a:xfrm>
        </p:spPr>
        <p:txBody>
          <a:bodyPr/>
          <a:lstStyle/>
          <a:p>
            <a:r>
              <a:rPr lang="en-GB" altLang="en-US" smtClean="0"/>
              <a:t>Why it matters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449388"/>
            <a:ext cx="9144000" cy="4951412"/>
          </a:xfrm>
        </p:spPr>
        <p:txBody>
          <a:bodyPr/>
          <a:lstStyle/>
          <a:p>
            <a:r>
              <a:rPr lang="en-GB" altLang="en-US" sz="2800" smtClean="0"/>
              <a:t>Did you learn something from your project?</a:t>
            </a:r>
          </a:p>
          <a:p>
            <a:r>
              <a:rPr lang="en-GB" altLang="en-US" sz="2800" smtClean="0"/>
              <a:t>Business success</a:t>
            </a:r>
          </a:p>
          <a:p>
            <a:r>
              <a:rPr lang="en-GB" altLang="en-US" sz="2800" smtClean="0"/>
              <a:t>Organization dynamics</a:t>
            </a:r>
          </a:p>
          <a:p>
            <a:r>
              <a:rPr lang="en-GB" altLang="en-US" sz="2800" smtClean="0"/>
              <a:t>Your own career path</a:t>
            </a:r>
          </a:p>
          <a:p>
            <a:r>
              <a:rPr lang="en-GB" altLang="en-US" sz="2800" smtClean="0"/>
              <a:t>Good leaders in most professions are rare</a:t>
            </a:r>
          </a:p>
          <a:p>
            <a:r>
              <a:rPr lang="en-GB" altLang="en-US" sz="2800" smtClean="0"/>
              <a:t>You don’t need to have a leader title to lead</a:t>
            </a:r>
          </a:p>
          <a:p>
            <a:r>
              <a:rPr lang="en-GB" altLang="en-US" sz="2800" smtClean="0"/>
              <a:t>Work with your manager</a:t>
            </a:r>
          </a:p>
        </p:txBody>
      </p:sp>
    </p:spTree>
    <p:extLst>
      <p:ext uri="{BB962C8B-B14F-4D97-AF65-F5344CB8AC3E}">
        <p14:creationId xmlns:p14="http://schemas.microsoft.com/office/powerpoint/2010/main" val="299599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Objectives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177800" y="1143000"/>
            <a:ext cx="8966200" cy="5257800"/>
          </a:xfrm>
        </p:spPr>
        <p:txBody>
          <a:bodyPr/>
          <a:lstStyle/>
          <a:p>
            <a:r>
              <a:rPr lang="en-GB" altLang="en-US" smtClean="0"/>
              <a:t>To explain some of the issues involved in selecting and retaining staff</a:t>
            </a:r>
          </a:p>
          <a:p>
            <a:r>
              <a:rPr lang="en-GB" altLang="en-US" smtClean="0"/>
              <a:t>To describe factors that influence individual motivation</a:t>
            </a:r>
          </a:p>
          <a:p>
            <a:r>
              <a:rPr lang="en-GB" altLang="en-US" smtClean="0"/>
              <a:t>To discuss key issues of team working including composition, cohesiveness and communications</a:t>
            </a:r>
          </a:p>
          <a:p>
            <a:r>
              <a:rPr lang="en-GB" altLang="en-US" smtClean="0"/>
              <a:t>To introduce the people capability maturity model (P-CMM) - a framework for enhancing the capabilities of people in an organisation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541269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Topics Covered. 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304800" y="2030413"/>
            <a:ext cx="8610600" cy="4370387"/>
          </a:xfrm>
        </p:spPr>
        <p:txBody>
          <a:bodyPr/>
          <a:lstStyle/>
          <a:p>
            <a:r>
              <a:rPr lang="en-GB" altLang="en-US" smtClean="0"/>
              <a:t>Selecting staff</a:t>
            </a:r>
          </a:p>
          <a:p>
            <a:r>
              <a:rPr lang="en-GB" altLang="en-US" smtClean="0"/>
              <a:t>Motivating people</a:t>
            </a:r>
          </a:p>
          <a:p>
            <a:r>
              <a:rPr lang="en-GB" altLang="en-US" smtClean="0"/>
              <a:t>Managing groups</a:t>
            </a:r>
          </a:p>
          <a:p>
            <a:r>
              <a:rPr lang="en-GB" altLang="en-US" smtClean="0"/>
              <a:t>The people capability maturity model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59981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Why Manage People?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0" y="1143000"/>
            <a:ext cx="9144000" cy="5257800"/>
          </a:xfrm>
        </p:spPr>
        <p:txBody>
          <a:bodyPr/>
          <a:lstStyle/>
          <a:p>
            <a:r>
              <a:rPr lang="en-GB" altLang="en-US" smtClean="0"/>
              <a:t>People are part of an organisations business process</a:t>
            </a:r>
          </a:p>
          <a:p>
            <a:r>
              <a:rPr lang="en-GB" altLang="en-US" smtClean="0"/>
              <a:t>People are an organisation’s most important assets.</a:t>
            </a:r>
          </a:p>
          <a:p>
            <a:r>
              <a:rPr lang="en-GB" altLang="en-US" smtClean="0"/>
              <a:t>The tasks of a manager are essentially people-oriented. Unless there is some understanding of people, management will be unsuccessful.</a:t>
            </a:r>
          </a:p>
          <a:p>
            <a:r>
              <a:rPr lang="en-GB" altLang="en-US" smtClean="0"/>
              <a:t>Poor people management is an important contributor to project failure.</a:t>
            </a:r>
          </a:p>
        </p:txBody>
      </p:sp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People management factors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smtClean="0"/>
              <a:t>Consistency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Team members should all be treated in a comparable way without favourites or discrimination.</a:t>
            </a:r>
          </a:p>
          <a:p>
            <a:pPr>
              <a:lnSpc>
                <a:spcPct val="90000"/>
              </a:lnSpc>
            </a:pPr>
            <a:r>
              <a:rPr lang="en-GB" altLang="en-US" sz="2400" smtClean="0"/>
              <a:t>Respect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Different team members have different skills and these differences should be respected.</a:t>
            </a:r>
          </a:p>
          <a:p>
            <a:pPr>
              <a:lnSpc>
                <a:spcPct val="90000"/>
              </a:lnSpc>
            </a:pPr>
            <a:r>
              <a:rPr lang="en-GB" altLang="en-US" sz="2400" smtClean="0"/>
              <a:t>Inclusion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Involve all team members and make sure that people’s views are considered.</a:t>
            </a:r>
          </a:p>
          <a:p>
            <a:pPr>
              <a:lnSpc>
                <a:spcPct val="90000"/>
              </a:lnSpc>
            </a:pPr>
            <a:r>
              <a:rPr lang="en-GB" altLang="en-US" sz="2400" smtClean="0"/>
              <a:t>Honesty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You should always be honest about what is going well and what is going badly in a project.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908879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Selecting Staff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An important project management task is team selection.</a:t>
            </a:r>
          </a:p>
          <a:p>
            <a:r>
              <a:rPr lang="en-US" altLang="en-US" smtClean="0"/>
              <a:t>Information on selection comes from:</a:t>
            </a:r>
          </a:p>
          <a:p>
            <a:pPr lvl="1"/>
            <a:r>
              <a:rPr lang="en-US" altLang="en-US" smtClean="0"/>
              <a:t>Information provided by the candidates.</a:t>
            </a:r>
          </a:p>
          <a:p>
            <a:pPr lvl="1"/>
            <a:r>
              <a:rPr lang="en-US" altLang="en-US" smtClean="0"/>
              <a:t>Information gained by interviewing and talking with candidates.</a:t>
            </a:r>
          </a:p>
          <a:p>
            <a:pPr lvl="1"/>
            <a:r>
              <a:rPr lang="en-US" altLang="en-US" smtClean="0"/>
              <a:t>Recommendations and comments from other people who know or who have worked with the candidates.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359704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Staff Selection - Case Study</a:t>
            </a:r>
          </a:p>
        </p:txBody>
      </p:sp>
      <p:graphicFrame>
        <p:nvGraphicFramePr>
          <p:cNvPr id="16387" name="Object 5"/>
          <p:cNvGraphicFramePr>
            <a:graphicFrameLocks noGrp="1" noChangeAspect="1"/>
          </p:cNvGraphicFramePr>
          <p:nvPr>
            <p:ph idx="1"/>
          </p:nvPr>
        </p:nvGraphicFramePr>
        <p:xfrm>
          <a:off x="0" y="914400"/>
          <a:ext cx="9144000" cy="5807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3" imgW="5493037" imgH="2437595" progId="Word.Document.8">
                  <p:embed/>
                </p:oleObj>
              </mc:Choice>
              <mc:Fallback>
                <p:oleObj name="Document" r:id="rId3" imgW="5493037" imgH="2437595" progId="Word.Document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13914"/>
                      <a:stretch>
                        <a:fillRect/>
                      </a:stretch>
                    </p:blipFill>
                    <p:spPr bwMode="auto">
                      <a:xfrm>
                        <a:off x="0" y="914400"/>
                        <a:ext cx="9144000" cy="5807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64529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0" y="304800"/>
            <a:ext cx="8915400" cy="609600"/>
          </a:xfrm>
        </p:spPr>
        <p:txBody>
          <a:bodyPr/>
          <a:lstStyle/>
          <a:p>
            <a:r>
              <a:rPr lang="en-GB" altLang="en-US" smtClean="0"/>
              <a:t>Staff Selection Case Study Continued</a:t>
            </a:r>
          </a:p>
        </p:txBody>
      </p:sp>
      <p:graphicFrame>
        <p:nvGraphicFramePr>
          <p:cNvPr id="17411" name="Object 5"/>
          <p:cNvGraphicFramePr>
            <a:graphicFrameLocks noGrp="1" noChangeAspect="1"/>
          </p:cNvGraphicFramePr>
          <p:nvPr>
            <p:ph idx="1"/>
          </p:nvPr>
        </p:nvGraphicFramePr>
        <p:xfrm>
          <a:off x="0" y="914400"/>
          <a:ext cx="9144000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cument" r:id="rId3" imgW="5486809" imgH="3099351" progId="Word.Document.8">
                  <p:embed/>
                </p:oleObj>
              </mc:Choice>
              <mc:Fallback>
                <p:oleObj name="Document" r:id="rId3" imgW="5486809" imgH="3099351" progId="Word.Document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14400"/>
                        <a:ext cx="9144000" cy="5759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76876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Lessons Learnt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119063" y="914400"/>
            <a:ext cx="8942387" cy="56530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mtClean="0"/>
              <a:t>Managers in a company may not wish to lose people to a new project. Part-time involvement may be inevitable.</a:t>
            </a:r>
          </a:p>
          <a:p>
            <a:pPr>
              <a:lnSpc>
                <a:spcPct val="90000"/>
              </a:lnSpc>
            </a:pPr>
            <a:r>
              <a:rPr lang="en-US" altLang="en-US" smtClean="0"/>
              <a:t>Certain skills such as design and hardware interfacing are in short supply.</a:t>
            </a:r>
          </a:p>
          <a:p>
            <a:pPr>
              <a:lnSpc>
                <a:spcPct val="90000"/>
              </a:lnSpc>
            </a:pPr>
            <a:r>
              <a:rPr lang="en-US" altLang="en-US" smtClean="0"/>
              <a:t>Recent graduates may not have specific skills but may be a way of introducing new skills.</a:t>
            </a:r>
          </a:p>
          <a:p>
            <a:pPr>
              <a:lnSpc>
                <a:spcPct val="90000"/>
              </a:lnSpc>
            </a:pPr>
            <a:r>
              <a:rPr lang="en-US" altLang="en-US" smtClean="0"/>
              <a:t>This is because in some areas, their skills are tailored to suit the recent demands of the jobs market. </a:t>
            </a:r>
          </a:p>
          <a:p>
            <a:pPr>
              <a:lnSpc>
                <a:spcPct val="90000"/>
              </a:lnSpc>
            </a:pPr>
            <a:r>
              <a:rPr lang="en-US" altLang="en-US" smtClean="0"/>
              <a:t>Technical proficiency may be less important than social skills.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171144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Staff selection factors</a:t>
            </a:r>
            <a:endParaRPr lang="en-GB" altLang="en-US" smtClean="0"/>
          </a:p>
        </p:txBody>
      </p:sp>
      <p:graphicFrame>
        <p:nvGraphicFramePr>
          <p:cNvPr id="19459" name="Object 6"/>
          <p:cNvGraphicFramePr>
            <a:graphicFrameLocks noGrp="1" noChangeAspect="1"/>
          </p:cNvGraphicFramePr>
          <p:nvPr>
            <p:ph idx="1"/>
          </p:nvPr>
        </p:nvGraphicFramePr>
        <p:xfrm>
          <a:off x="190500" y="1738313"/>
          <a:ext cx="8870950" cy="432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Document" r:id="rId3" imgW="5605618" imgH="2731778" progId="Word.Document.8">
                  <p:embed/>
                </p:oleObj>
              </mc:Choice>
              <mc:Fallback>
                <p:oleObj name="Document" r:id="rId3" imgW="5605618" imgH="2731778" progId="Word.Document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14359"/>
                      <a:stretch>
                        <a:fillRect/>
                      </a:stretch>
                    </p:blipFill>
                    <p:spPr bwMode="auto">
                      <a:xfrm>
                        <a:off x="190500" y="1738313"/>
                        <a:ext cx="8870950" cy="4324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66099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Staff selection factors continued.</a:t>
            </a:r>
            <a:endParaRPr lang="en-GB" altLang="en-US" smtClean="0"/>
          </a:p>
        </p:txBody>
      </p:sp>
      <p:graphicFrame>
        <p:nvGraphicFramePr>
          <p:cNvPr id="20483" name="Object 5"/>
          <p:cNvGraphicFramePr>
            <a:graphicFrameLocks noGrp="1" noChangeAspect="1"/>
          </p:cNvGraphicFramePr>
          <p:nvPr>
            <p:ph idx="1"/>
          </p:nvPr>
        </p:nvGraphicFramePr>
        <p:xfrm>
          <a:off x="130175" y="1033463"/>
          <a:ext cx="8785225" cy="5735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Document" r:id="rId3" imgW="5605272" imgH="3118104" progId="Word.Document.8">
                  <p:embed/>
                </p:oleObj>
              </mc:Choice>
              <mc:Fallback>
                <p:oleObj name="Document" r:id="rId3" imgW="5605272" imgH="3118104" progId="Word.Document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14359"/>
                      <a:stretch>
                        <a:fillRect/>
                      </a:stretch>
                    </p:blipFill>
                    <p:spPr bwMode="auto">
                      <a:xfrm>
                        <a:off x="130175" y="1033463"/>
                        <a:ext cx="8785225" cy="57356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337017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Motivating people</a:t>
            </a:r>
            <a:endParaRPr lang="en-GB" altLang="en-US" smtClean="0"/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An important role of a manager is to motivate the people working on a project.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Motivation is a complex issue but it appears that their are different types of motivation based on: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Basic needs (e.g. food, sleep, etc.);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Personal needs (e.g. respect, self-esteem);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Social needs (e.g. to be accepted as part of a group).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3051764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Human needs hierarchy</a:t>
            </a:r>
          </a:p>
        </p:txBody>
      </p:sp>
      <p:pic>
        <p:nvPicPr>
          <p:cNvPr id="22531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0175" y="1235075"/>
            <a:ext cx="9013825" cy="5403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72149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Need satisfaction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Social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Provide communal facilities;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Allow informal communications.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Esteem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Recognition of achievements;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Appropriate rewards.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Self-realization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Training - people want to learn more;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Responsibility.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7984422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Individual motivation.</a:t>
            </a:r>
          </a:p>
        </p:txBody>
      </p:sp>
      <p:graphicFrame>
        <p:nvGraphicFramePr>
          <p:cNvPr id="24579" name="Object 7"/>
          <p:cNvGraphicFramePr>
            <a:graphicFrameLocks noGrp="1" noChangeAspect="1"/>
          </p:cNvGraphicFramePr>
          <p:nvPr>
            <p:ph idx="1"/>
          </p:nvPr>
        </p:nvGraphicFramePr>
        <p:xfrm>
          <a:off x="0" y="1057275"/>
          <a:ext cx="9048750" cy="5581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3" name="Document" r:id="rId3" imgW="5493037" imgH="3752609" progId="Word.Document.8">
                  <p:embed/>
                </p:oleObj>
              </mc:Choice>
              <mc:Fallback>
                <p:oleObj name="Document" r:id="rId3" imgW="5493037" imgH="3752609" progId="Word.Document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8360" b="2620"/>
                      <a:stretch>
                        <a:fillRect/>
                      </a:stretch>
                    </p:blipFill>
                    <p:spPr bwMode="auto">
                      <a:xfrm>
                        <a:off x="0" y="1057275"/>
                        <a:ext cx="9048750" cy="5581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004044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Personality types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The needs hierarchy is almost certainly an over-simplification of motivation in practice.</a:t>
            </a:r>
          </a:p>
          <a:p>
            <a:r>
              <a:rPr lang="en-GB" altLang="en-US" smtClean="0"/>
              <a:t>Motivation should also take into account different personality types:</a:t>
            </a:r>
          </a:p>
          <a:p>
            <a:pPr lvl="1"/>
            <a:r>
              <a:rPr lang="en-GB" altLang="en-US" smtClean="0"/>
              <a:t>Task-oriented;</a:t>
            </a:r>
          </a:p>
          <a:p>
            <a:pPr lvl="1"/>
            <a:r>
              <a:rPr lang="en-GB" altLang="en-US" smtClean="0"/>
              <a:t>Self-oriented;</a:t>
            </a:r>
          </a:p>
          <a:p>
            <a:pPr lvl="1"/>
            <a:r>
              <a:rPr lang="en-GB" altLang="en-US" smtClean="0"/>
              <a:t>Interaction-oriented.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5151128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Personality types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304800" y="1709738"/>
            <a:ext cx="8610600" cy="4691062"/>
          </a:xfrm>
        </p:spPr>
        <p:txBody>
          <a:bodyPr/>
          <a:lstStyle/>
          <a:p>
            <a:r>
              <a:rPr lang="en-GB" altLang="en-US" sz="2400" smtClean="0"/>
              <a:t>Task-oriented.  </a:t>
            </a:r>
          </a:p>
          <a:p>
            <a:pPr lvl="1"/>
            <a:r>
              <a:rPr lang="en-GB" altLang="en-US" sz="2000" smtClean="0"/>
              <a:t>The motivation for doing the work is the work itself;</a:t>
            </a:r>
          </a:p>
          <a:p>
            <a:r>
              <a:rPr lang="en-GB" altLang="en-US" sz="2400" smtClean="0"/>
              <a:t>Self-oriented. </a:t>
            </a:r>
          </a:p>
          <a:p>
            <a:pPr lvl="1"/>
            <a:r>
              <a:rPr lang="en-GB" altLang="en-US" sz="2000" smtClean="0"/>
              <a:t>The work is a means to an end which is the achievement of individual goals - e.g. to get rich, to play tennis, to travel etc.;</a:t>
            </a:r>
          </a:p>
          <a:p>
            <a:r>
              <a:rPr lang="en-GB" altLang="en-US" sz="2400" smtClean="0"/>
              <a:t>Interaction-oriented</a:t>
            </a:r>
          </a:p>
          <a:p>
            <a:pPr lvl="1"/>
            <a:r>
              <a:rPr lang="en-GB" altLang="en-US" sz="2000" smtClean="0"/>
              <a:t>The principal motivation is the presence and actions of </a:t>
            </a:r>
            <a:br>
              <a:rPr lang="en-GB" altLang="en-US" sz="2000" smtClean="0"/>
            </a:br>
            <a:r>
              <a:rPr lang="en-GB" altLang="en-US" sz="2000" smtClean="0"/>
              <a:t>co-workers. People go to work because they like to go to </a:t>
            </a:r>
            <a:br>
              <a:rPr lang="en-GB" altLang="en-US" sz="2000" smtClean="0"/>
            </a:br>
            <a:r>
              <a:rPr lang="en-GB" altLang="en-US" sz="2000" smtClean="0"/>
              <a:t>work.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9422665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Motivation balance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Individual motivations are made up of elements of each class.</a:t>
            </a:r>
          </a:p>
          <a:p>
            <a:r>
              <a:rPr lang="en-GB" altLang="en-US" smtClean="0"/>
              <a:t>The balance can change depending on personal circumstances and external events.</a:t>
            </a:r>
          </a:p>
          <a:p>
            <a:r>
              <a:rPr lang="en-GB" altLang="en-US" smtClean="0"/>
              <a:t>However, people are not just motivated by personal factors but also by being part of a group and culture. </a:t>
            </a:r>
          </a:p>
          <a:p>
            <a:r>
              <a:rPr lang="en-GB" altLang="en-US" smtClean="0"/>
              <a:t>People go to work because they are motivated by the people that they work with.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7704754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Managing groups</a:t>
            </a:r>
            <a:endParaRPr lang="en-GB" altLang="en-US" smtClean="0"/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Most jobs today especially in technology are a group activity. 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In software engineering for example the development schedule for most non-trivial software projects is such that they cannot be completed by one person working alone.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Group interaction is a key determinant of group performance.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Flexibility in group composition is limited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Managers must do the best they can with available people.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897460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Factors influencing group working</a:t>
            </a:r>
            <a:endParaRPr lang="en-GB" altLang="en-US" smtClean="0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Group composition.</a:t>
            </a:r>
          </a:p>
          <a:p>
            <a:r>
              <a:rPr lang="en-US" altLang="en-US" smtClean="0"/>
              <a:t>Group cohesiveness.</a:t>
            </a:r>
          </a:p>
          <a:p>
            <a:r>
              <a:rPr lang="en-US" altLang="en-US" smtClean="0"/>
              <a:t>Group communications.</a:t>
            </a:r>
          </a:p>
          <a:p>
            <a:r>
              <a:rPr lang="en-US" altLang="en-US" smtClean="0"/>
              <a:t>Group organisation.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6225040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composition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smtClean="0"/>
              <a:t>Group composed of members who share the </a:t>
            </a:r>
            <a:br>
              <a:rPr lang="en-GB" altLang="en-US" sz="2400" smtClean="0"/>
            </a:br>
            <a:r>
              <a:rPr lang="en-GB" altLang="en-US" sz="2400" smtClean="0"/>
              <a:t>same motivation can be problematic</a:t>
            </a:r>
          </a:p>
          <a:p>
            <a:pPr lvl="1"/>
            <a:r>
              <a:rPr lang="en-GB" altLang="en-US" sz="2000" smtClean="0"/>
              <a:t>Task-oriented - everyone wants to do their own thing;</a:t>
            </a:r>
          </a:p>
          <a:p>
            <a:pPr lvl="1"/>
            <a:r>
              <a:rPr lang="en-GB" altLang="en-US" sz="2000" smtClean="0"/>
              <a:t>Self-oriented - everyone wants to be the boss;</a:t>
            </a:r>
          </a:p>
          <a:p>
            <a:pPr lvl="1"/>
            <a:r>
              <a:rPr lang="en-GB" altLang="en-US" sz="2000" smtClean="0"/>
              <a:t>Interaction-oriented - too much chatting, not enough work.</a:t>
            </a:r>
          </a:p>
          <a:p>
            <a:r>
              <a:rPr lang="en-GB" altLang="en-US" sz="2400" smtClean="0"/>
              <a:t>An effective group has a balance of all types.</a:t>
            </a:r>
          </a:p>
          <a:p>
            <a:r>
              <a:rPr lang="en-GB" altLang="en-US" sz="2400" smtClean="0"/>
              <a:t>This can be difficult to achieve software engineers are often task-oriented.</a:t>
            </a:r>
          </a:p>
          <a:p>
            <a:r>
              <a:rPr lang="en-GB" altLang="en-US" sz="2400" smtClean="0"/>
              <a:t>Interaction-oriented people are very important as they can detect and defuse tensions that arise.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6943859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composition</a:t>
            </a:r>
          </a:p>
        </p:txBody>
      </p:sp>
      <p:graphicFrame>
        <p:nvGraphicFramePr>
          <p:cNvPr id="31747" name="Object 6"/>
          <p:cNvGraphicFramePr>
            <a:graphicFrameLocks noGrp="1" noChangeAspect="1"/>
          </p:cNvGraphicFramePr>
          <p:nvPr>
            <p:ph idx="1"/>
          </p:nvPr>
        </p:nvGraphicFramePr>
        <p:xfrm>
          <a:off x="106363" y="1057275"/>
          <a:ext cx="8809037" cy="5616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7" name="Document" r:id="rId3" imgW="5486809" imgH="2441968" progId="Word.Document.8">
                  <p:embed/>
                </p:oleObj>
              </mc:Choice>
              <mc:Fallback>
                <p:oleObj name="Document" r:id="rId3" imgW="5486809" imgH="2441968" progId="Word.Document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20856"/>
                      <a:stretch>
                        <a:fillRect/>
                      </a:stretch>
                    </p:blipFill>
                    <p:spPr bwMode="auto">
                      <a:xfrm>
                        <a:off x="106363" y="1057275"/>
                        <a:ext cx="8809037" cy="5616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485143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leadership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304800" y="1662113"/>
            <a:ext cx="8610600" cy="4738687"/>
          </a:xfrm>
        </p:spPr>
        <p:txBody>
          <a:bodyPr/>
          <a:lstStyle/>
          <a:p>
            <a:r>
              <a:rPr lang="en-GB" altLang="en-US" smtClean="0"/>
              <a:t>Leadership depends on respect not titular </a:t>
            </a:r>
            <a:br>
              <a:rPr lang="en-GB" altLang="en-US" smtClean="0"/>
            </a:br>
            <a:r>
              <a:rPr lang="en-GB" altLang="en-US" smtClean="0"/>
              <a:t>status.</a:t>
            </a:r>
          </a:p>
          <a:p>
            <a:r>
              <a:rPr lang="en-GB" altLang="en-US" smtClean="0"/>
              <a:t>There may be both a technical and an </a:t>
            </a:r>
            <a:br>
              <a:rPr lang="en-GB" altLang="en-US" smtClean="0"/>
            </a:br>
            <a:r>
              <a:rPr lang="en-GB" altLang="en-US" smtClean="0"/>
              <a:t>administrative leader.</a:t>
            </a:r>
          </a:p>
          <a:p>
            <a:r>
              <a:rPr lang="en-GB" altLang="en-US" smtClean="0"/>
              <a:t>Democratic leadership is more effective that </a:t>
            </a:r>
            <a:br>
              <a:rPr lang="en-GB" altLang="en-US" smtClean="0"/>
            </a:br>
            <a:r>
              <a:rPr lang="en-GB" altLang="en-US" smtClean="0"/>
              <a:t>autocratic leadership.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7125373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cohesiveness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142875" y="1143000"/>
            <a:ext cx="8918575" cy="54244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In a cohesive group, members consider the group to be more important than any individual in it.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The advantages of a cohesive group are: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Group quality standards can be developed;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Group members work closely together so inhibitions caused by ignorance are reduced;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Team members  learn from each other and get to know each other’s work;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In technology for example, Egoless programming where members strive to improve each other’s programs can be practised.</a:t>
            </a:r>
            <a:endParaRPr lang="en-GB" altLang="en-US" sz="2000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690734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Developing Team spirit</a:t>
            </a:r>
          </a:p>
        </p:txBody>
      </p:sp>
      <p:graphicFrame>
        <p:nvGraphicFramePr>
          <p:cNvPr id="34819" name="Object 5"/>
          <p:cNvGraphicFramePr>
            <a:graphicFrameLocks noGrp="1" noChangeAspect="1"/>
          </p:cNvGraphicFramePr>
          <p:nvPr>
            <p:ph idx="1"/>
          </p:nvPr>
        </p:nvGraphicFramePr>
        <p:xfrm>
          <a:off x="142875" y="1009650"/>
          <a:ext cx="8772525" cy="574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1" name="Document" r:id="rId3" imgW="5493037" imgH="2702325" progId="Word.Document.8">
                  <p:embed/>
                </p:oleObj>
              </mc:Choice>
              <mc:Fallback>
                <p:oleObj name="Document" r:id="rId3" imgW="5493037" imgH="2702325" progId="Word.Document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22215"/>
                      <a:stretch>
                        <a:fillRect/>
                      </a:stretch>
                    </p:blipFill>
                    <p:spPr bwMode="auto">
                      <a:xfrm>
                        <a:off x="142875" y="1009650"/>
                        <a:ext cx="8772525" cy="5746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705103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Developing cohesiveness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smtClean="0"/>
              <a:t>Cohesiveness is influenced by factors such as the organisational culture and the personalities in the group.</a:t>
            </a:r>
          </a:p>
          <a:p>
            <a:r>
              <a:rPr lang="en-GB" altLang="en-US" sz="2400" smtClean="0"/>
              <a:t>Cohesiveness can be encouraged through</a:t>
            </a:r>
          </a:p>
          <a:p>
            <a:pPr lvl="1"/>
            <a:r>
              <a:rPr lang="en-GB" altLang="en-US" sz="2000" smtClean="0"/>
              <a:t>Social events;</a:t>
            </a:r>
          </a:p>
          <a:p>
            <a:pPr lvl="1"/>
            <a:r>
              <a:rPr lang="en-GB" altLang="en-US" sz="2000" smtClean="0"/>
              <a:t>Developing a group identity and territory;</a:t>
            </a:r>
          </a:p>
          <a:p>
            <a:pPr lvl="1"/>
            <a:r>
              <a:rPr lang="en-GB" altLang="en-US" sz="2000" smtClean="0"/>
              <a:t>Explicit team-building activities.</a:t>
            </a:r>
          </a:p>
          <a:p>
            <a:r>
              <a:rPr lang="en-GB" altLang="en-US" sz="2400" smtClean="0"/>
              <a:t>Openness with information is a simple way of ensuring all group members feel part of the group.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141815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loyalties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Group members tend to be loyal to cohesive groups.</a:t>
            </a:r>
          </a:p>
          <a:p>
            <a:r>
              <a:rPr lang="en-GB" altLang="en-US" smtClean="0"/>
              <a:t>'Groupthink' is preservation of group </a:t>
            </a:r>
            <a:br>
              <a:rPr lang="en-GB" altLang="en-US" smtClean="0"/>
            </a:br>
            <a:r>
              <a:rPr lang="en-GB" altLang="en-US" smtClean="0"/>
              <a:t>irrespective of technical or organizational </a:t>
            </a:r>
            <a:br>
              <a:rPr lang="en-GB" altLang="en-US" smtClean="0"/>
            </a:br>
            <a:r>
              <a:rPr lang="en-GB" altLang="en-US" smtClean="0"/>
              <a:t>considerations.</a:t>
            </a:r>
          </a:p>
          <a:p>
            <a:r>
              <a:rPr lang="en-GB" altLang="en-US" smtClean="0"/>
              <a:t>Management should act positively to avoid </a:t>
            </a:r>
            <a:br>
              <a:rPr lang="en-GB" altLang="en-US" smtClean="0"/>
            </a:br>
            <a:r>
              <a:rPr lang="en-GB" altLang="en-US" smtClean="0"/>
              <a:t>groupthink by forcing external involvement with each group.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859305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communications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Good communications are essential for effective group working.</a:t>
            </a:r>
          </a:p>
          <a:p>
            <a:r>
              <a:rPr lang="en-GB" altLang="en-US" smtClean="0"/>
              <a:t>Information must be exchanged on the status of work, design decisions and changes to previous decisions.</a:t>
            </a:r>
          </a:p>
          <a:p>
            <a:r>
              <a:rPr lang="en-GB" altLang="en-US" smtClean="0"/>
              <a:t>Good communications also strengthens group cohesion as it promotes understanding.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7053737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communications Continued.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>
          <a:xfrm>
            <a:off x="153988" y="1143000"/>
            <a:ext cx="8761412" cy="5257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smtClean="0"/>
              <a:t>Group size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The larger the group, the harder it is for people to communicate with other group members.</a:t>
            </a:r>
          </a:p>
          <a:p>
            <a:pPr>
              <a:lnSpc>
                <a:spcPct val="90000"/>
              </a:lnSpc>
            </a:pPr>
            <a:r>
              <a:rPr lang="en-GB" altLang="en-US" sz="2400" smtClean="0"/>
              <a:t>Group structure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Communication is better in informally structured groups than in hierarchically structured groups.</a:t>
            </a:r>
          </a:p>
          <a:p>
            <a:pPr>
              <a:lnSpc>
                <a:spcPct val="90000"/>
              </a:lnSpc>
            </a:pPr>
            <a:r>
              <a:rPr lang="en-GB" altLang="en-US" sz="2400" smtClean="0"/>
              <a:t>Group composition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Communication is better when there are different personality types in a group and when groups are mixed rather than single sex.</a:t>
            </a:r>
          </a:p>
          <a:p>
            <a:pPr>
              <a:lnSpc>
                <a:spcPct val="90000"/>
              </a:lnSpc>
            </a:pPr>
            <a:r>
              <a:rPr lang="en-GB" altLang="en-US" sz="2400" smtClean="0"/>
              <a:t>The physical work environment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Good workplace organisation can help encourage communications.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5095582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organisation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In some organisation, mostly in technology, small software engineering groups for example are usually organised informally without a rigid structure.</a:t>
            </a:r>
          </a:p>
          <a:p>
            <a:r>
              <a:rPr lang="en-GB" altLang="en-US" smtClean="0"/>
              <a:t>For large projects in most organisations, there may be a hierarchical structure where different groups are responsible for different sub-projects.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0125265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Informal groups</a:t>
            </a: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>
          <a:xfrm>
            <a:off x="0" y="1044575"/>
            <a:ext cx="9144000" cy="5356225"/>
          </a:xfrm>
        </p:spPr>
        <p:txBody>
          <a:bodyPr/>
          <a:lstStyle/>
          <a:p>
            <a:r>
              <a:rPr lang="en-GB" altLang="en-US" smtClean="0"/>
              <a:t>The group acts as a whole and comes to a consensus on decisions affecting the system.</a:t>
            </a:r>
          </a:p>
          <a:p>
            <a:r>
              <a:rPr lang="en-GB" altLang="en-US" smtClean="0"/>
              <a:t>The group leader serves as the external interface of the group but does not allocate specific work items.</a:t>
            </a:r>
          </a:p>
          <a:p>
            <a:r>
              <a:rPr lang="en-GB" altLang="en-US" smtClean="0"/>
              <a:t>Rather, work is discussed by the group as a whole and tasks are allocated according to ability and experience.</a:t>
            </a:r>
          </a:p>
          <a:p>
            <a:r>
              <a:rPr lang="en-GB" altLang="en-US" smtClean="0"/>
              <a:t>This approach is successful for groups where all members are experienced and competent.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6966447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Working environments</a:t>
            </a:r>
          </a:p>
        </p:txBody>
      </p:sp>
      <p:sp>
        <p:nvSpPr>
          <p:cNvPr id="419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smtClean="0"/>
              <a:t>The physical workplace provision has an important </a:t>
            </a:r>
            <a:br>
              <a:rPr lang="en-GB" altLang="en-US" sz="2400" smtClean="0"/>
            </a:br>
            <a:r>
              <a:rPr lang="en-GB" altLang="en-US" sz="2400" smtClean="0"/>
              <a:t>effect on individual productivity and satisfaction</a:t>
            </a:r>
          </a:p>
          <a:p>
            <a:pPr lvl="1"/>
            <a:r>
              <a:rPr lang="en-GB" altLang="en-US" sz="2000" smtClean="0"/>
              <a:t>Comfort;</a:t>
            </a:r>
          </a:p>
          <a:p>
            <a:pPr lvl="1"/>
            <a:r>
              <a:rPr lang="en-GB" altLang="en-US" sz="2000" smtClean="0"/>
              <a:t>Privacy;</a:t>
            </a:r>
          </a:p>
          <a:p>
            <a:pPr lvl="1"/>
            <a:r>
              <a:rPr lang="en-GB" altLang="en-US" sz="2000" smtClean="0"/>
              <a:t>Facilities.</a:t>
            </a:r>
          </a:p>
          <a:p>
            <a:r>
              <a:rPr lang="en-GB" altLang="en-US" sz="2400" smtClean="0"/>
              <a:t>Health and safety considerations must be taken </a:t>
            </a:r>
            <a:br>
              <a:rPr lang="en-GB" altLang="en-US" sz="2400" smtClean="0"/>
            </a:br>
            <a:r>
              <a:rPr lang="en-GB" altLang="en-US" sz="2400" smtClean="0"/>
              <a:t>into account</a:t>
            </a:r>
          </a:p>
          <a:p>
            <a:pPr lvl="1"/>
            <a:r>
              <a:rPr lang="en-GB" altLang="en-US" sz="2000" smtClean="0"/>
              <a:t>Lighting;</a:t>
            </a:r>
          </a:p>
          <a:p>
            <a:pPr lvl="1"/>
            <a:r>
              <a:rPr lang="en-GB" altLang="en-US" sz="2000" smtClean="0"/>
              <a:t>Heating;</a:t>
            </a:r>
          </a:p>
          <a:p>
            <a:pPr lvl="1"/>
            <a:r>
              <a:rPr lang="en-GB" altLang="en-US" sz="2000" smtClean="0"/>
              <a:t>Furniture.</a:t>
            </a:r>
            <a:endParaRPr lang="en-GB" altLang="en-US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2643089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Environmental factors</a:t>
            </a:r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Privacy – in some professions mostly in IT and Engineering, each engineer requires an area for uninterrupted work.</a:t>
            </a:r>
          </a:p>
          <a:p>
            <a:r>
              <a:rPr lang="en-GB" altLang="en-US" smtClean="0"/>
              <a:t>Outside awareness - people prefer to work in </a:t>
            </a:r>
            <a:br>
              <a:rPr lang="en-GB" altLang="en-US" smtClean="0"/>
            </a:br>
            <a:r>
              <a:rPr lang="en-GB" altLang="en-US" smtClean="0"/>
              <a:t>natural light.</a:t>
            </a:r>
          </a:p>
          <a:p>
            <a:r>
              <a:rPr lang="en-GB" altLang="en-US" smtClean="0"/>
              <a:t>Personalization - individuals adopt different </a:t>
            </a:r>
            <a:br>
              <a:rPr lang="en-GB" altLang="en-US" smtClean="0"/>
            </a:br>
            <a:r>
              <a:rPr lang="en-GB" altLang="en-US" smtClean="0"/>
              <a:t>working practices and like to organize their </a:t>
            </a:r>
            <a:br>
              <a:rPr lang="en-GB" altLang="en-US" smtClean="0"/>
            </a:br>
            <a:r>
              <a:rPr lang="en-GB" altLang="en-US" smtClean="0"/>
              <a:t>environment in different ways.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5198672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Workspace organisation</a:t>
            </a:r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Workspaces should provide private spaces where people can work without interruption</a:t>
            </a:r>
          </a:p>
          <a:p>
            <a:pPr lvl="1"/>
            <a:r>
              <a:rPr lang="en-GB" altLang="en-US" smtClean="0"/>
              <a:t>Providing individual offices for staff has been shown to increase productivity.</a:t>
            </a:r>
          </a:p>
          <a:p>
            <a:r>
              <a:rPr lang="en-GB" altLang="en-US" smtClean="0"/>
              <a:t>However, teams working together also require spaces where formal and informal meetings can be held.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8246184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>
          <a:xfrm>
            <a:off x="82550" y="0"/>
            <a:ext cx="9061450" cy="1143000"/>
          </a:xfrm>
        </p:spPr>
        <p:txBody>
          <a:bodyPr/>
          <a:lstStyle/>
          <a:p>
            <a:r>
              <a:rPr lang="en-GB" altLang="en-US" sz="4400" smtClean="0"/>
              <a:t>The People Capability Maturity Model</a:t>
            </a:r>
            <a:endParaRPr lang="en-GB" altLang="en-US" smtClean="0"/>
          </a:p>
        </p:txBody>
      </p:sp>
      <p:sp>
        <p:nvSpPr>
          <p:cNvPr id="450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Intended as a framework for managing the development of people involved in software development.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1853560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P-CMM Objectives</a:t>
            </a:r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To improve organisational capability by improving workforce capability.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To ensure that software development capability is not reliant on a small number of individuals.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To align the motivation of individuals with that of the organisation.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To help retain people with critical knowledge and skills.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1199569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P-CMM levels</a:t>
            </a:r>
            <a:endParaRPr lang="en-GB" altLang="en-US" smtClean="0"/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smtClean="0"/>
              <a:t>Five stage model</a:t>
            </a:r>
          </a:p>
          <a:p>
            <a:pPr lvl="1"/>
            <a:r>
              <a:rPr lang="en-GB" altLang="en-US" sz="2000" smtClean="0"/>
              <a:t>Initial. Ad-hoc people management</a:t>
            </a:r>
          </a:p>
          <a:p>
            <a:pPr lvl="1"/>
            <a:r>
              <a:rPr lang="en-GB" altLang="en-US" sz="2000" smtClean="0"/>
              <a:t>Repeatable. Policies developed for capability improvement</a:t>
            </a:r>
          </a:p>
          <a:p>
            <a:pPr lvl="1"/>
            <a:r>
              <a:rPr lang="en-GB" altLang="en-US" sz="2000" smtClean="0"/>
              <a:t>Defined. Standardised people management across the organisation</a:t>
            </a:r>
          </a:p>
          <a:p>
            <a:pPr lvl="1"/>
            <a:r>
              <a:rPr lang="en-GB" altLang="en-US" sz="2000" smtClean="0"/>
              <a:t>Managed. Quantitative goals for people management in place</a:t>
            </a:r>
          </a:p>
          <a:p>
            <a:pPr lvl="1"/>
            <a:r>
              <a:rPr lang="en-GB" altLang="en-US" sz="2000" smtClean="0"/>
              <a:t>Optimizing. Continuous focus on improving individual competence and workforce motivation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660724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The people capability model</a:t>
            </a:r>
            <a:endParaRPr lang="en-GB" altLang="en-US" smtClean="0"/>
          </a:p>
        </p:txBody>
      </p:sp>
      <p:pic>
        <p:nvPicPr>
          <p:cNvPr id="4813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2288" y="1200150"/>
            <a:ext cx="8393112" cy="47371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72968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Key points</a:t>
            </a:r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Staff selection factors include education, domain experience, adaptability and personality. 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People are motivated by interaction, recognition and personal development.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Software development groups should be small and cohesive. Leaders should be competent and should have administrative and technical support.</a:t>
            </a:r>
            <a:endParaRPr lang="en-GB" altLang="en-US" sz="2800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10356289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Key Points Continued. </a:t>
            </a:r>
          </a:p>
        </p:txBody>
      </p:sp>
      <p:sp>
        <p:nvSpPr>
          <p:cNvPr id="501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Group communications are affected by status, group size, group organisation and the gender and personality composition of the group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Working environments should include spaces for interaction and spaces for private working.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The People Capability Maturity Model is a framework for improving the capabilities of staff in an organisation.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30011245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The Matching Model of HRM</a:t>
            </a:r>
          </a:p>
        </p:txBody>
      </p:sp>
      <p:sp>
        <p:nvSpPr>
          <p:cNvPr id="5120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4800" y="1143000"/>
            <a:ext cx="8610600" cy="5257800"/>
          </a:xfrm>
        </p:spPr>
        <p:txBody>
          <a:bodyPr/>
          <a:lstStyle/>
          <a:p>
            <a:endParaRPr lang="en-US" altLang="en-US" smtClean="0"/>
          </a:p>
        </p:txBody>
      </p:sp>
      <p:pic>
        <p:nvPicPr>
          <p:cNvPr id="51204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147763"/>
            <a:ext cx="8610600" cy="5253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9975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1508</TotalTime>
  <Words>1452</Words>
  <Application>Microsoft Office PowerPoint</Application>
  <PresentationFormat>On-screen Show (4:3)</PresentationFormat>
  <Paragraphs>196</Paragraphs>
  <Slides>42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45" baseType="lpstr">
      <vt:lpstr>20140311PresentationUWTSDTemplate</vt:lpstr>
      <vt:lpstr>Microsoft Word Document</vt:lpstr>
      <vt:lpstr>Microsoft Word 97 - 2003 Document</vt:lpstr>
      <vt:lpstr>Module Code: BMSK 5102</vt:lpstr>
      <vt:lpstr>Why it matters</vt:lpstr>
      <vt:lpstr>Objectives</vt:lpstr>
      <vt:lpstr>Topics Covered. </vt:lpstr>
      <vt:lpstr>Why Manage People?</vt:lpstr>
      <vt:lpstr>People management factors</vt:lpstr>
      <vt:lpstr>Selecting Staff</vt:lpstr>
      <vt:lpstr>Staff Selection - Case Study</vt:lpstr>
      <vt:lpstr>Staff Selection Case Study Continued</vt:lpstr>
      <vt:lpstr>Lessons Learnt</vt:lpstr>
      <vt:lpstr>Staff selection factors</vt:lpstr>
      <vt:lpstr>Staff selection factors continued.</vt:lpstr>
      <vt:lpstr>Motivating people</vt:lpstr>
      <vt:lpstr>Human needs hierarchy</vt:lpstr>
      <vt:lpstr>Need satisfaction</vt:lpstr>
      <vt:lpstr>Individual motivation.</vt:lpstr>
      <vt:lpstr>Personality types</vt:lpstr>
      <vt:lpstr>Personality types</vt:lpstr>
      <vt:lpstr>Motivation balance</vt:lpstr>
      <vt:lpstr>Managing groups</vt:lpstr>
      <vt:lpstr>Factors influencing group working</vt:lpstr>
      <vt:lpstr>Group composition</vt:lpstr>
      <vt:lpstr>Group composition</vt:lpstr>
      <vt:lpstr>Group leadership</vt:lpstr>
      <vt:lpstr>Group cohesiveness</vt:lpstr>
      <vt:lpstr>Developing Team spirit</vt:lpstr>
      <vt:lpstr>Developing cohesiveness</vt:lpstr>
      <vt:lpstr>Group loyalties</vt:lpstr>
      <vt:lpstr>Group communications</vt:lpstr>
      <vt:lpstr>Group communications Continued.</vt:lpstr>
      <vt:lpstr>Group organisation</vt:lpstr>
      <vt:lpstr>Informal groups</vt:lpstr>
      <vt:lpstr>Working environments</vt:lpstr>
      <vt:lpstr>Environmental factors</vt:lpstr>
      <vt:lpstr>Workspace organisation</vt:lpstr>
      <vt:lpstr>The People Capability Maturity Model</vt:lpstr>
      <vt:lpstr>P-CMM Objectives</vt:lpstr>
      <vt:lpstr>P-CMM levels</vt:lpstr>
      <vt:lpstr>The people capability model</vt:lpstr>
      <vt:lpstr>Key points</vt:lpstr>
      <vt:lpstr>Key Points Continued. </vt:lpstr>
      <vt:lpstr>The Matching Model of HRM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User</cp:lastModifiedBy>
  <cp:revision>76</cp:revision>
  <cp:lastPrinted>2018-07-09T15:27:01Z</cp:lastPrinted>
  <dcterms:created xsi:type="dcterms:W3CDTF">2002-10-07T19:43:58Z</dcterms:created>
  <dcterms:modified xsi:type="dcterms:W3CDTF">2020-06-09T00:46:04Z</dcterms:modified>
</cp:coreProperties>
</file>