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anessa Evans (1601317)" initials="VE(" lastIdx="2" clrIdx="0">
    <p:extLst>
      <p:ext uri="{19B8F6BF-5375-455C-9EA6-DF929625EA0E}">
        <p15:presenceInfo xmlns:p15="http://schemas.microsoft.com/office/powerpoint/2012/main" userId="Vanessa Evans (1601317)"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5" d="100"/>
          <a:sy n="75" d="100"/>
        </p:scale>
        <p:origin x="540" y="-60"/>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3" Type="http://schemas.openxmlformats.org/officeDocument/2006/relationships/oleObject" Target="file:///I:\MA%20OAE\MA%20Year%202\Research%20methods\Questionnaire%20Data.xlsx" TargetMode="Externa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4833886700009946E-2"/>
          <c:y val="0.12097665309357306"/>
          <c:w val="0.90541231585711279"/>
          <c:h val="0.49802690571568636"/>
        </c:manualLayout>
      </c:layout>
      <c:barChart>
        <c:barDir val="col"/>
        <c:grouping val="clustered"/>
        <c:varyColors val="0"/>
        <c:ser>
          <c:idx val="0"/>
          <c:order val="0"/>
          <c:tx>
            <c:strRef>
              <c:f>'Outdoor Rec Before Vs During '!$F$1</c:f>
              <c:strCache>
                <c:ptCount val="1"/>
                <c:pt idx="0">
                  <c:v>Frequency Before Lockdown</c:v>
                </c:pt>
              </c:strCache>
            </c:strRef>
          </c:tx>
          <c:spPr>
            <a:solidFill>
              <a:schemeClr val="accent1"/>
            </a:solidFill>
            <a:ln>
              <a:noFill/>
            </a:ln>
            <a:effectLst/>
          </c:spPr>
          <c:invertIfNegative val="0"/>
          <c:cat>
            <c:strRef>
              <c:f>'Outdoor Rec Before Vs During '!$E$2:$E$14</c:f>
              <c:strCache>
                <c:ptCount val="13"/>
                <c:pt idx="0">
                  <c:v>Walking for travel</c:v>
                </c:pt>
                <c:pt idx="1">
                  <c:v>Walking for leisure</c:v>
                </c:pt>
                <c:pt idx="2">
                  <c:v>Cycling for travel</c:v>
                </c:pt>
                <c:pt idx="3">
                  <c:v>Cycling for leisure and sport</c:v>
                </c:pt>
                <c:pt idx="4">
                  <c:v>Adventure sports</c:v>
                </c:pt>
                <c:pt idx="5">
                  <c:v>Water sports</c:v>
                </c:pt>
                <c:pt idx="6">
                  <c:v>Leisure activities and games</c:v>
                </c:pt>
                <c:pt idx="7">
                  <c:v>Combat sports</c:v>
                </c:pt>
                <c:pt idx="8">
                  <c:v>Team sports</c:v>
                </c:pt>
                <c:pt idx="9">
                  <c:v>Racket sport</c:v>
                </c:pt>
                <c:pt idx="10">
                  <c:v>Running, athletics or multi-sports</c:v>
                </c:pt>
                <c:pt idx="11">
                  <c:v>Other</c:v>
                </c:pt>
                <c:pt idx="12">
                  <c:v>Didn’t take part in activities.</c:v>
                </c:pt>
              </c:strCache>
            </c:strRef>
          </c:cat>
          <c:val>
            <c:numRef>
              <c:f>'Outdoor Rec Before Vs During '!$F$2:$F$14</c:f>
              <c:numCache>
                <c:formatCode>General</c:formatCode>
                <c:ptCount val="13"/>
                <c:pt idx="0">
                  <c:v>13</c:v>
                </c:pt>
                <c:pt idx="1">
                  <c:v>14</c:v>
                </c:pt>
                <c:pt idx="2">
                  <c:v>3</c:v>
                </c:pt>
                <c:pt idx="3">
                  <c:v>6</c:v>
                </c:pt>
                <c:pt idx="4">
                  <c:v>5</c:v>
                </c:pt>
                <c:pt idx="5">
                  <c:v>1</c:v>
                </c:pt>
                <c:pt idx="6">
                  <c:v>6</c:v>
                </c:pt>
                <c:pt idx="7">
                  <c:v>3</c:v>
                </c:pt>
                <c:pt idx="8">
                  <c:v>9</c:v>
                </c:pt>
                <c:pt idx="9">
                  <c:v>2</c:v>
                </c:pt>
                <c:pt idx="10">
                  <c:v>5</c:v>
                </c:pt>
                <c:pt idx="11">
                  <c:v>7</c:v>
                </c:pt>
                <c:pt idx="12">
                  <c:v>3</c:v>
                </c:pt>
              </c:numCache>
            </c:numRef>
          </c:val>
          <c:extLst>
            <c:ext xmlns:c16="http://schemas.microsoft.com/office/drawing/2014/chart" uri="{C3380CC4-5D6E-409C-BE32-E72D297353CC}">
              <c16:uniqueId val="{00000000-EFAE-430C-B430-E0B280CF530B}"/>
            </c:ext>
          </c:extLst>
        </c:ser>
        <c:ser>
          <c:idx val="1"/>
          <c:order val="1"/>
          <c:tx>
            <c:strRef>
              <c:f>'Outdoor Rec Before Vs During '!$G$1</c:f>
              <c:strCache>
                <c:ptCount val="1"/>
                <c:pt idx="0">
                  <c:v>Frequency After Lockdown</c:v>
                </c:pt>
              </c:strCache>
            </c:strRef>
          </c:tx>
          <c:spPr>
            <a:solidFill>
              <a:schemeClr val="accent2"/>
            </a:solidFill>
            <a:ln>
              <a:noFill/>
            </a:ln>
            <a:effectLst/>
          </c:spPr>
          <c:invertIfNegative val="0"/>
          <c:cat>
            <c:strRef>
              <c:f>'Outdoor Rec Before Vs During '!$E$2:$E$14</c:f>
              <c:strCache>
                <c:ptCount val="13"/>
                <c:pt idx="0">
                  <c:v>Walking for travel</c:v>
                </c:pt>
                <c:pt idx="1">
                  <c:v>Walking for leisure</c:v>
                </c:pt>
                <c:pt idx="2">
                  <c:v>Cycling for travel</c:v>
                </c:pt>
                <c:pt idx="3">
                  <c:v>Cycling for leisure and sport</c:v>
                </c:pt>
                <c:pt idx="4">
                  <c:v>Adventure sports</c:v>
                </c:pt>
                <c:pt idx="5">
                  <c:v>Water sports</c:v>
                </c:pt>
                <c:pt idx="6">
                  <c:v>Leisure activities and games</c:v>
                </c:pt>
                <c:pt idx="7">
                  <c:v>Combat sports</c:v>
                </c:pt>
                <c:pt idx="8">
                  <c:v>Team sports</c:v>
                </c:pt>
                <c:pt idx="9">
                  <c:v>Racket sport</c:v>
                </c:pt>
                <c:pt idx="10">
                  <c:v>Running, athletics or multi-sports</c:v>
                </c:pt>
                <c:pt idx="11">
                  <c:v>Other</c:v>
                </c:pt>
                <c:pt idx="12">
                  <c:v>Didn’t take part in activities.</c:v>
                </c:pt>
              </c:strCache>
            </c:strRef>
          </c:cat>
          <c:val>
            <c:numRef>
              <c:f>'Outdoor Rec Before Vs During '!$G$2:$G$14</c:f>
              <c:numCache>
                <c:formatCode>General</c:formatCode>
                <c:ptCount val="13"/>
                <c:pt idx="0">
                  <c:v>6</c:v>
                </c:pt>
                <c:pt idx="1">
                  <c:v>24</c:v>
                </c:pt>
                <c:pt idx="2">
                  <c:v>3</c:v>
                </c:pt>
                <c:pt idx="3">
                  <c:v>10</c:v>
                </c:pt>
                <c:pt idx="4">
                  <c:v>0</c:v>
                </c:pt>
                <c:pt idx="5">
                  <c:v>1</c:v>
                </c:pt>
                <c:pt idx="6">
                  <c:v>8</c:v>
                </c:pt>
                <c:pt idx="7">
                  <c:v>4</c:v>
                </c:pt>
                <c:pt idx="8">
                  <c:v>2</c:v>
                </c:pt>
                <c:pt idx="9">
                  <c:v>1</c:v>
                </c:pt>
                <c:pt idx="10">
                  <c:v>8</c:v>
                </c:pt>
                <c:pt idx="11">
                  <c:v>5</c:v>
                </c:pt>
                <c:pt idx="12">
                  <c:v>0</c:v>
                </c:pt>
              </c:numCache>
            </c:numRef>
          </c:val>
          <c:extLst>
            <c:ext xmlns:c16="http://schemas.microsoft.com/office/drawing/2014/chart" uri="{C3380CC4-5D6E-409C-BE32-E72D297353CC}">
              <c16:uniqueId val="{00000001-EFAE-430C-B430-E0B280CF530B}"/>
            </c:ext>
          </c:extLst>
        </c:ser>
        <c:dLbls>
          <c:showLegendKey val="0"/>
          <c:showVal val="0"/>
          <c:showCatName val="0"/>
          <c:showSerName val="0"/>
          <c:showPercent val="0"/>
          <c:showBubbleSize val="0"/>
        </c:dLbls>
        <c:gapWidth val="219"/>
        <c:overlap val="-27"/>
        <c:axId val="1566401648"/>
        <c:axId val="1566394160"/>
      </c:barChart>
      <c:catAx>
        <c:axId val="15664016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1" i="0" u="none" strike="noStrike" kern="1200" baseline="0">
                <a:solidFill>
                  <a:schemeClr val="tx1">
                    <a:lumMod val="65000"/>
                    <a:lumOff val="35000"/>
                  </a:schemeClr>
                </a:solidFill>
                <a:latin typeface="+mn-lt"/>
                <a:ea typeface="+mn-ea"/>
                <a:cs typeface="+mn-cs"/>
              </a:defRPr>
            </a:pPr>
            <a:endParaRPr lang="en-US"/>
          </a:p>
        </c:txPr>
        <c:crossAx val="1566394160"/>
        <c:crosses val="autoZero"/>
        <c:auto val="1"/>
        <c:lblAlgn val="ctr"/>
        <c:lblOffset val="100"/>
        <c:noMultiLvlLbl val="0"/>
      </c:catAx>
      <c:valAx>
        <c:axId val="156639416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566401648"/>
        <c:crosses val="autoZero"/>
        <c:crossBetween val="between"/>
      </c:valAx>
      <c:spPr>
        <a:noFill/>
        <a:ln>
          <a:noFill/>
        </a:ln>
        <a:effectLst/>
      </c:spPr>
    </c:plotArea>
    <c:legend>
      <c:legendPos val="b"/>
      <c:legendEntry>
        <c:idx val="0"/>
        <c:txPr>
          <a:bodyPr rot="0" spcFirstLastPara="1" vertOverflow="ellipsis" vert="horz" wrap="square" anchor="ctr" anchorCtr="1"/>
          <a:lstStyle/>
          <a:p>
            <a:pPr>
              <a:defRPr sz="600" b="0" i="0" u="none" strike="noStrike" kern="1200" baseline="0">
                <a:solidFill>
                  <a:schemeClr val="tx1">
                    <a:lumMod val="65000"/>
                    <a:lumOff val="35000"/>
                  </a:schemeClr>
                </a:solidFill>
                <a:latin typeface="+mn-lt"/>
                <a:ea typeface="+mn-ea"/>
                <a:cs typeface="+mn-cs"/>
              </a:defRPr>
            </a:pPr>
            <a:endParaRPr lang="en-US"/>
          </a:p>
        </c:txPr>
      </c:legendEntry>
      <c:legendEntry>
        <c:idx val="1"/>
        <c:txPr>
          <a:bodyPr rot="0" spcFirstLastPara="1" vertOverflow="ellipsis" vert="horz" wrap="square" anchor="ctr" anchorCtr="1"/>
          <a:lstStyle/>
          <a:p>
            <a:pPr>
              <a:defRPr sz="600" b="0" i="0" u="none" strike="noStrike" kern="1200" baseline="0">
                <a:solidFill>
                  <a:schemeClr val="tx1">
                    <a:lumMod val="65000"/>
                    <a:lumOff val="35000"/>
                  </a:schemeClr>
                </a:solidFill>
                <a:latin typeface="+mn-lt"/>
                <a:ea typeface="+mn-ea"/>
                <a:cs typeface="+mn-cs"/>
              </a:defRPr>
            </a:pPr>
            <a:endParaRPr lang="en-US"/>
          </a:p>
        </c:txPr>
      </c:legendEntry>
      <c:layout>
        <c:manualLayout>
          <c:xMode val="edge"/>
          <c:yMode val="edge"/>
          <c:x val="0.25031869077247398"/>
          <c:y val="0.10089262353589674"/>
          <c:w val="0.49379251997176354"/>
          <c:h val="8.3491546764285218E-2"/>
        </c:manualLayout>
      </c:layout>
      <c:overlay val="0"/>
      <c:spPr>
        <a:noFill/>
        <a:ln>
          <a:noFill/>
        </a:ln>
        <a:effectLst/>
      </c:spPr>
      <c:txPr>
        <a:bodyPr rot="0" spcFirstLastPara="1" vertOverflow="ellipsis" vert="horz" wrap="square" anchor="ctr" anchorCtr="1"/>
        <a:lstStyle/>
        <a:p>
          <a:pPr>
            <a:defRPr sz="7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cdr:x>
      <cdr:y>0.78748</cdr:y>
    </cdr:from>
    <cdr:to>
      <cdr:x>0.99644</cdr:x>
      <cdr:y>0.90688</cdr:y>
    </cdr:to>
    <cdr:sp macro="" textlink="">
      <cdr:nvSpPr>
        <cdr:cNvPr id="2" name="TextBox 1">
          <a:extLst xmlns:a="http://schemas.openxmlformats.org/drawingml/2006/main">
            <a:ext uri="{FF2B5EF4-FFF2-40B4-BE49-F238E27FC236}">
              <a16:creationId xmlns:a16="http://schemas.microsoft.com/office/drawing/2014/main" id="{0DACB8AE-8D74-4DF4-837D-C424AC114A30}"/>
            </a:ext>
          </a:extLst>
        </cdr:cNvPr>
        <cdr:cNvSpPr txBox="1"/>
      </cdr:nvSpPr>
      <cdr:spPr>
        <a:xfrm xmlns:a="http://schemas.openxmlformats.org/drawingml/2006/main">
          <a:off x="0" y="1587358"/>
          <a:ext cx="4543847" cy="240681"/>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GB" sz="1100" dirty="0"/>
        </a:p>
      </cdr:txBody>
    </cdr: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8315A-1AE9-4568-B94C-233E1055B7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B725AC6-559A-4DC7-9EA3-9369E0A8839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088E2C0-8876-48D3-85C1-F576694442AB}"/>
              </a:ext>
            </a:extLst>
          </p:cNvPr>
          <p:cNvSpPr>
            <a:spLocks noGrp="1"/>
          </p:cNvSpPr>
          <p:nvPr>
            <p:ph type="dt" sz="half" idx="10"/>
          </p:nvPr>
        </p:nvSpPr>
        <p:spPr/>
        <p:txBody>
          <a:bodyPr/>
          <a:lstStyle/>
          <a:p>
            <a:fld id="{DD8A18C9-95EF-4CDB-9D2A-A9AEC2FA7485}" type="datetimeFigureOut">
              <a:rPr lang="en-GB" smtClean="0"/>
              <a:t>13/05/2021</a:t>
            </a:fld>
            <a:endParaRPr lang="en-GB"/>
          </a:p>
        </p:txBody>
      </p:sp>
      <p:sp>
        <p:nvSpPr>
          <p:cNvPr id="5" name="Footer Placeholder 4">
            <a:extLst>
              <a:ext uri="{FF2B5EF4-FFF2-40B4-BE49-F238E27FC236}">
                <a16:creationId xmlns:a16="http://schemas.microsoft.com/office/drawing/2014/main" id="{736E10DA-5F02-4259-BF91-7D4F208CA1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E1C77F-008D-40F4-8D65-B07564168995}"/>
              </a:ext>
            </a:extLst>
          </p:cNvPr>
          <p:cNvSpPr>
            <a:spLocks noGrp="1"/>
          </p:cNvSpPr>
          <p:nvPr>
            <p:ph type="sldNum" sz="quarter" idx="12"/>
          </p:nvPr>
        </p:nvSpPr>
        <p:spPr/>
        <p:txBody>
          <a:bodyPr/>
          <a:lstStyle/>
          <a:p>
            <a:fld id="{545B1F40-2732-4D79-AD0D-DF356690CAD0}" type="slidenum">
              <a:rPr lang="en-GB" smtClean="0"/>
              <a:t>‹#›</a:t>
            </a:fld>
            <a:endParaRPr lang="en-GB"/>
          </a:p>
        </p:txBody>
      </p:sp>
    </p:spTree>
    <p:extLst>
      <p:ext uri="{BB962C8B-B14F-4D97-AF65-F5344CB8AC3E}">
        <p14:creationId xmlns:p14="http://schemas.microsoft.com/office/powerpoint/2010/main" val="27736458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61159-11C2-4E20-B1A7-7F49BA42175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8C374C8-DA4F-41CD-9B7C-692777E4A35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20351B-918A-477D-AD55-59E3BF0EA04D}"/>
              </a:ext>
            </a:extLst>
          </p:cNvPr>
          <p:cNvSpPr>
            <a:spLocks noGrp="1"/>
          </p:cNvSpPr>
          <p:nvPr>
            <p:ph type="dt" sz="half" idx="10"/>
          </p:nvPr>
        </p:nvSpPr>
        <p:spPr/>
        <p:txBody>
          <a:bodyPr/>
          <a:lstStyle/>
          <a:p>
            <a:fld id="{DD8A18C9-95EF-4CDB-9D2A-A9AEC2FA7485}" type="datetimeFigureOut">
              <a:rPr lang="en-GB" smtClean="0"/>
              <a:t>13/05/2021</a:t>
            </a:fld>
            <a:endParaRPr lang="en-GB"/>
          </a:p>
        </p:txBody>
      </p:sp>
      <p:sp>
        <p:nvSpPr>
          <p:cNvPr id="5" name="Footer Placeholder 4">
            <a:extLst>
              <a:ext uri="{FF2B5EF4-FFF2-40B4-BE49-F238E27FC236}">
                <a16:creationId xmlns:a16="http://schemas.microsoft.com/office/drawing/2014/main" id="{94E35830-6539-49B8-9A32-AFF8021B84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123DDB-339E-44EE-B81E-6A9A7FFFE5DD}"/>
              </a:ext>
            </a:extLst>
          </p:cNvPr>
          <p:cNvSpPr>
            <a:spLocks noGrp="1"/>
          </p:cNvSpPr>
          <p:nvPr>
            <p:ph type="sldNum" sz="quarter" idx="12"/>
          </p:nvPr>
        </p:nvSpPr>
        <p:spPr/>
        <p:txBody>
          <a:bodyPr/>
          <a:lstStyle/>
          <a:p>
            <a:fld id="{545B1F40-2732-4D79-AD0D-DF356690CAD0}" type="slidenum">
              <a:rPr lang="en-GB" smtClean="0"/>
              <a:t>‹#›</a:t>
            </a:fld>
            <a:endParaRPr lang="en-GB"/>
          </a:p>
        </p:txBody>
      </p:sp>
    </p:spTree>
    <p:extLst>
      <p:ext uri="{BB962C8B-B14F-4D97-AF65-F5344CB8AC3E}">
        <p14:creationId xmlns:p14="http://schemas.microsoft.com/office/powerpoint/2010/main" val="9142878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4A55F-68A0-40CA-BA6A-BA45919723F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BC2B282-3D61-40B5-B3BE-4BA43D74D8F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9ADAD02-7BC8-4154-9051-D11C5FE44E5F}"/>
              </a:ext>
            </a:extLst>
          </p:cNvPr>
          <p:cNvSpPr>
            <a:spLocks noGrp="1"/>
          </p:cNvSpPr>
          <p:nvPr>
            <p:ph type="dt" sz="half" idx="10"/>
          </p:nvPr>
        </p:nvSpPr>
        <p:spPr/>
        <p:txBody>
          <a:bodyPr/>
          <a:lstStyle/>
          <a:p>
            <a:fld id="{DD8A18C9-95EF-4CDB-9D2A-A9AEC2FA7485}" type="datetimeFigureOut">
              <a:rPr lang="en-GB" smtClean="0"/>
              <a:t>13/05/2021</a:t>
            </a:fld>
            <a:endParaRPr lang="en-GB"/>
          </a:p>
        </p:txBody>
      </p:sp>
      <p:sp>
        <p:nvSpPr>
          <p:cNvPr id="5" name="Footer Placeholder 4">
            <a:extLst>
              <a:ext uri="{FF2B5EF4-FFF2-40B4-BE49-F238E27FC236}">
                <a16:creationId xmlns:a16="http://schemas.microsoft.com/office/drawing/2014/main" id="{6AE53666-5FD6-4AC0-B002-165988D3B6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7A562F-B823-46B0-A251-846F1247DCF0}"/>
              </a:ext>
            </a:extLst>
          </p:cNvPr>
          <p:cNvSpPr>
            <a:spLocks noGrp="1"/>
          </p:cNvSpPr>
          <p:nvPr>
            <p:ph type="sldNum" sz="quarter" idx="12"/>
          </p:nvPr>
        </p:nvSpPr>
        <p:spPr/>
        <p:txBody>
          <a:bodyPr/>
          <a:lstStyle/>
          <a:p>
            <a:fld id="{545B1F40-2732-4D79-AD0D-DF356690CAD0}" type="slidenum">
              <a:rPr lang="en-GB" smtClean="0"/>
              <a:t>‹#›</a:t>
            </a:fld>
            <a:endParaRPr lang="en-GB"/>
          </a:p>
        </p:txBody>
      </p:sp>
    </p:spTree>
    <p:extLst>
      <p:ext uri="{BB962C8B-B14F-4D97-AF65-F5344CB8AC3E}">
        <p14:creationId xmlns:p14="http://schemas.microsoft.com/office/powerpoint/2010/main" val="29150449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2B7D8E-14DA-4CD8-B2ED-EBD8FF00E1E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5817B79-8DB2-4129-A221-AA5409C12A8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2849178-2CB8-495F-A2B5-4BAD40E436E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05C5CCC-D1FE-4E65-ACBB-7368F323305F}"/>
              </a:ext>
            </a:extLst>
          </p:cNvPr>
          <p:cNvSpPr>
            <a:spLocks noGrp="1"/>
          </p:cNvSpPr>
          <p:nvPr>
            <p:ph type="dt" sz="half" idx="10"/>
          </p:nvPr>
        </p:nvSpPr>
        <p:spPr/>
        <p:txBody>
          <a:bodyPr/>
          <a:lstStyle/>
          <a:p>
            <a:fld id="{DD8A18C9-95EF-4CDB-9D2A-A9AEC2FA7485}" type="datetimeFigureOut">
              <a:rPr lang="en-GB" smtClean="0"/>
              <a:t>13/05/2021</a:t>
            </a:fld>
            <a:endParaRPr lang="en-GB"/>
          </a:p>
        </p:txBody>
      </p:sp>
      <p:sp>
        <p:nvSpPr>
          <p:cNvPr id="6" name="Footer Placeholder 5">
            <a:extLst>
              <a:ext uri="{FF2B5EF4-FFF2-40B4-BE49-F238E27FC236}">
                <a16:creationId xmlns:a16="http://schemas.microsoft.com/office/drawing/2014/main" id="{0FA5BF4D-830B-4E20-8976-315ACBAD78D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319CAF-D2C0-43B4-95E0-4822A4A890B9}"/>
              </a:ext>
            </a:extLst>
          </p:cNvPr>
          <p:cNvSpPr>
            <a:spLocks noGrp="1"/>
          </p:cNvSpPr>
          <p:nvPr>
            <p:ph type="sldNum" sz="quarter" idx="12"/>
          </p:nvPr>
        </p:nvSpPr>
        <p:spPr/>
        <p:txBody>
          <a:bodyPr/>
          <a:lstStyle/>
          <a:p>
            <a:fld id="{545B1F40-2732-4D79-AD0D-DF356690CAD0}" type="slidenum">
              <a:rPr lang="en-GB" smtClean="0"/>
              <a:t>‹#›</a:t>
            </a:fld>
            <a:endParaRPr lang="en-GB"/>
          </a:p>
        </p:txBody>
      </p:sp>
    </p:spTree>
    <p:extLst>
      <p:ext uri="{BB962C8B-B14F-4D97-AF65-F5344CB8AC3E}">
        <p14:creationId xmlns:p14="http://schemas.microsoft.com/office/powerpoint/2010/main" val="38945382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441A1-EED6-49B2-9A9C-95B577F6E2D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2F641FF-B457-469A-8A76-4968029C53C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0CA5466-CA94-4476-A6C4-9F2D6F8BD68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7B1EAB6-A73F-4FBE-8A00-11A296C408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3F5F415-6ED0-4104-A976-08A52E3150D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77A18D4-F9AD-43CA-BDAB-BD636C43F209}"/>
              </a:ext>
            </a:extLst>
          </p:cNvPr>
          <p:cNvSpPr>
            <a:spLocks noGrp="1"/>
          </p:cNvSpPr>
          <p:nvPr>
            <p:ph type="dt" sz="half" idx="10"/>
          </p:nvPr>
        </p:nvSpPr>
        <p:spPr/>
        <p:txBody>
          <a:bodyPr/>
          <a:lstStyle/>
          <a:p>
            <a:fld id="{DD8A18C9-95EF-4CDB-9D2A-A9AEC2FA7485}" type="datetimeFigureOut">
              <a:rPr lang="en-GB" smtClean="0"/>
              <a:t>13/05/2021</a:t>
            </a:fld>
            <a:endParaRPr lang="en-GB"/>
          </a:p>
        </p:txBody>
      </p:sp>
      <p:sp>
        <p:nvSpPr>
          <p:cNvPr id="8" name="Footer Placeholder 7">
            <a:extLst>
              <a:ext uri="{FF2B5EF4-FFF2-40B4-BE49-F238E27FC236}">
                <a16:creationId xmlns:a16="http://schemas.microsoft.com/office/drawing/2014/main" id="{F5FA3840-5460-4ACC-BBC0-4EBB6D0C124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AB2B64E-4677-402E-8605-5FCE2F5D1832}"/>
              </a:ext>
            </a:extLst>
          </p:cNvPr>
          <p:cNvSpPr>
            <a:spLocks noGrp="1"/>
          </p:cNvSpPr>
          <p:nvPr>
            <p:ph type="sldNum" sz="quarter" idx="12"/>
          </p:nvPr>
        </p:nvSpPr>
        <p:spPr/>
        <p:txBody>
          <a:bodyPr/>
          <a:lstStyle/>
          <a:p>
            <a:fld id="{545B1F40-2732-4D79-AD0D-DF356690CAD0}" type="slidenum">
              <a:rPr lang="en-GB" smtClean="0"/>
              <a:t>‹#›</a:t>
            </a:fld>
            <a:endParaRPr lang="en-GB"/>
          </a:p>
        </p:txBody>
      </p:sp>
    </p:spTree>
    <p:extLst>
      <p:ext uri="{BB962C8B-B14F-4D97-AF65-F5344CB8AC3E}">
        <p14:creationId xmlns:p14="http://schemas.microsoft.com/office/powerpoint/2010/main" val="20775256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B3ACED-06F1-4CCF-BC11-44662DF697B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000C346-5DB3-48C5-B737-62A08A531D6C}"/>
              </a:ext>
            </a:extLst>
          </p:cNvPr>
          <p:cNvSpPr>
            <a:spLocks noGrp="1"/>
          </p:cNvSpPr>
          <p:nvPr>
            <p:ph type="dt" sz="half" idx="10"/>
          </p:nvPr>
        </p:nvSpPr>
        <p:spPr/>
        <p:txBody>
          <a:bodyPr/>
          <a:lstStyle/>
          <a:p>
            <a:fld id="{DD8A18C9-95EF-4CDB-9D2A-A9AEC2FA7485}" type="datetimeFigureOut">
              <a:rPr lang="en-GB" smtClean="0"/>
              <a:t>13/05/2021</a:t>
            </a:fld>
            <a:endParaRPr lang="en-GB"/>
          </a:p>
        </p:txBody>
      </p:sp>
      <p:sp>
        <p:nvSpPr>
          <p:cNvPr id="4" name="Footer Placeholder 3">
            <a:extLst>
              <a:ext uri="{FF2B5EF4-FFF2-40B4-BE49-F238E27FC236}">
                <a16:creationId xmlns:a16="http://schemas.microsoft.com/office/drawing/2014/main" id="{3BD6D780-1B09-486E-9CEF-6D870E6DDA6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7E8F8BD-FAB2-4FC7-AFDC-40A4E3A6C6F6}"/>
              </a:ext>
            </a:extLst>
          </p:cNvPr>
          <p:cNvSpPr>
            <a:spLocks noGrp="1"/>
          </p:cNvSpPr>
          <p:nvPr>
            <p:ph type="sldNum" sz="quarter" idx="12"/>
          </p:nvPr>
        </p:nvSpPr>
        <p:spPr/>
        <p:txBody>
          <a:bodyPr/>
          <a:lstStyle/>
          <a:p>
            <a:fld id="{545B1F40-2732-4D79-AD0D-DF356690CAD0}" type="slidenum">
              <a:rPr lang="en-GB" smtClean="0"/>
              <a:t>‹#›</a:t>
            </a:fld>
            <a:endParaRPr lang="en-GB"/>
          </a:p>
        </p:txBody>
      </p:sp>
    </p:spTree>
    <p:extLst>
      <p:ext uri="{BB962C8B-B14F-4D97-AF65-F5344CB8AC3E}">
        <p14:creationId xmlns:p14="http://schemas.microsoft.com/office/powerpoint/2010/main" val="6443108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0D8E927-34CC-44AD-AD41-002AF481D17E}"/>
              </a:ext>
            </a:extLst>
          </p:cNvPr>
          <p:cNvSpPr>
            <a:spLocks noGrp="1"/>
          </p:cNvSpPr>
          <p:nvPr>
            <p:ph type="dt" sz="half" idx="10"/>
          </p:nvPr>
        </p:nvSpPr>
        <p:spPr/>
        <p:txBody>
          <a:bodyPr/>
          <a:lstStyle/>
          <a:p>
            <a:fld id="{DD8A18C9-95EF-4CDB-9D2A-A9AEC2FA7485}" type="datetimeFigureOut">
              <a:rPr lang="en-GB" smtClean="0"/>
              <a:t>13/05/2021</a:t>
            </a:fld>
            <a:endParaRPr lang="en-GB"/>
          </a:p>
        </p:txBody>
      </p:sp>
      <p:sp>
        <p:nvSpPr>
          <p:cNvPr id="3" name="Footer Placeholder 2">
            <a:extLst>
              <a:ext uri="{FF2B5EF4-FFF2-40B4-BE49-F238E27FC236}">
                <a16:creationId xmlns:a16="http://schemas.microsoft.com/office/drawing/2014/main" id="{CBCF3CF0-C724-4B1C-B571-FA19C957933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52AE1CF-841F-4D3B-B95D-2EB36FBB130D}"/>
              </a:ext>
            </a:extLst>
          </p:cNvPr>
          <p:cNvSpPr>
            <a:spLocks noGrp="1"/>
          </p:cNvSpPr>
          <p:nvPr>
            <p:ph type="sldNum" sz="quarter" idx="12"/>
          </p:nvPr>
        </p:nvSpPr>
        <p:spPr/>
        <p:txBody>
          <a:bodyPr/>
          <a:lstStyle/>
          <a:p>
            <a:fld id="{545B1F40-2732-4D79-AD0D-DF356690CAD0}" type="slidenum">
              <a:rPr lang="en-GB" smtClean="0"/>
              <a:t>‹#›</a:t>
            </a:fld>
            <a:endParaRPr lang="en-GB"/>
          </a:p>
        </p:txBody>
      </p:sp>
    </p:spTree>
    <p:extLst>
      <p:ext uri="{BB962C8B-B14F-4D97-AF65-F5344CB8AC3E}">
        <p14:creationId xmlns:p14="http://schemas.microsoft.com/office/powerpoint/2010/main" val="35413840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1BC76-E0C8-47B0-AD19-F6B1A9D5993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E7DFB27-1888-46D3-A78E-F0DE5129531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C9BB4CB-09EA-4610-9B76-959169F303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FF9786A-7D1D-4419-BBA1-76ADF7088CE1}"/>
              </a:ext>
            </a:extLst>
          </p:cNvPr>
          <p:cNvSpPr>
            <a:spLocks noGrp="1"/>
          </p:cNvSpPr>
          <p:nvPr>
            <p:ph type="dt" sz="half" idx="10"/>
          </p:nvPr>
        </p:nvSpPr>
        <p:spPr/>
        <p:txBody>
          <a:bodyPr/>
          <a:lstStyle/>
          <a:p>
            <a:fld id="{DD8A18C9-95EF-4CDB-9D2A-A9AEC2FA7485}" type="datetimeFigureOut">
              <a:rPr lang="en-GB" smtClean="0"/>
              <a:t>13/05/2021</a:t>
            </a:fld>
            <a:endParaRPr lang="en-GB"/>
          </a:p>
        </p:txBody>
      </p:sp>
      <p:sp>
        <p:nvSpPr>
          <p:cNvPr id="6" name="Footer Placeholder 5">
            <a:extLst>
              <a:ext uri="{FF2B5EF4-FFF2-40B4-BE49-F238E27FC236}">
                <a16:creationId xmlns:a16="http://schemas.microsoft.com/office/drawing/2014/main" id="{94E528DC-EEAF-408B-8D30-92EF699B04C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14C6CB5-052D-412E-88C8-6D47B2EF94FE}"/>
              </a:ext>
            </a:extLst>
          </p:cNvPr>
          <p:cNvSpPr>
            <a:spLocks noGrp="1"/>
          </p:cNvSpPr>
          <p:nvPr>
            <p:ph type="sldNum" sz="quarter" idx="12"/>
          </p:nvPr>
        </p:nvSpPr>
        <p:spPr/>
        <p:txBody>
          <a:bodyPr/>
          <a:lstStyle/>
          <a:p>
            <a:fld id="{545B1F40-2732-4D79-AD0D-DF356690CAD0}" type="slidenum">
              <a:rPr lang="en-GB" smtClean="0"/>
              <a:t>‹#›</a:t>
            </a:fld>
            <a:endParaRPr lang="en-GB"/>
          </a:p>
        </p:txBody>
      </p:sp>
    </p:spTree>
    <p:extLst>
      <p:ext uri="{BB962C8B-B14F-4D97-AF65-F5344CB8AC3E}">
        <p14:creationId xmlns:p14="http://schemas.microsoft.com/office/powerpoint/2010/main" val="3129097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7E44F-A414-4B16-BA4C-C8FAFA67E4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0BBB812-4DA4-4635-8369-83479A839C8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E127287-4494-4C98-990B-55E0BC8D2D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FF28CA-66BC-4BA4-B0AE-AC21216C0098}"/>
              </a:ext>
            </a:extLst>
          </p:cNvPr>
          <p:cNvSpPr>
            <a:spLocks noGrp="1"/>
          </p:cNvSpPr>
          <p:nvPr>
            <p:ph type="dt" sz="half" idx="10"/>
          </p:nvPr>
        </p:nvSpPr>
        <p:spPr/>
        <p:txBody>
          <a:bodyPr/>
          <a:lstStyle/>
          <a:p>
            <a:fld id="{DD8A18C9-95EF-4CDB-9D2A-A9AEC2FA7485}" type="datetimeFigureOut">
              <a:rPr lang="en-GB" smtClean="0"/>
              <a:t>13/05/2021</a:t>
            </a:fld>
            <a:endParaRPr lang="en-GB"/>
          </a:p>
        </p:txBody>
      </p:sp>
      <p:sp>
        <p:nvSpPr>
          <p:cNvPr id="6" name="Footer Placeholder 5">
            <a:extLst>
              <a:ext uri="{FF2B5EF4-FFF2-40B4-BE49-F238E27FC236}">
                <a16:creationId xmlns:a16="http://schemas.microsoft.com/office/drawing/2014/main" id="{B301E5BF-FD64-4BD1-BACF-8E9273D283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B9C1FB-7016-4442-84E6-B89514A6691A}"/>
              </a:ext>
            </a:extLst>
          </p:cNvPr>
          <p:cNvSpPr>
            <a:spLocks noGrp="1"/>
          </p:cNvSpPr>
          <p:nvPr>
            <p:ph type="sldNum" sz="quarter" idx="12"/>
          </p:nvPr>
        </p:nvSpPr>
        <p:spPr/>
        <p:txBody>
          <a:bodyPr/>
          <a:lstStyle/>
          <a:p>
            <a:fld id="{545B1F40-2732-4D79-AD0D-DF356690CAD0}" type="slidenum">
              <a:rPr lang="en-GB" smtClean="0"/>
              <a:t>‹#›</a:t>
            </a:fld>
            <a:endParaRPr lang="en-GB"/>
          </a:p>
        </p:txBody>
      </p:sp>
    </p:spTree>
    <p:extLst>
      <p:ext uri="{BB962C8B-B14F-4D97-AF65-F5344CB8AC3E}">
        <p14:creationId xmlns:p14="http://schemas.microsoft.com/office/powerpoint/2010/main" val="1617956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C4D85-B17F-4C85-86E1-B04ACD60954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E0F0052-7C06-4233-BF2E-C3BCC4C3C90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A77ACF-9771-4527-B1C1-5210D5512853}"/>
              </a:ext>
            </a:extLst>
          </p:cNvPr>
          <p:cNvSpPr>
            <a:spLocks noGrp="1"/>
          </p:cNvSpPr>
          <p:nvPr>
            <p:ph type="dt" sz="half" idx="10"/>
          </p:nvPr>
        </p:nvSpPr>
        <p:spPr/>
        <p:txBody>
          <a:bodyPr/>
          <a:lstStyle/>
          <a:p>
            <a:fld id="{DD8A18C9-95EF-4CDB-9D2A-A9AEC2FA7485}" type="datetimeFigureOut">
              <a:rPr lang="en-GB" smtClean="0"/>
              <a:t>13/05/2021</a:t>
            </a:fld>
            <a:endParaRPr lang="en-GB"/>
          </a:p>
        </p:txBody>
      </p:sp>
      <p:sp>
        <p:nvSpPr>
          <p:cNvPr id="5" name="Footer Placeholder 4">
            <a:extLst>
              <a:ext uri="{FF2B5EF4-FFF2-40B4-BE49-F238E27FC236}">
                <a16:creationId xmlns:a16="http://schemas.microsoft.com/office/drawing/2014/main" id="{2C3B7E1C-7593-4A87-8E7B-D6E9F9B9A0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7633C4-9CD3-442E-9F0F-016C92D1B548}"/>
              </a:ext>
            </a:extLst>
          </p:cNvPr>
          <p:cNvSpPr>
            <a:spLocks noGrp="1"/>
          </p:cNvSpPr>
          <p:nvPr>
            <p:ph type="sldNum" sz="quarter" idx="12"/>
          </p:nvPr>
        </p:nvSpPr>
        <p:spPr/>
        <p:txBody>
          <a:bodyPr/>
          <a:lstStyle/>
          <a:p>
            <a:fld id="{545B1F40-2732-4D79-AD0D-DF356690CAD0}" type="slidenum">
              <a:rPr lang="en-GB" smtClean="0"/>
              <a:t>‹#›</a:t>
            </a:fld>
            <a:endParaRPr lang="en-GB"/>
          </a:p>
        </p:txBody>
      </p:sp>
    </p:spTree>
    <p:extLst>
      <p:ext uri="{BB962C8B-B14F-4D97-AF65-F5344CB8AC3E}">
        <p14:creationId xmlns:p14="http://schemas.microsoft.com/office/powerpoint/2010/main" val="1536552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C2E25D1-5F36-47EE-A1CD-E1F0EDC8018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02267E8-82B5-40AB-9CDF-AC5029BC7F9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FC8D2E-9882-4419-9695-734164EC1AC9}"/>
              </a:ext>
            </a:extLst>
          </p:cNvPr>
          <p:cNvSpPr>
            <a:spLocks noGrp="1"/>
          </p:cNvSpPr>
          <p:nvPr>
            <p:ph type="dt" sz="half" idx="10"/>
          </p:nvPr>
        </p:nvSpPr>
        <p:spPr/>
        <p:txBody>
          <a:bodyPr/>
          <a:lstStyle/>
          <a:p>
            <a:fld id="{DD8A18C9-95EF-4CDB-9D2A-A9AEC2FA7485}" type="datetimeFigureOut">
              <a:rPr lang="en-GB" smtClean="0"/>
              <a:t>13/05/2021</a:t>
            </a:fld>
            <a:endParaRPr lang="en-GB"/>
          </a:p>
        </p:txBody>
      </p:sp>
      <p:sp>
        <p:nvSpPr>
          <p:cNvPr id="5" name="Footer Placeholder 4">
            <a:extLst>
              <a:ext uri="{FF2B5EF4-FFF2-40B4-BE49-F238E27FC236}">
                <a16:creationId xmlns:a16="http://schemas.microsoft.com/office/drawing/2014/main" id="{1384C55D-3BF9-40DE-AF2D-96003CACC1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EB9BD0-369E-4806-B3FA-3FE72B6053E1}"/>
              </a:ext>
            </a:extLst>
          </p:cNvPr>
          <p:cNvSpPr>
            <a:spLocks noGrp="1"/>
          </p:cNvSpPr>
          <p:nvPr>
            <p:ph type="sldNum" sz="quarter" idx="12"/>
          </p:nvPr>
        </p:nvSpPr>
        <p:spPr/>
        <p:txBody>
          <a:bodyPr/>
          <a:lstStyle/>
          <a:p>
            <a:fld id="{545B1F40-2732-4D79-AD0D-DF356690CAD0}" type="slidenum">
              <a:rPr lang="en-GB" smtClean="0"/>
              <a:t>‹#›</a:t>
            </a:fld>
            <a:endParaRPr lang="en-GB"/>
          </a:p>
        </p:txBody>
      </p:sp>
    </p:spTree>
    <p:extLst>
      <p:ext uri="{BB962C8B-B14F-4D97-AF65-F5344CB8AC3E}">
        <p14:creationId xmlns:p14="http://schemas.microsoft.com/office/powerpoint/2010/main" val="3517784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02973A-729E-474B-AF01-1DA151E733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155556F-889B-4DE7-BDD9-4BD6743811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BB6694-49C4-4BDF-948C-A1803DBFC99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A18C9-95EF-4CDB-9D2A-A9AEC2FA7485}" type="datetimeFigureOut">
              <a:rPr lang="en-GB" smtClean="0"/>
              <a:t>13/05/2021</a:t>
            </a:fld>
            <a:endParaRPr lang="en-GB"/>
          </a:p>
        </p:txBody>
      </p:sp>
      <p:sp>
        <p:nvSpPr>
          <p:cNvPr id="5" name="Footer Placeholder 4">
            <a:extLst>
              <a:ext uri="{FF2B5EF4-FFF2-40B4-BE49-F238E27FC236}">
                <a16:creationId xmlns:a16="http://schemas.microsoft.com/office/drawing/2014/main" id="{42577F8D-49EF-4531-82AD-F55CC497F1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492125C-C38B-4457-9D1B-4C76B54BA19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5B1F40-2732-4D79-AD0D-DF356690CAD0}" type="slidenum">
              <a:rPr lang="en-GB" smtClean="0"/>
              <a:t>‹#›</a:t>
            </a:fld>
            <a:endParaRPr lang="en-GB"/>
          </a:p>
        </p:txBody>
      </p:sp>
    </p:spTree>
    <p:extLst>
      <p:ext uri="{BB962C8B-B14F-4D97-AF65-F5344CB8AC3E}">
        <p14:creationId xmlns:p14="http://schemas.microsoft.com/office/powerpoint/2010/main" val="29333706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chart" Target="../charts/chart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gov.uk/government/speeches/pm-address-to-the-nation-on-coronavirus-23-march-2020"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9142B-E4D5-453C-BA3F-BDFE58BE9C0D}"/>
              </a:ext>
            </a:extLst>
          </p:cNvPr>
          <p:cNvSpPr>
            <a:spLocks noGrp="1"/>
          </p:cNvSpPr>
          <p:nvPr>
            <p:ph type="ctrTitle"/>
          </p:nvPr>
        </p:nvSpPr>
        <p:spPr>
          <a:xfrm>
            <a:off x="1782417" y="107860"/>
            <a:ext cx="9144000" cy="426918"/>
          </a:xfrm>
          <a:solidFill>
            <a:srgbClr val="00B050"/>
          </a:solidFill>
        </p:spPr>
        <p:txBody>
          <a:bodyPr>
            <a:normAutofit/>
          </a:bodyPr>
          <a:lstStyle/>
          <a:p>
            <a:r>
              <a:rPr lang="en-GB" sz="2000" b="1" u="sng" dirty="0">
                <a:solidFill>
                  <a:schemeClr val="bg1"/>
                </a:solidFill>
                <a:effectLst/>
                <a:latin typeface="Times New Roman" panose="02020603050405020304" pitchFamily="18" charset="0"/>
                <a:ea typeface="Calibri" panose="020F0502020204030204" pitchFamily="34" charset="0"/>
              </a:rPr>
              <a:t>Outdoor Recreation </a:t>
            </a:r>
            <a:r>
              <a:rPr lang="en-GB" sz="2000" b="1" u="sng" dirty="0">
                <a:solidFill>
                  <a:schemeClr val="bg1"/>
                </a:solidFill>
                <a:latin typeface="Times New Roman" panose="02020603050405020304" pitchFamily="18" charset="0"/>
                <a:ea typeface="Calibri" panose="020F0502020204030204" pitchFamily="34" charset="0"/>
              </a:rPr>
              <a:t>D</a:t>
            </a:r>
            <a:r>
              <a:rPr lang="en-GB" sz="2000" b="1" u="sng" dirty="0">
                <a:solidFill>
                  <a:schemeClr val="bg1"/>
                </a:solidFill>
                <a:effectLst/>
                <a:latin typeface="Times New Roman" panose="02020603050405020304" pitchFamily="18" charset="0"/>
                <a:ea typeface="Calibri" panose="020F0502020204030204" pitchFamily="34" charset="0"/>
              </a:rPr>
              <a:t>uring A National </a:t>
            </a:r>
            <a:r>
              <a:rPr lang="en-GB" sz="2000" b="1" u="sng" dirty="0">
                <a:solidFill>
                  <a:schemeClr val="bg1"/>
                </a:solidFill>
                <a:latin typeface="Times New Roman" panose="02020603050405020304" pitchFamily="18" charset="0"/>
                <a:ea typeface="Calibri" panose="020F0502020204030204" pitchFamily="34" charset="0"/>
              </a:rPr>
              <a:t>L</a:t>
            </a:r>
            <a:r>
              <a:rPr lang="en-GB" sz="2000" b="1" u="sng" dirty="0">
                <a:solidFill>
                  <a:schemeClr val="bg1"/>
                </a:solidFill>
                <a:effectLst/>
                <a:latin typeface="Times New Roman" panose="02020603050405020304" pitchFamily="18" charset="0"/>
                <a:ea typeface="Calibri" panose="020F0502020204030204" pitchFamily="34" charset="0"/>
              </a:rPr>
              <a:t>ockdown: A Case </a:t>
            </a:r>
            <a:r>
              <a:rPr lang="en-GB" sz="2000" b="1" u="sng" dirty="0">
                <a:solidFill>
                  <a:schemeClr val="bg1"/>
                </a:solidFill>
                <a:latin typeface="Times New Roman" panose="02020603050405020304" pitchFamily="18" charset="0"/>
                <a:ea typeface="Calibri" panose="020F0502020204030204" pitchFamily="34" charset="0"/>
              </a:rPr>
              <a:t>S</a:t>
            </a:r>
            <a:r>
              <a:rPr lang="en-GB" sz="2000" b="1" u="sng" dirty="0">
                <a:solidFill>
                  <a:schemeClr val="bg1"/>
                </a:solidFill>
                <a:effectLst/>
                <a:latin typeface="Times New Roman" panose="02020603050405020304" pitchFamily="18" charset="0"/>
                <a:ea typeface="Calibri" panose="020F0502020204030204" pitchFamily="34" charset="0"/>
              </a:rPr>
              <a:t>tudy </a:t>
            </a:r>
            <a:endParaRPr lang="en-GB" sz="6600" b="1" dirty="0">
              <a:solidFill>
                <a:schemeClr val="bg1"/>
              </a:solidFill>
            </a:endParaRPr>
          </a:p>
        </p:txBody>
      </p:sp>
      <p:grpSp>
        <p:nvGrpSpPr>
          <p:cNvPr id="26" name="Group 25">
            <a:extLst>
              <a:ext uri="{FF2B5EF4-FFF2-40B4-BE49-F238E27FC236}">
                <a16:creationId xmlns:a16="http://schemas.microsoft.com/office/drawing/2014/main" id="{9520FBEB-29CF-4F3D-8E69-C6A4ED1B2C3E}"/>
              </a:ext>
            </a:extLst>
          </p:cNvPr>
          <p:cNvGrpSpPr/>
          <p:nvPr/>
        </p:nvGrpSpPr>
        <p:grpSpPr>
          <a:xfrm>
            <a:off x="38766" y="607639"/>
            <a:ext cx="11930123" cy="6125960"/>
            <a:chOff x="1401066" y="1192785"/>
            <a:chExt cx="9864137" cy="5209227"/>
          </a:xfrm>
        </p:grpSpPr>
        <p:grpSp>
          <p:nvGrpSpPr>
            <p:cNvPr id="23" name="Group 22">
              <a:extLst>
                <a:ext uri="{FF2B5EF4-FFF2-40B4-BE49-F238E27FC236}">
                  <a16:creationId xmlns:a16="http://schemas.microsoft.com/office/drawing/2014/main" id="{FD583ED6-C17F-40C1-BC6C-F8DA0A109CD9}"/>
                </a:ext>
              </a:extLst>
            </p:cNvPr>
            <p:cNvGrpSpPr/>
            <p:nvPr/>
          </p:nvGrpSpPr>
          <p:grpSpPr>
            <a:xfrm>
              <a:off x="1401066" y="1192785"/>
              <a:ext cx="9864137" cy="4544111"/>
              <a:chOff x="1401066" y="1192785"/>
              <a:chExt cx="9864137" cy="4544111"/>
            </a:xfrm>
          </p:grpSpPr>
          <p:sp>
            <p:nvSpPr>
              <p:cNvPr id="4" name="Rectangle 3">
                <a:extLst>
                  <a:ext uri="{FF2B5EF4-FFF2-40B4-BE49-F238E27FC236}">
                    <a16:creationId xmlns:a16="http://schemas.microsoft.com/office/drawing/2014/main" id="{19C01A36-9000-4A10-B4FF-60569D92A54B}"/>
                  </a:ext>
                </a:extLst>
              </p:cNvPr>
              <p:cNvSpPr/>
              <p:nvPr/>
            </p:nvSpPr>
            <p:spPr>
              <a:xfrm>
                <a:off x="1401066" y="1192785"/>
                <a:ext cx="4957515" cy="44697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a:extLst>
                  <a:ext uri="{FF2B5EF4-FFF2-40B4-BE49-F238E27FC236}">
                    <a16:creationId xmlns:a16="http://schemas.microsoft.com/office/drawing/2014/main" id="{C70C71CA-6B2C-4E0D-A2E6-613F5140A6D1}"/>
                  </a:ext>
                </a:extLst>
              </p:cNvPr>
              <p:cNvSpPr/>
              <p:nvPr/>
            </p:nvSpPr>
            <p:spPr>
              <a:xfrm>
                <a:off x="1426949" y="1440910"/>
                <a:ext cx="4908389" cy="168427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a:p>
                <a:pPr algn="ctr"/>
                <a:endParaRPr lang="en-GB" dirty="0">
                  <a:solidFill>
                    <a:schemeClr val="tx1"/>
                  </a:solidFill>
                </a:endParaRPr>
              </a:p>
              <a:p>
                <a:pPr algn="ctr"/>
                <a:r>
                  <a:rPr lang="en-GB" dirty="0"/>
                  <a:t>0</a:t>
                </a:r>
              </a:p>
            </p:txBody>
          </p:sp>
          <p:sp>
            <p:nvSpPr>
              <p:cNvPr id="7" name="Rectangle 6">
                <a:extLst>
                  <a:ext uri="{FF2B5EF4-FFF2-40B4-BE49-F238E27FC236}">
                    <a16:creationId xmlns:a16="http://schemas.microsoft.com/office/drawing/2014/main" id="{580792CC-5655-4BB7-934E-DBB39676439A}"/>
                  </a:ext>
                </a:extLst>
              </p:cNvPr>
              <p:cNvSpPr/>
              <p:nvPr/>
            </p:nvSpPr>
            <p:spPr>
              <a:xfrm>
                <a:off x="1407012" y="3374795"/>
                <a:ext cx="4939545" cy="67616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a:p>
                <a:pPr algn="ctr"/>
                <a:endParaRPr lang="en-GB" dirty="0"/>
              </a:p>
            </p:txBody>
          </p:sp>
          <p:sp>
            <p:nvSpPr>
              <p:cNvPr id="8" name="Rectangle 7">
                <a:extLst>
                  <a:ext uri="{FF2B5EF4-FFF2-40B4-BE49-F238E27FC236}">
                    <a16:creationId xmlns:a16="http://schemas.microsoft.com/office/drawing/2014/main" id="{EED37ED2-B5EC-4410-A822-A06A22266317}"/>
                  </a:ext>
                </a:extLst>
              </p:cNvPr>
              <p:cNvSpPr/>
              <p:nvPr/>
            </p:nvSpPr>
            <p:spPr>
              <a:xfrm>
                <a:off x="1405474" y="4306649"/>
                <a:ext cx="4963936" cy="140846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a:p>
                <a:pPr algn="ctr"/>
                <a:endParaRPr lang="en-GB" dirty="0"/>
              </a:p>
              <a:p>
                <a:pPr algn="ctr"/>
                <a:endParaRPr lang="en-GB" dirty="0"/>
              </a:p>
              <a:p>
                <a:pPr algn="ctr"/>
                <a:endParaRPr lang="en-GB" dirty="0"/>
              </a:p>
              <a:p>
                <a:pPr algn="ctr"/>
                <a:endParaRPr lang="en-GB" dirty="0"/>
              </a:p>
              <a:p>
                <a:pPr algn="ctr"/>
                <a:endParaRPr lang="en-GB" dirty="0"/>
              </a:p>
              <a:p>
                <a:pPr algn="ctr"/>
                <a:r>
                  <a:rPr lang="en-GB" dirty="0"/>
                  <a:t>00</a:t>
                </a:r>
              </a:p>
            </p:txBody>
          </p:sp>
          <p:sp>
            <p:nvSpPr>
              <p:cNvPr id="5" name="Rectangle: Rounded Corners 4">
                <a:extLst>
                  <a:ext uri="{FF2B5EF4-FFF2-40B4-BE49-F238E27FC236}">
                    <a16:creationId xmlns:a16="http://schemas.microsoft.com/office/drawing/2014/main" id="{6DC02824-FDD2-4978-AA3A-9CDB178D4CB2}"/>
                  </a:ext>
                </a:extLst>
              </p:cNvPr>
              <p:cNvSpPr/>
              <p:nvPr/>
            </p:nvSpPr>
            <p:spPr>
              <a:xfrm>
                <a:off x="6399654" y="1193125"/>
                <a:ext cx="4865549" cy="4543771"/>
              </a:xfrm>
              <a:prstGeom prst="roundRect">
                <a:avLst>
                  <a:gd name="adj" fmla="val 2317"/>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grpSp>
        <p:sp>
          <p:nvSpPr>
            <p:cNvPr id="15" name="Rectangle 14">
              <a:extLst>
                <a:ext uri="{FF2B5EF4-FFF2-40B4-BE49-F238E27FC236}">
                  <a16:creationId xmlns:a16="http://schemas.microsoft.com/office/drawing/2014/main" id="{E0817327-8E11-41B4-96EF-955AE13B9B0B}"/>
                </a:ext>
              </a:extLst>
            </p:cNvPr>
            <p:cNvSpPr/>
            <p:nvPr/>
          </p:nvSpPr>
          <p:spPr>
            <a:xfrm>
              <a:off x="6460121" y="2847392"/>
              <a:ext cx="4745766" cy="141166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F00EEC65-5B95-4BB9-80AE-77565808F7C1}"/>
                </a:ext>
              </a:extLst>
            </p:cNvPr>
            <p:cNvSpPr/>
            <p:nvPr/>
          </p:nvSpPr>
          <p:spPr>
            <a:xfrm>
              <a:off x="6460122" y="4323474"/>
              <a:ext cx="4738168" cy="133903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Rectangle 16">
              <a:extLst>
                <a:ext uri="{FF2B5EF4-FFF2-40B4-BE49-F238E27FC236}">
                  <a16:creationId xmlns:a16="http://schemas.microsoft.com/office/drawing/2014/main" id="{8927DC04-B94E-4F3B-B3FB-7310D106B4DB}"/>
                </a:ext>
              </a:extLst>
            </p:cNvPr>
            <p:cNvSpPr/>
            <p:nvPr/>
          </p:nvSpPr>
          <p:spPr>
            <a:xfrm>
              <a:off x="6460121" y="1508106"/>
              <a:ext cx="4738167" cy="125528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17">
              <a:extLst>
                <a:ext uri="{FF2B5EF4-FFF2-40B4-BE49-F238E27FC236}">
                  <a16:creationId xmlns:a16="http://schemas.microsoft.com/office/drawing/2014/main" id="{233DD89C-4768-46F7-9A50-078CD470D943}"/>
                </a:ext>
              </a:extLst>
            </p:cNvPr>
            <p:cNvSpPr/>
            <p:nvPr/>
          </p:nvSpPr>
          <p:spPr>
            <a:xfrm>
              <a:off x="2463221" y="5770709"/>
              <a:ext cx="7940039" cy="63130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endParaRPr>
            </a:p>
            <a:p>
              <a:endParaRPr lang="en-GB" dirty="0">
                <a:solidFill>
                  <a:schemeClr val="tx1"/>
                </a:solidFill>
              </a:endParaRPr>
            </a:p>
            <a:p>
              <a:endParaRPr lang="en-GB" dirty="0">
                <a:solidFill>
                  <a:schemeClr val="tx1"/>
                </a:solidFill>
              </a:endParaRPr>
            </a:p>
          </p:txBody>
        </p:sp>
      </p:grpSp>
      <p:sp>
        <p:nvSpPr>
          <p:cNvPr id="31" name="TextBox 30">
            <a:extLst>
              <a:ext uri="{FF2B5EF4-FFF2-40B4-BE49-F238E27FC236}">
                <a16:creationId xmlns:a16="http://schemas.microsoft.com/office/drawing/2014/main" id="{39069096-2DF5-45C2-83D5-339B52C0691E}"/>
              </a:ext>
            </a:extLst>
          </p:cNvPr>
          <p:cNvSpPr txBox="1"/>
          <p:nvPr/>
        </p:nvSpPr>
        <p:spPr>
          <a:xfrm>
            <a:off x="2237532" y="554021"/>
            <a:ext cx="1616149" cy="369332"/>
          </a:xfrm>
          <a:prstGeom prst="rect">
            <a:avLst/>
          </a:prstGeom>
          <a:noFill/>
        </p:spPr>
        <p:txBody>
          <a:bodyPr wrap="square" rtlCol="0">
            <a:spAutoFit/>
          </a:bodyPr>
          <a:lstStyle/>
          <a:p>
            <a:pPr algn="ctr"/>
            <a:r>
              <a:rPr lang="en-GB" dirty="0">
                <a:solidFill>
                  <a:schemeClr val="bg1"/>
                </a:solidFill>
              </a:rPr>
              <a:t>Rationale</a:t>
            </a:r>
          </a:p>
        </p:txBody>
      </p:sp>
      <p:sp>
        <p:nvSpPr>
          <p:cNvPr id="32" name="TextBox 31">
            <a:extLst>
              <a:ext uri="{FF2B5EF4-FFF2-40B4-BE49-F238E27FC236}">
                <a16:creationId xmlns:a16="http://schemas.microsoft.com/office/drawing/2014/main" id="{265160F2-7C24-413E-8752-AE267C360F4B}"/>
              </a:ext>
            </a:extLst>
          </p:cNvPr>
          <p:cNvSpPr txBox="1"/>
          <p:nvPr/>
        </p:nvSpPr>
        <p:spPr>
          <a:xfrm>
            <a:off x="1323382" y="2828592"/>
            <a:ext cx="3497580" cy="369332"/>
          </a:xfrm>
          <a:prstGeom prst="rect">
            <a:avLst/>
          </a:prstGeom>
          <a:noFill/>
        </p:spPr>
        <p:txBody>
          <a:bodyPr wrap="square" rtlCol="0">
            <a:spAutoFit/>
          </a:bodyPr>
          <a:lstStyle/>
          <a:p>
            <a:pPr algn="ctr"/>
            <a:r>
              <a:rPr lang="en-GB" dirty="0">
                <a:solidFill>
                  <a:schemeClr val="bg1"/>
                </a:solidFill>
              </a:rPr>
              <a:t>Research questions</a:t>
            </a:r>
          </a:p>
        </p:txBody>
      </p:sp>
      <p:sp>
        <p:nvSpPr>
          <p:cNvPr id="33" name="TextBox 32">
            <a:extLst>
              <a:ext uri="{FF2B5EF4-FFF2-40B4-BE49-F238E27FC236}">
                <a16:creationId xmlns:a16="http://schemas.microsoft.com/office/drawing/2014/main" id="{AD28D18A-B806-4890-8252-B42F30058F42}"/>
              </a:ext>
            </a:extLst>
          </p:cNvPr>
          <p:cNvSpPr txBox="1"/>
          <p:nvPr/>
        </p:nvSpPr>
        <p:spPr>
          <a:xfrm>
            <a:off x="2264097" y="3897924"/>
            <a:ext cx="1616149" cy="369332"/>
          </a:xfrm>
          <a:prstGeom prst="rect">
            <a:avLst/>
          </a:prstGeom>
          <a:noFill/>
        </p:spPr>
        <p:txBody>
          <a:bodyPr wrap="square" rtlCol="0">
            <a:spAutoFit/>
          </a:bodyPr>
          <a:lstStyle/>
          <a:p>
            <a:pPr algn="ctr"/>
            <a:r>
              <a:rPr lang="en-GB" dirty="0">
                <a:solidFill>
                  <a:schemeClr val="bg1"/>
                </a:solidFill>
              </a:rPr>
              <a:t>Methods</a:t>
            </a:r>
          </a:p>
        </p:txBody>
      </p:sp>
      <p:sp>
        <p:nvSpPr>
          <p:cNvPr id="34" name="TextBox 33">
            <a:extLst>
              <a:ext uri="{FF2B5EF4-FFF2-40B4-BE49-F238E27FC236}">
                <a16:creationId xmlns:a16="http://schemas.microsoft.com/office/drawing/2014/main" id="{7697FDFE-1ACA-4E72-9129-6BEDE679639A}"/>
              </a:ext>
            </a:extLst>
          </p:cNvPr>
          <p:cNvSpPr txBox="1"/>
          <p:nvPr/>
        </p:nvSpPr>
        <p:spPr>
          <a:xfrm>
            <a:off x="114646" y="3242851"/>
            <a:ext cx="5976643" cy="1015343"/>
          </a:xfrm>
          <a:prstGeom prst="rect">
            <a:avLst/>
          </a:prstGeom>
          <a:noFill/>
        </p:spPr>
        <p:txBody>
          <a:bodyPr wrap="square" rtlCol="0">
            <a:spAutoFit/>
          </a:bodyPr>
          <a:lstStyle/>
          <a:p>
            <a:pPr marL="228600" lvl="0" indent="-228600">
              <a:lnSpc>
                <a:spcPct val="107000"/>
              </a:lnSpc>
              <a:buFont typeface="+mj-lt"/>
              <a:buAutoNum type="arabicPeriod"/>
            </a:pPr>
            <a:r>
              <a:rPr lang="en-GB" sz="1100" dirty="0">
                <a:effectLst/>
                <a:latin typeface="Times New Roman" panose="02020603050405020304" pitchFamily="18" charset="0"/>
                <a:ea typeface="Calibri" panose="020F0502020204030204" pitchFamily="34" charset="0"/>
                <a:cs typeface="Times New Roman" panose="02020603050405020304" pitchFamily="18" charset="0"/>
              </a:rPr>
              <a:t>Was there a difference in physical activity levels before and during the COVID-19 lockdown?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228600" lvl="0" indent="-228600">
              <a:lnSpc>
                <a:spcPct val="107000"/>
              </a:lnSpc>
              <a:buFont typeface="+mj-lt"/>
              <a:buAutoNum type="arabicPeriod"/>
            </a:pPr>
            <a:r>
              <a:rPr lang="en-GB" sz="1100" dirty="0">
                <a:effectLst/>
                <a:latin typeface="Times New Roman" panose="02020603050405020304" pitchFamily="18" charset="0"/>
                <a:ea typeface="Calibri" panose="020F0502020204030204" pitchFamily="34" charset="0"/>
                <a:cs typeface="Times New Roman" panose="02020603050405020304" pitchFamily="18" charset="0"/>
              </a:rPr>
              <a:t>Was there a difference in the choice of outdoor recreation before and during COVID-19 lockdown?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228600" lvl="0" indent="-228600">
              <a:lnSpc>
                <a:spcPct val="107000"/>
              </a:lnSpc>
              <a:spcAft>
                <a:spcPts val="800"/>
              </a:spcAft>
              <a:buFont typeface="+mj-lt"/>
              <a:buAutoNum type="arabicPeriod"/>
            </a:pPr>
            <a:r>
              <a:rPr lang="en-GB" sz="1100" dirty="0">
                <a:effectLst/>
                <a:latin typeface="Times New Roman" panose="02020603050405020304" pitchFamily="18" charset="0"/>
                <a:ea typeface="Calibri" panose="020F0502020204030204" pitchFamily="34" charset="0"/>
                <a:cs typeface="Times New Roman" panose="02020603050405020304" pitchFamily="18" charset="0"/>
              </a:rPr>
              <a:t>Why did individuals choose to take part in outdoor recreation during COVID-19 lockdown?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3" name="TextBox 2">
            <a:extLst>
              <a:ext uri="{FF2B5EF4-FFF2-40B4-BE49-F238E27FC236}">
                <a16:creationId xmlns:a16="http://schemas.microsoft.com/office/drawing/2014/main" id="{8444A5FC-291D-43D0-A4B8-FC8154135392}"/>
              </a:ext>
            </a:extLst>
          </p:cNvPr>
          <p:cNvSpPr txBox="1"/>
          <p:nvPr/>
        </p:nvSpPr>
        <p:spPr>
          <a:xfrm>
            <a:off x="114299" y="884727"/>
            <a:ext cx="5929001" cy="2031325"/>
          </a:xfrm>
          <a:prstGeom prst="rect">
            <a:avLst/>
          </a:prstGeom>
          <a:noFill/>
        </p:spPr>
        <p:txBody>
          <a:bodyPr wrap="square" rtlCol="0">
            <a:spAutoFit/>
          </a:bodyPr>
          <a:lstStyle/>
          <a:p>
            <a:r>
              <a:rPr lang="en-GB" sz="1050" dirty="0"/>
              <a:t>Taking part in outdoor recreation; ‘physical activities which take place in the natural environment’ (Comley and Mackintosh’s, 2015, p, 7) has positive effects on health and well being (Rogerson et al, 2020; Petty et al, 2007). However, the COVID-19 pandemic meant that from 23rd March 2020 the UK entered a national lockdown which restricted the ability to take part in outdoor recreation (GOV.UK, 2020). Current research has shown that  lockdown and quarantine has negative effects on mental health (Brookes et al, 2020) but that outdoor recreation could be used to combat the effects of COVID-19 lockdown (Soga et al, 2020) and may even ‘outweigh the risk of infection’ (Dominski and Brandt, 2020, p.585). </a:t>
            </a:r>
          </a:p>
          <a:p>
            <a:endParaRPr lang="en-GB" sz="1050" dirty="0"/>
          </a:p>
          <a:p>
            <a:r>
              <a:rPr lang="en-GB" sz="1050" dirty="0"/>
              <a:t>This case study aims to explore the effects of a national lockdown on individuals outdoor recreation. Specifically the case study examines changes in physical activity levels, changes in outdoor recreation activity and begins to explore why individuals choose to take part in outdoor recreation during a COVID-19 lockdown. </a:t>
            </a:r>
          </a:p>
        </p:txBody>
      </p:sp>
      <p:graphicFrame>
        <p:nvGraphicFramePr>
          <p:cNvPr id="28" name="Chart 27">
            <a:extLst>
              <a:ext uri="{FF2B5EF4-FFF2-40B4-BE49-F238E27FC236}">
                <a16:creationId xmlns:a16="http://schemas.microsoft.com/office/drawing/2014/main" id="{8560B00D-CD1C-4CD4-909B-75DED63A6E59}"/>
              </a:ext>
            </a:extLst>
          </p:cNvPr>
          <p:cNvGraphicFramePr>
            <a:graphicFrameLocks/>
          </p:cNvGraphicFramePr>
          <p:nvPr>
            <p:extLst>
              <p:ext uri="{D42A27DB-BD31-4B8C-83A1-F6EECF244321}">
                <p14:modId xmlns:p14="http://schemas.microsoft.com/office/powerpoint/2010/main" val="649271158"/>
              </p:ext>
            </p:extLst>
          </p:nvPr>
        </p:nvGraphicFramePr>
        <p:xfrm>
          <a:off x="6255251" y="2729873"/>
          <a:ext cx="5613409" cy="1556912"/>
        </p:xfrm>
        <a:graphic>
          <a:graphicData uri="http://schemas.openxmlformats.org/drawingml/2006/chart">
            <c:chart xmlns:c="http://schemas.openxmlformats.org/drawingml/2006/chart" xmlns:r="http://schemas.openxmlformats.org/officeDocument/2006/relationships" r:id="rId2"/>
          </a:graphicData>
        </a:graphic>
      </p:graphicFrame>
      <p:sp>
        <p:nvSpPr>
          <p:cNvPr id="13" name="TextBox 12">
            <a:extLst>
              <a:ext uri="{FF2B5EF4-FFF2-40B4-BE49-F238E27FC236}">
                <a16:creationId xmlns:a16="http://schemas.microsoft.com/office/drawing/2014/main" id="{B59EC10F-026A-431B-8F03-C484628CCFC5}"/>
              </a:ext>
            </a:extLst>
          </p:cNvPr>
          <p:cNvSpPr txBox="1"/>
          <p:nvPr/>
        </p:nvSpPr>
        <p:spPr>
          <a:xfrm>
            <a:off x="6315783" y="2573080"/>
            <a:ext cx="4865516" cy="253916"/>
          </a:xfrm>
          <a:prstGeom prst="rect">
            <a:avLst/>
          </a:prstGeom>
          <a:noFill/>
        </p:spPr>
        <p:txBody>
          <a:bodyPr wrap="square" rtlCol="0">
            <a:spAutoFit/>
          </a:bodyPr>
          <a:lstStyle/>
          <a:p>
            <a:r>
              <a:rPr lang="en-GB" sz="1050" u="sng" dirty="0"/>
              <a:t>Figure 1. Outdoor recreation activity choice before and during COVID-19 lockdown.</a:t>
            </a:r>
          </a:p>
        </p:txBody>
      </p:sp>
      <p:pic>
        <p:nvPicPr>
          <p:cNvPr id="20" name="Picture 19">
            <a:extLst>
              <a:ext uri="{FF2B5EF4-FFF2-40B4-BE49-F238E27FC236}">
                <a16:creationId xmlns:a16="http://schemas.microsoft.com/office/drawing/2014/main" id="{DEB81890-39CE-4533-A12F-4BAC4B7B2C31}"/>
              </a:ext>
            </a:extLst>
          </p:cNvPr>
          <p:cNvPicPr>
            <a:picLocks noChangeAspect="1"/>
          </p:cNvPicPr>
          <p:nvPr/>
        </p:nvPicPr>
        <p:blipFill rotWithShape="1">
          <a:blip r:embed="rId3"/>
          <a:srcRect l="27299" t="37349" r="25654" b="25406"/>
          <a:stretch/>
        </p:blipFill>
        <p:spPr>
          <a:xfrm>
            <a:off x="6255251" y="1249352"/>
            <a:ext cx="5507927" cy="1168658"/>
          </a:xfrm>
          <a:prstGeom prst="rect">
            <a:avLst/>
          </a:prstGeom>
        </p:spPr>
      </p:pic>
      <p:sp>
        <p:nvSpPr>
          <p:cNvPr id="36" name="TextBox 35">
            <a:extLst>
              <a:ext uri="{FF2B5EF4-FFF2-40B4-BE49-F238E27FC236}">
                <a16:creationId xmlns:a16="http://schemas.microsoft.com/office/drawing/2014/main" id="{05B6D050-0A15-437F-8091-C8D5EA9EDCBE}"/>
              </a:ext>
            </a:extLst>
          </p:cNvPr>
          <p:cNvSpPr txBox="1"/>
          <p:nvPr/>
        </p:nvSpPr>
        <p:spPr>
          <a:xfrm>
            <a:off x="6334525" y="996568"/>
            <a:ext cx="4865516" cy="253916"/>
          </a:xfrm>
          <a:prstGeom prst="rect">
            <a:avLst/>
          </a:prstGeom>
          <a:noFill/>
        </p:spPr>
        <p:txBody>
          <a:bodyPr wrap="square" rtlCol="0">
            <a:spAutoFit/>
          </a:bodyPr>
          <a:lstStyle/>
          <a:p>
            <a:r>
              <a:rPr lang="en-GB" sz="1050" u="sng" dirty="0"/>
              <a:t>Table 1.  GPAQ results before and during COVID-19 lockdown</a:t>
            </a:r>
            <a:r>
              <a:rPr lang="en-GB" sz="1050" dirty="0"/>
              <a:t>.</a:t>
            </a:r>
          </a:p>
        </p:txBody>
      </p:sp>
      <p:sp>
        <p:nvSpPr>
          <p:cNvPr id="37" name="TextBox 36">
            <a:extLst>
              <a:ext uri="{FF2B5EF4-FFF2-40B4-BE49-F238E27FC236}">
                <a16:creationId xmlns:a16="http://schemas.microsoft.com/office/drawing/2014/main" id="{15510DDE-CEFF-446B-A22F-0F776323DAEB}"/>
              </a:ext>
            </a:extLst>
          </p:cNvPr>
          <p:cNvSpPr txBox="1"/>
          <p:nvPr/>
        </p:nvSpPr>
        <p:spPr>
          <a:xfrm>
            <a:off x="6255251" y="4282067"/>
            <a:ext cx="5794545" cy="415498"/>
          </a:xfrm>
          <a:prstGeom prst="rect">
            <a:avLst/>
          </a:prstGeom>
          <a:noFill/>
        </p:spPr>
        <p:txBody>
          <a:bodyPr wrap="square" rtlCol="0">
            <a:spAutoFit/>
          </a:bodyPr>
          <a:lstStyle/>
          <a:p>
            <a:r>
              <a:rPr lang="en-GB" sz="1050" u="sng" dirty="0"/>
              <a:t>Thematic analysis: ‘Why did you choose to take part in outdoor recreation during COVID-19 lockdown (23/03/2020- ?</a:t>
            </a:r>
          </a:p>
        </p:txBody>
      </p:sp>
      <p:sp>
        <p:nvSpPr>
          <p:cNvPr id="22" name="TextBox 21">
            <a:extLst>
              <a:ext uri="{FF2B5EF4-FFF2-40B4-BE49-F238E27FC236}">
                <a16:creationId xmlns:a16="http://schemas.microsoft.com/office/drawing/2014/main" id="{0572511E-26C8-49D1-8ED5-3CBC72CA738A}"/>
              </a:ext>
            </a:extLst>
          </p:cNvPr>
          <p:cNvSpPr txBox="1"/>
          <p:nvPr/>
        </p:nvSpPr>
        <p:spPr>
          <a:xfrm>
            <a:off x="6362091" y="4705492"/>
            <a:ext cx="2798842" cy="577081"/>
          </a:xfrm>
          <a:prstGeom prst="rect">
            <a:avLst/>
          </a:prstGeom>
          <a:noFill/>
        </p:spPr>
        <p:txBody>
          <a:bodyPr wrap="square" rtlCol="0">
            <a:spAutoFit/>
          </a:bodyPr>
          <a:lstStyle/>
          <a:p>
            <a:pPr marL="285750" indent="-285750">
              <a:buFont typeface="Courier New" panose="02070309020205020404" pitchFamily="49" charset="0"/>
              <a:buChar char="o"/>
            </a:pPr>
            <a:r>
              <a:rPr lang="en-GB" sz="1050" b="1" dirty="0">
                <a:solidFill>
                  <a:srgbClr val="00B050"/>
                </a:solidFill>
              </a:rPr>
              <a:t>Health and lifestyle</a:t>
            </a:r>
          </a:p>
          <a:p>
            <a:r>
              <a:rPr lang="en-GB" sz="1000" i="1" dirty="0"/>
              <a:t>‘I believe an active life is important’ ,‘ to improve my mental and physical health</a:t>
            </a:r>
            <a:r>
              <a:rPr lang="en-GB" sz="1100" i="1" dirty="0"/>
              <a:t>’</a:t>
            </a:r>
          </a:p>
        </p:txBody>
      </p:sp>
      <p:sp>
        <p:nvSpPr>
          <p:cNvPr id="38" name="TextBox 37">
            <a:extLst>
              <a:ext uri="{FF2B5EF4-FFF2-40B4-BE49-F238E27FC236}">
                <a16:creationId xmlns:a16="http://schemas.microsoft.com/office/drawing/2014/main" id="{745B55FF-1AA4-4642-B4EF-C9166E594AAD}"/>
              </a:ext>
            </a:extLst>
          </p:cNvPr>
          <p:cNvSpPr txBox="1"/>
          <p:nvPr/>
        </p:nvSpPr>
        <p:spPr>
          <a:xfrm>
            <a:off x="9160934" y="4696213"/>
            <a:ext cx="2707726" cy="561692"/>
          </a:xfrm>
          <a:prstGeom prst="rect">
            <a:avLst/>
          </a:prstGeom>
          <a:noFill/>
        </p:spPr>
        <p:txBody>
          <a:bodyPr wrap="square" rtlCol="0">
            <a:spAutoFit/>
          </a:bodyPr>
          <a:lstStyle/>
          <a:p>
            <a:pPr marL="285750" indent="-285750">
              <a:buFont typeface="Courier New" panose="02070309020205020404" pitchFamily="49" charset="0"/>
              <a:buChar char="o"/>
            </a:pPr>
            <a:r>
              <a:rPr lang="en-GB" sz="1050" b="1" dirty="0">
                <a:solidFill>
                  <a:srgbClr val="0070C0"/>
                </a:solidFill>
              </a:rPr>
              <a:t>Nature connection</a:t>
            </a:r>
          </a:p>
          <a:p>
            <a:r>
              <a:rPr lang="en-GB" sz="1000" i="1" dirty="0"/>
              <a:t>‘nice to be around nature’ ‘to get some fresh air’  ‘being outdoors is freeing and peaceful’ </a:t>
            </a:r>
          </a:p>
        </p:txBody>
      </p:sp>
      <p:sp>
        <p:nvSpPr>
          <p:cNvPr id="39" name="TextBox 38">
            <a:extLst>
              <a:ext uri="{FF2B5EF4-FFF2-40B4-BE49-F238E27FC236}">
                <a16:creationId xmlns:a16="http://schemas.microsoft.com/office/drawing/2014/main" id="{C4ED38E6-3948-4FA7-9B1E-B9486F1C8878}"/>
              </a:ext>
            </a:extLst>
          </p:cNvPr>
          <p:cNvSpPr txBox="1"/>
          <p:nvPr/>
        </p:nvSpPr>
        <p:spPr>
          <a:xfrm>
            <a:off x="7838795" y="5283658"/>
            <a:ext cx="2816746" cy="569387"/>
          </a:xfrm>
          <a:prstGeom prst="rect">
            <a:avLst/>
          </a:prstGeom>
          <a:noFill/>
        </p:spPr>
        <p:txBody>
          <a:bodyPr wrap="square" rtlCol="0">
            <a:spAutoFit/>
          </a:bodyPr>
          <a:lstStyle/>
          <a:p>
            <a:pPr marL="285750" indent="-285750">
              <a:buFont typeface="Courier New" panose="02070309020205020404" pitchFamily="49" charset="0"/>
              <a:buChar char="o"/>
            </a:pPr>
            <a:r>
              <a:rPr lang="en-GB" sz="1050" b="1" dirty="0">
                <a:solidFill>
                  <a:srgbClr val="FF0000"/>
                </a:solidFill>
              </a:rPr>
              <a:t>COVID-19 Lockdown</a:t>
            </a:r>
          </a:p>
          <a:p>
            <a:r>
              <a:rPr lang="en-GB" sz="1000" i="1" dirty="0"/>
              <a:t>‘combating boredom’ ‘ to make the most of it (lockdown)’ ‘because gym was closed’</a:t>
            </a:r>
          </a:p>
        </p:txBody>
      </p:sp>
      <p:sp>
        <p:nvSpPr>
          <p:cNvPr id="24" name="TextBox 23">
            <a:extLst>
              <a:ext uri="{FF2B5EF4-FFF2-40B4-BE49-F238E27FC236}">
                <a16:creationId xmlns:a16="http://schemas.microsoft.com/office/drawing/2014/main" id="{8C62BC1E-624A-4609-BC9B-16F26E3562DD}"/>
              </a:ext>
            </a:extLst>
          </p:cNvPr>
          <p:cNvSpPr txBox="1"/>
          <p:nvPr/>
        </p:nvSpPr>
        <p:spPr>
          <a:xfrm>
            <a:off x="8204466" y="631902"/>
            <a:ext cx="2292824" cy="369332"/>
          </a:xfrm>
          <a:prstGeom prst="rect">
            <a:avLst/>
          </a:prstGeom>
          <a:noFill/>
        </p:spPr>
        <p:txBody>
          <a:bodyPr wrap="square" rtlCol="0">
            <a:spAutoFit/>
          </a:bodyPr>
          <a:lstStyle/>
          <a:p>
            <a:pPr algn="ctr"/>
            <a:r>
              <a:rPr lang="en-GB">
                <a:solidFill>
                  <a:schemeClr val="bg1"/>
                </a:solidFill>
              </a:rPr>
              <a:t>Results</a:t>
            </a:r>
            <a:endParaRPr lang="en-GB" dirty="0">
              <a:solidFill>
                <a:schemeClr val="bg1"/>
              </a:solidFill>
            </a:endParaRPr>
          </a:p>
        </p:txBody>
      </p:sp>
      <p:sp>
        <p:nvSpPr>
          <p:cNvPr id="9" name="TextBox 8">
            <a:extLst>
              <a:ext uri="{FF2B5EF4-FFF2-40B4-BE49-F238E27FC236}">
                <a16:creationId xmlns:a16="http://schemas.microsoft.com/office/drawing/2014/main" id="{D834EC0C-076E-4365-AED6-DCB09BC9DF80}"/>
              </a:ext>
            </a:extLst>
          </p:cNvPr>
          <p:cNvSpPr txBox="1"/>
          <p:nvPr/>
        </p:nvSpPr>
        <p:spPr>
          <a:xfrm>
            <a:off x="4625964" y="5761550"/>
            <a:ext cx="2515582" cy="338554"/>
          </a:xfrm>
          <a:prstGeom prst="rect">
            <a:avLst/>
          </a:prstGeom>
          <a:solidFill>
            <a:schemeClr val="accent1"/>
          </a:solidFill>
        </p:spPr>
        <p:txBody>
          <a:bodyPr wrap="square" rtlCol="0">
            <a:spAutoFit/>
          </a:bodyPr>
          <a:lstStyle/>
          <a:p>
            <a:pPr algn="ctr"/>
            <a:r>
              <a:rPr lang="en-GB" sz="1600" dirty="0">
                <a:solidFill>
                  <a:schemeClr val="bg1"/>
                </a:solidFill>
              </a:rPr>
              <a:t>Findings</a:t>
            </a:r>
          </a:p>
        </p:txBody>
      </p:sp>
      <p:sp>
        <p:nvSpPr>
          <p:cNvPr id="12" name="TextBox 11">
            <a:extLst>
              <a:ext uri="{FF2B5EF4-FFF2-40B4-BE49-F238E27FC236}">
                <a16:creationId xmlns:a16="http://schemas.microsoft.com/office/drawing/2014/main" id="{FAFA5EE5-8229-4C9B-9E60-666297BF3284}"/>
              </a:ext>
            </a:extLst>
          </p:cNvPr>
          <p:cNvSpPr txBox="1"/>
          <p:nvPr/>
        </p:nvSpPr>
        <p:spPr>
          <a:xfrm>
            <a:off x="2082744" y="6055621"/>
            <a:ext cx="2612439" cy="723275"/>
          </a:xfrm>
          <a:prstGeom prst="rect">
            <a:avLst/>
          </a:prstGeom>
          <a:noFill/>
        </p:spPr>
        <p:txBody>
          <a:bodyPr wrap="square" rtlCol="0">
            <a:spAutoFit/>
          </a:bodyPr>
          <a:lstStyle/>
          <a:p>
            <a:r>
              <a:rPr lang="en-GB" sz="1000" dirty="0"/>
              <a:t>Physical activity increased during lockdown, despite physical activity decreasing in work and travel, more people were physically active during their recreation. </a:t>
            </a:r>
          </a:p>
        </p:txBody>
      </p:sp>
      <p:sp>
        <p:nvSpPr>
          <p:cNvPr id="35" name="TextBox 34">
            <a:extLst>
              <a:ext uri="{FF2B5EF4-FFF2-40B4-BE49-F238E27FC236}">
                <a16:creationId xmlns:a16="http://schemas.microsoft.com/office/drawing/2014/main" id="{1D214FCB-BE08-4A56-8767-700F04EADB17}"/>
              </a:ext>
            </a:extLst>
          </p:cNvPr>
          <p:cNvSpPr txBox="1"/>
          <p:nvPr/>
        </p:nvSpPr>
        <p:spPr>
          <a:xfrm>
            <a:off x="5181040" y="6073857"/>
            <a:ext cx="2355776" cy="707886"/>
          </a:xfrm>
          <a:prstGeom prst="rect">
            <a:avLst/>
          </a:prstGeom>
          <a:noFill/>
        </p:spPr>
        <p:txBody>
          <a:bodyPr wrap="square" rtlCol="0">
            <a:spAutoFit/>
          </a:bodyPr>
          <a:lstStyle/>
          <a:p>
            <a:r>
              <a:rPr lang="en-GB" sz="1000" dirty="0"/>
              <a:t>The choice of outdoor recreation changed during lockdown; more people cycled and walked for leisure during lockdown than before lockdown. </a:t>
            </a:r>
          </a:p>
        </p:txBody>
      </p:sp>
      <p:sp>
        <p:nvSpPr>
          <p:cNvPr id="41" name="TextBox 40">
            <a:extLst>
              <a:ext uri="{FF2B5EF4-FFF2-40B4-BE49-F238E27FC236}">
                <a16:creationId xmlns:a16="http://schemas.microsoft.com/office/drawing/2014/main" id="{D7060972-51E9-4F38-A8FA-0BD19A31CBF7}"/>
              </a:ext>
            </a:extLst>
          </p:cNvPr>
          <p:cNvSpPr txBox="1"/>
          <p:nvPr/>
        </p:nvSpPr>
        <p:spPr>
          <a:xfrm>
            <a:off x="7969784" y="6085582"/>
            <a:ext cx="2596612" cy="707886"/>
          </a:xfrm>
          <a:prstGeom prst="rect">
            <a:avLst/>
          </a:prstGeom>
          <a:noFill/>
        </p:spPr>
        <p:txBody>
          <a:bodyPr wrap="square" rtlCol="0">
            <a:spAutoFit/>
          </a:bodyPr>
          <a:lstStyle/>
          <a:p>
            <a:r>
              <a:rPr lang="en-GB" sz="1000" dirty="0"/>
              <a:t>People chose to take part in outdoor recreation during COVID-19 lockdown because of: health and lifestyle; nature connection; COVID-19 lockdown and social connection.  </a:t>
            </a:r>
          </a:p>
        </p:txBody>
      </p:sp>
      <p:sp>
        <p:nvSpPr>
          <p:cNvPr id="14" name="Rectangle 13">
            <a:extLst>
              <a:ext uri="{FF2B5EF4-FFF2-40B4-BE49-F238E27FC236}">
                <a16:creationId xmlns:a16="http://schemas.microsoft.com/office/drawing/2014/main" id="{D3AE9756-CAFD-48C1-A390-A0775D577FF3}"/>
              </a:ext>
            </a:extLst>
          </p:cNvPr>
          <p:cNvSpPr/>
          <p:nvPr/>
        </p:nvSpPr>
        <p:spPr>
          <a:xfrm>
            <a:off x="1778004" y="6070010"/>
            <a:ext cx="247752" cy="584775"/>
          </a:xfrm>
          <a:prstGeom prst="rect">
            <a:avLst/>
          </a:prstGeom>
          <a:noFill/>
        </p:spPr>
        <p:txBody>
          <a:bodyPr wrap="square" lIns="91440" tIns="45720" rIns="91440" bIns="45720">
            <a:spAutoFit/>
          </a:bodyPr>
          <a:lstStyle/>
          <a:p>
            <a:pPr algn="ctr"/>
            <a:r>
              <a:rPr lang="en-US" sz="3200" b="0" cap="none" spc="0" dirty="0">
                <a:ln w="0"/>
                <a:solidFill>
                  <a:schemeClr val="accent1"/>
                </a:solidFill>
                <a:effectLst>
                  <a:outerShdw blurRad="38100" dist="25400" dir="5400000" algn="ctr" rotWithShape="0">
                    <a:srgbClr val="6E747A">
                      <a:alpha val="43000"/>
                    </a:srgbClr>
                  </a:outerShdw>
                </a:effectLst>
              </a:rPr>
              <a:t>1</a:t>
            </a:r>
          </a:p>
        </p:txBody>
      </p:sp>
      <p:sp>
        <p:nvSpPr>
          <p:cNvPr id="42" name="Rectangle 41">
            <a:extLst>
              <a:ext uri="{FF2B5EF4-FFF2-40B4-BE49-F238E27FC236}">
                <a16:creationId xmlns:a16="http://schemas.microsoft.com/office/drawing/2014/main" id="{8EE1B719-8A6C-434B-A128-BF825688A176}"/>
              </a:ext>
            </a:extLst>
          </p:cNvPr>
          <p:cNvSpPr/>
          <p:nvPr/>
        </p:nvSpPr>
        <p:spPr>
          <a:xfrm>
            <a:off x="4849244" y="6047659"/>
            <a:ext cx="247752" cy="584775"/>
          </a:xfrm>
          <a:prstGeom prst="rect">
            <a:avLst/>
          </a:prstGeom>
          <a:noFill/>
        </p:spPr>
        <p:txBody>
          <a:bodyPr wrap="square" lIns="91440" tIns="45720" rIns="91440" bIns="45720">
            <a:spAutoFit/>
          </a:bodyPr>
          <a:lstStyle/>
          <a:p>
            <a:pPr algn="ctr"/>
            <a:r>
              <a:rPr lang="en-US" sz="3200" dirty="0">
                <a:ln w="0"/>
                <a:solidFill>
                  <a:schemeClr val="accent1"/>
                </a:solidFill>
                <a:effectLst>
                  <a:outerShdw blurRad="38100" dist="25400" dir="5400000" algn="ctr" rotWithShape="0">
                    <a:srgbClr val="6E747A">
                      <a:alpha val="43000"/>
                    </a:srgbClr>
                  </a:outerShdw>
                </a:effectLst>
              </a:rPr>
              <a:t>2</a:t>
            </a:r>
            <a:endParaRPr lang="en-US" sz="3200" b="0" cap="none" spc="0" dirty="0">
              <a:ln w="0"/>
              <a:solidFill>
                <a:schemeClr val="accent1"/>
              </a:solidFill>
              <a:effectLst>
                <a:outerShdw blurRad="38100" dist="25400" dir="5400000" algn="ctr" rotWithShape="0">
                  <a:srgbClr val="6E747A">
                    <a:alpha val="43000"/>
                  </a:srgbClr>
                </a:outerShdw>
              </a:effectLst>
            </a:endParaRPr>
          </a:p>
        </p:txBody>
      </p:sp>
      <p:sp>
        <p:nvSpPr>
          <p:cNvPr id="43" name="Rectangle 42">
            <a:extLst>
              <a:ext uri="{FF2B5EF4-FFF2-40B4-BE49-F238E27FC236}">
                <a16:creationId xmlns:a16="http://schemas.microsoft.com/office/drawing/2014/main" id="{B6927F86-6014-4E53-B46B-9B26EB2422DE}"/>
              </a:ext>
            </a:extLst>
          </p:cNvPr>
          <p:cNvSpPr/>
          <p:nvPr/>
        </p:nvSpPr>
        <p:spPr>
          <a:xfrm>
            <a:off x="7602579" y="6055621"/>
            <a:ext cx="247752" cy="584775"/>
          </a:xfrm>
          <a:prstGeom prst="rect">
            <a:avLst/>
          </a:prstGeom>
          <a:noFill/>
        </p:spPr>
        <p:txBody>
          <a:bodyPr wrap="square" lIns="91440" tIns="45720" rIns="91440" bIns="45720">
            <a:spAutoFit/>
          </a:bodyPr>
          <a:lstStyle/>
          <a:p>
            <a:pPr algn="ctr"/>
            <a:r>
              <a:rPr lang="en-US" sz="3200" b="0" cap="none" spc="0" dirty="0">
                <a:ln w="0"/>
                <a:solidFill>
                  <a:schemeClr val="accent1"/>
                </a:solidFill>
                <a:effectLst>
                  <a:outerShdw blurRad="38100" dist="25400" dir="5400000" algn="ctr" rotWithShape="0">
                    <a:srgbClr val="6E747A">
                      <a:alpha val="43000"/>
                    </a:srgbClr>
                  </a:outerShdw>
                </a:effectLst>
              </a:rPr>
              <a:t>3</a:t>
            </a:r>
          </a:p>
        </p:txBody>
      </p:sp>
      <p:sp>
        <p:nvSpPr>
          <p:cNvPr id="10" name="TextBox 9">
            <a:extLst>
              <a:ext uri="{FF2B5EF4-FFF2-40B4-BE49-F238E27FC236}">
                <a16:creationId xmlns:a16="http://schemas.microsoft.com/office/drawing/2014/main" id="{28724672-E5DD-488D-B404-4271928890B9}"/>
              </a:ext>
            </a:extLst>
          </p:cNvPr>
          <p:cNvSpPr txBox="1"/>
          <p:nvPr/>
        </p:nvSpPr>
        <p:spPr>
          <a:xfrm>
            <a:off x="95451" y="4375106"/>
            <a:ext cx="5995838" cy="1446550"/>
          </a:xfrm>
          <a:prstGeom prst="rect">
            <a:avLst/>
          </a:prstGeom>
          <a:noFill/>
        </p:spPr>
        <p:txBody>
          <a:bodyPr wrap="square" rtlCol="0">
            <a:spAutoFit/>
          </a:bodyPr>
          <a:lstStyle/>
          <a:p>
            <a:pPr marL="171450" indent="-171450">
              <a:buFont typeface="Arial" panose="020B0604020202020204" pitchFamily="34" charset="0"/>
              <a:buChar char="•"/>
            </a:pPr>
            <a:r>
              <a:rPr lang="en-GB" sz="1100" dirty="0"/>
              <a:t>The research method used was a mixed method questionnaire with 3 parts. Part 1 was an adaption of the Global Physical Activity Questionnaire (GPAQ) (WHO,2014) for before and during lockdown to assess physical activity changes. Part 2 assess outdoor recreation choices before and during COVID-19 lockdown. Part 3 was a qualitative open ended question to assess why individuals chose to take part in outdoor recreation.  </a:t>
            </a:r>
          </a:p>
          <a:p>
            <a:pPr marL="171450" indent="-171450">
              <a:buFont typeface="Arial" panose="020B0604020202020204" pitchFamily="34" charset="0"/>
              <a:buChar char="•"/>
            </a:pPr>
            <a:r>
              <a:rPr lang="en-GB" sz="1100" dirty="0"/>
              <a:t>The sample included 29 adults; 16 male and 13 female aged 18-64.</a:t>
            </a:r>
          </a:p>
          <a:p>
            <a:pPr marL="171450" indent="-171450">
              <a:buFont typeface="Arial" panose="020B0604020202020204" pitchFamily="34" charset="0"/>
              <a:buChar char="•"/>
            </a:pPr>
            <a:r>
              <a:rPr lang="en-GB" sz="1100" dirty="0"/>
              <a:t>The data analysis consisted of data analysis to produce descriptive statistics and thematic analysis to generate global themes. </a:t>
            </a:r>
            <a:endParaRPr lang="en-GB" sz="1200" dirty="0"/>
          </a:p>
        </p:txBody>
      </p:sp>
    </p:spTree>
    <p:extLst>
      <p:ext uri="{BB962C8B-B14F-4D97-AF65-F5344CB8AC3E}">
        <p14:creationId xmlns:p14="http://schemas.microsoft.com/office/powerpoint/2010/main" val="11094834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1BC19C-0F68-4274-9939-2089952D56C4}"/>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E171DC07-5D75-49E7-8DC1-46BFEA799149}"/>
              </a:ext>
            </a:extLst>
          </p:cNvPr>
          <p:cNvSpPr>
            <a:spLocks noGrp="1"/>
          </p:cNvSpPr>
          <p:nvPr>
            <p:ph idx="1"/>
          </p:nvPr>
        </p:nvSpPr>
        <p:spPr/>
        <p:txBody>
          <a:bodyPr>
            <a:normAutofit fontScale="92500" lnSpcReduction="10000"/>
          </a:bodyPr>
          <a:lstStyle/>
          <a:p>
            <a:r>
              <a:rPr lang="en-GB" sz="1800" dirty="0">
                <a:latin typeface="Times New Roman" panose="02020603050405020304" pitchFamily="18" charset="0"/>
                <a:ea typeface="Calibri" panose="020F0502020204030204" pitchFamily="34" charset="0"/>
                <a:cs typeface="Times New Roman" panose="02020603050405020304" pitchFamily="18" charset="0"/>
              </a:rPr>
              <a:t>Comely, V., and Mackintosh, C. (2015) </a:t>
            </a:r>
            <a:r>
              <a:rPr lang="en-GB" sz="1800" i="1" dirty="0">
                <a:latin typeface="Times New Roman" panose="02020603050405020304" pitchFamily="18" charset="0"/>
                <a:ea typeface="Calibri" panose="020F0502020204030204" pitchFamily="34" charset="0"/>
                <a:cs typeface="Times New Roman" panose="02020603050405020304" pitchFamily="18" charset="0"/>
              </a:rPr>
              <a:t>The Economic Impact of Outdoor Recreation in the UK: The Evidence</a:t>
            </a:r>
            <a:r>
              <a:rPr lang="en-GB" sz="1800" dirty="0">
                <a:latin typeface="Times New Roman" panose="02020603050405020304" pitchFamily="18" charset="0"/>
                <a:ea typeface="Calibri" panose="020F0502020204030204" pitchFamily="34" charset="0"/>
                <a:cs typeface="Times New Roman" panose="02020603050405020304" pitchFamily="18" charset="0"/>
              </a:rPr>
              <a:t>, SRA/Liverpool John </a:t>
            </a:r>
            <a:r>
              <a:rPr lang="en-GB" sz="1800" dirty="0" err="1">
                <a:latin typeface="Times New Roman" panose="02020603050405020304" pitchFamily="18" charset="0"/>
                <a:ea typeface="Calibri" panose="020F0502020204030204" pitchFamily="34" charset="0"/>
                <a:cs typeface="Times New Roman" panose="02020603050405020304" pitchFamily="18" charset="0"/>
              </a:rPr>
              <a:t>Moores</a:t>
            </a:r>
            <a:r>
              <a:rPr lang="en-GB" sz="1800" dirty="0">
                <a:latin typeface="Times New Roman" panose="02020603050405020304" pitchFamily="18" charset="0"/>
                <a:ea typeface="Calibri" panose="020F0502020204030204" pitchFamily="34" charset="0"/>
                <a:cs typeface="Times New Roman" panose="02020603050405020304" pitchFamily="18" charset="0"/>
              </a:rPr>
              <a:t> University.</a:t>
            </a:r>
            <a:endParaRPr lang="en-GB" sz="1800" dirty="0">
              <a:latin typeface="Calibri" panose="020F0502020204030204" pitchFamily="34" charset="0"/>
              <a:ea typeface="Calibri" panose="020F0502020204030204" pitchFamily="34" charset="0"/>
              <a:cs typeface="Times New Roman" panose="02020603050405020304" pitchFamily="18" charset="0"/>
            </a:endParaRPr>
          </a:p>
          <a:p>
            <a:r>
              <a:rPr lang="en-GB"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Dominski, F.H. and Brandt, R., (2020). ‘Do the benefits of exercise in indoor and outdoor environments during the COVID-19 pandemic outweigh the risks of infection?’.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Sport sciences for health</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16</a:t>
            </a:r>
            <a:r>
              <a:rPr lang="en-GB" sz="1800" dirty="0">
                <a:effectLst/>
                <a:latin typeface="Calibri" panose="020F0502020204030204" pitchFamily="34" charset="0"/>
                <a:ea typeface="Calibri" panose="020F0502020204030204" pitchFamily="34" charset="0"/>
                <a:cs typeface="Times New Roman" panose="02020603050405020304" pitchFamily="18" charset="0"/>
              </a:rPr>
              <a:t>(3), pp.583-588. </a:t>
            </a:r>
          </a:p>
          <a:p>
            <a:r>
              <a:rPr lang="en-GB" sz="18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GOV.UK (2020) ‘Prime Minister's Boris Johnson addressed the nation on coronavirus’ Available at: </a:t>
            </a:r>
            <a:r>
              <a:rPr lang="en-GB" sz="1800" u="sng" dirty="0">
                <a:solidFill>
                  <a:srgbClr val="0000FF"/>
                </a:solidFill>
                <a:latin typeface="Times New Roman" panose="02020603050405020304" pitchFamily="18" charset="0"/>
                <a:ea typeface="Calibri" panose="020F0502020204030204" pitchFamily="34" charset="0"/>
                <a:cs typeface="Times New Roman" panose="02020603050405020304" pitchFamily="18" charset="0"/>
                <a:hlinkClick r:id="rId2"/>
              </a:rPr>
              <a:t>Prime Minister's statement on coronavirus (COVID-19): 23 March 2020 - GOV.UK (www.gov.uk)</a:t>
            </a:r>
            <a:r>
              <a:rPr lang="en-GB" sz="1800" dirty="0">
                <a:latin typeface="Times New Roman" panose="02020603050405020304" pitchFamily="18" charset="0"/>
                <a:ea typeface="Calibri" panose="020F0502020204030204" pitchFamily="34" charset="0"/>
                <a:cs typeface="Times New Roman" panose="02020603050405020304" pitchFamily="18" charset="0"/>
              </a:rPr>
              <a:t> (accessed: March 2021)</a:t>
            </a:r>
          </a:p>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Pretty, J., Peacock, J., Hine, R.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Sellens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M., South, N., Griffin, M. (2007), ‘Green Exercise in the UK Countryside: Effects on Health and Psychological Wellbeing, and Implications for Policy &amp; Planning.’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Journal of Environmental Planning Management</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50, 2, pp. 211-31.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Rogerson, M., Wood, C., Pretty, J., </a:t>
            </a:r>
            <a:r>
              <a:rPr lang="en-GB" sz="1800" dirty="0" err="1">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Schoenmakers</a:t>
            </a:r>
            <a:r>
              <a:rPr lang="en-GB"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P., Bloomfield, D. and Barton, J., (2020). ‘Regular doses of nature: The efficacy of green exercise interventions for mental wellbeing’. </a:t>
            </a:r>
            <a:r>
              <a:rPr lang="en-GB" sz="1800" i="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International Journal of Environmental Research and Public Health</a:t>
            </a:r>
            <a:r>
              <a:rPr lang="en-GB"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17</a:t>
            </a:r>
            <a:r>
              <a:rPr lang="en-GB"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(5), p.1526.</a:t>
            </a:r>
          </a:p>
          <a:p>
            <a:r>
              <a:rPr lang="en-GB" sz="18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Soga, M., Evans, M.J., Tsuchiya, K. and </a:t>
            </a:r>
            <a:r>
              <a:rPr lang="en-GB" sz="1800"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Fukano</a:t>
            </a:r>
            <a:r>
              <a:rPr lang="en-GB" sz="18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Y., (2021). ‘A room with a green view: the importance of nearby nature for mental health during the COVID‐19 pandemic’. </a:t>
            </a:r>
            <a:r>
              <a:rPr lang="en-GB" sz="1800" i="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Ecological Applications,</a:t>
            </a:r>
            <a:r>
              <a:rPr lang="en-GB" sz="18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31(2), p.1-13</a:t>
            </a:r>
            <a:endParaRPr lang="en-GB" sz="1800" dirty="0">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World Health Organization (2014). Global Strategy on Diet, Physical Activity and Health. WHA57.17.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In Proceedings of the 57th World Health Assembly. Geneva, Switzerland: World Health Organization</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2004:2-18.</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6951875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1160</TotalTime>
  <Words>894</Words>
  <Application>Microsoft Office PowerPoint</Application>
  <PresentationFormat>Widescreen</PresentationFormat>
  <Paragraphs>65</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Courier New</vt:lpstr>
      <vt:lpstr>Times New Roman</vt:lpstr>
      <vt:lpstr>Office Theme</vt:lpstr>
      <vt:lpstr>Outdoor Recreation During A National Lockdown: A Case Study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Outdoor Recreation During A National Lockdown: A Case Study</dc:title>
  <dc:creator>Vanessa Evans (1601317)</dc:creator>
  <cp:lastModifiedBy>Vanessa Evans (1601317)</cp:lastModifiedBy>
  <cp:revision>40</cp:revision>
  <dcterms:created xsi:type="dcterms:W3CDTF">2021-05-01T15:41:31Z</dcterms:created>
  <dcterms:modified xsi:type="dcterms:W3CDTF">2021-05-14T06:03:33Z</dcterms:modified>
</cp:coreProperties>
</file>