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4099" autoAdjust="0"/>
  </p:normalViewPr>
  <p:slideViewPr>
    <p:cSldViewPr snapToGrid="0">
      <p:cViewPr varScale="1">
        <p:scale>
          <a:sx n="53" d="100"/>
          <a:sy n="53" d="100"/>
        </p:scale>
        <p:origin x="1838"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6B8396-CD04-40D1-8125-8C6A824CA9B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A864DBB-1AAE-4E26-B177-DEFEF2EFCF80}">
      <dgm:prSet/>
      <dgm:spPr/>
      <dgm:t>
        <a:bodyPr/>
        <a:lstStyle/>
        <a:p>
          <a:pPr>
            <a:lnSpc>
              <a:spcPct val="100000"/>
            </a:lnSpc>
          </a:pPr>
          <a:r>
            <a:rPr lang="en-US"/>
            <a:t>Key partners needed include gaming hardware/peripheral brands, game publishers, and consumer hospitality brands. </a:t>
          </a:r>
        </a:p>
      </dgm:t>
    </dgm:pt>
    <dgm:pt modelId="{1DA620BA-AAF8-4635-B6A8-76E2080D0C29}" type="parTrans" cxnId="{37C11420-F833-4E65-B0C6-DD75A2772370}">
      <dgm:prSet/>
      <dgm:spPr/>
      <dgm:t>
        <a:bodyPr/>
        <a:lstStyle/>
        <a:p>
          <a:endParaRPr lang="en-US"/>
        </a:p>
      </dgm:t>
    </dgm:pt>
    <dgm:pt modelId="{A07B287F-9B3F-479F-9F1D-C8E4B38731CB}" type="sibTrans" cxnId="{37C11420-F833-4E65-B0C6-DD75A2772370}">
      <dgm:prSet/>
      <dgm:spPr/>
      <dgm:t>
        <a:bodyPr/>
        <a:lstStyle/>
        <a:p>
          <a:endParaRPr lang="en-US"/>
        </a:p>
      </dgm:t>
    </dgm:pt>
    <dgm:pt modelId="{C02D0050-FBFC-4684-9989-8C6B6D79EA46}">
      <dgm:prSet/>
      <dgm:spPr/>
      <dgm:t>
        <a:bodyPr/>
        <a:lstStyle/>
        <a:p>
          <a:pPr>
            <a:lnSpc>
              <a:spcPct val="100000"/>
            </a:lnSpc>
          </a:pPr>
          <a:r>
            <a:rPr lang="en-US"/>
            <a:t>Preliminary discussions suggest sponsorship and activation space can be secured from leaders like Razer, Ubisoft, Starbucks and McDonald's to lend credibility and attract attendees.</a:t>
          </a:r>
        </a:p>
      </dgm:t>
    </dgm:pt>
    <dgm:pt modelId="{CF17F548-6E97-4BE7-A979-4C4A31AE35C1}" type="parTrans" cxnId="{B579E419-8FFF-4F46-A14A-41679BD4E618}">
      <dgm:prSet/>
      <dgm:spPr/>
      <dgm:t>
        <a:bodyPr/>
        <a:lstStyle/>
        <a:p>
          <a:endParaRPr lang="en-US"/>
        </a:p>
      </dgm:t>
    </dgm:pt>
    <dgm:pt modelId="{906B5033-86B4-4F51-B1F5-F586DA8F7E85}" type="sibTrans" cxnId="{B579E419-8FFF-4F46-A14A-41679BD4E618}">
      <dgm:prSet/>
      <dgm:spPr/>
      <dgm:t>
        <a:bodyPr/>
        <a:lstStyle/>
        <a:p>
          <a:endParaRPr lang="en-US"/>
        </a:p>
      </dgm:t>
    </dgm:pt>
    <dgm:pt modelId="{9F871963-1784-4998-9E65-C2872BABE401}" type="pres">
      <dgm:prSet presAssocID="{B96B8396-CD04-40D1-8125-8C6A824CA9B9}" presName="root" presStyleCnt="0">
        <dgm:presLayoutVars>
          <dgm:dir/>
          <dgm:resizeHandles val="exact"/>
        </dgm:presLayoutVars>
      </dgm:prSet>
      <dgm:spPr/>
    </dgm:pt>
    <dgm:pt modelId="{525BF3D3-DD44-4092-8E9A-0CBC80C49C4C}" type="pres">
      <dgm:prSet presAssocID="{FA864DBB-1AAE-4E26-B177-DEFEF2EFCF80}" presName="compNode" presStyleCnt="0"/>
      <dgm:spPr/>
    </dgm:pt>
    <dgm:pt modelId="{09BA9FD6-C2AF-4800-8F1F-E0208EC9ACC1}" type="pres">
      <dgm:prSet presAssocID="{FA864DBB-1AAE-4E26-B177-DEFEF2EFCF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me controller"/>
        </a:ext>
      </dgm:extLst>
    </dgm:pt>
    <dgm:pt modelId="{9AA85F0F-DA28-4DF1-974D-E59CFC798BC2}" type="pres">
      <dgm:prSet presAssocID="{FA864DBB-1AAE-4E26-B177-DEFEF2EFCF80}" presName="spaceRect" presStyleCnt="0"/>
      <dgm:spPr/>
    </dgm:pt>
    <dgm:pt modelId="{FF95237A-B64E-4493-AF20-E58BE6620303}" type="pres">
      <dgm:prSet presAssocID="{FA864DBB-1AAE-4E26-B177-DEFEF2EFCF80}" presName="textRect" presStyleLbl="revTx" presStyleIdx="0" presStyleCnt="2">
        <dgm:presLayoutVars>
          <dgm:chMax val="1"/>
          <dgm:chPref val="1"/>
        </dgm:presLayoutVars>
      </dgm:prSet>
      <dgm:spPr/>
    </dgm:pt>
    <dgm:pt modelId="{45CA2950-5C29-43FC-BF18-4BDB7056CFA3}" type="pres">
      <dgm:prSet presAssocID="{A07B287F-9B3F-479F-9F1D-C8E4B38731CB}" presName="sibTrans" presStyleCnt="0"/>
      <dgm:spPr/>
    </dgm:pt>
    <dgm:pt modelId="{E6C1306B-9B97-4DB4-AA88-E881CBDC5C4A}" type="pres">
      <dgm:prSet presAssocID="{C02D0050-FBFC-4684-9989-8C6B6D79EA46}" presName="compNode" presStyleCnt="0"/>
      <dgm:spPr/>
    </dgm:pt>
    <dgm:pt modelId="{D072F1A9-1219-4153-BADF-094D40DCF3F5}" type="pres">
      <dgm:prSet presAssocID="{C02D0050-FBFC-4684-9989-8C6B6D79EA4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ffee"/>
        </a:ext>
      </dgm:extLst>
    </dgm:pt>
    <dgm:pt modelId="{AFB25108-A566-488D-8A29-B7F743C44759}" type="pres">
      <dgm:prSet presAssocID="{C02D0050-FBFC-4684-9989-8C6B6D79EA46}" presName="spaceRect" presStyleCnt="0"/>
      <dgm:spPr/>
    </dgm:pt>
    <dgm:pt modelId="{730A2313-68D0-4144-88E9-B06A2769DD53}" type="pres">
      <dgm:prSet presAssocID="{C02D0050-FBFC-4684-9989-8C6B6D79EA46}" presName="textRect" presStyleLbl="revTx" presStyleIdx="1" presStyleCnt="2">
        <dgm:presLayoutVars>
          <dgm:chMax val="1"/>
          <dgm:chPref val="1"/>
        </dgm:presLayoutVars>
      </dgm:prSet>
      <dgm:spPr/>
    </dgm:pt>
  </dgm:ptLst>
  <dgm:cxnLst>
    <dgm:cxn modelId="{B579E419-8FFF-4F46-A14A-41679BD4E618}" srcId="{B96B8396-CD04-40D1-8125-8C6A824CA9B9}" destId="{C02D0050-FBFC-4684-9989-8C6B6D79EA46}" srcOrd="1" destOrd="0" parTransId="{CF17F548-6E97-4BE7-A979-4C4A31AE35C1}" sibTransId="{906B5033-86B4-4F51-B1F5-F586DA8F7E85}"/>
    <dgm:cxn modelId="{37C11420-F833-4E65-B0C6-DD75A2772370}" srcId="{B96B8396-CD04-40D1-8125-8C6A824CA9B9}" destId="{FA864DBB-1AAE-4E26-B177-DEFEF2EFCF80}" srcOrd="0" destOrd="0" parTransId="{1DA620BA-AAF8-4635-B6A8-76E2080D0C29}" sibTransId="{A07B287F-9B3F-479F-9F1D-C8E4B38731CB}"/>
    <dgm:cxn modelId="{C5183F6F-E14E-45B0-881F-4619BFCCE27D}" type="presOf" srcId="{FA864DBB-1AAE-4E26-B177-DEFEF2EFCF80}" destId="{FF95237A-B64E-4493-AF20-E58BE6620303}" srcOrd="0" destOrd="0" presId="urn:microsoft.com/office/officeart/2018/2/layout/IconLabelList"/>
    <dgm:cxn modelId="{585217CE-E1C3-41A0-9EAB-682388A5E52A}" type="presOf" srcId="{B96B8396-CD04-40D1-8125-8C6A824CA9B9}" destId="{9F871963-1784-4998-9E65-C2872BABE401}" srcOrd="0" destOrd="0" presId="urn:microsoft.com/office/officeart/2018/2/layout/IconLabelList"/>
    <dgm:cxn modelId="{C4E8AECE-E280-4409-86C8-55A885293568}" type="presOf" srcId="{C02D0050-FBFC-4684-9989-8C6B6D79EA46}" destId="{730A2313-68D0-4144-88E9-B06A2769DD53}" srcOrd="0" destOrd="0" presId="urn:microsoft.com/office/officeart/2018/2/layout/IconLabelList"/>
    <dgm:cxn modelId="{BD18902F-A8B1-4404-B454-0A72A1A5A942}" type="presParOf" srcId="{9F871963-1784-4998-9E65-C2872BABE401}" destId="{525BF3D3-DD44-4092-8E9A-0CBC80C49C4C}" srcOrd="0" destOrd="0" presId="urn:microsoft.com/office/officeart/2018/2/layout/IconLabelList"/>
    <dgm:cxn modelId="{56BDCF60-2A37-47B6-9587-2A5583F4A30D}" type="presParOf" srcId="{525BF3D3-DD44-4092-8E9A-0CBC80C49C4C}" destId="{09BA9FD6-C2AF-4800-8F1F-E0208EC9ACC1}" srcOrd="0" destOrd="0" presId="urn:microsoft.com/office/officeart/2018/2/layout/IconLabelList"/>
    <dgm:cxn modelId="{3EADEE66-675A-4B83-860B-AC9846F66B9E}" type="presParOf" srcId="{525BF3D3-DD44-4092-8E9A-0CBC80C49C4C}" destId="{9AA85F0F-DA28-4DF1-974D-E59CFC798BC2}" srcOrd="1" destOrd="0" presId="urn:microsoft.com/office/officeart/2018/2/layout/IconLabelList"/>
    <dgm:cxn modelId="{C58DED85-34A2-4779-9418-AB16EDA62064}" type="presParOf" srcId="{525BF3D3-DD44-4092-8E9A-0CBC80C49C4C}" destId="{FF95237A-B64E-4493-AF20-E58BE6620303}" srcOrd="2" destOrd="0" presId="urn:microsoft.com/office/officeart/2018/2/layout/IconLabelList"/>
    <dgm:cxn modelId="{4A01FE8B-A2F4-4949-B886-A75991A6F311}" type="presParOf" srcId="{9F871963-1784-4998-9E65-C2872BABE401}" destId="{45CA2950-5C29-43FC-BF18-4BDB7056CFA3}" srcOrd="1" destOrd="0" presId="urn:microsoft.com/office/officeart/2018/2/layout/IconLabelList"/>
    <dgm:cxn modelId="{229C8238-F42E-4219-9CD6-60E8988095DC}" type="presParOf" srcId="{9F871963-1784-4998-9E65-C2872BABE401}" destId="{E6C1306B-9B97-4DB4-AA88-E881CBDC5C4A}" srcOrd="2" destOrd="0" presId="urn:microsoft.com/office/officeart/2018/2/layout/IconLabelList"/>
    <dgm:cxn modelId="{E806E125-AC0D-479F-A155-59C865245BD0}" type="presParOf" srcId="{E6C1306B-9B97-4DB4-AA88-E881CBDC5C4A}" destId="{D072F1A9-1219-4153-BADF-094D40DCF3F5}" srcOrd="0" destOrd="0" presId="urn:microsoft.com/office/officeart/2018/2/layout/IconLabelList"/>
    <dgm:cxn modelId="{1065A041-2811-466D-A491-B0DC17C946FB}" type="presParOf" srcId="{E6C1306B-9B97-4DB4-AA88-E881CBDC5C4A}" destId="{AFB25108-A566-488D-8A29-B7F743C44759}" srcOrd="1" destOrd="0" presId="urn:microsoft.com/office/officeart/2018/2/layout/IconLabelList"/>
    <dgm:cxn modelId="{0858EAA9-2BE0-4756-8E82-5744260AE3F0}" type="presParOf" srcId="{E6C1306B-9B97-4DB4-AA88-E881CBDC5C4A}" destId="{730A2313-68D0-4144-88E9-B06A2769DD5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AA801F-80E1-4AC4-BE43-2851860E8A3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2FDD2F0-76A9-40FA-8E51-F7F35A0F8BC7}">
      <dgm:prSet/>
      <dgm:spPr/>
      <dgm:t>
        <a:bodyPr/>
        <a:lstStyle/>
        <a:p>
          <a:pPr>
            <a:lnSpc>
              <a:spcPct val="100000"/>
            </a:lnSpc>
          </a:pPr>
          <a:r>
            <a:rPr lang="en-US"/>
            <a:t>With costs of £1.76M and income of £1.65M, a small loss of £110k is forecast. </a:t>
          </a:r>
        </a:p>
      </dgm:t>
    </dgm:pt>
    <dgm:pt modelId="{F96CD8BF-EA3E-4EBC-A5DC-9BE97F0C6C63}" type="parTrans" cxnId="{5E8ED6CC-213B-458E-BF82-C39F89419E3D}">
      <dgm:prSet/>
      <dgm:spPr/>
      <dgm:t>
        <a:bodyPr/>
        <a:lstStyle/>
        <a:p>
          <a:endParaRPr lang="en-US"/>
        </a:p>
      </dgm:t>
    </dgm:pt>
    <dgm:pt modelId="{447D2926-3226-4186-B932-B74FC43149AF}" type="sibTrans" cxnId="{5E8ED6CC-213B-458E-BF82-C39F89419E3D}">
      <dgm:prSet/>
      <dgm:spPr/>
      <dgm:t>
        <a:bodyPr/>
        <a:lstStyle/>
        <a:p>
          <a:endParaRPr lang="en-US"/>
        </a:p>
      </dgm:t>
    </dgm:pt>
    <dgm:pt modelId="{4190AD56-C448-4741-8ACC-86C382C04A9C}">
      <dgm:prSet/>
      <dgm:spPr/>
      <dgm:t>
        <a:bodyPr/>
        <a:lstStyle/>
        <a:p>
          <a:pPr>
            <a:lnSpc>
              <a:spcPct val="100000"/>
            </a:lnSpc>
          </a:pPr>
          <a:r>
            <a:rPr lang="en-US"/>
            <a:t>However, the event is intended as an investment to gain a foothold in this new market, with profits expected in subsequent years as brand awareness grows and scale allows ticket prices and sponsorship to increase to cover fully. </a:t>
          </a:r>
        </a:p>
      </dgm:t>
    </dgm:pt>
    <dgm:pt modelId="{23BA3574-065A-4F24-936C-A7993C5E85BC}" type="parTrans" cxnId="{3189A210-EDC2-4531-BDC7-6FC56AE9E867}">
      <dgm:prSet/>
      <dgm:spPr/>
      <dgm:t>
        <a:bodyPr/>
        <a:lstStyle/>
        <a:p>
          <a:endParaRPr lang="en-US"/>
        </a:p>
      </dgm:t>
    </dgm:pt>
    <dgm:pt modelId="{41811A23-368F-4FE0-ACD8-CFD86A6A8CE4}" type="sibTrans" cxnId="{3189A210-EDC2-4531-BDC7-6FC56AE9E867}">
      <dgm:prSet/>
      <dgm:spPr/>
      <dgm:t>
        <a:bodyPr/>
        <a:lstStyle/>
        <a:p>
          <a:endParaRPr lang="en-US"/>
        </a:p>
      </dgm:t>
    </dgm:pt>
    <dgm:pt modelId="{2F49C1C6-395B-44F7-9042-634F9AAD6B4D}">
      <dgm:prSet/>
      <dgm:spPr/>
      <dgm:t>
        <a:bodyPr/>
        <a:lstStyle/>
        <a:p>
          <a:pPr>
            <a:lnSpc>
              <a:spcPct val="100000"/>
            </a:lnSpc>
          </a:pPr>
          <a:r>
            <a:rPr lang="en-US"/>
            <a:t>Break even is estimated after Year 3.</a:t>
          </a:r>
        </a:p>
      </dgm:t>
    </dgm:pt>
    <dgm:pt modelId="{314D97BD-409A-4ED6-96FA-F42374925D59}" type="parTrans" cxnId="{06D3C4AA-FAFB-4325-987A-2E2C29CAC605}">
      <dgm:prSet/>
      <dgm:spPr/>
      <dgm:t>
        <a:bodyPr/>
        <a:lstStyle/>
        <a:p>
          <a:endParaRPr lang="en-US"/>
        </a:p>
      </dgm:t>
    </dgm:pt>
    <dgm:pt modelId="{7E7EEEF6-1273-4B6B-8400-4083B1B966AF}" type="sibTrans" cxnId="{06D3C4AA-FAFB-4325-987A-2E2C29CAC605}">
      <dgm:prSet/>
      <dgm:spPr/>
      <dgm:t>
        <a:bodyPr/>
        <a:lstStyle/>
        <a:p>
          <a:endParaRPr lang="en-US"/>
        </a:p>
      </dgm:t>
    </dgm:pt>
    <dgm:pt modelId="{7A7ECA10-CB77-4D37-BB1C-414A75ECBDF1}" type="pres">
      <dgm:prSet presAssocID="{21AA801F-80E1-4AC4-BE43-2851860E8A32}" presName="root" presStyleCnt="0">
        <dgm:presLayoutVars>
          <dgm:dir/>
          <dgm:resizeHandles val="exact"/>
        </dgm:presLayoutVars>
      </dgm:prSet>
      <dgm:spPr/>
    </dgm:pt>
    <dgm:pt modelId="{D5DBA79E-DAD9-47DF-8C8B-34583CE141B1}" type="pres">
      <dgm:prSet presAssocID="{02FDD2F0-76A9-40FA-8E51-F7F35A0F8BC7}" presName="compNode" presStyleCnt="0"/>
      <dgm:spPr/>
    </dgm:pt>
    <dgm:pt modelId="{B8D1B375-6F85-4CE8-BEF7-B18868FABE77}" type="pres">
      <dgm:prSet presAssocID="{02FDD2F0-76A9-40FA-8E51-F7F35A0F8BC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5877DC2B-86C2-4F40-802E-56E48F6E6D16}" type="pres">
      <dgm:prSet presAssocID="{02FDD2F0-76A9-40FA-8E51-F7F35A0F8BC7}" presName="spaceRect" presStyleCnt="0"/>
      <dgm:spPr/>
    </dgm:pt>
    <dgm:pt modelId="{0C2457DE-0F6B-4AE9-8913-917BB1E7ADEB}" type="pres">
      <dgm:prSet presAssocID="{02FDD2F0-76A9-40FA-8E51-F7F35A0F8BC7}" presName="textRect" presStyleLbl="revTx" presStyleIdx="0" presStyleCnt="3">
        <dgm:presLayoutVars>
          <dgm:chMax val="1"/>
          <dgm:chPref val="1"/>
        </dgm:presLayoutVars>
      </dgm:prSet>
      <dgm:spPr/>
    </dgm:pt>
    <dgm:pt modelId="{B67D3593-4449-47C0-8068-282577FF03AE}" type="pres">
      <dgm:prSet presAssocID="{447D2926-3226-4186-B932-B74FC43149AF}" presName="sibTrans" presStyleCnt="0"/>
      <dgm:spPr/>
    </dgm:pt>
    <dgm:pt modelId="{4A63E59F-4516-4C87-BE7D-B1C07BE7B5E2}" type="pres">
      <dgm:prSet presAssocID="{4190AD56-C448-4741-8ACC-86C382C04A9C}" presName="compNode" presStyleCnt="0"/>
      <dgm:spPr/>
    </dgm:pt>
    <dgm:pt modelId="{4A956DBB-E74A-473A-9F09-2A5208867643}" type="pres">
      <dgm:prSet presAssocID="{4190AD56-C448-4741-8ACC-86C382C04A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Upward Trend"/>
        </a:ext>
      </dgm:extLst>
    </dgm:pt>
    <dgm:pt modelId="{5E531B67-5908-4546-AD4F-67F2BEEBD48E}" type="pres">
      <dgm:prSet presAssocID="{4190AD56-C448-4741-8ACC-86C382C04A9C}" presName="spaceRect" presStyleCnt="0"/>
      <dgm:spPr/>
    </dgm:pt>
    <dgm:pt modelId="{E594F3FC-3AB8-443F-B076-EAAC3275728D}" type="pres">
      <dgm:prSet presAssocID="{4190AD56-C448-4741-8ACC-86C382C04A9C}" presName="textRect" presStyleLbl="revTx" presStyleIdx="1" presStyleCnt="3">
        <dgm:presLayoutVars>
          <dgm:chMax val="1"/>
          <dgm:chPref val="1"/>
        </dgm:presLayoutVars>
      </dgm:prSet>
      <dgm:spPr/>
    </dgm:pt>
    <dgm:pt modelId="{363E5826-32DA-46C2-B913-06EDC3DF5D2E}" type="pres">
      <dgm:prSet presAssocID="{41811A23-368F-4FE0-ACD8-CFD86A6A8CE4}" presName="sibTrans" presStyleCnt="0"/>
      <dgm:spPr/>
    </dgm:pt>
    <dgm:pt modelId="{D36F29B8-FA0C-4CB0-80E5-ADD265D4F2F4}" type="pres">
      <dgm:prSet presAssocID="{2F49C1C6-395B-44F7-9042-634F9AAD6B4D}" presName="compNode" presStyleCnt="0"/>
      <dgm:spPr/>
    </dgm:pt>
    <dgm:pt modelId="{0F6C8DBD-6EE2-43BA-BC51-4200BE6477F7}" type="pres">
      <dgm:prSet presAssocID="{2F49C1C6-395B-44F7-9042-634F9AAD6B4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ound"/>
        </a:ext>
      </dgm:extLst>
    </dgm:pt>
    <dgm:pt modelId="{FE20E74C-E6E7-4C48-B423-371F3E3F41F1}" type="pres">
      <dgm:prSet presAssocID="{2F49C1C6-395B-44F7-9042-634F9AAD6B4D}" presName="spaceRect" presStyleCnt="0"/>
      <dgm:spPr/>
    </dgm:pt>
    <dgm:pt modelId="{3419F310-B313-435C-BEA7-F01442901EE6}" type="pres">
      <dgm:prSet presAssocID="{2F49C1C6-395B-44F7-9042-634F9AAD6B4D}" presName="textRect" presStyleLbl="revTx" presStyleIdx="2" presStyleCnt="3">
        <dgm:presLayoutVars>
          <dgm:chMax val="1"/>
          <dgm:chPref val="1"/>
        </dgm:presLayoutVars>
      </dgm:prSet>
      <dgm:spPr/>
    </dgm:pt>
  </dgm:ptLst>
  <dgm:cxnLst>
    <dgm:cxn modelId="{3189A210-EDC2-4531-BDC7-6FC56AE9E867}" srcId="{21AA801F-80E1-4AC4-BE43-2851860E8A32}" destId="{4190AD56-C448-4741-8ACC-86C382C04A9C}" srcOrd="1" destOrd="0" parTransId="{23BA3574-065A-4F24-936C-A7993C5E85BC}" sibTransId="{41811A23-368F-4FE0-ACD8-CFD86A6A8CE4}"/>
    <dgm:cxn modelId="{54CEC935-3A79-4A9B-968D-3D318BE2A59C}" type="presOf" srcId="{02FDD2F0-76A9-40FA-8E51-F7F35A0F8BC7}" destId="{0C2457DE-0F6B-4AE9-8913-917BB1E7ADEB}" srcOrd="0" destOrd="0" presId="urn:microsoft.com/office/officeart/2018/2/layout/IconLabelList"/>
    <dgm:cxn modelId="{F7352B77-EF8C-4692-976B-AA8A49E5BD21}" type="presOf" srcId="{2F49C1C6-395B-44F7-9042-634F9AAD6B4D}" destId="{3419F310-B313-435C-BEA7-F01442901EE6}" srcOrd="0" destOrd="0" presId="urn:microsoft.com/office/officeart/2018/2/layout/IconLabelList"/>
    <dgm:cxn modelId="{4126449F-3C81-4174-9F54-CD528D6A9E15}" type="presOf" srcId="{4190AD56-C448-4741-8ACC-86C382C04A9C}" destId="{E594F3FC-3AB8-443F-B076-EAAC3275728D}" srcOrd="0" destOrd="0" presId="urn:microsoft.com/office/officeart/2018/2/layout/IconLabelList"/>
    <dgm:cxn modelId="{06D3C4AA-FAFB-4325-987A-2E2C29CAC605}" srcId="{21AA801F-80E1-4AC4-BE43-2851860E8A32}" destId="{2F49C1C6-395B-44F7-9042-634F9AAD6B4D}" srcOrd="2" destOrd="0" parTransId="{314D97BD-409A-4ED6-96FA-F42374925D59}" sibTransId="{7E7EEEF6-1273-4B6B-8400-4083B1B966AF}"/>
    <dgm:cxn modelId="{A07348C6-CB5F-4021-83FA-F2B24954628F}" type="presOf" srcId="{21AA801F-80E1-4AC4-BE43-2851860E8A32}" destId="{7A7ECA10-CB77-4D37-BB1C-414A75ECBDF1}" srcOrd="0" destOrd="0" presId="urn:microsoft.com/office/officeart/2018/2/layout/IconLabelList"/>
    <dgm:cxn modelId="{5E8ED6CC-213B-458E-BF82-C39F89419E3D}" srcId="{21AA801F-80E1-4AC4-BE43-2851860E8A32}" destId="{02FDD2F0-76A9-40FA-8E51-F7F35A0F8BC7}" srcOrd="0" destOrd="0" parTransId="{F96CD8BF-EA3E-4EBC-A5DC-9BE97F0C6C63}" sibTransId="{447D2926-3226-4186-B932-B74FC43149AF}"/>
    <dgm:cxn modelId="{9DAF567C-3706-4B48-8FF8-936CEAB3C33D}" type="presParOf" srcId="{7A7ECA10-CB77-4D37-BB1C-414A75ECBDF1}" destId="{D5DBA79E-DAD9-47DF-8C8B-34583CE141B1}" srcOrd="0" destOrd="0" presId="urn:microsoft.com/office/officeart/2018/2/layout/IconLabelList"/>
    <dgm:cxn modelId="{14BDE751-A164-4E05-892F-81C8EE1FF8D1}" type="presParOf" srcId="{D5DBA79E-DAD9-47DF-8C8B-34583CE141B1}" destId="{B8D1B375-6F85-4CE8-BEF7-B18868FABE77}" srcOrd="0" destOrd="0" presId="urn:microsoft.com/office/officeart/2018/2/layout/IconLabelList"/>
    <dgm:cxn modelId="{640DFA00-8A49-43D6-B9E1-08E5AB6A864E}" type="presParOf" srcId="{D5DBA79E-DAD9-47DF-8C8B-34583CE141B1}" destId="{5877DC2B-86C2-4F40-802E-56E48F6E6D16}" srcOrd="1" destOrd="0" presId="urn:microsoft.com/office/officeart/2018/2/layout/IconLabelList"/>
    <dgm:cxn modelId="{0389C245-6CC2-4F04-B60C-5A8BAE8B5D9E}" type="presParOf" srcId="{D5DBA79E-DAD9-47DF-8C8B-34583CE141B1}" destId="{0C2457DE-0F6B-4AE9-8913-917BB1E7ADEB}" srcOrd="2" destOrd="0" presId="urn:microsoft.com/office/officeart/2018/2/layout/IconLabelList"/>
    <dgm:cxn modelId="{6530288F-C3E8-41EB-BE74-BF8EE3F59817}" type="presParOf" srcId="{7A7ECA10-CB77-4D37-BB1C-414A75ECBDF1}" destId="{B67D3593-4449-47C0-8068-282577FF03AE}" srcOrd="1" destOrd="0" presId="urn:microsoft.com/office/officeart/2018/2/layout/IconLabelList"/>
    <dgm:cxn modelId="{82EF9BA0-1751-4271-BB36-C16B94CF4687}" type="presParOf" srcId="{7A7ECA10-CB77-4D37-BB1C-414A75ECBDF1}" destId="{4A63E59F-4516-4C87-BE7D-B1C07BE7B5E2}" srcOrd="2" destOrd="0" presId="urn:microsoft.com/office/officeart/2018/2/layout/IconLabelList"/>
    <dgm:cxn modelId="{7CAF9187-12BF-41EB-B7EC-E231A7BDCCE9}" type="presParOf" srcId="{4A63E59F-4516-4C87-BE7D-B1C07BE7B5E2}" destId="{4A956DBB-E74A-473A-9F09-2A5208867643}" srcOrd="0" destOrd="0" presId="urn:microsoft.com/office/officeart/2018/2/layout/IconLabelList"/>
    <dgm:cxn modelId="{2923BA39-2FCD-43DA-A592-9D5C85DAA67C}" type="presParOf" srcId="{4A63E59F-4516-4C87-BE7D-B1C07BE7B5E2}" destId="{5E531B67-5908-4546-AD4F-67F2BEEBD48E}" srcOrd="1" destOrd="0" presId="urn:microsoft.com/office/officeart/2018/2/layout/IconLabelList"/>
    <dgm:cxn modelId="{289039E9-0FD3-46F7-A917-1D091DB469AE}" type="presParOf" srcId="{4A63E59F-4516-4C87-BE7D-B1C07BE7B5E2}" destId="{E594F3FC-3AB8-443F-B076-EAAC3275728D}" srcOrd="2" destOrd="0" presId="urn:microsoft.com/office/officeart/2018/2/layout/IconLabelList"/>
    <dgm:cxn modelId="{C4897D2C-0163-47F1-BA3D-8A64C1AA5B89}" type="presParOf" srcId="{7A7ECA10-CB77-4D37-BB1C-414A75ECBDF1}" destId="{363E5826-32DA-46C2-B913-06EDC3DF5D2E}" srcOrd="3" destOrd="0" presId="urn:microsoft.com/office/officeart/2018/2/layout/IconLabelList"/>
    <dgm:cxn modelId="{1B19D23C-CC69-4C71-9D37-FCF6F0F71DCE}" type="presParOf" srcId="{7A7ECA10-CB77-4D37-BB1C-414A75ECBDF1}" destId="{D36F29B8-FA0C-4CB0-80E5-ADD265D4F2F4}" srcOrd="4" destOrd="0" presId="urn:microsoft.com/office/officeart/2018/2/layout/IconLabelList"/>
    <dgm:cxn modelId="{9CD6CC9F-F798-4A25-BD40-1E3100D8A090}" type="presParOf" srcId="{D36F29B8-FA0C-4CB0-80E5-ADD265D4F2F4}" destId="{0F6C8DBD-6EE2-43BA-BC51-4200BE6477F7}" srcOrd="0" destOrd="0" presId="urn:microsoft.com/office/officeart/2018/2/layout/IconLabelList"/>
    <dgm:cxn modelId="{409F723F-FFBB-4F04-86AA-E8332AEDE093}" type="presParOf" srcId="{D36F29B8-FA0C-4CB0-80E5-ADD265D4F2F4}" destId="{FE20E74C-E6E7-4C48-B423-371F3E3F41F1}" srcOrd="1" destOrd="0" presId="urn:microsoft.com/office/officeart/2018/2/layout/IconLabelList"/>
    <dgm:cxn modelId="{0F1EE34A-4F3B-447D-BB0B-8E58F8E8000D}" type="presParOf" srcId="{D36F29B8-FA0C-4CB0-80E5-ADD265D4F2F4}" destId="{3419F310-B313-435C-BEA7-F01442901EE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A9FD6-C2AF-4800-8F1F-E0208EC9ACC1}">
      <dsp:nvSpPr>
        <dsp:cNvPr id="0" name=""/>
        <dsp:cNvSpPr/>
      </dsp:nvSpPr>
      <dsp:spPr>
        <a:xfrm>
          <a:off x="1747800" y="36266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95237A-B64E-4493-AF20-E58BE6620303}">
      <dsp:nvSpPr>
        <dsp:cNvPr id="0" name=""/>
        <dsp:cNvSpPr/>
      </dsp:nvSpPr>
      <dsp:spPr>
        <a:xfrm>
          <a:off x="559800" y="277707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Key partners needed include gaming hardware/peripheral brands, game publishers, and consumer hospitality brands. </a:t>
          </a:r>
        </a:p>
      </dsp:txBody>
      <dsp:txXfrm>
        <a:off x="559800" y="2777074"/>
        <a:ext cx="4320000" cy="720000"/>
      </dsp:txXfrm>
    </dsp:sp>
    <dsp:sp modelId="{D072F1A9-1219-4153-BADF-094D40DCF3F5}">
      <dsp:nvSpPr>
        <dsp:cNvPr id="0" name=""/>
        <dsp:cNvSpPr/>
      </dsp:nvSpPr>
      <dsp:spPr>
        <a:xfrm>
          <a:off x="6823800" y="36266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0A2313-68D0-4144-88E9-B06A2769DD53}">
      <dsp:nvSpPr>
        <dsp:cNvPr id="0" name=""/>
        <dsp:cNvSpPr/>
      </dsp:nvSpPr>
      <dsp:spPr>
        <a:xfrm>
          <a:off x="5635800" y="277707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Preliminary discussions suggest sponsorship and activation space can be secured from leaders like Razer, Ubisoft, Starbucks and McDonald's to lend credibility and attract attendees.</a:t>
          </a:r>
        </a:p>
      </dsp:txBody>
      <dsp:txXfrm>
        <a:off x="5635800" y="2777074"/>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1B375-6F85-4CE8-BEF7-B18868FABE77}">
      <dsp:nvSpPr>
        <dsp:cNvPr id="0" name=""/>
        <dsp:cNvSpPr/>
      </dsp:nvSpPr>
      <dsp:spPr>
        <a:xfrm>
          <a:off x="1212569" y="556111"/>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2457DE-0F6B-4AE9-8913-917BB1E7ADEB}">
      <dsp:nvSpPr>
        <dsp:cNvPr id="0" name=""/>
        <dsp:cNvSpPr/>
      </dsp:nvSpPr>
      <dsp:spPr>
        <a:xfrm>
          <a:off x="417971" y="2268630"/>
          <a:ext cx="288945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With costs of £1.76M and income of £1.65M, a small loss of £110k is forecast. </a:t>
          </a:r>
        </a:p>
      </dsp:txBody>
      <dsp:txXfrm>
        <a:off x="417971" y="2268630"/>
        <a:ext cx="2889450" cy="1035000"/>
      </dsp:txXfrm>
    </dsp:sp>
    <dsp:sp modelId="{4A956DBB-E74A-473A-9F09-2A5208867643}">
      <dsp:nvSpPr>
        <dsp:cNvPr id="0" name=""/>
        <dsp:cNvSpPr/>
      </dsp:nvSpPr>
      <dsp:spPr>
        <a:xfrm>
          <a:off x="4607673" y="556111"/>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94F3FC-3AB8-443F-B076-EAAC3275728D}">
      <dsp:nvSpPr>
        <dsp:cNvPr id="0" name=""/>
        <dsp:cNvSpPr/>
      </dsp:nvSpPr>
      <dsp:spPr>
        <a:xfrm>
          <a:off x="3813075" y="2268630"/>
          <a:ext cx="288945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However, the event is intended as an investment to gain a foothold in this new market, with profits expected in subsequent years as brand awareness grows and scale allows ticket prices and sponsorship to increase to cover fully. </a:t>
          </a:r>
        </a:p>
      </dsp:txBody>
      <dsp:txXfrm>
        <a:off x="3813075" y="2268630"/>
        <a:ext cx="2889450" cy="1035000"/>
      </dsp:txXfrm>
    </dsp:sp>
    <dsp:sp modelId="{0F6C8DBD-6EE2-43BA-BC51-4200BE6477F7}">
      <dsp:nvSpPr>
        <dsp:cNvPr id="0" name=""/>
        <dsp:cNvSpPr/>
      </dsp:nvSpPr>
      <dsp:spPr>
        <a:xfrm>
          <a:off x="8002777" y="556111"/>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19F310-B313-435C-BEA7-F01442901EE6}">
      <dsp:nvSpPr>
        <dsp:cNvPr id="0" name=""/>
        <dsp:cNvSpPr/>
      </dsp:nvSpPr>
      <dsp:spPr>
        <a:xfrm>
          <a:off x="7208178" y="2268630"/>
          <a:ext cx="288945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Break even is estimated after Year 3.</a:t>
          </a:r>
        </a:p>
      </dsp:txBody>
      <dsp:txXfrm>
        <a:off x="7208178" y="2268630"/>
        <a:ext cx="2889450" cy="103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8C2533-8394-46E4-A4E4-4B12A9270CC0}" type="datetimeFigureOut">
              <a:rPr lang="en-US" smtClean="0"/>
              <a:t>5/7/2024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05C136-B3E8-49CD-9D09-BBC18D3D207A}" type="slidenum">
              <a:rPr lang="en-US" smtClean="0"/>
              <a:t>‹#›</a:t>
            </a:fld>
            <a:endParaRPr lang="en-US"/>
          </a:p>
        </p:txBody>
      </p:sp>
    </p:spTree>
    <p:extLst>
      <p:ext uri="{BB962C8B-B14F-4D97-AF65-F5344CB8AC3E}">
        <p14:creationId xmlns:p14="http://schemas.microsoft.com/office/powerpoint/2010/main" val="813115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Good afternoon, everyone, thank you for taking the time to listen to my presentation today. My name is Raquel and I'm a third-year student at the University of Wales Trinity Saint David studying for a BA in International Hotel Management. Over the past year, I've been particularly interested in exploring opportunities at the intersection of hospitality and entertainment industries, which has led me to propose this feasibility plan for an esports event. I hope you find the concept promising.</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1</a:t>
            </a:fld>
            <a:endParaRPr lang="en-US"/>
          </a:p>
        </p:txBody>
      </p:sp>
    </p:spTree>
    <p:extLst>
      <p:ext uri="{BB962C8B-B14F-4D97-AF65-F5344CB8AC3E}">
        <p14:creationId xmlns:p14="http://schemas.microsoft.com/office/powerpoint/2010/main" val="4109301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The proposed event aims to capitalize on the booming esports phenomenon and growing overlap with hospitality. As gamers now number in the hundreds of millions worldwide and spend over 10 hours per week gaming on average, esports tournaments are attracting larger live and online audiences comparable to traditional sports broadcasts. By incorporating dedicated spaces, seminars, and sponsor activations focused on gaming hospitality experiences like team lounges, we can further engage this substantial demographic. </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2</a:t>
            </a:fld>
            <a:endParaRPr lang="en-US"/>
          </a:p>
        </p:txBody>
      </p:sp>
    </p:spTree>
    <p:extLst>
      <p:ext uri="{BB962C8B-B14F-4D97-AF65-F5344CB8AC3E}">
        <p14:creationId xmlns:p14="http://schemas.microsoft.com/office/powerpoint/2010/main" val="3330051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As the target market research on this slide outlines, the 18–35-year-old male demographic that comprises the core esports fanbase averages spending over £100 annually attending live events. With surveys also finding over half attend multiple tournaments each year but no similarly large competitions presently scheduled in Europe for Fall 2024, there is a clear opportunity to tap into substantial demand. </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3</a:t>
            </a:fld>
            <a:endParaRPr lang="en-US"/>
          </a:p>
        </p:txBody>
      </p:sp>
    </p:spTree>
    <p:extLst>
      <p:ext uri="{BB962C8B-B14F-4D97-AF65-F5344CB8AC3E}">
        <p14:creationId xmlns:p14="http://schemas.microsoft.com/office/powerpoint/2010/main" val="1330381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While existing industry leaders such as E3 and Dream hack draw huge crowds, their programming traditionally adopts a broader scope beyond just esports and does not dedicate resources to exploring synergies with hospitality businesses. Our event aims to carve out a unique niche through experiential activations showcasing real world partnerships already forming between brands in these intertwining industries, like in-game food delivery partnerships or esports arena sponsorship from hotel groups. This focused approach to programming should help attract sponsor interest beyond typical gaming exhibitors.</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4</a:t>
            </a:fld>
            <a:endParaRPr lang="en-US"/>
          </a:p>
        </p:txBody>
      </p:sp>
    </p:spTree>
    <p:extLst>
      <p:ext uri="{BB962C8B-B14F-4D97-AF65-F5344CB8AC3E}">
        <p14:creationId xmlns:p14="http://schemas.microsoft.com/office/powerpoint/2010/main" val="866008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Significant market potential has led major consumer facing brands across technology, beverage, food, and other hospitality categories to actively seek avenues promoting themselves through gaming and esports. Preliminary discussions with representatives in marketing and sponsorship from proposed partners like Razer, Ubisoft, Starbucks, and McDonald’s confirm appetite for connecting with enthusiasts at future live tournaments. Leveraging such prominent brand participation from the onset will be instrumental to validating the event concept and achieving initial ticket sales targets.  </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5</a:t>
            </a:fld>
            <a:endParaRPr lang="en-US"/>
          </a:p>
        </p:txBody>
      </p:sp>
    </p:spTree>
    <p:extLst>
      <p:ext uri="{BB962C8B-B14F-4D97-AF65-F5344CB8AC3E}">
        <p14:creationId xmlns:p14="http://schemas.microsoft.com/office/powerpoint/2010/main" val="296038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A full three-day schedule maximizes immersion opportunities for both attendees and sponsors. Opening night on Thursday would set the tone with an extravagant ceremony followed by group play beginning on Friday and heating up over the weekend culminating in Sunday finals. Meanwhile, adjacent show floor activities would encourage sustained engagement through the entire program, whether relaxing in lounges, catching panels or seeking out virtual experiences in designated sponsor activation halls. Evening socials are also penciled in for Thursday and Saturday to encourage intimate networking.</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6</a:t>
            </a:fld>
            <a:endParaRPr lang="en-US"/>
          </a:p>
        </p:txBody>
      </p:sp>
    </p:spTree>
    <p:extLst>
      <p:ext uri="{BB962C8B-B14F-4D97-AF65-F5344CB8AC3E}">
        <p14:creationId xmlns:p14="http://schemas.microsoft.com/office/powerpoint/2010/main" val="1575477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After reviewing options, London Excel emerged as the optimal venue able to accommodate our anticipated attendance of 20,000 daily within its vast column-free 55,000 sqm space while providing necessary underlying infrastructure. While a sizeable hire at an estimated £400k, integrated tech setup and perimeter security capabilities ensure a smooth production that larger competitors like The O2 would struggle matching at a comparable price point within our September 2024 timeframe. Safety and logistics are highest priorities so preferring a specialist exhibition venue over sports arenas reduces inherent risks.  </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7</a:t>
            </a:fld>
            <a:endParaRPr lang="en-US"/>
          </a:p>
        </p:txBody>
      </p:sp>
    </p:spTree>
    <p:extLst>
      <p:ext uri="{BB962C8B-B14F-4D97-AF65-F5344CB8AC3E}">
        <p14:creationId xmlns:p14="http://schemas.microsoft.com/office/powerpoint/2010/main" val="3694770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Ensuring superior attendee and participant experience necessitates an extensive workforce. Over 150 full and part-time staff will control all functional operations from broadcast to medical provision under the oversight of contracted specialist event organizers with proven esports credentials. Rather than relying on inexperienced internal resources, proven external suppliers instill greater confidence tasks will be expertly executed to protect the event reputation from the beginning. </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8</a:t>
            </a:fld>
            <a:endParaRPr lang="en-US"/>
          </a:p>
        </p:txBody>
      </p:sp>
    </p:spTree>
    <p:extLst>
      <p:ext uri="{BB962C8B-B14F-4D97-AF65-F5344CB8AC3E}">
        <p14:creationId xmlns:p14="http://schemas.microsoft.com/office/powerpoint/2010/main" val="1914492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As itemized in the projected budget, an estimated total cost of £1.76M factors in major anticipated line items like the venue, production expenses, marketing outlay, lavish prize purse to attract top talent, and a 10% contingency allocation. While sizable, comparable industry investments indicate the scale required to achieve audience and partnership goals which will drive long term profitability.</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9</a:t>
            </a:fld>
            <a:endParaRPr lang="en-US"/>
          </a:p>
        </p:txBody>
      </p:sp>
    </p:spTree>
    <p:extLst>
      <p:ext uri="{BB962C8B-B14F-4D97-AF65-F5344CB8AC3E}">
        <p14:creationId xmlns:p14="http://schemas.microsoft.com/office/powerpoint/2010/main" val="532668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Revenue projections forecast income totaling £1.65M primarily consisting of sponsorship at £750k based on preliminary confirmed commitments and ticket sales at £750k priced competitively relative to the market yet high enough to drive the expected attendance. An additional £150k may come from onsite food, drink and merchandise spending. Even breaking even in Year 1 would represent successfully establishing a new player in this domain.  </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10</a:t>
            </a:fld>
            <a:endParaRPr lang="en-US"/>
          </a:p>
        </p:txBody>
      </p:sp>
    </p:spTree>
    <p:extLst>
      <p:ext uri="{BB962C8B-B14F-4D97-AF65-F5344CB8AC3E}">
        <p14:creationId xmlns:p14="http://schemas.microsoft.com/office/powerpoint/2010/main" val="20756051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Though small losses are often incurred at startups, modeling for the IHM Global eSports Championships forecasts merely a £110k deficit in the pioneer year which is expected to be recouped before the close of Year 3 as awareness of the brand builds and sponsorship and ticketing rates incrementally increase. Operational experience gained will also foster optimizations to tighten budgets and boost profit margins for years ahead as the tournament becomes a staple on European esports calendars.</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11</a:t>
            </a:fld>
            <a:endParaRPr lang="en-US"/>
          </a:p>
        </p:txBody>
      </p:sp>
    </p:spTree>
    <p:extLst>
      <p:ext uri="{BB962C8B-B14F-4D97-AF65-F5344CB8AC3E}">
        <p14:creationId xmlns:p14="http://schemas.microsoft.com/office/powerpoint/2010/main" val="3513327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Any major undertaking carries risks, so the key issues of potential sponsor dropout, volatility in gaming trends shortening the lifespan of featured titles, variations in spectator viewership based on game competitiveness, and venue/production costs exceeding estimates have mitigating strategies implemented like staggered payment plans, flexible scheduling, and contingency reserves. Close oversight will identify shifting conditions necessitating responsive adjustments.</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12</a:t>
            </a:fld>
            <a:endParaRPr lang="en-US"/>
          </a:p>
        </p:txBody>
      </p:sp>
    </p:spTree>
    <p:extLst>
      <p:ext uri="{BB962C8B-B14F-4D97-AF65-F5344CB8AC3E}">
        <p14:creationId xmlns:p14="http://schemas.microsoft.com/office/powerpoint/2010/main" val="1337772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To summarize, while an initial loss is foreseen, the IHM Global eSports Championships represents a strong opportunity for the university to gain a valuable foothold exploring synergies between the complementary industries of gaming and hospitality. Backed by robust market research, achievable partnerships, and prudent financial planning, the event concept has been demonstrated as feasibly deliverable and primed to achieve long term profitability and success for all stakeholders involved.</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13</a:t>
            </a:fld>
            <a:endParaRPr lang="en-US"/>
          </a:p>
        </p:txBody>
      </p:sp>
    </p:spTree>
    <p:extLst>
      <p:ext uri="{BB962C8B-B14F-4D97-AF65-F5344CB8AC3E}">
        <p14:creationId xmlns:p14="http://schemas.microsoft.com/office/powerpoint/2010/main" val="12442944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latin typeface="Times New Roman" panose="02020603050405020304" pitchFamily="18" charset="0"/>
              </a:rPr>
              <a:t>Kangas, T. and </a:t>
            </a:r>
            <a:r>
              <a:rPr lang="en-US" b="0" i="0" dirty="0" err="1">
                <a:solidFill>
                  <a:srgbClr val="000000"/>
                </a:solidFill>
                <a:effectLst/>
                <a:latin typeface="Times New Roman" panose="02020603050405020304" pitchFamily="18" charset="0"/>
              </a:rPr>
              <a:t>Suomalainen</a:t>
            </a:r>
            <a:r>
              <a:rPr lang="en-US" b="0" i="0" dirty="0">
                <a:solidFill>
                  <a:srgbClr val="000000"/>
                </a:solidFill>
                <a:effectLst/>
                <a:latin typeface="Times New Roman" panose="02020603050405020304" pitchFamily="18" charset="0"/>
              </a:rPr>
              <a:t>, J. (2021). Employment opportunities in esports : do </a:t>
            </a:r>
            <a:r>
              <a:rPr lang="en-US" b="0" i="0" dirty="0" err="1">
                <a:solidFill>
                  <a:srgbClr val="000000"/>
                </a:solidFill>
                <a:effectLst/>
                <a:latin typeface="Times New Roman" panose="02020603050405020304" pitchFamily="18" charset="0"/>
              </a:rPr>
              <a:t>Raahen</a:t>
            </a:r>
            <a:r>
              <a:rPr lang="en-US" b="0" i="0" dirty="0">
                <a:solidFill>
                  <a:srgbClr val="000000"/>
                </a:solidFill>
                <a:effectLst/>
                <a:latin typeface="Times New Roman" panose="02020603050405020304" pitchFamily="18" charset="0"/>
              </a:rPr>
              <a:t> </a:t>
            </a:r>
            <a:r>
              <a:rPr lang="en-US" b="0" i="0" dirty="0" err="1">
                <a:solidFill>
                  <a:srgbClr val="000000"/>
                </a:solidFill>
                <a:effectLst/>
                <a:latin typeface="Times New Roman" panose="02020603050405020304" pitchFamily="18" charset="0"/>
              </a:rPr>
              <a:t>porvari</a:t>
            </a:r>
            <a:r>
              <a:rPr lang="en-US" b="0" i="0" dirty="0">
                <a:solidFill>
                  <a:srgbClr val="000000"/>
                </a:solidFill>
                <a:effectLst/>
                <a:latin typeface="Times New Roman" panose="02020603050405020304" pitchFamily="18" charset="0"/>
              </a:rPr>
              <a:t>- ja </a:t>
            </a:r>
            <a:r>
              <a:rPr lang="en-US" b="0" i="0" dirty="0" err="1">
                <a:solidFill>
                  <a:srgbClr val="000000"/>
                </a:solidFill>
                <a:effectLst/>
                <a:latin typeface="Times New Roman" panose="02020603050405020304" pitchFamily="18" charset="0"/>
              </a:rPr>
              <a:t>kauppakoulu’s</a:t>
            </a:r>
            <a:r>
              <a:rPr lang="en-US" b="0" i="0" dirty="0">
                <a:solidFill>
                  <a:srgbClr val="000000"/>
                </a:solidFill>
                <a:effectLst/>
                <a:latin typeface="Times New Roman" panose="02020603050405020304" pitchFamily="18" charset="0"/>
              </a:rPr>
              <a:t> esports studies meet the needs of the esports industry? </a:t>
            </a:r>
            <a:r>
              <a:rPr lang="en-US" b="0" i="1" dirty="0">
                <a:solidFill>
                  <a:srgbClr val="000000"/>
                </a:solidFill>
                <a:effectLst/>
                <a:latin typeface="Times New Roman" panose="02020603050405020304" pitchFamily="18" charset="0"/>
              </a:rPr>
              <a:t>Theseus.fi</a:t>
            </a:r>
            <a:r>
              <a:rPr lang="en-US" b="0" i="0" dirty="0">
                <a:solidFill>
                  <a:srgbClr val="000000"/>
                </a:solidFill>
                <a:effectLst/>
                <a:latin typeface="Times New Roman" panose="02020603050405020304" pitchFamily="18" charset="0"/>
              </a:rPr>
              <a:t>. [online] </a:t>
            </a:r>
            <a:r>
              <a:rPr lang="en-US" b="0" i="0" dirty="0" err="1">
                <a:solidFill>
                  <a:srgbClr val="000000"/>
                </a:solidFill>
                <a:effectLst/>
                <a:latin typeface="Times New Roman" panose="02020603050405020304" pitchFamily="18" charset="0"/>
              </a:rPr>
              <a:t>doi:http</a:t>
            </a:r>
            <a:r>
              <a:rPr lang="en-US" b="0" i="0" dirty="0">
                <a:solidFill>
                  <a:srgbClr val="000000"/>
                </a:solidFill>
                <a:effectLst/>
                <a:latin typeface="Times New Roman" panose="02020603050405020304" pitchFamily="18" charset="0"/>
              </a:rPr>
              <a:t>://www.theseus.fi/handle/10024/511443.</a:t>
            </a:r>
          </a:p>
          <a:p>
            <a:pPr algn="l"/>
            <a:r>
              <a:rPr lang="en-US" b="0" i="0" dirty="0">
                <a:solidFill>
                  <a:srgbClr val="000000"/>
                </a:solidFill>
                <a:effectLst/>
                <a:latin typeface="Times New Roman" panose="02020603050405020304" pitchFamily="18" charset="0"/>
              </a:rPr>
              <a:t>‌</a:t>
            </a:r>
            <a:r>
              <a:rPr lang="en-US" b="0" i="0" dirty="0" err="1">
                <a:solidFill>
                  <a:srgbClr val="000000"/>
                </a:solidFill>
                <a:effectLst/>
                <a:latin typeface="Times New Roman" panose="02020603050405020304" pitchFamily="18" charset="0"/>
              </a:rPr>
              <a:t>Mariia</a:t>
            </a:r>
            <a:r>
              <a:rPr lang="en-US" b="0" i="0" dirty="0">
                <a:solidFill>
                  <a:srgbClr val="000000"/>
                </a:solidFill>
                <a:effectLst/>
                <a:latin typeface="Times New Roman" panose="02020603050405020304" pitchFamily="18" charset="0"/>
              </a:rPr>
              <a:t> </a:t>
            </a:r>
            <a:r>
              <a:rPr lang="en-US" b="0" i="0" dirty="0" err="1">
                <a:solidFill>
                  <a:srgbClr val="000000"/>
                </a:solidFill>
                <a:effectLst/>
                <a:latin typeface="Times New Roman" panose="02020603050405020304" pitchFamily="18" charset="0"/>
              </a:rPr>
              <a:t>Yuzyk</a:t>
            </a:r>
            <a:r>
              <a:rPr lang="en-US" b="0" i="0" dirty="0">
                <a:solidFill>
                  <a:srgbClr val="000000"/>
                </a:solidFill>
                <a:effectLst/>
                <a:latin typeface="Times New Roman" panose="02020603050405020304" pitchFamily="18" charset="0"/>
              </a:rPr>
              <a:t> and </a:t>
            </a:r>
            <a:r>
              <a:rPr lang="en-US" b="0" i="0" dirty="0" err="1">
                <a:solidFill>
                  <a:srgbClr val="000000"/>
                </a:solidFill>
                <a:effectLst/>
                <a:latin typeface="Times New Roman" panose="02020603050405020304" pitchFamily="18" charset="0"/>
              </a:rPr>
              <a:t>Seidner</a:t>
            </a:r>
            <a:r>
              <a:rPr lang="en-US" b="0" i="0" dirty="0">
                <a:solidFill>
                  <a:srgbClr val="000000"/>
                </a:solidFill>
                <a:effectLst/>
                <a:latin typeface="Times New Roman" panose="02020603050405020304" pitchFamily="18" charset="0"/>
              </a:rPr>
              <a:t>, P. (2022). E-Sports Competitions. </a:t>
            </a:r>
            <a:r>
              <a:rPr lang="en-US" b="0" i="1" dirty="0">
                <a:solidFill>
                  <a:srgbClr val="000000"/>
                </a:solidFill>
                <a:effectLst/>
                <a:latin typeface="Times New Roman" panose="02020603050405020304" pitchFamily="18" charset="0"/>
              </a:rPr>
              <a:t>Studies in systems, decision and control</a:t>
            </a:r>
            <a:r>
              <a:rPr lang="en-US" b="0" i="0" dirty="0">
                <a:solidFill>
                  <a:srgbClr val="000000"/>
                </a:solidFill>
                <a:effectLst/>
                <a:latin typeface="Times New Roman" panose="02020603050405020304" pitchFamily="18" charset="0"/>
              </a:rPr>
              <a:t>, [online] pp.671–716. </a:t>
            </a:r>
            <a:r>
              <a:rPr lang="en-US" b="0" i="0" dirty="0" err="1">
                <a:solidFill>
                  <a:srgbClr val="000000"/>
                </a:solidFill>
                <a:effectLst/>
                <a:latin typeface="Times New Roman" panose="02020603050405020304" pitchFamily="18" charset="0"/>
              </a:rPr>
              <a:t>doi:https</a:t>
            </a:r>
            <a:r>
              <a:rPr lang="en-US" b="0" i="0" dirty="0">
                <a:solidFill>
                  <a:srgbClr val="000000"/>
                </a:solidFill>
                <a:effectLst/>
                <a:latin typeface="Times New Roman" panose="02020603050405020304" pitchFamily="18" charset="0"/>
              </a:rPr>
              <a:t>://doi.org/10.1007/978-3-030-97008-6_30.</a:t>
            </a:r>
          </a:p>
          <a:p>
            <a:pPr algn="l"/>
            <a:r>
              <a:rPr lang="en-US" b="0" i="0" dirty="0">
                <a:solidFill>
                  <a:srgbClr val="000000"/>
                </a:solidFill>
                <a:effectLst/>
                <a:latin typeface="Times New Roman" panose="02020603050405020304" pitchFamily="18" charset="0"/>
              </a:rPr>
              <a:t>‌ Tompkins, J.E. (2022). </a:t>
            </a:r>
            <a:r>
              <a:rPr lang="en-US" b="0" i="1" dirty="0">
                <a:solidFill>
                  <a:srgbClr val="000000"/>
                </a:solidFill>
                <a:effectLst/>
                <a:latin typeface="Times New Roman" panose="02020603050405020304" pitchFamily="18" charset="0"/>
              </a:rPr>
              <a:t>Masculine Pleasures as Normalized Practices: Character Design in the Video Game Industry - Jessica E. Tompkins, Nicole Martins, 2022</a:t>
            </a:r>
            <a:r>
              <a:rPr lang="en-US" b="0" i="0" dirty="0">
                <a:solidFill>
                  <a:srgbClr val="000000"/>
                </a:solidFill>
                <a:effectLst/>
                <a:latin typeface="Times New Roman" panose="02020603050405020304" pitchFamily="18" charset="0"/>
              </a:rPr>
              <a:t>. [online] Games and Culture. Available at: https://journals.sagepub.com/doi/abs/10.1177/15554120211034760 [Accessed 1 May 2024].</a:t>
            </a:r>
          </a:p>
          <a:p>
            <a:pPr algn="l"/>
            <a:r>
              <a:rPr lang="en-US" b="0" i="0" dirty="0">
                <a:solidFill>
                  <a:srgbClr val="000000"/>
                </a:solidFill>
                <a:effectLst/>
                <a:latin typeface="Times New Roman" panose="02020603050405020304" pitchFamily="18" charset="0"/>
              </a:rPr>
              <a:t>‌</a:t>
            </a:r>
          </a:p>
          <a:p>
            <a:pPr algn="l"/>
            <a:endParaRPr lang="en-US" b="0" i="0" dirty="0">
              <a:solidFill>
                <a:srgbClr val="000000"/>
              </a:solidFill>
              <a:effectLst/>
              <a:latin typeface="Times New Roman" panose="02020603050405020304" pitchFamily="18" charset="0"/>
            </a:endParaRPr>
          </a:p>
          <a:p>
            <a:pPr algn="l"/>
            <a:endParaRPr lang="en-US" b="0" i="0" dirty="0">
              <a:solidFill>
                <a:srgbClr val="000000"/>
              </a:solidFill>
              <a:effectLst/>
              <a:latin typeface="Times New Roman" panose="02020603050405020304" pitchFamily="18" charset="0"/>
            </a:endParaRPr>
          </a:p>
          <a:p>
            <a:endParaRPr lang="en-US" dirty="0"/>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14</a:t>
            </a:fld>
            <a:endParaRPr lang="en-US"/>
          </a:p>
        </p:txBody>
      </p:sp>
    </p:spTree>
    <p:extLst>
      <p:ext uri="{BB962C8B-B14F-4D97-AF65-F5344CB8AC3E}">
        <p14:creationId xmlns:p14="http://schemas.microsoft.com/office/powerpoint/2010/main" val="9143269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Thank you for your consideration and for listening to the feasibility plan presentation today. Please feel free to ask me any questions you may have. I believe this event concept has tremendous potential and I'm excited to discuss the opportunity further.</a:t>
            </a:r>
          </a:p>
          <a:p>
            <a:endParaRPr lang="en-US" dirty="0"/>
          </a:p>
        </p:txBody>
      </p:sp>
      <p:sp>
        <p:nvSpPr>
          <p:cNvPr id="4" name="Slide Number Placeholder 3"/>
          <p:cNvSpPr>
            <a:spLocks noGrp="1"/>
          </p:cNvSpPr>
          <p:nvPr>
            <p:ph type="sldNum" sz="quarter" idx="5"/>
          </p:nvPr>
        </p:nvSpPr>
        <p:spPr/>
        <p:txBody>
          <a:bodyPr/>
          <a:lstStyle/>
          <a:p>
            <a:fld id="{B905C136-B3E8-49CD-9D09-BBC18D3D207A}" type="slidenum">
              <a:rPr lang="en-US" smtClean="0"/>
              <a:t>15</a:t>
            </a:fld>
            <a:endParaRPr lang="en-US"/>
          </a:p>
        </p:txBody>
      </p:sp>
    </p:spTree>
    <p:extLst>
      <p:ext uri="{BB962C8B-B14F-4D97-AF65-F5344CB8AC3E}">
        <p14:creationId xmlns:p14="http://schemas.microsoft.com/office/powerpoint/2010/main" val="424132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5/7/2024</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6123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5/7/2024</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5426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5/7/2024</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2468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5/7/2024</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1206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5/7/2024</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3768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5/7/2024</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6881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5/7/2024</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128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5/7/2024</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3593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5/7/2024</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1054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5/7/2024</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7412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5/7/2024</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274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5/7/2024</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14701942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8A656C-0806-4677-A38B-DA5DF0F3C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Neon Coloured Gadgets">
            <a:extLst>
              <a:ext uri="{FF2B5EF4-FFF2-40B4-BE49-F238E27FC236}">
                <a16:creationId xmlns:a16="http://schemas.microsoft.com/office/drawing/2014/main" id="{EADFFCD2-2CE7-8211-2AE4-A6CB5249C830}"/>
              </a:ext>
            </a:extLst>
          </p:cNvPr>
          <p:cNvPicPr>
            <a:picLocks noChangeAspect="1"/>
          </p:cNvPicPr>
          <p:nvPr/>
        </p:nvPicPr>
        <p:blipFill rotWithShape="1">
          <a:blip r:embed="rId3">
            <a:alphaModFix amt="55000"/>
          </a:blip>
          <a:srcRect b="20775"/>
          <a:stretch/>
        </p:blipFill>
        <p:spPr>
          <a:xfrm>
            <a:off x="20" y="10"/>
            <a:ext cx="12191980" cy="6857990"/>
          </a:xfrm>
          <a:prstGeom prst="rect">
            <a:avLst/>
          </a:prstGeom>
        </p:spPr>
      </p:pic>
      <p:sp>
        <p:nvSpPr>
          <p:cNvPr id="11" name="Rectangle: Rounded Corners 10">
            <a:extLst>
              <a:ext uri="{FF2B5EF4-FFF2-40B4-BE49-F238E27FC236}">
                <a16:creationId xmlns:a16="http://schemas.microsoft.com/office/drawing/2014/main" id="{9BEF8C6D-8BB3-473A-9607-D7381CC5C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537" y="643467"/>
            <a:ext cx="5520995" cy="5215839"/>
          </a:xfrm>
          <a:prstGeom prst="roundRect">
            <a:avLst>
              <a:gd name="adj" fmla="val 265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A74110-763F-320F-6870-37F3FD43AF2F}"/>
              </a:ext>
            </a:extLst>
          </p:cNvPr>
          <p:cNvSpPr>
            <a:spLocks noGrp="1"/>
          </p:cNvSpPr>
          <p:nvPr>
            <p:ph type="ctrTitle"/>
          </p:nvPr>
        </p:nvSpPr>
        <p:spPr>
          <a:xfrm>
            <a:off x="6257047" y="795509"/>
            <a:ext cx="5037616" cy="3011340"/>
          </a:xfrm>
          <a:solidFill>
            <a:schemeClr val="accent1">
              <a:lumMod val="75000"/>
            </a:schemeClr>
          </a:solidFill>
        </p:spPr>
        <p:txBody>
          <a:bodyPr>
            <a:normAutofit/>
          </a:bodyPr>
          <a:lstStyle/>
          <a:p>
            <a:r>
              <a:rPr lang="en-US" sz="5100" dirty="0"/>
              <a:t>Title: Feasibility Plan for IHM Global eSports Event</a:t>
            </a:r>
          </a:p>
        </p:txBody>
      </p:sp>
      <p:sp>
        <p:nvSpPr>
          <p:cNvPr id="3" name="Subtitle 2">
            <a:extLst>
              <a:ext uri="{FF2B5EF4-FFF2-40B4-BE49-F238E27FC236}">
                <a16:creationId xmlns:a16="http://schemas.microsoft.com/office/drawing/2014/main" id="{A235FE46-43C0-F176-6B5C-25327A22BDD0}"/>
              </a:ext>
            </a:extLst>
          </p:cNvPr>
          <p:cNvSpPr>
            <a:spLocks noGrp="1"/>
          </p:cNvSpPr>
          <p:nvPr>
            <p:ph type="subTitle" idx="1"/>
          </p:nvPr>
        </p:nvSpPr>
        <p:spPr>
          <a:xfrm>
            <a:off x="6257047" y="3898924"/>
            <a:ext cx="5037616" cy="1777878"/>
          </a:xfrm>
          <a:solidFill>
            <a:schemeClr val="accent1">
              <a:lumMod val="75000"/>
            </a:schemeClr>
          </a:solidFill>
        </p:spPr>
        <p:txBody>
          <a:bodyPr>
            <a:normAutofit/>
          </a:bodyPr>
          <a:lstStyle/>
          <a:p>
            <a:r>
              <a:rPr lang="en-US" dirty="0"/>
              <a:t>Raquel Vazao</a:t>
            </a:r>
          </a:p>
          <a:p>
            <a:r>
              <a:rPr lang="en-US" dirty="0"/>
              <a:t>Student ID&lt;:2027266</a:t>
            </a:r>
          </a:p>
        </p:txBody>
      </p:sp>
      <p:sp>
        <p:nvSpPr>
          <p:cNvPr id="13" name="Arc 12">
            <a:extLst>
              <a:ext uri="{FF2B5EF4-FFF2-40B4-BE49-F238E27FC236}">
                <a16:creationId xmlns:a16="http://schemas.microsoft.com/office/drawing/2014/main" id="{DCFDFFB9-D302-4A05-A770-D33232254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6764" y="906791"/>
            <a:ext cx="2987899" cy="2987899"/>
          </a:xfrm>
          <a:prstGeom prst="arc">
            <a:avLst>
              <a:gd name="adj1" fmla="val 16200000"/>
              <a:gd name="adj2" fmla="val 114657"/>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7484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46270DE-6CC4-1503-E665-77DE6D4796CC}"/>
              </a:ext>
            </a:extLst>
          </p:cNvPr>
          <p:cNvPicPr>
            <a:picLocks noChangeAspect="1"/>
          </p:cNvPicPr>
          <p:nvPr/>
        </p:nvPicPr>
        <p:blipFill rotWithShape="1">
          <a:blip r:embed="rId3">
            <a:alphaModFix amt="35000"/>
          </a:blip>
          <a:srcRect l="123" r="1" b="1"/>
          <a:stretch/>
        </p:blipFill>
        <p:spPr>
          <a:xfrm>
            <a:off x="20" y="-8467"/>
            <a:ext cx="12191980" cy="6866467"/>
          </a:xfrm>
          <a:prstGeom prst="rect">
            <a:avLst/>
          </a:prstGeom>
        </p:spPr>
      </p:pic>
      <p:sp>
        <p:nvSpPr>
          <p:cNvPr id="2" name="Title 1">
            <a:extLst>
              <a:ext uri="{FF2B5EF4-FFF2-40B4-BE49-F238E27FC236}">
                <a16:creationId xmlns:a16="http://schemas.microsoft.com/office/drawing/2014/main" id="{E5BFF433-BC2F-9A03-A830-9926999CB53D}"/>
              </a:ext>
            </a:extLst>
          </p:cNvPr>
          <p:cNvSpPr>
            <a:spLocks noGrp="1"/>
          </p:cNvSpPr>
          <p:nvPr>
            <p:ph type="title"/>
          </p:nvPr>
        </p:nvSpPr>
        <p:spPr>
          <a:xfrm>
            <a:off x="686834" y="591344"/>
            <a:ext cx="3200400" cy="5585619"/>
          </a:xfrm>
        </p:spPr>
        <p:txBody>
          <a:bodyPr>
            <a:normAutofit/>
          </a:bodyPr>
          <a:lstStyle/>
          <a:p>
            <a:r>
              <a:rPr lang="en-US">
                <a:solidFill>
                  <a:srgbClr val="FFFFFF"/>
                </a:solidFill>
              </a:rPr>
              <a:t>Event Name and Theme</a:t>
            </a:r>
          </a:p>
        </p:txBody>
      </p:sp>
      <p:sp>
        <p:nvSpPr>
          <p:cNvPr id="3" name="Content Placeholder 2">
            <a:extLst>
              <a:ext uri="{FF2B5EF4-FFF2-40B4-BE49-F238E27FC236}">
                <a16:creationId xmlns:a16="http://schemas.microsoft.com/office/drawing/2014/main" id="{A1AD2B60-4DB8-876F-911E-4E9546BDFD13}"/>
              </a:ext>
            </a:extLst>
          </p:cNvPr>
          <p:cNvSpPr>
            <a:spLocks noGrp="1"/>
          </p:cNvSpPr>
          <p:nvPr>
            <p:ph idx="1"/>
          </p:nvPr>
        </p:nvSpPr>
        <p:spPr>
          <a:xfrm>
            <a:off x="4447308" y="591344"/>
            <a:ext cx="6906491" cy="5585619"/>
          </a:xfrm>
        </p:spPr>
        <p:txBody>
          <a:bodyPr anchor="ctr">
            <a:normAutofit/>
          </a:bodyPr>
          <a:lstStyle/>
          <a:p>
            <a:r>
              <a:rPr lang="en-US" dirty="0">
                <a:solidFill>
                  <a:srgbClr val="FFFFFF"/>
                </a:solidFill>
              </a:rPr>
              <a:t>Event Name: IHM Global eSports Championships</a:t>
            </a:r>
          </a:p>
          <a:p>
            <a:r>
              <a:rPr lang="en-US" dirty="0">
                <a:solidFill>
                  <a:srgbClr val="FFFFFF"/>
                </a:solidFill>
              </a:rPr>
              <a:t>Theme: Exploring the Growing Intersection of Hospitality and Gaming</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9698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A3F9DB-B144-47A4-9DB2-706C3908B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3D9A74CD-249A-437B-A289-413676038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raph on document with pen">
            <a:extLst>
              <a:ext uri="{FF2B5EF4-FFF2-40B4-BE49-F238E27FC236}">
                <a16:creationId xmlns:a16="http://schemas.microsoft.com/office/drawing/2014/main" id="{5C52ABAD-6D80-A6CA-5036-5C4B4BAE91E3}"/>
              </a:ext>
            </a:extLst>
          </p:cNvPr>
          <p:cNvPicPr>
            <a:picLocks noChangeAspect="1"/>
          </p:cNvPicPr>
          <p:nvPr/>
        </p:nvPicPr>
        <p:blipFill rotWithShape="1">
          <a:blip r:embed="rId3">
            <a:alphaModFix amt="35000"/>
          </a:blip>
          <a:srcRect t="1510" b="14220"/>
          <a:stretch/>
        </p:blipFill>
        <p:spPr>
          <a:xfrm>
            <a:off x="20" y="10"/>
            <a:ext cx="12191980" cy="6857990"/>
          </a:xfrm>
          <a:prstGeom prst="rect">
            <a:avLst/>
          </a:prstGeom>
        </p:spPr>
      </p:pic>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BC7D42-C650-D286-A5CB-3088219150CB}"/>
              </a:ext>
            </a:extLst>
          </p:cNvPr>
          <p:cNvSpPr>
            <a:spLocks noGrp="1"/>
          </p:cNvSpPr>
          <p:nvPr>
            <p:ph type="title"/>
          </p:nvPr>
        </p:nvSpPr>
        <p:spPr>
          <a:xfrm>
            <a:off x="1171074" y="1396686"/>
            <a:ext cx="3240506" cy="4064628"/>
          </a:xfrm>
        </p:spPr>
        <p:txBody>
          <a:bodyPr>
            <a:normAutofit/>
          </a:bodyPr>
          <a:lstStyle/>
          <a:p>
            <a:r>
              <a:rPr lang="en-US" dirty="0"/>
              <a:t>Target Market and Demand</a:t>
            </a:r>
          </a:p>
        </p:txBody>
      </p:sp>
      <p:sp>
        <p:nvSpPr>
          <p:cNvPr id="3" name="Content Placeholder 2">
            <a:extLst>
              <a:ext uri="{FF2B5EF4-FFF2-40B4-BE49-F238E27FC236}">
                <a16:creationId xmlns:a16="http://schemas.microsoft.com/office/drawing/2014/main" id="{9FA64458-0493-6C30-81BA-E994586B29A3}"/>
              </a:ext>
            </a:extLst>
          </p:cNvPr>
          <p:cNvSpPr>
            <a:spLocks noGrp="1"/>
          </p:cNvSpPr>
          <p:nvPr>
            <p:ph idx="1"/>
          </p:nvPr>
        </p:nvSpPr>
        <p:spPr>
          <a:xfrm>
            <a:off x="5370153" y="1526033"/>
            <a:ext cx="5536397" cy="3935281"/>
          </a:xfrm>
        </p:spPr>
        <p:txBody>
          <a:bodyPr>
            <a:normAutofit/>
          </a:bodyPr>
          <a:lstStyle/>
          <a:p>
            <a:r>
              <a:rPr lang="en-US" sz="2600" dirty="0">
                <a:solidFill>
                  <a:srgbClr val="FFFFFF"/>
                </a:solidFill>
              </a:rPr>
              <a:t>The target market is 18-35 year olds interested in competitive gaming and the associated industries (Tompkins, 2022).</a:t>
            </a:r>
          </a:p>
          <a:p>
            <a:r>
              <a:rPr lang="en-US" sz="2600" dirty="0">
                <a:solidFill>
                  <a:srgbClr val="FFFFFF"/>
                </a:solidFill>
              </a:rPr>
              <a:t>Recent surveys show over 50% of this demographic attends 1+ eSports events annually. With no other major event planned for Q3 2024 in Europe, demand is high (Kangas and </a:t>
            </a:r>
            <a:r>
              <a:rPr lang="en-US" sz="2600" dirty="0" err="1">
                <a:solidFill>
                  <a:srgbClr val="FFFFFF"/>
                </a:solidFill>
              </a:rPr>
              <a:t>Suomalainen</a:t>
            </a:r>
            <a:r>
              <a:rPr lang="en-US" sz="2600" dirty="0">
                <a:solidFill>
                  <a:srgbClr val="FFFFFF"/>
                </a:solidFill>
              </a:rPr>
              <a:t>, 2021).</a:t>
            </a:r>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5780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032D8B87-88DA-4E9C-B676-B10D70EA5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Large skydiving group mid-air">
            <a:extLst>
              <a:ext uri="{FF2B5EF4-FFF2-40B4-BE49-F238E27FC236}">
                <a16:creationId xmlns:a16="http://schemas.microsoft.com/office/drawing/2014/main" id="{30EA0CD5-18FE-2D3B-36EB-588AD1FBE78D}"/>
              </a:ext>
            </a:extLst>
          </p:cNvPr>
          <p:cNvPicPr>
            <a:picLocks noChangeAspect="1"/>
          </p:cNvPicPr>
          <p:nvPr/>
        </p:nvPicPr>
        <p:blipFill rotWithShape="1">
          <a:blip r:embed="rId3">
            <a:alphaModFix amt="35000"/>
          </a:blip>
          <a:srcRect t="11518" b="3792"/>
          <a:stretch/>
        </p:blipFill>
        <p:spPr>
          <a:xfrm>
            <a:off x="20" y="-8466"/>
            <a:ext cx="12191980" cy="6866466"/>
          </a:xfrm>
          <a:prstGeom prst="rect">
            <a:avLst/>
          </a:prstGeom>
        </p:spPr>
      </p:pic>
      <p:sp>
        <p:nvSpPr>
          <p:cNvPr id="2" name="Title 1">
            <a:extLst>
              <a:ext uri="{FF2B5EF4-FFF2-40B4-BE49-F238E27FC236}">
                <a16:creationId xmlns:a16="http://schemas.microsoft.com/office/drawing/2014/main" id="{B08FCACE-DA16-AFB7-6C00-E118BD3ADF2A}"/>
              </a:ext>
            </a:extLst>
          </p:cNvPr>
          <p:cNvSpPr>
            <a:spLocks noGrp="1"/>
          </p:cNvSpPr>
          <p:nvPr>
            <p:ph type="title"/>
          </p:nvPr>
        </p:nvSpPr>
        <p:spPr>
          <a:xfrm>
            <a:off x="838200" y="365125"/>
            <a:ext cx="10515600" cy="1325563"/>
          </a:xfrm>
        </p:spPr>
        <p:txBody>
          <a:bodyPr>
            <a:normAutofit/>
          </a:bodyPr>
          <a:lstStyle/>
          <a:p>
            <a:r>
              <a:rPr lang="en-US">
                <a:solidFill>
                  <a:srgbClr val="FFFFFF"/>
                </a:solidFill>
              </a:rPr>
              <a:t>Competition Analysis</a:t>
            </a:r>
          </a:p>
        </p:txBody>
      </p:sp>
      <p:sp>
        <p:nvSpPr>
          <p:cNvPr id="3" name="Content Placeholder 2">
            <a:extLst>
              <a:ext uri="{FF2B5EF4-FFF2-40B4-BE49-F238E27FC236}">
                <a16:creationId xmlns:a16="http://schemas.microsoft.com/office/drawing/2014/main" id="{CDB95C6E-CB93-694B-D708-D8E8E11EAF08}"/>
              </a:ext>
            </a:extLst>
          </p:cNvPr>
          <p:cNvSpPr>
            <a:spLocks noGrp="1"/>
          </p:cNvSpPr>
          <p:nvPr>
            <p:ph idx="1"/>
          </p:nvPr>
        </p:nvSpPr>
        <p:spPr>
          <a:xfrm>
            <a:off x="838200" y="1825625"/>
            <a:ext cx="10515600" cy="3859742"/>
          </a:xfrm>
        </p:spPr>
        <p:txBody>
          <a:bodyPr>
            <a:normAutofit/>
          </a:bodyPr>
          <a:lstStyle/>
          <a:p>
            <a:r>
              <a:rPr lang="en-US" dirty="0">
                <a:solidFill>
                  <a:srgbClr val="FFFFFF"/>
                </a:solidFill>
              </a:rPr>
              <a:t>Established industry conferences like E3 and </a:t>
            </a:r>
            <a:r>
              <a:rPr lang="en-US" dirty="0" err="1">
                <a:solidFill>
                  <a:srgbClr val="FFFFFF"/>
                </a:solidFill>
              </a:rPr>
              <a:t>Dreamhack</a:t>
            </a:r>
            <a:r>
              <a:rPr lang="en-US" dirty="0">
                <a:solidFill>
                  <a:srgbClr val="FFFFFF"/>
                </a:solidFill>
              </a:rPr>
              <a:t> are the main competition (</a:t>
            </a:r>
            <a:r>
              <a:rPr lang="en-US" dirty="0" err="1">
                <a:solidFill>
                  <a:srgbClr val="FFFFFF"/>
                </a:solidFill>
              </a:rPr>
              <a:t>Mariia</a:t>
            </a:r>
            <a:r>
              <a:rPr lang="en-US" dirty="0">
                <a:solidFill>
                  <a:srgbClr val="FFFFFF"/>
                </a:solidFill>
              </a:rPr>
              <a:t> </a:t>
            </a:r>
            <a:r>
              <a:rPr lang="en-US" dirty="0" err="1">
                <a:solidFill>
                  <a:srgbClr val="FFFFFF"/>
                </a:solidFill>
              </a:rPr>
              <a:t>Yuzyk</a:t>
            </a:r>
            <a:r>
              <a:rPr lang="en-US" dirty="0">
                <a:solidFill>
                  <a:srgbClr val="FFFFFF"/>
                </a:solidFill>
              </a:rPr>
              <a:t> and </a:t>
            </a:r>
            <a:r>
              <a:rPr lang="en-US" dirty="0" err="1">
                <a:solidFill>
                  <a:srgbClr val="FFFFFF"/>
                </a:solidFill>
              </a:rPr>
              <a:t>Seidner</a:t>
            </a:r>
            <a:r>
              <a:rPr lang="en-US" dirty="0">
                <a:solidFill>
                  <a:srgbClr val="FFFFFF"/>
                </a:solidFill>
              </a:rPr>
              <a:t>, 2022).</a:t>
            </a:r>
          </a:p>
          <a:p>
            <a:r>
              <a:rPr lang="en-US" dirty="0">
                <a:solidFill>
                  <a:srgbClr val="FFFFFF"/>
                </a:solidFill>
              </a:rPr>
              <a:t>However, their content focuses less on the gaming-hospitality intersection</a:t>
            </a:r>
          </a:p>
          <a:p>
            <a:pPr marL="0" indent="0">
              <a:buNone/>
            </a:pPr>
            <a:r>
              <a:rPr lang="en-US" dirty="0">
                <a:solidFill>
                  <a:srgbClr val="FFFFFF"/>
                </a:solidFill>
              </a:rPr>
              <a:t>Our event differentiates by having:</a:t>
            </a:r>
          </a:p>
          <a:p>
            <a:r>
              <a:rPr lang="en-US" dirty="0">
                <a:solidFill>
                  <a:srgbClr val="FFFFFF"/>
                </a:solidFill>
              </a:rPr>
              <a:t>A dedicated lounge exploring partnership opportunities</a:t>
            </a:r>
          </a:p>
          <a:p>
            <a:r>
              <a:rPr lang="en-US" dirty="0">
                <a:solidFill>
                  <a:srgbClr val="FFFFFF"/>
                </a:solidFill>
              </a:rPr>
              <a:t>A seminar track on in-game ordering and event venue partnerships</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1779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B96FF-12A6-261E-5892-7A265791AC9E}"/>
              </a:ext>
            </a:extLst>
          </p:cNvPr>
          <p:cNvSpPr>
            <a:spLocks noGrp="1"/>
          </p:cNvSpPr>
          <p:nvPr>
            <p:ph type="title"/>
          </p:nvPr>
        </p:nvSpPr>
        <p:spPr/>
        <p:txBody>
          <a:bodyPr/>
          <a:lstStyle/>
          <a:p>
            <a:r>
              <a:rPr lang="en-US" dirty="0"/>
              <a:t>Supply Chain Partners</a:t>
            </a:r>
          </a:p>
        </p:txBody>
      </p:sp>
      <p:graphicFrame>
        <p:nvGraphicFramePr>
          <p:cNvPr id="5" name="Content Placeholder 2">
            <a:extLst>
              <a:ext uri="{FF2B5EF4-FFF2-40B4-BE49-F238E27FC236}">
                <a16:creationId xmlns:a16="http://schemas.microsoft.com/office/drawing/2014/main" id="{B68138A0-EE20-BA30-3663-35A9E04933FD}"/>
              </a:ext>
            </a:extLst>
          </p:cNvPr>
          <p:cNvGraphicFramePr>
            <a:graphicFrameLocks noGrp="1"/>
          </p:cNvGraphicFramePr>
          <p:nvPr>
            <p:ph idx="1"/>
          </p:nvPr>
        </p:nvGraphicFramePr>
        <p:xfrm>
          <a:off x="838200" y="1825625"/>
          <a:ext cx="10515600" cy="38597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5159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a:extLst>
              <a:ext uri="{FF2B5EF4-FFF2-40B4-BE49-F238E27FC236}">
                <a16:creationId xmlns:a16="http://schemas.microsoft.com/office/drawing/2014/main" id="{D3F3A98B-FC65-4638-942D-043D90701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descr="Calendar on table">
            <a:extLst>
              <a:ext uri="{FF2B5EF4-FFF2-40B4-BE49-F238E27FC236}">
                <a16:creationId xmlns:a16="http://schemas.microsoft.com/office/drawing/2014/main" id="{AF700EBC-66D4-73DF-7535-8D7C90C31CE6}"/>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AB5FF3-E99C-355D-D115-7008C49F28C2}"/>
              </a:ext>
            </a:extLst>
          </p:cNvPr>
          <p:cNvSpPr>
            <a:spLocks noGrp="1"/>
          </p:cNvSpPr>
          <p:nvPr>
            <p:ph type="title"/>
          </p:nvPr>
        </p:nvSpPr>
        <p:spPr>
          <a:xfrm>
            <a:off x="7474281" y="1396686"/>
            <a:ext cx="3240506" cy="4064628"/>
          </a:xfrm>
        </p:spPr>
        <p:txBody>
          <a:bodyPr>
            <a:normAutofit/>
          </a:bodyPr>
          <a:lstStyle/>
          <a:p>
            <a:r>
              <a:rPr lang="en-US"/>
              <a:t>Overview Event Schedule and Programming</a:t>
            </a:r>
            <a:endParaRPr lang="en-US" dirty="0"/>
          </a:p>
        </p:txBody>
      </p:sp>
      <p:sp>
        <p:nvSpPr>
          <p:cNvPr id="3" name="Content Placeholder 2">
            <a:extLst>
              <a:ext uri="{FF2B5EF4-FFF2-40B4-BE49-F238E27FC236}">
                <a16:creationId xmlns:a16="http://schemas.microsoft.com/office/drawing/2014/main" id="{F26D3364-04B9-05E7-D356-13469039D8EE}"/>
              </a:ext>
            </a:extLst>
          </p:cNvPr>
          <p:cNvSpPr>
            <a:spLocks noGrp="1"/>
          </p:cNvSpPr>
          <p:nvPr>
            <p:ph idx="1"/>
          </p:nvPr>
        </p:nvSpPr>
        <p:spPr>
          <a:xfrm>
            <a:off x="838200" y="1461360"/>
            <a:ext cx="5536397" cy="3935281"/>
          </a:xfrm>
        </p:spPr>
        <p:txBody>
          <a:bodyPr>
            <a:normAutofit/>
          </a:bodyPr>
          <a:lstStyle/>
          <a:p>
            <a:pPr marL="0" indent="0">
              <a:buNone/>
            </a:pPr>
            <a:r>
              <a:rPr lang="en-US" sz="2200">
                <a:solidFill>
                  <a:srgbClr val="FFFFFF"/>
                </a:solidFill>
              </a:rPr>
              <a:t>3-day event schedule:</a:t>
            </a:r>
          </a:p>
          <a:p>
            <a:r>
              <a:rPr lang="en-US" sz="2200">
                <a:solidFill>
                  <a:srgbClr val="FFFFFF"/>
                </a:solidFill>
              </a:rPr>
              <a:t>Day 1: Opening ceremony</a:t>
            </a:r>
          </a:p>
          <a:p>
            <a:r>
              <a:rPr lang="en-US" sz="2200">
                <a:solidFill>
                  <a:srgbClr val="FFFFFF"/>
                </a:solidFill>
              </a:rPr>
              <a:t>Days 2-3: Group stage matches</a:t>
            </a:r>
          </a:p>
          <a:p>
            <a:r>
              <a:rPr lang="en-US" sz="2200">
                <a:solidFill>
                  <a:srgbClr val="FFFFFF"/>
                </a:solidFill>
              </a:rPr>
              <a:t>Day 3: Live finals</a:t>
            </a:r>
          </a:p>
          <a:p>
            <a:pPr marL="0" indent="0">
              <a:buNone/>
            </a:pPr>
            <a:r>
              <a:rPr lang="en-US" sz="2200">
                <a:solidFill>
                  <a:srgbClr val="FFFFFF"/>
                </a:solidFill>
              </a:rPr>
              <a:t>Show floor activities:</a:t>
            </a:r>
          </a:p>
          <a:p>
            <a:r>
              <a:rPr lang="en-US" sz="2200">
                <a:solidFill>
                  <a:srgbClr val="FFFFFF"/>
                </a:solidFill>
              </a:rPr>
              <a:t>Networking spaces</a:t>
            </a:r>
          </a:p>
          <a:p>
            <a:r>
              <a:rPr lang="en-US" sz="2200">
                <a:solidFill>
                  <a:srgbClr val="FFFFFF"/>
                </a:solidFill>
              </a:rPr>
              <a:t>Seminars/workshops</a:t>
            </a:r>
          </a:p>
          <a:p>
            <a:r>
              <a:rPr lang="en-US" sz="2200">
                <a:solidFill>
                  <a:srgbClr val="FFFFFF"/>
                </a:solidFill>
              </a:rPr>
              <a:t>Evening social activities to encourage networking</a:t>
            </a: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2035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032D8B87-88DA-4E9C-B676-B10D70EA5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Buildings and reflections">
            <a:extLst>
              <a:ext uri="{FF2B5EF4-FFF2-40B4-BE49-F238E27FC236}">
                <a16:creationId xmlns:a16="http://schemas.microsoft.com/office/drawing/2014/main" id="{14E976D2-C6B1-BE2E-74BC-6A5FBB43F3E3}"/>
              </a:ext>
            </a:extLst>
          </p:cNvPr>
          <p:cNvPicPr>
            <a:picLocks noChangeAspect="1"/>
          </p:cNvPicPr>
          <p:nvPr/>
        </p:nvPicPr>
        <p:blipFill rotWithShape="1">
          <a:blip r:embed="rId3">
            <a:alphaModFix amt="35000"/>
          </a:blip>
          <a:srcRect t="9475" b="6152"/>
          <a:stretch/>
        </p:blipFill>
        <p:spPr>
          <a:xfrm>
            <a:off x="20" y="-8466"/>
            <a:ext cx="12191980" cy="6866466"/>
          </a:xfrm>
          <a:prstGeom prst="rect">
            <a:avLst/>
          </a:prstGeom>
        </p:spPr>
      </p:pic>
      <p:sp>
        <p:nvSpPr>
          <p:cNvPr id="2" name="Title 1">
            <a:extLst>
              <a:ext uri="{FF2B5EF4-FFF2-40B4-BE49-F238E27FC236}">
                <a16:creationId xmlns:a16="http://schemas.microsoft.com/office/drawing/2014/main" id="{8E068053-AD3A-355E-4811-B800AC67B88D}"/>
              </a:ext>
            </a:extLst>
          </p:cNvPr>
          <p:cNvSpPr>
            <a:spLocks noGrp="1"/>
          </p:cNvSpPr>
          <p:nvPr>
            <p:ph type="title"/>
          </p:nvPr>
        </p:nvSpPr>
        <p:spPr>
          <a:xfrm>
            <a:off x="838200" y="365125"/>
            <a:ext cx="10515600" cy="1325563"/>
          </a:xfrm>
        </p:spPr>
        <p:txBody>
          <a:bodyPr>
            <a:normAutofit/>
          </a:bodyPr>
          <a:lstStyle/>
          <a:p>
            <a:r>
              <a:rPr lang="en-US">
                <a:solidFill>
                  <a:srgbClr val="FFFFFF"/>
                </a:solidFill>
              </a:rPr>
              <a:t>Proposed Venue Options</a:t>
            </a:r>
          </a:p>
        </p:txBody>
      </p:sp>
      <p:sp>
        <p:nvSpPr>
          <p:cNvPr id="3" name="Content Placeholder 2">
            <a:extLst>
              <a:ext uri="{FF2B5EF4-FFF2-40B4-BE49-F238E27FC236}">
                <a16:creationId xmlns:a16="http://schemas.microsoft.com/office/drawing/2014/main" id="{B4814F1C-7F6E-1A56-D2CC-F68C262BB7DC}"/>
              </a:ext>
            </a:extLst>
          </p:cNvPr>
          <p:cNvSpPr>
            <a:spLocks noGrp="1"/>
          </p:cNvSpPr>
          <p:nvPr>
            <p:ph idx="1"/>
          </p:nvPr>
        </p:nvSpPr>
        <p:spPr>
          <a:xfrm>
            <a:off x="916858" y="1776463"/>
            <a:ext cx="10515600" cy="3859742"/>
          </a:xfrm>
        </p:spPr>
        <p:txBody>
          <a:bodyPr>
            <a:normAutofit/>
          </a:bodyPr>
          <a:lstStyle/>
          <a:p>
            <a:pPr marL="0" indent="0">
              <a:buNone/>
            </a:pPr>
            <a:r>
              <a:rPr lang="en-US" sz="2200" dirty="0">
                <a:solidFill>
                  <a:srgbClr val="FFFFFF"/>
                </a:solidFill>
              </a:rPr>
              <a:t>Proposed venue: London Excel</a:t>
            </a:r>
          </a:p>
          <a:p>
            <a:pPr marL="0" indent="0">
              <a:buNone/>
            </a:pPr>
            <a:r>
              <a:rPr lang="en-US" sz="2200" dirty="0">
                <a:solidFill>
                  <a:srgbClr val="FFFFFF"/>
                </a:solidFill>
              </a:rPr>
              <a:t>Benefits:</a:t>
            </a:r>
          </a:p>
          <a:p>
            <a:r>
              <a:rPr lang="en-US" sz="2200" dirty="0">
                <a:solidFill>
                  <a:srgbClr val="FFFFFF"/>
                </a:solidFill>
              </a:rPr>
              <a:t>55,000 sqm of space</a:t>
            </a:r>
          </a:p>
          <a:p>
            <a:r>
              <a:rPr lang="en-US" sz="2200" dirty="0">
                <a:solidFill>
                  <a:srgbClr val="FFFFFF"/>
                </a:solidFill>
              </a:rPr>
              <a:t>Capacity for 20,000 daily</a:t>
            </a:r>
          </a:p>
          <a:p>
            <a:r>
              <a:rPr lang="en-US" sz="2200" dirty="0">
                <a:solidFill>
                  <a:srgbClr val="FFFFFF"/>
                </a:solidFill>
              </a:rPr>
              <a:t>Experience hosting major eSports events</a:t>
            </a:r>
          </a:p>
          <a:p>
            <a:pPr marL="0" indent="0">
              <a:buNone/>
            </a:pPr>
            <a:r>
              <a:rPr lang="en-US" sz="2200" dirty="0">
                <a:solidFill>
                  <a:srgbClr val="FFFFFF"/>
                </a:solidFill>
              </a:rPr>
              <a:t>Cost estimates indicate availability across a September weekend In-house setup of:</a:t>
            </a:r>
          </a:p>
          <a:p>
            <a:r>
              <a:rPr lang="en-US" sz="2200" dirty="0">
                <a:solidFill>
                  <a:srgbClr val="FFFFFF"/>
                </a:solidFill>
              </a:rPr>
              <a:t>Integrated tech setup</a:t>
            </a:r>
          </a:p>
          <a:p>
            <a:r>
              <a:rPr lang="en-US" sz="2200" dirty="0">
                <a:solidFill>
                  <a:srgbClr val="FFFFFF"/>
                </a:solidFill>
              </a:rPr>
              <a:t>Perimeter security</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8044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A3F9DB-B144-47A4-9DB2-706C3908B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3D9A74CD-249A-437B-A289-413676038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3D box skeletons">
            <a:extLst>
              <a:ext uri="{FF2B5EF4-FFF2-40B4-BE49-F238E27FC236}">
                <a16:creationId xmlns:a16="http://schemas.microsoft.com/office/drawing/2014/main" id="{D14AF5EA-8C1B-53E0-06D6-577C96273534}"/>
              </a:ext>
            </a:extLst>
          </p:cNvPr>
          <p:cNvPicPr>
            <a:picLocks noChangeAspect="1"/>
          </p:cNvPicPr>
          <p:nvPr/>
        </p:nvPicPr>
        <p:blipFill rotWithShape="1">
          <a:blip r:embed="rId3">
            <a:alphaModFix amt="35000"/>
          </a:blip>
          <a:srcRect t="8372" b="7358"/>
          <a:stretch/>
        </p:blipFill>
        <p:spPr>
          <a:xfrm>
            <a:off x="20" y="10"/>
            <a:ext cx="12191980" cy="6857990"/>
          </a:xfrm>
          <a:prstGeom prst="rect">
            <a:avLst/>
          </a:prstGeom>
        </p:spPr>
      </p:pic>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289D86-6B12-5BDA-2306-D7D2DF4DA4C4}"/>
              </a:ext>
            </a:extLst>
          </p:cNvPr>
          <p:cNvSpPr>
            <a:spLocks noGrp="1"/>
          </p:cNvSpPr>
          <p:nvPr>
            <p:ph type="title"/>
          </p:nvPr>
        </p:nvSpPr>
        <p:spPr>
          <a:xfrm>
            <a:off x="1171074" y="1396686"/>
            <a:ext cx="3240506" cy="4064628"/>
          </a:xfrm>
        </p:spPr>
        <p:txBody>
          <a:bodyPr>
            <a:normAutofit/>
          </a:bodyPr>
          <a:lstStyle/>
          <a:p>
            <a:r>
              <a:rPr lang="en-US" dirty="0"/>
              <a:t>Staffing Requirements</a:t>
            </a:r>
          </a:p>
        </p:txBody>
      </p:sp>
      <p:sp>
        <p:nvSpPr>
          <p:cNvPr id="3" name="Content Placeholder 2">
            <a:extLst>
              <a:ext uri="{FF2B5EF4-FFF2-40B4-BE49-F238E27FC236}">
                <a16:creationId xmlns:a16="http://schemas.microsoft.com/office/drawing/2014/main" id="{A6C501C3-5B01-8C16-1E77-260BBA2BE622}"/>
              </a:ext>
            </a:extLst>
          </p:cNvPr>
          <p:cNvSpPr>
            <a:spLocks noGrp="1"/>
          </p:cNvSpPr>
          <p:nvPr>
            <p:ph idx="1"/>
          </p:nvPr>
        </p:nvSpPr>
        <p:spPr>
          <a:xfrm>
            <a:off x="5370153" y="1526033"/>
            <a:ext cx="5536397" cy="3935281"/>
          </a:xfrm>
        </p:spPr>
        <p:txBody>
          <a:bodyPr>
            <a:normAutofit/>
          </a:bodyPr>
          <a:lstStyle/>
          <a:p>
            <a:pPr marL="0" indent="0">
              <a:buNone/>
            </a:pPr>
            <a:r>
              <a:rPr lang="en-US" sz="2200" dirty="0">
                <a:solidFill>
                  <a:srgbClr val="FFFFFF"/>
                </a:solidFill>
              </a:rPr>
              <a:t>Over 150 staff required across roles like:</a:t>
            </a:r>
          </a:p>
          <a:p>
            <a:r>
              <a:rPr lang="en-US" sz="2200" dirty="0">
                <a:solidFill>
                  <a:srgbClr val="FFFFFF"/>
                </a:solidFill>
              </a:rPr>
              <a:t>Event management</a:t>
            </a:r>
          </a:p>
          <a:p>
            <a:r>
              <a:rPr lang="en-US" sz="2200" dirty="0">
                <a:solidFill>
                  <a:srgbClr val="FFFFFF"/>
                </a:solidFill>
              </a:rPr>
              <a:t>Spectator services</a:t>
            </a:r>
          </a:p>
          <a:p>
            <a:r>
              <a:rPr lang="en-US" sz="2200" dirty="0">
                <a:solidFill>
                  <a:srgbClr val="FFFFFF"/>
                </a:solidFill>
              </a:rPr>
              <a:t>Medical support</a:t>
            </a:r>
          </a:p>
          <a:p>
            <a:r>
              <a:rPr lang="en-US" sz="2200" dirty="0">
                <a:solidFill>
                  <a:srgbClr val="FFFFFF"/>
                </a:solidFill>
              </a:rPr>
              <a:t>Broadcast/streaming</a:t>
            </a:r>
          </a:p>
          <a:p>
            <a:r>
              <a:rPr lang="en-US" sz="2200" dirty="0">
                <a:solidFill>
                  <a:srgbClr val="FFFFFF"/>
                </a:solidFill>
              </a:rPr>
              <a:t>Venue operations</a:t>
            </a:r>
          </a:p>
          <a:p>
            <a:r>
              <a:rPr lang="en-US" sz="2200" dirty="0">
                <a:solidFill>
                  <a:srgbClr val="FFFFFF"/>
                </a:solidFill>
              </a:rPr>
              <a:t>Security</a:t>
            </a:r>
          </a:p>
          <a:p>
            <a:pPr marL="0" indent="0">
              <a:buNone/>
            </a:pPr>
            <a:r>
              <a:rPr lang="en-US" sz="2200" dirty="0">
                <a:solidFill>
                  <a:srgbClr val="FFFFFF"/>
                </a:solidFill>
              </a:rPr>
              <a:t>Outsourcing large elements to specialists ensures quality</a:t>
            </a:r>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0003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032D8B87-88DA-4E9C-B676-B10D70EA5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Office building overlayed with stock market graphs">
            <a:extLst>
              <a:ext uri="{FF2B5EF4-FFF2-40B4-BE49-F238E27FC236}">
                <a16:creationId xmlns:a16="http://schemas.microsoft.com/office/drawing/2014/main" id="{5710B192-9922-BB49-D09D-8D02C6B23BBB}"/>
              </a:ext>
            </a:extLst>
          </p:cNvPr>
          <p:cNvPicPr>
            <a:picLocks noChangeAspect="1"/>
          </p:cNvPicPr>
          <p:nvPr/>
        </p:nvPicPr>
        <p:blipFill rotWithShape="1">
          <a:blip r:embed="rId3">
            <a:alphaModFix amt="35000"/>
          </a:blip>
          <a:srcRect t="14396" b="913"/>
          <a:stretch/>
        </p:blipFill>
        <p:spPr>
          <a:xfrm>
            <a:off x="20" y="-8466"/>
            <a:ext cx="12191980" cy="6866466"/>
          </a:xfrm>
          <a:prstGeom prst="rect">
            <a:avLst/>
          </a:prstGeom>
        </p:spPr>
      </p:pic>
      <p:sp>
        <p:nvSpPr>
          <p:cNvPr id="2" name="Title 1">
            <a:extLst>
              <a:ext uri="{FF2B5EF4-FFF2-40B4-BE49-F238E27FC236}">
                <a16:creationId xmlns:a16="http://schemas.microsoft.com/office/drawing/2014/main" id="{12AF4930-06A8-9153-B40E-875804654186}"/>
              </a:ext>
            </a:extLst>
          </p:cNvPr>
          <p:cNvSpPr>
            <a:spLocks noGrp="1"/>
          </p:cNvSpPr>
          <p:nvPr>
            <p:ph type="title"/>
          </p:nvPr>
        </p:nvSpPr>
        <p:spPr>
          <a:xfrm>
            <a:off x="838200" y="365125"/>
            <a:ext cx="10515600" cy="1325563"/>
          </a:xfrm>
        </p:spPr>
        <p:txBody>
          <a:bodyPr>
            <a:normAutofit/>
          </a:bodyPr>
          <a:lstStyle/>
          <a:p>
            <a:r>
              <a:rPr lang="en-US">
                <a:solidFill>
                  <a:srgbClr val="FFFFFF"/>
                </a:solidFill>
              </a:rPr>
              <a:t>Budget breakdown - Estimated Costs</a:t>
            </a:r>
          </a:p>
        </p:txBody>
      </p:sp>
      <p:sp>
        <p:nvSpPr>
          <p:cNvPr id="3" name="Content Placeholder 2">
            <a:extLst>
              <a:ext uri="{FF2B5EF4-FFF2-40B4-BE49-F238E27FC236}">
                <a16:creationId xmlns:a16="http://schemas.microsoft.com/office/drawing/2014/main" id="{A0EA29FD-6AD1-646F-CD10-120A4A16E826}"/>
              </a:ext>
            </a:extLst>
          </p:cNvPr>
          <p:cNvSpPr>
            <a:spLocks noGrp="1"/>
          </p:cNvSpPr>
          <p:nvPr>
            <p:ph idx="1"/>
          </p:nvPr>
        </p:nvSpPr>
        <p:spPr>
          <a:xfrm>
            <a:off x="838200" y="1825625"/>
            <a:ext cx="10515600" cy="3859742"/>
          </a:xfrm>
        </p:spPr>
        <p:txBody>
          <a:bodyPr>
            <a:normAutofit/>
          </a:bodyPr>
          <a:lstStyle/>
          <a:p>
            <a:r>
              <a:rPr lang="en-US" dirty="0">
                <a:solidFill>
                  <a:srgbClr val="FFFFFF"/>
                </a:solidFill>
              </a:rPr>
              <a:t>A detailed budget estimates total costs of £1.6M including venue hire at £400k, prize money at £150k, ticketing platform commission of £35k, production costs of £350k, and £150k for marketing. </a:t>
            </a:r>
          </a:p>
          <a:p>
            <a:r>
              <a:rPr lang="en-US" dirty="0">
                <a:solidFill>
                  <a:srgbClr val="FFFFFF"/>
                </a:solidFill>
              </a:rPr>
              <a:t>Contingency of 10% takes the estimated cost to £1.76M.</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8837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Fruits and vegetables in bags">
            <a:extLst>
              <a:ext uri="{FF2B5EF4-FFF2-40B4-BE49-F238E27FC236}">
                <a16:creationId xmlns:a16="http://schemas.microsoft.com/office/drawing/2014/main" id="{15678280-A706-FC9A-E91F-1C0D35F437EB}"/>
              </a:ext>
            </a:extLst>
          </p:cNvPr>
          <p:cNvPicPr>
            <a:picLocks noChangeAspect="1"/>
          </p:cNvPicPr>
          <p:nvPr/>
        </p:nvPicPr>
        <p:blipFill rotWithShape="1">
          <a:blip r:embed="rId3"/>
          <a:srcRect l="40307" r="12432"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2F29E7-5C0A-3816-67C3-62FD59004C52}"/>
              </a:ext>
            </a:extLst>
          </p:cNvPr>
          <p:cNvSpPr>
            <a:spLocks noGrp="1"/>
          </p:cNvSpPr>
          <p:nvPr>
            <p:ph type="title"/>
          </p:nvPr>
        </p:nvSpPr>
        <p:spPr>
          <a:xfrm>
            <a:off x="5827048" y="407987"/>
            <a:ext cx="5721484" cy="1325563"/>
          </a:xfrm>
        </p:spPr>
        <p:txBody>
          <a:bodyPr>
            <a:normAutofit/>
          </a:bodyPr>
          <a:lstStyle/>
          <a:p>
            <a:r>
              <a:rPr lang="en-US" dirty="0"/>
              <a:t>Sources of Income and Sponsors</a:t>
            </a:r>
          </a:p>
        </p:txBody>
      </p:sp>
      <p:sp>
        <p:nvSpPr>
          <p:cNvPr id="3" name="Content Placeholder 2">
            <a:extLst>
              <a:ext uri="{FF2B5EF4-FFF2-40B4-BE49-F238E27FC236}">
                <a16:creationId xmlns:a16="http://schemas.microsoft.com/office/drawing/2014/main" id="{E6012788-DC23-22E9-1140-5B95AA6F4F11}"/>
              </a:ext>
            </a:extLst>
          </p:cNvPr>
          <p:cNvSpPr>
            <a:spLocks noGrp="1"/>
          </p:cNvSpPr>
          <p:nvPr>
            <p:ph idx="1"/>
          </p:nvPr>
        </p:nvSpPr>
        <p:spPr>
          <a:xfrm>
            <a:off x="5827048" y="1868487"/>
            <a:ext cx="5721484" cy="4351338"/>
          </a:xfrm>
        </p:spPr>
        <p:txBody>
          <a:bodyPr>
            <a:normAutofit/>
          </a:bodyPr>
          <a:lstStyle/>
          <a:p>
            <a:r>
              <a:rPr lang="en-US" sz="2600" dirty="0"/>
              <a:t>Main sources of income will be ticket sales estimated at £750k for 20,000 attendees at an average £37.50 per ticket over the weekend. </a:t>
            </a:r>
          </a:p>
          <a:p>
            <a:r>
              <a:rPr lang="en-US" sz="2600" dirty="0"/>
              <a:t>Sponsorship has been forecast at £750k based on 16 committed partners each paying £35-50k depending on activations. </a:t>
            </a:r>
          </a:p>
          <a:p>
            <a:r>
              <a:rPr lang="en-US" sz="2600" dirty="0"/>
              <a:t>Food/beverage and merchandise sales may add £150k more.</a:t>
            </a:r>
          </a:p>
        </p:txBody>
      </p:sp>
    </p:spTree>
    <p:extLst>
      <p:ext uri="{BB962C8B-B14F-4D97-AF65-F5344CB8AC3E}">
        <p14:creationId xmlns:p14="http://schemas.microsoft.com/office/powerpoint/2010/main" val="4180033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F44D8-1889-3D7E-DA50-54E86068641A}"/>
              </a:ext>
            </a:extLst>
          </p:cNvPr>
          <p:cNvSpPr>
            <a:spLocks noGrp="1"/>
          </p:cNvSpPr>
          <p:nvPr>
            <p:ph type="title"/>
          </p:nvPr>
        </p:nvSpPr>
        <p:spPr/>
        <p:txBody>
          <a:bodyPr/>
          <a:lstStyle/>
          <a:p>
            <a:r>
              <a:rPr lang="en-US" dirty="0"/>
              <a:t>Financial Viability Projections</a:t>
            </a:r>
          </a:p>
        </p:txBody>
      </p:sp>
      <p:graphicFrame>
        <p:nvGraphicFramePr>
          <p:cNvPr id="5" name="Content Placeholder 2">
            <a:extLst>
              <a:ext uri="{FF2B5EF4-FFF2-40B4-BE49-F238E27FC236}">
                <a16:creationId xmlns:a16="http://schemas.microsoft.com/office/drawing/2014/main" id="{BB65FD93-DBB4-3101-5076-251E7D5B296F}"/>
              </a:ext>
            </a:extLst>
          </p:cNvPr>
          <p:cNvGraphicFramePr>
            <a:graphicFrameLocks noGrp="1"/>
          </p:cNvGraphicFramePr>
          <p:nvPr>
            <p:ph idx="1"/>
          </p:nvPr>
        </p:nvGraphicFramePr>
        <p:xfrm>
          <a:off x="838200" y="1825625"/>
          <a:ext cx="10515600" cy="38597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5417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A3F9DB-B144-47A4-9DB2-706C3908B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3D9A74CD-249A-437B-A289-413676038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Dice and pins on a board game">
            <a:extLst>
              <a:ext uri="{FF2B5EF4-FFF2-40B4-BE49-F238E27FC236}">
                <a16:creationId xmlns:a16="http://schemas.microsoft.com/office/drawing/2014/main" id="{98746836-EFDD-952C-A4A5-5C7EE438C86A}"/>
              </a:ext>
            </a:extLst>
          </p:cNvPr>
          <p:cNvPicPr>
            <a:picLocks noChangeAspect="1"/>
          </p:cNvPicPr>
          <p:nvPr/>
        </p:nvPicPr>
        <p:blipFill rotWithShape="1">
          <a:blip r:embed="rId3">
            <a:alphaModFix amt="35000"/>
          </a:blip>
          <a:srcRect t="15413"/>
          <a:stretch/>
        </p:blipFill>
        <p:spPr>
          <a:xfrm>
            <a:off x="20" y="10"/>
            <a:ext cx="12191980" cy="6857990"/>
          </a:xfrm>
          <a:prstGeom prst="rect">
            <a:avLst/>
          </a:prstGeom>
          <a:ln>
            <a:solidFill>
              <a:schemeClr val="bg1"/>
            </a:solidFill>
          </a:ln>
        </p:spPr>
      </p:pic>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5F50D3-04F7-6E65-EFA1-429C0938691A}"/>
              </a:ext>
            </a:extLst>
          </p:cNvPr>
          <p:cNvSpPr>
            <a:spLocks noGrp="1"/>
          </p:cNvSpPr>
          <p:nvPr>
            <p:ph type="title"/>
          </p:nvPr>
        </p:nvSpPr>
        <p:spPr>
          <a:xfrm>
            <a:off x="1171074" y="1396686"/>
            <a:ext cx="3240506" cy="4064628"/>
          </a:xfrm>
        </p:spPr>
        <p:txBody>
          <a:bodyPr>
            <a:normAutofit/>
          </a:bodyPr>
          <a:lstStyle/>
          <a:p>
            <a:r>
              <a:rPr lang="en-US" dirty="0"/>
              <a:t>Key Risks and Issues Identified</a:t>
            </a:r>
          </a:p>
        </p:txBody>
      </p:sp>
      <p:sp>
        <p:nvSpPr>
          <p:cNvPr id="3" name="Content Placeholder 2">
            <a:extLst>
              <a:ext uri="{FF2B5EF4-FFF2-40B4-BE49-F238E27FC236}">
                <a16:creationId xmlns:a16="http://schemas.microsoft.com/office/drawing/2014/main" id="{EB3E64DA-4FDA-819B-7B45-27E3FC5A8076}"/>
              </a:ext>
            </a:extLst>
          </p:cNvPr>
          <p:cNvSpPr>
            <a:spLocks noGrp="1"/>
          </p:cNvSpPr>
          <p:nvPr>
            <p:ph idx="1"/>
          </p:nvPr>
        </p:nvSpPr>
        <p:spPr>
          <a:xfrm>
            <a:off x="6096000" y="1730926"/>
            <a:ext cx="5536397" cy="3935281"/>
          </a:xfrm>
        </p:spPr>
        <p:txBody>
          <a:bodyPr>
            <a:normAutofit/>
          </a:bodyPr>
          <a:lstStyle/>
          <a:p>
            <a:r>
              <a:rPr lang="en-US" sz="2400" dirty="0">
                <a:solidFill>
                  <a:srgbClr val="FFFFFF"/>
                </a:solidFill>
              </a:rPr>
              <a:t>Key risks addressed include failure to secure sponsors in a competitive landscape, volatility in the gaming sector, spectator interest declining for non-top games, and venue/production costs exceeding estimates. </a:t>
            </a:r>
          </a:p>
          <a:p>
            <a:r>
              <a:rPr lang="en-US" sz="2400" dirty="0">
                <a:solidFill>
                  <a:srgbClr val="FFFFFF"/>
                </a:solidFill>
              </a:rPr>
              <a:t>Mitigation strategies involve early sponsor outreach, flexibility in the schedule, and 10% contingencies reserved respectively.</a:t>
            </a:r>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7769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4EAD57-D6A4-4463-18BB-88DF9FEA0741}"/>
              </a:ext>
            </a:extLst>
          </p:cNvPr>
          <p:cNvSpPr>
            <a:spLocks noGrp="1"/>
          </p:cNvSpPr>
          <p:nvPr>
            <p:ph type="title"/>
          </p:nvPr>
        </p:nvSpPr>
        <p:spPr>
          <a:xfrm>
            <a:off x="5894962" y="479493"/>
            <a:ext cx="5458838" cy="1325563"/>
          </a:xfrm>
        </p:spPr>
        <p:txBody>
          <a:bodyPr>
            <a:normAutofit/>
          </a:bodyPr>
          <a:lstStyle/>
          <a:p>
            <a:r>
              <a:rPr lang="en-US" dirty="0"/>
              <a:t>Summary of Feasibility Analysis</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Game controller">
            <a:extLst>
              <a:ext uri="{FF2B5EF4-FFF2-40B4-BE49-F238E27FC236}">
                <a16:creationId xmlns:a16="http://schemas.microsoft.com/office/drawing/2014/main" id="{C52B3AE7-0437-A52A-93DC-4DD449F9944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A448833-C588-87BD-1464-03E8424737B2}"/>
              </a:ext>
            </a:extLst>
          </p:cNvPr>
          <p:cNvSpPr>
            <a:spLocks noGrp="1"/>
          </p:cNvSpPr>
          <p:nvPr>
            <p:ph idx="1"/>
          </p:nvPr>
        </p:nvSpPr>
        <p:spPr>
          <a:xfrm>
            <a:off x="5894962" y="1984443"/>
            <a:ext cx="5458838" cy="4192520"/>
          </a:xfrm>
        </p:spPr>
        <p:txBody>
          <a:bodyPr>
            <a:normAutofit/>
          </a:bodyPr>
          <a:lstStyle/>
          <a:p>
            <a:r>
              <a:rPr lang="en-US" sz="2400" dirty="0"/>
              <a:t>To conclude, while a small loss is forecast, the event represents a strong opportunity for IHM to explore the synergies between gaming and hospitality sectors, engage new audiences, and gain experience to grow a profitable recurring event. With the proposed plan, budget, and partnerships, feasibility is demonstrated.</a:t>
            </a:r>
          </a:p>
        </p:txBody>
      </p:sp>
    </p:spTree>
    <p:extLst>
      <p:ext uri="{BB962C8B-B14F-4D97-AF65-F5344CB8AC3E}">
        <p14:creationId xmlns:p14="http://schemas.microsoft.com/office/powerpoint/2010/main" val="4010279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42A97-A095-4981-9F2B-17DDD047994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22A7B07-D2B6-6D9D-24DC-D60C4D596A04}"/>
              </a:ext>
            </a:extLst>
          </p:cNvPr>
          <p:cNvSpPr>
            <a:spLocks noGrp="1"/>
          </p:cNvSpPr>
          <p:nvPr>
            <p:ph idx="1"/>
          </p:nvPr>
        </p:nvSpPr>
        <p:spPr>
          <a:xfrm>
            <a:off x="335280" y="1463040"/>
            <a:ext cx="11475720" cy="5029835"/>
          </a:xfrm>
        </p:spPr>
        <p:txBody>
          <a:bodyPr>
            <a:normAutofit/>
          </a:bodyPr>
          <a:lstStyle/>
          <a:p>
            <a:pPr algn="l"/>
            <a:r>
              <a:rPr lang="en-US" b="0" i="0" dirty="0">
                <a:solidFill>
                  <a:srgbClr val="000000"/>
                </a:solidFill>
                <a:effectLst/>
                <a:latin typeface="Times New Roman" panose="02020603050405020304" pitchFamily="18" charset="0"/>
              </a:rPr>
              <a:t>Kangas, T. and </a:t>
            </a:r>
            <a:r>
              <a:rPr lang="en-US" b="0" i="0" dirty="0" err="1">
                <a:solidFill>
                  <a:srgbClr val="000000"/>
                </a:solidFill>
                <a:effectLst/>
                <a:latin typeface="Times New Roman" panose="02020603050405020304" pitchFamily="18" charset="0"/>
              </a:rPr>
              <a:t>Suomalainen</a:t>
            </a:r>
            <a:r>
              <a:rPr lang="en-US" b="0" i="0" dirty="0">
                <a:solidFill>
                  <a:srgbClr val="000000"/>
                </a:solidFill>
                <a:effectLst/>
                <a:latin typeface="Times New Roman" panose="02020603050405020304" pitchFamily="18" charset="0"/>
              </a:rPr>
              <a:t>, J. (2021). Employment opportunities in esports : do </a:t>
            </a:r>
            <a:r>
              <a:rPr lang="en-US" b="0" i="0" dirty="0" err="1">
                <a:solidFill>
                  <a:srgbClr val="000000"/>
                </a:solidFill>
                <a:effectLst/>
                <a:latin typeface="Times New Roman" panose="02020603050405020304" pitchFamily="18" charset="0"/>
              </a:rPr>
              <a:t>Raahen</a:t>
            </a:r>
            <a:r>
              <a:rPr lang="en-US" b="0" i="0" dirty="0">
                <a:solidFill>
                  <a:srgbClr val="000000"/>
                </a:solidFill>
                <a:effectLst/>
                <a:latin typeface="Times New Roman" panose="02020603050405020304" pitchFamily="18" charset="0"/>
              </a:rPr>
              <a:t> </a:t>
            </a:r>
            <a:r>
              <a:rPr lang="en-US" b="0" i="0" dirty="0" err="1">
                <a:solidFill>
                  <a:srgbClr val="000000"/>
                </a:solidFill>
                <a:effectLst/>
                <a:latin typeface="Times New Roman" panose="02020603050405020304" pitchFamily="18" charset="0"/>
              </a:rPr>
              <a:t>porvari</a:t>
            </a:r>
            <a:r>
              <a:rPr lang="en-US" b="0" i="0" dirty="0">
                <a:solidFill>
                  <a:srgbClr val="000000"/>
                </a:solidFill>
                <a:effectLst/>
                <a:latin typeface="Times New Roman" panose="02020603050405020304" pitchFamily="18" charset="0"/>
              </a:rPr>
              <a:t>- ja </a:t>
            </a:r>
            <a:r>
              <a:rPr lang="en-US" b="0" i="0" dirty="0" err="1">
                <a:solidFill>
                  <a:srgbClr val="000000"/>
                </a:solidFill>
                <a:effectLst/>
                <a:latin typeface="Times New Roman" panose="02020603050405020304" pitchFamily="18" charset="0"/>
              </a:rPr>
              <a:t>kauppakoulu’s</a:t>
            </a:r>
            <a:r>
              <a:rPr lang="en-US" b="0" i="0" dirty="0">
                <a:solidFill>
                  <a:srgbClr val="000000"/>
                </a:solidFill>
                <a:effectLst/>
                <a:latin typeface="Times New Roman" panose="02020603050405020304" pitchFamily="18" charset="0"/>
              </a:rPr>
              <a:t> esports studies meet the needs of the esports industry? </a:t>
            </a:r>
            <a:r>
              <a:rPr lang="en-US" b="0" i="1" dirty="0">
                <a:solidFill>
                  <a:srgbClr val="000000"/>
                </a:solidFill>
                <a:effectLst/>
                <a:latin typeface="Times New Roman" panose="02020603050405020304" pitchFamily="18" charset="0"/>
              </a:rPr>
              <a:t>Theseus.fi</a:t>
            </a:r>
            <a:r>
              <a:rPr lang="en-US" b="0" i="0" dirty="0">
                <a:solidFill>
                  <a:srgbClr val="000000"/>
                </a:solidFill>
                <a:effectLst/>
                <a:latin typeface="Times New Roman" panose="02020603050405020304" pitchFamily="18" charset="0"/>
              </a:rPr>
              <a:t>. [online] </a:t>
            </a:r>
            <a:r>
              <a:rPr lang="en-US" b="0" i="0" dirty="0" err="1">
                <a:solidFill>
                  <a:srgbClr val="000000"/>
                </a:solidFill>
                <a:effectLst/>
                <a:latin typeface="Times New Roman" panose="02020603050405020304" pitchFamily="18" charset="0"/>
              </a:rPr>
              <a:t>doi:http</a:t>
            </a:r>
            <a:r>
              <a:rPr lang="en-US" b="0" i="0" dirty="0">
                <a:solidFill>
                  <a:srgbClr val="000000"/>
                </a:solidFill>
                <a:effectLst/>
                <a:latin typeface="Times New Roman" panose="02020603050405020304" pitchFamily="18" charset="0"/>
              </a:rPr>
              <a:t>://www.theseus.fi/handle/10024/511443.</a:t>
            </a:r>
          </a:p>
          <a:p>
            <a:pPr algn="l"/>
            <a:r>
              <a:rPr lang="en-US" b="0" i="0" dirty="0">
                <a:solidFill>
                  <a:srgbClr val="000000"/>
                </a:solidFill>
                <a:effectLst/>
                <a:latin typeface="Times New Roman" panose="02020603050405020304" pitchFamily="18" charset="0"/>
              </a:rPr>
              <a:t>‌</a:t>
            </a:r>
            <a:r>
              <a:rPr lang="en-US" b="0" i="0" dirty="0" err="1">
                <a:solidFill>
                  <a:srgbClr val="000000"/>
                </a:solidFill>
                <a:effectLst/>
                <a:latin typeface="Times New Roman" panose="02020603050405020304" pitchFamily="18" charset="0"/>
              </a:rPr>
              <a:t>Mariia</a:t>
            </a:r>
            <a:r>
              <a:rPr lang="en-US" b="0" i="0" dirty="0">
                <a:solidFill>
                  <a:srgbClr val="000000"/>
                </a:solidFill>
                <a:effectLst/>
                <a:latin typeface="Times New Roman" panose="02020603050405020304" pitchFamily="18" charset="0"/>
              </a:rPr>
              <a:t> </a:t>
            </a:r>
            <a:r>
              <a:rPr lang="en-US" b="0" i="0" dirty="0" err="1">
                <a:solidFill>
                  <a:srgbClr val="000000"/>
                </a:solidFill>
                <a:effectLst/>
                <a:latin typeface="Times New Roman" panose="02020603050405020304" pitchFamily="18" charset="0"/>
              </a:rPr>
              <a:t>Yuzyk</a:t>
            </a:r>
            <a:r>
              <a:rPr lang="en-US" b="0" i="0" dirty="0">
                <a:solidFill>
                  <a:srgbClr val="000000"/>
                </a:solidFill>
                <a:effectLst/>
                <a:latin typeface="Times New Roman" panose="02020603050405020304" pitchFamily="18" charset="0"/>
              </a:rPr>
              <a:t> and </a:t>
            </a:r>
            <a:r>
              <a:rPr lang="en-US" b="0" i="0" dirty="0" err="1">
                <a:solidFill>
                  <a:srgbClr val="000000"/>
                </a:solidFill>
                <a:effectLst/>
                <a:latin typeface="Times New Roman" panose="02020603050405020304" pitchFamily="18" charset="0"/>
              </a:rPr>
              <a:t>Seidner</a:t>
            </a:r>
            <a:r>
              <a:rPr lang="en-US" b="0" i="0" dirty="0">
                <a:solidFill>
                  <a:srgbClr val="000000"/>
                </a:solidFill>
                <a:effectLst/>
                <a:latin typeface="Times New Roman" panose="02020603050405020304" pitchFamily="18" charset="0"/>
              </a:rPr>
              <a:t>, P. (2022). E-Sports Competitions. </a:t>
            </a:r>
            <a:r>
              <a:rPr lang="en-US" b="0" i="1" dirty="0">
                <a:solidFill>
                  <a:srgbClr val="000000"/>
                </a:solidFill>
                <a:effectLst/>
                <a:latin typeface="Times New Roman" panose="02020603050405020304" pitchFamily="18" charset="0"/>
              </a:rPr>
              <a:t>Studies in systems, decision and control</a:t>
            </a:r>
            <a:r>
              <a:rPr lang="en-US" b="0" i="0" dirty="0">
                <a:solidFill>
                  <a:srgbClr val="000000"/>
                </a:solidFill>
                <a:effectLst/>
                <a:latin typeface="Times New Roman" panose="02020603050405020304" pitchFamily="18" charset="0"/>
              </a:rPr>
              <a:t>, [online] pp.671–716. </a:t>
            </a:r>
            <a:r>
              <a:rPr lang="en-US" b="0" i="0" dirty="0" err="1">
                <a:solidFill>
                  <a:srgbClr val="000000"/>
                </a:solidFill>
                <a:effectLst/>
                <a:latin typeface="Times New Roman" panose="02020603050405020304" pitchFamily="18" charset="0"/>
              </a:rPr>
              <a:t>doi:https</a:t>
            </a:r>
            <a:r>
              <a:rPr lang="en-US" b="0" i="0" dirty="0">
                <a:solidFill>
                  <a:srgbClr val="000000"/>
                </a:solidFill>
                <a:effectLst/>
                <a:latin typeface="Times New Roman" panose="02020603050405020304" pitchFamily="18" charset="0"/>
              </a:rPr>
              <a:t>://doi.org/10.1007/978-3-030-97008-6_30.</a:t>
            </a:r>
          </a:p>
          <a:p>
            <a:pPr algn="l"/>
            <a:r>
              <a:rPr lang="en-US" b="0" i="0" dirty="0">
                <a:solidFill>
                  <a:srgbClr val="000000"/>
                </a:solidFill>
                <a:effectLst/>
                <a:latin typeface="Times New Roman" panose="02020603050405020304" pitchFamily="18" charset="0"/>
              </a:rPr>
              <a:t>‌ Tompkins, J.E. (2022). </a:t>
            </a:r>
            <a:r>
              <a:rPr lang="en-US" b="0" i="1" dirty="0">
                <a:solidFill>
                  <a:srgbClr val="000000"/>
                </a:solidFill>
                <a:effectLst/>
                <a:latin typeface="Times New Roman" panose="02020603050405020304" pitchFamily="18" charset="0"/>
              </a:rPr>
              <a:t>Masculine Pleasures as Normalized Practices: Character Design in the Video Game Industry - Jessica E. Tompkins, Nicole Martins, 2022</a:t>
            </a:r>
            <a:r>
              <a:rPr lang="en-US" b="0" i="0" dirty="0">
                <a:solidFill>
                  <a:srgbClr val="000000"/>
                </a:solidFill>
                <a:effectLst/>
                <a:latin typeface="Times New Roman" panose="02020603050405020304" pitchFamily="18" charset="0"/>
              </a:rPr>
              <a:t>. [online] Games and Culture. Available at: https://journals.sagepub.com/doi/abs/10.1177/15554120211034760 [Accessed 1 May 2024].</a:t>
            </a:r>
          </a:p>
          <a:p>
            <a:pPr algn="l"/>
            <a:endParaRPr lang="en-US" b="0" i="0" dirty="0">
              <a:solidFill>
                <a:srgbClr val="000000"/>
              </a:solidFill>
              <a:effectLst/>
              <a:latin typeface="Times New Roman" panose="02020603050405020304" pitchFamily="18" charset="0"/>
            </a:endParaRPr>
          </a:p>
          <a:p>
            <a:pPr algn="l"/>
            <a:endParaRPr lang="en-US" b="0" i="0" dirty="0">
              <a:solidFill>
                <a:srgbClr val="000000"/>
              </a:solidFill>
              <a:effectLst/>
              <a:latin typeface="Times New Roman" panose="02020603050405020304" pitchFamily="18" charset="0"/>
            </a:endParaRPr>
          </a:p>
          <a:p>
            <a:endParaRPr lang="en-US" dirty="0"/>
          </a:p>
        </p:txBody>
      </p:sp>
    </p:spTree>
    <p:extLst>
      <p:ext uri="{BB962C8B-B14F-4D97-AF65-F5344CB8AC3E}">
        <p14:creationId xmlns:p14="http://schemas.microsoft.com/office/powerpoint/2010/main" val="311641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F83D40-FF1F-912F-C450-C38150E1EBBE}"/>
              </a:ext>
            </a:extLst>
          </p:cNvPr>
          <p:cNvSpPr>
            <a:spLocks noGrp="1"/>
          </p:cNvSpPr>
          <p:nvPr>
            <p:ph type="title"/>
          </p:nvPr>
        </p:nvSpPr>
        <p:spPr>
          <a:xfrm>
            <a:off x="6417732" y="957715"/>
            <a:ext cx="5130798" cy="2750419"/>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THANK YOU.</a:t>
            </a:r>
          </a:p>
        </p:txBody>
      </p:sp>
      <p:pic>
        <p:nvPicPr>
          <p:cNvPr id="6" name="Graphic 5" descr="Handshake">
            <a:extLst>
              <a:ext uri="{FF2B5EF4-FFF2-40B4-BE49-F238E27FC236}">
                <a16:creationId xmlns:a16="http://schemas.microsoft.com/office/drawing/2014/main" id="{1C2953B5-9943-ABCA-03FE-66EA04968E9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503808"/>
            <a:ext cx="5850384" cy="5850384"/>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7" name="Oval 16">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0015266"/>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TotalTime>
  <Words>2013</Words>
  <Application>Microsoft Office PowerPoint</Application>
  <PresentationFormat>Widescreen</PresentationFormat>
  <Paragraphs>102</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Avenir Next LT Pro</vt:lpstr>
      <vt:lpstr>Calibri</vt:lpstr>
      <vt:lpstr>Times New Roman</vt:lpstr>
      <vt:lpstr>Tw Cen MT</vt:lpstr>
      <vt:lpstr>ShapesVTI</vt:lpstr>
      <vt:lpstr>Title: Feasibility Plan for IHM Global eSports Event</vt:lpstr>
      <vt:lpstr>Event Name and Theme</vt:lpstr>
      <vt:lpstr>Target Market and Demand</vt:lpstr>
      <vt:lpstr>Competition Analysis</vt:lpstr>
      <vt:lpstr>Supply Chain Partners</vt:lpstr>
      <vt:lpstr>Overview Event Schedule and Programming</vt:lpstr>
      <vt:lpstr>Proposed Venue Options</vt:lpstr>
      <vt:lpstr>Staffing Requirements</vt:lpstr>
      <vt:lpstr>Budget breakdown - Estimated Costs</vt:lpstr>
      <vt:lpstr>Sources of Income and Sponsors</vt:lpstr>
      <vt:lpstr>Financial Viability Projections</vt:lpstr>
      <vt:lpstr>Key Risks and Issues Identified</vt:lpstr>
      <vt:lpstr>Summary of Feasibility Analysis</vt:lpstr>
      <vt:lpstr>References:</vt:lpstr>
      <vt:lpstr>THANK YOU.</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Feasibility Plan for IHM Global eSports Event</dc:title>
  <dc:creator>irteza siddiqui</dc:creator>
  <cp:lastModifiedBy>Raquel De Oliveira Vazao (2027266)</cp:lastModifiedBy>
  <cp:revision>7</cp:revision>
  <dcterms:created xsi:type="dcterms:W3CDTF">2024-04-30T18:31:13Z</dcterms:created>
  <dcterms:modified xsi:type="dcterms:W3CDTF">2024-05-07T08:35:04Z</dcterms:modified>
</cp:coreProperties>
</file>