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67" r:id="rId3"/>
    <p:sldId id="266" r:id="rId4"/>
    <p:sldId id="263" r:id="rId5"/>
    <p:sldId id="259" r:id="rId6"/>
    <p:sldId id="262" r:id="rId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10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23D0FA8-B875-49D4-B460-06E5AF224403}" type="datetimeFigureOut">
              <a:rPr lang="en-US" smtClean="0"/>
              <a:pPr/>
              <a:t>10/20/2018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0F8BF92-7EE3-4E4F-B7D5-35BAD62DAD4A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0F8BF92-7EE3-4E4F-B7D5-35BAD62DAD4A}" type="slidenum">
              <a:rPr lang="en-GB" smtClean="0"/>
              <a:pPr/>
              <a:t>4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10/20/2018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10/20/2018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10/20/2018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10/20/2018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10/20/2018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10/20/2018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10/20/2018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10/20/2018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10/20/2018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10/20/2018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10/20/2018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2410B8-02C1-44ED-B50E-3AE1C7AD7BD8}" type="datetimeFigureOut">
              <a:rPr lang="en-US" smtClean="0"/>
              <a:pPr/>
              <a:t>10/20/2018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214282" y="285728"/>
            <a:ext cx="2340513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 smtClean="0">
                <a:solidFill>
                  <a:srgbClr val="FFC000"/>
                </a:solidFill>
              </a:rPr>
              <a:t>Film Genre:</a:t>
            </a:r>
          </a:p>
          <a:p>
            <a:r>
              <a:rPr lang="en-GB" sz="3200" b="1" dirty="0" smtClean="0">
                <a:solidFill>
                  <a:srgbClr val="FFC000"/>
                </a:solidFill>
              </a:rPr>
              <a:t>The Western</a:t>
            </a:r>
            <a:endParaRPr lang="en-GB" sz="3200" dirty="0">
              <a:solidFill>
                <a:srgbClr val="FFC000"/>
              </a:solidFill>
            </a:endParaRPr>
          </a:p>
        </p:txBody>
      </p:sp>
      <p:pic>
        <p:nvPicPr>
          <p:cNvPr id="6" name="Picture 5" descr="Searchers_Ethan_Edward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735666"/>
            <a:ext cx="9144000" cy="338666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0" y="214290"/>
            <a:ext cx="9144000" cy="53860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 smtClean="0">
                <a:solidFill>
                  <a:srgbClr val="FFC000"/>
                </a:solidFill>
              </a:rPr>
              <a:t>The Western (1)</a:t>
            </a:r>
          </a:p>
          <a:p>
            <a:endParaRPr lang="en-GB" sz="3600" b="1" dirty="0" smtClean="0">
              <a:solidFill>
                <a:srgbClr val="FFC000"/>
              </a:solidFill>
            </a:endParaRPr>
          </a:p>
          <a:p>
            <a:r>
              <a:rPr lang="en-GB" sz="2800" dirty="0" smtClean="0"/>
              <a:t>The Western ‘is epic in scope, bearing the cultural significance of the drama of the nation being formed. Its conflicts are fundamental ones, of </a:t>
            </a:r>
            <a:r>
              <a:rPr lang="en-GB" sz="2800" b="1" dirty="0" smtClean="0">
                <a:solidFill>
                  <a:srgbClr val="FFC000"/>
                </a:solidFill>
              </a:rPr>
              <a:t>civilisation</a:t>
            </a:r>
            <a:r>
              <a:rPr lang="en-GB" sz="2800" dirty="0" smtClean="0"/>
              <a:t> versus </a:t>
            </a:r>
            <a:r>
              <a:rPr lang="en-GB" sz="2800" b="1" dirty="0" smtClean="0">
                <a:solidFill>
                  <a:srgbClr val="FFC000"/>
                </a:solidFill>
              </a:rPr>
              <a:t>savagery</a:t>
            </a:r>
            <a:r>
              <a:rPr lang="en-GB" sz="2800" dirty="0" smtClean="0"/>
              <a:t> and of </a:t>
            </a:r>
            <a:r>
              <a:rPr lang="en-GB" sz="2800" b="1" dirty="0" smtClean="0">
                <a:solidFill>
                  <a:srgbClr val="FFC000"/>
                </a:solidFill>
              </a:rPr>
              <a:t>good</a:t>
            </a:r>
            <a:r>
              <a:rPr lang="en-GB" sz="2800" dirty="0" smtClean="0"/>
              <a:t> versus </a:t>
            </a:r>
            <a:r>
              <a:rPr lang="en-GB" sz="2800" b="1" dirty="0" smtClean="0">
                <a:solidFill>
                  <a:srgbClr val="FFC000"/>
                </a:solidFill>
              </a:rPr>
              <a:t>evil</a:t>
            </a:r>
            <a:r>
              <a:rPr lang="en-GB" sz="2800" dirty="0" smtClean="0"/>
              <a:t>. The form has always appealed to notions of </a:t>
            </a:r>
            <a:r>
              <a:rPr lang="en-GB" sz="2800" b="1" dirty="0" smtClean="0">
                <a:solidFill>
                  <a:srgbClr val="FFC000"/>
                </a:solidFill>
              </a:rPr>
              <a:t>rugged male individualism</a:t>
            </a:r>
            <a:r>
              <a:rPr lang="en-GB" sz="2800" dirty="0" smtClean="0"/>
              <a:t>, and its battles, while generally occuring in the isolated wilderness, assume the significance of </a:t>
            </a:r>
            <a:r>
              <a:rPr lang="en-GB" sz="2800" b="1" dirty="0" smtClean="0">
                <a:solidFill>
                  <a:srgbClr val="FFC000"/>
                </a:solidFill>
              </a:rPr>
              <a:t>building the foundations for the American nation to come</a:t>
            </a:r>
            <a:r>
              <a:rPr lang="en-GB" sz="2800" dirty="0" smtClean="0"/>
              <a:t>’.</a:t>
            </a:r>
          </a:p>
          <a:p>
            <a:endParaRPr lang="en-GB" sz="3600" dirty="0" smtClean="0"/>
          </a:p>
          <a:p>
            <a:r>
              <a:rPr lang="en-GB" sz="2400" dirty="0" smtClean="0"/>
              <a:t>					</a:t>
            </a:r>
          </a:p>
          <a:p>
            <a:pPr algn="r"/>
            <a:r>
              <a:rPr lang="en-GB" sz="1600" dirty="0" smtClean="0"/>
              <a:t>Lehman and Luhr (2008), p.120</a:t>
            </a:r>
            <a:endParaRPr lang="en-GB" sz="1600" dirty="0"/>
          </a:p>
        </p:txBody>
      </p:sp>
      <p:pic>
        <p:nvPicPr>
          <p:cNvPr id="5" name="Picture 4" descr="Searchers_Ethan_Edwards.png"/>
          <p:cNvPicPr>
            <a:picLocks noChangeAspect="1"/>
          </p:cNvPicPr>
          <p:nvPr/>
        </p:nvPicPr>
        <p:blipFill>
          <a:blip r:embed="rId2" cstate="print">
            <a:duotone>
              <a:prstClr val="black"/>
              <a:schemeClr val="accent6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0" y="5357826"/>
            <a:ext cx="3214678" cy="119062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0" y="0"/>
            <a:ext cx="9144000" cy="60324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 smtClean="0">
                <a:solidFill>
                  <a:srgbClr val="FFC000"/>
                </a:solidFill>
              </a:rPr>
              <a:t>The Western (2)</a:t>
            </a:r>
            <a:endParaRPr lang="en-GB" sz="3600" b="1" dirty="0" smtClean="0">
              <a:solidFill>
                <a:srgbClr val="FFC000"/>
              </a:solidFill>
            </a:endParaRPr>
          </a:p>
          <a:p>
            <a:endParaRPr lang="en-GB" sz="3600" dirty="0" smtClean="0"/>
          </a:p>
          <a:p>
            <a:r>
              <a:rPr lang="en-GB" sz="2400" dirty="0" smtClean="0"/>
              <a:t>From its nineteenth-century origins in pulp fiction, the Western has constructed reality as </a:t>
            </a:r>
            <a:r>
              <a:rPr lang="en-GB" sz="2400" b="1" dirty="0" smtClean="0">
                <a:solidFill>
                  <a:srgbClr val="FFC000"/>
                </a:solidFill>
              </a:rPr>
              <a:t>a masculine enterprise</a:t>
            </a:r>
            <a:r>
              <a:rPr lang="en-GB" sz="2400" dirty="0" smtClean="0"/>
              <a:t>.  Women are impeding to it, or peripheral. The Western heroes of the 1950s … tended to be </a:t>
            </a:r>
            <a:r>
              <a:rPr lang="en-GB" sz="2400" b="1" dirty="0" smtClean="0">
                <a:solidFill>
                  <a:srgbClr val="FFC000"/>
                </a:solidFill>
              </a:rPr>
              <a:t>white men with conservative values</a:t>
            </a:r>
            <a:r>
              <a:rPr lang="en-GB" sz="2400" dirty="0" smtClean="0"/>
              <a:t>.</a:t>
            </a:r>
          </a:p>
          <a:p>
            <a:endParaRPr lang="en-GB" sz="2400" dirty="0" smtClean="0"/>
          </a:p>
          <a:p>
            <a:r>
              <a:rPr lang="en-GB" sz="2400" dirty="0" smtClean="0"/>
              <a:t>The cultural trauma of the 1960s led to the reconfiguration of the Western … Some of the investment </a:t>
            </a:r>
            <a:r>
              <a:rPr lang="en-GB" sz="2400" dirty="0" smtClean="0"/>
              <a:t>of American </a:t>
            </a:r>
            <a:r>
              <a:rPr lang="en-GB" sz="2400" dirty="0" smtClean="0"/>
              <a:t>culture had unravelled by the 1970s, challenged by the rise of feminism, the anti-Vietnam war movement, and the coming of age of the post-war generation with its </a:t>
            </a:r>
            <a:r>
              <a:rPr lang="en-GB" sz="2400" b="1" dirty="0" smtClean="0">
                <a:solidFill>
                  <a:srgbClr val="FFC000"/>
                </a:solidFill>
              </a:rPr>
              <a:t>profound critique </a:t>
            </a:r>
            <a:r>
              <a:rPr lang="en-GB" sz="2400" dirty="0" smtClean="0"/>
              <a:t>of the values of its elders.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pPr algn="r"/>
            <a:r>
              <a:rPr lang="en-GB" sz="1600" dirty="0" smtClean="0"/>
              <a:t>Lehman and Luhr (2008), pp.122-123</a:t>
            </a:r>
            <a:endParaRPr lang="en-GB" sz="1600" dirty="0"/>
          </a:p>
        </p:txBody>
      </p:sp>
      <p:pic>
        <p:nvPicPr>
          <p:cNvPr id="4" name="Picture 3" descr="Searchers_Ethan_Edwards.png"/>
          <p:cNvPicPr>
            <a:picLocks noChangeAspect="1"/>
          </p:cNvPicPr>
          <p:nvPr/>
        </p:nvPicPr>
        <p:blipFill>
          <a:blip r:embed="rId2" cstate="print">
            <a:duotone>
              <a:prstClr val="black"/>
              <a:schemeClr val="accent6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0" y="5357826"/>
            <a:ext cx="3214678" cy="119062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Searchers_Ethan_Edwards.png"/>
          <p:cNvPicPr>
            <a:picLocks noChangeAspect="1"/>
          </p:cNvPicPr>
          <p:nvPr/>
        </p:nvPicPr>
        <p:blipFill>
          <a:blip r:embed="rId3" cstate="print">
            <a:duotone>
              <a:prstClr val="black"/>
              <a:schemeClr val="accent6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0" y="5357826"/>
            <a:ext cx="3214678" cy="1190622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500034" y="1285860"/>
            <a:ext cx="3714776" cy="48628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2400" b="1" dirty="0" smtClean="0">
                <a:solidFill>
                  <a:srgbClr val="FFC000"/>
                </a:solidFill>
              </a:rPr>
              <a:t>The Wilderness/Desert</a:t>
            </a:r>
          </a:p>
          <a:p>
            <a:pPr algn="r"/>
            <a:endParaRPr lang="en-GB" sz="1400" i="1" dirty="0" smtClean="0"/>
          </a:p>
          <a:p>
            <a:pPr algn="r"/>
            <a:r>
              <a:rPr lang="en-GB" sz="2400" dirty="0" smtClean="0">
                <a:solidFill>
                  <a:srgbClr val="FFC000"/>
                </a:solidFill>
              </a:rPr>
              <a:t>The individual</a:t>
            </a:r>
          </a:p>
          <a:p>
            <a:pPr algn="r"/>
            <a:r>
              <a:rPr lang="en-GB" sz="2000" dirty="0" smtClean="0"/>
              <a:t>Freedom</a:t>
            </a:r>
          </a:p>
          <a:p>
            <a:pPr algn="r"/>
            <a:r>
              <a:rPr lang="en-GB" sz="2000" dirty="0" smtClean="0"/>
              <a:t>Honour</a:t>
            </a:r>
          </a:p>
          <a:p>
            <a:pPr algn="r"/>
            <a:r>
              <a:rPr lang="en-GB" sz="2000" dirty="0" smtClean="0"/>
              <a:t>Self-knowledge/Self-interest</a:t>
            </a:r>
          </a:p>
          <a:p>
            <a:pPr algn="r"/>
            <a:r>
              <a:rPr lang="en-GB" sz="2000" dirty="0" smtClean="0"/>
              <a:t>Integrity</a:t>
            </a:r>
            <a:endParaRPr lang="en-GB" sz="2400" dirty="0" smtClean="0"/>
          </a:p>
          <a:p>
            <a:pPr algn="r"/>
            <a:r>
              <a:rPr lang="en-GB" sz="2400" dirty="0" smtClean="0">
                <a:solidFill>
                  <a:srgbClr val="FFC000"/>
                </a:solidFill>
              </a:rPr>
              <a:t>Nature</a:t>
            </a:r>
          </a:p>
          <a:p>
            <a:pPr algn="r"/>
            <a:r>
              <a:rPr lang="en-GB" sz="2000" dirty="0" smtClean="0"/>
              <a:t>Purity</a:t>
            </a:r>
          </a:p>
          <a:p>
            <a:pPr algn="r"/>
            <a:r>
              <a:rPr lang="en-GB" sz="2000" dirty="0" smtClean="0"/>
              <a:t>Brutalisation</a:t>
            </a:r>
          </a:p>
          <a:p>
            <a:pPr algn="r"/>
            <a:r>
              <a:rPr lang="en-GB" sz="2000" dirty="0" smtClean="0"/>
              <a:t>Savagery</a:t>
            </a:r>
          </a:p>
          <a:p>
            <a:pPr algn="r"/>
            <a:r>
              <a:rPr lang="en-GB" sz="2400" dirty="0" smtClean="0">
                <a:solidFill>
                  <a:srgbClr val="FFC000"/>
                </a:solidFill>
              </a:rPr>
              <a:t>The West</a:t>
            </a:r>
          </a:p>
          <a:p>
            <a:pPr algn="r"/>
            <a:r>
              <a:rPr lang="en-GB" sz="2000" dirty="0" smtClean="0"/>
              <a:t>Equality</a:t>
            </a:r>
          </a:p>
          <a:p>
            <a:pPr algn="r"/>
            <a:r>
              <a:rPr lang="en-GB" sz="2000" dirty="0" smtClean="0"/>
              <a:t>Agrarianism</a:t>
            </a:r>
          </a:p>
          <a:p>
            <a:pPr algn="r"/>
            <a:r>
              <a:rPr lang="en-GB" sz="2000" dirty="0" smtClean="0"/>
              <a:t>Tradition</a:t>
            </a:r>
            <a:endParaRPr lang="en-GB" sz="3600" dirty="0" smtClean="0"/>
          </a:p>
        </p:txBody>
      </p:sp>
      <p:sp>
        <p:nvSpPr>
          <p:cNvPr id="5" name="TextBox 4"/>
          <p:cNvSpPr txBox="1"/>
          <p:nvPr/>
        </p:nvSpPr>
        <p:spPr>
          <a:xfrm>
            <a:off x="214282" y="285728"/>
            <a:ext cx="843807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 smtClean="0">
                <a:solidFill>
                  <a:srgbClr val="FFC000"/>
                </a:solidFill>
              </a:rPr>
              <a:t>The Western: some structuring oppositions</a:t>
            </a:r>
            <a:endParaRPr lang="en-GB" sz="3600" b="1" dirty="0">
              <a:solidFill>
                <a:srgbClr val="FFC000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4643438" y="1285860"/>
            <a:ext cx="3714776" cy="48628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bg2">
                    <a:lumMod val="40000"/>
                    <a:lumOff val="60000"/>
                  </a:schemeClr>
                </a:solidFill>
              </a:rPr>
              <a:t>Civilisation/Garden</a:t>
            </a:r>
          </a:p>
          <a:p>
            <a:endParaRPr lang="en-GB" sz="1400" i="1" dirty="0" smtClean="0"/>
          </a:p>
          <a:p>
            <a:r>
              <a:rPr lang="en-GB" sz="2400" dirty="0" smtClean="0">
                <a:solidFill>
                  <a:schemeClr val="bg2">
                    <a:lumMod val="40000"/>
                    <a:lumOff val="60000"/>
                  </a:schemeClr>
                </a:solidFill>
              </a:rPr>
              <a:t>The community</a:t>
            </a:r>
          </a:p>
          <a:p>
            <a:r>
              <a:rPr lang="en-GB" sz="2000" dirty="0" smtClean="0"/>
              <a:t>Restriction</a:t>
            </a:r>
          </a:p>
          <a:p>
            <a:r>
              <a:rPr lang="en-GB" sz="2000" dirty="0" smtClean="0"/>
              <a:t>Institutions</a:t>
            </a:r>
          </a:p>
          <a:p>
            <a:r>
              <a:rPr lang="en-GB" sz="2000" dirty="0" smtClean="0"/>
              <a:t>Illusion/Social responsibility</a:t>
            </a:r>
          </a:p>
          <a:p>
            <a:r>
              <a:rPr lang="en-GB" sz="2000" dirty="0" smtClean="0"/>
              <a:t>Compromise</a:t>
            </a:r>
            <a:endParaRPr lang="en-GB" sz="2400" dirty="0" smtClean="0"/>
          </a:p>
          <a:p>
            <a:r>
              <a:rPr lang="en-GB" sz="2400" dirty="0" smtClean="0">
                <a:solidFill>
                  <a:schemeClr val="bg2">
                    <a:lumMod val="40000"/>
                    <a:lumOff val="60000"/>
                  </a:schemeClr>
                </a:solidFill>
              </a:rPr>
              <a:t>Culture</a:t>
            </a:r>
          </a:p>
          <a:p>
            <a:r>
              <a:rPr lang="en-GB" sz="2000" dirty="0" smtClean="0"/>
              <a:t>Corruption</a:t>
            </a:r>
          </a:p>
          <a:p>
            <a:r>
              <a:rPr lang="en-GB" sz="2000" dirty="0" smtClean="0"/>
              <a:t>Refinement</a:t>
            </a:r>
          </a:p>
          <a:p>
            <a:r>
              <a:rPr lang="en-GB" sz="2000" dirty="0" smtClean="0"/>
              <a:t>Humanity</a:t>
            </a:r>
          </a:p>
          <a:p>
            <a:r>
              <a:rPr lang="en-GB" sz="2400" dirty="0" smtClean="0">
                <a:solidFill>
                  <a:schemeClr val="bg2">
                    <a:lumMod val="40000"/>
                    <a:lumOff val="60000"/>
                  </a:schemeClr>
                </a:solidFill>
              </a:rPr>
              <a:t>The East</a:t>
            </a:r>
          </a:p>
          <a:p>
            <a:r>
              <a:rPr lang="en-GB" sz="2000" dirty="0" smtClean="0"/>
              <a:t>Class</a:t>
            </a:r>
          </a:p>
          <a:p>
            <a:r>
              <a:rPr lang="en-GB" sz="2000" dirty="0" smtClean="0"/>
              <a:t>Industrialism</a:t>
            </a:r>
          </a:p>
          <a:p>
            <a:r>
              <a:rPr lang="en-GB" sz="2000" dirty="0" smtClean="0"/>
              <a:t>Change</a:t>
            </a:r>
            <a:endParaRPr lang="en-GB" sz="36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igh noon.jp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accent6">
                <a:tint val="45000"/>
                <a:satMod val="400000"/>
              </a:schemeClr>
            </a:duotone>
          </a:blip>
          <a:srcRect l="27610" t="10416" r="8915" b="14583"/>
          <a:stretch>
            <a:fillRect/>
          </a:stretch>
        </p:blipFill>
        <p:spPr>
          <a:xfrm>
            <a:off x="2363091" y="0"/>
            <a:ext cx="6780909" cy="6858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9" name="TextBox 8"/>
          <p:cNvSpPr txBox="1"/>
          <p:nvPr/>
        </p:nvSpPr>
        <p:spPr>
          <a:xfrm>
            <a:off x="0" y="0"/>
            <a:ext cx="221567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i="1" dirty="0" smtClean="0">
                <a:solidFill>
                  <a:srgbClr val="FFC000"/>
                </a:solidFill>
              </a:rPr>
              <a:t>High Noon</a:t>
            </a:r>
            <a:endParaRPr lang="en-GB" sz="3600" b="1" i="1" dirty="0">
              <a:solidFill>
                <a:srgbClr val="FFC000"/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0" y="500042"/>
            <a:ext cx="18213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Zinnemann, 1952</a:t>
            </a:r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0" y="1357298"/>
            <a:ext cx="4357686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Structuring oppositions:</a:t>
            </a:r>
          </a:p>
          <a:p>
            <a:pPr lvl="1">
              <a:buFont typeface="Arial" pitchFamily="34" charset="0"/>
              <a:buChar char="•"/>
            </a:pPr>
            <a:r>
              <a:rPr lang="en-GB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Good versus evil</a:t>
            </a:r>
          </a:p>
          <a:p>
            <a:pPr lvl="1">
              <a:buFont typeface="Arial" pitchFamily="34" charset="0"/>
              <a:buChar char="•"/>
            </a:pPr>
            <a:r>
              <a:rPr lang="en-GB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Civilisation versus savagery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Gender</a:t>
            </a:r>
          </a:p>
          <a:p>
            <a:pPr lvl="1">
              <a:buFont typeface="Arial" pitchFamily="34" charset="0"/>
              <a:buChar char="•"/>
            </a:pPr>
            <a:r>
              <a:rPr lang="en-GB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Rugged male</a:t>
            </a:r>
          </a:p>
          <a:p>
            <a:pPr lvl="1">
              <a:buFont typeface="Arial" pitchFamily="34" charset="0"/>
              <a:buChar char="•"/>
            </a:pPr>
            <a:r>
              <a:rPr lang="en-GB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Peripheral female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Violence/death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History/Myth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Social context</a:t>
            </a:r>
          </a:p>
          <a:p>
            <a:pPr lvl="1">
              <a:buFont typeface="Arial" pitchFamily="34" charset="0"/>
              <a:buChar char="•"/>
            </a:pPr>
            <a:r>
              <a:rPr lang="en-GB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The ‘Hollywood Ten’</a:t>
            </a:r>
          </a:p>
          <a:p>
            <a:pPr lvl="1">
              <a:buFont typeface="Arial" pitchFamily="34" charset="0"/>
              <a:buChar char="•"/>
            </a:pPr>
            <a:r>
              <a:rPr lang="en-GB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The Blacklist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the-searchers-1200-1200-675-675-crop-000000.jpg"/>
          <p:cNvPicPr>
            <a:picLocks noChangeAspect="1"/>
          </p:cNvPicPr>
          <p:nvPr/>
        </p:nvPicPr>
        <p:blipFill>
          <a:blip r:embed="rId2"/>
          <a:srcRect l="40625" r="8203"/>
          <a:stretch>
            <a:fillRect/>
          </a:stretch>
        </p:blipFill>
        <p:spPr>
          <a:xfrm>
            <a:off x="2905092" y="0"/>
            <a:ext cx="6238908" cy="6858000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0" y="0"/>
            <a:ext cx="283763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Searchers</a:t>
            </a:r>
            <a:endParaRPr lang="en-GB" sz="3600" b="1" i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0" y="571480"/>
            <a:ext cx="11866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Ford, 1956</a:t>
            </a:r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0" y="1357298"/>
            <a:ext cx="5000628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Structuring oppositions:</a:t>
            </a:r>
          </a:p>
          <a:p>
            <a:pPr lvl="1">
              <a:buFont typeface="Arial" pitchFamily="34" charset="0"/>
              <a:buChar char="•"/>
            </a:pPr>
            <a:r>
              <a:rPr lang="en-GB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Good versus evil</a:t>
            </a:r>
          </a:p>
          <a:p>
            <a:pPr lvl="1">
              <a:buFont typeface="Arial" pitchFamily="34" charset="0"/>
              <a:buChar char="•"/>
            </a:pPr>
            <a:r>
              <a:rPr lang="en-GB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Civilisation versus savagery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Gender</a:t>
            </a:r>
          </a:p>
          <a:p>
            <a:pPr lvl="1">
              <a:buFont typeface="Arial" pitchFamily="34" charset="0"/>
              <a:buChar char="•"/>
            </a:pPr>
            <a:r>
              <a:rPr lang="en-GB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Rugged male/landscape</a:t>
            </a:r>
          </a:p>
          <a:p>
            <a:pPr lvl="1">
              <a:buFont typeface="Arial" pitchFamily="34" charset="0"/>
              <a:buChar char="•"/>
            </a:pPr>
            <a:r>
              <a:rPr lang="en-GB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Peripheral female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Violence/Death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History/Myth 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Ethnicity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Director</a:t>
            </a:r>
          </a:p>
          <a:p>
            <a:pPr lvl="1">
              <a:buFont typeface="Arial" pitchFamily="34" charset="0"/>
              <a:buChar char="•"/>
            </a:pPr>
            <a:r>
              <a:rPr lang="en-GB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John Ford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Star system:</a:t>
            </a:r>
          </a:p>
          <a:p>
            <a:pPr lvl="1">
              <a:buFont typeface="Arial" pitchFamily="34" charset="0"/>
              <a:buChar char="•"/>
            </a:pPr>
            <a:r>
              <a:rPr lang="en-GB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John Wayne, etc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534</TotalTime>
  <Words>326</Words>
  <Application>Microsoft Office PowerPoint</Application>
  <PresentationFormat>On-screen Show (4:3)</PresentationFormat>
  <Paragraphs>77</Paragraphs>
  <Slides>6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Office Theme</vt:lpstr>
      <vt:lpstr>Slide 1</vt:lpstr>
      <vt:lpstr>Slide 2</vt:lpstr>
      <vt:lpstr>Slide 3</vt:lpstr>
      <vt:lpstr>Slide 4</vt:lpstr>
      <vt:lpstr>Slide 5</vt:lpstr>
      <vt:lpstr>Slide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German Expressionism Weimar Cinema 1920-31</dc:title>
  <dc:creator>Matt</dc:creator>
  <cp:lastModifiedBy>Matt</cp:lastModifiedBy>
  <cp:revision>36</cp:revision>
  <dcterms:created xsi:type="dcterms:W3CDTF">2016-10-05T07:20:19Z</dcterms:created>
  <dcterms:modified xsi:type="dcterms:W3CDTF">2018-10-20T18:28:45Z</dcterms:modified>
</cp:coreProperties>
</file>