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handoutMasterIdLst>
    <p:handoutMasterId r:id="rId17"/>
  </p:handoutMasterIdLst>
  <p:sldIdLst>
    <p:sldId id="256" r:id="rId2"/>
    <p:sldId id="257" r:id="rId3"/>
    <p:sldId id="258" r:id="rId4"/>
    <p:sldId id="259" r:id="rId5"/>
    <p:sldId id="261" r:id="rId6"/>
    <p:sldId id="266" r:id="rId7"/>
    <p:sldId id="267" r:id="rId8"/>
    <p:sldId id="268" r:id="rId9"/>
    <p:sldId id="269" r:id="rId10"/>
    <p:sldId id="262" r:id="rId11"/>
    <p:sldId id="260" r:id="rId12"/>
    <p:sldId id="263" r:id="rId13"/>
    <p:sldId id="264" r:id="rId14"/>
    <p:sldId id="272" r:id="rId15"/>
    <p:sldId id="273" r:id="rId1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SorterView">
  <p:normalViewPr showOutlineIcons="0"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08" y="-19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8D82BAF-D400-4999-B129-5AB896EF3D80}" type="datetimeFigureOut">
              <a:rPr lang="en-US" smtClean="0"/>
              <a:t>4/15/2011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70717A5-158C-4A3E-A66E-8F9902636A50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36A2E-1D41-4C63-929A-CB51311306B8}" type="datetimeFigureOut">
              <a:rPr lang="en-US" smtClean="0"/>
              <a:pPr/>
              <a:t>4/15/2011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6D232-27C8-43EB-9594-A7769F17D7D2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36A2E-1D41-4C63-929A-CB51311306B8}" type="datetimeFigureOut">
              <a:rPr lang="en-US" smtClean="0"/>
              <a:pPr/>
              <a:t>4/15/2011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6D232-27C8-43EB-9594-A7769F17D7D2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36A2E-1D41-4C63-929A-CB51311306B8}" type="datetimeFigureOut">
              <a:rPr lang="en-US" smtClean="0"/>
              <a:pPr/>
              <a:t>4/15/2011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6D232-27C8-43EB-9594-A7769F17D7D2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36A2E-1D41-4C63-929A-CB51311306B8}" type="datetimeFigureOut">
              <a:rPr lang="en-US" smtClean="0"/>
              <a:pPr/>
              <a:t>4/15/2011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6D232-27C8-43EB-9594-A7769F17D7D2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36A2E-1D41-4C63-929A-CB51311306B8}" type="datetimeFigureOut">
              <a:rPr lang="en-US" smtClean="0"/>
              <a:pPr/>
              <a:t>4/15/2011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6D232-27C8-43EB-9594-A7769F17D7D2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36A2E-1D41-4C63-929A-CB51311306B8}" type="datetimeFigureOut">
              <a:rPr lang="en-US" smtClean="0"/>
              <a:pPr/>
              <a:t>4/15/2011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6D232-27C8-43EB-9594-A7769F17D7D2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36A2E-1D41-4C63-929A-CB51311306B8}" type="datetimeFigureOut">
              <a:rPr lang="en-US" smtClean="0"/>
              <a:pPr/>
              <a:t>4/15/2011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6D232-27C8-43EB-9594-A7769F17D7D2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36A2E-1D41-4C63-929A-CB51311306B8}" type="datetimeFigureOut">
              <a:rPr lang="en-US" smtClean="0"/>
              <a:pPr/>
              <a:t>4/15/2011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6D232-27C8-43EB-9594-A7769F17D7D2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36A2E-1D41-4C63-929A-CB51311306B8}" type="datetimeFigureOut">
              <a:rPr lang="en-US" smtClean="0"/>
              <a:pPr/>
              <a:t>4/15/2011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6D232-27C8-43EB-9594-A7769F17D7D2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36A2E-1D41-4C63-929A-CB51311306B8}" type="datetimeFigureOut">
              <a:rPr lang="en-US" smtClean="0"/>
              <a:pPr/>
              <a:t>4/15/2011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6D232-27C8-43EB-9594-A7769F17D7D2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36A2E-1D41-4C63-929A-CB51311306B8}" type="datetimeFigureOut">
              <a:rPr lang="en-US" smtClean="0"/>
              <a:pPr/>
              <a:t>4/15/2011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6D232-27C8-43EB-9594-A7769F17D7D2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536A2E-1D41-4C63-929A-CB51311306B8}" type="datetimeFigureOut">
              <a:rPr lang="en-US" smtClean="0"/>
              <a:pPr/>
              <a:t>4/15/2011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9D6D232-27C8-43EB-9594-A7769F17D7D2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Identifying learning needs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HRD Strategies and Methods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dirty="0" smtClean="0"/>
              <a:t>What do we mean by strategy?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dirty="0" smtClean="0"/>
              <a:t>“big picture sense making” Storey, 2004:24</a:t>
            </a:r>
          </a:p>
          <a:p>
            <a:pPr eaLnBrk="1" hangingPunct="1"/>
            <a:r>
              <a:rPr lang="en-GB" dirty="0" smtClean="0"/>
              <a:t>“the direction and scope of an organisation over the long term, which achieves advantage in a changing environment” Johnson et al, 2005: 9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dirty="0" smtClean="0"/>
              <a:t>What do we mean by strategy?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sz="2800" dirty="0" smtClean="0"/>
              <a:t>Long term direction of the organisation eg. product markets, geographical location</a:t>
            </a:r>
          </a:p>
          <a:p>
            <a:pPr eaLnBrk="1" hangingPunct="1">
              <a:lnSpc>
                <a:spcPct val="90000"/>
              </a:lnSpc>
            </a:pPr>
            <a:r>
              <a:rPr lang="en-GB" sz="2800" dirty="0" smtClean="0"/>
              <a:t>Driving the organisation forward to achieve sustained competitive advantage eg . Through new products, services or better value</a:t>
            </a:r>
          </a:p>
          <a:p>
            <a:pPr eaLnBrk="1" hangingPunct="1">
              <a:lnSpc>
                <a:spcPct val="90000"/>
              </a:lnSpc>
            </a:pPr>
            <a:r>
              <a:rPr lang="en-GB" sz="2800" dirty="0" smtClean="0"/>
              <a:t>Determining the scope of the organisations activities eg.remain in one sector or diversify?</a:t>
            </a:r>
          </a:p>
          <a:p>
            <a:pPr eaLnBrk="1" hangingPunct="1">
              <a:lnSpc>
                <a:spcPct val="90000"/>
              </a:lnSpc>
            </a:pPr>
            <a:r>
              <a:rPr lang="en-GB" sz="2800" dirty="0" smtClean="0"/>
              <a:t>Matching internal resources and activities to the environments in which the organisation operates to achieve strategic fit (SWOT)</a:t>
            </a:r>
          </a:p>
          <a:p>
            <a:pPr eaLnBrk="1" hangingPunct="1">
              <a:lnSpc>
                <a:spcPct val="90000"/>
              </a:lnSpc>
            </a:pPr>
            <a:endParaRPr lang="en-GB" sz="28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HRD Strategy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Should be directly linked to the corporate strategy</a:t>
            </a:r>
          </a:p>
          <a:p>
            <a:r>
              <a:rPr lang="en-GB" dirty="0" smtClean="0"/>
              <a:t>HRD policy is influenced by strategic decisions</a:t>
            </a:r>
          </a:p>
          <a:p>
            <a:r>
              <a:rPr lang="en-GB" dirty="0" smtClean="0"/>
              <a:t>Policies can be explicit or implicit</a:t>
            </a:r>
          </a:p>
          <a:p>
            <a:r>
              <a:rPr lang="en-GB" dirty="0" smtClean="0"/>
              <a:t>Policies can be outcomes of a planned HR approach or reactive to requests and problems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What </a:t>
            </a:r>
            <a:r>
              <a:rPr lang="en-GB" dirty="0" smtClean="0"/>
              <a:t>variables can influence an organisations policy towards HRD? 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How far is the HRD policy visible in an organisation known to you?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Identifying Learning needs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Must be carried out within the context of the organisational strategy</a:t>
            </a:r>
          </a:p>
          <a:p>
            <a:r>
              <a:rPr lang="en-GB" dirty="0" smtClean="0"/>
              <a:t>Organisational level</a:t>
            </a:r>
          </a:p>
          <a:p>
            <a:r>
              <a:rPr lang="en-GB" dirty="0" smtClean="0"/>
              <a:t>Job level</a:t>
            </a:r>
          </a:p>
          <a:p>
            <a:r>
              <a:rPr lang="en-GB" dirty="0" smtClean="0"/>
              <a:t>Individual level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Different types of learning needs within the organisation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5029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57400"/>
                <a:gridCol w="2057400"/>
                <a:gridCol w="2057400"/>
                <a:gridCol w="2057400"/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Level of business benefit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Organisational need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Group</a:t>
                      </a:r>
                      <a:r>
                        <a:rPr lang="en-GB" baseline="0" dirty="0" smtClean="0"/>
                        <a:t> needs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Individual needs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Implementing – doing things</a:t>
                      </a:r>
                      <a:r>
                        <a:rPr lang="en-GB" baseline="0" dirty="0" smtClean="0"/>
                        <a:t> well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Meeting current organisational</a:t>
                      </a:r>
                      <a:r>
                        <a:rPr lang="en-GB" baseline="0" dirty="0" smtClean="0"/>
                        <a:t> objectives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Working together to meet existing targets and standards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Being competent</a:t>
                      </a:r>
                      <a:r>
                        <a:rPr lang="en-GB" baseline="0" dirty="0" smtClean="0"/>
                        <a:t> at the level of existing requirements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Improving- doing things better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Setting higher objectives, and reaching them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Continuous improvement teams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Having and using systematic continuous</a:t>
                      </a:r>
                      <a:r>
                        <a:rPr lang="en-GB" baseline="0" dirty="0" smtClean="0"/>
                        <a:t> improvement skills and processes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Innovating – doing new and better things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Changing objectives</a:t>
                      </a:r>
                      <a:r>
                        <a:rPr lang="en-GB" baseline="0" dirty="0" smtClean="0"/>
                        <a:t> and strategies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Working across</a:t>
                      </a:r>
                      <a:r>
                        <a:rPr lang="en-GB" baseline="0" dirty="0" smtClean="0"/>
                        <a:t> boundaries to create new relationships and new products and services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Being able to work</a:t>
                      </a:r>
                      <a:r>
                        <a:rPr lang="en-GB" baseline="0" dirty="0" smtClean="0"/>
                        <a:t> differently and more creatively with a shared sense of purpose</a:t>
                      </a:r>
                      <a:endParaRPr lang="en-GB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Training and Learning Needs Analysis (TLNA)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“The systematic gathering of data to find out where there are gaps in the existing skills, knowledge and attitudes of employee’s” CIPD Fact sheet, 2010</a:t>
            </a:r>
          </a:p>
          <a:p>
            <a:r>
              <a:rPr lang="en-GB" dirty="0" smtClean="0"/>
              <a:t>Should flow from the business strategy</a:t>
            </a:r>
          </a:p>
          <a:p>
            <a:r>
              <a:rPr lang="en-GB" dirty="0" smtClean="0"/>
              <a:t>To ensure sufficient capability to sustain business performance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3 levels of TLNA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Organisation</a:t>
            </a:r>
          </a:p>
          <a:p>
            <a:pPr lvl="1"/>
            <a:r>
              <a:rPr lang="en-GB" dirty="0" smtClean="0"/>
              <a:t>To understand the amount of and types of learning needed to ensure that all employees have the right capabilities to deliver the organisation strategy</a:t>
            </a:r>
          </a:p>
          <a:p>
            <a:r>
              <a:rPr lang="en-GB" dirty="0" smtClean="0"/>
              <a:t>Department/team/project</a:t>
            </a:r>
          </a:p>
          <a:p>
            <a:pPr lvl="1"/>
            <a:r>
              <a:rPr lang="en-GB" dirty="0" smtClean="0"/>
              <a:t>New projects or opportunities, reorganisation, restructuring</a:t>
            </a:r>
          </a:p>
          <a:p>
            <a:r>
              <a:rPr lang="en-GB" dirty="0" smtClean="0"/>
              <a:t>Individual</a:t>
            </a:r>
          </a:p>
          <a:p>
            <a:pPr lvl="1"/>
            <a:r>
              <a:rPr lang="en-GB" dirty="0" smtClean="0"/>
              <a:t>Linking own personal learning to those of the business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Analysis of 3 levels needs to be considered in conjunction with each other</a:t>
            </a:r>
          </a:p>
          <a:p>
            <a:r>
              <a:rPr lang="en-GB" dirty="0" smtClean="0"/>
              <a:t>Needs to be agile, fast and responsive</a:t>
            </a:r>
          </a:p>
          <a:p>
            <a:r>
              <a:rPr lang="en-GB" dirty="0" smtClean="0"/>
              <a:t>CIPD (2010)* suggest it should follow RAM</a:t>
            </a:r>
          </a:p>
          <a:p>
            <a:pPr lvl="1"/>
            <a:r>
              <a:rPr lang="en-GB" dirty="0" smtClean="0"/>
              <a:t>Relevance : how does what we are currently doing and what we plan to do meet new opportunities and challenges for the business?</a:t>
            </a:r>
          </a:p>
          <a:p>
            <a:pPr lvl="1"/>
            <a:r>
              <a:rPr lang="en-GB" dirty="0" smtClean="0"/>
              <a:t>Alignment</a:t>
            </a:r>
            <a:r>
              <a:rPr lang="en-GB" dirty="0" smtClean="0"/>
              <a:t>: ensuring </a:t>
            </a:r>
            <a:r>
              <a:rPr lang="en-GB" dirty="0" smtClean="0"/>
              <a:t>that delivery meets objectives</a:t>
            </a:r>
          </a:p>
          <a:p>
            <a:pPr lvl="1"/>
            <a:r>
              <a:rPr lang="en-GB" dirty="0" smtClean="0"/>
              <a:t>Measurement: measure and evaluate learning interventions</a:t>
            </a:r>
          </a:p>
          <a:p>
            <a:pPr lvl="1">
              <a:buNone/>
            </a:pPr>
            <a:r>
              <a:rPr lang="en-GB" sz="1200" dirty="0" smtClean="0"/>
              <a:t>*CIPD (August 2010) Identifying learning and talent development needs, Fact sheet CIPD</a:t>
            </a:r>
            <a:endParaRPr lang="en-GB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Organisational Level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Global review</a:t>
            </a:r>
          </a:p>
          <a:p>
            <a:r>
              <a:rPr lang="en-GB" dirty="0" smtClean="0"/>
              <a:t>Competence assessment</a:t>
            </a:r>
          </a:p>
          <a:p>
            <a:r>
              <a:rPr lang="en-GB" dirty="0" smtClean="0"/>
              <a:t>Critical incident analysis</a:t>
            </a:r>
          </a:p>
          <a:p>
            <a:r>
              <a:rPr lang="en-GB" dirty="0" smtClean="0"/>
              <a:t>Learner </a:t>
            </a:r>
            <a:r>
              <a:rPr lang="en-GB" dirty="0" smtClean="0"/>
              <a:t>centred </a:t>
            </a:r>
            <a:r>
              <a:rPr lang="en-GB" dirty="0" smtClean="0"/>
              <a:t>analysis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Job Level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 smtClean="0"/>
              <a:t>Job analysis</a:t>
            </a:r>
          </a:p>
          <a:p>
            <a:pPr lvl="1"/>
            <a:r>
              <a:rPr lang="en-GB" dirty="0" smtClean="0"/>
              <a:t>Job description</a:t>
            </a:r>
          </a:p>
          <a:p>
            <a:pPr lvl="1"/>
            <a:r>
              <a:rPr lang="en-GB" dirty="0" smtClean="0"/>
              <a:t>Person specification</a:t>
            </a:r>
          </a:p>
          <a:p>
            <a:r>
              <a:rPr lang="en-GB" dirty="0" smtClean="0"/>
              <a:t>Functional analysis</a:t>
            </a:r>
          </a:p>
          <a:p>
            <a:r>
              <a:rPr lang="en-GB" dirty="0" smtClean="0"/>
              <a:t>Competency analysis</a:t>
            </a:r>
          </a:p>
          <a:p>
            <a:pPr lvl="1"/>
            <a:r>
              <a:rPr lang="en-GB" dirty="0" smtClean="0"/>
              <a:t>Input</a:t>
            </a:r>
          </a:p>
          <a:p>
            <a:pPr lvl="1"/>
            <a:r>
              <a:rPr lang="en-GB" dirty="0" smtClean="0"/>
              <a:t>output</a:t>
            </a:r>
          </a:p>
          <a:p>
            <a:r>
              <a:rPr lang="en-GB" dirty="0" smtClean="0"/>
              <a:t>Closer </a:t>
            </a:r>
            <a:r>
              <a:rPr lang="en-GB" dirty="0" smtClean="0"/>
              <a:t>analysis</a:t>
            </a:r>
          </a:p>
          <a:p>
            <a:pPr lvl="1"/>
            <a:r>
              <a:rPr lang="en-GB" dirty="0" smtClean="0"/>
              <a:t>Critical incident</a:t>
            </a:r>
          </a:p>
          <a:p>
            <a:pPr lvl="1"/>
            <a:r>
              <a:rPr lang="en-GB" dirty="0" smtClean="0"/>
              <a:t>Stages and key points analysis</a:t>
            </a:r>
          </a:p>
          <a:p>
            <a:pPr lvl="1"/>
            <a:r>
              <a:rPr lang="en-GB" dirty="0" smtClean="0"/>
              <a:t>Manual skills analysis</a:t>
            </a:r>
          </a:p>
          <a:p>
            <a:pPr lvl="1"/>
            <a:r>
              <a:rPr lang="en-GB" dirty="0" smtClean="0"/>
              <a:t>Faults analysis</a:t>
            </a:r>
          </a:p>
          <a:p>
            <a:pPr lvl="1"/>
            <a:r>
              <a:rPr lang="en-GB" dirty="0" smtClean="0"/>
              <a:t>Job learning analysis</a:t>
            </a:r>
            <a:endParaRPr lang="en-GB" dirty="0" smtClean="0"/>
          </a:p>
          <a:p>
            <a:pPr>
              <a:buNone/>
            </a:pP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Activity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 groups:</a:t>
            </a:r>
          </a:p>
          <a:p>
            <a:r>
              <a:rPr lang="en-GB" dirty="0" smtClean="0"/>
              <a:t>S</a:t>
            </a:r>
            <a:r>
              <a:rPr lang="en-GB" dirty="0" smtClean="0"/>
              <a:t>ummarise the method of job analysis</a:t>
            </a:r>
          </a:p>
          <a:p>
            <a:r>
              <a:rPr lang="en-GB" dirty="0" smtClean="0"/>
              <a:t>Demonstrate the method through a practical exercise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Individual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Assessment</a:t>
            </a:r>
          </a:p>
          <a:p>
            <a:r>
              <a:rPr lang="en-GB" dirty="0" smtClean="0"/>
              <a:t>Appraisal</a:t>
            </a:r>
          </a:p>
          <a:p>
            <a:r>
              <a:rPr lang="en-GB" dirty="0" smtClean="0"/>
              <a:t>Assessment/development centre</a:t>
            </a:r>
          </a:p>
          <a:p>
            <a:r>
              <a:rPr lang="en-GB" dirty="0" smtClean="0"/>
              <a:t>Self assessment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Why is TLNA important?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Using the results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 smtClean="0"/>
              <a:t>A report of overall training needs for the organisation will form the basis of the Learning and Development strategy</a:t>
            </a:r>
          </a:p>
          <a:p>
            <a:r>
              <a:rPr lang="en-GB" dirty="0" smtClean="0"/>
              <a:t>Evaluate and prioritise who you want to train and how best to reach them</a:t>
            </a:r>
          </a:p>
          <a:p>
            <a:r>
              <a:rPr lang="en-GB" dirty="0" smtClean="0"/>
              <a:t>Established how employees will best accept and integrate training and their preferred learning methods</a:t>
            </a:r>
          </a:p>
          <a:p>
            <a:r>
              <a:rPr lang="en-GB" dirty="0" smtClean="0"/>
              <a:t>Evaluate current learning and training – what can be done in-house, budget and time available</a:t>
            </a:r>
          </a:p>
          <a:p>
            <a:r>
              <a:rPr lang="en-GB" dirty="0" smtClean="0"/>
              <a:t>Take a decision on what type of training and learning fits your needs best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329</TotalTime>
  <Words>644</Words>
  <Application>Microsoft Office PowerPoint</Application>
  <PresentationFormat>On-screen Show (4:3)</PresentationFormat>
  <Paragraphs>92</Paragraphs>
  <Slides>15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Office Theme</vt:lpstr>
      <vt:lpstr>Identifying learning needs</vt:lpstr>
      <vt:lpstr>What do we mean by strategy?</vt:lpstr>
      <vt:lpstr>What do we mean by strategy?</vt:lpstr>
      <vt:lpstr>HRD Strategy</vt:lpstr>
      <vt:lpstr>Identifying Learning needs</vt:lpstr>
      <vt:lpstr>Different types of learning needs within the organisation</vt:lpstr>
      <vt:lpstr>Training and Learning Needs Analysis (TLNA)</vt:lpstr>
      <vt:lpstr>3 levels of TLNA</vt:lpstr>
      <vt:lpstr>Slide 9</vt:lpstr>
      <vt:lpstr>Organisational Level</vt:lpstr>
      <vt:lpstr>Job Level</vt:lpstr>
      <vt:lpstr>Activity</vt:lpstr>
      <vt:lpstr>Individual</vt:lpstr>
      <vt:lpstr>Why is TLNA important?</vt:lpstr>
      <vt:lpstr>Using the results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Identifying Learning Needs</dc:title>
  <dc:creator>Dr Maggie Inman</dc:creator>
  <cp:lastModifiedBy>Dr Maggie Inman</cp:lastModifiedBy>
  <cp:revision>32</cp:revision>
  <dcterms:created xsi:type="dcterms:W3CDTF">2011-04-14T11:08:46Z</dcterms:created>
  <dcterms:modified xsi:type="dcterms:W3CDTF">2011-04-15T11:19:29Z</dcterms:modified>
</cp:coreProperties>
</file>