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8" r:id="rId1"/>
  </p:sldMasterIdLst>
  <p:sldIdLst>
    <p:sldId id="256" r:id="rId2"/>
    <p:sldId id="257" r:id="rId3"/>
    <p:sldId id="265" r:id="rId4"/>
    <p:sldId id="259" r:id="rId5"/>
    <p:sldId id="258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E1FF"/>
    <a:srgbClr val="F9BA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4"/>
  </p:normalViewPr>
  <p:slideViewPr>
    <p:cSldViewPr snapToGrid="0" snapToObjects="1">
      <p:cViewPr varScale="1">
        <p:scale>
          <a:sx n="121" d="100"/>
          <a:sy n="121" d="100"/>
        </p:scale>
        <p:origin x="2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4EBC7-437E-3342-9986-410CEF8A65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618DE3-C00F-3D48-92C0-1489778C15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9AA38-5B68-0045-B40F-D058B3DF5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3E05C-16EC-D249-ABC7-DC5F00568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747BF-3784-5549-A00C-BA564E334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490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7CED5-85B4-5B49-81D7-161336471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D487B-4406-9343-8A59-DB27484AC0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EFAFA-882D-5B45-8811-EE9802469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48775-1DE6-E74C-9342-529F0D45E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716C2-8806-B940-BB59-917E79B1C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635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F5EDD-0DAE-854D-8D6E-EBF9D6D41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CF169-E061-FD48-8DBF-6C3CE9AAF4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103BC-9216-D445-9885-4EC1A8ABB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2F2B3-0DA9-EE4D-809B-BE8E2F121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55700-F6DD-4B42-B6DD-5DD9FAD86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377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A0DBD-37C6-C945-AC6C-77AA92DA1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5ED4C-CCD9-1947-88ED-621A26BB44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DD179D-61D0-6E4F-97F5-94A50E4A61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990188-13DB-3044-9B0E-27D16AEC5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8F78E0-99FF-D14D-9FB7-ED32DA3CD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764E3A-D98C-F74D-A7B3-68F8CA904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05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FBC0A-F139-7E4F-B218-B10076427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90A279-DE37-0242-849B-212EAFB6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B9C6A3-CC11-6741-B4AB-523D4A6B72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97C588-EAF3-F54D-AC19-B021862CCF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236588-1223-BD41-B650-17735C5B23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380286-2867-3B46-BFBF-B39EF64AA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1C1765-2A80-4F4E-BB39-5B30E5871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3C70BE-2B5B-3844-B4E8-E2DF25ED6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009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1DDF1-918B-C44D-B344-DD6735C5E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FC093D-687C-BD44-84DA-697E1E017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061385-BC84-0541-ACA0-22F98BBE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CDC8C2-44DE-FD4F-8166-840533A7D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119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CB2B19-E05E-4A44-8771-C11D4508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BFFA0-298A-1C4A-AA56-A0B6D557B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A2ADCA-899C-0F43-863F-3151C9772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55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43C89-5826-9448-8774-5966D3523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D491-02CF-6B4C-AF75-3D676226E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252C43-629E-3841-A67F-D8AC3FF0E9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99C9B7-2E41-E542-8835-E66494B98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275216-117B-6242-B45C-997277171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9C30EE-F869-1E40-8684-5D999451C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935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023EC-1B59-CD43-9FB7-A40BC4B6E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A5CD08-0764-7347-A554-17985A265C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6073F2-A47E-3C42-BDAF-19044F0BEB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9FFD37-DFAC-C047-B83F-79C2E1D3F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9A7160-313D-154A-B1D9-53B409079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4C318B-B02A-974B-BEA5-34EB1E7EA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894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E152D-BCD5-C546-B8E0-80C0C011D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2D4DCA-77F0-2241-A769-D7EFC21F97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EBE95-6362-CE4A-9772-ABC13D9FF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AD8CE1-DA8F-1C47-A1E2-204DEEDD8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DA034-8DE7-FD4F-BD82-D923ABBCA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680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A63840-875A-4341-9674-02C1573E5F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282A8A-3E22-8645-9069-437773C175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25BC2-C772-174F-AD9D-105E64CE1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7199D-90D9-DF42-9C51-E5457320E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F12D2-3B65-764A-8B67-98970E01E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37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E1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AFEBB6-CD53-464C-9EB6-ADC50DF4F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D9120-9EA7-994A-B51C-60DA72B39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C5F7F-7206-7C42-913A-7D86227CAD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189BF-A488-4945-AA07-179CE08D29A7}" type="datetimeFigureOut">
              <a:rPr lang="en-US" smtClean="0"/>
              <a:t>11/6/19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B34681-FCDA-174C-8732-6FF066EB92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203F3D-809A-1543-8E0C-8A0F7B19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1F2D0-9FCB-CB4F-89C1-FBB08A725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395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2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558A1-EB86-4543-A018-31CFD38E53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84960"/>
            <a:ext cx="9144000" cy="2387600"/>
          </a:xfrm>
        </p:spPr>
        <p:txBody>
          <a:bodyPr>
            <a:noAutofit/>
          </a:bodyPr>
          <a:lstStyle/>
          <a:p>
            <a:r>
              <a:rPr lang="en-US" sz="4400" b="1" dirty="0" err="1"/>
              <a:t>Elfen</a:t>
            </a:r>
            <a:r>
              <a:rPr lang="en-US" sz="4400" b="1" dirty="0"/>
              <a:t> 2: </a:t>
            </a:r>
            <a:r>
              <a:rPr lang="en-US" sz="4400" b="1" dirty="0" err="1"/>
              <a:t>Cyflwyniad</a:t>
            </a:r>
            <a:r>
              <a:rPr lang="en-US" sz="4400" b="1" dirty="0"/>
              <a:t> </a:t>
            </a:r>
            <a:r>
              <a:rPr lang="en-US" sz="4400" b="1" dirty="0" err="1"/>
              <a:t>fideo</a:t>
            </a:r>
            <a:r>
              <a:rPr lang="en-US" sz="4400" b="1" dirty="0"/>
              <a:t> </a:t>
            </a:r>
            <a:r>
              <a:rPr lang="en-US" sz="4400" b="1" dirty="0" err="1"/>
              <a:t>sy’n</a:t>
            </a:r>
            <a:r>
              <a:rPr lang="en-US" sz="4400" b="1" dirty="0"/>
              <a:t> </a:t>
            </a:r>
            <a:r>
              <a:rPr lang="en-US" sz="4400" b="1" dirty="0" err="1"/>
              <a:t>adfyfyrio</a:t>
            </a:r>
            <a:r>
              <a:rPr lang="en-US" sz="4400" b="1" dirty="0"/>
              <a:t> </a:t>
            </a:r>
            <a:r>
              <a:rPr lang="en-US" sz="4400" b="1" dirty="0" err="1"/>
              <a:t>ar</a:t>
            </a:r>
            <a:r>
              <a:rPr lang="en-US" sz="4400" b="1" dirty="0"/>
              <a:t> </a:t>
            </a:r>
            <a:r>
              <a:rPr lang="en-US" sz="4400" b="1" dirty="0" err="1"/>
              <a:t>yr</a:t>
            </a:r>
            <a:r>
              <a:rPr lang="en-US" sz="4400" b="1" dirty="0"/>
              <a:t> </a:t>
            </a:r>
            <a:r>
              <a:rPr lang="en-US" sz="4400" b="1" dirty="0" err="1"/>
              <a:t>wybodaeth</a:t>
            </a:r>
            <a:r>
              <a:rPr lang="en-US" sz="4400" b="1" dirty="0"/>
              <a:t>, y </a:t>
            </a:r>
            <a:r>
              <a:rPr lang="en-US" sz="4400" b="1" dirty="0" err="1"/>
              <a:t>sgiliau</a:t>
            </a:r>
            <a:r>
              <a:rPr lang="en-US" sz="4400" b="1" dirty="0"/>
              <a:t> </a:t>
            </a:r>
            <a:r>
              <a:rPr lang="en-US" sz="4400" b="1" dirty="0" err="1"/>
              <a:t>a’r</a:t>
            </a:r>
            <a:r>
              <a:rPr lang="en-US" sz="4400" b="1" dirty="0"/>
              <a:t> </a:t>
            </a:r>
            <a:r>
              <a:rPr lang="en-US" sz="4400" b="1" dirty="0" err="1"/>
              <a:t>nodweddion</a:t>
            </a:r>
            <a:r>
              <a:rPr lang="en-US" sz="4400" b="1" dirty="0"/>
              <a:t> </a:t>
            </a:r>
            <a:r>
              <a:rPr lang="en-US" sz="4400" b="1" dirty="0" err="1"/>
              <a:t>angenrheidiol</a:t>
            </a:r>
            <a:r>
              <a:rPr lang="en-US" sz="4400" b="1" dirty="0"/>
              <a:t> </a:t>
            </a:r>
            <a:r>
              <a:rPr lang="en-US" sz="4400" b="1" dirty="0" err="1"/>
              <a:t>ar</a:t>
            </a:r>
            <a:r>
              <a:rPr lang="en-US" sz="4400" b="1" dirty="0"/>
              <a:t> </a:t>
            </a:r>
            <a:r>
              <a:rPr lang="en-US" sz="4400" b="1" dirty="0" err="1"/>
              <a:t>gyfer</a:t>
            </a:r>
            <a:r>
              <a:rPr lang="en-US" sz="4400" b="1" dirty="0"/>
              <a:t> </a:t>
            </a:r>
            <a:r>
              <a:rPr lang="en-US" sz="4400" b="1" dirty="0" err="1"/>
              <a:t>astudiaeth</a:t>
            </a:r>
            <a:r>
              <a:rPr lang="en-US" sz="4400" b="1" dirty="0"/>
              <a:t> </a:t>
            </a:r>
            <a:r>
              <a:rPr lang="en-US" sz="4400" b="1" dirty="0" err="1"/>
              <a:t>Addysg</a:t>
            </a:r>
            <a:r>
              <a:rPr lang="en-US" sz="4400" b="1" dirty="0"/>
              <a:t> </a:t>
            </a:r>
            <a:r>
              <a:rPr lang="en-US" sz="4400" b="1" dirty="0" err="1"/>
              <a:t>Uwch</a:t>
            </a:r>
            <a:endParaRPr lang="en-US" sz="4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87078F-8D2E-3F45-961B-BE986A6803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7462" y="4164220"/>
            <a:ext cx="9690538" cy="1511366"/>
          </a:xfrm>
        </p:spPr>
        <p:txBody>
          <a:bodyPr>
            <a:normAutofit/>
          </a:bodyPr>
          <a:lstStyle/>
          <a:p>
            <a:r>
              <a:rPr lang="en-US" dirty="0"/>
              <a:t>ECGE4002PC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Astudio</a:t>
            </a:r>
            <a:r>
              <a:rPr lang="en-US" dirty="0"/>
              <a:t> </a:t>
            </a:r>
            <a:r>
              <a:rPr lang="en-US" dirty="0" err="1"/>
              <a:t>Academaidd</a:t>
            </a:r>
            <a:endParaRPr lang="en-US" dirty="0"/>
          </a:p>
          <a:p>
            <a:r>
              <a:rPr lang="en-US" dirty="0" err="1"/>
              <a:t>Gwenlli</a:t>
            </a:r>
            <a:r>
              <a:rPr lang="en-US" dirty="0"/>
              <a:t> Morgan Griffith</a:t>
            </a:r>
          </a:p>
          <a:p>
            <a:r>
              <a:rPr lang="en-US" dirty="0"/>
              <a:t>1900860</a:t>
            </a:r>
          </a:p>
        </p:txBody>
      </p:sp>
      <p:pic>
        <p:nvPicPr>
          <p:cNvPr id="4" name="Sleid 1">
            <a:hlinkClick r:id="" action="ppaction://media"/>
            <a:extLst>
              <a:ext uri="{FF2B5EF4-FFF2-40B4-BE49-F238E27FC236}">
                <a16:creationId xmlns:a16="http://schemas.microsoft.com/office/drawing/2014/main" id="{8EB4BC70-FF1C-5E4F-AA82-A6F475F22F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1062" y="56755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648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0"/>
    </mc:Choice>
    <mc:Fallback>
      <p:transition spd="slow"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6093C-BCE5-F84B-B4C4-5B2061DB4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Beth </a:t>
            </a:r>
            <a:r>
              <a:rPr lang="en-US" b="1" u="sng" dirty="0" err="1"/>
              <a:t>rwyf</a:t>
            </a:r>
            <a:r>
              <a:rPr lang="en-US" b="1" u="sng" dirty="0"/>
              <a:t> am </a:t>
            </a:r>
            <a:r>
              <a:rPr lang="en-US" b="1" u="sng" dirty="0" err="1"/>
              <a:t>drafod</a:t>
            </a:r>
            <a:r>
              <a:rPr lang="en-US" b="1" u="sng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2B7B7-2C81-4B43-BB5D-454C76D26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Y sgiliau hanfodol ar gyfer astudiaeth Addysg Uwch.</a:t>
            </a:r>
          </a:p>
          <a:p>
            <a:r>
              <a:rPr lang="cy-GB" dirty="0"/>
              <a:t>Gwybodaeth am yr adnoddau sydd ar gael i gefnogi fy astudiaeth.</a:t>
            </a:r>
          </a:p>
          <a:p>
            <a:r>
              <a:rPr lang="cy-GB" dirty="0"/>
              <a:t>Cynllun gweithredu sydd am fy helpu i ddatblygu ar gyfer y maes.</a:t>
            </a:r>
          </a:p>
          <a:p>
            <a:endParaRPr lang="cy-GB" dirty="0"/>
          </a:p>
        </p:txBody>
      </p:sp>
      <p:pic>
        <p:nvPicPr>
          <p:cNvPr id="4" name="Sleid 2">
            <a:hlinkClick r:id="" action="ppaction://media"/>
            <a:extLst>
              <a:ext uri="{FF2B5EF4-FFF2-40B4-BE49-F238E27FC236}">
                <a16:creationId xmlns:a16="http://schemas.microsoft.com/office/drawing/2014/main" id="{7E1D04F6-AFD4-3849-8D4E-1AA12E2F31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1800" y="53641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122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4000"/>
    </mc:Choice>
    <mc:Fallback>
      <p:transition spd="slow" advClick="0" advTm="2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461FC-3AE2-C04F-90A2-842247545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b="1" u="sng" dirty="0"/>
              <a:t>Y </a:t>
            </a:r>
            <a:r>
              <a:rPr lang="en-US" b="1" u="sng" dirty="0" err="1"/>
              <a:t>sgiliau</a:t>
            </a:r>
            <a:r>
              <a:rPr lang="en-US" b="1" u="sng" dirty="0"/>
              <a:t> </a:t>
            </a:r>
            <a:r>
              <a:rPr lang="en-US" b="1" u="sng" dirty="0" err="1"/>
              <a:t>a’r</a:t>
            </a:r>
            <a:r>
              <a:rPr lang="en-US" b="1" u="sng" dirty="0"/>
              <a:t> </a:t>
            </a:r>
            <a:r>
              <a:rPr lang="en-US" b="1" u="sng" dirty="0" err="1"/>
              <a:t>nodweddion</a:t>
            </a:r>
            <a:r>
              <a:rPr lang="en-US" b="1" u="sng" dirty="0"/>
              <a:t> </a:t>
            </a:r>
            <a:r>
              <a:rPr lang="en-US" b="1" u="sng" dirty="0" err="1"/>
              <a:t>angenrheidiol</a:t>
            </a:r>
            <a:r>
              <a:rPr lang="en-US" b="1" u="sng" dirty="0"/>
              <a:t> </a:t>
            </a:r>
            <a:r>
              <a:rPr lang="en-US" b="1" u="sng" dirty="0" err="1"/>
              <a:t>ar</a:t>
            </a:r>
            <a:r>
              <a:rPr lang="en-US" b="1" u="sng" dirty="0"/>
              <a:t> </a:t>
            </a:r>
            <a:r>
              <a:rPr lang="en-US" b="1" u="sng" dirty="0" err="1"/>
              <a:t>gyfer</a:t>
            </a:r>
            <a:r>
              <a:rPr lang="en-US" b="1" u="sng" dirty="0"/>
              <a:t> </a:t>
            </a:r>
            <a:r>
              <a:rPr lang="en-US" b="1" u="sng" dirty="0" err="1"/>
              <a:t>astudiaeth</a:t>
            </a:r>
            <a:r>
              <a:rPr lang="en-US" b="1" u="sng" dirty="0"/>
              <a:t> </a:t>
            </a:r>
            <a:r>
              <a:rPr lang="en-US" b="1" u="sng" dirty="0" err="1"/>
              <a:t>addysg</a:t>
            </a:r>
            <a:r>
              <a:rPr lang="en-US" b="1" u="sng" dirty="0"/>
              <a:t> </a:t>
            </a:r>
            <a:r>
              <a:rPr lang="en-US" b="1" u="sng" dirty="0" err="1"/>
              <a:t>uwch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F6FD46-6F28-3D4E-B932-6A8C3E02E3D9}"/>
              </a:ext>
            </a:extLst>
          </p:cNvPr>
          <p:cNvSpPr txBox="1"/>
          <p:nvPr/>
        </p:nvSpPr>
        <p:spPr>
          <a:xfrm>
            <a:off x="1271751" y="2006600"/>
            <a:ext cx="1229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Sgiliau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8207D8-21B4-3145-A93F-164BBB22D736}"/>
              </a:ext>
            </a:extLst>
          </p:cNvPr>
          <p:cNvSpPr txBox="1"/>
          <p:nvPr/>
        </p:nvSpPr>
        <p:spPr>
          <a:xfrm>
            <a:off x="8219090" y="2006599"/>
            <a:ext cx="262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Nodweddion</a:t>
            </a: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77D9C4-F4D9-914F-8828-808A0FC8C8A2}"/>
              </a:ext>
            </a:extLst>
          </p:cNvPr>
          <p:cNvSpPr txBox="1"/>
          <p:nvPr/>
        </p:nvSpPr>
        <p:spPr>
          <a:xfrm>
            <a:off x="241738" y="2774731"/>
            <a:ext cx="3857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Traethu</a:t>
            </a:r>
            <a:r>
              <a:rPr lang="en-US" dirty="0"/>
              <a:t> </a:t>
            </a:r>
            <a:r>
              <a:rPr lang="en-US" dirty="0" err="1"/>
              <a:t>academaidd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testun</a:t>
            </a:r>
            <a:r>
              <a:rPr lang="en-US" dirty="0"/>
              <a:t> </a:t>
            </a:r>
            <a:r>
              <a:rPr lang="en-US" dirty="0" err="1"/>
              <a:t>academaidd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gynhwysfawr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3326A6-FBF3-C74C-A570-4F6CE2E0E96A}"/>
              </a:ext>
            </a:extLst>
          </p:cNvPr>
          <p:cNvSpPr txBox="1"/>
          <p:nvPr/>
        </p:nvSpPr>
        <p:spPr>
          <a:xfrm>
            <a:off x="7546428" y="2701159"/>
            <a:ext cx="41831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Trefnus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Amseru</a:t>
            </a:r>
            <a:r>
              <a:rPr lang="en-US" dirty="0"/>
              <a:t> </a:t>
            </a:r>
            <a:r>
              <a:rPr lang="en-US" dirty="0" err="1"/>
              <a:t>effeithiol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Proffesiynoldeb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Ymrwymiad</a:t>
            </a:r>
            <a:endParaRPr lang="en-US" dirty="0"/>
          </a:p>
        </p:txBody>
      </p:sp>
      <p:pic>
        <p:nvPicPr>
          <p:cNvPr id="10" name="3">
            <a:hlinkClick r:id="" action="ppaction://media"/>
            <a:extLst>
              <a:ext uri="{FF2B5EF4-FFF2-40B4-BE49-F238E27FC236}">
                <a16:creationId xmlns:a16="http://schemas.microsoft.com/office/drawing/2014/main" id="{B3260E5D-8B34-5643-A772-15A4051CA0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510050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562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88000"/>
    </mc:Choice>
    <mc:Fallback>
      <p:transition spd="slow" advClick="0" advTm="8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40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6">
            <a:extLst>
              <a:ext uri="{FF2B5EF4-FFF2-40B4-BE49-F238E27FC236}">
                <a16:creationId xmlns:a16="http://schemas.microsoft.com/office/drawing/2014/main" id="{78536F6B-1FEB-8F40-AEB6-85B5C2E13D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5207" y="3269548"/>
            <a:ext cx="1216025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Adnoddau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 Box 7">
            <a:extLst>
              <a:ext uri="{FF2B5EF4-FFF2-40B4-BE49-F238E27FC236}">
                <a16:creationId xmlns:a16="http://schemas.microsoft.com/office/drawing/2014/main" id="{ED6B278C-B574-5B48-A370-98BA27AF3C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0313" y="4810126"/>
            <a:ext cx="1666875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Athrofa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 Box 8">
            <a:extLst>
              <a:ext uri="{FF2B5EF4-FFF2-40B4-BE49-F238E27FC236}">
                <a16:creationId xmlns:a16="http://schemas.microsoft.com/office/drawing/2014/main" id="{D4C19129-8D51-D54C-BA3E-5137F769ED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8178" y="4801072"/>
            <a:ext cx="1419225" cy="38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Cyd-fyfyrywr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 Box 9">
            <a:extLst>
              <a:ext uri="{FF2B5EF4-FFF2-40B4-BE49-F238E27FC236}">
                <a16:creationId xmlns:a16="http://schemas.microsoft.com/office/drawing/2014/main" id="{B905D3DA-528D-D743-9C39-53DF0655EF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2050" y="1630763"/>
            <a:ext cx="1720850" cy="592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Llyfrgell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 Box 10">
            <a:extLst>
              <a:ext uri="{FF2B5EF4-FFF2-40B4-BE49-F238E27FC236}">
                <a16:creationId xmlns:a16="http://schemas.microsoft.com/office/drawing/2014/main" id="{50446A14-32E8-6E4D-A0FE-65F3E7E7E6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7163" y="3429000"/>
            <a:ext cx="635000" cy="41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FF4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Hwb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772B4BD-4101-8C4F-BD66-FC909E26C2AB}"/>
              </a:ext>
            </a:extLst>
          </p:cNvPr>
          <p:cNvCxnSpPr>
            <a:cxnSpLocks/>
          </p:cNvCxnSpPr>
          <p:nvPr/>
        </p:nvCxnSpPr>
        <p:spPr>
          <a:xfrm flipH="1">
            <a:off x="3617912" y="3638550"/>
            <a:ext cx="1597057" cy="12823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B949895-202D-C844-AC25-D6E1BEA29426}"/>
              </a:ext>
            </a:extLst>
          </p:cNvPr>
          <p:cNvCxnSpPr>
            <a:cxnSpLocks/>
            <a:endCxn id="6" idx="0"/>
          </p:cNvCxnSpPr>
          <p:nvPr/>
        </p:nvCxnSpPr>
        <p:spPr>
          <a:xfrm>
            <a:off x="5952905" y="3591560"/>
            <a:ext cx="1764886" cy="12095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E792285-1DFD-8E4F-B750-EF978A4C6C9E}"/>
              </a:ext>
            </a:extLst>
          </p:cNvPr>
          <p:cNvCxnSpPr>
            <a:cxnSpLocks/>
            <a:stCxn id="4" idx="0"/>
          </p:cNvCxnSpPr>
          <p:nvPr/>
        </p:nvCxnSpPr>
        <p:spPr>
          <a:xfrm flipV="1">
            <a:off x="5443220" y="2026152"/>
            <a:ext cx="1283746" cy="12433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DDB42FE-AE2B-604F-8E6A-D063D90AA103}"/>
              </a:ext>
            </a:extLst>
          </p:cNvPr>
          <p:cNvCxnSpPr>
            <a:cxnSpLocks/>
            <a:stCxn id="4" idx="1"/>
          </p:cNvCxnSpPr>
          <p:nvPr/>
        </p:nvCxnSpPr>
        <p:spPr>
          <a:xfrm flipH="1">
            <a:off x="3302497" y="3473542"/>
            <a:ext cx="1532710" cy="149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F6281D4-A2C8-364F-9187-17D015562EB0}"/>
              </a:ext>
            </a:extLst>
          </p:cNvPr>
          <p:cNvCxnSpPr>
            <a:cxnSpLocks/>
          </p:cNvCxnSpPr>
          <p:nvPr/>
        </p:nvCxnSpPr>
        <p:spPr>
          <a:xfrm flipH="1" flipV="1">
            <a:off x="1758000" y="4402299"/>
            <a:ext cx="806923" cy="485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Box 16">
            <a:extLst>
              <a:ext uri="{FF2B5EF4-FFF2-40B4-BE49-F238E27FC236}">
                <a16:creationId xmlns:a16="http://schemas.microsoft.com/office/drawing/2014/main" id="{14F9D1C4-C897-F142-8370-D71768B32E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4692" y="4105911"/>
            <a:ext cx="11080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Darlithwyr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90A154A-9D99-2D41-ACB4-C267DF2657F1}"/>
              </a:ext>
            </a:extLst>
          </p:cNvPr>
          <p:cNvCxnSpPr>
            <a:cxnSpLocks/>
            <a:stCxn id="5" idx="1"/>
            <a:endCxn id="18" idx="0"/>
          </p:cNvCxnSpPr>
          <p:nvPr/>
        </p:nvCxnSpPr>
        <p:spPr>
          <a:xfrm flipH="1">
            <a:off x="1210310" y="5057776"/>
            <a:ext cx="1290003" cy="1047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Box 18">
            <a:extLst>
              <a:ext uri="{FF2B5EF4-FFF2-40B4-BE49-F238E27FC236}">
                <a16:creationId xmlns:a16="http://schemas.microsoft.com/office/drawing/2014/main" id="{7D00BC48-7F39-7C42-855B-FDE4867918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5117" y="6143149"/>
            <a:ext cx="1979613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Tiwtoriaid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Personol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ED0CDE9-B9BC-3349-BA9A-DA70C998AFA2}"/>
              </a:ext>
            </a:extLst>
          </p:cNvPr>
          <p:cNvCxnSpPr/>
          <p:nvPr/>
        </p:nvCxnSpPr>
        <p:spPr>
          <a:xfrm flipH="1">
            <a:off x="2425700" y="5240022"/>
            <a:ext cx="408305" cy="9251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Box 20">
            <a:extLst>
              <a:ext uri="{FF2B5EF4-FFF2-40B4-BE49-F238E27FC236}">
                <a16:creationId xmlns:a16="http://schemas.microsoft.com/office/drawing/2014/main" id="{25D4DEFF-B541-3E4A-9082-1AF1DA219B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935" y="5162550"/>
            <a:ext cx="1936750" cy="47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Arweinwyr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Modiwl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Text Box 21">
            <a:extLst>
              <a:ext uri="{FF2B5EF4-FFF2-40B4-BE49-F238E27FC236}">
                <a16:creationId xmlns:a16="http://schemas.microsoft.com/office/drawing/2014/main" id="{695D767A-06B5-4D40-B7A2-5FDCF4FB5B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0115" y="4090035"/>
            <a:ext cx="709613" cy="44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70AD47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Rhieni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 Box 22">
            <a:extLst>
              <a:ext uri="{FF2B5EF4-FFF2-40B4-BE49-F238E27FC236}">
                <a16:creationId xmlns:a16="http://schemas.microsoft.com/office/drawing/2014/main" id="{05DE6952-9D5A-7944-8EF3-7C2F35D097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35516" y="5524500"/>
            <a:ext cx="774700" cy="48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Teulu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Text Box 23">
            <a:extLst>
              <a:ext uri="{FF2B5EF4-FFF2-40B4-BE49-F238E27FC236}">
                <a16:creationId xmlns:a16="http://schemas.microsoft.com/office/drawing/2014/main" id="{5C0C3A67-90DD-884C-A113-B8F575428C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5807" y="6143149"/>
            <a:ext cx="9461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Ffrindiau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6A3FE1E-D943-384A-98B0-BF14771364BC}"/>
              </a:ext>
            </a:extLst>
          </p:cNvPr>
          <p:cNvCxnSpPr/>
          <p:nvPr/>
        </p:nvCxnSpPr>
        <p:spPr>
          <a:xfrm flipH="1">
            <a:off x="7250068" y="5146031"/>
            <a:ext cx="172085" cy="10655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AA221A4-F8E3-EA44-A87F-CA6533DD7ACD}"/>
              </a:ext>
            </a:extLst>
          </p:cNvPr>
          <p:cNvCxnSpPr>
            <a:cxnSpLocks/>
          </p:cNvCxnSpPr>
          <p:nvPr/>
        </p:nvCxnSpPr>
        <p:spPr>
          <a:xfrm>
            <a:off x="8229203" y="5057776"/>
            <a:ext cx="1606313" cy="5778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3A5DF46-3749-E94D-BB10-C5CF00BC732C}"/>
              </a:ext>
            </a:extLst>
          </p:cNvPr>
          <p:cNvCxnSpPr>
            <a:cxnSpLocks/>
            <a:endCxn id="19" idx="1"/>
          </p:cNvCxnSpPr>
          <p:nvPr/>
        </p:nvCxnSpPr>
        <p:spPr>
          <a:xfrm flipV="1">
            <a:off x="8272781" y="4310698"/>
            <a:ext cx="1547334" cy="5489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5EFBA34-CD9B-0B4A-BDEB-90558E56EE6B}"/>
              </a:ext>
            </a:extLst>
          </p:cNvPr>
          <p:cNvCxnSpPr>
            <a:cxnSpLocks/>
          </p:cNvCxnSpPr>
          <p:nvPr/>
        </p:nvCxnSpPr>
        <p:spPr>
          <a:xfrm flipV="1">
            <a:off x="7501035" y="1277983"/>
            <a:ext cx="1163619" cy="47307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Box 28">
            <a:extLst>
              <a:ext uri="{FF2B5EF4-FFF2-40B4-BE49-F238E27FC236}">
                <a16:creationId xmlns:a16="http://schemas.microsoft.com/office/drawing/2014/main" id="{B2467951-BFEB-2546-BE27-BDB3693E51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64654" y="1015392"/>
            <a:ext cx="763588" cy="40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Llyfrau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EC5D87A-0E6B-9948-A26F-CCA976FE61A5}"/>
              </a:ext>
            </a:extLst>
          </p:cNvPr>
          <p:cNvCxnSpPr>
            <a:cxnSpLocks/>
          </p:cNvCxnSpPr>
          <p:nvPr/>
        </p:nvCxnSpPr>
        <p:spPr>
          <a:xfrm flipV="1">
            <a:off x="6868453" y="646439"/>
            <a:ext cx="434022" cy="109821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 Box 31">
            <a:extLst>
              <a:ext uri="{FF2B5EF4-FFF2-40B4-BE49-F238E27FC236}">
                <a16:creationId xmlns:a16="http://schemas.microsoft.com/office/drawing/2014/main" id="{DE7A957B-F49A-7641-B878-6AF0567449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093" y="3071812"/>
            <a:ext cx="677863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FF4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Mwdl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Text Box 32">
            <a:extLst>
              <a:ext uri="{FF2B5EF4-FFF2-40B4-BE49-F238E27FC236}">
                <a16:creationId xmlns:a16="http://schemas.microsoft.com/office/drawing/2014/main" id="{3D8BD124-0BA5-2342-B260-DD5AB4136C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31235" y="2600960"/>
            <a:ext cx="806451" cy="487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FF4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E-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FF4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9EF61A7-E7DE-C748-9E51-83D052687994}"/>
              </a:ext>
            </a:extLst>
          </p:cNvPr>
          <p:cNvCxnSpPr>
            <a:cxnSpLocks/>
            <a:stCxn id="8" idx="1"/>
          </p:cNvCxnSpPr>
          <p:nvPr/>
        </p:nvCxnSpPr>
        <p:spPr>
          <a:xfrm flipH="1" flipV="1">
            <a:off x="1409303" y="3351528"/>
            <a:ext cx="1287860" cy="287022"/>
          </a:xfrm>
          <a:prstGeom prst="straightConnector1">
            <a:avLst/>
          </a:prstGeom>
          <a:ln>
            <a:solidFill>
              <a:srgbClr val="FF4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A8C74059-6055-F144-B64C-9F0BF45879A5}"/>
              </a:ext>
            </a:extLst>
          </p:cNvPr>
          <p:cNvCxnSpPr/>
          <p:nvPr/>
        </p:nvCxnSpPr>
        <p:spPr>
          <a:xfrm flipV="1">
            <a:off x="3090307" y="2887027"/>
            <a:ext cx="623570" cy="637540"/>
          </a:xfrm>
          <a:prstGeom prst="straightConnector1">
            <a:avLst/>
          </a:prstGeom>
          <a:ln>
            <a:solidFill>
              <a:srgbClr val="FF4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57056C3D-7DFA-4C40-BA11-815202F78A17}"/>
              </a:ext>
            </a:extLst>
          </p:cNvPr>
          <p:cNvCxnSpPr>
            <a:cxnSpLocks/>
            <a:endCxn id="34" idx="1"/>
          </p:cNvCxnSpPr>
          <p:nvPr/>
        </p:nvCxnSpPr>
        <p:spPr>
          <a:xfrm flipV="1">
            <a:off x="5723768" y="3204210"/>
            <a:ext cx="1294649" cy="1473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 Box 36">
            <a:extLst>
              <a:ext uri="{FF2B5EF4-FFF2-40B4-BE49-F238E27FC236}">
                <a16:creationId xmlns:a16="http://schemas.microsoft.com/office/drawing/2014/main" id="{E21ECD93-64FD-A44D-9C64-E951A934D3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8417" y="2951797"/>
            <a:ext cx="24098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Gwasanaethau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Myfyrwyr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Text Box 37">
            <a:extLst>
              <a:ext uri="{FF2B5EF4-FFF2-40B4-BE49-F238E27FC236}">
                <a16:creationId xmlns:a16="http://schemas.microsoft.com/office/drawing/2014/main" id="{DAEEA0CB-4DB1-A442-B32E-8B7E7E98B8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5117" y="2411410"/>
            <a:ext cx="9779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FF4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Padlet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A7B43595-6508-F540-84E7-4CB209BBB30C}"/>
              </a:ext>
            </a:extLst>
          </p:cNvPr>
          <p:cNvCxnSpPr>
            <a:cxnSpLocks/>
          </p:cNvCxnSpPr>
          <p:nvPr/>
        </p:nvCxnSpPr>
        <p:spPr>
          <a:xfrm flipH="1" flipV="1">
            <a:off x="500103" y="2655886"/>
            <a:ext cx="276106" cy="610634"/>
          </a:xfrm>
          <a:prstGeom prst="straightConnector1">
            <a:avLst/>
          </a:prstGeom>
          <a:ln>
            <a:solidFill>
              <a:srgbClr val="FF4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 Box 39">
            <a:extLst>
              <a:ext uri="{FF2B5EF4-FFF2-40B4-BE49-F238E27FC236}">
                <a16:creationId xmlns:a16="http://schemas.microsoft.com/office/drawing/2014/main" id="{59A60611-AF94-1242-B841-E1054D4847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37" y="2312034"/>
            <a:ext cx="1042987" cy="43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FF4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Onedrive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394F9C41-827B-1046-A8B0-1A190EC735FC}"/>
              </a:ext>
            </a:extLst>
          </p:cNvPr>
          <p:cNvCxnSpPr>
            <a:cxnSpLocks/>
            <a:stCxn id="29" idx="0"/>
          </p:cNvCxnSpPr>
          <p:nvPr/>
        </p:nvCxnSpPr>
        <p:spPr>
          <a:xfrm flipV="1">
            <a:off x="1089025" y="2665092"/>
            <a:ext cx="555903" cy="406720"/>
          </a:xfrm>
          <a:prstGeom prst="straightConnector1">
            <a:avLst/>
          </a:prstGeom>
          <a:ln>
            <a:solidFill>
              <a:srgbClr val="FF4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 Box 41">
            <a:extLst>
              <a:ext uri="{FF2B5EF4-FFF2-40B4-BE49-F238E27FC236}">
                <a16:creationId xmlns:a16="http://schemas.microsoft.com/office/drawing/2014/main" id="{05FFB046-DC6F-554D-8FD3-1194F4E80B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6497" y="1999616"/>
            <a:ext cx="1054100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FF4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365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0D7B1E62-CF05-BF4F-9A77-5F89AFCD5310}"/>
              </a:ext>
            </a:extLst>
          </p:cNvPr>
          <p:cNvCxnSpPr>
            <a:cxnSpLocks/>
          </p:cNvCxnSpPr>
          <p:nvPr/>
        </p:nvCxnSpPr>
        <p:spPr>
          <a:xfrm flipH="1" flipV="1">
            <a:off x="2926437" y="2245104"/>
            <a:ext cx="598448" cy="462398"/>
          </a:xfrm>
          <a:prstGeom prst="straightConnector1">
            <a:avLst/>
          </a:prstGeom>
          <a:ln>
            <a:solidFill>
              <a:srgbClr val="FF4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 Box 43">
            <a:extLst>
              <a:ext uri="{FF2B5EF4-FFF2-40B4-BE49-F238E27FC236}">
                <a16:creationId xmlns:a16="http://schemas.microsoft.com/office/drawing/2014/main" id="{BBBFB8B5-3D42-724A-AC01-FDC1DE4B5C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80333" y="1989771"/>
            <a:ext cx="1871662" cy="32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Undeb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Myfyrwyr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43CBBA63-E7A2-B448-A85C-651F91DF1120}"/>
              </a:ext>
            </a:extLst>
          </p:cNvPr>
          <p:cNvCxnSpPr>
            <a:cxnSpLocks/>
            <a:endCxn id="43" idx="1"/>
          </p:cNvCxnSpPr>
          <p:nvPr/>
        </p:nvCxnSpPr>
        <p:spPr>
          <a:xfrm>
            <a:off x="8455727" y="3276599"/>
            <a:ext cx="1568056" cy="4384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3" name="Text Box 45">
            <a:extLst>
              <a:ext uri="{FF2B5EF4-FFF2-40B4-BE49-F238E27FC236}">
                <a16:creationId xmlns:a16="http://schemas.microsoft.com/office/drawing/2014/main" id="{D1071A95-6EE5-9045-829C-D37E77EA55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23783" y="3524567"/>
            <a:ext cx="1839913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Derbynfa’r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brifysgol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6A17592C-1078-CC4D-9118-56F0C2BBAE14}"/>
              </a:ext>
            </a:extLst>
          </p:cNvPr>
          <p:cNvCxnSpPr>
            <a:cxnSpLocks/>
          </p:cNvCxnSpPr>
          <p:nvPr/>
        </p:nvCxnSpPr>
        <p:spPr>
          <a:xfrm flipV="1">
            <a:off x="8880230" y="2312034"/>
            <a:ext cx="548012" cy="684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5" name="Rectangle 42">
            <a:extLst>
              <a:ext uri="{FF2B5EF4-FFF2-40B4-BE49-F238E27FC236}">
                <a16:creationId xmlns:a16="http://schemas.microsoft.com/office/drawing/2014/main" id="{892B093E-3AAE-9147-8C71-B650C24ABE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51760" y="-150177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cy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kumimoji="0" lang="cy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6" name="Rectangle 64">
            <a:extLst>
              <a:ext uri="{FF2B5EF4-FFF2-40B4-BE49-F238E27FC236}">
                <a16:creationId xmlns:a16="http://schemas.microsoft.com/office/drawing/2014/main" id="{F35862C8-4B06-FC49-AF05-16313B3AAA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51760" y="-15017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56A7E34C-693E-C24D-9C1D-4A1F062BA139}"/>
              </a:ext>
            </a:extLst>
          </p:cNvPr>
          <p:cNvSpPr txBox="1"/>
          <p:nvPr/>
        </p:nvSpPr>
        <p:spPr>
          <a:xfrm>
            <a:off x="240729" y="344836"/>
            <a:ext cx="61235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Map </a:t>
            </a:r>
            <a:r>
              <a:rPr lang="en-US" sz="2400" b="1" u="sng" dirty="0" err="1"/>
              <a:t>Meddwl</a:t>
            </a:r>
            <a:r>
              <a:rPr lang="en-US" sz="2400" b="1" u="sng" dirty="0"/>
              <a:t> </a:t>
            </a:r>
            <a:r>
              <a:rPr lang="en-US" sz="2400" b="1" u="sng" dirty="0" err="1"/>
              <a:t>o’r</a:t>
            </a:r>
            <a:r>
              <a:rPr lang="en-US" sz="2400" b="1" u="sng" dirty="0"/>
              <a:t> </a:t>
            </a:r>
            <a:r>
              <a:rPr lang="en-US" sz="2400" b="1" u="sng" dirty="0" err="1"/>
              <a:t>adnoddau</a:t>
            </a:r>
            <a:r>
              <a:rPr lang="en-US" sz="2400" b="1" u="sng" dirty="0"/>
              <a:t> </a:t>
            </a:r>
            <a:r>
              <a:rPr lang="en-US" sz="2400" b="1" u="sng" dirty="0" err="1"/>
              <a:t>sydd</a:t>
            </a:r>
            <a:r>
              <a:rPr lang="en-US" sz="2400" b="1" u="sng" dirty="0"/>
              <a:t> </a:t>
            </a:r>
            <a:r>
              <a:rPr lang="en-US" sz="2400" b="1" u="sng" dirty="0" err="1"/>
              <a:t>ar</a:t>
            </a:r>
            <a:r>
              <a:rPr lang="en-US" sz="2400" b="1" u="sng" dirty="0"/>
              <a:t> </a:t>
            </a:r>
            <a:r>
              <a:rPr lang="en-US" sz="2400" b="1" u="sng" dirty="0" err="1"/>
              <a:t>gael</a:t>
            </a:r>
            <a:endParaRPr lang="en-US" sz="2400" b="1" u="sng" dirty="0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E2FA123F-2086-2240-AB13-9FA65DF4E9E5}"/>
              </a:ext>
            </a:extLst>
          </p:cNvPr>
          <p:cNvSpPr txBox="1"/>
          <p:nvPr/>
        </p:nvSpPr>
        <p:spPr>
          <a:xfrm>
            <a:off x="7302475" y="281354"/>
            <a:ext cx="1577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E-</a:t>
            </a:r>
            <a:r>
              <a:rPr lang="en-US" dirty="0" err="1">
                <a:solidFill>
                  <a:srgbClr val="FF0000"/>
                </a:solidFill>
              </a:rPr>
              <a:t>lyfrau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3" name="Sleid 4">
            <a:hlinkClick r:id="" action="ppaction://media"/>
            <a:extLst>
              <a:ext uri="{FF2B5EF4-FFF2-40B4-BE49-F238E27FC236}">
                <a16:creationId xmlns:a16="http://schemas.microsoft.com/office/drawing/2014/main" id="{4DCEEE22-CDC5-3641-9E4E-A73A6A4F8D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0103" y="115955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503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0"/>
    </mc:Choice>
    <mc:Fallback>
      <p:transition spd="slow" advClick="0" advTm="10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4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BDDA6-6CF6-AA43-B251-3E9E4D0B6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err="1"/>
              <a:t>Cynllun</a:t>
            </a:r>
            <a:r>
              <a:rPr lang="en-US" b="1" u="sng" dirty="0"/>
              <a:t> </a:t>
            </a:r>
            <a:r>
              <a:rPr lang="en-US" b="1" u="sng" dirty="0" err="1"/>
              <a:t>Gweithredu</a:t>
            </a:r>
            <a:endParaRPr lang="en-US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81DC31-1C26-1047-A208-5CAFB08CDFF3}"/>
              </a:ext>
            </a:extLst>
          </p:cNvPr>
          <p:cNvSpPr txBox="1"/>
          <p:nvPr/>
        </p:nvSpPr>
        <p:spPr>
          <a:xfrm>
            <a:off x="683172" y="1690688"/>
            <a:ext cx="111199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ystod</a:t>
            </a:r>
            <a:r>
              <a:rPr lang="en-US" sz="2000" dirty="0"/>
              <a:t> </a:t>
            </a:r>
            <a:r>
              <a:rPr lang="en-US" sz="2000" dirty="0" err="1"/>
              <a:t>fy</a:t>
            </a:r>
            <a:r>
              <a:rPr lang="en-US" sz="2000" dirty="0"/>
              <a:t> </a:t>
            </a:r>
            <a:r>
              <a:rPr lang="en-US" sz="2000" dirty="0" err="1"/>
              <a:t>nhaith</a:t>
            </a:r>
            <a:r>
              <a:rPr lang="en-US" sz="2000" dirty="0"/>
              <a:t> </a:t>
            </a:r>
            <a:r>
              <a:rPr lang="en-US" sz="2000" dirty="0" err="1"/>
              <a:t>ym</a:t>
            </a:r>
            <a:r>
              <a:rPr lang="en-US" sz="2000" dirty="0"/>
              <a:t> </a:t>
            </a:r>
            <a:r>
              <a:rPr lang="en-US" sz="2000" dirty="0" err="1"/>
              <a:t>Mhrifysgol</a:t>
            </a:r>
            <a:r>
              <a:rPr lang="en-US" sz="2000" dirty="0"/>
              <a:t> y </a:t>
            </a:r>
            <a:r>
              <a:rPr lang="en-US" sz="2000" dirty="0" err="1"/>
              <a:t>Drindod</a:t>
            </a:r>
            <a:r>
              <a:rPr lang="en-US" sz="2000" dirty="0"/>
              <a:t> </a:t>
            </a:r>
            <a:r>
              <a:rPr lang="en-US" sz="2000" dirty="0" err="1"/>
              <a:t>credaf</a:t>
            </a:r>
            <a:r>
              <a:rPr lang="en-US" sz="2000" dirty="0"/>
              <a:t> bod </a:t>
            </a:r>
            <a:r>
              <a:rPr lang="en-US" sz="2000" dirty="0" err="1"/>
              <a:t>rhai</a:t>
            </a:r>
            <a:r>
              <a:rPr lang="en-US" sz="2000" dirty="0"/>
              <a:t> </a:t>
            </a:r>
            <a:r>
              <a:rPr lang="en-US" sz="2000" dirty="0" err="1"/>
              <a:t>sgiliau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hanfodol</a:t>
            </a:r>
            <a:r>
              <a:rPr lang="en-US" sz="2000" dirty="0"/>
              <a:t> </a:t>
            </a:r>
            <a:r>
              <a:rPr lang="en-US" sz="2000" dirty="0" err="1"/>
              <a:t>er</a:t>
            </a:r>
            <a:r>
              <a:rPr lang="en-US" sz="2000" dirty="0"/>
              <a:t> </a:t>
            </a:r>
            <a:r>
              <a:rPr lang="en-US" sz="2000" dirty="0" err="1"/>
              <a:t>mwyn</a:t>
            </a:r>
            <a:r>
              <a:rPr lang="en-US" sz="2000" dirty="0"/>
              <a:t> </a:t>
            </a:r>
            <a:r>
              <a:rPr lang="en-US" sz="2000" dirty="0" err="1"/>
              <a:t>llwyddo</a:t>
            </a:r>
            <a:r>
              <a:rPr lang="en-US" sz="2000" dirty="0"/>
              <a:t>, felly </a:t>
            </a:r>
            <a:r>
              <a:rPr lang="en-US" sz="2000" dirty="0" err="1"/>
              <a:t>er</a:t>
            </a:r>
            <a:r>
              <a:rPr lang="en-US" sz="2000" dirty="0"/>
              <a:t> </a:t>
            </a:r>
            <a:r>
              <a:rPr lang="en-US" sz="2000" dirty="0" err="1"/>
              <a:t>mwyn</a:t>
            </a:r>
            <a:r>
              <a:rPr lang="en-US" sz="2000" dirty="0"/>
              <a:t> </a:t>
            </a:r>
            <a:r>
              <a:rPr lang="en-US" sz="2000" dirty="0" err="1"/>
              <a:t>sicrhau</a:t>
            </a:r>
            <a:r>
              <a:rPr lang="en-US" sz="2000" dirty="0"/>
              <a:t> </a:t>
            </a:r>
            <a:r>
              <a:rPr lang="en-US" sz="2000" dirty="0" err="1"/>
              <a:t>byddaf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datblygu</a:t>
            </a:r>
            <a:r>
              <a:rPr lang="en-US" sz="2000" dirty="0"/>
              <a:t> y </a:t>
            </a:r>
            <a:r>
              <a:rPr lang="en-US" sz="2000" dirty="0" err="1"/>
              <a:t>sgiliau</a:t>
            </a:r>
            <a:r>
              <a:rPr lang="en-US" sz="2000" dirty="0"/>
              <a:t> </a:t>
            </a:r>
            <a:r>
              <a:rPr lang="en-US" sz="2000" dirty="0" err="1"/>
              <a:t>canlynol</a:t>
            </a:r>
            <a:r>
              <a:rPr lang="en-US" sz="2000" dirty="0"/>
              <a:t> </a:t>
            </a:r>
            <a:r>
              <a:rPr lang="en-US" sz="2000" dirty="0" err="1"/>
              <a:t>bydd</a:t>
            </a:r>
            <a:r>
              <a:rPr lang="en-US" sz="2000" dirty="0"/>
              <a:t> </a:t>
            </a:r>
            <a:r>
              <a:rPr lang="en-US" sz="2000" dirty="0" err="1"/>
              <a:t>rhaid</a:t>
            </a:r>
            <a:r>
              <a:rPr lang="en-US" sz="2000" dirty="0"/>
              <a:t> </a:t>
            </a:r>
            <a:r>
              <a:rPr lang="en-US" sz="2000" dirty="0" err="1"/>
              <a:t>gwneud</a:t>
            </a:r>
            <a:r>
              <a:rPr lang="en-US" sz="2000" dirty="0"/>
              <a:t> </a:t>
            </a:r>
            <a:r>
              <a:rPr lang="en-US" sz="2000" dirty="0" err="1"/>
              <a:t>cynllun</a:t>
            </a:r>
            <a:r>
              <a:rPr lang="en-US" sz="2000" dirty="0"/>
              <a:t>. </a:t>
            </a:r>
            <a:r>
              <a:rPr lang="en-US" sz="2000" dirty="0" err="1"/>
              <a:t>Drwy</a:t>
            </a:r>
            <a:r>
              <a:rPr lang="en-US" sz="2000" dirty="0"/>
              <a:t> </a:t>
            </a:r>
            <a:r>
              <a:rPr lang="en-US" sz="2000" dirty="0" err="1"/>
              <a:t>ddilyn</a:t>
            </a:r>
            <a:r>
              <a:rPr lang="en-US" sz="2000" dirty="0"/>
              <a:t> y </a:t>
            </a:r>
            <a:r>
              <a:rPr lang="en-US" sz="2000" dirty="0" err="1"/>
              <a:t>cynllun</a:t>
            </a:r>
            <a:r>
              <a:rPr lang="en-US" sz="2000" dirty="0"/>
              <a:t> </a:t>
            </a:r>
            <a:r>
              <a:rPr lang="en-US" sz="2000" dirty="0" err="1"/>
              <a:t>byddaf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sicrhau</a:t>
            </a:r>
            <a:r>
              <a:rPr lang="en-US" sz="2000" dirty="0"/>
              <a:t> </a:t>
            </a:r>
            <a:r>
              <a:rPr lang="en-US" sz="2000" dirty="0" err="1"/>
              <a:t>fy</a:t>
            </a:r>
            <a:r>
              <a:rPr lang="en-US" sz="2000" dirty="0"/>
              <a:t> mod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llwyddo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fy</a:t>
            </a:r>
            <a:r>
              <a:rPr lang="en-US" sz="2000" dirty="0"/>
              <a:t> </a:t>
            </a:r>
            <a:r>
              <a:rPr lang="en-US" sz="2000" dirty="0" err="1"/>
              <a:t>astudiaeth</a:t>
            </a:r>
            <a:r>
              <a:rPr lang="en-US" sz="2000" dirty="0"/>
              <a:t> </a:t>
            </a:r>
            <a:r>
              <a:rPr lang="en-US" sz="2000" dirty="0" err="1"/>
              <a:t>Addysg</a:t>
            </a:r>
            <a:r>
              <a:rPr lang="en-US" sz="2000" dirty="0"/>
              <a:t> </a:t>
            </a:r>
            <a:r>
              <a:rPr lang="en-US" sz="2000" dirty="0" err="1"/>
              <a:t>Uwch</a:t>
            </a:r>
            <a:r>
              <a:rPr lang="en-US" sz="20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E90A03-3F31-7A4F-BFDD-CB39FF5983C8}"/>
              </a:ext>
            </a:extLst>
          </p:cNvPr>
          <p:cNvSpPr txBox="1"/>
          <p:nvPr/>
        </p:nvSpPr>
        <p:spPr>
          <a:xfrm>
            <a:off x="683172" y="3745543"/>
            <a:ext cx="1131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Trefnus</a:t>
            </a: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8FBDC3-E675-964F-B220-D59D6681F6CF}"/>
              </a:ext>
            </a:extLst>
          </p:cNvPr>
          <p:cNvSpPr txBox="1"/>
          <p:nvPr/>
        </p:nvSpPr>
        <p:spPr>
          <a:xfrm>
            <a:off x="2971797" y="4936479"/>
            <a:ext cx="12485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Hyder</a:t>
            </a:r>
            <a:endParaRPr lang="en-US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E9844-09DD-D344-A7BD-A4A08C42476B}"/>
              </a:ext>
            </a:extLst>
          </p:cNvPr>
          <p:cNvSpPr txBox="1"/>
          <p:nvPr/>
        </p:nvSpPr>
        <p:spPr>
          <a:xfrm>
            <a:off x="5016617" y="3801081"/>
            <a:ext cx="1890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Rheoli</a:t>
            </a:r>
            <a:r>
              <a:rPr lang="en-US" sz="2400" b="1" dirty="0"/>
              <a:t> </a:t>
            </a:r>
            <a:r>
              <a:rPr lang="en-US" sz="2400" b="1" dirty="0" err="1"/>
              <a:t>Amser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7EE463-5451-A542-8164-5F6942DA2E7E}"/>
              </a:ext>
            </a:extLst>
          </p:cNvPr>
          <p:cNvSpPr txBox="1"/>
          <p:nvPr/>
        </p:nvSpPr>
        <p:spPr>
          <a:xfrm>
            <a:off x="7971698" y="4936478"/>
            <a:ext cx="1582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Cyfeirnodi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F09543-57C9-814B-AF42-ACBBEDF18383}"/>
              </a:ext>
            </a:extLst>
          </p:cNvPr>
          <p:cNvSpPr txBox="1"/>
          <p:nvPr/>
        </p:nvSpPr>
        <p:spPr>
          <a:xfrm>
            <a:off x="10466686" y="3801081"/>
            <a:ext cx="1336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Amseru</a:t>
            </a:r>
            <a:endParaRPr lang="en-US" sz="2400" b="1" dirty="0"/>
          </a:p>
        </p:txBody>
      </p:sp>
      <p:pic>
        <p:nvPicPr>
          <p:cNvPr id="3" name="5">
            <a:hlinkClick r:id="" action="ppaction://media"/>
            <a:extLst>
              <a:ext uri="{FF2B5EF4-FFF2-40B4-BE49-F238E27FC236}">
                <a16:creationId xmlns:a16="http://schemas.microsoft.com/office/drawing/2014/main" id="{49D69092-45EF-4244-AAD3-DBA233D67D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172" y="53981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453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7000"/>
    </mc:Choice>
    <mc:Fallback>
      <p:transition spd="slow" advClick="0" advTm="2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8815EA-F207-2345-A21F-DE7F94AF93E6}"/>
              </a:ext>
            </a:extLst>
          </p:cNvPr>
          <p:cNvSpPr txBox="1"/>
          <p:nvPr/>
        </p:nvSpPr>
        <p:spPr>
          <a:xfrm>
            <a:off x="5013435" y="309074"/>
            <a:ext cx="18449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 err="1"/>
              <a:t>Trefnus</a:t>
            </a:r>
            <a:endParaRPr lang="en-US" sz="36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D5ADCB-A738-F04E-983B-29F28430A1B3}"/>
              </a:ext>
            </a:extLst>
          </p:cNvPr>
          <p:cNvSpPr txBox="1"/>
          <p:nvPr/>
        </p:nvSpPr>
        <p:spPr>
          <a:xfrm>
            <a:off x="178676" y="1458678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Pam bod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hanfodol</a:t>
            </a:r>
            <a:r>
              <a:rPr lang="en-US" b="1" u="sng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02E4DA-4A10-8E47-813C-0F1DABFBF400}"/>
              </a:ext>
            </a:extLst>
          </p:cNvPr>
          <p:cNvSpPr txBox="1"/>
          <p:nvPr/>
        </p:nvSpPr>
        <p:spPr>
          <a:xfrm>
            <a:off x="3920359" y="3741117"/>
            <a:ext cx="3867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Sut</a:t>
            </a:r>
            <a:r>
              <a:rPr lang="en-US" b="1" u="sng" dirty="0"/>
              <a:t> </a:t>
            </a:r>
            <a:r>
              <a:rPr lang="en-US" b="1" u="sng" dirty="0" err="1"/>
              <a:t>rwyf</a:t>
            </a:r>
            <a:r>
              <a:rPr lang="en-US" b="1" u="sng" dirty="0"/>
              <a:t> am </a:t>
            </a:r>
            <a:r>
              <a:rPr lang="en-US" b="1" u="sng" dirty="0" err="1"/>
              <a:t>ddatblygu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05F3C4-E8CA-1B4D-8B77-7A2F04AB346F}"/>
              </a:ext>
            </a:extLst>
          </p:cNvPr>
          <p:cNvSpPr txBox="1"/>
          <p:nvPr/>
        </p:nvSpPr>
        <p:spPr>
          <a:xfrm>
            <a:off x="6716111" y="1442006"/>
            <a:ext cx="5297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Enghreifftiau</a:t>
            </a:r>
            <a:r>
              <a:rPr lang="en-US" b="1" u="sng" dirty="0"/>
              <a:t> o </a:t>
            </a:r>
            <a:r>
              <a:rPr lang="en-US" b="1" u="sng" dirty="0" err="1"/>
              <a:t>adegau</a:t>
            </a:r>
            <a:r>
              <a:rPr lang="en-US" b="1" u="sng" dirty="0"/>
              <a:t> </a:t>
            </a:r>
            <a:r>
              <a:rPr lang="en-US" b="1" u="sng" dirty="0" err="1"/>
              <a:t>byddaf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defnyddio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endParaRPr lang="en-US" b="1" u="sng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7FC1E9-725F-4742-A532-2CF5A0718AF3}"/>
              </a:ext>
            </a:extLst>
          </p:cNvPr>
          <p:cNvSpPr txBox="1"/>
          <p:nvPr/>
        </p:nvSpPr>
        <p:spPr>
          <a:xfrm>
            <a:off x="178676" y="2032958"/>
            <a:ext cx="34841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astudiaeth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Uwch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cadw</a:t>
            </a:r>
            <a:r>
              <a:rPr lang="en-US" dirty="0"/>
              <a:t> </a:t>
            </a:r>
            <a:r>
              <a:rPr lang="en-US" dirty="0" err="1"/>
              <a:t>trefn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ngwaith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Pe</a:t>
            </a:r>
            <a:r>
              <a:rPr lang="en-US" dirty="0"/>
              <a:t> </a:t>
            </a: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cadw</a:t>
            </a:r>
            <a:r>
              <a:rPr lang="en-US" dirty="0"/>
              <a:t> </a:t>
            </a:r>
            <a:r>
              <a:rPr lang="en-US" dirty="0" err="1"/>
              <a:t>trefn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nghwaith</a:t>
            </a:r>
            <a:r>
              <a:rPr lang="en-US" dirty="0"/>
              <a:t> </a:t>
            </a:r>
            <a:r>
              <a:rPr lang="en-US" dirty="0" err="1"/>
              <a:t>caiff</a:t>
            </a:r>
            <a:r>
              <a:rPr lang="en-US" dirty="0"/>
              <a:t> </a:t>
            </a:r>
            <a:r>
              <a:rPr lang="en-US" dirty="0" err="1"/>
              <a:t>blerwch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achosi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F95570-09C2-EA43-AED4-BEA44333CBC7}"/>
              </a:ext>
            </a:extLst>
          </p:cNvPr>
          <p:cNvSpPr txBox="1"/>
          <p:nvPr/>
        </p:nvSpPr>
        <p:spPr>
          <a:xfrm>
            <a:off x="7210096" y="2171457"/>
            <a:ext cx="47296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Pan </a:t>
            </a:r>
            <a:r>
              <a:rPr lang="en-US" dirty="0" err="1"/>
              <a:t>fyddaf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derbyn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daflen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y </a:t>
            </a:r>
            <a:r>
              <a:rPr lang="en-US" dirty="0" err="1"/>
              <a:t>darlithwyr</a:t>
            </a:r>
            <a:r>
              <a:rPr lang="en-US" dirty="0"/>
              <a:t>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cadw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trefn</a:t>
            </a:r>
            <a:r>
              <a:rPr lang="en-US" dirty="0"/>
              <a:t> </a:t>
            </a:r>
            <a:r>
              <a:rPr lang="en-US" dirty="0" err="1"/>
              <a:t>arnynt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cadw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ben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nghwaith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cychwyn</a:t>
            </a:r>
            <a:r>
              <a:rPr lang="en-US" dirty="0"/>
              <a:t> y </a:t>
            </a:r>
            <a:r>
              <a:rPr lang="en-US" dirty="0" err="1"/>
              <a:t>gwaith</a:t>
            </a:r>
            <a:r>
              <a:rPr lang="en-US" dirty="0"/>
              <a:t> a </a:t>
            </a:r>
            <a:r>
              <a:rPr lang="en-US" dirty="0" err="1"/>
              <a:t>gosodwyd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syth</a:t>
            </a:r>
            <a:r>
              <a:rPr lang="en-US" dirty="0"/>
              <a:t>.	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85A95D-B58A-514D-A40E-8D72BCF2B70F}"/>
              </a:ext>
            </a:extLst>
          </p:cNvPr>
          <p:cNvSpPr txBox="1"/>
          <p:nvPr/>
        </p:nvSpPr>
        <p:spPr>
          <a:xfrm>
            <a:off x="3548638" y="4341282"/>
            <a:ext cx="43197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Gallaf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y </a:t>
            </a:r>
            <a:r>
              <a:rPr lang="en-US" dirty="0" err="1"/>
              <a:t>sgil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trefnu</a:t>
            </a:r>
            <a:r>
              <a:rPr lang="en-US" dirty="0"/>
              <a:t> </a:t>
            </a:r>
            <a:r>
              <a:rPr lang="en-US" dirty="0" err="1"/>
              <a:t>popeth</a:t>
            </a:r>
            <a:r>
              <a:rPr lang="en-US" dirty="0"/>
              <a:t> </a:t>
            </a:r>
            <a:r>
              <a:rPr lang="en-US" dirty="0" err="1"/>
              <a:t>rwyf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dderbyn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ddarlithydd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diwrnod</a:t>
            </a:r>
            <a:r>
              <a:rPr lang="en-US" dirty="0"/>
              <a:t> </a:t>
            </a:r>
            <a:r>
              <a:rPr lang="en-US" dirty="0" err="1"/>
              <a:t>rwyf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dderbyn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gychwyn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a </a:t>
            </a:r>
            <a:r>
              <a:rPr lang="en-US" dirty="0" err="1"/>
              <a:t>dderbynwyd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syth</a:t>
            </a:r>
            <a:r>
              <a:rPr lang="en-US" dirty="0"/>
              <a:t>.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A08D6369-A653-AC4F-ABD6-7B5BAFB279B7}"/>
              </a:ext>
            </a:extLst>
          </p:cNvPr>
          <p:cNvSpPr/>
          <p:nvPr/>
        </p:nvSpPr>
        <p:spPr>
          <a:xfrm rot="2849282">
            <a:off x="1994502" y="4441514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64E1DD14-546D-394E-B0D4-3966E392709F}"/>
              </a:ext>
            </a:extLst>
          </p:cNvPr>
          <p:cNvSpPr/>
          <p:nvPr/>
        </p:nvSpPr>
        <p:spPr>
          <a:xfrm rot="18564331">
            <a:off x="7609940" y="4460881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CE92AB8-8E25-B747-B4AB-2CACEE848D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291" r="14035"/>
          <a:stretch/>
        </p:blipFill>
        <p:spPr>
          <a:xfrm>
            <a:off x="9796543" y="4840713"/>
            <a:ext cx="2395457" cy="2014252"/>
          </a:xfrm>
          <a:prstGeom prst="rect">
            <a:avLst/>
          </a:prstGeom>
        </p:spPr>
      </p:pic>
      <p:pic>
        <p:nvPicPr>
          <p:cNvPr id="2" name="6">
            <a:hlinkClick r:id="" action="ppaction://media"/>
            <a:extLst>
              <a:ext uri="{FF2B5EF4-FFF2-40B4-BE49-F238E27FC236}">
                <a16:creationId xmlns:a16="http://schemas.microsoft.com/office/drawing/2014/main" id="{899D0AF2-3121-2C46-B7B9-601DADE2D5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9210" y="568920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794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5000"/>
    </mc:Choice>
    <mc:Fallback>
      <p:transition spd="slow" advClick="0" advTm="5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3C41DCA-0604-AB41-919D-956225C2B9F1}"/>
              </a:ext>
            </a:extLst>
          </p:cNvPr>
          <p:cNvSpPr txBox="1"/>
          <p:nvPr/>
        </p:nvSpPr>
        <p:spPr>
          <a:xfrm>
            <a:off x="5202622" y="180972"/>
            <a:ext cx="15555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 err="1"/>
              <a:t>Hyder</a:t>
            </a:r>
            <a:endParaRPr lang="en-US" sz="36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D2A64F-61A7-5646-8585-43DD14D493A3}"/>
              </a:ext>
            </a:extLst>
          </p:cNvPr>
          <p:cNvSpPr txBox="1"/>
          <p:nvPr/>
        </p:nvSpPr>
        <p:spPr>
          <a:xfrm>
            <a:off x="341585" y="1308482"/>
            <a:ext cx="36260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Pam bod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hanfodol</a:t>
            </a:r>
            <a:r>
              <a:rPr lang="en-US" b="1" u="sng" dirty="0"/>
              <a:t>?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68596A-A1BB-2F41-8DEC-0E8ADEC5BFD9}"/>
              </a:ext>
            </a:extLst>
          </p:cNvPr>
          <p:cNvSpPr txBox="1"/>
          <p:nvPr/>
        </p:nvSpPr>
        <p:spPr>
          <a:xfrm>
            <a:off x="6789683" y="1308481"/>
            <a:ext cx="5402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Enghreifftiau</a:t>
            </a:r>
            <a:r>
              <a:rPr lang="en-US" b="1" u="sng" dirty="0"/>
              <a:t> o </a:t>
            </a:r>
            <a:r>
              <a:rPr lang="en-US" b="1" u="sng" dirty="0" err="1"/>
              <a:t>adegau</a:t>
            </a:r>
            <a:r>
              <a:rPr lang="en-US" b="1" u="sng" dirty="0"/>
              <a:t> </a:t>
            </a:r>
            <a:r>
              <a:rPr lang="en-US" b="1" u="sng" dirty="0" err="1"/>
              <a:t>byddaf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defnyddio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endParaRPr lang="en-US" b="1" u="sng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70565C-DCBA-6449-9163-BFAF915B39FC}"/>
              </a:ext>
            </a:extLst>
          </p:cNvPr>
          <p:cNvSpPr txBox="1"/>
          <p:nvPr/>
        </p:nvSpPr>
        <p:spPr>
          <a:xfrm>
            <a:off x="3997643" y="3774862"/>
            <a:ext cx="3510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Sut</a:t>
            </a:r>
            <a:r>
              <a:rPr lang="en-US" b="1" u="sng" dirty="0"/>
              <a:t> </a:t>
            </a:r>
            <a:r>
              <a:rPr lang="en-US" b="1" u="sng" dirty="0" err="1"/>
              <a:t>rwyf</a:t>
            </a:r>
            <a:r>
              <a:rPr lang="en-US" b="1" u="sng" dirty="0"/>
              <a:t> am </a:t>
            </a:r>
            <a:r>
              <a:rPr lang="en-US" b="1" u="sng" dirty="0" err="1"/>
              <a:t>ddatblygu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F6F07C-D4C0-9947-9D43-110279099272}"/>
              </a:ext>
            </a:extLst>
          </p:cNvPr>
          <p:cNvSpPr txBox="1"/>
          <p:nvPr/>
        </p:nvSpPr>
        <p:spPr>
          <a:xfrm>
            <a:off x="84083" y="1824702"/>
            <a:ext cx="40359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hyder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sgil</a:t>
            </a:r>
            <a:r>
              <a:rPr lang="en-US" dirty="0"/>
              <a:t> </a:t>
            </a:r>
            <a:r>
              <a:rPr lang="en-US" dirty="0" err="1"/>
              <a:t>hanfodol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bod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blant</a:t>
            </a:r>
            <a:r>
              <a:rPr lang="en-US" dirty="0"/>
              <a:t> a </a:t>
            </a:r>
            <a:r>
              <a:rPr lang="en-US" dirty="0" err="1"/>
              <a:t>siarad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gyhoeddus</a:t>
            </a:r>
            <a:r>
              <a:rPr lang="en-US" dirty="0"/>
              <a:t>,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; </a:t>
            </a:r>
            <a:r>
              <a:rPr lang="en-US" dirty="0" err="1"/>
              <a:t>arwain</a:t>
            </a:r>
            <a:r>
              <a:rPr lang="en-US" dirty="0"/>
              <a:t> </a:t>
            </a:r>
            <a:r>
              <a:rPr lang="en-US" dirty="0" err="1"/>
              <a:t>cyngerdd</a:t>
            </a:r>
            <a:r>
              <a:rPr lang="en-US" dirty="0"/>
              <a:t> </a:t>
            </a:r>
            <a:r>
              <a:rPr lang="en-US" dirty="0" err="1"/>
              <a:t>Nadolig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03CF8A-074B-2A42-BC0C-C9C2A2784BD0}"/>
              </a:ext>
            </a:extLst>
          </p:cNvPr>
          <p:cNvSpPr txBox="1"/>
          <p:nvPr/>
        </p:nvSpPr>
        <p:spPr>
          <a:xfrm>
            <a:off x="8623117" y="1824702"/>
            <a:ext cx="304923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y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Pan </a:t>
            </a:r>
            <a:r>
              <a:rPr lang="en-US" dirty="0" err="1"/>
              <a:t>fyddaf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nghwaith</a:t>
            </a:r>
            <a:r>
              <a:rPr lang="en-US" dirty="0"/>
              <a:t>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hyder</a:t>
            </a:r>
            <a:r>
              <a:rPr lang="en-US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EADC80-A06B-214D-9047-9544757B1142}"/>
              </a:ext>
            </a:extLst>
          </p:cNvPr>
          <p:cNvSpPr txBox="1"/>
          <p:nvPr/>
        </p:nvSpPr>
        <p:spPr>
          <a:xfrm>
            <a:off x="3773212" y="4524537"/>
            <a:ext cx="37048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y </a:t>
            </a:r>
            <a:r>
              <a:rPr lang="en-US" dirty="0" err="1"/>
              <a:t>sgil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 </a:t>
            </a:r>
            <a:r>
              <a:rPr lang="en-US" dirty="0" err="1"/>
              <a:t>gweithgareddau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y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gyfforddus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geisio</a:t>
            </a:r>
            <a:r>
              <a:rPr lang="en-US" dirty="0"/>
              <a:t> </a:t>
            </a:r>
            <a:r>
              <a:rPr lang="en-US" dirty="0" err="1"/>
              <a:t>ymateb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trafodiaeth</a:t>
            </a:r>
            <a:r>
              <a:rPr lang="en-US" dirty="0"/>
              <a:t> </a:t>
            </a:r>
            <a:r>
              <a:rPr lang="en-US" dirty="0" err="1"/>
              <a:t>ddosbarth</a:t>
            </a:r>
            <a:r>
              <a:rPr lang="en-US" dirty="0"/>
              <a:t>.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93D9E063-D9AD-644B-9B8D-754E8AEB3DA1}"/>
              </a:ext>
            </a:extLst>
          </p:cNvPr>
          <p:cNvSpPr/>
          <p:nvPr/>
        </p:nvSpPr>
        <p:spPr>
          <a:xfrm rot="2849282">
            <a:off x="1929266" y="3580931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258B9F9A-CCB0-DF4B-A617-0DAF53404AAD}"/>
              </a:ext>
            </a:extLst>
          </p:cNvPr>
          <p:cNvSpPr/>
          <p:nvPr/>
        </p:nvSpPr>
        <p:spPr>
          <a:xfrm rot="19333170">
            <a:off x="7362975" y="4247769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7">
            <a:hlinkClick r:id="" action="ppaction://media"/>
            <a:extLst>
              <a:ext uri="{FF2B5EF4-FFF2-40B4-BE49-F238E27FC236}">
                <a16:creationId xmlns:a16="http://schemas.microsoft.com/office/drawing/2014/main" id="{E0291B3F-8C23-8B46-B7DB-0ABE614E07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7400" y="54660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745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5000"/>
    </mc:Choice>
    <mc:Fallback>
      <p:transition spd="slow" advClick="0" advTm="4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396A06F-D7EA-214F-9EA7-7E7758F9EBF4}"/>
              </a:ext>
            </a:extLst>
          </p:cNvPr>
          <p:cNvSpPr txBox="1"/>
          <p:nvPr/>
        </p:nvSpPr>
        <p:spPr>
          <a:xfrm>
            <a:off x="4814281" y="371880"/>
            <a:ext cx="2563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/>
              <a:t>Rheoli</a:t>
            </a:r>
            <a:r>
              <a:rPr lang="en-US" sz="3200" b="1" u="sng" dirty="0"/>
              <a:t> </a:t>
            </a:r>
            <a:r>
              <a:rPr lang="en-US" sz="3200" b="1" u="sng" dirty="0" err="1"/>
              <a:t>Amser</a:t>
            </a:r>
            <a:endParaRPr lang="en-US" sz="32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383E39-927F-D248-9C8F-322D36B5D0C3}"/>
              </a:ext>
            </a:extLst>
          </p:cNvPr>
          <p:cNvSpPr txBox="1"/>
          <p:nvPr/>
        </p:nvSpPr>
        <p:spPr>
          <a:xfrm>
            <a:off x="304800" y="1008683"/>
            <a:ext cx="3731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Pam bod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hanfodol</a:t>
            </a:r>
            <a:r>
              <a:rPr lang="en-US" b="1" u="sng" dirty="0"/>
              <a:t>?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C7E3B4-CE16-924E-9FC0-BB3E32AE6B1F}"/>
              </a:ext>
            </a:extLst>
          </p:cNvPr>
          <p:cNvSpPr txBox="1"/>
          <p:nvPr/>
        </p:nvSpPr>
        <p:spPr>
          <a:xfrm>
            <a:off x="6779172" y="1008683"/>
            <a:ext cx="54128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Enghreifftiau</a:t>
            </a:r>
            <a:r>
              <a:rPr lang="en-US" b="1" u="sng" dirty="0"/>
              <a:t> o </a:t>
            </a:r>
            <a:r>
              <a:rPr lang="en-US" b="1" u="sng" dirty="0" err="1"/>
              <a:t>adegau</a:t>
            </a:r>
            <a:r>
              <a:rPr lang="en-US" b="1" u="sng" dirty="0"/>
              <a:t> </a:t>
            </a:r>
            <a:r>
              <a:rPr lang="en-US" b="1" u="sng" dirty="0" err="1"/>
              <a:t>byddaf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defnyddio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endParaRPr lang="en-US" b="1" u="sng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F83401-EF09-6E43-9CC0-C6E370B64EF6}"/>
              </a:ext>
            </a:extLst>
          </p:cNvPr>
          <p:cNvSpPr txBox="1"/>
          <p:nvPr/>
        </p:nvSpPr>
        <p:spPr>
          <a:xfrm>
            <a:off x="4557712" y="3639609"/>
            <a:ext cx="3857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Sut</a:t>
            </a:r>
            <a:r>
              <a:rPr lang="en-US" b="1" u="sng" dirty="0"/>
              <a:t> </a:t>
            </a:r>
            <a:r>
              <a:rPr lang="en-US" b="1" u="sng" dirty="0" err="1"/>
              <a:t>rwyf</a:t>
            </a:r>
            <a:r>
              <a:rPr lang="en-US" b="1" u="sng" dirty="0"/>
              <a:t> am </a:t>
            </a:r>
            <a:r>
              <a:rPr lang="en-US" b="1" u="sng" dirty="0" err="1"/>
              <a:t>ddatblygu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?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F9D291-856C-EC43-8F85-C888F61EEF91}"/>
              </a:ext>
            </a:extLst>
          </p:cNvPr>
          <p:cNvSpPr txBox="1"/>
          <p:nvPr/>
        </p:nvSpPr>
        <p:spPr>
          <a:xfrm>
            <a:off x="210206" y="1490015"/>
            <a:ext cx="38257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hanfodol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bod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bod </a:t>
            </a:r>
            <a:r>
              <a:rPr lang="en-US" dirty="0" err="1"/>
              <a:t>popeth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cydbwysedd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a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hamdden</a:t>
            </a:r>
            <a:r>
              <a:rPr lang="en-US" dirty="0"/>
              <a:t> </a:t>
            </a: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llwyddo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siwr</a:t>
            </a:r>
            <a:r>
              <a:rPr lang="en-US" dirty="0"/>
              <a:t> bod </a:t>
            </a:r>
            <a:r>
              <a:rPr lang="en-US" dirty="0" err="1"/>
              <a:t>rheolaeth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a </a:t>
            </a:r>
            <a:r>
              <a:rPr lang="en-US" dirty="0" err="1"/>
              <a:t>hamdden</a:t>
            </a:r>
            <a:r>
              <a:rPr lang="en-US" dirty="0"/>
              <a:t>, </a:t>
            </a: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iechyd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, a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wyf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straen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hun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ACD1A7-2194-F34C-80AA-5BEB5677F93D}"/>
              </a:ext>
            </a:extLst>
          </p:cNvPr>
          <p:cNvSpPr txBox="1"/>
          <p:nvPr/>
        </p:nvSpPr>
        <p:spPr>
          <a:xfrm>
            <a:off x="4557712" y="4285940"/>
            <a:ext cx="3671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gynllunio</a:t>
            </a:r>
            <a:r>
              <a:rPr lang="en-US" dirty="0"/>
              <a:t> </a:t>
            </a:r>
            <a:r>
              <a:rPr lang="en-US" dirty="0" err="1"/>
              <a:t>amserlen</a:t>
            </a:r>
            <a:r>
              <a:rPr lang="en-US" dirty="0"/>
              <a:t> o </a:t>
            </a:r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rwyf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a </a:t>
            </a:r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gallaf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hamdden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osod</a:t>
            </a:r>
            <a:r>
              <a:rPr lang="en-US" dirty="0"/>
              <a:t> </a:t>
            </a:r>
            <a:r>
              <a:rPr lang="en-US" dirty="0" err="1"/>
              <a:t>terfynau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o </a:t>
            </a:r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rwyf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 y </a:t>
            </a:r>
            <a:r>
              <a:rPr lang="en-US" dirty="0" err="1"/>
              <a:t>gwaith</a:t>
            </a:r>
            <a:r>
              <a:rPr lang="en-US" dirty="0"/>
              <a:t>.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093C6A-F619-9044-8BA8-27DC35BBFB38}"/>
              </a:ext>
            </a:extLst>
          </p:cNvPr>
          <p:cNvSpPr txBox="1"/>
          <p:nvPr/>
        </p:nvSpPr>
        <p:spPr>
          <a:xfrm>
            <a:off x="7168055" y="1542717"/>
            <a:ext cx="4897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Pan </a:t>
            </a:r>
            <a:r>
              <a:rPr lang="en-US" dirty="0" err="1"/>
              <a:t>fyddaf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aseiniadau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</a:t>
            </a:r>
            <a:r>
              <a:rPr lang="en-US" dirty="0" err="1"/>
              <a:t>dyddiad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.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71CE3CB8-1CE0-5748-8859-4ACA962B81AC}"/>
              </a:ext>
            </a:extLst>
          </p:cNvPr>
          <p:cNvSpPr/>
          <p:nvPr/>
        </p:nvSpPr>
        <p:spPr>
          <a:xfrm rot="1617412">
            <a:off x="2862838" y="4626241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85DCFCF2-C3B2-BF4A-82EA-4A01DFB73DBC}"/>
              </a:ext>
            </a:extLst>
          </p:cNvPr>
          <p:cNvSpPr/>
          <p:nvPr/>
        </p:nvSpPr>
        <p:spPr>
          <a:xfrm rot="17794719">
            <a:off x="7724302" y="3311491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8">
            <a:hlinkClick r:id="" action="ppaction://media"/>
            <a:extLst>
              <a:ext uri="{FF2B5EF4-FFF2-40B4-BE49-F238E27FC236}">
                <a16:creationId xmlns:a16="http://schemas.microsoft.com/office/drawing/2014/main" id="{14406BCE-16ED-0C49-9D35-64D9EA3D4D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4800" y="560322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744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6000"/>
    </mc:Choice>
    <mc:Fallback>
      <p:transition spd="slow" advClick="0" advTm="4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9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779EF40-EF20-ED42-ADF7-73F694716A3B}"/>
              </a:ext>
            </a:extLst>
          </p:cNvPr>
          <p:cNvSpPr txBox="1"/>
          <p:nvPr/>
        </p:nvSpPr>
        <p:spPr>
          <a:xfrm>
            <a:off x="5032291" y="365580"/>
            <a:ext cx="21274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/>
              <a:t>Cyfeirnodi</a:t>
            </a:r>
            <a:endParaRPr lang="en-US" sz="32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E4129F-4365-8A47-9132-0D088928A88B}"/>
              </a:ext>
            </a:extLst>
          </p:cNvPr>
          <p:cNvSpPr txBox="1"/>
          <p:nvPr/>
        </p:nvSpPr>
        <p:spPr>
          <a:xfrm>
            <a:off x="338185" y="1569496"/>
            <a:ext cx="3647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Pam bod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hanfodol</a:t>
            </a:r>
            <a:r>
              <a:rPr lang="en-US" b="1" u="sng" dirty="0"/>
              <a:t>?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E86833-0F27-A649-AF6A-F611AC706658}"/>
              </a:ext>
            </a:extLst>
          </p:cNvPr>
          <p:cNvSpPr txBox="1"/>
          <p:nvPr/>
        </p:nvSpPr>
        <p:spPr>
          <a:xfrm>
            <a:off x="6611007" y="1569495"/>
            <a:ext cx="55809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Enghreifftiau</a:t>
            </a:r>
            <a:r>
              <a:rPr lang="en-US" b="1" u="sng" dirty="0"/>
              <a:t> o </a:t>
            </a:r>
            <a:r>
              <a:rPr lang="en-US" b="1" u="sng" dirty="0" err="1"/>
              <a:t>adegau</a:t>
            </a:r>
            <a:r>
              <a:rPr lang="en-US" b="1" u="sng" dirty="0"/>
              <a:t> </a:t>
            </a:r>
            <a:r>
              <a:rPr lang="en-US" b="1" u="sng" dirty="0" err="1"/>
              <a:t>byddaf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defnyddio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endParaRPr lang="en-US" b="1" u="sng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4E1710-5147-714F-AD72-7EBAA1C5AFAB}"/>
              </a:ext>
            </a:extLst>
          </p:cNvPr>
          <p:cNvSpPr txBox="1"/>
          <p:nvPr/>
        </p:nvSpPr>
        <p:spPr>
          <a:xfrm>
            <a:off x="4713890" y="3439162"/>
            <a:ext cx="35630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Sut</a:t>
            </a:r>
            <a:r>
              <a:rPr lang="en-US" b="1" u="sng" dirty="0"/>
              <a:t> </a:t>
            </a:r>
            <a:r>
              <a:rPr lang="en-US" b="1" u="sng" dirty="0" err="1"/>
              <a:t>rwyf</a:t>
            </a:r>
            <a:r>
              <a:rPr lang="en-US" b="1" u="sng" dirty="0"/>
              <a:t> am </a:t>
            </a:r>
            <a:r>
              <a:rPr lang="en-US" b="1" u="sng" dirty="0" err="1"/>
              <a:t>ddatblygu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?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3AA933-4060-164F-A394-69F22859CF5D}"/>
              </a:ext>
            </a:extLst>
          </p:cNvPr>
          <p:cNvSpPr txBox="1"/>
          <p:nvPr/>
        </p:nvSpPr>
        <p:spPr>
          <a:xfrm>
            <a:off x="241738" y="2215826"/>
            <a:ext cx="38572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niferoedd</a:t>
            </a:r>
            <a:r>
              <a:rPr lang="en-US" dirty="0"/>
              <a:t> o </a:t>
            </a:r>
            <a:r>
              <a:rPr lang="en-US" dirty="0" err="1"/>
              <a:t>weithia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astudiaeth</a:t>
            </a:r>
            <a:r>
              <a:rPr lang="en-US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Gan bod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draethodau</a:t>
            </a:r>
            <a:r>
              <a:rPr lang="en-US" dirty="0"/>
              <a:t>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siwr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mod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2488F8-294C-1148-A105-C938D40ECC25}"/>
              </a:ext>
            </a:extLst>
          </p:cNvPr>
          <p:cNvSpPr txBox="1"/>
          <p:nvPr/>
        </p:nvSpPr>
        <p:spPr>
          <a:xfrm>
            <a:off x="4640317" y="4085493"/>
            <a:ext cx="35630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Rwyf</a:t>
            </a:r>
            <a:r>
              <a:rPr lang="en-US" dirty="0"/>
              <a:t> am </a:t>
            </a:r>
            <a:r>
              <a:rPr lang="en-US" dirty="0" err="1"/>
              <a:t>ddatblygu</a:t>
            </a:r>
            <a:r>
              <a:rPr lang="en-US" dirty="0"/>
              <a:t> y </a:t>
            </a:r>
            <a:r>
              <a:rPr lang="en-US" dirty="0" err="1"/>
              <a:t>sgil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ac </a:t>
            </a:r>
            <a:r>
              <a:rPr lang="en-US" dirty="0" err="1"/>
              <a:t>ymchwilio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osod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ac </a:t>
            </a:r>
            <a:r>
              <a:rPr lang="en-US" dirty="0" err="1"/>
              <a:t>effeithiol</a:t>
            </a:r>
            <a:r>
              <a:rPr lang="en-US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CA0F92-082E-EF48-9982-943D33665689}"/>
              </a:ext>
            </a:extLst>
          </p:cNvPr>
          <p:cNvSpPr txBox="1"/>
          <p:nvPr/>
        </p:nvSpPr>
        <p:spPr>
          <a:xfrm>
            <a:off x="7966841" y="2112579"/>
            <a:ext cx="3941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Pan </a:t>
            </a:r>
            <a:r>
              <a:rPr lang="en-US" dirty="0" err="1"/>
              <a:t>fyddaf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aseiniadau</a:t>
            </a:r>
            <a:r>
              <a:rPr lang="en-US" dirty="0"/>
              <a:t>.</a:t>
            </a: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F731E8BF-6C14-9B48-AA38-4BC0408A051A}"/>
              </a:ext>
            </a:extLst>
          </p:cNvPr>
          <p:cNvSpPr/>
          <p:nvPr/>
        </p:nvSpPr>
        <p:spPr>
          <a:xfrm rot="818716">
            <a:off x="2773865" y="4383230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515434ED-66E1-524E-A514-C8CF6A893324}"/>
              </a:ext>
            </a:extLst>
          </p:cNvPr>
          <p:cNvSpPr/>
          <p:nvPr/>
        </p:nvSpPr>
        <p:spPr>
          <a:xfrm rot="18970280">
            <a:off x="7924800" y="3459901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9">
            <a:hlinkClick r:id="" action="ppaction://media"/>
            <a:extLst>
              <a:ext uri="{FF2B5EF4-FFF2-40B4-BE49-F238E27FC236}">
                <a16:creationId xmlns:a16="http://schemas.microsoft.com/office/drawing/2014/main" id="{E92ADC5A-6E7C-C449-9A48-67FD0BBE9A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2422" y="529281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608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7000"/>
    </mc:Choice>
    <mc:Fallback>
      <p:transition spd="slow" advClick="0" advTm="3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5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A32C4DD-487B-AE4D-8DCE-7069AE5FB649}"/>
              </a:ext>
            </a:extLst>
          </p:cNvPr>
          <p:cNvSpPr txBox="1"/>
          <p:nvPr/>
        </p:nvSpPr>
        <p:spPr>
          <a:xfrm>
            <a:off x="5013434" y="201597"/>
            <a:ext cx="1734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/>
              <a:t>Amseru</a:t>
            </a:r>
            <a:endParaRPr lang="en-US" sz="32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F99EF-E88B-884A-809A-E72D51C4097A}"/>
              </a:ext>
            </a:extLst>
          </p:cNvPr>
          <p:cNvSpPr txBox="1"/>
          <p:nvPr/>
        </p:nvSpPr>
        <p:spPr>
          <a:xfrm>
            <a:off x="189186" y="1140316"/>
            <a:ext cx="3983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Pam bod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hanfodol</a:t>
            </a:r>
            <a:r>
              <a:rPr lang="en-US" b="1" u="sng" dirty="0"/>
              <a:t>?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2CA74B-CF61-BB42-BAD3-2B9EBC65EAAF}"/>
              </a:ext>
            </a:extLst>
          </p:cNvPr>
          <p:cNvSpPr txBox="1"/>
          <p:nvPr/>
        </p:nvSpPr>
        <p:spPr>
          <a:xfrm>
            <a:off x="6915807" y="1140315"/>
            <a:ext cx="52761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Enghreifftiau</a:t>
            </a:r>
            <a:r>
              <a:rPr lang="en-US" b="1" u="sng" dirty="0"/>
              <a:t> o </a:t>
            </a:r>
            <a:r>
              <a:rPr lang="en-US" b="1" u="sng" dirty="0" err="1"/>
              <a:t>adegau</a:t>
            </a:r>
            <a:r>
              <a:rPr lang="en-US" b="1" u="sng" dirty="0"/>
              <a:t> </a:t>
            </a:r>
            <a:r>
              <a:rPr lang="en-US" b="1" u="sng" dirty="0" err="1"/>
              <a:t>byddaf</a:t>
            </a:r>
            <a:r>
              <a:rPr lang="en-US" b="1" u="sng" dirty="0"/>
              <a:t> </a:t>
            </a:r>
            <a:r>
              <a:rPr lang="en-US" b="1" u="sng" dirty="0" err="1"/>
              <a:t>yn</a:t>
            </a:r>
            <a:r>
              <a:rPr lang="en-US" b="1" u="sng" dirty="0"/>
              <a:t> </a:t>
            </a:r>
            <a:r>
              <a:rPr lang="en-US" b="1" u="sng" dirty="0" err="1"/>
              <a:t>defnyddio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endParaRPr lang="en-US" b="1" u="sng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714C47-48D9-9E4D-AD85-A32760E883CD}"/>
              </a:ext>
            </a:extLst>
          </p:cNvPr>
          <p:cNvSpPr txBox="1"/>
          <p:nvPr/>
        </p:nvSpPr>
        <p:spPr>
          <a:xfrm>
            <a:off x="4251435" y="3237188"/>
            <a:ext cx="3689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Sut</a:t>
            </a:r>
            <a:r>
              <a:rPr lang="en-US" b="1" u="sng" dirty="0"/>
              <a:t> </a:t>
            </a:r>
            <a:r>
              <a:rPr lang="en-US" b="1" u="sng" dirty="0" err="1"/>
              <a:t>rwyf</a:t>
            </a:r>
            <a:r>
              <a:rPr lang="en-US" b="1" u="sng" dirty="0"/>
              <a:t> am </a:t>
            </a:r>
            <a:r>
              <a:rPr lang="en-US" b="1" u="sng" dirty="0" err="1"/>
              <a:t>ddatblygu</a:t>
            </a:r>
            <a:r>
              <a:rPr lang="en-US" b="1" u="sng" dirty="0"/>
              <a:t> y </a:t>
            </a:r>
            <a:r>
              <a:rPr lang="en-US" b="1" u="sng" dirty="0" err="1"/>
              <a:t>sgil</a:t>
            </a:r>
            <a:r>
              <a:rPr lang="en-US" b="1" u="sng" dirty="0"/>
              <a:t> </a:t>
            </a:r>
            <a:r>
              <a:rPr lang="en-US" b="1" u="sng" dirty="0" err="1"/>
              <a:t>hyn</a:t>
            </a:r>
            <a:r>
              <a:rPr lang="en-US" b="1" u="sng" dirty="0"/>
              <a:t>?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F3233F-DC3D-C047-AFD6-F1DA6994F625}"/>
              </a:ext>
            </a:extLst>
          </p:cNvPr>
          <p:cNvSpPr txBox="1"/>
          <p:nvPr/>
        </p:nvSpPr>
        <p:spPr>
          <a:xfrm>
            <a:off x="189186" y="1786646"/>
            <a:ext cx="37206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Mae rhaid amseru popeth yn ystod astudiaeth Addysg Uwch. Gan bod terfynau amser rhaid gwneud popeth  cyn y dyddiadau hyn.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Drwy sicrhau bod popeth wedi ei wneud cyn y terfyn amser bydd hyn yn atal straen rhag ddigwydd.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0BBCF3-6803-5F4C-ABCF-CE6DB4350639}"/>
              </a:ext>
            </a:extLst>
          </p:cNvPr>
          <p:cNvSpPr txBox="1"/>
          <p:nvPr/>
        </p:nvSpPr>
        <p:spPr>
          <a:xfrm>
            <a:off x="3949262" y="3778692"/>
            <a:ext cx="386255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Gallaf ddatblygu y sgil hyn drwy gynllunio pryd rwyf am wneud fy nghwaith, a sicrhau fy mod yn targedu i orffen y dasg dyddiau o flaen llaw y terfyn amser.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Drwy wneud amserlen o pryd byddaf yn gwneud y gwaith, byddaf yn amseru yn effeithiol, ac yn llwyddo i orffen ar amser</a:t>
            </a:r>
            <a:r>
              <a:rPr lang="en-US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154C37-7ED4-744A-BC17-CE4557A9336D}"/>
              </a:ext>
            </a:extLst>
          </p:cNvPr>
          <p:cNvSpPr txBox="1"/>
          <p:nvPr/>
        </p:nvSpPr>
        <p:spPr>
          <a:xfrm>
            <a:off x="7020910" y="1650124"/>
            <a:ext cx="48557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Pan fyddaf yn gweithio ar fy aseiniadau.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Sicrhau fy mod yn cyrraedd fy sesiynau pontio ar amser, er mwyn gwneud yn siwr fy mod gyda digon o amser i baratoi ar gyfer y diwrnod.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1D02EB-EBE9-3540-B3D0-AFDBCEE4D8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0425" y="5344278"/>
            <a:ext cx="1311368" cy="1311368"/>
          </a:xfrm>
          <a:prstGeom prst="rect">
            <a:avLst/>
          </a:prstGeom>
        </p:spPr>
      </p:pic>
      <p:sp>
        <p:nvSpPr>
          <p:cNvPr id="13" name="Right Arrow 12">
            <a:extLst>
              <a:ext uri="{FF2B5EF4-FFF2-40B4-BE49-F238E27FC236}">
                <a16:creationId xmlns:a16="http://schemas.microsoft.com/office/drawing/2014/main" id="{AFB91917-B55C-DD48-A979-DF902A71F155}"/>
              </a:ext>
            </a:extLst>
          </p:cNvPr>
          <p:cNvSpPr/>
          <p:nvPr/>
        </p:nvSpPr>
        <p:spPr>
          <a:xfrm rot="1716823">
            <a:off x="1998027" y="4485875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11649FC7-E4BB-AA43-9A0E-05B87F9D6A39}"/>
              </a:ext>
            </a:extLst>
          </p:cNvPr>
          <p:cNvSpPr/>
          <p:nvPr/>
        </p:nvSpPr>
        <p:spPr>
          <a:xfrm rot="18605794">
            <a:off x="7540988" y="3943155"/>
            <a:ext cx="1786759" cy="60485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10">
            <a:hlinkClick r:id="" action="ppaction://media"/>
            <a:extLst>
              <a:ext uri="{FF2B5EF4-FFF2-40B4-BE49-F238E27FC236}">
                <a16:creationId xmlns:a16="http://schemas.microsoft.com/office/drawing/2014/main" id="{52E40A82-7B94-E74C-8AA8-2D2335788D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7269" y="571768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347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5000"/>
    </mc:Choice>
    <mc:Fallback>
      <p:transition spd="slow" advClick="0" advTm="7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3002</TotalTime>
  <Words>823</Words>
  <Application>Microsoft Macintosh PowerPoint</Application>
  <PresentationFormat>Widescreen</PresentationFormat>
  <Paragraphs>95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Elfen 2: Cyflwyniad fideo sy’n adfyfyrio ar yr wybodaeth, y sgiliau a’r nodweddion angenrheidiol ar gyfer astudiaeth Addysg Uwch</vt:lpstr>
      <vt:lpstr>Beth rwyf am drafod?</vt:lpstr>
      <vt:lpstr>Y sgiliau a’r nodweddion angenrheidiol ar gyfer astudiaeth addysg uwch </vt:lpstr>
      <vt:lpstr>PowerPoint Presentation</vt:lpstr>
      <vt:lpstr>Cynllun Gweithredu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ECGE4002PC</dc:title>
  <dc:creator>Gwenlli Griffith</dc:creator>
  <cp:lastModifiedBy>Gwenlli Griffith</cp:lastModifiedBy>
  <cp:revision>52</cp:revision>
  <dcterms:created xsi:type="dcterms:W3CDTF">2019-11-05T13:05:30Z</dcterms:created>
  <dcterms:modified xsi:type="dcterms:W3CDTF">2019-11-07T17:03:05Z</dcterms:modified>
</cp:coreProperties>
</file>