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34"/>
  </p:notesMasterIdLst>
  <p:sldIdLst>
    <p:sldId id="257" r:id="rId2"/>
    <p:sldId id="278" r:id="rId3"/>
    <p:sldId id="303" r:id="rId4"/>
    <p:sldId id="286" r:id="rId5"/>
    <p:sldId id="258" r:id="rId6"/>
    <p:sldId id="282" r:id="rId7"/>
    <p:sldId id="283" r:id="rId8"/>
    <p:sldId id="284" r:id="rId9"/>
    <p:sldId id="263" r:id="rId10"/>
    <p:sldId id="285" r:id="rId11"/>
    <p:sldId id="287" r:id="rId12"/>
    <p:sldId id="289" r:id="rId13"/>
    <p:sldId id="297" r:id="rId14"/>
    <p:sldId id="298" r:id="rId15"/>
    <p:sldId id="307" r:id="rId16"/>
    <p:sldId id="291" r:id="rId17"/>
    <p:sldId id="292" r:id="rId18"/>
    <p:sldId id="301" r:id="rId19"/>
    <p:sldId id="267" r:id="rId20"/>
    <p:sldId id="288" r:id="rId21"/>
    <p:sldId id="271" r:id="rId22"/>
    <p:sldId id="302" r:id="rId23"/>
    <p:sldId id="276" r:id="rId24"/>
    <p:sldId id="293" r:id="rId25"/>
    <p:sldId id="295" r:id="rId26"/>
    <p:sldId id="299" r:id="rId27"/>
    <p:sldId id="277" r:id="rId28"/>
    <p:sldId id="304" r:id="rId29"/>
    <p:sldId id="306" r:id="rId30"/>
    <p:sldId id="313" r:id="rId31"/>
    <p:sldId id="314" r:id="rId32"/>
    <p:sldId id="262"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3331" autoAdjust="0"/>
    <p:restoredTop sz="93770" autoAdjust="0"/>
  </p:normalViewPr>
  <p:slideViewPr>
    <p:cSldViewPr snapToGrid="0">
      <p:cViewPr varScale="1">
        <p:scale>
          <a:sx n="54" d="100"/>
          <a:sy n="54" d="100"/>
        </p:scale>
        <p:origin x="58" y="19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C147C8-E7F8-4E35-BDC8-027AA76401CF}" type="datetimeFigureOut">
              <a:rPr lang="en-GB" smtClean="0"/>
              <a:t>14/02/2018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A1C599-76DA-41AF-9D5D-FD54F214CCAB}" type="slidenum">
              <a:rPr lang="en-GB" smtClean="0"/>
              <a:t>‹#›</a:t>
            </a:fld>
            <a:endParaRPr lang="en-GB"/>
          </a:p>
        </p:txBody>
      </p:sp>
    </p:spTree>
    <p:extLst>
      <p:ext uri="{BB962C8B-B14F-4D97-AF65-F5344CB8AC3E}">
        <p14:creationId xmlns:p14="http://schemas.microsoft.com/office/powerpoint/2010/main" val="3632898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dx.doi.org/10.1037/11258-000"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8A1C599-76DA-41AF-9D5D-FD54F214CCAB}" type="slidenum">
              <a:rPr lang="en-GB" smtClean="0"/>
              <a:t>11</a:t>
            </a:fld>
            <a:endParaRPr lang="en-GB"/>
          </a:p>
        </p:txBody>
      </p:sp>
    </p:spTree>
    <p:extLst>
      <p:ext uri="{BB962C8B-B14F-4D97-AF65-F5344CB8AC3E}">
        <p14:creationId xmlns:p14="http://schemas.microsoft.com/office/powerpoint/2010/main" val="13125709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Letter sold by an American auction house for £94,110 in 2016</a:t>
            </a:r>
          </a:p>
        </p:txBody>
      </p:sp>
      <p:sp>
        <p:nvSpPr>
          <p:cNvPr id="4" name="Slide Number Placeholder 3"/>
          <p:cNvSpPr>
            <a:spLocks noGrp="1"/>
          </p:cNvSpPr>
          <p:nvPr>
            <p:ph type="sldNum" sz="quarter" idx="10"/>
          </p:nvPr>
        </p:nvSpPr>
        <p:spPr/>
        <p:txBody>
          <a:bodyPr/>
          <a:lstStyle/>
          <a:p>
            <a:fld id="{48A1C599-76DA-41AF-9D5D-FD54F214CCAB}" type="slidenum">
              <a:rPr lang="en-GB" smtClean="0"/>
              <a:t>12</a:t>
            </a:fld>
            <a:endParaRPr lang="en-GB"/>
          </a:p>
        </p:txBody>
      </p:sp>
    </p:spTree>
    <p:extLst>
      <p:ext uri="{BB962C8B-B14F-4D97-AF65-F5344CB8AC3E}">
        <p14:creationId xmlns:p14="http://schemas.microsoft.com/office/powerpoint/2010/main" val="22439069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Abnormal psychology, 6th </a:t>
            </a:r>
            <a:r>
              <a:rPr lang="en-GB" dirty="0" err="1"/>
              <a:t>edn</a:t>
            </a:r>
            <a:r>
              <a:rPr lang="en-GB" dirty="0"/>
              <a:t>.: G. C. Davison and J. M. Neale: Wiley, New York (1994)</a:t>
            </a:r>
          </a:p>
        </p:txBody>
      </p:sp>
      <p:sp>
        <p:nvSpPr>
          <p:cNvPr id="4" name="Slide Number Placeholder 3"/>
          <p:cNvSpPr>
            <a:spLocks noGrp="1"/>
          </p:cNvSpPr>
          <p:nvPr>
            <p:ph type="sldNum" sz="quarter" idx="10"/>
          </p:nvPr>
        </p:nvSpPr>
        <p:spPr/>
        <p:txBody>
          <a:bodyPr/>
          <a:lstStyle/>
          <a:p>
            <a:fld id="{48A1C599-76DA-41AF-9D5D-FD54F214CCAB}" type="slidenum">
              <a:rPr lang="en-GB" smtClean="0"/>
              <a:t>18</a:t>
            </a:fld>
            <a:endParaRPr lang="en-GB"/>
          </a:p>
        </p:txBody>
      </p:sp>
    </p:spTree>
    <p:extLst>
      <p:ext uri="{BB962C8B-B14F-4D97-AF65-F5344CB8AC3E}">
        <p14:creationId xmlns:p14="http://schemas.microsoft.com/office/powerpoint/2010/main" val="3773352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consider Epigenetics and schizophrenia</a:t>
            </a:r>
          </a:p>
        </p:txBody>
      </p:sp>
      <p:sp>
        <p:nvSpPr>
          <p:cNvPr id="4" name="Slide Number Placeholder 3"/>
          <p:cNvSpPr>
            <a:spLocks noGrp="1"/>
          </p:cNvSpPr>
          <p:nvPr>
            <p:ph type="sldNum" sz="quarter" idx="10"/>
          </p:nvPr>
        </p:nvSpPr>
        <p:spPr/>
        <p:txBody>
          <a:bodyPr/>
          <a:lstStyle/>
          <a:p>
            <a:fld id="{48A1C599-76DA-41AF-9D5D-FD54F214CCAB}" type="slidenum">
              <a:rPr lang="en-GB" smtClean="0"/>
              <a:t>21</a:t>
            </a:fld>
            <a:endParaRPr lang="en-GB"/>
          </a:p>
        </p:txBody>
      </p:sp>
    </p:spTree>
    <p:extLst>
      <p:ext uri="{BB962C8B-B14F-4D97-AF65-F5344CB8AC3E}">
        <p14:creationId xmlns:p14="http://schemas.microsoft.com/office/powerpoint/2010/main" val="15691519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Epigenetic mechanisms in schizophrenia</a:t>
            </a:r>
          </a:p>
          <a:p>
            <a:r>
              <a:rPr lang="en-GB" dirty="0"/>
              <a:t>Tania L. Roth,1 Farah D. Lubin,1 </a:t>
            </a:r>
            <a:r>
              <a:rPr lang="en-GB" dirty="0" err="1"/>
              <a:t>Monsheel</a:t>
            </a:r>
            <a:r>
              <a:rPr lang="en-GB" dirty="0"/>
              <a:t> Sodhi,1,2 and Joel E. Kleinman3</a:t>
            </a:r>
          </a:p>
          <a:p>
            <a:r>
              <a:rPr lang="en-GB" dirty="0"/>
              <a:t>(https://www.ncbi.nlm.nih.gov/pmc/articles/PMC2779706/)</a:t>
            </a:r>
          </a:p>
          <a:p>
            <a:endParaRPr lang="en-GB" dirty="0"/>
          </a:p>
        </p:txBody>
      </p:sp>
      <p:sp>
        <p:nvSpPr>
          <p:cNvPr id="4" name="Slide Number Placeholder 3"/>
          <p:cNvSpPr>
            <a:spLocks noGrp="1"/>
          </p:cNvSpPr>
          <p:nvPr>
            <p:ph type="sldNum" sz="quarter" idx="10"/>
          </p:nvPr>
        </p:nvSpPr>
        <p:spPr/>
        <p:txBody>
          <a:bodyPr/>
          <a:lstStyle/>
          <a:p>
            <a:fld id="{48A1C599-76DA-41AF-9D5D-FD54F214CCAB}" type="slidenum">
              <a:rPr lang="en-GB" smtClean="0"/>
              <a:t>22</a:t>
            </a:fld>
            <a:endParaRPr lang="en-GB"/>
          </a:p>
        </p:txBody>
      </p:sp>
    </p:spTree>
    <p:extLst>
      <p:ext uri="{BB962C8B-B14F-4D97-AF65-F5344CB8AC3E}">
        <p14:creationId xmlns:p14="http://schemas.microsoft.com/office/powerpoint/2010/main" val="16551720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33333"/>
                </a:solidFill>
                <a:effectLst/>
                <a:latin typeface="Arial" panose="020B0604020202020204" pitchFamily="34" charset="0"/>
              </a:rPr>
              <a:t>Jahoda, M. (1958). </a:t>
            </a:r>
            <a:r>
              <a:rPr lang="en-GB" b="0" i="1" u="none" strike="noStrike" dirty="0">
                <a:solidFill>
                  <a:srgbClr val="333333"/>
                </a:solidFill>
                <a:effectLst/>
                <a:latin typeface="Arial" panose="020B0604020202020204" pitchFamily="34" charset="0"/>
              </a:rPr>
              <a:t>Joint commission on mental health and illness monograph series: Vol. 1. Current concepts of positive mental health. </a:t>
            </a:r>
            <a:endParaRPr lang="en-GB" b="0" i="0" u="none" strike="noStrike" dirty="0">
              <a:solidFill>
                <a:srgbClr val="333333"/>
              </a:solidFill>
              <a:effectLst/>
              <a:latin typeface="Arial" panose="020B0604020202020204" pitchFamily="34" charset="0"/>
            </a:endParaRPr>
          </a:p>
          <a:p>
            <a:r>
              <a:rPr lang="en-GB" b="0" i="0" u="sng" dirty="0">
                <a:solidFill>
                  <a:srgbClr val="2196F3"/>
                </a:solidFill>
                <a:effectLst/>
                <a:latin typeface="Arial" panose="020B0604020202020204" pitchFamily="34" charset="0"/>
                <a:hlinkClick r:id="rId3"/>
              </a:rPr>
              <a:t>http://dx.doi.org/10.1037/11258-000</a:t>
            </a:r>
            <a:endParaRPr lang="en-GB" dirty="0"/>
          </a:p>
        </p:txBody>
      </p:sp>
      <p:sp>
        <p:nvSpPr>
          <p:cNvPr id="4" name="Slide Number Placeholder 3"/>
          <p:cNvSpPr>
            <a:spLocks noGrp="1"/>
          </p:cNvSpPr>
          <p:nvPr>
            <p:ph type="sldNum" sz="quarter" idx="10"/>
          </p:nvPr>
        </p:nvSpPr>
        <p:spPr/>
        <p:txBody>
          <a:bodyPr/>
          <a:lstStyle/>
          <a:p>
            <a:fld id="{48A1C599-76DA-41AF-9D5D-FD54F214CCAB}" type="slidenum">
              <a:rPr lang="en-GB" smtClean="0"/>
              <a:t>25</a:t>
            </a:fld>
            <a:endParaRPr lang="en-GB"/>
          </a:p>
        </p:txBody>
      </p:sp>
    </p:spTree>
    <p:extLst>
      <p:ext uri="{BB962C8B-B14F-4D97-AF65-F5344CB8AC3E}">
        <p14:creationId xmlns:p14="http://schemas.microsoft.com/office/powerpoint/2010/main" val="2100000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Maslow’s hierarchy of needs: An Islamic critique</a:t>
            </a:r>
          </a:p>
          <a:p>
            <a:endParaRPr lang="en-GB" dirty="0"/>
          </a:p>
          <a:p>
            <a:r>
              <a:rPr lang="en-GB" dirty="0"/>
              <a:t>Academic Journal</a:t>
            </a:r>
          </a:p>
          <a:p>
            <a:r>
              <a:rPr lang="en-GB" dirty="0"/>
              <a:t>Anke Iman Bouzenita; Aisha Wood Boulanouar. In: Intellectual Discourse, Vol 24, </a:t>
            </a:r>
            <a:r>
              <a:rPr lang="en-GB" dirty="0" err="1"/>
              <a:t>Iss</a:t>
            </a:r>
            <a:r>
              <a:rPr lang="en-GB" dirty="0"/>
              <a:t> 1 (2016); IIUM Press, International Islamic University Malaysia</a:t>
            </a:r>
          </a:p>
          <a:p>
            <a:r>
              <a:rPr lang="en-GB" dirty="0"/>
              <a:t>GAMBREL, P.A. and CIANCI, R., 2003. Maslow's Hierarchy of Needs: Does It Apply In A Collectivist Culture. Journal of Applied Management and Entrepreneurship, 8(2), pp. 143-161. </a:t>
            </a:r>
          </a:p>
          <a:p>
            <a:endParaRPr lang="en-GB" dirty="0"/>
          </a:p>
        </p:txBody>
      </p:sp>
      <p:sp>
        <p:nvSpPr>
          <p:cNvPr id="4" name="Slide Number Placeholder 3"/>
          <p:cNvSpPr>
            <a:spLocks noGrp="1"/>
          </p:cNvSpPr>
          <p:nvPr>
            <p:ph type="sldNum" sz="quarter" idx="10"/>
          </p:nvPr>
        </p:nvSpPr>
        <p:spPr/>
        <p:txBody>
          <a:bodyPr/>
          <a:lstStyle/>
          <a:p>
            <a:fld id="{48A1C599-76DA-41AF-9D5D-FD54F214CCAB}" type="slidenum">
              <a:rPr lang="en-GB" smtClean="0"/>
              <a:t>26</a:t>
            </a:fld>
            <a:endParaRPr lang="en-GB"/>
          </a:p>
        </p:txBody>
      </p:sp>
    </p:spTree>
    <p:extLst>
      <p:ext uri="{BB962C8B-B14F-4D97-AF65-F5344CB8AC3E}">
        <p14:creationId xmlns:p14="http://schemas.microsoft.com/office/powerpoint/2010/main" val="16066698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from: Inside Bethlem Royal Hospital – BBC Documentary; http://www.bbc.co.uk/news/av/magazine-35836178/inside-bethlem-royal-hospital)</a:t>
            </a:r>
          </a:p>
        </p:txBody>
      </p:sp>
      <p:sp>
        <p:nvSpPr>
          <p:cNvPr id="4" name="Slide Number Placeholder 3"/>
          <p:cNvSpPr>
            <a:spLocks noGrp="1"/>
          </p:cNvSpPr>
          <p:nvPr>
            <p:ph type="sldNum" sz="quarter" idx="10"/>
          </p:nvPr>
        </p:nvSpPr>
        <p:spPr/>
        <p:txBody>
          <a:bodyPr/>
          <a:lstStyle/>
          <a:p>
            <a:fld id="{48A1C599-76DA-41AF-9D5D-FD54F214CCAB}" type="slidenum">
              <a:rPr lang="en-GB" smtClean="0"/>
              <a:t>28</a:t>
            </a:fld>
            <a:endParaRPr lang="en-GB"/>
          </a:p>
        </p:txBody>
      </p:sp>
    </p:spTree>
    <p:extLst>
      <p:ext uri="{BB962C8B-B14F-4D97-AF65-F5344CB8AC3E}">
        <p14:creationId xmlns:p14="http://schemas.microsoft.com/office/powerpoint/2010/main" val="6978113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1AFFBDD-F3BF-44DF-AA8B-6B7B488227A0}"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335699-7569-4F8E-B2E8-130EFA02A6DD}" type="slidenum">
              <a:rPr lang="en-GB" smtClean="0"/>
              <a:t>‹#›</a:t>
            </a:fld>
            <a:endParaRPr lang="en-GB"/>
          </a:p>
        </p:txBody>
      </p:sp>
    </p:spTree>
    <p:extLst>
      <p:ext uri="{BB962C8B-B14F-4D97-AF65-F5344CB8AC3E}">
        <p14:creationId xmlns:p14="http://schemas.microsoft.com/office/powerpoint/2010/main" val="1194476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AFFBDD-F3BF-44DF-AA8B-6B7B488227A0}"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335699-7569-4F8E-B2E8-130EFA02A6DD}" type="slidenum">
              <a:rPr lang="en-GB" smtClean="0"/>
              <a:t>‹#›</a:t>
            </a:fld>
            <a:endParaRPr lang="en-GB"/>
          </a:p>
        </p:txBody>
      </p:sp>
    </p:spTree>
    <p:extLst>
      <p:ext uri="{BB962C8B-B14F-4D97-AF65-F5344CB8AC3E}">
        <p14:creationId xmlns:p14="http://schemas.microsoft.com/office/powerpoint/2010/main" val="2389993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1AFFBDD-F3BF-44DF-AA8B-6B7B488227A0}"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335699-7569-4F8E-B2E8-130EFA02A6DD}" type="slidenum">
              <a:rPr lang="en-GB" smtClean="0"/>
              <a:t>‹#›</a:t>
            </a:fld>
            <a:endParaRPr lang="en-GB"/>
          </a:p>
        </p:txBody>
      </p:sp>
    </p:spTree>
    <p:extLst>
      <p:ext uri="{BB962C8B-B14F-4D97-AF65-F5344CB8AC3E}">
        <p14:creationId xmlns:p14="http://schemas.microsoft.com/office/powerpoint/2010/main" val="3697118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AFFBDD-F3BF-44DF-AA8B-6B7B488227A0}" type="datetimeFigureOut">
              <a:rPr lang="en-GB" smtClean="0"/>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335699-7569-4F8E-B2E8-130EFA02A6DD}" type="slidenum">
              <a:rPr lang="en-GB" smtClean="0"/>
              <a:t>‹#›</a:t>
            </a:fld>
            <a:endParaRPr lang="en-GB"/>
          </a:p>
        </p:txBody>
      </p:sp>
    </p:spTree>
    <p:extLst>
      <p:ext uri="{BB962C8B-B14F-4D97-AF65-F5344CB8AC3E}">
        <p14:creationId xmlns:p14="http://schemas.microsoft.com/office/powerpoint/2010/main" val="1678550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1AFFBDD-F3BF-44DF-AA8B-6B7B488227A0}" type="datetimeFigureOut">
              <a:rPr lang="en-GB" smtClean="0"/>
              <a:t>14/02/2018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335699-7569-4F8E-B2E8-130EFA02A6DD}" type="slidenum">
              <a:rPr lang="en-GB" smtClean="0"/>
              <a:t>‹#›</a:t>
            </a:fld>
            <a:endParaRPr lang="en-GB"/>
          </a:p>
        </p:txBody>
      </p:sp>
    </p:spTree>
    <p:extLst>
      <p:ext uri="{BB962C8B-B14F-4D97-AF65-F5344CB8AC3E}">
        <p14:creationId xmlns:p14="http://schemas.microsoft.com/office/powerpoint/2010/main" val="3302069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AFFBDD-F3BF-44DF-AA8B-6B7B488227A0}" type="datetimeFigureOut">
              <a:rPr lang="en-GB" smtClean="0"/>
              <a:t>14/02/2018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335699-7569-4F8E-B2E8-130EFA02A6DD}" type="slidenum">
              <a:rPr lang="en-GB" smtClean="0"/>
              <a:t>‹#›</a:t>
            </a:fld>
            <a:endParaRPr lang="en-GB"/>
          </a:p>
        </p:txBody>
      </p:sp>
    </p:spTree>
    <p:extLst>
      <p:ext uri="{BB962C8B-B14F-4D97-AF65-F5344CB8AC3E}">
        <p14:creationId xmlns:p14="http://schemas.microsoft.com/office/powerpoint/2010/main" val="36106252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AFFBDD-F3BF-44DF-AA8B-6B7B488227A0}" type="datetimeFigureOut">
              <a:rPr lang="en-GB" smtClean="0"/>
              <a:t>14/02/2018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335699-7569-4F8E-B2E8-130EFA02A6DD}" type="slidenum">
              <a:rPr lang="en-GB" smtClean="0"/>
              <a:t>‹#›</a:t>
            </a:fld>
            <a:endParaRPr lang="en-GB"/>
          </a:p>
        </p:txBody>
      </p:sp>
    </p:spTree>
    <p:extLst>
      <p:ext uri="{BB962C8B-B14F-4D97-AF65-F5344CB8AC3E}">
        <p14:creationId xmlns:p14="http://schemas.microsoft.com/office/powerpoint/2010/main" val="18585369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1AFFBDD-F3BF-44DF-AA8B-6B7B488227A0}" type="datetimeFigureOut">
              <a:rPr lang="en-GB" smtClean="0"/>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335699-7569-4F8E-B2E8-130EFA02A6DD}" type="slidenum">
              <a:rPr lang="en-GB" smtClean="0"/>
              <a:t>‹#›</a:t>
            </a:fld>
            <a:endParaRPr lang="en-GB"/>
          </a:p>
        </p:txBody>
      </p:sp>
    </p:spTree>
    <p:extLst>
      <p:ext uri="{BB962C8B-B14F-4D97-AF65-F5344CB8AC3E}">
        <p14:creationId xmlns:p14="http://schemas.microsoft.com/office/powerpoint/2010/main" val="509626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1AFFBDD-F3BF-44DF-AA8B-6B7B488227A0}" type="datetimeFigureOut">
              <a:rPr lang="en-GB" smtClean="0"/>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335699-7569-4F8E-B2E8-130EFA02A6DD}" type="slidenum">
              <a:rPr lang="en-GB" smtClean="0"/>
              <a:t>‹#›</a:t>
            </a:fld>
            <a:endParaRPr lang="en-GB"/>
          </a:p>
        </p:txBody>
      </p:sp>
    </p:spTree>
    <p:extLst>
      <p:ext uri="{BB962C8B-B14F-4D97-AF65-F5344CB8AC3E}">
        <p14:creationId xmlns:p14="http://schemas.microsoft.com/office/powerpoint/2010/main" val="2814690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AFFBDD-F3BF-44DF-AA8B-6B7B488227A0}"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335699-7569-4F8E-B2E8-130EFA02A6DD}" type="slidenum">
              <a:rPr lang="en-GB" smtClean="0"/>
              <a:t>‹#›</a:t>
            </a:fld>
            <a:endParaRPr lang="en-GB"/>
          </a:p>
        </p:txBody>
      </p:sp>
    </p:spTree>
    <p:extLst>
      <p:ext uri="{BB962C8B-B14F-4D97-AF65-F5344CB8AC3E}">
        <p14:creationId xmlns:p14="http://schemas.microsoft.com/office/powerpoint/2010/main" val="635205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AFFBDD-F3BF-44DF-AA8B-6B7B488227A0}"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335699-7569-4F8E-B2E8-130EFA02A6DD}" type="slidenum">
              <a:rPr lang="en-GB" smtClean="0"/>
              <a:t>‹#›</a:t>
            </a:fld>
            <a:endParaRPr lang="en-GB"/>
          </a:p>
        </p:txBody>
      </p:sp>
    </p:spTree>
    <p:extLst>
      <p:ext uri="{BB962C8B-B14F-4D97-AF65-F5344CB8AC3E}">
        <p14:creationId xmlns:p14="http://schemas.microsoft.com/office/powerpoint/2010/main" val="3275520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AFFBDD-F3BF-44DF-AA8B-6B7B488227A0}" type="datetimeFigureOut">
              <a:rPr lang="en-GB" smtClean="0"/>
              <a:t>14/02/2018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335699-7569-4F8E-B2E8-130EFA02A6DD}" type="slidenum">
              <a:rPr lang="en-GB" smtClean="0"/>
              <a:t>‹#›</a:t>
            </a:fld>
            <a:endParaRPr lang="en-GB"/>
          </a:p>
        </p:txBody>
      </p:sp>
    </p:spTree>
    <p:extLst>
      <p:ext uri="{BB962C8B-B14F-4D97-AF65-F5344CB8AC3E}">
        <p14:creationId xmlns:p14="http://schemas.microsoft.com/office/powerpoint/2010/main" val="1519573053"/>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947BB77-03B3-4FCD-A15A-069D01AF88C6}"/>
              </a:ext>
            </a:extLst>
          </p:cNvPr>
          <p:cNvPicPr>
            <a:picLocks noChangeAspect="1"/>
          </p:cNvPicPr>
          <p:nvPr/>
        </p:nvPicPr>
        <p:blipFill rotWithShape="1">
          <a:blip r:embed="rId2"/>
          <a:srcRect l="1740" t="1068"/>
          <a:stretch/>
        </p:blipFill>
        <p:spPr>
          <a:xfrm>
            <a:off x="5471405" y="0"/>
            <a:ext cx="6720595" cy="6858000"/>
          </a:xfrm>
          <a:prstGeom prst="rect">
            <a:avLst/>
          </a:prstGeom>
        </p:spPr>
      </p:pic>
      <p:sp>
        <p:nvSpPr>
          <p:cNvPr id="4" name="Rectangle 3">
            <a:extLst>
              <a:ext uri="{FF2B5EF4-FFF2-40B4-BE49-F238E27FC236}">
                <a16:creationId xmlns:a16="http://schemas.microsoft.com/office/drawing/2014/main" id="{F9B326F4-751C-4DCD-B65E-E5532D55EDB2}"/>
              </a:ext>
            </a:extLst>
          </p:cNvPr>
          <p:cNvSpPr/>
          <p:nvPr/>
        </p:nvSpPr>
        <p:spPr>
          <a:xfrm>
            <a:off x="-119563" y="1688442"/>
            <a:ext cx="6096000" cy="2585323"/>
          </a:xfrm>
          <a:prstGeom prst="rect">
            <a:avLst/>
          </a:prstGeom>
        </p:spPr>
        <p:txBody>
          <a:bodyPr>
            <a:spAutoFit/>
          </a:bodyPr>
          <a:lstStyle/>
          <a:p>
            <a:pPr algn="ctr"/>
            <a:r>
              <a:rPr lang="en-GB" sz="5400" dirty="0">
                <a:latin typeface="Calibri Light" panose="020F0302020204030204"/>
                <a:ea typeface="+mj-ea"/>
                <a:cs typeface="+mj-cs"/>
              </a:rPr>
              <a:t>Measuring Up?</a:t>
            </a:r>
          </a:p>
          <a:p>
            <a:pPr algn="ctr"/>
            <a:r>
              <a:rPr lang="en-GB" sz="5400" dirty="0">
                <a:latin typeface="Calibri Light" panose="020F0302020204030204"/>
                <a:ea typeface="+mj-ea"/>
                <a:cs typeface="+mj-cs"/>
              </a:rPr>
              <a:t>The Psychology of Difference</a:t>
            </a:r>
            <a:endParaRPr lang="en-GB" sz="5400" dirty="0"/>
          </a:p>
        </p:txBody>
      </p:sp>
      <p:sp>
        <p:nvSpPr>
          <p:cNvPr id="5" name="Rectangle 4">
            <a:extLst>
              <a:ext uri="{FF2B5EF4-FFF2-40B4-BE49-F238E27FC236}">
                <a16:creationId xmlns:a16="http://schemas.microsoft.com/office/drawing/2014/main" id="{7435FB9B-ECB5-4FEE-8E6A-E61FBFCE3DCA}"/>
              </a:ext>
            </a:extLst>
          </p:cNvPr>
          <p:cNvSpPr/>
          <p:nvPr/>
        </p:nvSpPr>
        <p:spPr>
          <a:xfrm>
            <a:off x="902849" y="5704730"/>
            <a:ext cx="3042821" cy="369332"/>
          </a:xfrm>
          <a:prstGeom prst="rect">
            <a:avLst/>
          </a:prstGeom>
        </p:spPr>
        <p:txBody>
          <a:bodyPr wrap="none">
            <a:spAutoFit/>
          </a:bodyPr>
          <a:lstStyle/>
          <a:p>
            <a:r>
              <a:rPr lang="en-GB" dirty="0">
                <a:solidFill>
                  <a:srgbClr val="FFC000"/>
                </a:solidFill>
              </a:rPr>
              <a:t>Andy Coard  UWTSD Lampeter</a:t>
            </a:r>
          </a:p>
        </p:txBody>
      </p:sp>
      <p:sp>
        <p:nvSpPr>
          <p:cNvPr id="6" name="Rectangle 5">
            <a:extLst>
              <a:ext uri="{FF2B5EF4-FFF2-40B4-BE49-F238E27FC236}">
                <a16:creationId xmlns:a16="http://schemas.microsoft.com/office/drawing/2014/main" id="{9A9E1AEF-AF97-4060-A4F5-A3632BF12673}"/>
              </a:ext>
            </a:extLst>
          </p:cNvPr>
          <p:cNvSpPr/>
          <p:nvPr/>
        </p:nvSpPr>
        <p:spPr>
          <a:xfrm>
            <a:off x="9472986" y="6642556"/>
            <a:ext cx="2719014" cy="215444"/>
          </a:xfrm>
          <a:prstGeom prst="rect">
            <a:avLst/>
          </a:prstGeom>
        </p:spPr>
        <p:txBody>
          <a:bodyPr wrap="none">
            <a:spAutoFit/>
          </a:bodyPr>
          <a:lstStyle/>
          <a:p>
            <a:r>
              <a:rPr lang="en-GB" sz="800" dirty="0"/>
              <a:t>https://fineartamerica.com/featured/agony-d-freeman.html</a:t>
            </a:r>
          </a:p>
        </p:txBody>
      </p:sp>
    </p:spTree>
    <p:extLst>
      <p:ext uri="{BB962C8B-B14F-4D97-AF65-F5344CB8AC3E}">
        <p14:creationId xmlns:p14="http://schemas.microsoft.com/office/powerpoint/2010/main" val="23395469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89794D5-6F45-40D8-A471-6EDD9F27CA51}"/>
              </a:ext>
            </a:extLst>
          </p:cNvPr>
          <p:cNvPicPr>
            <a:picLocks noChangeAspect="1"/>
          </p:cNvPicPr>
          <p:nvPr/>
        </p:nvPicPr>
        <p:blipFill>
          <a:blip r:embed="rId2"/>
          <a:stretch>
            <a:fillRect/>
          </a:stretch>
        </p:blipFill>
        <p:spPr>
          <a:xfrm>
            <a:off x="6391213" y="1240077"/>
            <a:ext cx="5161151" cy="3438394"/>
          </a:xfrm>
          <a:prstGeom prst="rect">
            <a:avLst/>
          </a:prstGeom>
        </p:spPr>
      </p:pic>
      <p:sp>
        <p:nvSpPr>
          <p:cNvPr id="6" name="TextBox 5">
            <a:extLst>
              <a:ext uri="{FF2B5EF4-FFF2-40B4-BE49-F238E27FC236}">
                <a16:creationId xmlns:a16="http://schemas.microsoft.com/office/drawing/2014/main" id="{BECF44F9-E744-4508-92A2-BEFD153F2E4C}"/>
              </a:ext>
            </a:extLst>
          </p:cNvPr>
          <p:cNvSpPr txBox="1"/>
          <p:nvPr/>
        </p:nvSpPr>
        <p:spPr>
          <a:xfrm>
            <a:off x="1298032" y="1204948"/>
            <a:ext cx="3669594" cy="1754326"/>
          </a:xfrm>
          <a:prstGeom prst="rect">
            <a:avLst/>
          </a:prstGeom>
          <a:noFill/>
        </p:spPr>
        <p:txBody>
          <a:bodyPr wrap="none" rtlCol="0">
            <a:spAutoFit/>
          </a:bodyPr>
          <a:lstStyle/>
          <a:p>
            <a:r>
              <a:rPr lang="en-GB" sz="5400" dirty="0"/>
              <a:t>Defining</a:t>
            </a:r>
          </a:p>
          <a:p>
            <a:r>
              <a:rPr lang="en-GB" sz="5400" dirty="0"/>
              <a:t>Abnormality</a:t>
            </a:r>
          </a:p>
        </p:txBody>
      </p:sp>
      <p:sp>
        <p:nvSpPr>
          <p:cNvPr id="7" name="TextBox 6">
            <a:extLst>
              <a:ext uri="{FF2B5EF4-FFF2-40B4-BE49-F238E27FC236}">
                <a16:creationId xmlns:a16="http://schemas.microsoft.com/office/drawing/2014/main" id="{FAF52EEC-4FFB-472C-BDF5-E5A1122A2B7D}"/>
              </a:ext>
            </a:extLst>
          </p:cNvPr>
          <p:cNvSpPr txBox="1"/>
          <p:nvPr/>
        </p:nvSpPr>
        <p:spPr>
          <a:xfrm>
            <a:off x="1233814" y="4916466"/>
            <a:ext cx="3608552" cy="430887"/>
          </a:xfrm>
          <a:prstGeom prst="rect">
            <a:avLst/>
          </a:prstGeom>
          <a:noFill/>
        </p:spPr>
        <p:txBody>
          <a:bodyPr wrap="none" rtlCol="0">
            <a:spAutoFit/>
          </a:bodyPr>
          <a:lstStyle/>
          <a:p>
            <a:r>
              <a:rPr lang="en-GB" sz="2200" dirty="0">
                <a:solidFill>
                  <a:srgbClr val="FFC000"/>
                </a:solidFill>
              </a:rPr>
              <a:t>Andy Coard UWTSD Lampeter</a:t>
            </a:r>
          </a:p>
        </p:txBody>
      </p:sp>
    </p:spTree>
    <p:extLst>
      <p:ext uri="{BB962C8B-B14F-4D97-AF65-F5344CB8AC3E}">
        <p14:creationId xmlns:p14="http://schemas.microsoft.com/office/powerpoint/2010/main" val="3585967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7E7E2-9316-46E5-9AA5-66F73EE45489}"/>
              </a:ext>
            </a:extLst>
          </p:cNvPr>
          <p:cNvSpPr>
            <a:spLocks noGrp="1"/>
          </p:cNvSpPr>
          <p:nvPr>
            <p:ph type="title"/>
          </p:nvPr>
        </p:nvSpPr>
        <p:spPr>
          <a:xfrm>
            <a:off x="851171" y="0"/>
            <a:ext cx="9174804" cy="1325563"/>
          </a:xfrm>
        </p:spPr>
        <p:txBody>
          <a:bodyPr/>
          <a:lstStyle/>
          <a:p>
            <a:r>
              <a:rPr lang="en-GB" dirty="0">
                <a:solidFill>
                  <a:srgbClr val="FFC000"/>
                </a:solidFill>
              </a:rPr>
              <a:t>Overview:     Concepts of Abnormality</a:t>
            </a:r>
          </a:p>
        </p:txBody>
      </p:sp>
      <p:sp>
        <p:nvSpPr>
          <p:cNvPr id="3" name="TextBox 2">
            <a:extLst>
              <a:ext uri="{FF2B5EF4-FFF2-40B4-BE49-F238E27FC236}">
                <a16:creationId xmlns:a16="http://schemas.microsoft.com/office/drawing/2014/main" id="{0AC91E49-FDC4-4086-84CC-CE4B8B6F3C69}"/>
              </a:ext>
            </a:extLst>
          </p:cNvPr>
          <p:cNvSpPr txBox="1"/>
          <p:nvPr/>
        </p:nvSpPr>
        <p:spPr>
          <a:xfrm>
            <a:off x="1799780" y="1925287"/>
            <a:ext cx="9474740" cy="4678204"/>
          </a:xfrm>
          <a:prstGeom prst="rect">
            <a:avLst/>
          </a:prstGeom>
          <a:noFill/>
        </p:spPr>
        <p:txBody>
          <a:bodyPr wrap="square" rtlCol="0">
            <a:spAutoFit/>
          </a:bodyPr>
          <a:lstStyle/>
          <a:p>
            <a:pPr marL="514350" indent="-514350">
              <a:buFont typeface="+mj-lt"/>
              <a:buAutoNum type="arabicPeriod"/>
            </a:pPr>
            <a:r>
              <a:rPr lang="en-GB" sz="2800" dirty="0"/>
              <a:t>Deviation from Statistical Norms</a:t>
            </a:r>
          </a:p>
          <a:p>
            <a:pPr marL="514350" indent="-514350">
              <a:buFont typeface="+mj-lt"/>
              <a:buAutoNum type="arabicPeriod"/>
            </a:pPr>
            <a:endParaRPr lang="en-GB" sz="800" dirty="0"/>
          </a:p>
          <a:p>
            <a:pPr marL="514350" indent="-514350">
              <a:buFont typeface="+mj-lt"/>
              <a:buAutoNum type="arabicPeriod"/>
            </a:pPr>
            <a:r>
              <a:rPr lang="en-GB" sz="2800" dirty="0"/>
              <a:t>Deviation from Social Norms</a:t>
            </a:r>
          </a:p>
          <a:p>
            <a:pPr marL="514350" indent="-514350">
              <a:buFont typeface="+mj-lt"/>
              <a:buAutoNum type="arabicPeriod"/>
            </a:pPr>
            <a:endParaRPr lang="en-GB" sz="800" dirty="0"/>
          </a:p>
          <a:p>
            <a:pPr marL="514350" indent="-514350">
              <a:buFont typeface="+mj-lt"/>
              <a:buAutoNum type="arabicPeriod"/>
            </a:pPr>
            <a:r>
              <a:rPr lang="en-GB" sz="2800" dirty="0"/>
              <a:t>Maladaptive Behaviour</a:t>
            </a:r>
          </a:p>
          <a:p>
            <a:pPr marL="514350" indent="-514350">
              <a:buFont typeface="+mj-lt"/>
              <a:buAutoNum type="arabicPeriod"/>
            </a:pPr>
            <a:endParaRPr lang="en-GB" sz="800" dirty="0"/>
          </a:p>
          <a:p>
            <a:pPr marL="514350" indent="-514350">
              <a:buFont typeface="+mj-lt"/>
              <a:buAutoNum type="arabicPeriod"/>
            </a:pPr>
            <a:r>
              <a:rPr lang="en-GB" sz="2800" dirty="0"/>
              <a:t>Personal Distress</a:t>
            </a:r>
          </a:p>
          <a:p>
            <a:pPr marL="514350" indent="-514350">
              <a:buFont typeface="+mj-lt"/>
              <a:buAutoNum type="arabicPeriod"/>
            </a:pPr>
            <a:endParaRPr lang="en-GB" sz="800" dirty="0"/>
          </a:p>
          <a:p>
            <a:pPr marL="514350" indent="-514350">
              <a:buFont typeface="+mj-lt"/>
              <a:buAutoNum type="arabicPeriod"/>
            </a:pPr>
            <a:r>
              <a:rPr lang="en-GB" sz="2800" dirty="0"/>
              <a:t>Others’ Distress</a:t>
            </a:r>
          </a:p>
          <a:p>
            <a:pPr marL="514350" indent="-514350">
              <a:buFont typeface="+mj-lt"/>
              <a:buAutoNum type="arabicPeriod"/>
            </a:pPr>
            <a:endParaRPr lang="en-GB" sz="800" dirty="0"/>
          </a:p>
          <a:p>
            <a:pPr marL="514350" indent="-514350">
              <a:buFont typeface="+mj-lt"/>
              <a:buAutoNum type="arabicPeriod"/>
            </a:pPr>
            <a:r>
              <a:rPr lang="en-GB" sz="2800" dirty="0"/>
              <a:t>Highly Predictable/Unpredictable Behaviour</a:t>
            </a:r>
          </a:p>
          <a:p>
            <a:pPr marL="514350" indent="-514350">
              <a:buFont typeface="+mj-lt"/>
              <a:buAutoNum type="arabicPeriod"/>
            </a:pPr>
            <a:endParaRPr lang="en-GB" sz="800" dirty="0"/>
          </a:p>
          <a:p>
            <a:pPr marL="514350" indent="-514350">
              <a:buFont typeface="+mj-lt"/>
              <a:buAutoNum type="arabicPeriod"/>
            </a:pPr>
            <a:r>
              <a:rPr lang="en-GB" sz="2800" dirty="0"/>
              <a:t>The Mental Health Criterion of Abnormality</a:t>
            </a:r>
          </a:p>
          <a:p>
            <a:endParaRPr lang="en-GB" sz="800" dirty="0"/>
          </a:p>
          <a:p>
            <a:r>
              <a:rPr lang="en-GB" sz="2800" dirty="0"/>
              <a:t>8.   Mental Illness</a:t>
            </a:r>
          </a:p>
          <a:p>
            <a:pPr marL="342900" indent="-342900">
              <a:buFont typeface="+mj-lt"/>
              <a:buAutoNum type="arabicPeriod"/>
            </a:pPr>
            <a:endParaRPr lang="en-GB" dirty="0"/>
          </a:p>
        </p:txBody>
      </p:sp>
      <p:pic>
        <p:nvPicPr>
          <p:cNvPr id="4" name="Picture 3">
            <a:extLst>
              <a:ext uri="{FF2B5EF4-FFF2-40B4-BE49-F238E27FC236}">
                <a16:creationId xmlns:a16="http://schemas.microsoft.com/office/drawing/2014/main" id="{428BDBDF-8380-49A1-997E-095D50E27AD4}"/>
              </a:ext>
            </a:extLst>
          </p:cNvPr>
          <p:cNvPicPr>
            <a:picLocks noChangeAspect="1"/>
          </p:cNvPicPr>
          <p:nvPr/>
        </p:nvPicPr>
        <p:blipFill>
          <a:blip r:embed="rId2"/>
          <a:stretch>
            <a:fillRect/>
          </a:stretch>
        </p:blipFill>
        <p:spPr>
          <a:xfrm>
            <a:off x="-58366" y="900773"/>
            <a:ext cx="12464374" cy="480561"/>
          </a:xfrm>
          <a:prstGeom prst="rect">
            <a:avLst/>
          </a:prstGeom>
        </p:spPr>
      </p:pic>
    </p:spTree>
    <p:extLst>
      <p:ext uri="{BB962C8B-B14F-4D97-AF65-F5344CB8AC3E}">
        <p14:creationId xmlns:p14="http://schemas.microsoft.com/office/powerpoint/2010/main" val="1890595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E7D389C-C7C5-488E-91D2-D5ACD1D6C94C}"/>
              </a:ext>
            </a:extLst>
          </p:cNvPr>
          <p:cNvSpPr/>
          <p:nvPr/>
        </p:nvSpPr>
        <p:spPr>
          <a:xfrm>
            <a:off x="274695" y="360457"/>
            <a:ext cx="10795969" cy="769441"/>
          </a:xfrm>
          <a:prstGeom prst="rect">
            <a:avLst/>
          </a:prstGeom>
        </p:spPr>
        <p:txBody>
          <a:bodyPr wrap="none">
            <a:spAutoFit/>
          </a:bodyPr>
          <a:lstStyle/>
          <a:p>
            <a:r>
              <a:rPr lang="en-GB" sz="4400" b="1" dirty="0">
                <a:solidFill>
                  <a:srgbClr val="FFC000"/>
                </a:solidFill>
                <a:latin typeface="+mj-lt"/>
              </a:rPr>
              <a:t>Abnormality as Deviation from Statistical Norms</a:t>
            </a:r>
          </a:p>
        </p:txBody>
      </p:sp>
      <p:sp>
        <p:nvSpPr>
          <p:cNvPr id="3" name="Rectangle 2">
            <a:extLst>
              <a:ext uri="{FF2B5EF4-FFF2-40B4-BE49-F238E27FC236}">
                <a16:creationId xmlns:a16="http://schemas.microsoft.com/office/drawing/2014/main" id="{9B28FD54-10F9-4A76-9987-5A968753C116}"/>
              </a:ext>
            </a:extLst>
          </p:cNvPr>
          <p:cNvSpPr/>
          <p:nvPr/>
        </p:nvSpPr>
        <p:spPr>
          <a:xfrm>
            <a:off x="-120162" y="1129898"/>
            <a:ext cx="12432324"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pic>
        <p:nvPicPr>
          <p:cNvPr id="4" name="Picture 3">
            <a:extLst>
              <a:ext uri="{FF2B5EF4-FFF2-40B4-BE49-F238E27FC236}">
                <a16:creationId xmlns:a16="http://schemas.microsoft.com/office/drawing/2014/main" id="{5FDD386D-D9BE-4C52-B7D8-3388034B6CCC}"/>
              </a:ext>
            </a:extLst>
          </p:cNvPr>
          <p:cNvPicPr>
            <a:picLocks noChangeAspect="1"/>
          </p:cNvPicPr>
          <p:nvPr/>
        </p:nvPicPr>
        <p:blipFill>
          <a:blip r:embed="rId2"/>
          <a:stretch>
            <a:fillRect/>
          </a:stretch>
        </p:blipFill>
        <p:spPr>
          <a:xfrm>
            <a:off x="2122330" y="1782913"/>
            <a:ext cx="7947339" cy="4714630"/>
          </a:xfrm>
          <a:prstGeom prst="rect">
            <a:avLst/>
          </a:prstGeom>
        </p:spPr>
      </p:pic>
      <p:sp>
        <p:nvSpPr>
          <p:cNvPr id="5" name="Rectangle 4">
            <a:extLst>
              <a:ext uri="{FF2B5EF4-FFF2-40B4-BE49-F238E27FC236}">
                <a16:creationId xmlns:a16="http://schemas.microsoft.com/office/drawing/2014/main" id="{ED213AC8-BB0F-4823-B35E-4C42AE2BAC0C}"/>
              </a:ext>
            </a:extLst>
          </p:cNvPr>
          <p:cNvSpPr/>
          <p:nvPr/>
        </p:nvSpPr>
        <p:spPr>
          <a:xfrm>
            <a:off x="7859869" y="6343655"/>
            <a:ext cx="2209800" cy="153888"/>
          </a:xfrm>
          <a:prstGeom prst="rect">
            <a:avLst/>
          </a:prstGeom>
        </p:spPr>
        <p:txBody>
          <a:bodyPr wrap="square">
            <a:spAutoFit/>
          </a:bodyPr>
          <a:lstStyle/>
          <a:p>
            <a:r>
              <a:rPr lang="en-GB" sz="400" dirty="0">
                <a:solidFill>
                  <a:schemeClr val="bg1"/>
                </a:solidFill>
              </a:rPr>
              <a:t>https://www.zazzle.com/normality_eludes_me_statistics_humor_t_shirt-235905522053337003</a:t>
            </a:r>
          </a:p>
        </p:txBody>
      </p:sp>
    </p:spTree>
    <p:extLst>
      <p:ext uri="{BB962C8B-B14F-4D97-AF65-F5344CB8AC3E}">
        <p14:creationId xmlns:p14="http://schemas.microsoft.com/office/powerpoint/2010/main" val="2439311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alpha val="96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7A063-1453-46B5-9F64-5908D89E709E}"/>
              </a:ext>
            </a:extLst>
          </p:cNvPr>
          <p:cNvSpPr>
            <a:spLocks noGrp="1"/>
          </p:cNvSpPr>
          <p:nvPr>
            <p:ph type="title" idx="4294967295"/>
          </p:nvPr>
        </p:nvSpPr>
        <p:spPr>
          <a:xfrm>
            <a:off x="448235" y="0"/>
            <a:ext cx="11014075" cy="1325563"/>
          </a:xfrm>
        </p:spPr>
        <p:txBody>
          <a:bodyPr/>
          <a:lstStyle/>
          <a:p>
            <a:r>
              <a:rPr lang="en-GB" dirty="0">
                <a:solidFill>
                  <a:srgbClr val="FFC000"/>
                </a:solidFill>
              </a:rPr>
              <a:t>Deviation from Statistical Norms</a:t>
            </a:r>
          </a:p>
        </p:txBody>
      </p:sp>
      <p:sp>
        <p:nvSpPr>
          <p:cNvPr id="4" name="TextBox 3">
            <a:extLst>
              <a:ext uri="{FF2B5EF4-FFF2-40B4-BE49-F238E27FC236}">
                <a16:creationId xmlns:a16="http://schemas.microsoft.com/office/drawing/2014/main" id="{D9867AFD-5818-4534-ABD5-591F4C91BD67}"/>
              </a:ext>
            </a:extLst>
          </p:cNvPr>
          <p:cNvSpPr txBox="1"/>
          <p:nvPr/>
        </p:nvSpPr>
        <p:spPr>
          <a:xfrm>
            <a:off x="-129540" y="956231"/>
            <a:ext cx="12649617" cy="369332"/>
          </a:xfrm>
          <a:prstGeom prst="rect">
            <a:avLst/>
          </a:prstGeom>
          <a:noFill/>
        </p:spPr>
        <p:txBody>
          <a:bodyPr wrap="none" rtlCol="0">
            <a:spAutoFit/>
          </a:bodyPr>
          <a:lstStyle/>
          <a:p>
            <a:r>
              <a:rPr lang="en-GB" dirty="0"/>
              <a:t>___________________________________________________________________________________________________________</a:t>
            </a:r>
          </a:p>
        </p:txBody>
      </p:sp>
      <p:pic>
        <p:nvPicPr>
          <p:cNvPr id="3" name="Picture 2">
            <a:extLst>
              <a:ext uri="{FF2B5EF4-FFF2-40B4-BE49-F238E27FC236}">
                <a16:creationId xmlns:a16="http://schemas.microsoft.com/office/drawing/2014/main" id="{BACAB166-3B3C-47D7-9B1D-70D51A665FC3}"/>
              </a:ext>
            </a:extLst>
          </p:cNvPr>
          <p:cNvPicPr>
            <a:picLocks noChangeAspect="1"/>
          </p:cNvPicPr>
          <p:nvPr/>
        </p:nvPicPr>
        <p:blipFill>
          <a:blip r:embed="rId2"/>
          <a:stretch>
            <a:fillRect/>
          </a:stretch>
        </p:blipFill>
        <p:spPr>
          <a:xfrm>
            <a:off x="4583219" y="3429000"/>
            <a:ext cx="5728269" cy="2867737"/>
          </a:xfrm>
          <a:prstGeom prst="rect">
            <a:avLst/>
          </a:prstGeom>
        </p:spPr>
      </p:pic>
      <p:sp>
        <p:nvSpPr>
          <p:cNvPr id="5" name="TextBox 4">
            <a:extLst>
              <a:ext uri="{FF2B5EF4-FFF2-40B4-BE49-F238E27FC236}">
                <a16:creationId xmlns:a16="http://schemas.microsoft.com/office/drawing/2014/main" id="{AF0DD9B7-BE5D-42E5-9C0A-2CE0E4791ED0}"/>
              </a:ext>
            </a:extLst>
          </p:cNvPr>
          <p:cNvSpPr txBox="1"/>
          <p:nvPr/>
        </p:nvSpPr>
        <p:spPr>
          <a:xfrm>
            <a:off x="1286526" y="2097694"/>
            <a:ext cx="7914624" cy="954107"/>
          </a:xfrm>
          <a:prstGeom prst="rect">
            <a:avLst/>
          </a:prstGeom>
          <a:noFill/>
        </p:spPr>
        <p:txBody>
          <a:bodyPr wrap="square" rtlCol="0">
            <a:spAutoFit/>
          </a:bodyPr>
          <a:lstStyle/>
          <a:p>
            <a:r>
              <a:rPr lang="en-GB" sz="2800" dirty="0"/>
              <a:t>Any behaviour which deviates too far from the mean becomes abnormal by definition</a:t>
            </a:r>
          </a:p>
        </p:txBody>
      </p:sp>
      <p:sp>
        <p:nvSpPr>
          <p:cNvPr id="6" name="TextBox 5">
            <a:extLst>
              <a:ext uri="{FF2B5EF4-FFF2-40B4-BE49-F238E27FC236}">
                <a16:creationId xmlns:a16="http://schemas.microsoft.com/office/drawing/2014/main" id="{49520221-AFBC-4117-A9B5-35CB0ADD8B29}"/>
              </a:ext>
            </a:extLst>
          </p:cNvPr>
          <p:cNvSpPr txBox="1"/>
          <p:nvPr/>
        </p:nvSpPr>
        <p:spPr>
          <a:xfrm>
            <a:off x="340464" y="1243105"/>
            <a:ext cx="5123775" cy="646331"/>
          </a:xfrm>
          <a:prstGeom prst="rect">
            <a:avLst/>
          </a:prstGeom>
          <a:noFill/>
        </p:spPr>
        <p:txBody>
          <a:bodyPr wrap="none" rtlCol="0">
            <a:spAutoFit/>
          </a:bodyPr>
          <a:lstStyle/>
          <a:p>
            <a:r>
              <a:rPr lang="en-GB" sz="3600" dirty="0">
                <a:solidFill>
                  <a:schemeClr val="tx2"/>
                </a:solidFill>
                <a:latin typeface="+mj-lt"/>
              </a:rPr>
              <a:t>(Deviation from the Mean)</a:t>
            </a:r>
          </a:p>
        </p:txBody>
      </p:sp>
      <p:pic>
        <p:nvPicPr>
          <p:cNvPr id="8" name="Picture 7">
            <a:extLst>
              <a:ext uri="{FF2B5EF4-FFF2-40B4-BE49-F238E27FC236}">
                <a16:creationId xmlns:a16="http://schemas.microsoft.com/office/drawing/2014/main" id="{BA83BBE4-4F31-42A4-8A40-71B7292B1B79}"/>
              </a:ext>
            </a:extLst>
          </p:cNvPr>
          <p:cNvPicPr>
            <a:picLocks noChangeAspect="1"/>
          </p:cNvPicPr>
          <p:nvPr/>
        </p:nvPicPr>
        <p:blipFill rotWithShape="1">
          <a:blip r:embed="rId3"/>
          <a:srcRect l="2173" r="-1"/>
          <a:stretch/>
        </p:blipFill>
        <p:spPr>
          <a:xfrm>
            <a:off x="1336823" y="3429000"/>
            <a:ext cx="2133397" cy="2867737"/>
          </a:xfrm>
          <a:prstGeom prst="rect">
            <a:avLst/>
          </a:prstGeom>
        </p:spPr>
      </p:pic>
    </p:spTree>
    <p:extLst>
      <p:ext uri="{BB962C8B-B14F-4D97-AF65-F5344CB8AC3E}">
        <p14:creationId xmlns:p14="http://schemas.microsoft.com/office/powerpoint/2010/main" val="1007940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9867AFD-5818-4534-ABD5-591F4C91BD67}"/>
              </a:ext>
            </a:extLst>
          </p:cNvPr>
          <p:cNvSpPr txBox="1"/>
          <p:nvPr/>
        </p:nvSpPr>
        <p:spPr>
          <a:xfrm>
            <a:off x="-123277" y="1041202"/>
            <a:ext cx="1264961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E5C243"/>
                </a:solidFill>
                <a:effectLst/>
                <a:uLnTx/>
                <a:uFillTx/>
                <a:latin typeface="Calibri" panose="020F0502020204030204"/>
                <a:ea typeface="+mn-ea"/>
                <a:cs typeface="+mn-cs"/>
              </a:rPr>
              <a:t>___________________________________________________________________________________________________________</a:t>
            </a:r>
          </a:p>
        </p:txBody>
      </p:sp>
      <p:pic>
        <p:nvPicPr>
          <p:cNvPr id="3" name="Picture 2">
            <a:extLst>
              <a:ext uri="{FF2B5EF4-FFF2-40B4-BE49-F238E27FC236}">
                <a16:creationId xmlns:a16="http://schemas.microsoft.com/office/drawing/2014/main" id="{28B9DEE5-1743-417D-8372-7C6331EA569F}"/>
              </a:ext>
            </a:extLst>
          </p:cNvPr>
          <p:cNvPicPr>
            <a:picLocks noChangeAspect="1"/>
          </p:cNvPicPr>
          <p:nvPr/>
        </p:nvPicPr>
        <p:blipFill>
          <a:blip r:embed="rId2"/>
          <a:stretch>
            <a:fillRect/>
          </a:stretch>
        </p:blipFill>
        <p:spPr>
          <a:xfrm>
            <a:off x="-123277" y="121391"/>
            <a:ext cx="11406605" cy="1176630"/>
          </a:xfrm>
          <a:prstGeom prst="rect">
            <a:avLst/>
          </a:prstGeom>
        </p:spPr>
      </p:pic>
      <p:sp>
        <p:nvSpPr>
          <p:cNvPr id="12" name="TextBox 11">
            <a:extLst>
              <a:ext uri="{FF2B5EF4-FFF2-40B4-BE49-F238E27FC236}">
                <a16:creationId xmlns:a16="http://schemas.microsoft.com/office/drawing/2014/main" id="{AC69DE18-8228-4A16-BA60-7326EE024911}"/>
              </a:ext>
            </a:extLst>
          </p:cNvPr>
          <p:cNvSpPr txBox="1"/>
          <p:nvPr/>
        </p:nvSpPr>
        <p:spPr>
          <a:xfrm>
            <a:off x="627268" y="1904783"/>
            <a:ext cx="5910692" cy="4524315"/>
          </a:xfrm>
          <a:prstGeom prst="rect">
            <a:avLst/>
          </a:prstGeom>
          <a:noFill/>
        </p:spPr>
        <p:txBody>
          <a:bodyPr wrap="square" rtlCol="0">
            <a:spAutoFit/>
          </a:bodyPr>
          <a:lstStyle/>
          <a:p>
            <a:r>
              <a:rPr lang="en-GB" sz="3600" dirty="0"/>
              <a:t>As a concept of abnormality, deviation from statistical norms is limited and may not be that useful……….</a:t>
            </a:r>
          </a:p>
          <a:p>
            <a:endParaRPr lang="en-GB" sz="3600" dirty="0"/>
          </a:p>
          <a:p>
            <a:r>
              <a:rPr lang="en-GB" sz="3600" dirty="0"/>
              <a:t>A very intelligent or extremely happy person would be classed as abnormal</a:t>
            </a:r>
          </a:p>
        </p:txBody>
      </p:sp>
      <p:pic>
        <p:nvPicPr>
          <p:cNvPr id="2" name="Picture 1">
            <a:extLst>
              <a:ext uri="{FF2B5EF4-FFF2-40B4-BE49-F238E27FC236}">
                <a16:creationId xmlns:a16="http://schemas.microsoft.com/office/drawing/2014/main" id="{23E5DC4A-1764-40CE-B7BA-D836F05DE35A}"/>
              </a:ext>
            </a:extLst>
          </p:cNvPr>
          <p:cNvPicPr>
            <a:picLocks noChangeAspect="1"/>
          </p:cNvPicPr>
          <p:nvPr/>
        </p:nvPicPr>
        <p:blipFill rotWithShape="1">
          <a:blip r:embed="rId3"/>
          <a:srcRect l="14402" t="17164" r="14256" b="18872"/>
          <a:stretch/>
        </p:blipFill>
        <p:spPr>
          <a:xfrm>
            <a:off x="7366634" y="1971675"/>
            <a:ext cx="4298011" cy="4217670"/>
          </a:xfrm>
          <a:prstGeom prst="rect">
            <a:avLst/>
          </a:prstGeom>
        </p:spPr>
      </p:pic>
      <p:sp>
        <p:nvSpPr>
          <p:cNvPr id="5" name="Rectangle 4">
            <a:extLst>
              <a:ext uri="{FF2B5EF4-FFF2-40B4-BE49-F238E27FC236}">
                <a16:creationId xmlns:a16="http://schemas.microsoft.com/office/drawing/2014/main" id="{FD7FBA8B-5B9A-4BD6-A695-C5991ED8DCA1}"/>
              </a:ext>
            </a:extLst>
          </p:cNvPr>
          <p:cNvSpPr/>
          <p:nvPr/>
        </p:nvSpPr>
        <p:spPr>
          <a:xfrm>
            <a:off x="7372349" y="5973901"/>
            <a:ext cx="2312670" cy="215444"/>
          </a:xfrm>
          <a:prstGeom prst="rect">
            <a:avLst/>
          </a:prstGeom>
        </p:spPr>
        <p:txBody>
          <a:bodyPr wrap="square">
            <a:spAutoFit/>
          </a:bodyPr>
          <a:lstStyle/>
          <a:p>
            <a:r>
              <a:rPr lang="en-GB" sz="400" dirty="0"/>
              <a:t>https://www.redbubble.com/people/tilx/works/23929226-slightly-abnormal?grid_pos=7&amp;p=art-print&amp;rbs=d6952922-8eb9-418d-874a-e70846f1f641&amp;ref=shop_grid</a:t>
            </a:r>
          </a:p>
        </p:txBody>
      </p:sp>
    </p:spTree>
    <p:extLst>
      <p:ext uri="{BB962C8B-B14F-4D97-AF65-F5344CB8AC3E}">
        <p14:creationId xmlns:p14="http://schemas.microsoft.com/office/powerpoint/2010/main" val="1759602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7447903-47A4-44C0-9EDB-D2FB5E36C0FD}"/>
              </a:ext>
            </a:extLst>
          </p:cNvPr>
          <p:cNvSpPr>
            <a:spLocks noGrp="1"/>
          </p:cNvSpPr>
          <p:nvPr>
            <p:ph type="title"/>
          </p:nvPr>
        </p:nvSpPr>
        <p:spPr/>
        <p:txBody>
          <a:bodyPr/>
          <a:lstStyle/>
          <a:p>
            <a:r>
              <a:rPr lang="en-GB" dirty="0">
                <a:solidFill>
                  <a:srgbClr val="FFC000"/>
                </a:solidFill>
              </a:rPr>
              <a:t>Deviation from Statistical Norms</a:t>
            </a:r>
          </a:p>
        </p:txBody>
      </p:sp>
      <p:sp>
        <p:nvSpPr>
          <p:cNvPr id="4" name="Content Placeholder 3">
            <a:extLst>
              <a:ext uri="{FF2B5EF4-FFF2-40B4-BE49-F238E27FC236}">
                <a16:creationId xmlns:a16="http://schemas.microsoft.com/office/drawing/2014/main" id="{1895C27B-1646-4C5A-8FBD-D87542F4C1A2}"/>
              </a:ext>
            </a:extLst>
          </p:cNvPr>
          <p:cNvSpPr>
            <a:spLocks noGrp="1"/>
          </p:cNvSpPr>
          <p:nvPr>
            <p:ph sz="half" idx="1"/>
          </p:nvPr>
        </p:nvSpPr>
        <p:spPr/>
        <p:txBody>
          <a:bodyPr>
            <a:normAutofit/>
          </a:bodyPr>
          <a:lstStyle/>
          <a:p>
            <a:r>
              <a:rPr lang="en-GB" dirty="0"/>
              <a:t>Also, the statistical definition of abnormality makes no distinction between </a:t>
            </a:r>
            <a:r>
              <a:rPr lang="en-GB" b="1" dirty="0">
                <a:solidFill>
                  <a:srgbClr val="FFC000"/>
                </a:solidFill>
              </a:rPr>
              <a:t>desirable</a:t>
            </a:r>
            <a:r>
              <a:rPr lang="en-GB" dirty="0"/>
              <a:t> and </a:t>
            </a:r>
            <a:r>
              <a:rPr lang="en-GB" b="1" dirty="0">
                <a:solidFill>
                  <a:srgbClr val="FFC000"/>
                </a:solidFill>
              </a:rPr>
              <a:t>undesirable</a:t>
            </a:r>
            <a:r>
              <a:rPr lang="en-GB" dirty="0">
                <a:solidFill>
                  <a:srgbClr val="FFC000"/>
                </a:solidFill>
              </a:rPr>
              <a:t> </a:t>
            </a:r>
            <a:r>
              <a:rPr lang="en-GB" dirty="0"/>
              <a:t>behaviours…….</a:t>
            </a:r>
          </a:p>
          <a:p>
            <a:r>
              <a:rPr lang="en-GB" dirty="0"/>
              <a:t>Mozart and Hitler would be thought of as abnormal individuals, but it would be useful to draw a clear </a:t>
            </a:r>
            <a:r>
              <a:rPr lang="en-GB" dirty="0" err="1"/>
              <a:t>differentation</a:t>
            </a:r>
            <a:r>
              <a:rPr lang="en-GB" dirty="0"/>
              <a:t> between their abnormal behaviours</a:t>
            </a:r>
          </a:p>
        </p:txBody>
      </p:sp>
      <p:pic>
        <p:nvPicPr>
          <p:cNvPr id="6" name="Content Placeholder 5">
            <a:extLst>
              <a:ext uri="{FF2B5EF4-FFF2-40B4-BE49-F238E27FC236}">
                <a16:creationId xmlns:a16="http://schemas.microsoft.com/office/drawing/2014/main" id="{6B3E57A0-C089-4C50-9BAC-B18519435213}"/>
              </a:ext>
            </a:extLst>
          </p:cNvPr>
          <p:cNvPicPr>
            <a:picLocks noGrp="1" noChangeAspect="1"/>
          </p:cNvPicPr>
          <p:nvPr>
            <p:ph sz="half" idx="2"/>
          </p:nvPr>
        </p:nvPicPr>
        <p:blipFill>
          <a:blip r:embed="rId2"/>
          <a:stretch>
            <a:fillRect/>
          </a:stretch>
        </p:blipFill>
        <p:spPr>
          <a:xfrm>
            <a:off x="6141482" y="1946031"/>
            <a:ext cx="5702302" cy="3804138"/>
          </a:xfrm>
          <a:prstGeom prst="rect">
            <a:avLst/>
          </a:prstGeom>
        </p:spPr>
      </p:pic>
      <p:sp>
        <p:nvSpPr>
          <p:cNvPr id="7" name="Rectangle 6">
            <a:extLst>
              <a:ext uri="{FF2B5EF4-FFF2-40B4-BE49-F238E27FC236}">
                <a16:creationId xmlns:a16="http://schemas.microsoft.com/office/drawing/2014/main" id="{4A2B042B-7666-49A8-96CA-F3D0290EF531}"/>
              </a:ext>
            </a:extLst>
          </p:cNvPr>
          <p:cNvSpPr/>
          <p:nvPr/>
        </p:nvSpPr>
        <p:spPr>
          <a:xfrm>
            <a:off x="8745416" y="6176963"/>
            <a:ext cx="2362200" cy="276999"/>
          </a:xfrm>
          <a:prstGeom prst="rect">
            <a:avLst/>
          </a:prstGeom>
        </p:spPr>
        <p:txBody>
          <a:bodyPr wrap="square">
            <a:spAutoFit/>
          </a:bodyPr>
          <a:lstStyle/>
          <a:p>
            <a:r>
              <a:rPr lang="en-GB" sz="600" dirty="0"/>
              <a:t>https://www.pinterest.co.uk/pin/303852306090218978/visual-search/?x=12&amp;y=8&amp;w=406&amp;h=270</a:t>
            </a:r>
          </a:p>
        </p:txBody>
      </p:sp>
    </p:spTree>
    <p:extLst>
      <p:ext uri="{BB962C8B-B14F-4D97-AF65-F5344CB8AC3E}">
        <p14:creationId xmlns:p14="http://schemas.microsoft.com/office/powerpoint/2010/main" val="28929914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79B278B-A966-4E2B-832D-0DF4FBE1FE0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09B6F3A-178B-4100-8CD1-7069A9A76080}"/>
              </a:ext>
            </a:extLst>
          </p:cNvPr>
          <p:cNvPicPr>
            <a:picLocks noChangeAspect="1"/>
          </p:cNvPicPr>
          <p:nvPr/>
        </p:nvPicPr>
        <p:blipFill rotWithShape="1">
          <a:blip r:embed="rId2">
            <a:alphaModFix amt="50000"/>
            <a:extLst/>
          </a:blip>
          <a:srcRect t="3066" b="10727"/>
          <a:stretch/>
        </p:blipFill>
        <p:spPr>
          <a:xfrm>
            <a:off x="0" y="0"/>
            <a:ext cx="12191980" cy="6857989"/>
          </a:xfrm>
          <a:prstGeom prst="rect">
            <a:avLst/>
          </a:prstGeom>
        </p:spPr>
      </p:pic>
      <p:sp>
        <p:nvSpPr>
          <p:cNvPr id="3" name="TextBox 2">
            <a:extLst>
              <a:ext uri="{FF2B5EF4-FFF2-40B4-BE49-F238E27FC236}">
                <a16:creationId xmlns:a16="http://schemas.microsoft.com/office/drawing/2014/main" id="{D39FED3B-2EB2-4D98-A17F-A9C35F9C1A5E}"/>
              </a:ext>
            </a:extLst>
          </p:cNvPr>
          <p:cNvSpPr txBox="1"/>
          <p:nvPr/>
        </p:nvSpPr>
        <p:spPr>
          <a:xfrm>
            <a:off x="1524000" y="1122363"/>
            <a:ext cx="9144000" cy="2387600"/>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5100" dirty="0">
                <a:solidFill>
                  <a:srgbClr val="FFFFFF"/>
                </a:solidFill>
                <a:latin typeface="+mj-lt"/>
                <a:ea typeface="+mj-ea"/>
                <a:cs typeface="+mj-cs"/>
              </a:rPr>
              <a:t>One way of addressing this problem is to consider deviation from </a:t>
            </a:r>
            <a:r>
              <a:rPr lang="en-US" sz="5100" b="1" dirty="0">
                <a:solidFill>
                  <a:srgbClr val="FFC000"/>
                </a:solidFill>
                <a:latin typeface="+mj-lt"/>
                <a:ea typeface="+mj-ea"/>
                <a:cs typeface="+mj-cs"/>
              </a:rPr>
              <a:t>Social Norms </a:t>
            </a:r>
            <a:r>
              <a:rPr lang="en-US" sz="5100" dirty="0">
                <a:solidFill>
                  <a:srgbClr val="FFFFFF"/>
                </a:solidFill>
                <a:latin typeface="+mj-lt"/>
                <a:ea typeface="+mj-ea"/>
                <a:cs typeface="+mj-cs"/>
              </a:rPr>
              <a:t>instead</a:t>
            </a:r>
          </a:p>
        </p:txBody>
      </p:sp>
      <p:sp>
        <p:nvSpPr>
          <p:cNvPr id="5" name="Rectangle 4">
            <a:extLst>
              <a:ext uri="{FF2B5EF4-FFF2-40B4-BE49-F238E27FC236}">
                <a16:creationId xmlns:a16="http://schemas.microsoft.com/office/drawing/2014/main" id="{83873293-3956-4678-987D-F60DE221234C}"/>
              </a:ext>
            </a:extLst>
          </p:cNvPr>
          <p:cNvSpPr/>
          <p:nvPr/>
        </p:nvSpPr>
        <p:spPr>
          <a:xfrm>
            <a:off x="9747738" y="6704101"/>
            <a:ext cx="2309446" cy="153888"/>
          </a:xfrm>
          <a:prstGeom prst="rect">
            <a:avLst/>
          </a:prstGeom>
        </p:spPr>
        <p:txBody>
          <a:bodyPr wrap="square">
            <a:spAutoFit/>
          </a:bodyPr>
          <a:lstStyle/>
          <a:p>
            <a:r>
              <a:rPr lang="en-GB" sz="400" dirty="0">
                <a:solidFill>
                  <a:schemeClr val="bg1"/>
                </a:solidFill>
              </a:rPr>
              <a:t>https://www.zazzle.com/normality_eludes_me_statistics_humor_t_shirt-235905522053337003</a:t>
            </a:r>
          </a:p>
        </p:txBody>
      </p:sp>
    </p:spTree>
    <p:extLst>
      <p:ext uri="{BB962C8B-B14F-4D97-AF65-F5344CB8AC3E}">
        <p14:creationId xmlns:p14="http://schemas.microsoft.com/office/powerpoint/2010/main" val="1890263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7A063-1453-46B5-9F64-5908D89E709E}"/>
              </a:ext>
            </a:extLst>
          </p:cNvPr>
          <p:cNvSpPr>
            <a:spLocks noGrp="1"/>
          </p:cNvSpPr>
          <p:nvPr>
            <p:ph type="title"/>
          </p:nvPr>
        </p:nvSpPr>
        <p:spPr>
          <a:xfrm>
            <a:off x="838200" y="84971"/>
            <a:ext cx="10515600" cy="1325563"/>
          </a:xfrm>
        </p:spPr>
        <p:txBody>
          <a:bodyPr/>
          <a:lstStyle/>
          <a:p>
            <a:r>
              <a:rPr lang="en-GB" b="1" dirty="0">
                <a:solidFill>
                  <a:srgbClr val="FFC000"/>
                </a:solidFill>
              </a:rPr>
              <a:t>Abnormality as Deviation from Social Norms</a:t>
            </a:r>
          </a:p>
        </p:txBody>
      </p:sp>
      <p:sp>
        <p:nvSpPr>
          <p:cNvPr id="4" name="TextBox 3">
            <a:extLst>
              <a:ext uri="{FF2B5EF4-FFF2-40B4-BE49-F238E27FC236}">
                <a16:creationId xmlns:a16="http://schemas.microsoft.com/office/drawing/2014/main" id="{D9867AFD-5818-4534-ABD5-591F4C91BD67}"/>
              </a:ext>
            </a:extLst>
          </p:cNvPr>
          <p:cNvSpPr txBox="1"/>
          <p:nvPr/>
        </p:nvSpPr>
        <p:spPr>
          <a:xfrm>
            <a:off x="-123277" y="1041202"/>
            <a:ext cx="1264961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pic>
        <p:nvPicPr>
          <p:cNvPr id="3" name="Picture 2">
            <a:extLst>
              <a:ext uri="{FF2B5EF4-FFF2-40B4-BE49-F238E27FC236}">
                <a16:creationId xmlns:a16="http://schemas.microsoft.com/office/drawing/2014/main" id="{3512221C-7D08-455C-89E2-2755D705000E}"/>
              </a:ext>
            </a:extLst>
          </p:cNvPr>
          <p:cNvPicPr>
            <a:picLocks noChangeAspect="1"/>
          </p:cNvPicPr>
          <p:nvPr/>
        </p:nvPicPr>
        <p:blipFill>
          <a:blip r:embed="rId2"/>
          <a:stretch>
            <a:fillRect/>
          </a:stretch>
        </p:blipFill>
        <p:spPr>
          <a:xfrm>
            <a:off x="1201481" y="1834661"/>
            <a:ext cx="9789037" cy="4391758"/>
          </a:xfrm>
          <a:prstGeom prst="rect">
            <a:avLst/>
          </a:prstGeom>
        </p:spPr>
      </p:pic>
      <p:sp>
        <p:nvSpPr>
          <p:cNvPr id="5" name="Rectangle 4">
            <a:extLst>
              <a:ext uri="{FF2B5EF4-FFF2-40B4-BE49-F238E27FC236}">
                <a16:creationId xmlns:a16="http://schemas.microsoft.com/office/drawing/2014/main" id="{70750355-58CB-40E2-89F3-056D124AD184}"/>
              </a:ext>
            </a:extLst>
          </p:cNvPr>
          <p:cNvSpPr/>
          <p:nvPr/>
        </p:nvSpPr>
        <p:spPr>
          <a:xfrm>
            <a:off x="6626886" y="6012016"/>
            <a:ext cx="4803385" cy="214403"/>
          </a:xfrm>
          <a:prstGeom prst="rect">
            <a:avLst/>
          </a:prstGeom>
        </p:spPr>
        <p:txBody>
          <a:bodyPr wrap="square">
            <a:spAutoFit/>
          </a:bodyPr>
          <a:lstStyle/>
          <a:p>
            <a:r>
              <a:rPr lang="en-GB" sz="800" dirty="0"/>
              <a:t>https://www.kingandmcgaw.com/prints/henry-reichhold/dance-in-the-park-434312#434312::media:</a:t>
            </a:r>
          </a:p>
        </p:txBody>
      </p:sp>
    </p:spTree>
    <p:extLst>
      <p:ext uri="{BB962C8B-B14F-4D97-AF65-F5344CB8AC3E}">
        <p14:creationId xmlns:p14="http://schemas.microsoft.com/office/powerpoint/2010/main" val="24372274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6A9E4-CFDC-4EA1-B379-4DE55C84EBFC}"/>
              </a:ext>
            </a:extLst>
          </p:cNvPr>
          <p:cNvSpPr>
            <a:spLocks noGrp="1"/>
          </p:cNvSpPr>
          <p:nvPr>
            <p:ph type="title" idx="4294967295"/>
          </p:nvPr>
        </p:nvSpPr>
        <p:spPr>
          <a:xfrm>
            <a:off x="372917" y="-11724"/>
            <a:ext cx="10515600" cy="1325563"/>
          </a:xfrm>
        </p:spPr>
        <p:txBody>
          <a:bodyPr/>
          <a:lstStyle/>
          <a:p>
            <a:r>
              <a:rPr lang="en-GB" dirty="0">
                <a:solidFill>
                  <a:srgbClr val="FFC000"/>
                </a:solidFill>
              </a:rPr>
              <a:t>Deviation from Social Norms</a:t>
            </a:r>
          </a:p>
        </p:txBody>
      </p:sp>
      <p:sp>
        <p:nvSpPr>
          <p:cNvPr id="8" name="TextBox 7">
            <a:extLst>
              <a:ext uri="{FF2B5EF4-FFF2-40B4-BE49-F238E27FC236}">
                <a16:creationId xmlns:a16="http://schemas.microsoft.com/office/drawing/2014/main" id="{B8A209F3-965F-4C77-995F-3E859438F9C4}"/>
              </a:ext>
            </a:extLst>
          </p:cNvPr>
          <p:cNvSpPr txBox="1"/>
          <p:nvPr/>
        </p:nvSpPr>
        <p:spPr>
          <a:xfrm>
            <a:off x="372917" y="2291861"/>
            <a:ext cx="5433646" cy="4247317"/>
          </a:xfrm>
          <a:prstGeom prst="rect">
            <a:avLst/>
          </a:prstGeom>
          <a:noFill/>
        </p:spPr>
        <p:txBody>
          <a:bodyPr wrap="square" rtlCol="0">
            <a:spAutoFit/>
          </a:bodyPr>
          <a:lstStyle/>
          <a:p>
            <a:r>
              <a:rPr lang="en-GB" sz="2800" dirty="0"/>
              <a:t>Whereas a statistical definition of normality is neutral, a definition based on social norms is necessarily judgemental………</a:t>
            </a:r>
          </a:p>
          <a:p>
            <a:r>
              <a:rPr lang="en-GB" sz="2800" dirty="0"/>
              <a:t>There is the implication that:</a:t>
            </a:r>
          </a:p>
          <a:p>
            <a:r>
              <a:rPr lang="en-GB" sz="2800" dirty="0"/>
              <a:t>             </a:t>
            </a:r>
          </a:p>
          <a:p>
            <a:r>
              <a:rPr lang="en-GB" sz="2800" dirty="0"/>
              <a:t>            </a:t>
            </a:r>
            <a:r>
              <a:rPr lang="en-GB" sz="2800" b="1" dirty="0">
                <a:solidFill>
                  <a:srgbClr val="FFC000"/>
                </a:solidFill>
              </a:rPr>
              <a:t>Normal</a:t>
            </a:r>
            <a:r>
              <a:rPr lang="en-GB" sz="2800" dirty="0">
                <a:solidFill>
                  <a:srgbClr val="FFC000"/>
                </a:solidFill>
              </a:rPr>
              <a:t> </a:t>
            </a:r>
            <a:r>
              <a:rPr lang="en-GB" sz="2800" dirty="0"/>
              <a:t>= </a:t>
            </a:r>
            <a:r>
              <a:rPr lang="en-GB" sz="2800" b="1" dirty="0">
                <a:solidFill>
                  <a:srgbClr val="FFC000"/>
                </a:solidFill>
              </a:rPr>
              <a:t>desirable</a:t>
            </a:r>
          </a:p>
          <a:p>
            <a:r>
              <a:rPr lang="en-GB" sz="2800" dirty="0"/>
              <a:t>                  suggesting</a:t>
            </a:r>
          </a:p>
          <a:p>
            <a:r>
              <a:rPr lang="en-GB" sz="2800" dirty="0"/>
              <a:t>        </a:t>
            </a:r>
            <a:r>
              <a:rPr lang="en-GB" sz="2800" b="1" dirty="0">
                <a:solidFill>
                  <a:srgbClr val="FFC000"/>
                </a:solidFill>
              </a:rPr>
              <a:t>Abnormal</a:t>
            </a:r>
            <a:r>
              <a:rPr lang="en-GB" sz="2800" dirty="0"/>
              <a:t> = </a:t>
            </a:r>
            <a:r>
              <a:rPr lang="en-GB" sz="2800" b="1" dirty="0">
                <a:solidFill>
                  <a:srgbClr val="FFC000"/>
                </a:solidFill>
              </a:rPr>
              <a:t>undesirable</a:t>
            </a:r>
          </a:p>
          <a:p>
            <a:endParaRPr lang="en-GB" dirty="0"/>
          </a:p>
        </p:txBody>
      </p:sp>
      <p:pic>
        <p:nvPicPr>
          <p:cNvPr id="9" name="Picture 8">
            <a:extLst>
              <a:ext uri="{FF2B5EF4-FFF2-40B4-BE49-F238E27FC236}">
                <a16:creationId xmlns:a16="http://schemas.microsoft.com/office/drawing/2014/main" id="{DDC29DFB-F958-43BA-A914-55B295A31964}"/>
              </a:ext>
            </a:extLst>
          </p:cNvPr>
          <p:cNvPicPr>
            <a:picLocks noChangeAspect="1"/>
          </p:cNvPicPr>
          <p:nvPr/>
        </p:nvPicPr>
        <p:blipFill>
          <a:blip r:embed="rId2"/>
          <a:stretch>
            <a:fillRect/>
          </a:stretch>
        </p:blipFill>
        <p:spPr>
          <a:xfrm>
            <a:off x="6043887" y="2291861"/>
            <a:ext cx="5609704" cy="3915081"/>
          </a:xfrm>
          <a:prstGeom prst="rect">
            <a:avLst/>
          </a:prstGeom>
        </p:spPr>
      </p:pic>
      <p:sp>
        <p:nvSpPr>
          <p:cNvPr id="10" name="Rectangle 9">
            <a:extLst>
              <a:ext uri="{FF2B5EF4-FFF2-40B4-BE49-F238E27FC236}">
                <a16:creationId xmlns:a16="http://schemas.microsoft.com/office/drawing/2014/main" id="{0231A4AF-E9E8-4F1F-836F-6DD8C3569453}"/>
              </a:ext>
            </a:extLst>
          </p:cNvPr>
          <p:cNvSpPr/>
          <p:nvPr/>
        </p:nvSpPr>
        <p:spPr>
          <a:xfrm>
            <a:off x="8353545" y="5892865"/>
            <a:ext cx="3300046" cy="184666"/>
          </a:xfrm>
          <a:prstGeom prst="rect">
            <a:avLst/>
          </a:prstGeom>
        </p:spPr>
        <p:txBody>
          <a:bodyPr wrap="square">
            <a:spAutoFit/>
          </a:bodyPr>
          <a:lstStyle/>
          <a:p>
            <a:r>
              <a:rPr lang="en-GB" sz="600" dirty="0"/>
              <a:t>https://www.pinterest.co.uk/pin/303852306090218978/visual-search/?x=12&amp;y=8&amp;w=406&amp;h=270</a:t>
            </a:r>
          </a:p>
        </p:txBody>
      </p:sp>
      <p:sp>
        <p:nvSpPr>
          <p:cNvPr id="11" name="TextBox 10">
            <a:extLst>
              <a:ext uri="{FF2B5EF4-FFF2-40B4-BE49-F238E27FC236}">
                <a16:creationId xmlns:a16="http://schemas.microsoft.com/office/drawing/2014/main" id="{4BE6B44C-015A-4558-9B12-A7CEDD4BF47C}"/>
              </a:ext>
            </a:extLst>
          </p:cNvPr>
          <p:cNvSpPr txBox="1"/>
          <p:nvPr/>
        </p:nvSpPr>
        <p:spPr>
          <a:xfrm>
            <a:off x="-123092" y="866940"/>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a:t>
            </a:r>
          </a:p>
        </p:txBody>
      </p:sp>
    </p:spTree>
    <p:extLst>
      <p:ext uri="{BB962C8B-B14F-4D97-AF65-F5344CB8AC3E}">
        <p14:creationId xmlns:p14="http://schemas.microsoft.com/office/powerpoint/2010/main" val="1362940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3D03A-B434-472C-AE75-50CA83C70796}"/>
              </a:ext>
            </a:extLst>
          </p:cNvPr>
          <p:cNvSpPr>
            <a:spLocks noGrp="1"/>
          </p:cNvSpPr>
          <p:nvPr>
            <p:ph type="title"/>
          </p:nvPr>
        </p:nvSpPr>
        <p:spPr/>
        <p:txBody>
          <a:bodyPr/>
          <a:lstStyle/>
          <a:p>
            <a:r>
              <a:rPr lang="en-GB" dirty="0">
                <a:solidFill>
                  <a:srgbClr val="FFC000"/>
                </a:solidFill>
              </a:rPr>
              <a:t>Deviation from Social Norms</a:t>
            </a:r>
          </a:p>
        </p:txBody>
      </p:sp>
      <p:pic>
        <p:nvPicPr>
          <p:cNvPr id="3" name="Picture 2">
            <a:extLst>
              <a:ext uri="{FF2B5EF4-FFF2-40B4-BE49-F238E27FC236}">
                <a16:creationId xmlns:a16="http://schemas.microsoft.com/office/drawing/2014/main" id="{7D0E1F09-95D0-4DEB-BCA4-090381E99D67}"/>
              </a:ext>
            </a:extLst>
          </p:cNvPr>
          <p:cNvPicPr>
            <a:picLocks noChangeAspect="1"/>
          </p:cNvPicPr>
          <p:nvPr/>
        </p:nvPicPr>
        <p:blipFill>
          <a:blip r:embed="rId3"/>
          <a:stretch>
            <a:fillRect/>
          </a:stretch>
        </p:blipFill>
        <p:spPr>
          <a:xfrm>
            <a:off x="-123092" y="1008226"/>
            <a:ext cx="12444046" cy="480561"/>
          </a:xfrm>
          <a:prstGeom prst="rect">
            <a:avLst/>
          </a:prstGeom>
        </p:spPr>
      </p:pic>
      <p:sp>
        <p:nvSpPr>
          <p:cNvPr id="4" name="TextBox 3">
            <a:extLst>
              <a:ext uri="{FF2B5EF4-FFF2-40B4-BE49-F238E27FC236}">
                <a16:creationId xmlns:a16="http://schemas.microsoft.com/office/drawing/2014/main" id="{185A5FEC-610F-4292-9DDF-4BE5775A892C}"/>
              </a:ext>
            </a:extLst>
          </p:cNvPr>
          <p:cNvSpPr txBox="1"/>
          <p:nvPr/>
        </p:nvSpPr>
        <p:spPr>
          <a:xfrm>
            <a:off x="492369" y="2198076"/>
            <a:ext cx="5298831" cy="3970318"/>
          </a:xfrm>
          <a:prstGeom prst="rect">
            <a:avLst/>
          </a:prstGeom>
          <a:noFill/>
        </p:spPr>
        <p:txBody>
          <a:bodyPr wrap="square" rtlCol="0">
            <a:spAutoFit/>
          </a:bodyPr>
          <a:lstStyle/>
          <a:p>
            <a:r>
              <a:rPr lang="en-GB" sz="2800" dirty="0"/>
              <a:t>Deviation from social norms incorporates the notion that groups/societies have their own standards, or norms of acceptable behaviour</a:t>
            </a:r>
          </a:p>
          <a:p>
            <a:endParaRPr lang="en-GB" sz="2800" dirty="0"/>
          </a:p>
          <a:p>
            <a:endParaRPr lang="en-GB" sz="2800" dirty="0"/>
          </a:p>
          <a:p>
            <a:r>
              <a:rPr lang="en-GB" sz="2800" dirty="0"/>
              <a:t>This definition also creates difficulties…..…</a:t>
            </a:r>
          </a:p>
        </p:txBody>
      </p:sp>
      <p:pic>
        <p:nvPicPr>
          <p:cNvPr id="5" name="Picture 4">
            <a:extLst>
              <a:ext uri="{FF2B5EF4-FFF2-40B4-BE49-F238E27FC236}">
                <a16:creationId xmlns:a16="http://schemas.microsoft.com/office/drawing/2014/main" id="{B8F9B79D-825E-43F7-B6D6-5FD4D44535DE}"/>
              </a:ext>
            </a:extLst>
          </p:cNvPr>
          <p:cNvPicPr>
            <a:picLocks noChangeAspect="1"/>
          </p:cNvPicPr>
          <p:nvPr/>
        </p:nvPicPr>
        <p:blipFill>
          <a:blip r:embed="rId4"/>
          <a:stretch>
            <a:fillRect/>
          </a:stretch>
        </p:blipFill>
        <p:spPr>
          <a:xfrm>
            <a:off x="6037385" y="2198076"/>
            <a:ext cx="5538895" cy="4172634"/>
          </a:xfrm>
          <a:prstGeom prst="rect">
            <a:avLst/>
          </a:prstGeom>
        </p:spPr>
      </p:pic>
    </p:spTree>
    <p:extLst>
      <p:ext uri="{BB962C8B-B14F-4D97-AF65-F5344CB8AC3E}">
        <p14:creationId xmlns:p14="http://schemas.microsoft.com/office/powerpoint/2010/main" val="24511234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3D03A-B434-472C-AE75-50CA83C70796}"/>
              </a:ext>
            </a:extLst>
          </p:cNvPr>
          <p:cNvSpPr>
            <a:spLocks noGrp="1"/>
          </p:cNvSpPr>
          <p:nvPr>
            <p:ph type="title"/>
          </p:nvPr>
        </p:nvSpPr>
        <p:spPr/>
        <p:txBody>
          <a:bodyPr/>
          <a:lstStyle/>
          <a:p>
            <a:r>
              <a:rPr lang="en-GB" dirty="0">
                <a:solidFill>
                  <a:srgbClr val="FFC000"/>
                </a:solidFill>
              </a:rPr>
              <a:t>Deviation from Social Norms</a:t>
            </a:r>
          </a:p>
        </p:txBody>
      </p:sp>
      <p:pic>
        <p:nvPicPr>
          <p:cNvPr id="3" name="Picture 2">
            <a:extLst>
              <a:ext uri="{FF2B5EF4-FFF2-40B4-BE49-F238E27FC236}">
                <a16:creationId xmlns:a16="http://schemas.microsoft.com/office/drawing/2014/main" id="{7D0E1F09-95D0-4DEB-BCA4-090381E99D67}"/>
              </a:ext>
            </a:extLst>
          </p:cNvPr>
          <p:cNvPicPr>
            <a:picLocks noChangeAspect="1"/>
          </p:cNvPicPr>
          <p:nvPr/>
        </p:nvPicPr>
        <p:blipFill>
          <a:blip r:embed="rId3"/>
          <a:stretch>
            <a:fillRect/>
          </a:stretch>
        </p:blipFill>
        <p:spPr>
          <a:xfrm>
            <a:off x="-123092" y="1008226"/>
            <a:ext cx="12444046" cy="480561"/>
          </a:xfrm>
          <a:prstGeom prst="rect">
            <a:avLst/>
          </a:prstGeom>
        </p:spPr>
      </p:pic>
      <p:sp>
        <p:nvSpPr>
          <p:cNvPr id="6" name="TextBox 5">
            <a:extLst>
              <a:ext uri="{FF2B5EF4-FFF2-40B4-BE49-F238E27FC236}">
                <a16:creationId xmlns:a16="http://schemas.microsoft.com/office/drawing/2014/main" id="{4081F8DC-7B75-49FB-BAFF-03597D3D9C82}"/>
              </a:ext>
            </a:extLst>
          </p:cNvPr>
          <p:cNvSpPr txBox="1"/>
          <p:nvPr/>
        </p:nvSpPr>
        <p:spPr>
          <a:xfrm>
            <a:off x="342701" y="1766823"/>
            <a:ext cx="4120662" cy="4401205"/>
          </a:xfrm>
          <a:prstGeom prst="rect">
            <a:avLst/>
          </a:prstGeom>
          <a:noFill/>
        </p:spPr>
        <p:txBody>
          <a:bodyPr wrap="square" rtlCol="0">
            <a:spAutoFit/>
          </a:bodyPr>
          <a:lstStyle/>
          <a:p>
            <a:pPr marL="457200" indent="-457200">
              <a:buFont typeface="Arial" panose="020B0604020202020204" pitchFamily="34" charset="0"/>
              <a:buChar char="•"/>
            </a:pPr>
            <a:r>
              <a:rPr lang="en-GB" sz="2800" dirty="0"/>
              <a:t>Behaviour considered normal by one society or culture maybe considered abnormal by another</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Also, even within the same society, the concept of abnormality changes over time</a:t>
            </a:r>
          </a:p>
        </p:txBody>
      </p:sp>
      <p:pic>
        <p:nvPicPr>
          <p:cNvPr id="7" name="Picture 6">
            <a:extLst>
              <a:ext uri="{FF2B5EF4-FFF2-40B4-BE49-F238E27FC236}">
                <a16:creationId xmlns:a16="http://schemas.microsoft.com/office/drawing/2014/main" id="{8183CB00-7E2B-46C1-97D6-D04348BAFE09}"/>
              </a:ext>
            </a:extLst>
          </p:cNvPr>
          <p:cNvPicPr>
            <a:picLocks noChangeAspect="1"/>
          </p:cNvPicPr>
          <p:nvPr/>
        </p:nvPicPr>
        <p:blipFill>
          <a:blip r:embed="rId4"/>
          <a:stretch>
            <a:fillRect/>
          </a:stretch>
        </p:blipFill>
        <p:spPr>
          <a:xfrm>
            <a:off x="6256642" y="1766823"/>
            <a:ext cx="4596765" cy="3419305"/>
          </a:xfrm>
          <a:prstGeom prst="rect">
            <a:avLst/>
          </a:prstGeom>
        </p:spPr>
      </p:pic>
      <p:sp>
        <p:nvSpPr>
          <p:cNvPr id="4" name="TextBox 3">
            <a:extLst>
              <a:ext uri="{FF2B5EF4-FFF2-40B4-BE49-F238E27FC236}">
                <a16:creationId xmlns:a16="http://schemas.microsoft.com/office/drawing/2014/main" id="{D6D0CCFA-697D-4E49-B0B0-29D870872954}"/>
              </a:ext>
            </a:extLst>
          </p:cNvPr>
          <p:cNvSpPr txBox="1"/>
          <p:nvPr/>
        </p:nvSpPr>
        <p:spPr>
          <a:xfrm>
            <a:off x="6182183" y="5194466"/>
            <a:ext cx="4671224" cy="1015663"/>
          </a:xfrm>
          <a:prstGeom prst="rect">
            <a:avLst/>
          </a:prstGeom>
          <a:noFill/>
        </p:spPr>
        <p:txBody>
          <a:bodyPr wrap="square" rtlCol="0">
            <a:spAutoFit/>
          </a:bodyPr>
          <a:lstStyle/>
          <a:p>
            <a:r>
              <a:rPr lang="en-GB" sz="2000" dirty="0">
                <a:solidFill>
                  <a:srgbClr val="FFC000"/>
                </a:solidFill>
              </a:rPr>
              <a:t>Turing was posthumously pardoned (2013) for his 1952 prosecution for homosexuality - a crime until 1967 </a:t>
            </a:r>
          </a:p>
        </p:txBody>
      </p:sp>
    </p:spTree>
    <p:extLst>
      <p:ext uri="{BB962C8B-B14F-4D97-AF65-F5344CB8AC3E}">
        <p14:creationId xmlns:p14="http://schemas.microsoft.com/office/powerpoint/2010/main" val="2296565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8FDD234-DA1C-43D4-8461-37B22660403F}"/>
              </a:ext>
            </a:extLst>
          </p:cNvPr>
          <p:cNvPicPr>
            <a:picLocks noChangeAspect="1"/>
          </p:cNvPicPr>
          <p:nvPr/>
        </p:nvPicPr>
        <p:blipFill rotWithShape="1">
          <a:blip r:embed="rId2"/>
          <a:srcRect l="8547" t="2441" r="7061" b="15937"/>
          <a:stretch/>
        </p:blipFill>
        <p:spPr>
          <a:xfrm>
            <a:off x="5168063" y="220357"/>
            <a:ext cx="6912811" cy="5271758"/>
          </a:xfrm>
          <a:prstGeom prst="rect">
            <a:avLst/>
          </a:prstGeom>
        </p:spPr>
      </p:pic>
      <p:pic>
        <p:nvPicPr>
          <p:cNvPr id="3" name="Picture 2">
            <a:extLst>
              <a:ext uri="{FF2B5EF4-FFF2-40B4-BE49-F238E27FC236}">
                <a16:creationId xmlns:a16="http://schemas.microsoft.com/office/drawing/2014/main" id="{A2226AC1-41D7-4698-9754-602955800BD8}"/>
              </a:ext>
            </a:extLst>
          </p:cNvPr>
          <p:cNvPicPr>
            <a:picLocks noChangeAspect="1"/>
          </p:cNvPicPr>
          <p:nvPr/>
        </p:nvPicPr>
        <p:blipFill>
          <a:blip r:embed="rId3"/>
          <a:stretch>
            <a:fillRect/>
          </a:stretch>
        </p:blipFill>
        <p:spPr>
          <a:xfrm>
            <a:off x="161308" y="220358"/>
            <a:ext cx="4875266" cy="6417284"/>
          </a:xfrm>
          <a:prstGeom prst="rect">
            <a:avLst/>
          </a:prstGeom>
        </p:spPr>
      </p:pic>
      <p:sp>
        <p:nvSpPr>
          <p:cNvPr id="4" name="Rectangle 3">
            <a:extLst>
              <a:ext uri="{FF2B5EF4-FFF2-40B4-BE49-F238E27FC236}">
                <a16:creationId xmlns:a16="http://schemas.microsoft.com/office/drawing/2014/main" id="{DEEE6417-D1C6-4BDF-95C7-EEFD0F091E32}"/>
              </a:ext>
            </a:extLst>
          </p:cNvPr>
          <p:cNvSpPr/>
          <p:nvPr/>
        </p:nvSpPr>
        <p:spPr>
          <a:xfrm>
            <a:off x="5553012" y="5991311"/>
            <a:ext cx="6384925" cy="646331"/>
          </a:xfrm>
          <a:prstGeom prst="rect">
            <a:avLst/>
          </a:prstGeom>
        </p:spPr>
        <p:txBody>
          <a:bodyPr wrap="square">
            <a:spAutoFit/>
          </a:bodyPr>
          <a:lstStyle/>
          <a:p>
            <a:r>
              <a:rPr lang="en-GB" dirty="0"/>
              <a:t>https://en.wikipedia.org/wiki/Template:World_laws_pertaining_to_homosexual_relationships_and_expression</a:t>
            </a:r>
          </a:p>
        </p:txBody>
      </p:sp>
    </p:spTree>
    <p:extLst>
      <p:ext uri="{BB962C8B-B14F-4D97-AF65-F5344CB8AC3E}">
        <p14:creationId xmlns:p14="http://schemas.microsoft.com/office/powerpoint/2010/main" val="32832734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333E636-DC63-49CA-8CFA-2F13E74B244E}"/>
              </a:ext>
            </a:extLst>
          </p:cNvPr>
          <p:cNvSpPr txBox="1"/>
          <p:nvPr/>
        </p:nvSpPr>
        <p:spPr>
          <a:xfrm>
            <a:off x="1748790" y="1645919"/>
            <a:ext cx="8715375" cy="3539430"/>
          </a:xfrm>
          <a:prstGeom prst="rect">
            <a:avLst/>
          </a:prstGeom>
          <a:noFill/>
        </p:spPr>
        <p:txBody>
          <a:bodyPr wrap="square" rtlCol="0">
            <a:spAutoFit/>
          </a:bodyPr>
          <a:lstStyle/>
          <a:p>
            <a:r>
              <a:rPr lang="en-GB" sz="2800" dirty="0"/>
              <a:t>“Psychological and psychiatric classifications for diagnoses are still influenced by cultural norms and may (fortunately) be subject to change.  For example, until 1973 the American Psychological Association (APA) listed  homosexuality among the most serious psychological disorders (Spitzer 1981).”</a:t>
            </a:r>
          </a:p>
          <a:p>
            <a:endParaRPr lang="en-GB" sz="2800" dirty="0"/>
          </a:p>
          <a:p>
            <a:r>
              <a:rPr lang="en-GB" sz="2800" dirty="0"/>
              <a:t> (Chamorro-</a:t>
            </a:r>
            <a:r>
              <a:rPr lang="en-GB" sz="2800" dirty="0" err="1"/>
              <a:t>Premuzic</a:t>
            </a:r>
            <a:r>
              <a:rPr lang="en-GB" sz="2800" dirty="0"/>
              <a:t> 2015:113)</a:t>
            </a:r>
          </a:p>
        </p:txBody>
      </p:sp>
    </p:spTree>
    <p:extLst>
      <p:ext uri="{BB962C8B-B14F-4D97-AF65-F5344CB8AC3E}">
        <p14:creationId xmlns:p14="http://schemas.microsoft.com/office/powerpoint/2010/main" val="10185691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6DFA9E0-E610-4C37-9A28-CC6FC34CDE78}"/>
              </a:ext>
            </a:extLst>
          </p:cNvPr>
          <p:cNvSpPr txBox="1"/>
          <p:nvPr/>
        </p:nvSpPr>
        <p:spPr>
          <a:xfrm>
            <a:off x="544750" y="1120633"/>
            <a:ext cx="5719863" cy="3970318"/>
          </a:xfrm>
          <a:prstGeom prst="rect">
            <a:avLst/>
          </a:prstGeom>
          <a:noFill/>
        </p:spPr>
        <p:txBody>
          <a:bodyPr wrap="square" rtlCol="0">
            <a:spAutoFit/>
          </a:bodyPr>
          <a:lstStyle/>
          <a:p>
            <a:r>
              <a:rPr lang="en-GB" sz="2800" b="1" dirty="0"/>
              <a:t>Foucault (1981)</a:t>
            </a:r>
            <a:r>
              <a:rPr lang="en-GB" sz="2800" dirty="0"/>
              <a:t> argued that  society had a current simultaneous fear and fascination of sex in general - in certain previous periods in history views of sexuality were much more relaxed. Foucault suggested that sexual expression was now “disciplined” by society’s collective practices. </a:t>
            </a:r>
          </a:p>
        </p:txBody>
      </p:sp>
      <p:pic>
        <p:nvPicPr>
          <p:cNvPr id="4" name="Picture 3">
            <a:extLst>
              <a:ext uri="{FF2B5EF4-FFF2-40B4-BE49-F238E27FC236}">
                <a16:creationId xmlns:a16="http://schemas.microsoft.com/office/drawing/2014/main" id="{3C061F20-1279-4823-B090-84C0D8BC1363}"/>
              </a:ext>
            </a:extLst>
          </p:cNvPr>
          <p:cNvPicPr>
            <a:picLocks noChangeAspect="1"/>
          </p:cNvPicPr>
          <p:nvPr/>
        </p:nvPicPr>
        <p:blipFill>
          <a:blip r:embed="rId2"/>
          <a:stretch>
            <a:fillRect/>
          </a:stretch>
        </p:blipFill>
        <p:spPr>
          <a:xfrm>
            <a:off x="7273349" y="640735"/>
            <a:ext cx="3511381" cy="4996655"/>
          </a:xfrm>
          <a:prstGeom prst="rect">
            <a:avLst/>
          </a:prstGeom>
        </p:spPr>
      </p:pic>
      <p:sp>
        <p:nvSpPr>
          <p:cNvPr id="6" name="Rectangle 5">
            <a:extLst>
              <a:ext uri="{FF2B5EF4-FFF2-40B4-BE49-F238E27FC236}">
                <a16:creationId xmlns:a16="http://schemas.microsoft.com/office/drawing/2014/main" id="{2B400351-4E86-4157-87C1-F454FC219065}"/>
              </a:ext>
            </a:extLst>
          </p:cNvPr>
          <p:cNvSpPr/>
          <p:nvPr/>
        </p:nvSpPr>
        <p:spPr>
          <a:xfrm>
            <a:off x="6801405" y="5863739"/>
            <a:ext cx="4455268" cy="338554"/>
          </a:xfrm>
          <a:prstGeom prst="rect">
            <a:avLst/>
          </a:prstGeom>
        </p:spPr>
        <p:txBody>
          <a:bodyPr wrap="square">
            <a:spAutoFit/>
          </a:bodyPr>
          <a:lstStyle/>
          <a:p>
            <a:pPr algn="ctr"/>
            <a:r>
              <a:rPr lang="pt-BR" sz="800" b="1" dirty="0">
                <a:solidFill>
                  <a:schemeClr val="tx2"/>
                </a:solidFill>
                <a:latin typeface="Arial, Helvetica, sans-serif"/>
              </a:rPr>
              <a:t>C R E A T I V E   K N O W L E D G E   Y O U   C A N   P U T   I N   Y O U R   P O C K E T ™</a:t>
            </a:r>
            <a:endParaRPr lang="pt-BR" sz="800" dirty="0">
              <a:solidFill>
                <a:schemeClr val="tx2"/>
              </a:solidFill>
              <a:latin typeface="Times New Roman" panose="02020603050405020304" pitchFamily="18" charset="0"/>
            </a:endParaRPr>
          </a:p>
          <a:p>
            <a:pPr algn="ctr"/>
            <a:r>
              <a:rPr lang="pt-BR" sz="800" b="1" dirty="0">
                <a:solidFill>
                  <a:schemeClr val="tx2"/>
                </a:solidFill>
                <a:latin typeface="Verdana, Arial, Helvetica, sans-serif"/>
              </a:rPr>
              <a:t>CARD [3]: MICHEL FOUCAULT</a:t>
            </a:r>
            <a:endParaRPr lang="pt-BR" sz="800" b="0" i="0" u="none" strike="noStrike" dirty="0">
              <a:solidFill>
                <a:schemeClr val="tx2"/>
              </a:solidFill>
              <a:effectLst/>
              <a:latin typeface="Times New Roman" panose="02020603050405020304" pitchFamily="18" charset="0"/>
            </a:endParaRPr>
          </a:p>
        </p:txBody>
      </p:sp>
    </p:spTree>
    <p:extLst>
      <p:ext uri="{BB962C8B-B14F-4D97-AF65-F5344CB8AC3E}">
        <p14:creationId xmlns:p14="http://schemas.microsoft.com/office/powerpoint/2010/main" val="22615320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7A063-1453-46B5-9F64-5908D89E709E}"/>
              </a:ext>
            </a:extLst>
          </p:cNvPr>
          <p:cNvSpPr>
            <a:spLocks noGrp="1"/>
          </p:cNvSpPr>
          <p:nvPr>
            <p:ph type="title"/>
          </p:nvPr>
        </p:nvSpPr>
        <p:spPr>
          <a:xfrm>
            <a:off x="451338" y="269637"/>
            <a:ext cx="10515600" cy="1325563"/>
          </a:xfrm>
        </p:spPr>
        <p:txBody>
          <a:bodyPr/>
          <a:lstStyle/>
          <a:p>
            <a:r>
              <a:rPr lang="en-GB" b="1" dirty="0">
                <a:solidFill>
                  <a:srgbClr val="FFC000"/>
                </a:solidFill>
              </a:rPr>
              <a:t>Abnormality as Maladaptive Behaviour</a:t>
            </a:r>
          </a:p>
        </p:txBody>
      </p:sp>
      <p:sp>
        <p:nvSpPr>
          <p:cNvPr id="4" name="TextBox 3">
            <a:extLst>
              <a:ext uri="{FF2B5EF4-FFF2-40B4-BE49-F238E27FC236}">
                <a16:creationId xmlns:a16="http://schemas.microsoft.com/office/drawing/2014/main" id="{D9867AFD-5818-4534-ABD5-591F4C91BD67}"/>
              </a:ext>
            </a:extLst>
          </p:cNvPr>
          <p:cNvSpPr txBox="1"/>
          <p:nvPr/>
        </p:nvSpPr>
        <p:spPr>
          <a:xfrm>
            <a:off x="-129540" y="1225868"/>
            <a:ext cx="1264961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001900B8-CB04-4AC5-B79A-2B15560FCC1B}"/>
              </a:ext>
            </a:extLst>
          </p:cNvPr>
          <p:cNvSpPr txBox="1"/>
          <p:nvPr/>
        </p:nvSpPr>
        <p:spPr>
          <a:xfrm>
            <a:off x="521678" y="2385645"/>
            <a:ext cx="4994031" cy="3539430"/>
          </a:xfrm>
          <a:prstGeom prst="rect">
            <a:avLst/>
          </a:prstGeom>
          <a:noFill/>
        </p:spPr>
        <p:txBody>
          <a:bodyPr wrap="square" rtlCol="0">
            <a:spAutoFit/>
          </a:bodyPr>
          <a:lstStyle/>
          <a:p>
            <a:r>
              <a:rPr lang="en-GB" sz="2800" dirty="0"/>
              <a:t>Using this concept of abnormality, a person’s behaviour is said to be abnormal if their behaviour is a threat to either themselves or others…….</a:t>
            </a:r>
          </a:p>
          <a:p>
            <a:endParaRPr lang="en-GB" sz="2800" dirty="0"/>
          </a:p>
          <a:p>
            <a:r>
              <a:rPr lang="en-GB" sz="2800" dirty="0"/>
              <a:t>The threat can be psychological as well as physical</a:t>
            </a:r>
          </a:p>
        </p:txBody>
      </p:sp>
      <p:pic>
        <p:nvPicPr>
          <p:cNvPr id="6" name="Picture 5">
            <a:extLst>
              <a:ext uri="{FF2B5EF4-FFF2-40B4-BE49-F238E27FC236}">
                <a16:creationId xmlns:a16="http://schemas.microsoft.com/office/drawing/2014/main" id="{8EF4909D-458D-482F-8F13-FF527349C9B5}"/>
              </a:ext>
            </a:extLst>
          </p:cNvPr>
          <p:cNvPicPr>
            <a:picLocks noChangeAspect="1"/>
          </p:cNvPicPr>
          <p:nvPr/>
        </p:nvPicPr>
        <p:blipFill>
          <a:blip r:embed="rId2"/>
          <a:stretch>
            <a:fillRect/>
          </a:stretch>
        </p:blipFill>
        <p:spPr>
          <a:xfrm>
            <a:off x="6588371" y="1721981"/>
            <a:ext cx="3886198" cy="4743165"/>
          </a:xfrm>
          <a:prstGeom prst="rect">
            <a:avLst/>
          </a:prstGeom>
        </p:spPr>
      </p:pic>
    </p:spTree>
    <p:extLst>
      <p:ext uri="{BB962C8B-B14F-4D97-AF65-F5344CB8AC3E}">
        <p14:creationId xmlns:p14="http://schemas.microsoft.com/office/powerpoint/2010/main" val="830512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774760F-D4C2-4FB9-837C-6E58F7CEED85}"/>
              </a:ext>
            </a:extLst>
          </p:cNvPr>
          <p:cNvSpPr/>
          <p:nvPr/>
        </p:nvSpPr>
        <p:spPr>
          <a:xfrm>
            <a:off x="531951" y="202195"/>
            <a:ext cx="5649880" cy="769441"/>
          </a:xfrm>
          <a:prstGeom prst="rect">
            <a:avLst/>
          </a:prstGeom>
        </p:spPr>
        <p:txBody>
          <a:bodyPr wrap="none">
            <a:spAutoFit/>
          </a:bodyPr>
          <a:lstStyle/>
          <a:p>
            <a:r>
              <a:rPr lang="en-GB" sz="4400" dirty="0">
                <a:solidFill>
                  <a:srgbClr val="FFC000"/>
                </a:solidFill>
              </a:rPr>
              <a:t>Maladaptive Behaviour</a:t>
            </a:r>
          </a:p>
        </p:txBody>
      </p:sp>
      <p:pic>
        <p:nvPicPr>
          <p:cNvPr id="3" name="Picture 2">
            <a:extLst>
              <a:ext uri="{FF2B5EF4-FFF2-40B4-BE49-F238E27FC236}">
                <a16:creationId xmlns:a16="http://schemas.microsoft.com/office/drawing/2014/main" id="{3773A899-F6EB-4E55-BE29-F75898230677}"/>
              </a:ext>
            </a:extLst>
          </p:cNvPr>
          <p:cNvPicPr>
            <a:picLocks noChangeAspect="1"/>
          </p:cNvPicPr>
          <p:nvPr/>
        </p:nvPicPr>
        <p:blipFill>
          <a:blip r:embed="rId2"/>
          <a:stretch>
            <a:fillRect/>
          </a:stretch>
        </p:blipFill>
        <p:spPr>
          <a:xfrm>
            <a:off x="-114301" y="913063"/>
            <a:ext cx="12420601" cy="480561"/>
          </a:xfrm>
          <a:prstGeom prst="rect">
            <a:avLst/>
          </a:prstGeom>
        </p:spPr>
      </p:pic>
      <p:sp>
        <p:nvSpPr>
          <p:cNvPr id="7" name="TextBox 6">
            <a:extLst>
              <a:ext uri="{FF2B5EF4-FFF2-40B4-BE49-F238E27FC236}">
                <a16:creationId xmlns:a16="http://schemas.microsoft.com/office/drawing/2014/main" id="{DCC8A41C-62D8-432E-A09B-798268E69FB9}"/>
              </a:ext>
            </a:extLst>
          </p:cNvPr>
          <p:cNvSpPr txBox="1"/>
          <p:nvPr/>
        </p:nvSpPr>
        <p:spPr>
          <a:xfrm>
            <a:off x="709246" y="1482969"/>
            <a:ext cx="4448908" cy="4893647"/>
          </a:xfrm>
          <a:prstGeom prst="rect">
            <a:avLst/>
          </a:prstGeom>
          <a:noFill/>
        </p:spPr>
        <p:txBody>
          <a:bodyPr wrap="square" rtlCol="0">
            <a:spAutoFit/>
          </a:bodyPr>
          <a:lstStyle/>
          <a:p>
            <a:r>
              <a:rPr lang="en-GB" sz="2400" dirty="0"/>
              <a:t>Maladaptive behaviour can have adverse affects on the individual or society.  Of concern here are issues of </a:t>
            </a:r>
            <a:r>
              <a:rPr lang="en-GB" sz="2400" b="1" dirty="0">
                <a:solidFill>
                  <a:srgbClr val="FFC000"/>
                </a:solidFill>
              </a:rPr>
              <a:t>social control</a:t>
            </a:r>
            <a:r>
              <a:rPr lang="en-GB" sz="2400" dirty="0"/>
              <a:t>, such as suicide and euthanasia.</a:t>
            </a:r>
          </a:p>
          <a:p>
            <a:endParaRPr lang="en-GB" sz="2400" dirty="0"/>
          </a:p>
          <a:p>
            <a:r>
              <a:rPr lang="en-GB" sz="2400" dirty="0"/>
              <a:t>Again, maladaptive behaviour is seen differently according to culture.  </a:t>
            </a:r>
            <a:r>
              <a:rPr lang="en-GB" sz="2400" b="1" dirty="0">
                <a:solidFill>
                  <a:schemeClr val="tx2"/>
                </a:solidFill>
              </a:rPr>
              <a:t>Tischler (2010) </a:t>
            </a:r>
            <a:r>
              <a:rPr lang="en-GB" sz="2400" dirty="0"/>
              <a:t>discusses altruism and elder Inuit's who, during harsh winters, may sacrifice their lives for the good of the family. </a:t>
            </a:r>
          </a:p>
        </p:txBody>
      </p:sp>
      <p:pic>
        <p:nvPicPr>
          <p:cNvPr id="9" name="Picture 8">
            <a:extLst>
              <a:ext uri="{FF2B5EF4-FFF2-40B4-BE49-F238E27FC236}">
                <a16:creationId xmlns:a16="http://schemas.microsoft.com/office/drawing/2014/main" id="{48208C6E-A852-4AA2-9FE9-2FC070416FD8}"/>
              </a:ext>
            </a:extLst>
          </p:cNvPr>
          <p:cNvPicPr>
            <a:picLocks noChangeAspect="1"/>
          </p:cNvPicPr>
          <p:nvPr/>
        </p:nvPicPr>
        <p:blipFill>
          <a:blip r:embed="rId3"/>
          <a:stretch>
            <a:fillRect/>
          </a:stretch>
        </p:blipFill>
        <p:spPr>
          <a:xfrm>
            <a:off x="6294174" y="1678742"/>
            <a:ext cx="5100657" cy="4464150"/>
          </a:xfrm>
          <a:prstGeom prst="rect">
            <a:avLst/>
          </a:prstGeom>
        </p:spPr>
      </p:pic>
    </p:spTree>
    <p:extLst>
      <p:ext uri="{BB962C8B-B14F-4D97-AF65-F5344CB8AC3E}">
        <p14:creationId xmlns:p14="http://schemas.microsoft.com/office/powerpoint/2010/main" val="5470850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56C3CD-3FE4-4CE3-9C31-032042B7CD43}"/>
              </a:ext>
            </a:extLst>
          </p:cNvPr>
          <p:cNvPicPr>
            <a:picLocks noChangeAspect="1"/>
          </p:cNvPicPr>
          <p:nvPr/>
        </p:nvPicPr>
        <p:blipFill>
          <a:blip r:embed="rId3"/>
          <a:stretch>
            <a:fillRect/>
          </a:stretch>
        </p:blipFill>
        <p:spPr>
          <a:xfrm>
            <a:off x="-141962" y="1050746"/>
            <a:ext cx="12475923" cy="472605"/>
          </a:xfrm>
          <a:prstGeom prst="rect">
            <a:avLst/>
          </a:prstGeom>
        </p:spPr>
      </p:pic>
      <p:sp>
        <p:nvSpPr>
          <p:cNvPr id="3" name="Rectangle 2">
            <a:extLst>
              <a:ext uri="{FF2B5EF4-FFF2-40B4-BE49-F238E27FC236}">
                <a16:creationId xmlns:a16="http://schemas.microsoft.com/office/drawing/2014/main" id="{18A7E9CD-9D92-4235-846C-AAB75933665D}"/>
              </a:ext>
            </a:extLst>
          </p:cNvPr>
          <p:cNvSpPr/>
          <p:nvPr/>
        </p:nvSpPr>
        <p:spPr>
          <a:xfrm>
            <a:off x="469643" y="375874"/>
            <a:ext cx="5498878" cy="769441"/>
          </a:xfrm>
          <a:prstGeom prst="rect">
            <a:avLst/>
          </a:prstGeom>
        </p:spPr>
        <p:txBody>
          <a:bodyPr wrap="none">
            <a:spAutoFit/>
          </a:bodyPr>
          <a:lstStyle/>
          <a:p>
            <a:r>
              <a:rPr lang="en-GB" sz="4400" dirty="0">
                <a:solidFill>
                  <a:schemeClr val="tx2"/>
                </a:solidFill>
              </a:rPr>
              <a:t>Maladaptive Behaviour</a:t>
            </a:r>
          </a:p>
        </p:txBody>
      </p:sp>
      <p:sp>
        <p:nvSpPr>
          <p:cNvPr id="4" name="TextBox 3">
            <a:extLst>
              <a:ext uri="{FF2B5EF4-FFF2-40B4-BE49-F238E27FC236}">
                <a16:creationId xmlns:a16="http://schemas.microsoft.com/office/drawing/2014/main" id="{597E5DB2-06F7-49ED-A96B-3AD7D5BA4091}"/>
              </a:ext>
            </a:extLst>
          </p:cNvPr>
          <p:cNvSpPr txBox="1"/>
          <p:nvPr/>
        </p:nvSpPr>
        <p:spPr>
          <a:xfrm>
            <a:off x="702968" y="2122317"/>
            <a:ext cx="5393032" cy="3847207"/>
          </a:xfrm>
          <a:prstGeom prst="rect">
            <a:avLst/>
          </a:prstGeom>
          <a:noFill/>
        </p:spPr>
        <p:txBody>
          <a:bodyPr wrap="square" rtlCol="0">
            <a:spAutoFit/>
          </a:bodyPr>
          <a:lstStyle/>
          <a:p>
            <a:r>
              <a:rPr lang="en-GB" sz="2800" b="1" dirty="0"/>
              <a:t>Gross (2016) </a:t>
            </a:r>
            <a:r>
              <a:rPr lang="en-GB" sz="2800" dirty="0"/>
              <a:t>states maladaptive behaviour limits a person from fulfilling their desires and wishes, citing </a:t>
            </a:r>
            <a:r>
              <a:rPr lang="en-GB" sz="2800" b="1" dirty="0"/>
              <a:t>Davison &amp; Neale’s (1994) </a:t>
            </a:r>
            <a:r>
              <a:rPr lang="en-GB" sz="2800" dirty="0"/>
              <a:t>example of someone refusing promotion due to a fear of having to engage with air travel</a:t>
            </a:r>
          </a:p>
          <a:p>
            <a:endParaRPr lang="en-GB" sz="2800" dirty="0"/>
          </a:p>
          <a:p>
            <a:r>
              <a:rPr lang="en-GB" sz="2000" dirty="0"/>
              <a:t>(Davison &amp; Neale 1994, cited in Gross 2010: 685) </a:t>
            </a:r>
          </a:p>
        </p:txBody>
      </p:sp>
      <p:pic>
        <p:nvPicPr>
          <p:cNvPr id="5" name="Picture 4">
            <a:extLst>
              <a:ext uri="{FF2B5EF4-FFF2-40B4-BE49-F238E27FC236}">
                <a16:creationId xmlns:a16="http://schemas.microsoft.com/office/drawing/2014/main" id="{772C3163-C1F1-4FC2-95F5-5662F4236C47}"/>
              </a:ext>
            </a:extLst>
          </p:cNvPr>
          <p:cNvPicPr>
            <a:picLocks noChangeAspect="1"/>
          </p:cNvPicPr>
          <p:nvPr/>
        </p:nvPicPr>
        <p:blipFill>
          <a:blip r:embed="rId4"/>
          <a:stretch>
            <a:fillRect/>
          </a:stretch>
        </p:blipFill>
        <p:spPr>
          <a:xfrm>
            <a:off x="6487772" y="2256817"/>
            <a:ext cx="4939919" cy="3712707"/>
          </a:xfrm>
          <a:prstGeom prst="rect">
            <a:avLst/>
          </a:prstGeom>
        </p:spPr>
      </p:pic>
      <p:sp>
        <p:nvSpPr>
          <p:cNvPr id="6" name="Rectangle 5">
            <a:extLst>
              <a:ext uri="{FF2B5EF4-FFF2-40B4-BE49-F238E27FC236}">
                <a16:creationId xmlns:a16="http://schemas.microsoft.com/office/drawing/2014/main" id="{04918E73-95F6-49D0-B593-B1773B368322}"/>
              </a:ext>
            </a:extLst>
          </p:cNvPr>
          <p:cNvSpPr/>
          <p:nvPr/>
        </p:nvSpPr>
        <p:spPr>
          <a:xfrm>
            <a:off x="6435449" y="5754080"/>
            <a:ext cx="3370032" cy="215444"/>
          </a:xfrm>
          <a:prstGeom prst="rect">
            <a:avLst/>
          </a:prstGeom>
        </p:spPr>
        <p:txBody>
          <a:bodyPr wrap="square">
            <a:spAutoFit/>
          </a:bodyPr>
          <a:lstStyle/>
          <a:p>
            <a:r>
              <a:rPr lang="en-GB" sz="400" dirty="0"/>
              <a:t>https://www.google.co.uk/url?sa=i&amp;rct=j&amp;q=&amp;esrc=s&amp;source=images&amp;cd=&amp;cad=rja&amp;uact=8&amp;ved=2ahUKEwjY1tyY9JjZAhWH6RQKHTnwCJQQjRx6BAgAEAY&amp;url=https%3A%2F%2Fen.wikipedia.org%2Fwiki%2FFile%3APlanecrazylogo.PNG&amp;psig=AOvVaw0kzTyq3X8jJc1Wmnu9-BbF&amp;ust=1518268235573676</a:t>
            </a:r>
          </a:p>
        </p:txBody>
      </p:sp>
    </p:spTree>
    <p:extLst>
      <p:ext uri="{BB962C8B-B14F-4D97-AF65-F5344CB8AC3E}">
        <p14:creationId xmlns:p14="http://schemas.microsoft.com/office/powerpoint/2010/main" val="38655614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7A063-1453-46B5-9F64-5908D89E709E}"/>
              </a:ext>
            </a:extLst>
          </p:cNvPr>
          <p:cNvSpPr>
            <a:spLocks noGrp="1"/>
          </p:cNvSpPr>
          <p:nvPr>
            <p:ph type="title"/>
          </p:nvPr>
        </p:nvSpPr>
        <p:spPr>
          <a:xfrm>
            <a:off x="304800" y="0"/>
            <a:ext cx="10515600" cy="1325563"/>
          </a:xfrm>
        </p:spPr>
        <p:txBody>
          <a:bodyPr/>
          <a:lstStyle/>
          <a:p>
            <a:r>
              <a:rPr lang="en-GB" b="1" dirty="0">
                <a:solidFill>
                  <a:srgbClr val="FFC000"/>
                </a:solidFill>
              </a:rPr>
              <a:t>Abnormality as Personal Distress</a:t>
            </a:r>
          </a:p>
        </p:txBody>
      </p:sp>
      <p:sp>
        <p:nvSpPr>
          <p:cNvPr id="4" name="TextBox 3">
            <a:extLst>
              <a:ext uri="{FF2B5EF4-FFF2-40B4-BE49-F238E27FC236}">
                <a16:creationId xmlns:a16="http://schemas.microsoft.com/office/drawing/2014/main" id="{D9867AFD-5818-4534-ABD5-591F4C91BD67}"/>
              </a:ext>
            </a:extLst>
          </p:cNvPr>
          <p:cNvSpPr txBox="1"/>
          <p:nvPr/>
        </p:nvSpPr>
        <p:spPr>
          <a:xfrm>
            <a:off x="-123277" y="877079"/>
            <a:ext cx="1264961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pic>
        <p:nvPicPr>
          <p:cNvPr id="3" name="Picture 2">
            <a:extLst>
              <a:ext uri="{FF2B5EF4-FFF2-40B4-BE49-F238E27FC236}">
                <a16:creationId xmlns:a16="http://schemas.microsoft.com/office/drawing/2014/main" id="{24047D35-14A1-4FC9-953E-E74D861DDFCA}"/>
              </a:ext>
            </a:extLst>
          </p:cNvPr>
          <p:cNvPicPr>
            <a:picLocks noChangeAspect="1"/>
          </p:cNvPicPr>
          <p:nvPr/>
        </p:nvPicPr>
        <p:blipFill>
          <a:blip r:embed="rId2"/>
          <a:stretch>
            <a:fillRect/>
          </a:stretch>
        </p:blipFill>
        <p:spPr>
          <a:xfrm>
            <a:off x="2119170" y="1741667"/>
            <a:ext cx="7810275" cy="4676717"/>
          </a:xfrm>
          <a:prstGeom prst="rect">
            <a:avLst/>
          </a:prstGeom>
        </p:spPr>
      </p:pic>
      <p:sp>
        <p:nvSpPr>
          <p:cNvPr id="5" name="Rectangle 4">
            <a:extLst>
              <a:ext uri="{FF2B5EF4-FFF2-40B4-BE49-F238E27FC236}">
                <a16:creationId xmlns:a16="http://schemas.microsoft.com/office/drawing/2014/main" id="{86E00902-A7B7-4EDF-92BE-135BB9A7268D}"/>
              </a:ext>
            </a:extLst>
          </p:cNvPr>
          <p:cNvSpPr/>
          <p:nvPr/>
        </p:nvSpPr>
        <p:spPr>
          <a:xfrm>
            <a:off x="7258331" y="6202940"/>
            <a:ext cx="2606804" cy="215444"/>
          </a:xfrm>
          <a:prstGeom prst="rect">
            <a:avLst/>
          </a:prstGeom>
        </p:spPr>
        <p:txBody>
          <a:bodyPr wrap="none">
            <a:spAutoFit/>
          </a:bodyPr>
          <a:lstStyle/>
          <a:p>
            <a:r>
              <a:rPr lang="en-GB" sz="800" dirty="0"/>
              <a:t>http://www.hinduwebsite.com/hinduism/h_suffering.asp</a:t>
            </a:r>
          </a:p>
        </p:txBody>
      </p:sp>
    </p:spTree>
    <p:extLst>
      <p:ext uri="{BB962C8B-B14F-4D97-AF65-F5344CB8AC3E}">
        <p14:creationId xmlns:p14="http://schemas.microsoft.com/office/powerpoint/2010/main" val="1951569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1B50300-2CF2-4212-BB04-2937D77EF0A5}"/>
              </a:ext>
            </a:extLst>
          </p:cNvPr>
          <p:cNvPicPr>
            <a:picLocks noChangeAspect="1"/>
          </p:cNvPicPr>
          <p:nvPr/>
        </p:nvPicPr>
        <p:blipFill>
          <a:blip r:embed="rId2"/>
          <a:stretch>
            <a:fillRect/>
          </a:stretch>
        </p:blipFill>
        <p:spPr>
          <a:xfrm>
            <a:off x="-117231" y="1178212"/>
            <a:ext cx="12426461" cy="480561"/>
          </a:xfrm>
          <a:prstGeom prst="rect">
            <a:avLst/>
          </a:prstGeom>
        </p:spPr>
      </p:pic>
      <p:sp>
        <p:nvSpPr>
          <p:cNvPr id="3" name="Rectangle 2">
            <a:extLst>
              <a:ext uri="{FF2B5EF4-FFF2-40B4-BE49-F238E27FC236}">
                <a16:creationId xmlns:a16="http://schemas.microsoft.com/office/drawing/2014/main" id="{DC93DD11-E33A-4127-BE4C-F9C906FB15DA}"/>
              </a:ext>
            </a:extLst>
          </p:cNvPr>
          <p:cNvSpPr/>
          <p:nvPr/>
        </p:nvSpPr>
        <p:spPr>
          <a:xfrm>
            <a:off x="374283" y="408771"/>
            <a:ext cx="4012573" cy="769441"/>
          </a:xfrm>
          <a:prstGeom prst="rect">
            <a:avLst/>
          </a:prstGeom>
        </p:spPr>
        <p:txBody>
          <a:bodyPr wrap="none">
            <a:spAutoFit/>
          </a:bodyPr>
          <a:lstStyle/>
          <a:p>
            <a:r>
              <a:rPr lang="en-GB" sz="4400" dirty="0">
                <a:solidFill>
                  <a:srgbClr val="FFC000"/>
                </a:solidFill>
                <a:latin typeface="+mj-lt"/>
              </a:rPr>
              <a:t>Personal Distress</a:t>
            </a:r>
          </a:p>
        </p:txBody>
      </p:sp>
      <p:sp>
        <p:nvSpPr>
          <p:cNvPr id="4" name="TextBox 3">
            <a:extLst>
              <a:ext uri="{FF2B5EF4-FFF2-40B4-BE49-F238E27FC236}">
                <a16:creationId xmlns:a16="http://schemas.microsoft.com/office/drawing/2014/main" id="{B0059DAF-5443-4592-99D8-182DC546D385}"/>
              </a:ext>
            </a:extLst>
          </p:cNvPr>
          <p:cNvSpPr txBox="1"/>
          <p:nvPr/>
        </p:nvSpPr>
        <p:spPr>
          <a:xfrm>
            <a:off x="492369" y="1828800"/>
            <a:ext cx="5943601" cy="4401205"/>
          </a:xfrm>
          <a:prstGeom prst="rect">
            <a:avLst/>
          </a:prstGeom>
          <a:noFill/>
        </p:spPr>
        <p:txBody>
          <a:bodyPr wrap="square" rtlCol="0">
            <a:spAutoFit/>
          </a:bodyPr>
          <a:lstStyle/>
          <a:p>
            <a:r>
              <a:rPr lang="en-GB" sz="2800" dirty="0"/>
              <a:t>Sometimes personal distress may be the only symptom with behaviour appearing quite normal.  This can be true for many people diagnosed as having a mental illness……</a:t>
            </a:r>
          </a:p>
          <a:p>
            <a:endParaRPr lang="en-GB" sz="2800" dirty="0"/>
          </a:p>
          <a:p>
            <a:r>
              <a:rPr lang="en-GB" sz="2800" dirty="0"/>
              <a:t>A feature of some mental illnesses is that the individual may lack insight as to their condition and so will not demonstrate personal distress.</a:t>
            </a:r>
          </a:p>
        </p:txBody>
      </p:sp>
      <p:pic>
        <p:nvPicPr>
          <p:cNvPr id="5" name="Picture 4">
            <a:extLst>
              <a:ext uri="{FF2B5EF4-FFF2-40B4-BE49-F238E27FC236}">
                <a16:creationId xmlns:a16="http://schemas.microsoft.com/office/drawing/2014/main" id="{5DC70888-B862-4829-A617-3A74460C7E2F}"/>
              </a:ext>
            </a:extLst>
          </p:cNvPr>
          <p:cNvPicPr>
            <a:picLocks noChangeAspect="1"/>
          </p:cNvPicPr>
          <p:nvPr/>
        </p:nvPicPr>
        <p:blipFill>
          <a:blip r:embed="rId3"/>
          <a:stretch>
            <a:fillRect/>
          </a:stretch>
        </p:blipFill>
        <p:spPr>
          <a:xfrm>
            <a:off x="6577109" y="2010508"/>
            <a:ext cx="4945669" cy="4084682"/>
          </a:xfrm>
          <a:prstGeom prst="rect">
            <a:avLst/>
          </a:prstGeom>
        </p:spPr>
      </p:pic>
      <p:sp>
        <p:nvSpPr>
          <p:cNvPr id="6" name="Rectangle 5">
            <a:extLst>
              <a:ext uri="{FF2B5EF4-FFF2-40B4-BE49-F238E27FC236}">
                <a16:creationId xmlns:a16="http://schemas.microsoft.com/office/drawing/2014/main" id="{154B375D-D624-4CD4-AE3A-0EBD41D28D64}"/>
              </a:ext>
            </a:extLst>
          </p:cNvPr>
          <p:cNvSpPr/>
          <p:nvPr/>
        </p:nvSpPr>
        <p:spPr>
          <a:xfrm>
            <a:off x="6577109" y="5633525"/>
            <a:ext cx="2672862" cy="461665"/>
          </a:xfrm>
          <a:prstGeom prst="rect">
            <a:avLst/>
          </a:prstGeom>
        </p:spPr>
        <p:txBody>
          <a:bodyPr wrap="square">
            <a:spAutoFit/>
          </a:bodyPr>
          <a:lstStyle/>
          <a:p>
            <a:r>
              <a:rPr lang="en-GB" sz="400" dirty="0"/>
              <a:t>https://www.google.co.uk/imgres?imgurl=http%3A%2F%2Fi2.wp.com%2Funiversoautista.com.br%2Foficial%2Fwp-content%2Fuploads%2F2015%2F08%2Fattivit%25C3%25A0-e1440930168154.jpg&amp;imgrefurl=http%3A%2F%2Funiversoautista.com.br%2Foficial%2F2015%2F09%2F30%2Fcomo-os-autistas-procedem-nas-decisoes%2F&amp;docid=2MoVPh6K-SArXM&amp;tbnid=lRHrPcge-mBNUM%3A&amp;vet=1&amp;w=400&amp;h=330&amp;bih=382&amp;biw=877&amp;ved=2ahUKEwjckIvr0JHZAhWBVhQKHUq7AY8QxiAoA3oECAAQFw&amp;iact=c&amp;ictx=1</a:t>
            </a:r>
          </a:p>
        </p:txBody>
      </p:sp>
    </p:spTree>
    <p:extLst>
      <p:ext uri="{BB962C8B-B14F-4D97-AF65-F5344CB8AC3E}">
        <p14:creationId xmlns:p14="http://schemas.microsoft.com/office/powerpoint/2010/main" val="42221403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7A063-1453-46B5-9F64-5908D89E709E}"/>
              </a:ext>
            </a:extLst>
          </p:cNvPr>
          <p:cNvSpPr>
            <a:spLocks noGrp="1"/>
          </p:cNvSpPr>
          <p:nvPr>
            <p:ph type="title"/>
          </p:nvPr>
        </p:nvSpPr>
        <p:spPr>
          <a:xfrm>
            <a:off x="205154" y="0"/>
            <a:ext cx="10515600" cy="1325563"/>
          </a:xfrm>
        </p:spPr>
        <p:txBody>
          <a:bodyPr/>
          <a:lstStyle/>
          <a:p>
            <a:r>
              <a:rPr lang="en-GB" b="1" dirty="0">
                <a:solidFill>
                  <a:srgbClr val="FFC000"/>
                </a:solidFill>
              </a:rPr>
              <a:t>Abnormality as Others’ Distress</a:t>
            </a:r>
          </a:p>
        </p:txBody>
      </p:sp>
      <p:sp>
        <p:nvSpPr>
          <p:cNvPr id="4" name="TextBox 3">
            <a:extLst>
              <a:ext uri="{FF2B5EF4-FFF2-40B4-BE49-F238E27FC236}">
                <a16:creationId xmlns:a16="http://schemas.microsoft.com/office/drawing/2014/main" id="{D9867AFD-5818-4534-ABD5-591F4C91BD67}"/>
              </a:ext>
            </a:extLst>
          </p:cNvPr>
          <p:cNvSpPr txBox="1"/>
          <p:nvPr/>
        </p:nvSpPr>
        <p:spPr>
          <a:xfrm>
            <a:off x="-123277" y="1041202"/>
            <a:ext cx="1264961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032239FB-3431-441E-9947-1BA60E0BA2FD}"/>
              </a:ext>
            </a:extLst>
          </p:cNvPr>
          <p:cNvSpPr txBox="1"/>
          <p:nvPr/>
        </p:nvSpPr>
        <p:spPr>
          <a:xfrm>
            <a:off x="545926" y="1797300"/>
            <a:ext cx="11100147" cy="4524315"/>
          </a:xfrm>
          <a:prstGeom prst="rect">
            <a:avLst/>
          </a:prstGeom>
          <a:noFill/>
        </p:spPr>
        <p:txBody>
          <a:bodyPr wrap="square" rtlCol="0">
            <a:spAutoFit/>
          </a:bodyPr>
          <a:lstStyle/>
          <a:p>
            <a:r>
              <a:rPr lang="en-GB" sz="3200" dirty="0"/>
              <a:t>“If the person seen by others as behaving abnormally is the last to recognise there’s a problem, then others’  concern may act as a counterbalance to his/her lack of insight.  This suggests, as with all behaviour, that abnormality is </a:t>
            </a:r>
            <a:r>
              <a:rPr lang="en-GB" sz="3200" b="1" i="1" dirty="0"/>
              <a:t>interpersonal</a:t>
            </a:r>
            <a:r>
              <a:rPr lang="en-GB" sz="3200" dirty="0"/>
              <a:t> and not simply </a:t>
            </a:r>
            <a:r>
              <a:rPr lang="en-GB" sz="3200" b="1" i="1" dirty="0"/>
              <a:t>intrapersonal</a:t>
            </a:r>
            <a:r>
              <a:rPr lang="en-GB" sz="3200" dirty="0"/>
              <a:t> / </a:t>
            </a:r>
            <a:r>
              <a:rPr lang="en-GB" sz="3200" b="1" i="1" dirty="0"/>
              <a:t>intrapsychic</a:t>
            </a:r>
            <a:r>
              <a:rPr lang="en-GB" sz="3200" dirty="0"/>
              <a:t>: it’s something that takes place between people, in social situations, and isn’t merely a reflection of an individual actor’s personal qualities or characteristics.”		              </a:t>
            </a:r>
          </a:p>
          <a:p>
            <a:endParaRPr lang="en-GB" sz="3200" dirty="0"/>
          </a:p>
          <a:p>
            <a:r>
              <a:rPr lang="en-GB" sz="3200" dirty="0"/>
              <a:t>																		</a:t>
            </a:r>
            <a:r>
              <a:rPr lang="en-GB" sz="2500" dirty="0"/>
              <a:t>(Gross 2010: 685)</a:t>
            </a:r>
          </a:p>
        </p:txBody>
      </p:sp>
    </p:spTree>
    <p:extLst>
      <p:ext uri="{BB962C8B-B14F-4D97-AF65-F5344CB8AC3E}">
        <p14:creationId xmlns:p14="http://schemas.microsoft.com/office/powerpoint/2010/main" val="5061257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E4E861-EBC6-4CC4-B8A4-2A300760410A}"/>
              </a:ext>
            </a:extLst>
          </p:cNvPr>
          <p:cNvPicPr>
            <a:picLocks noChangeAspect="1"/>
          </p:cNvPicPr>
          <p:nvPr/>
        </p:nvPicPr>
        <p:blipFill>
          <a:blip r:embed="rId3"/>
          <a:stretch>
            <a:fillRect/>
          </a:stretch>
        </p:blipFill>
        <p:spPr>
          <a:xfrm>
            <a:off x="-138830" y="1027979"/>
            <a:ext cx="12469660" cy="480561"/>
          </a:xfrm>
          <a:prstGeom prst="rect">
            <a:avLst/>
          </a:prstGeom>
        </p:spPr>
      </p:pic>
      <p:sp>
        <p:nvSpPr>
          <p:cNvPr id="7" name="Rectangle 6">
            <a:extLst>
              <a:ext uri="{FF2B5EF4-FFF2-40B4-BE49-F238E27FC236}">
                <a16:creationId xmlns:a16="http://schemas.microsoft.com/office/drawing/2014/main" id="{023B82AF-9942-4554-BAB2-92244620D778}"/>
              </a:ext>
            </a:extLst>
          </p:cNvPr>
          <p:cNvSpPr/>
          <p:nvPr/>
        </p:nvSpPr>
        <p:spPr>
          <a:xfrm>
            <a:off x="651712" y="1991714"/>
            <a:ext cx="4665705" cy="4409085"/>
          </a:xfrm>
          <a:prstGeom prst="rect">
            <a:avLst/>
          </a:prstGeom>
        </p:spPr>
        <p:txBody>
          <a:bodyPr wrap="square">
            <a:spAutoFit/>
          </a:bodyPr>
          <a:lstStyle/>
          <a:p>
            <a:r>
              <a:rPr lang="en-GB" sz="2800" dirty="0"/>
              <a:t>The interpersonal dimension of abnormality demonstrates that abnormal behaviour can be the result of, or influenced by, social factors surrounding and confronting the individual.</a:t>
            </a:r>
          </a:p>
          <a:p>
            <a:endParaRPr lang="en-GB" sz="2800" dirty="0"/>
          </a:p>
          <a:p>
            <a:r>
              <a:rPr lang="en-GB" sz="2800" dirty="0"/>
              <a:t>(E.g. behaviour may be influenced by dysfunctional relationships) </a:t>
            </a:r>
          </a:p>
        </p:txBody>
      </p:sp>
      <p:sp>
        <p:nvSpPr>
          <p:cNvPr id="8" name="TextBox 7">
            <a:extLst>
              <a:ext uri="{FF2B5EF4-FFF2-40B4-BE49-F238E27FC236}">
                <a16:creationId xmlns:a16="http://schemas.microsoft.com/office/drawing/2014/main" id="{F7925044-6F16-47A6-966C-C388A4E87FCA}"/>
              </a:ext>
            </a:extLst>
          </p:cNvPr>
          <p:cNvSpPr txBox="1"/>
          <p:nvPr/>
        </p:nvSpPr>
        <p:spPr>
          <a:xfrm>
            <a:off x="4484318" y="3429000"/>
            <a:ext cx="184731" cy="369332"/>
          </a:xfrm>
          <a:prstGeom prst="rect">
            <a:avLst/>
          </a:prstGeom>
          <a:noFill/>
        </p:spPr>
        <p:txBody>
          <a:bodyPr wrap="none" rtlCol="0">
            <a:spAutoFit/>
          </a:bodyPr>
          <a:lstStyle/>
          <a:p>
            <a:endParaRPr lang="en-GB" dirty="0"/>
          </a:p>
        </p:txBody>
      </p:sp>
      <p:pic>
        <p:nvPicPr>
          <p:cNvPr id="10" name="Picture 9">
            <a:extLst>
              <a:ext uri="{FF2B5EF4-FFF2-40B4-BE49-F238E27FC236}">
                <a16:creationId xmlns:a16="http://schemas.microsoft.com/office/drawing/2014/main" id="{E42E0B81-B802-47F4-9E82-984AD5268219}"/>
              </a:ext>
            </a:extLst>
          </p:cNvPr>
          <p:cNvPicPr>
            <a:picLocks noChangeAspect="1"/>
          </p:cNvPicPr>
          <p:nvPr/>
        </p:nvPicPr>
        <p:blipFill>
          <a:blip r:embed="rId4"/>
          <a:stretch>
            <a:fillRect/>
          </a:stretch>
        </p:blipFill>
        <p:spPr>
          <a:xfrm>
            <a:off x="5674848" y="2079292"/>
            <a:ext cx="5653613" cy="4233928"/>
          </a:xfrm>
          <a:prstGeom prst="rect">
            <a:avLst/>
          </a:prstGeom>
        </p:spPr>
      </p:pic>
      <p:sp>
        <p:nvSpPr>
          <p:cNvPr id="11" name="Rectangle 10">
            <a:extLst>
              <a:ext uri="{FF2B5EF4-FFF2-40B4-BE49-F238E27FC236}">
                <a16:creationId xmlns:a16="http://schemas.microsoft.com/office/drawing/2014/main" id="{F860A32B-A16C-4C4E-B037-6B3339549B1E}"/>
              </a:ext>
            </a:extLst>
          </p:cNvPr>
          <p:cNvSpPr/>
          <p:nvPr/>
        </p:nvSpPr>
        <p:spPr>
          <a:xfrm>
            <a:off x="8252564" y="6091640"/>
            <a:ext cx="3139858" cy="276999"/>
          </a:xfrm>
          <a:prstGeom prst="rect">
            <a:avLst/>
          </a:prstGeom>
        </p:spPr>
        <p:txBody>
          <a:bodyPr wrap="square">
            <a:spAutoFit/>
          </a:bodyPr>
          <a:lstStyle/>
          <a:p>
            <a:r>
              <a:rPr lang="en-GB" sz="400" dirty="0"/>
              <a:t>https://www.google.co.uk/url?sa=i&amp;rct=j&amp;q=&amp;esrc=s&amp;source=images&amp;cd=&amp;cad=rja&amp;uact=8&amp;ved=2ahUKEwiT59eB7ZjZAhVDJlAKHRxxBxMQjRx6BAgAEAY&amp;url=https%3A%2F%2Fwww.npr.org%2Fsections%2Fallsongs%2F2013%2F11%2F26%2F247400254%2F5-soundtracks-for-awkward-family-gatherings&amp;psig=AOvVaw3u9KfjneHKtg3XcDI7iePl&amp;ust=1518266317395185</a:t>
            </a:r>
          </a:p>
        </p:txBody>
      </p:sp>
      <p:sp>
        <p:nvSpPr>
          <p:cNvPr id="2" name="TextBox 1">
            <a:extLst>
              <a:ext uri="{FF2B5EF4-FFF2-40B4-BE49-F238E27FC236}">
                <a16:creationId xmlns:a16="http://schemas.microsoft.com/office/drawing/2014/main" id="{165CE2B7-0C03-4CE2-B2E4-CF334AFDB4C3}"/>
              </a:ext>
            </a:extLst>
          </p:cNvPr>
          <p:cNvSpPr txBox="1"/>
          <p:nvPr/>
        </p:nvSpPr>
        <p:spPr>
          <a:xfrm>
            <a:off x="651712" y="258538"/>
            <a:ext cx="4855496" cy="769441"/>
          </a:xfrm>
          <a:prstGeom prst="rect">
            <a:avLst/>
          </a:prstGeom>
          <a:noFill/>
        </p:spPr>
        <p:txBody>
          <a:bodyPr wrap="none" rtlCol="0">
            <a:spAutoFit/>
          </a:bodyPr>
          <a:lstStyle/>
          <a:p>
            <a:r>
              <a:rPr lang="en-GB" sz="4400" dirty="0">
                <a:solidFill>
                  <a:srgbClr val="FFC000"/>
                </a:solidFill>
              </a:rPr>
              <a:t>The Effect on Others</a:t>
            </a:r>
          </a:p>
        </p:txBody>
      </p:sp>
    </p:spTree>
    <p:extLst>
      <p:ext uri="{BB962C8B-B14F-4D97-AF65-F5344CB8AC3E}">
        <p14:creationId xmlns:p14="http://schemas.microsoft.com/office/powerpoint/2010/main" val="38041295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7A063-1453-46B5-9F64-5908D89E709E}"/>
              </a:ext>
            </a:extLst>
          </p:cNvPr>
          <p:cNvSpPr>
            <a:spLocks noGrp="1"/>
          </p:cNvSpPr>
          <p:nvPr>
            <p:ph type="title"/>
          </p:nvPr>
        </p:nvSpPr>
        <p:spPr>
          <a:xfrm>
            <a:off x="92412" y="162794"/>
            <a:ext cx="11159247" cy="1179624"/>
          </a:xfrm>
        </p:spPr>
        <p:txBody>
          <a:bodyPr>
            <a:normAutofit fontScale="90000"/>
          </a:bodyPr>
          <a:lstStyle/>
          <a:p>
            <a:r>
              <a:rPr lang="en-GB" dirty="0">
                <a:solidFill>
                  <a:srgbClr val="FFC000"/>
                </a:solidFill>
              </a:rPr>
              <a:t>Abnormality as Highly Predictable/Unpredictable Behaviour</a:t>
            </a:r>
          </a:p>
        </p:txBody>
      </p:sp>
      <p:sp>
        <p:nvSpPr>
          <p:cNvPr id="4" name="TextBox 3">
            <a:extLst>
              <a:ext uri="{FF2B5EF4-FFF2-40B4-BE49-F238E27FC236}">
                <a16:creationId xmlns:a16="http://schemas.microsoft.com/office/drawing/2014/main" id="{D9867AFD-5818-4534-ABD5-591F4C91BD67}"/>
              </a:ext>
            </a:extLst>
          </p:cNvPr>
          <p:cNvSpPr txBox="1"/>
          <p:nvPr/>
        </p:nvSpPr>
        <p:spPr>
          <a:xfrm>
            <a:off x="-123277" y="1225868"/>
            <a:ext cx="1264961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D0BF5D0-B89B-427D-B26E-F6330A204135}"/>
              </a:ext>
            </a:extLst>
          </p:cNvPr>
          <p:cNvSpPr txBox="1"/>
          <p:nvPr/>
        </p:nvSpPr>
        <p:spPr>
          <a:xfrm>
            <a:off x="181583" y="1958501"/>
            <a:ext cx="8586281" cy="4832092"/>
          </a:xfrm>
          <a:prstGeom prst="rect">
            <a:avLst/>
          </a:prstGeom>
          <a:noFill/>
        </p:spPr>
        <p:txBody>
          <a:bodyPr wrap="square" rtlCol="0">
            <a:spAutoFit/>
          </a:bodyPr>
          <a:lstStyle/>
          <a:p>
            <a:pPr marL="457200" indent="-457200">
              <a:buFont typeface="Arial" panose="020B0604020202020204" pitchFamily="34" charset="0"/>
              <a:buChar char="•"/>
            </a:pPr>
            <a:r>
              <a:rPr lang="en-GB" sz="2800" dirty="0"/>
              <a:t>Normally, it is possible to predict behaviour to a certain degree, but given that behaviour is influenced by situational factors &amp; numerous other variables, it would be rare for an individual’s behaviour to always be predicted with  near certainty</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Equally, given that situational factors are highly influential to behaviour, it would also be rare for a person’s behaviour to be erratic and unpredictable for any great length of time </a:t>
            </a:r>
          </a:p>
          <a:p>
            <a:endParaRPr lang="en-GB" sz="2800" dirty="0"/>
          </a:p>
        </p:txBody>
      </p:sp>
      <p:pic>
        <p:nvPicPr>
          <p:cNvPr id="7" name="Picture 6">
            <a:extLst>
              <a:ext uri="{FF2B5EF4-FFF2-40B4-BE49-F238E27FC236}">
                <a16:creationId xmlns:a16="http://schemas.microsoft.com/office/drawing/2014/main" id="{C54B011E-9552-47B4-818B-857A6CD476EA}"/>
              </a:ext>
            </a:extLst>
          </p:cNvPr>
          <p:cNvPicPr>
            <a:picLocks noChangeAspect="1"/>
          </p:cNvPicPr>
          <p:nvPr/>
        </p:nvPicPr>
        <p:blipFill>
          <a:blip r:embed="rId2"/>
          <a:stretch>
            <a:fillRect/>
          </a:stretch>
        </p:blipFill>
        <p:spPr>
          <a:xfrm>
            <a:off x="8710713" y="1741657"/>
            <a:ext cx="3162300" cy="4762500"/>
          </a:xfrm>
          <a:prstGeom prst="rect">
            <a:avLst/>
          </a:prstGeom>
        </p:spPr>
      </p:pic>
    </p:spTree>
    <p:extLst>
      <p:ext uri="{BB962C8B-B14F-4D97-AF65-F5344CB8AC3E}">
        <p14:creationId xmlns:p14="http://schemas.microsoft.com/office/powerpoint/2010/main" val="33588059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ECE18D8-B43D-4162-B2BC-8900606982AE}"/>
              </a:ext>
            </a:extLst>
          </p:cNvPr>
          <p:cNvPicPr>
            <a:picLocks noChangeAspect="1"/>
          </p:cNvPicPr>
          <p:nvPr/>
        </p:nvPicPr>
        <p:blipFill>
          <a:blip r:embed="rId2"/>
          <a:stretch>
            <a:fillRect/>
          </a:stretch>
        </p:blipFill>
        <p:spPr>
          <a:xfrm>
            <a:off x="-134815" y="1102011"/>
            <a:ext cx="12461630" cy="480561"/>
          </a:xfrm>
          <a:prstGeom prst="rect">
            <a:avLst/>
          </a:prstGeom>
        </p:spPr>
      </p:pic>
      <p:sp>
        <p:nvSpPr>
          <p:cNvPr id="3" name="Rectangle 2">
            <a:extLst>
              <a:ext uri="{FF2B5EF4-FFF2-40B4-BE49-F238E27FC236}">
                <a16:creationId xmlns:a16="http://schemas.microsoft.com/office/drawing/2014/main" id="{1F666FE7-1A65-4058-8505-64C078F622EB}"/>
              </a:ext>
            </a:extLst>
          </p:cNvPr>
          <p:cNvSpPr/>
          <p:nvPr/>
        </p:nvSpPr>
        <p:spPr>
          <a:xfrm>
            <a:off x="290005" y="401488"/>
            <a:ext cx="9826664" cy="769441"/>
          </a:xfrm>
          <a:prstGeom prst="rect">
            <a:avLst/>
          </a:prstGeom>
        </p:spPr>
        <p:txBody>
          <a:bodyPr wrap="none">
            <a:spAutoFit/>
          </a:bodyPr>
          <a:lstStyle/>
          <a:p>
            <a:r>
              <a:rPr lang="en-GB" sz="4400" b="1" dirty="0">
                <a:solidFill>
                  <a:srgbClr val="FFC000"/>
                </a:solidFill>
                <a:latin typeface="+mj-lt"/>
              </a:rPr>
              <a:t>The Mental Health Criterion of Abnormality</a:t>
            </a:r>
          </a:p>
        </p:txBody>
      </p:sp>
      <p:sp>
        <p:nvSpPr>
          <p:cNvPr id="4" name="TextBox 3">
            <a:extLst>
              <a:ext uri="{FF2B5EF4-FFF2-40B4-BE49-F238E27FC236}">
                <a16:creationId xmlns:a16="http://schemas.microsoft.com/office/drawing/2014/main" id="{71AE5718-9547-4BFA-B7FC-8F4412DD82CA}"/>
              </a:ext>
            </a:extLst>
          </p:cNvPr>
          <p:cNvSpPr txBox="1"/>
          <p:nvPr/>
        </p:nvSpPr>
        <p:spPr>
          <a:xfrm>
            <a:off x="416169" y="2474892"/>
            <a:ext cx="5908432" cy="2677656"/>
          </a:xfrm>
          <a:prstGeom prst="rect">
            <a:avLst/>
          </a:prstGeom>
          <a:noFill/>
        </p:spPr>
        <p:txBody>
          <a:bodyPr wrap="square" rtlCol="0">
            <a:spAutoFit/>
          </a:bodyPr>
          <a:lstStyle/>
          <a:p>
            <a:r>
              <a:rPr lang="en-GB" sz="2800" dirty="0"/>
              <a:t>This attempts to classify abnormality by comparison with normality</a:t>
            </a:r>
          </a:p>
          <a:p>
            <a:endParaRPr lang="en-GB" sz="2800" dirty="0"/>
          </a:p>
          <a:p>
            <a:r>
              <a:rPr lang="en-GB" sz="2800" dirty="0"/>
              <a:t>Under the </a:t>
            </a:r>
            <a:r>
              <a:rPr lang="en-GB" sz="2800" b="1" dirty="0">
                <a:solidFill>
                  <a:srgbClr val="FFC000"/>
                </a:solidFill>
              </a:rPr>
              <a:t>Mental Health Criterion </a:t>
            </a:r>
            <a:r>
              <a:rPr lang="en-GB" sz="2800" dirty="0"/>
              <a:t>perhaps most people could be considered abnormal</a:t>
            </a:r>
          </a:p>
        </p:txBody>
      </p:sp>
      <p:pic>
        <p:nvPicPr>
          <p:cNvPr id="5" name="Picture 4">
            <a:extLst>
              <a:ext uri="{FF2B5EF4-FFF2-40B4-BE49-F238E27FC236}">
                <a16:creationId xmlns:a16="http://schemas.microsoft.com/office/drawing/2014/main" id="{BEA40BA2-EE37-4AAC-8E5C-EDBBFAD31306}"/>
              </a:ext>
            </a:extLst>
          </p:cNvPr>
          <p:cNvPicPr>
            <a:picLocks noChangeAspect="1"/>
          </p:cNvPicPr>
          <p:nvPr/>
        </p:nvPicPr>
        <p:blipFill>
          <a:blip r:embed="rId3"/>
          <a:stretch>
            <a:fillRect/>
          </a:stretch>
        </p:blipFill>
        <p:spPr>
          <a:xfrm>
            <a:off x="6740769" y="2327031"/>
            <a:ext cx="5045378" cy="3862753"/>
          </a:xfrm>
          <a:prstGeom prst="rect">
            <a:avLst/>
          </a:prstGeom>
        </p:spPr>
      </p:pic>
      <p:sp>
        <p:nvSpPr>
          <p:cNvPr id="6" name="Rectangle 5">
            <a:extLst>
              <a:ext uri="{FF2B5EF4-FFF2-40B4-BE49-F238E27FC236}">
                <a16:creationId xmlns:a16="http://schemas.microsoft.com/office/drawing/2014/main" id="{A26DB221-B114-4C29-9895-BDFADC3D90E7}"/>
              </a:ext>
            </a:extLst>
          </p:cNvPr>
          <p:cNvSpPr/>
          <p:nvPr/>
        </p:nvSpPr>
        <p:spPr>
          <a:xfrm>
            <a:off x="9763917" y="5974340"/>
            <a:ext cx="2022230" cy="215444"/>
          </a:xfrm>
          <a:prstGeom prst="rect">
            <a:avLst/>
          </a:prstGeom>
        </p:spPr>
        <p:txBody>
          <a:bodyPr wrap="square">
            <a:spAutoFit/>
          </a:bodyPr>
          <a:lstStyle/>
          <a:p>
            <a:r>
              <a:rPr lang="en-GB" sz="400" dirty="0"/>
              <a:t>https://act2cam.com/blog/post.php?s=2015-12-08-mental-health-vs-creative-expression</a:t>
            </a:r>
          </a:p>
        </p:txBody>
      </p:sp>
    </p:spTree>
    <p:extLst>
      <p:ext uri="{BB962C8B-B14F-4D97-AF65-F5344CB8AC3E}">
        <p14:creationId xmlns:p14="http://schemas.microsoft.com/office/powerpoint/2010/main" val="28713865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ECE18D8-B43D-4162-B2BC-8900606982AE}"/>
              </a:ext>
            </a:extLst>
          </p:cNvPr>
          <p:cNvPicPr>
            <a:picLocks noChangeAspect="1"/>
          </p:cNvPicPr>
          <p:nvPr/>
        </p:nvPicPr>
        <p:blipFill>
          <a:blip r:embed="rId3"/>
          <a:stretch>
            <a:fillRect/>
          </a:stretch>
        </p:blipFill>
        <p:spPr>
          <a:xfrm>
            <a:off x="-134815" y="1102011"/>
            <a:ext cx="12461630" cy="480561"/>
          </a:xfrm>
          <a:prstGeom prst="rect">
            <a:avLst/>
          </a:prstGeom>
        </p:spPr>
      </p:pic>
      <p:sp>
        <p:nvSpPr>
          <p:cNvPr id="3" name="Rectangle 2">
            <a:extLst>
              <a:ext uri="{FF2B5EF4-FFF2-40B4-BE49-F238E27FC236}">
                <a16:creationId xmlns:a16="http://schemas.microsoft.com/office/drawing/2014/main" id="{1F666FE7-1A65-4058-8505-64C078F622EB}"/>
              </a:ext>
            </a:extLst>
          </p:cNvPr>
          <p:cNvSpPr/>
          <p:nvPr/>
        </p:nvSpPr>
        <p:spPr>
          <a:xfrm>
            <a:off x="290005" y="401488"/>
            <a:ext cx="6639895" cy="769441"/>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400" i="0" u="none" strike="noStrike" kern="1200" cap="none" spc="0" normalizeH="0" baseline="0" noProof="0" dirty="0">
                <a:ln>
                  <a:noFill/>
                </a:ln>
                <a:solidFill>
                  <a:srgbClr val="FFC000"/>
                </a:solidFill>
                <a:effectLst/>
                <a:uLnTx/>
                <a:uFillTx/>
                <a:latin typeface="Calibri Light" panose="020F0302020204030204"/>
                <a:ea typeface="+mn-ea"/>
                <a:cs typeface="+mn-cs"/>
              </a:rPr>
              <a:t>The Mental Health Criterion</a:t>
            </a:r>
          </a:p>
        </p:txBody>
      </p:sp>
      <p:sp>
        <p:nvSpPr>
          <p:cNvPr id="7" name="TextBox 6">
            <a:extLst>
              <a:ext uri="{FF2B5EF4-FFF2-40B4-BE49-F238E27FC236}">
                <a16:creationId xmlns:a16="http://schemas.microsoft.com/office/drawing/2014/main" id="{A6A329BA-BEAE-40D4-988E-D670AAC88E5D}"/>
              </a:ext>
            </a:extLst>
          </p:cNvPr>
          <p:cNvSpPr txBox="1"/>
          <p:nvPr/>
        </p:nvSpPr>
        <p:spPr>
          <a:xfrm>
            <a:off x="404446" y="1793632"/>
            <a:ext cx="9155723" cy="4832092"/>
          </a:xfrm>
          <a:prstGeom prst="rect">
            <a:avLst/>
          </a:prstGeom>
          <a:noFill/>
        </p:spPr>
        <p:txBody>
          <a:bodyPr wrap="square" rtlCol="0">
            <a:spAutoFit/>
          </a:bodyPr>
          <a:lstStyle/>
          <a:p>
            <a:r>
              <a:rPr lang="en-GB" sz="2800" dirty="0"/>
              <a:t>Marie Jahoda (1958) suggested </a:t>
            </a:r>
            <a:r>
              <a:rPr lang="en-GB" sz="2800" dirty="0">
                <a:solidFill>
                  <a:srgbClr val="FFC000"/>
                </a:solidFill>
              </a:rPr>
              <a:t>6 criteria</a:t>
            </a:r>
            <a:r>
              <a:rPr lang="en-GB" sz="2800" dirty="0"/>
              <a:t> for </a:t>
            </a:r>
            <a:r>
              <a:rPr lang="en-GB" sz="2800" dirty="0">
                <a:solidFill>
                  <a:srgbClr val="FFC000"/>
                </a:solidFill>
              </a:rPr>
              <a:t>mental health:</a:t>
            </a:r>
          </a:p>
          <a:p>
            <a:endParaRPr lang="en-GB" sz="2800" dirty="0">
              <a:solidFill>
                <a:srgbClr val="FFC000"/>
              </a:solidFill>
            </a:endParaRPr>
          </a:p>
          <a:p>
            <a:r>
              <a:rPr lang="en-GB" sz="2800" dirty="0"/>
              <a:t> She identified six criteria in her review of the literature;</a:t>
            </a:r>
          </a:p>
          <a:p>
            <a:endParaRPr lang="en-GB" sz="2800" dirty="0"/>
          </a:p>
          <a:p>
            <a:pPr marL="514350" indent="-514350">
              <a:buAutoNum type="alphaLcPeriod"/>
            </a:pPr>
            <a:r>
              <a:rPr lang="en-GB" sz="2800" dirty="0"/>
              <a:t>“Attitudes of the individual toward himself;</a:t>
            </a:r>
          </a:p>
          <a:p>
            <a:pPr marL="514350" indent="-514350">
              <a:buAutoNum type="alphaLcPeriod"/>
            </a:pPr>
            <a:r>
              <a:rPr lang="en-GB" sz="2800" dirty="0"/>
              <a:t>Degree to which person realizes his potentialities through action;</a:t>
            </a:r>
          </a:p>
          <a:p>
            <a:pPr marL="514350" indent="-514350">
              <a:buAutoNum type="alphaLcPeriod"/>
            </a:pPr>
            <a:r>
              <a:rPr lang="en-GB" sz="2800" dirty="0"/>
              <a:t>Unification of function in the individual's personality;</a:t>
            </a:r>
          </a:p>
          <a:p>
            <a:pPr marL="514350" indent="-514350">
              <a:buAutoNum type="alphaLcPeriod"/>
            </a:pPr>
            <a:r>
              <a:rPr lang="en-GB" sz="2800" dirty="0"/>
              <a:t>Individual's degree of independence of social influences;</a:t>
            </a:r>
          </a:p>
          <a:p>
            <a:pPr marL="514350" indent="-514350">
              <a:buAutoNum type="alphaLcPeriod"/>
            </a:pPr>
            <a:r>
              <a:rPr lang="en-GB" sz="2800" dirty="0"/>
              <a:t>How the individual sees the world .”</a:t>
            </a:r>
          </a:p>
          <a:p>
            <a:endParaRPr lang="en-GB" sz="2800" dirty="0"/>
          </a:p>
        </p:txBody>
      </p:sp>
    </p:spTree>
    <p:extLst>
      <p:ext uri="{BB962C8B-B14F-4D97-AF65-F5344CB8AC3E}">
        <p14:creationId xmlns:p14="http://schemas.microsoft.com/office/powerpoint/2010/main" val="7729379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4D6CE3C-93F2-4EC8-AB62-1B117FAED4CA}"/>
              </a:ext>
            </a:extLst>
          </p:cNvPr>
          <p:cNvPicPr>
            <a:picLocks noChangeAspect="1"/>
          </p:cNvPicPr>
          <p:nvPr/>
        </p:nvPicPr>
        <p:blipFill>
          <a:blip r:embed="rId3"/>
          <a:stretch>
            <a:fillRect/>
          </a:stretch>
        </p:blipFill>
        <p:spPr>
          <a:xfrm>
            <a:off x="-123131" y="916475"/>
            <a:ext cx="12438262" cy="471217"/>
          </a:xfrm>
          <a:prstGeom prst="rect">
            <a:avLst/>
          </a:prstGeom>
        </p:spPr>
      </p:pic>
      <p:sp>
        <p:nvSpPr>
          <p:cNvPr id="5" name="TextBox 4">
            <a:extLst>
              <a:ext uri="{FF2B5EF4-FFF2-40B4-BE49-F238E27FC236}">
                <a16:creationId xmlns:a16="http://schemas.microsoft.com/office/drawing/2014/main" id="{B7F28001-C5EE-4C37-AF80-A381074D0779}"/>
              </a:ext>
            </a:extLst>
          </p:cNvPr>
          <p:cNvSpPr txBox="1"/>
          <p:nvPr/>
        </p:nvSpPr>
        <p:spPr>
          <a:xfrm>
            <a:off x="926511" y="327004"/>
            <a:ext cx="8269123" cy="769441"/>
          </a:xfrm>
          <a:prstGeom prst="rect">
            <a:avLst/>
          </a:prstGeom>
          <a:noFill/>
        </p:spPr>
        <p:txBody>
          <a:bodyPr wrap="none" rtlCol="0">
            <a:spAutoFit/>
          </a:bodyPr>
          <a:lstStyle/>
          <a:p>
            <a:r>
              <a:rPr lang="en-GB" sz="4400" dirty="0">
                <a:solidFill>
                  <a:srgbClr val="FFC000"/>
                </a:solidFill>
                <a:latin typeface="+mj-lt"/>
              </a:rPr>
              <a:t>Maslow’s (1943) Hierarchy of needs</a:t>
            </a:r>
          </a:p>
        </p:txBody>
      </p:sp>
      <p:pic>
        <p:nvPicPr>
          <p:cNvPr id="6" name="Picture 5">
            <a:extLst>
              <a:ext uri="{FF2B5EF4-FFF2-40B4-BE49-F238E27FC236}">
                <a16:creationId xmlns:a16="http://schemas.microsoft.com/office/drawing/2014/main" id="{9870ED89-04FD-4F30-8728-530D05F1DB81}"/>
              </a:ext>
            </a:extLst>
          </p:cNvPr>
          <p:cNvPicPr>
            <a:picLocks noChangeAspect="1"/>
          </p:cNvPicPr>
          <p:nvPr/>
        </p:nvPicPr>
        <p:blipFill>
          <a:blip r:embed="rId4"/>
          <a:stretch>
            <a:fillRect/>
          </a:stretch>
        </p:blipFill>
        <p:spPr>
          <a:xfrm>
            <a:off x="4991458" y="1502775"/>
            <a:ext cx="6829374" cy="5028221"/>
          </a:xfrm>
          <a:prstGeom prst="rect">
            <a:avLst/>
          </a:prstGeom>
        </p:spPr>
      </p:pic>
      <p:sp>
        <p:nvSpPr>
          <p:cNvPr id="7" name="Rectangle 6">
            <a:extLst>
              <a:ext uri="{FF2B5EF4-FFF2-40B4-BE49-F238E27FC236}">
                <a16:creationId xmlns:a16="http://schemas.microsoft.com/office/drawing/2014/main" id="{30C6EB14-FF55-41E4-A68F-F24FC13E7EAA}"/>
              </a:ext>
            </a:extLst>
          </p:cNvPr>
          <p:cNvSpPr/>
          <p:nvPr/>
        </p:nvSpPr>
        <p:spPr>
          <a:xfrm>
            <a:off x="10282459" y="6239713"/>
            <a:ext cx="1356461" cy="184666"/>
          </a:xfrm>
          <a:prstGeom prst="rect">
            <a:avLst/>
          </a:prstGeom>
        </p:spPr>
        <p:txBody>
          <a:bodyPr wrap="square">
            <a:spAutoFit/>
          </a:bodyPr>
          <a:lstStyle/>
          <a:p>
            <a:r>
              <a:rPr lang="en-GB" sz="200" dirty="0"/>
              <a:t>https://www.google.co.uk/url?sa=i&amp;rct=j&amp;q=&amp;esrc=s&amp;source=images&amp;cd=&amp;cad=rja&amp;uact=8&amp;ved=2ahUKEwjFl6n8jZbZAhVDzxQKHTpkAJsQjRx6BAgAEAY&amp;url=https%3A%2F%2Fmedium.com%2F%40CLHedgeFund%2Fmaslows-hierarchy-of-needs-99b0946e7788&amp;psig=AOvVaw00qLkR6gYtLShb4_5yerwA&amp;ust=1518172085596819</a:t>
            </a:r>
          </a:p>
        </p:txBody>
      </p:sp>
      <p:sp>
        <p:nvSpPr>
          <p:cNvPr id="9" name="Rectangle 8">
            <a:extLst>
              <a:ext uri="{FF2B5EF4-FFF2-40B4-BE49-F238E27FC236}">
                <a16:creationId xmlns:a16="http://schemas.microsoft.com/office/drawing/2014/main" id="{4FF74CC4-7D0D-4E31-9EAF-847FC3B73178}"/>
              </a:ext>
            </a:extLst>
          </p:cNvPr>
          <p:cNvSpPr/>
          <p:nvPr/>
        </p:nvSpPr>
        <p:spPr>
          <a:xfrm>
            <a:off x="256779" y="2031823"/>
            <a:ext cx="4496400" cy="4832092"/>
          </a:xfrm>
          <a:prstGeom prst="rect">
            <a:avLst/>
          </a:prstGeom>
        </p:spPr>
        <p:txBody>
          <a:bodyPr wrap="square">
            <a:spAutoFit/>
          </a:bodyPr>
          <a:lstStyle/>
          <a:p>
            <a:pPr marL="457200" indent="-457200">
              <a:buFont typeface="Arial" panose="020B0604020202020204" pitchFamily="34" charset="0"/>
              <a:buChar char="•"/>
            </a:pPr>
            <a:r>
              <a:rPr lang="fr-FR" sz="2800" dirty="0">
                <a:solidFill>
                  <a:schemeClr val="tx2"/>
                </a:solidFill>
              </a:rPr>
              <a:t>Bouzenita &amp; </a:t>
            </a:r>
            <a:r>
              <a:rPr lang="en-GB" sz="2800" dirty="0">
                <a:solidFill>
                  <a:schemeClr val="tx2"/>
                </a:solidFill>
              </a:rPr>
              <a:t>Boulanouar</a:t>
            </a:r>
            <a:r>
              <a:rPr lang="fr-FR" sz="2800" dirty="0">
                <a:solidFill>
                  <a:schemeClr val="tx2"/>
                </a:solidFill>
              </a:rPr>
              <a:t> (2016)</a:t>
            </a:r>
            <a:r>
              <a:rPr lang="fr-FR" sz="2800" dirty="0"/>
              <a:t> mention a lack of empirical validity and </a:t>
            </a:r>
            <a:r>
              <a:rPr lang="fr-FR" sz="2800" dirty="0" err="1"/>
              <a:t>its</a:t>
            </a:r>
            <a:r>
              <a:rPr lang="fr-FR" sz="2800" dirty="0"/>
              <a:t> ethnocentrism</a:t>
            </a:r>
          </a:p>
          <a:p>
            <a:pPr marL="457200" indent="-457200">
              <a:buFont typeface="Arial" panose="020B0604020202020204" pitchFamily="34" charset="0"/>
              <a:buChar char="•"/>
            </a:pPr>
            <a:endParaRPr lang="fr-FR" sz="2800" dirty="0"/>
          </a:p>
          <a:p>
            <a:pPr marL="457200" indent="-457200">
              <a:buFont typeface="Arial" panose="020B0604020202020204" pitchFamily="34" charset="0"/>
              <a:buChar char="•"/>
            </a:pPr>
            <a:r>
              <a:rPr lang="en-GB" sz="2800" dirty="0">
                <a:solidFill>
                  <a:schemeClr val="tx2"/>
                </a:solidFill>
              </a:rPr>
              <a:t>Gambrel &amp; Cianci (2003) </a:t>
            </a:r>
            <a:r>
              <a:rPr lang="en-GB" sz="2800" dirty="0"/>
              <a:t>suggest its more applicable  to individualist rather  than collectivist cultures</a:t>
            </a:r>
          </a:p>
          <a:p>
            <a:endParaRPr lang="en-GB" sz="2800" dirty="0"/>
          </a:p>
        </p:txBody>
      </p:sp>
    </p:spTree>
    <p:extLst>
      <p:ext uri="{BB962C8B-B14F-4D97-AF65-F5344CB8AC3E}">
        <p14:creationId xmlns:p14="http://schemas.microsoft.com/office/powerpoint/2010/main" val="19118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7A063-1453-46B5-9F64-5908D89E709E}"/>
              </a:ext>
            </a:extLst>
          </p:cNvPr>
          <p:cNvSpPr>
            <a:spLocks noGrp="1"/>
          </p:cNvSpPr>
          <p:nvPr>
            <p:ph type="title"/>
          </p:nvPr>
        </p:nvSpPr>
        <p:spPr>
          <a:xfrm>
            <a:off x="838200" y="84971"/>
            <a:ext cx="10515600" cy="1325563"/>
          </a:xfrm>
        </p:spPr>
        <p:txBody>
          <a:bodyPr/>
          <a:lstStyle/>
          <a:p>
            <a:r>
              <a:rPr lang="en-GB" dirty="0">
                <a:solidFill>
                  <a:srgbClr val="FFC000"/>
                </a:solidFill>
              </a:rPr>
              <a:t>Abnormality as Mental Illness</a:t>
            </a:r>
          </a:p>
        </p:txBody>
      </p:sp>
      <p:sp>
        <p:nvSpPr>
          <p:cNvPr id="4" name="TextBox 3">
            <a:extLst>
              <a:ext uri="{FF2B5EF4-FFF2-40B4-BE49-F238E27FC236}">
                <a16:creationId xmlns:a16="http://schemas.microsoft.com/office/drawing/2014/main" id="{D9867AFD-5818-4534-ABD5-591F4C91BD67}"/>
              </a:ext>
            </a:extLst>
          </p:cNvPr>
          <p:cNvSpPr txBox="1"/>
          <p:nvPr/>
        </p:nvSpPr>
        <p:spPr>
          <a:xfrm>
            <a:off x="-123277" y="840164"/>
            <a:ext cx="12649617"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B6200F21-2487-4F1A-8E92-25C7FE0B9FF9}"/>
              </a:ext>
            </a:extLst>
          </p:cNvPr>
          <p:cNvSpPr txBox="1"/>
          <p:nvPr/>
        </p:nvSpPr>
        <p:spPr>
          <a:xfrm>
            <a:off x="664142" y="1410534"/>
            <a:ext cx="11242514" cy="5693866"/>
          </a:xfrm>
          <a:prstGeom prst="rect">
            <a:avLst/>
          </a:prstGeom>
          <a:noFill/>
        </p:spPr>
        <p:txBody>
          <a:bodyPr wrap="square" rtlCol="0">
            <a:spAutoFit/>
          </a:bodyPr>
          <a:lstStyle/>
          <a:p>
            <a:r>
              <a:rPr lang="en-GB" sz="2800" dirty="0">
                <a:latin typeface="+mj-lt"/>
              </a:rPr>
              <a:t>This definition represents the approach of the Medical Model to abnormality where abnormality is viewed as a symptom of mental illness</a:t>
            </a:r>
          </a:p>
          <a:p>
            <a:endParaRPr lang="en-GB" sz="2800" dirty="0">
              <a:latin typeface="+mj-lt"/>
            </a:endParaRPr>
          </a:p>
          <a:p>
            <a:r>
              <a:rPr lang="en-GB" sz="2800" dirty="0">
                <a:latin typeface="+mj-lt"/>
              </a:rPr>
              <a:t>Historical links between medicine and psychological disorder have led to an appropriation of medical vocabulary, where abnormality is classed on the </a:t>
            </a:r>
          </a:p>
          <a:p>
            <a:r>
              <a:rPr lang="en-GB" sz="2800" dirty="0">
                <a:latin typeface="+mj-lt"/>
              </a:rPr>
              <a:t>                           basis of    </a:t>
            </a:r>
            <a:r>
              <a:rPr lang="en-GB" sz="2800" dirty="0">
                <a:solidFill>
                  <a:srgbClr val="FFC000"/>
                </a:solidFill>
                <a:latin typeface="+mj-lt"/>
              </a:rPr>
              <a:t>symptoms</a:t>
            </a:r>
            <a:r>
              <a:rPr lang="en-GB" sz="2800" dirty="0">
                <a:latin typeface="+mj-lt"/>
              </a:rPr>
              <a:t>, leading to mental illness being</a:t>
            </a:r>
          </a:p>
          <a:p>
            <a:r>
              <a:rPr lang="en-GB" sz="2800" dirty="0">
                <a:latin typeface="+mj-lt"/>
              </a:rPr>
              <a:t>                    viewed</a:t>
            </a:r>
            <a:r>
              <a:rPr lang="en-GB" sz="2800" dirty="0">
                <a:solidFill>
                  <a:srgbClr val="FFC000"/>
                </a:solidFill>
                <a:latin typeface="+mj-lt"/>
              </a:rPr>
              <a:t> </a:t>
            </a:r>
            <a:r>
              <a:rPr lang="en-GB" sz="2800" dirty="0">
                <a:solidFill>
                  <a:schemeClr val="tx1">
                    <a:lumMod val="95000"/>
                  </a:schemeClr>
                </a:solidFill>
                <a:latin typeface="+mj-lt"/>
              </a:rPr>
              <a:t>as a    </a:t>
            </a:r>
            <a:r>
              <a:rPr lang="en-GB" sz="2800" dirty="0">
                <a:solidFill>
                  <a:srgbClr val="FFC000"/>
                </a:solidFill>
                <a:latin typeface="+mj-lt"/>
              </a:rPr>
              <a:t>disease</a:t>
            </a:r>
            <a:endParaRPr lang="en-GB" sz="2800" dirty="0">
              <a:latin typeface="+mj-lt"/>
            </a:endParaRPr>
          </a:p>
          <a:p>
            <a:r>
              <a:rPr lang="en-GB" sz="2800" dirty="0">
                <a:latin typeface="+mj-lt"/>
              </a:rPr>
              <a:t>                               to be    </a:t>
            </a:r>
            <a:r>
              <a:rPr lang="en-GB" sz="2800" dirty="0">
                <a:solidFill>
                  <a:srgbClr val="FFC000"/>
                </a:solidFill>
                <a:latin typeface="+mj-lt"/>
              </a:rPr>
              <a:t>diagnosed</a:t>
            </a:r>
          </a:p>
          <a:p>
            <a:r>
              <a:rPr lang="en-GB" sz="2800" dirty="0">
                <a:latin typeface="+mj-lt"/>
              </a:rPr>
              <a:t>                                  and    </a:t>
            </a:r>
            <a:r>
              <a:rPr lang="en-GB" sz="2800" dirty="0">
                <a:solidFill>
                  <a:srgbClr val="FFC000"/>
                </a:solidFill>
                <a:latin typeface="+mj-lt"/>
              </a:rPr>
              <a:t>treated        </a:t>
            </a:r>
            <a:r>
              <a:rPr lang="en-GB" sz="2800" dirty="0">
                <a:solidFill>
                  <a:schemeClr val="tx1">
                    <a:lumMod val="95000"/>
                  </a:schemeClr>
                </a:solidFill>
                <a:latin typeface="+mj-lt"/>
              </a:rPr>
              <a:t>by psychiatrists.</a:t>
            </a:r>
          </a:p>
          <a:p>
            <a:r>
              <a:rPr lang="en-GB" sz="2800" dirty="0">
                <a:latin typeface="+mj-lt"/>
              </a:rPr>
              <a:t>                                            </a:t>
            </a:r>
            <a:r>
              <a:rPr lang="en-GB" sz="2800" dirty="0">
                <a:solidFill>
                  <a:srgbClr val="FFC000"/>
                </a:solidFill>
                <a:latin typeface="+mj-lt"/>
              </a:rPr>
              <a:t>Therapies    </a:t>
            </a:r>
            <a:r>
              <a:rPr lang="en-GB" sz="2800" dirty="0">
                <a:solidFill>
                  <a:schemeClr val="tx1">
                    <a:lumMod val="95000"/>
                  </a:schemeClr>
                </a:solidFill>
                <a:latin typeface="+mj-lt"/>
              </a:rPr>
              <a:t>are applied</a:t>
            </a:r>
          </a:p>
          <a:p>
            <a:r>
              <a:rPr lang="en-GB" sz="2800" dirty="0">
                <a:latin typeface="+mj-lt"/>
              </a:rPr>
              <a:t>                  in psychiatric    </a:t>
            </a:r>
            <a:r>
              <a:rPr lang="en-GB" sz="2800" dirty="0">
                <a:solidFill>
                  <a:srgbClr val="FFC000"/>
                </a:solidFill>
                <a:latin typeface="+mj-lt"/>
              </a:rPr>
              <a:t>hospitals</a:t>
            </a:r>
            <a:r>
              <a:rPr lang="en-GB" sz="2800" dirty="0">
                <a:solidFill>
                  <a:schemeClr val="tx1">
                    <a:lumMod val="95000"/>
                  </a:schemeClr>
                </a:solidFill>
                <a:latin typeface="+mj-lt"/>
              </a:rPr>
              <a:t> </a:t>
            </a:r>
            <a:r>
              <a:rPr lang="en-GB" sz="2800" dirty="0">
                <a:solidFill>
                  <a:srgbClr val="FFC000"/>
                </a:solidFill>
                <a:latin typeface="+mj-lt"/>
              </a:rPr>
              <a:t>    </a:t>
            </a:r>
            <a:r>
              <a:rPr lang="en-GB" sz="2800" dirty="0">
                <a:solidFill>
                  <a:schemeClr val="tx1">
                    <a:lumMod val="95000"/>
                  </a:schemeClr>
                </a:solidFill>
                <a:latin typeface="+mj-lt"/>
              </a:rPr>
              <a:t>and if</a:t>
            </a:r>
            <a:r>
              <a:rPr lang="en-GB" sz="2800" dirty="0">
                <a:latin typeface="+mj-lt"/>
              </a:rPr>
              <a:t> abnormal behaviour ceases</a:t>
            </a:r>
          </a:p>
          <a:p>
            <a:r>
              <a:rPr lang="en-GB" sz="2800" dirty="0">
                <a:latin typeface="+mj-lt"/>
              </a:rPr>
              <a:t>   the patient is thought</a:t>
            </a:r>
            <a:r>
              <a:rPr lang="en-GB" sz="2800" dirty="0">
                <a:solidFill>
                  <a:srgbClr val="FFC000"/>
                </a:solidFill>
                <a:latin typeface="+mj-lt"/>
              </a:rPr>
              <a:t>    cured</a:t>
            </a:r>
            <a:r>
              <a:rPr lang="en-GB" sz="2800" dirty="0">
                <a:solidFill>
                  <a:schemeClr val="tx1">
                    <a:lumMod val="95000"/>
                  </a:schemeClr>
                </a:solidFill>
                <a:latin typeface="+mj-lt"/>
              </a:rPr>
              <a:t>.</a:t>
            </a:r>
            <a:r>
              <a:rPr lang="en-GB" sz="2800" dirty="0">
                <a:latin typeface="+mj-lt"/>
              </a:rPr>
              <a:t>         </a:t>
            </a:r>
            <a:r>
              <a:rPr lang="en-GB" sz="2400" dirty="0">
                <a:latin typeface="+mj-lt"/>
              </a:rPr>
              <a:t>(</a:t>
            </a:r>
            <a:r>
              <a:rPr lang="en-GB" sz="2400" b="1" dirty="0"/>
              <a:t>Maher 1966 </a:t>
            </a:r>
            <a:r>
              <a:rPr lang="en-GB" sz="2400" dirty="0">
                <a:latin typeface="+mj-lt"/>
              </a:rPr>
              <a:t>cited in </a:t>
            </a:r>
            <a:r>
              <a:rPr lang="en-GB" sz="2400" b="1" dirty="0"/>
              <a:t>Gross 2010</a:t>
            </a:r>
            <a:r>
              <a:rPr lang="en-GB" sz="2400" dirty="0">
                <a:latin typeface="+mj-lt"/>
              </a:rPr>
              <a:t>: 686)</a:t>
            </a:r>
          </a:p>
          <a:p>
            <a:r>
              <a:rPr lang="en-GB" sz="2800" dirty="0"/>
              <a:t>                                                    </a:t>
            </a:r>
          </a:p>
        </p:txBody>
      </p:sp>
    </p:spTree>
    <p:extLst>
      <p:ext uri="{BB962C8B-B14F-4D97-AF65-F5344CB8AC3E}">
        <p14:creationId xmlns:p14="http://schemas.microsoft.com/office/powerpoint/2010/main" val="27676972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7A29C53-6943-4325-9193-DFE0FE624215}"/>
              </a:ext>
            </a:extLst>
          </p:cNvPr>
          <p:cNvSpPr/>
          <p:nvPr/>
        </p:nvSpPr>
        <p:spPr>
          <a:xfrm>
            <a:off x="330741" y="358117"/>
            <a:ext cx="12302248" cy="769441"/>
          </a:xfrm>
          <a:prstGeom prst="rect">
            <a:avLst/>
          </a:prstGeom>
        </p:spPr>
        <p:txBody>
          <a:bodyPr wrap="square">
            <a:spAutoFit/>
          </a:bodyPr>
          <a:lstStyle/>
          <a:p>
            <a:r>
              <a:rPr lang="en-GB" sz="4400" dirty="0">
                <a:solidFill>
                  <a:srgbClr val="FFC000"/>
                </a:solidFill>
                <a:latin typeface="Calibri Light" panose="020F0302020204030204"/>
                <a:ea typeface="+mj-ea"/>
                <a:cs typeface="+mj-cs"/>
              </a:rPr>
              <a:t>The Medical Model (Abnormality as Mental Illness)</a:t>
            </a:r>
            <a:endParaRPr lang="en-GB" dirty="0"/>
          </a:p>
        </p:txBody>
      </p:sp>
      <p:pic>
        <p:nvPicPr>
          <p:cNvPr id="5" name="Picture 4">
            <a:extLst>
              <a:ext uri="{FF2B5EF4-FFF2-40B4-BE49-F238E27FC236}">
                <a16:creationId xmlns:a16="http://schemas.microsoft.com/office/drawing/2014/main" id="{D3C21129-E841-4514-BFB9-D13E5D850E6C}"/>
              </a:ext>
            </a:extLst>
          </p:cNvPr>
          <p:cNvPicPr>
            <a:picLocks noChangeAspect="1"/>
          </p:cNvPicPr>
          <p:nvPr/>
        </p:nvPicPr>
        <p:blipFill>
          <a:blip r:embed="rId3"/>
          <a:stretch>
            <a:fillRect/>
          </a:stretch>
        </p:blipFill>
        <p:spPr>
          <a:xfrm>
            <a:off x="-136187" y="1009724"/>
            <a:ext cx="12457889" cy="480561"/>
          </a:xfrm>
          <a:prstGeom prst="rect">
            <a:avLst/>
          </a:prstGeom>
        </p:spPr>
      </p:pic>
      <p:sp>
        <p:nvSpPr>
          <p:cNvPr id="6" name="TextBox 5">
            <a:extLst>
              <a:ext uri="{FF2B5EF4-FFF2-40B4-BE49-F238E27FC236}">
                <a16:creationId xmlns:a16="http://schemas.microsoft.com/office/drawing/2014/main" id="{EE665F6B-8E4A-4251-94DA-C39617CA8411}"/>
              </a:ext>
            </a:extLst>
          </p:cNvPr>
          <p:cNvSpPr txBox="1"/>
          <p:nvPr/>
        </p:nvSpPr>
        <p:spPr>
          <a:xfrm>
            <a:off x="579648" y="1779164"/>
            <a:ext cx="10713396" cy="4247317"/>
          </a:xfrm>
          <a:prstGeom prst="rect">
            <a:avLst/>
          </a:prstGeom>
          <a:noFill/>
        </p:spPr>
        <p:txBody>
          <a:bodyPr wrap="square" rtlCol="0">
            <a:spAutoFit/>
          </a:bodyPr>
          <a:lstStyle/>
          <a:p>
            <a:r>
              <a:rPr lang="en-GB" sz="2800" dirty="0"/>
              <a:t>The Medical Model’ mental illness raises a number of contentious issues:</a:t>
            </a:r>
          </a:p>
          <a:p>
            <a:endParaRPr lang="en-GB" sz="2800" dirty="0"/>
          </a:p>
          <a:p>
            <a:pPr marL="514350" indent="-514350">
              <a:buFont typeface="+mj-lt"/>
              <a:buAutoNum type="arabicPeriod"/>
            </a:pPr>
            <a:r>
              <a:rPr lang="en-GB" sz="2800" dirty="0">
                <a:solidFill>
                  <a:srgbClr val="FFC000"/>
                </a:solidFill>
              </a:rPr>
              <a:t>Circular Reasoning</a:t>
            </a:r>
          </a:p>
          <a:p>
            <a:pPr marL="514350" indent="-514350">
              <a:buFont typeface="+mj-lt"/>
              <a:buAutoNum type="arabicPeriod"/>
            </a:pPr>
            <a:endParaRPr lang="en-GB" sz="2800" dirty="0"/>
          </a:p>
          <a:p>
            <a:pPr marL="514350" indent="-514350">
              <a:buFont typeface="+mj-lt"/>
              <a:buAutoNum type="arabicPeriod"/>
            </a:pPr>
            <a:r>
              <a:rPr lang="en-GB" sz="2800" dirty="0">
                <a:solidFill>
                  <a:srgbClr val="FFC000"/>
                </a:solidFill>
              </a:rPr>
              <a:t>Labelling &amp; Social Control</a:t>
            </a:r>
          </a:p>
          <a:p>
            <a:pPr marL="514350" indent="-514350">
              <a:buFont typeface="+mj-lt"/>
              <a:buAutoNum type="arabicPeriod"/>
            </a:pPr>
            <a:endParaRPr lang="en-GB" sz="2800" dirty="0">
              <a:solidFill>
                <a:srgbClr val="FFC000"/>
              </a:solidFill>
            </a:endParaRPr>
          </a:p>
          <a:p>
            <a:pPr marL="514350" indent="-514350">
              <a:buFont typeface="+mj-lt"/>
              <a:buAutoNum type="arabicPeriod"/>
            </a:pPr>
            <a:r>
              <a:rPr lang="en-GB" sz="2800" dirty="0">
                <a:solidFill>
                  <a:srgbClr val="FFC000"/>
                </a:solidFill>
              </a:rPr>
              <a:t>Practical Problems of Subjectivity</a:t>
            </a:r>
          </a:p>
          <a:p>
            <a:pPr marL="514350" indent="-514350">
              <a:buFont typeface="+mj-lt"/>
              <a:buAutoNum type="arabicPeriod"/>
            </a:pPr>
            <a:endParaRPr lang="en-GB" sz="2800" dirty="0">
              <a:solidFill>
                <a:srgbClr val="FFC000"/>
              </a:solidFill>
            </a:endParaRPr>
          </a:p>
          <a:p>
            <a:pPr marL="514350" indent="-514350">
              <a:buFont typeface="+mj-lt"/>
              <a:buAutoNum type="arabicPeriod"/>
            </a:pPr>
            <a:r>
              <a:rPr lang="en-GB" sz="2800" dirty="0">
                <a:solidFill>
                  <a:srgbClr val="FFC000"/>
                </a:solidFill>
              </a:rPr>
              <a:t>Appropriateness of Medical Model</a:t>
            </a:r>
          </a:p>
          <a:p>
            <a:r>
              <a:rPr lang="en-GB" dirty="0"/>
              <a:t> </a:t>
            </a:r>
          </a:p>
        </p:txBody>
      </p:sp>
      <p:pic>
        <p:nvPicPr>
          <p:cNvPr id="7" name="Picture 6">
            <a:extLst>
              <a:ext uri="{FF2B5EF4-FFF2-40B4-BE49-F238E27FC236}">
                <a16:creationId xmlns:a16="http://schemas.microsoft.com/office/drawing/2014/main" id="{2F9F7E58-BD5C-49AC-AF98-2BEB1DD519D4}"/>
              </a:ext>
            </a:extLst>
          </p:cNvPr>
          <p:cNvPicPr>
            <a:picLocks noChangeAspect="1"/>
          </p:cNvPicPr>
          <p:nvPr/>
        </p:nvPicPr>
        <p:blipFill>
          <a:blip r:embed="rId4"/>
          <a:stretch>
            <a:fillRect/>
          </a:stretch>
        </p:blipFill>
        <p:spPr>
          <a:xfrm>
            <a:off x="6822331" y="2457855"/>
            <a:ext cx="5063428" cy="3203643"/>
          </a:xfrm>
          <a:prstGeom prst="rect">
            <a:avLst/>
          </a:prstGeom>
        </p:spPr>
      </p:pic>
      <p:sp>
        <p:nvSpPr>
          <p:cNvPr id="8" name="Rectangle 7">
            <a:extLst>
              <a:ext uri="{FF2B5EF4-FFF2-40B4-BE49-F238E27FC236}">
                <a16:creationId xmlns:a16="http://schemas.microsoft.com/office/drawing/2014/main" id="{51DEA4CD-57F3-4683-B479-6A099AC34CC4}"/>
              </a:ext>
            </a:extLst>
          </p:cNvPr>
          <p:cNvSpPr/>
          <p:nvPr/>
        </p:nvSpPr>
        <p:spPr>
          <a:xfrm rot="10800000" flipV="1">
            <a:off x="9079149" y="5507610"/>
            <a:ext cx="2924783" cy="153888"/>
          </a:xfrm>
          <a:prstGeom prst="rect">
            <a:avLst/>
          </a:prstGeom>
        </p:spPr>
        <p:txBody>
          <a:bodyPr wrap="square">
            <a:spAutoFit/>
          </a:bodyPr>
          <a:lstStyle/>
          <a:p>
            <a:r>
              <a:rPr lang="en-GB" sz="200" dirty="0">
                <a:solidFill>
                  <a:schemeClr val="bg1"/>
                </a:solidFill>
              </a:rPr>
              <a:t>https://www.google.co.uk/url?sa=i&amp;rct=j&amp;q=&amp;esrc=s&amp;source=images&amp;cd=&amp;cad=rja&amp;uact=8&amp;ved=2ahUKEwjp6Zj8uqDZAhXEK8AKHY7cC2EQjRx6BAgAEAY&amp;url=http%3A%2F%2Fwww.bbc.co.uk%2Fnews%2Fav%2Fmagazine-35836178%2Finside-bethlem-royal-hospital&amp;psig=AOvVaw2ep7GPiQB1kQJEoftxPWb9&amp;ust=1518527713003761</a:t>
            </a:r>
          </a:p>
        </p:txBody>
      </p:sp>
    </p:spTree>
    <p:extLst>
      <p:ext uri="{BB962C8B-B14F-4D97-AF65-F5344CB8AC3E}">
        <p14:creationId xmlns:p14="http://schemas.microsoft.com/office/powerpoint/2010/main" val="4881358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7A29C53-6943-4325-9193-DFE0FE624215}"/>
              </a:ext>
            </a:extLst>
          </p:cNvPr>
          <p:cNvSpPr/>
          <p:nvPr/>
        </p:nvSpPr>
        <p:spPr>
          <a:xfrm>
            <a:off x="330741" y="358117"/>
            <a:ext cx="12302248" cy="769441"/>
          </a:xfrm>
          <a:prstGeom prst="rect">
            <a:avLst/>
          </a:prstGeom>
        </p:spPr>
        <p:txBody>
          <a:bodyPr wrap="square">
            <a:spAutoFit/>
          </a:bodyPr>
          <a:lstStyle/>
          <a:p>
            <a:r>
              <a:rPr lang="en-GB" sz="4400" dirty="0">
                <a:solidFill>
                  <a:srgbClr val="FFC000"/>
                </a:solidFill>
                <a:latin typeface="Calibri Light" panose="020F0302020204030204"/>
                <a:ea typeface="+mj-ea"/>
                <a:cs typeface="+mj-cs"/>
              </a:rPr>
              <a:t>The Medical Model (Abnormality as Mental Illness)</a:t>
            </a:r>
            <a:endParaRPr lang="en-GB" dirty="0"/>
          </a:p>
        </p:txBody>
      </p:sp>
      <p:pic>
        <p:nvPicPr>
          <p:cNvPr id="5" name="Picture 4">
            <a:extLst>
              <a:ext uri="{FF2B5EF4-FFF2-40B4-BE49-F238E27FC236}">
                <a16:creationId xmlns:a16="http://schemas.microsoft.com/office/drawing/2014/main" id="{D3C21129-E841-4514-BFB9-D13E5D850E6C}"/>
              </a:ext>
            </a:extLst>
          </p:cNvPr>
          <p:cNvPicPr>
            <a:picLocks noChangeAspect="1"/>
          </p:cNvPicPr>
          <p:nvPr/>
        </p:nvPicPr>
        <p:blipFill>
          <a:blip r:embed="rId2"/>
          <a:stretch>
            <a:fillRect/>
          </a:stretch>
        </p:blipFill>
        <p:spPr>
          <a:xfrm>
            <a:off x="-136187" y="1009724"/>
            <a:ext cx="12457889" cy="480561"/>
          </a:xfrm>
          <a:prstGeom prst="rect">
            <a:avLst/>
          </a:prstGeom>
        </p:spPr>
      </p:pic>
      <p:sp>
        <p:nvSpPr>
          <p:cNvPr id="6" name="TextBox 5">
            <a:extLst>
              <a:ext uri="{FF2B5EF4-FFF2-40B4-BE49-F238E27FC236}">
                <a16:creationId xmlns:a16="http://schemas.microsoft.com/office/drawing/2014/main" id="{EE665F6B-8E4A-4251-94DA-C39617CA8411}"/>
              </a:ext>
            </a:extLst>
          </p:cNvPr>
          <p:cNvSpPr txBox="1"/>
          <p:nvPr/>
        </p:nvSpPr>
        <p:spPr>
          <a:xfrm>
            <a:off x="330741" y="1889640"/>
            <a:ext cx="11310025" cy="4678204"/>
          </a:xfrm>
          <a:prstGeom prst="rect">
            <a:avLst/>
          </a:prstGeom>
          <a:noFill/>
        </p:spPr>
        <p:txBody>
          <a:bodyPr wrap="square" rtlCol="0">
            <a:spAutoFit/>
          </a:bodyPr>
          <a:lstStyle/>
          <a:p>
            <a:r>
              <a:rPr lang="en-GB" sz="2800" dirty="0"/>
              <a:t>The Medical Model of mental illness raises a number of contentious issues:</a:t>
            </a:r>
          </a:p>
          <a:p>
            <a:endParaRPr lang="en-GB" sz="2800" dirty="0"/>
          </a:p>
          <a:p>
            <a:pPr marL="514350" indent="-514350">
              <a:buFont typeface="+mj-lt"/>
              <a:buAutoNum type="arabicPeriod"/>
            </a:pPr>
            <a:r>
              <a:rPr lang="en-GB" sz="2800" dirty="0">
                <a:solidFill>
                  <a:srgbClr val="FFC000"/>
                </a:solidFill>
              </a:rPr>
              <a:t>Circular Reasoning;  </a:t>
            </a:r>
            <a:r>
              <a:rPr lang="en-GB" sz="2800" dirty="0"/>
              <a:t>behaviours may be categorised as form of mental illness &amp; then name of illness given as explanation or cause of the behaviour</a:t>
            </a:r>
          </a:p>
          <a:p>
            <a:pPr marL="514350" indent="-514350">
              <a:buFont typeface="+mj-lt"/>
              <a:buAutoNum type="arabicPeriod"/>
            </a:pPr>
            <a:endParaRPr lang="en-GB" sz="2800" dirty="0">
              <a:solidFill>
                <a:srgbClr val="FFC000"/>
              </a:solidFill>
            </a:endParaRPr>
          </a:p>
          <a:p>
            <a:pPr marL="514350" indent="-514350">
              <a:buFont typeface="+mj-lt"/>
              <a:buAutoNum type="arabicPeriod"/>
            </a:pPr>
            <a:r>
              <a:rPr lang="en-GB" sz="2800" dirty="0">
                <a:solidFill>
                  <a:srgbClr val="FFC000"/>
                </a:solidFill>
              </a:rPr>
              <a:t>Labelling &amp; Social Control;  </a:t>
            </a:r>
            <a:r>
              <a:rPr lang="en-GB" sz="2800" b="1" dirty="0"/>
              <a:t>Szasz (1960)</a:t>
            </a:r>
            <a:r>
              <a:rPr lang="en-GB" sz="2800" dirty="0"/>
              <a:t> argues a lack of predictability is disturbing,  using a label of “mentally ill” helps to reduce our fears.  In this respect psychiatric hospitals can act as agencies for social control</a:t>
            </a:r>
          </a:p>
          <a:p>
            <a:pPr marL="457200" indent="-457200">
              <a:buFont typeface="Arial" panose="020B0604020202020204" pitchFamily="34" charset="0"/>
              <a:buChar char="•"/>
            </a:pPr>
            <a:endParaRPr lang="en-GB" sz="2800" dirty="0"/>
          </a:p>
          <a:p>
            <a:r>
              <a:rPr lang="en-GB" dirty="0"/>
              <a:t> </a:t>
            </a:r>
          </a:p>
        </p:txBody>
      </p:sp>
    </p:spTree>
    <p:extLst>
      <p:ext uri="{BB962C8B-B14F-4D97-AF65-F5344CB8AC3E}">
        <p14:creationId xmlns:p14="http://schemas.microsoft.com/office/powerpoint/2010/main" val="29884803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1F72167-0EF8-44F2-A334-1607CC9EA86B}"/>
              </a:ext>
            </a:extLst>
          </p:cNvPr>
          <p:cNvSpPr/>
          <p:nvPr/>
        </p:nvSpPr>
        <p:spPr>
          <a:xfrm>
            <a:off x="549057" y="206680"/>
            <a:ext cx="6096000" cy="6278642"/>
          </a:xfrm>
          <a:prstGeom prst="rect">
            <a:avLst/>
          </a:prstGeom>
        </p:spPr>
        <p:txBody>
          <a:bodyPr>
            <a:spAutoFit/>
          </a:bodyPr>
          <a:lstStyle/>
          <a:p>
            <a:r>
              <a:rPr lang="en-GB" sz="2800" dirty="0">
                <a:solidFill>
                  <a:srgbClr val="FFC000"/>
                </a:solidFill>
              </a:rPr>
              <a:t>3.   Practical Problems of Subjectivity;</a:t>
            </a:r>
            <a:r>
              <a:rPr lang="en-GB" sz="2800" dirty="0"/>
              <a:t>  	does mental illness really exist?  </a:t>
            </a:r>
            <a:r>
              <a:rPr lang="en-GB" sz="2800" b="1" dirty="0"/>
              <a:t>Szasz </a:t>
            </a:r>
            <a:r>
              <a:rPr lang="en-GB" sz="2800" dirty="0"/>
              <a:t>	argues the symptoms are </a:t>
            </a:r>
            <a:r>
              <a:rPr lang="en-GB" sz="2800" b="1" dirty="0"/>
              <a:t>subjective</a:t>
            </a:r>
            <a:r>
              <a:rPr lang="en-GB" sz="2800" dirty="0"/>
              <a:t> - 	unlike physical symptoms which are 	</a:t>
            </a:r>
            <a:r>
              <a:rPr lang="en-GB" sz="2800" b="1" dirty="0"/>
              <a:t>objective</a:t>
            </a:r>
            <a:r>
              <a:rPr lang="en-GB" sz="2800" dirty="0"/>
              <a:t>, leads to practical problems 	of 	</a:t>
            </a:r>
            <a:r>
              <a:rPr lang="en-GB" sz="2800" b="1" dirty="0"/>
              <a:t>reliability</a:t>
            </a:r>
            <a:r>
              <a:rPr lang="en-GB" sz="2800" dirty="0"/>
              <a:t> &amp; </a:t>
            </a:r>
            <a:r>
              <a:rPr lang="en-GB" sz="2800" b="1" dirty="0"/>
              <a:t>validity</a:t>
            </a:r>
            <a:r>
              <a:rPr lang="en-GB" sz="2800" dirty="0"/>
              <a:t> of diagnosis</a:t>
            </a:r>
          </a:p>
          <a:p>
            <a:endParaRPr lang="en-GB" sz="1000" dirty="0"/>
          </a:p>
          <a:p>
            <a:pPr lvl="1"/>
            <a:r>
              <a:rPr lang="en-GB" sz="2800" b="1" dirty="0"/>
              <a:t>Heather (1976) </a:t>
            </a:r>
            <a:r>
              <a:rPr lang="en-GB" sz="2800" dirty="0"/>
              <a:t>argued psychiatry was a “quasi-medical illusion” due to its cultural relativity and lack of objectivity </a:t>
            </a:r>
          </a:p>
          <a:p>
            <a:endParaRPr lang="en-GB" sz="2800" dirty="0"/>
          </a:p>
          <a:p>
            <a:r>
              <a:rPr lang="en-GB" sz="2800" dirty="0">
                <a:solidFill>
                  <a:srgbClr val="FFC000"/>
                </a:solidFill>
              </a:rPr>
              <a:t>4.  Appropriateness of Medical Model;  	</a:t>
            </a:r>
            <a:r>
              <a:rPr lang="en-GB" sz="2800" dirty="0"/>
              <a:t>given all of the above, is the medical 	model appropriate?</a:t>
            </a:r>
          </a:p>
        </p:txBody>
      </p:sp>
      <p:pic>
        <p:nvPicPr>
          <p:cNvPr id="4" name="Picture 3">
            <a:extLst>
              <a:ext uri="{FF2B5EF4-FFF2-40B4-BE49-F238E27FC236}">
                <a16:creationId xmlns:a16="http://schemas.microsoft.com/office/drawing/2014/main" id="{F2DDDF82-9ACD-4231-BE95-06B105B3A44E}"/>
              </a:ext>
            </a:extLst>
          </p:cNvPr>
          <p:cNvPicPr>
            <a:picLocks noChangeAspect="1"/>
          </p:cNvPicPr>
          <p:nvPr/>
        </p:nvPicPr>
        <p:blipFill>
          <a:blip r:embed="rId2"/>
          <a:stretch>
            <a:fillRect/>
          </a:stretch>
        </p:blipFill>
        <p:spPr>
          <a:xfrm>
            <a:off x="8207797" y="770913"/>
            <a:ext cx="3066554" cy="4527597"/>
          </a:xfrm>
          <a:prstGeom prst="rect">
            <a:avLst/>
          </a:prstGeom>
        </p:spPr>
      </p:pic>
    </p:spTree>
    <p:extLst>
      <p:ext uri="{BB962C8B-B14F-4D97-AF65-F5344CB8AC3E}">
        <p14:creationId xmlns:p14="http://schemas.microsoft.com/office/powerpoint/2010/main" val="8005693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2FDDE00-E8F5-4353-8592-3E47614D5DC6}"/>
              </a:ext>
            </a:extLst>
          </p:cNvPr>
          <p:cNvPicPr>
            <a:picLocks noChangeAspect="1"/>
          </p:cNvPicPr>
          <p:nvPr/>
        </p:nvPicPr>
        <p:blipFill>
          <a:blip r:embed="rId2"/>
          <a:stretch>
            <a:fillRect/>
          </a:stretch>
        </p:blipFill>
        <p:spPr>
          <a:xfrm>
            <a:off x="-136187" y="1009724"/>
            <a:ext cx="12457889" cy="480561"/>
          </a:xfrm>
          <a:prstGeom prst="rect">
            <a:avLst/>
          </a:prstGeom>
        </p:spPr>
      </p:pic>
      <p:sp>
        <p:nvSpPr>
          <p:cNvPr id="4" name="TextBox 3">
            <a:extLst>
              <a:ext uri="{FF2B5EF4-FFF2-40B4-BE49-F238E27FC236}">
                <a16:creationId xmlns:a16="http://schemas.microsoft.com/office/drawing/2014/main" id="{F68CA386-CF2C-4530-83A4-EB787BB43295}"/>
              </a:ext>
            </a:extLst>
          </p:cNvPr>
          <p:cNvSpPr txBox="1"/>
          <p:nvPr/>
        </p:nvSpPr>
        <p:spPr>
          <a:xfrm>
            <a:off x="850605" y="240283"/>
            <a:ext cx="2507610" cy="769441"/>
          </a:xfrm>
          <a:prstGeom prst="rect">
            <a:avLst/>
          </a:prstGeom>
          <a:noFill/>
        </p:spPr>
        <p:txBody>
          <a:bodyPr wrap="none" rtlCol="0">
            <a:spAutoFit/>
          </a:bodyPr>
          <a:lstStyle/>
          <a:p>
            <a:r>
              <a:rPr lang="en-GB" sz="4400" dirty="0">
                <a:solidFill>
                  <a:srgbClr val="FFC000"/>
                </a:solidFill>
              </a:rPr>
              <a:t>Overview:</a:t>
            </a:r>
          </a:p>
        </p:txBody>
      </p:sp>
      <p:sp>
        <p:nvSpPr>
          <p:cNvPr id="6" name="TextBox 5">
            <a:extLst>
              <a:ext uri="{FF2B5EF4-FFF2-40B4-BE49-F238E27FC236}">
                <a16:creationId xmlns:a16="http://schemas.microsoft.com/office/drawing/2014/main" id="{7E790485-D13D-43FF-9862-77B31AFF6D32}"/>
              </a:ext>
            </a:extLst>
          </p:cNvPr>
          <p:cNvSpPr txBox="1"/>
          <p:nvPr/>
        </p:nvSpPr>
        <p:spPr>
          <a:xfrm>
            <a:off x="907311" y="1490285"/>
            <a:ext cx="9647275" cy="5478423"/>
          </a:xfrm>
          <a:prstGeom prst="rect">
            <a:avLst/>
          </a:prstGeom>
          <a:noFill/>
        </p:spPr>
        <p:txBody>
          <a:bodyPr wrap="square" rtlCol="0">
            <a:spAutoFit/>
          </a:bodyPr>
          <a:lstStyle/>
          <a:p>
            <a:r>
              <a:rPr lang="en-GB" sz="2800" b="1" dirty="0"/>
              <a:t>Chamorro-</a:t>
            </a:r>
            <a:r>
              <a:rPr lang="en-GB" sz="2800" b="1" dirty="0" err="1"/>
              <a:t>Premuzic</a:t>
            </a:r>
            <a:r>
              <a:rPr lang="en-GB" sz="2800" b="1" dirty="0"/>
              <a:t> (2015) </a:t>
            </a:r>
            <a:r>
              <a:rPr lang="en-GB" sz="2800" dirty="0"/>
              <a:t>suggests many current views of normality are reached through a </a:t>
            </a:r>
            <a:r>
              <a:rPr lang="en-GB" sz="2800" b="1" dirty="0"/>
              <a:t>combination</a:t>
            </a:r>
            <a:r>
              <a:rPr lang="en-GB" sz="2800" dirty="0"/>
              <a:t> of the following:</a:t>
            </a:r>
          </a:p>
          <a:p>
            <a:endParaRPr lang="en-GB" sz="800" dirty="0"/>
          </a:p>
          <a:p>
            <a:pPr marL="914400" lvl="1" indent="-457200">
              <a:buFont typeface="Arial" panose="020B0604020202020204" pitchFamily="34" charset="0"/>
              <a:buChar char="•"/>
            </a:pPr>
            <a:r>
              <a:rPr lang="en-GB" sz="2800" dirty="0">
                <a:solidFill>
                  <a:srgbClr val="FFC000"/>
                </a:solidFill>
              </a:rPr>
              <a:t>Deviation from statistical Norms</a:t>
            </a:r>
          </a:p>
          <a:p>
            <a:pPr marL="914400" lvl="1" indent="-457200">
              <a:buFont typeface="Arial" panose="020B0604020202020204" pitchFamily="34" charset="0"/>
              <a:buChar char="•"/>
            </a:pPr>
            <a:r>
              <a:rPr lang="en-GB" sz="2800" dirty="0">
                <a:solidFill>
                  <a:srgbClr val="FFC000"/>
                </a:solidFill>
              </a:rPr>
              <a:t>Deviation from Social Norms</a:t>
            </a:r>
          </a:p>
          <a:p>
            <a:pPr marL="914400" lvl="1" indent="-457200">
              <a:buFont typeface="Arial" panose="020B0604020202020204" pitchFamily="34" charset="0"/>
              <a:buChar char="•"/>
            </a:pPr>
            <a:r>
              <a:rPr lang="en-GB" sz="2800" dirty="0">
                <a:solidFill>
                  <a:srgbClr val="FFC000"/>
                </a:solidFill>
              </a:rPr>
              <a:t>Personal Distress</a:t>
            </a:r>
          </a:p>
          <a:p>
            <a:pPr marL="914400" lvl="1" indent="-457200">
              <a:buFont typeface="Arial" panose="020B0604020202020204" pitchFamily="34" charset="0"/>
              <a:buChar char="•"/>
            </a:pPr>
            <a:r>
              <a:rPr lang="en-GB" sz="2800" dirty="0">
                <a:solidFill>
                  <a:srgbClr val="FFC000"/>
                </a:solidFill>
              </a:rPr>
              <a:t>The Medical Model’s Diagnostic Approach</a:t>
            </a:r>
          </a:p>
          <a:p>
            <a:pPr marL="914400" lvl="1" indent="-457200">
              <a:buFont typeface="Arial" panose="020B0604020202020204" pitchFamily="34" charset="0"/>
              <a:buChar char="•"/>
            </a:pPr>
            <a:endParaRPr lang="en-GB" sz="800" dirty="0">
              <a:solidFill>
                <a:srgbClr val="FFC000"/>
              </a:solidFill>
            </a:endParaRPr>
          </a:p>
          <a:p>
            <a:pPr lvl="0"/>
            <a:r>
              <a:rPr lang="en-GB" sz="2800" dirty="0">
                <a:solidFill>
                  <a:prstClr val="white"/>
                </a:solidFill>
              </a:rPr>
              <a:t>Due to their limitations, no single criteria is sufficient, but when considered together they provide a useful basis for identifying “psychopathological symptoms” and “are thus widely employed.” </a:t>
            </a:r>
          </a:p>
          <a:p>
            <a:pPr lvl="0"/>
            <a:r>
              <a:rPr lang="en-GB" sz="2800" dirty="0">
                <a:solidFill>
                  <a:prstClr val="white"/>
                </a:solidFill>
              </a:rPr>
              <a:t>                                                        (Chamorro-</a:t>
            </a:r>
            <a:r>
              <a:rPr lang="en-GB" sz="2800" dirty="0" err="1">
                <a:solidFill>
                  <a:prstClr val="white"/>
                </a:solidFill>
              </a:rPr>
              <a:t>Premuzic</a:t>
            </a:r>
            <a:r>
              <a:rPr lang="en-GB" sz="2800" dirty="0">
                <a:solidFill>
                  <a:prstClr val="white"/>
                </a:solidFill>
              </a:rPr>
              <a:t>, 2015: 143)</a:t>
            </a:r>
          </a:p>
          <a:p>
            <a:endParaRPr lang="en-GB" dirty="0"/>
          </a:p>
          <a:p>
            <a:endParaRPr lang="en-GB" dirty="0"/>
          </a:p>
          <a:p>
            <a:endParaRPr lang="en-GB" dirty="0"/>
          </a:p>
        </p:txBody>
      </p:sp>
    </p:spTree>
    <p:extLst>
      <p:ext uri="{BB962C8B-B14F-4D97-AF65-F5344CB8AC3E}">
        <p14:creationId xmlns:p14="http://schemas.microsoft.com/office/powerpoint/2010/main" val="1969193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7A063-1453-46B5-9F64-5908D89E709E}"/>
              </a:ext>
            </a:extLst>
          </p:cNvPr>
          <p:cNvSpPr>
            <a:spLocks noGrp="1"/>
          </p:cNvSpPr>
          <p:nvPr>
            <p:ph type="title"/>
          </p:nvPr>
        </p:nvSpPr>
        <p:spPr>
          <a:xfrm>
            <a:off x="937468" y="0"/>
            <a:ext cx="10515600" cy="1325563"/>
          </a:xfrm>
        </p:spPr>
        <p:txBody>
          <a:bodyPr/>
          <a:lstStyle/>
          <a:p>
            <a:r>
              <a:rPr lang="en-GB" dirty="0">
                <a:solidFill>
                  <a:srgbClr val="FFC000"/>
                </a:solidFill>
              </a:rPr>
              <a:t>References:</a:t>
            </a:r>
          </a:p>
        </p:txBody>
      </p:sp>
      <p:sp>
        <p:nvSpPr>
          <p:cNvPr id="3" name="TextBox 2">
            <a:extLst>
              <a:ext uri="{FF2B5EF4-FFF2-40B4-BE49-F238E27FC236}">
                <a16:creationId xmlns:a16="http://schemas.microsoft.com/office/drawing/2014/main" id="{A0052CA9-DF93-452D-A668-2CF26923074A}"/>
              </a:ext>
            </a:extLst>
          </p:cNvPr>
          <p:cNvSpPr txBox="1"/>
          <p:nvPr/>
        </p:nvSpPr>
        <p:spPr>
          <a:xfrm>
            <a:off x="1328844" y="1225689"/>
            <a:ext cx="9364494" cy="5324535"/>
          </a:xfrm>
          <a:prstGeom prst="rect">
            <a:avLst/>
          </a:prstGeom>
          <a:noFill/>
        </p:spPr>
        <p:txBody>
          <a:bodyPr wrap="square" rtlCol="0">
            <a:spAutoFit/>
          </a:bodyPr>
          <a:lstStyle/>
          <a:p>
            <a:r>
              <a:rPr lang="en-GB" sz="2000" dirty="0"/>
              <a:t>Bouzenita, A. </a:t>
            </a:r>
            <a:r>
              <a:rPr lang="en-GB" sz="2000" dirty="0" err="1"/>
              <a:t>I.,Boulanouar</a:t>
            </a:r>
            <a:r>
              <a:rPr lang="en-GB" sz="2000" dirty="0"/>
              <a:t>, A. W. 2016. Maslow’s Hierarchy of Needs: An Islamic Critique. </a:t>
            </a:r>
            <a:r>
              <a:rPr lang="en-GB" sz="2000" i="1" dirty="0"/>
              <a:t>Intellectual Discourse, Vol 24, Issue 1</a:t>
            </a:r>
            <a:r>
              <a:rPr lang="en-GB" sz="2000" dirty="0"/>
              <a:t>; IIUM Press, International Islamic University Malaysia.</a:t>
            </a:r>
          </a:p>
          <a:p>
            <a:endParaRPr lang="en-GB" sz="2000" dirty="0"/>
          </a:p>
          <a:p>
            <a:r>
              <a:rPr lang="en-GB" sz="2000" dirty="0"/>
              <a:t>Chamorro-</a:t>
            </a:r>
            <a:r>
              <a:rPr lang="en-GB" sz="2000" dirty="0" err="1"/>
              <a:t>Premuzic</a:t>
            </a:r>
            <a:r>
              <a:rPr lang="en-GB" sz="2000" dirty="0"/>
              <a:t>, T. 2015. </a:t>
            </a:r>
            <a:r>
              <a:rPr lang="en-GB" sz="2000" i="1" dirty="0"/>
              <a:t>Personality and Individual Differences</a:t>
            </a:r>
            <a:r>
              <a:rPr lang="en-GB" sz="2000" dirty="0"/>
              <a:t>. UK: BPS Wiley.</a:t>
            </a:r>
          </a:p>
          <a:p>
            <a:endParaRPr lang="en-GB" sz="2000" dirty="0"/>
          </a:p>
          <a:p>
            <a:r>
              <a:rPr lang="en-GB" sz="2000" dirty="0"/>
              <a:t>Foucault, M. 1981. </a:t>
            </a:r>
            <a:r>
              <a:rPr lang="en-GB" sz="2000" i="1" dirty="0"/>
              <a:t>The History of Sexuality, Vol. 1.</a:t>
            </a:r>
            <a:r>
              <a:rPr lang="en-GB" sz="2000" dirty="0"/>
              <a:t> London: Penguin Books.</a:t>
            </a:r>
          </a:p>
          <a:p>
            <a:endParaRPr lang="en-GB" sz="2000" dirty="0"/>
          </a:p>
          <a:p>
            <a:r>
              <a:rPr lang="en-GB" sz="2000" dirty="0"/>
              <a:t>Gambrell, P.A. &amp; Cianci, R. 2003. Maslow's Hierarchy of Needs: Does It Apply In A Collectivist Culture. </a:t>
            </a:r>
            <a:r>
              <a:rPr lang="en-GB" sz="2000" i="1" dirty="0"/>
              <a:t>Journal of Applied Management and Entrepreneurship, 8(2), </a:t>
            </a:r>
            <a:r>
              <a:rPr lang="en-GB" sz="2000" dirty="0"/>
              <a:t>pp. 143-161. </a:t>
            </a:r>
          </a:p>
          <a:p>
            <a:endParaRPr lang="en-GB" sz="2000" dirty="0"/>
          </a:p>
          <a:p>
            <a:r>
              <a:rPr lang="en-GB" sz="2000" dirty="0"/>
              <a:t>Gross, R. 2010. </a:t>
            </a:r>
            <a:r>
              <a:rPr lang="en-GB" sz="2000" i="1" dirty="0"/>
              <a:t>Psychology: the Science of Mind and Behaviour.  </a:t>
            </a:r>
            <a:r>
              <a:rPr lang="en-GB" sz="2000" dirty="0"/>
              <a:t>London: Hodder Education.  </a:t>
            </a:r>
          </a:p>
          <a:p>
            <a:endParaRPr lang="en-GB" sz="2000" dirty="0"/>
          </a:p>
          <a:p>
            <a:r>
              <a:rPr lang="en-GB" sz="2000" dirty="0"/>
              <a:t>Szasz, T. 1960. The Myth of Mental Illness. </a:t>
            </a:r>
            <a:r>
              <a:rPr lang="en-GB" sz="2000" i="1" dirty="0"/>
              <a:t>American Psychologist, 15</a:t>
            </a:r>
            <a:r>
              <a:rPr lang="en-GB" sz="2000" dirty="0"/>
              <a:t>, 113-18.</a:t>
            </a:r>
          </a:p>
          <a:p>
            <a:endParaRPr lang="en-GB" sz="2000" dirty="0"/>
          </a:p>
        </p:txBody>
      </p:sp>
    </p:spTree>
    <p:extLst>
      <p:ext uri="{BB962C8B-B14F-4D97-AF65-F5344CB8AC3E}">
        <p14:creationId xmlns:p14="http://schemas.microsoft.com/office/powerpoint/2010/main" val="1800368352"/>
      </p:ext>
    </p:extLst>
  </p:cSld>
  <p:clrMapOvr>
    <a:masterClrMapping/>
  </p:clrMapOvr>
</p:sld>
</file>

<file path=ppt/theme/theme1.xml><?xml version="1.0" encoding="utf-8"?>
<a:theme xmlns:a="http://schemas.openxmlformats.org/drawingml/2006/main" name="Office Theme">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5924</TotalTime>
  <Words>2303</Words>
  <Application>Microsoft Office PowerPoint</Application>
  <PresentationFormat>Widescreen</PresentationFormat>
  <Paragraphs>210</Paragraphs>
  <Slides>32</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Arial</vt:lpstr>
      <vt:lpstr>Arial, Helvetica, sans-serif</vt:lpstr>
      <vt:lpstr>Calibri</vt:lpstr>
      <vt:lpstr>Calibri Light</vt:lpstr>
      <vt:lpstr>Times New Roman</vt:lpstr>
      <vt:lpstr>Verdana, Arial, Helvetica, sans-serif</vt:lpstr>
      <vt:lpstr>Office Theme</vt:lpstr>
      <vt:lpstr>PowerPoint Presentation</vt:lpstr>
      <vt:lpstr>PowerPoint Presentation</vt:lpstr>
      <vt:lpstr>Overview:     Concepts of Abnormality</vt:lpstr>
      <vt:lpstr>PowerPoint Presentation</vt:lpstr>
      <vt:lpstr>Deviation from Statistical Norms</vt:lpstr>
      <vt:lpstr>PowerPoint Presentation</vt:lpstr>
      <vt:lpstr>Deviation from Statistical Norms</vt:lpstr>
      <vt:lpstr>PowerPoint Presentation</vt:lpstr>
      <vt:lpstr>Abnormality as Deviation from Social Norms</vt:lpstr>
      <vt:lpstr>Deviation from Social Norms</vt:lpstr>
      <vt:lpstr>Deviation from Social Norms</vt:lpstr>
      <vt:lpstr>Deviation from Social Norms</vt:lpstr>
      <vt:lpstr>PowerPoint Presentation</vt:lpstr>
      <vt:lpstr>PowerPoint Presentation</vt:lpstr>
      <vt:lpstr>PowerPoint Presentation</vt:lpstr>
      <vt:lpstr>Abnormality as Maladaptive Behaviour</vt:lpstr>
      <vt:lpstr>PowerPoint Presentation</vt:lpstr>
      <vt:lpstr>PowerPoint Presentation</vt:lpstr>
      <vt:lpstr>Abnormality as Personal Distress</vt:lpstr>
      <vt:lpstr>PowerPoint Presentation</vt:lpstr>
      <vt:lpstr>Abnormality as Others’ Distress</vt:lpstr>
      <vt:lpstr>PowerPoint Presentation</vt:lpstr>
      <vt:lpstr>Abnormality as Highly Predictable/Unpredictable Behaviour</vt:lpstr>
      <vt:lpstr>PowerPoint Presentation</vt:lpstr>
      <vt:lpstr>PowerPoint Presentation</vt:lpstr>
      <vt:lpstr>PowerPoint Presentation</vt:lpstr>
      <vt:lpstr>Abnormality as Mental Illness</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Defining Abnormality</dc:title>
  <dc:creator>Ros Coard</dc:creator>
  <cp:lastModifiedBy>Ros Coard</cp:lastModifiedBy>
  <cp:revision>184</cp:revision>
  <dcterms:created xsi:type="dcterms:W3CDTF">2018-01-22T10:25:36Z</dcterms:created>
  <dcterms:modified xsi:type="dcterms:W3CDTF">2018-02-14T22:40:11Z</dcterms:modified>
</cp:coreProperties>
</file>